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2" r:id="rId1"/>
  </p:sldMasterIdLst>
  <p:notesMasterIdLst>
    <p:notesMasterId r:id="rId38"/>
  </p:notesMasterIdLst>
  <p:sldIdLst>
    <p:sldId id="257" r:id="rId2"/>
    <p:sldId id="319" r:id="rId3"/>
    <p:sldId id="258" r:id="rId4"/>
    <p:sldId id="259" r:id="rId5"/>
    <p:sldId id="260" r:id="rId6"/>
    <p:sldId id="261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4" r:id="rId16"/>
    <p:sldId id="315" r:id="rId17"/>
    <p:sldId id="316" r:id="rId18"/>
    <p:sldId id="281" r:id="rId19"/>
    <p:sldId id="283" r:id="rId20"/>
    <p:sldId id="284" r:id="rId21"/>
    <p:sldId id="285" r:id="rId22"/>
    <p:sldId id="287" r:id="rId23"/>
    <p:sldId id="288" r:id="rId24"/>
    <p:sldId id="289" r:id="rId25"/>
    <p:sldId id="290" r:id="rId26"/>
    <p:sldId id="292" r:id="rId27"/>
    <p:sldId id="293" r:id="rId28"/>
    <p:sldId id="294" r:id="rId29"/>
    <p:sldId id="295" r:id="rId30"/>
    <p:sldId id="296" r:id="rId31"/>
    <p:sldId id="297" r:id="rId32"/>
    <p:sldId id="298" r:id="rId33"/>
    <p:sldId id="299" r:id="rId34"/>
    <p:sldId id="300" r:id="rId35"/>
    <p:sldId id="301" r:id="rId36"/>
    <p:sldId id="303" r:id="rId37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00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552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Relationship Id="rId6" Type="http://schemas.openxmlformats.org/officeDocument/2006/relationships/image" Target="../media/image17.wmf"/><Relationship Id="rId5" Type="http://schemas.openxmlformats.org/officeDocument/2006/relationships/image" Target="../media/image16.wmf"/><Relationship Id="rId4" Type="http://schemas.openxmlformats.org/officeDocument/2006/relationships/image" Target="../media/image15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3EDC45-2EAE-4CE4-B4B4-CD9F98DED6C3}" type="datetimeFigureOut">
              <a:rPr lang="id-ID" smtClean="0"/>
              <a:pPr/>
              <a:t>06/12/2017</a:t>
            </a:fld>
            <a:endParaRPr lang="id-ID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d-ID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id-ID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33F9F7C-99E5-4088-83FF-25A2A71336D7}" type="slidenum">
              <a:rPr lang="id-ID" smtClean="0"/>
              <a:pPr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3146327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1</a:t>
            </a:fld>
            <a:endParaRPr lang="id-ID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</a:t>
            </a:fld>
            <a:endParaRPr lang="id-ID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</a:t>
            </a:fld>
            <a:endParaRPr lang="id-ID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4</a:t>
            </a:fld>
            <a:endParaRPr lang="id-ID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5</a:t>
            </a:fld>
            <a:endParaRPr lang="id-ID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6</a:t>
            </a:fld>
            <a:endParaRPr lang="id-ID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7</a:t>
            </a:fld>
            <a:endParaRPr lang="id-ID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8</a:t>
            </a:fld>
            <a:endParaRPr lang="id-ID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9</a:t>
            </a:fld>
            <a:endParaRPr lang="id-ID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10</a:t>
            </a:fld>
            <a:endParaRPr lang="id-ID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11</a:t>
            </a:fld>
            <a:endParaRPr lang="id-ID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12</a:t>
            </a:fld>
            <a:endParaRPr lang="id-ID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13</a:t>
            </a:fld>
            <a:endParaRPr lang="id-ID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14</a:t>
            </a:fld>
            <a:endParaRPr lang="id-ID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15</a:t>
            </a:fld>
            <a:endParaRPr lang="id-ID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16</a:t>
            </a:fld>
            <a:endParaRPr lang="id-ID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4243BCE-F3B3-41E3-A24B-52A69FFB5468}" type="slidenum">
              <a:rPr lang="id-ID" smtClean="0"/>
              <a:t>17</a:t>
            </a:fld>
            <a:endParaRPr lang="id-ID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18</a:t>
            </a:fld>
            <a:endParaRPr lang="id-ID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19</a:t>
            </a:fld>
            <a:endParaRPr lang="id-ID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20</a:t>
            </a:fld>
            <a:endParaRPr lang="id-ID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21</a:t>
            </a:fld>
            <a:endParaRPr lang="id-ID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22</a:t>
            </a:fld>
            <a:endParaRPr lang="id-ID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23</a:t>
            </a:fld>
            <a:endParaRPr lang="id-ID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24</a:t>
            </a:fld>
            <a:endParaRPr lang="id-ID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25</a:t>
            </a:fld>
            <a:endParaRPr lang="id-ID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26</a:t>
            </a:fld>
            <a:endParaRPr lang="id-ID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27</a:t>
            </a:fld>
            <a:endParaRPr lang="id-ID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28</a:t>
            </a:fld>
            <a:endParaRPr lang="id-ID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29</a:t>
            </a:fld>
            <a:endParaRPr lang="id-ID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30</a:t>
            </a:fld>
            <a:endParaRPr lang="id-ID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31</a:t>
            </a:fld>
            <a:endParaRPr lang="id-ID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32</a:t>
            </a:fld>
            <a:endParaRPr lang="id-ID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33</a:t>
            </a:fld>
            <a:endParaRPr lang="id-ID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34</a:t>
            </a:fld>
            <a:endParaRPr lang="id-ID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35</a:t>
            </a:fld>
            <a:endParaRPr lang="id-ID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id-ID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33F9F7C-99E5-4088-83FF-25A2A71336D7}" type="slidenum">
              <a:rPr lang="id-ID" smtClean="0"/>
              <a:pPr/>
              <a:t>36</a:t>
            </a:fld>
            <a:endParaRPr lang="id-ID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pPr>
              <a:defRPr/>
            </a:pPr>
            <a:fld id="{FB4299E4-8F34-417D-B5F5-EE084FFD67A5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fld id="{4FD0266B-C4A0-4810-B55A-4E8A1B6C6E1D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A59D5E4-8843-42B9-A99F-C3AC4D560AC4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85EA60E-4907-4E0B-9418-DC1BB50966A1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552E5A-83DC-4968-B7D9-04C07D87772B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9847A90-5359-49ED-ADF7-A48E508416A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83AB29D-ABF5-468A-B75D-6727C40F152D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39B01D0-3D86-4BE3-B2EA-7F73A08469E4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3EC313B4-F854-4B92-A872-AD731D0254A4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C6E681E-2D87-45B9-8011-17489B01EE2E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6DECECC-7176-45AC-BD68-EB5A4EC3E042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779BEF-8B59-4AB3-ADEC-7711541A12D2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CA65EE-B75A-4358-8F5A-7D4D8857806E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E2FC3AC-0607-4A88-952E-707B577FD425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EA642A-0B52-4F56-A0CC-AFA1AB394D8D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15FC65B-B496-43C6-89AA-C24F011DABD9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A9FEAA0-D3C4-42E5-8E7F-BEAB1E0342EE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1F53FA-5153-4CE6-BA18-C9A3EE3E87D3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EEFFEF20-059C-4594-9417-B32A14BB756F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BDEEC38-4939-40A4-8E67-7F13D456E8B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C4623CB-59CE-4434-AB9B-D8300A407F36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5412A88-4B0E-4992-986F-26786731F27B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3C29714D-9A34-4919-9CE2-07066A4B7933}" type="datetimeFigureOut">
              <a:rPr lang="en-US" smtClean="0"/>
              <a:pPr>
                <a:defRPr/>
              </a:pPr>
              <a:t>12/6/2017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pPr>
              <a:defRPr/>
            </a:pPr>
            <a:fld id="{B55CE13C-2577-4A00-A96D-212A32145947}" type="slidenum">
              <a:rPr lang="en-US" smtClean="0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wmf"/><Relationship Id="rId13" Type="http://schemas.openxmlformats.org/officeDocument/2006/relationships/oleObject" Target="../embeddings/oleObject4.bin"/><Relationship Id="rId18" Type="http://schemas.openxmlformats.org/officeDocument/2006/relationships/image" Target="../media/image17.wmf"/><Relationship Id="rId3" Type="http://schemas.openxmlformats.org/officeDocument/2006/relationships/notesSlide" Target="../notesSlides/notesSlide34.xml"/><Relationship Id="rId7" Type="http://schemas.openxmlformats.org/officeDocument/2006/relationships/oleObject" Target="../embeddings/oleObject1.bin"/><Relationship Id="rId12" Type="http://schemas.openxmlformats.org/officeDocument/2006/relationships/image" Target="../media/image14.wmf"/><Relationship Id="rId17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6.w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20.jpeg"/><Relationship Id="rId11" Type="http://schemas.openxmlformats.org/officeDocument/2006/relationships/oleObject" Target="../embeddings/oleObject3.bin"/><Relationship Id="rId5" Type="http://schemas.openxmlformats.org/officeDocument/2006/relationships/image" Target="../media/image19.jpeg"/><Relationship Id="rId15" Type="http://schemas.openxmlformats.org/officeDocument/2006/relationships/oleObject" Target="../embeddings/oleObject5.bin"/><Relationship Id="rId10" Type="http://schemas.openxmlformats.org/officeDocument/2006/relationships/image" Target="../media/image13.wmf"/><Relationship Id="rId4" Type="http://schemas.openxmlformats.org/officeDocument/2006/relationships/image" Target="../media/image18.jpeg"/><Relationship Id="rId9" Type="http://schemas.openxmlformats.org/officeDocument/2006/relationships/oleObject" Target="../embeddings/oleObject2.bin"/><Relationship Id="rId14" Type="http://schemas.openxmlformats.org/officeDocument/2006/relationships/image" Target="../media/image15.wm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PENDAHULUAN</a:t>
            </a:r>
          </a:p>
        </p:txBody>
      </p:sp>
      <p:sp>
        <p:nvSpPr>
          <p:cNvPr id="1024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err="1" smtClean="0"/>
              <a:t>Komputer</a:t>
            </a:r>
            <a:r>
              <a:rPr lang="en-US" smtClean="0"/>
              <a:t> digital modern </a:t>
            </a:r>
            <a:r>
              <a:rPr lang="en-US" err="1" smtClean="0"/>
              <a:t>dirancang</a:t>
            </a:r>
            <a:r>
              <a:rPr lang="en-US" smtClean="0"/>
              <a:t>, </a:t>
            </a:r>
            <a:r>
              <a:rPr lang="en-US" err="1" smtClean="0"/>
              <a:t>dipelihara</a:t>
            </a:r>
            <a:r>
              <a:rPr lang="en-US" smtClean="0"/>
              <a:t>, </a:t>
            </a:r>
            <a:r>
              <a:rPr lang="en-US" err="1" smtClean="0"/>
              <a:t>dan</a:t>
            </a:r>
            <a:r>
              <a:rPr lang="en-US" smtClean="0"/>
              <a:t> </a:t>
            </a:r>
            <a:r>
              <a:rPr lang="en-US" err="1" smtClean="0"/>
              <a:t>operasinya</a:t>
            </a:r>
            <a:r>
              <a:rPr lang="en-US" smtClean="0"/>
              <a:t> </a:t>
            </a:r>
            <a:r>
              <a:rPr lang="en-US" err="1" smtClean="0"/>
              <a:t>dianalisis</a:t>
            </a:r>
            <a:r>
              <a:rPr lang="en-US" smtClean="0"/>
              <a:t> </a:t>
            </a:r>
            <a:r>
              <a:rPr lang="en-US" err="1" smtClean="0"/>
              <a:t>dengan</a:t>
            </a:r>
            <a:r>
              <a:rPr lang="en-US" smtClean="0"/>
              <a:t> </a:t>
            </a:r>
            <a:r>
              <a:rPr lang="en-US" err="1" smtClean="0"/>
              <a:t>memakai</a:t>
            </a:r>
            <a:r>
              <a:rPr lang="en-US" smtClean="0"/>
              <a:t> </a:t>
            </a:r>
            <a:r>
              <a:rPr lang="en-US" err="1" smtClean="0"/>
              <a:t>teknik</a:t>
            </a:r>
            <a:r>
              <a:rPr lang="en-US" smtClean="0"/>
              <a:t> </a:t>
            </a:r>
            <a:r>
              <a:rPr lang="en-US" err="1" smtClean="0"/>
              <a:t>dan</a:t>
            </a:r>
            <a:r>
              <a:rPr lang="en-US" smtClean="0"/>
              <a:t> </a:t>
            </a:r>
            <a:r>
              <a:rPr lang="en-US" err="1" smtClean="0"/>
              <a:t>simbologi</a:t>
            </a:r>
            <a:r>
              <a:rPr lang="en-US" smtClean="0"/>
              <a:t> </a:t>
            </a:r>
            <a:r>
              <a:rPr lang="en-US" err="1" smtClean="0"/>
              <a:t>dari</a:t>
            </a:r>
            <a:r>
              <a:rPr lang="en-US" smtClean="0"/>
              <a:t> </a:t>
            </a:r>
            <a:r>
              <a:rPr lang="en-US" err="1" smtClean="0"/>
              <a:t>bidang</a:t>
            </a:r>
            <a:r>
              <a:rPr lang="en-US" smtClean="0"/>
              <a:t> </a:t>
            </a:r>
            <a:r>
              <a:rPr lang="en-US" err="1" smtClean="0"/>
              <a:t>matematika</a:t>
            </a:r>
            <a:r>
              <a:rPr lang="en-US" smtClean="0"/>
              <a:t> yang </a:t>
            </a:r>
            <a:r>
              <a:rPr lang="en-US" err="1" smtClean="0"/>
              <a:t>dinamakan</a:t>
            </a:r>
            <a:r>
              <a:rPr lang="en-US" smtClean="0"/>
              <a:t> </a:t>
            </a:r>
            <a:r>
              <a:rPr lang="en-US" err="1" smtClean="0"/>
              <a:t>aljabar</a:t>
            </a:r>
            <a:r>
              <a:rPr lang="en-US" smtClean="0"/>
              <a:t> modern </a:t>
            </a:r>
            <a:r>
              <a:rPr lang="en-US" err="1" smtClean="0"/>
              <a:t>atau</a:t>
            </a:r>
            <a:r>
              <a:rPr lang="en-US" smtClean="0"/>
              <a:t> </a:t>
            </a:r>
            <a:r>
              <a:rPr lang="en-US" err="1" smtClean="0"/>
              <a:t>aljabar</a:t>
            </a:r>
            <a:r>
              <a:rPr lang="en-US" smtClean="0"/>
              <a:t> Boolean</a:t>
            </a:r>
          </a:p>
          <a:p>
            <a:r>
              <a:rPr lang="en-US" err="1" smtClean="0"/>
              <a:t>pengetahuan</a:t>
            </a:r>
            <a:r>
              <a:rPr lang="en-US" smtClean="0"/>
              <a:t> </a:t>
            </a:r>
            <a:r>
              <a:rPr lang="en-US" err="1" smtClean="0"/>
              <a:t>mengenai</a:t>
            </a:r>
            <a:r>
              <a:rPr lang="en-US" smtClean="0"/>
              <a:t> </a:t>
            </a:r>
            <a:r>
              <a:rPr lang="en-US" err="1" smtClean="0"/>
              <a:t>aljabar</a:t>
            </a:r>
            <a:r>
              <a:rPr lang="en-US" smtClean="0"/>
              <a:t> </a:t>
            </a:r>
            <a:r>
              <a:rPr lang="en-US" err="1" smtClean="0"/>
              <a:t>boolean</a:t>
            </a:r>
            <a:r>
              <a:rPr lang="en-US" smtClean="0"/>
              <a:t> </a:t>
            </a:r>
            <a:r>
              <a:rPr lang="en-US" err="1" smtClean="0"/>
              <a:t>ini</a:t>
            </a:r>
            <a:r>
              <a:rPr lang="en-US" smtClean="0"/>
              <a:t> </a:t>
            </a:r>
            <a:r>
              <a:rPr lang="en-US" err="1" smtClean="0"/>
              <a:t>merupakan</a:t>
            </a:r>
            <a:r>
              <a:rPr lang="en-US" smtClean="0"/>
              <a:t> </a:t>
            </a:r>
            <a:r>
              <a:rPr lang="en-US" err="1" smtClean="0"/>
              <a:t>suatu</a:t>
            </a:r>
            <a:r>
              <a:rPr lang="en-US" smtClean="0"/>
              <a:t> </a:t>
            </a:r>
            <a:r>
              <a:rPr lang="en-US" err="1" smtClean="0"/>
              <a:t>keharusan</a:t>
            </a:r>
            <a:r>
              <a:rPr lang="en-US" smtClean="0"/>
              <a:t> </a:t>
            </a:r>
            <a:r>
              <a:rPr lang="en-US" err="1" smtClean="0"/>
              <a:t>dalam</a:t>
            </a:r>
            <a:r>
              <a:rPr lang="en-US" smtClean="0"/>
              <a:t> </a:t>
            </a:r>
            <a:r>
              <a:rPr lang="en-US" err="1" smtClean="0"/>
              <a:t>bidang</a:t>
            </a:r>
            <a:r>
              <a:rPr lang="en-US" smtClean="0"/>
              <a:t> </a:t>
            </a:r>
            <a:r>
              <a:rPr lang="en-US" err="1" smtClean="0"/>
              <a:t>komputer</a:t>
            </a:r>
            <a:r>
              <a:rPr lang="en-US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LOGI</a:t>
            </a:r>
            <a:r>
              <a:rPr lang="id-ID" b="1" dirty="0" smtClean="0"/>
              <a:t>KA BINER</a:t>
            </a:r>
            <a:endParaRPr lang="en-US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2209800"/>
            <a:ext cx="7125842" cy="3962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60008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KONSEP POKOK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1126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Variabel – variabel yang dipakai dalam persamaan aljabar boolean memiliki karakteristik</a:t>
            </a:r>
          </a:p>
          <a:p>
            <a:r>
              <a:rPr lang="en-US" smtClean="0"/>
              <a:t>Variabel tersebut hanya dapat mengambil satu harga dari dua harga yang mungkin diambil. Kedua harga ini dapat dipresentasikan dengan simbol “ 0 ” dan “ 1 ”.</a:t>
            </a:r>
          </a:p>
          <a:p>
            <a:pPr>
              <a:buFont typeface="Wingdings" pitchFamily="2" charset="2"/>
              <a:buNone/>
            </a:pPr>
            <a:endParaRPr lang="en-US" smtClean="0"/>
          </a:p>
          <a:p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PENAMBAHAN LOGIS</a:t>
            </a:r>
          </a:p>
        </p:txBody>
      </p:sp>
      <p:sp>
        <p:nvSpPr>
          <p:cNvPr id="1229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0 + 0 = 0</a:t>
            </a:r>
          </a:p>
          <a:p>
            <a:r>
              <a:rPr lang="en-US" smtClean="0"/>
              <a:t>0 + 1 = 1</a:t>
            </a:r>
          </a:p>
          <a:p>
            <a:r>
              <a:rPr lang="en-US" smtClean="0"/>
              <a:t>1 + 0 = 1</a:t>
            </a:r>
          </a:p>
          <a:p>
            <a:r>
              <a:rPr lang="en-US" smtClean="0"/>
              <a:t>1 + 1 = 1</a:t>
            </a:r>
          </a:p>
          <a:p>
            <a:pPr>
              <a:buFont typeface="Wingdings" pitchFamily="2" charset="2"/>
              <a:buNone/>
            </a:pPr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smtClean="0"/>
              <a:t>PERKALIAN LOGIS</a:t>
            </a:r>
          </a:p>
        </p:txBody>
      </p:sp>
      <p:sp>
        <p:nvSpPr>
          <p:cNvPr id="13315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0 . 0 = 0</a:t>
            </a:r>
          </a:p>
          <a:p>
            <a:r>
              <a:rPr lang="en-US" smtClean="0"/>
              <a:t>0 . 1 = 0</a:t>
            </a:r>
          </a:p>
          <a:p>
            <a:r>
              <a:rPr lang="en-US" smtClean="0"/>
              <a:t>1 . 0 = 0</a:t>
            </a:r>
          </a:p>
          <a:p>
            <a:r>
              <a:rPr lang="en-US" smtClean="0"/>
              <a:t>1 . 1 = 1</a:t>
            </a:r>
          </a:p>
          <a:p>
            <a:endParaRPr lang="en-US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en-US" b="1" err="1" smtClean="0"/>
              <a:t>Komplementasi</a:t>
            </a:r>
            <a:r>
              <a:rPr lang="en-US" b="1" smtClean="0"/>
              <a:t> </a:t>
            </a:r>
            <a:r>
              <a:rPr lang="en-US" b="1" err="1" smtClean="0"/>
              <a:t>atau</a:t>
            </a:r>
            <a:r>
              <a:rPr lang="en-US" b="1" smtClean="0"/>
              <a:t> </a:t>
            </a:r>
            <a:r>
              <a:rPr lang="en-US" b="1" err="1" smtClean="0"/>
              <a:t>Negasi</a:t>
            </a:r>
            <a:r>
              <a:rPr lang="en-US" b="1" smtClean="0"/>
              <a:t/>
            </a:r>
            <a:br>
              <a:rPr lang="en-US" b="1" smtClean="0"/>
            </a:br>
            <a:endParaRPr lang="en-US" b="1"/>
          </a:p>
        </p:txBody>
      </p:sp>
      <p:sp>
        <p:nvSpPr>
          <p:cNvPr id="1433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0</a:t>
            </a:r>
            <a:r>
              <a:rPr lang="id-ID" dirty="0" smtClean="0"/>
              <a:t>’</a:t>
            </a:r>
            <a:r>
              <a:rPr lang="en-US" dirty="0" smtClean="0"/>
              <a:t> = 1</a:t>
            </a:r>
          </a:p>
          <a:p>
            <a:r>
              <a:rPr lang="en-US" dirty="0" smtClean="0"/>
              <a:t>1</a:t>
            </a:r>
            <a:r>
              <a:rPr lang="id-ID" dirty="0" smtClean="0"/>
              <a:t>’</a:t>
            </a:r>
            <a:r>
              <a:rPr lang="en-US" dirty="0" smtClean="0"/>
              <a:t> = 0</a:t>
            </a:r>
          </a:p>
          <a:p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HUKUM DASAR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3492" y="1905000"/>
            <a:ext cx="6777317" cy="3927629"/>
          </a:xfrm>
        </p:spPr>
        <p:txBody>
          <a:bodyPr>
            <a:normAutofit fontScale="92500" lnSpcReduction="2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id-ID" dirty="0" smtClean="0"/>
              <a:t>a.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Komutatif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+ B = B +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. B = B . A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b.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Asosiatif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(A + B) + C = A + (B + C)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(A . B) . C = A . (B . C)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c.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Distributif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A . (B + C) = A . B + A . C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A + (B . C) = (A + B) . ( A + C )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HUKUM DASAR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>
          <a:xfrm>
            <a:off x="1043493" y="1981200"/>
            <a:ext cx="6728908" cy="3851429"/>
          </a:xfrm>
        </p:spPr>
        <p:txBody>
          <a:bodyPr>
            <a:normAutofit fontScale="92500" lnSpcReduction="2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d.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Identitas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+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. A = A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e.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Negasi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A + A’ </a:t>
            </a:r>
            <a:r>
              <a:rPr lang="en-US" dirty="0" smtClean="0"/>
              <a:t>= </a:t>
            </a:r>
            <a:r>
              <a:rPr lang="id-ID" dirty="0" smtClean="0"/>
              <a:t>1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A</a:t>
            </a:r>
            <a:r>
              <a:rPr lang="en-US" dirty="0" smtClean="0"/>
              <a:t> </a:t>
            </a:r>
            <a:r>
              <a:rPr lang="id-ID" dirty="0" smtClean="0"/>
              <a:t>. A’ </a:t>
            </a:r>
            <a:r>
              <a:rPr lang="en-US" dirty="0" smtClean="0"/>
              <a:t>=</a:t>
            </a:r>
            <a:r>
              <a:rPr lang="id-ID" dirty="0" smtClean="0"/>
              <a:t> 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en-US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f.</a:t>
            </a:r>
            <a:r>
              <a:rPr lang="id-ID" dirty="0" smtClean="0"/>
              <a:t>	 </a:t>
            </a:r>
            <a:r>
              <a:rPr lang="en-US" dirty="0" err="1" smtClean="0"/>
              <a:t>Hukum</a:t>
            </a:r>
            <a:r>
              <a:rPr lang="en-US" dirty="0" smtClean="0"/>
              <a:t> </a:t>
            </a:r>
            <a:r>
              <a:rPr lang="en-US" dirty="0" err="1" smtClean="0"/>
              <a:t>Redundan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+ A . B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A . (A + B)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3200" b="1" smtClean="0"/>
              <a:t/>
            </a:r>
            <a:br>
              <a:rPr lang="en-US" sz="3200" b="1" smtClean="0"/>
            </a:br>
            <a:r>
              <a:rPr lang="en-US" sz="3200" b="1" smtClean="0"/>
              <a:t>HUKUM DASAR ALJABAR BOOLEAN</a:t>
            </a:r>
            <a:br>
              <a:rPr lang="en-US" sz="3200" b="1" smtClean="0"/>
            </a:br>
            <a:endParaRPr lang="en-US" sz="3200" smtClean="0"/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043492" y="1981200"/>
            <a:ext cx="6805108" cy="3851429"/>
          </a:xfrm>
        </p:spPr>
        <p:txBody>
          <a:bodyPr>
            <a:normAutofit fontScale="92500" lnSpcReduction="10000"/>
          </a:bodyPr>
          <a:lstStyle/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smtClean="0"/>
              <a:t>g.</a:t>
            </a:r>
            <a:r>
              <a:rPr lang="id-ID" dirty="0" smtClean="0"/>
              <a:t>	 </a:t>
            </a:r>
            <a:r>
              <a:rPr lang="en-US" dirty="0" err="1" smtClean="0"/>
              <a:t>Indentitas</a:t>
            </a:r>
            <a:endParaRPr lang="en-US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0 +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1 . A = A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1 + A = 1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0 . A = 0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pt-BR" dirty="0" smtClean="0"/>
              <a:t>A + A . B = A + B</a:t>
            </a:r>
            <a:endParaRPr lang="id-ID" dirty="0" smtClean="0"/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endParaRPr lang="pt-BR" dirty="0" smtClean="0"/>
          </a:p>
          <a:p>
            <a:pPr marL="320040" indent="-320040" fontAlgn="auto">
              <a:spcAft>
                <a:spcPts val="0"/>
              </a:spcAft>
              <a:buNone/>
              <a:defRPr/>
            </a:pPr>
            <a:r>
              <a:rPr lang="en-US" dirty="0" err="1" smtClean="0"/>
              <a:t>i</a:t>
            </a:r>
            <a:r>
              <a:rPr lang="en-US" dirty="0" smtClean="0"/>
              <a:t>.</a:t>
            </a:r>
            <a:r>
              <a:rPr lang="id-ID" dirty="0" smtClean="0"/>
              <a:t>	 </a:t>
            </a:r>
            <a:r>
              <a:rPr lang="en-US" dirty="0" err="1" smtClean="0"/>
              <a:t>Teorema</a:t>
            </a:r>
            <a:r>
              <a:rPr lang="en-US" dirty="0" smtClean="0"/>
              <a:t> De Morgan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(A + B) = A . B</a:t>
            </a:r>
          </a:p>
          <a:p>
            <a:pPr marL="320040" indent="-320040" fontAlgn="auto">
              <a:spcAft>
                <a:spcPts val="0"/>
              </a:spcAft>
              <a:buFont typeface="Wingdings"/>
              <a:buNone/>
              <a:defRPr/>
            </a:pPr>
            <a:r>
              <a:rPr lang="id-ID" dirty="0" smtClean="0"/>
              <a:t>	 </a:t>
            </a:r>
            <a:r>
              <a:rPr lang="en-US" dirty="0" smtClean="0"/>
              <a:t>(A . B) = A + B</a:t>
            </a:r>
          </a:p>
          <a:p>
            <a:pPr marL="320040" indent="-320040" fontAlgn="auto">
              <a:spcAft>
                <a:spcPts val="0"/>
              </a:spcAft>
              <a:buFont typeface="Wingdings"/>
              <a:buChar char=""/>
              <a:defRPr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/>
          <p:nvPr/>
        </p:nvPicPr>
        <p:blipFill>
          <a:blip r:embed="rId3"/>
          <a:srcRect l="11489" t="24799" r="9977" b="11685"/>
          <a:stretch>
            <a:fillRect/>
          </a:stretch>
        </p:blipFill>
        <p:spPr bwMode="auto">
          <a:xfrm>
            <a:off x="381000" y="1219200"/>
            <a:ext cx="8382000" cy="487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TextBox 2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SUMMARY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457200" y="1676400"/>
            <a:ext cx="83058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Sederhanakan pernyataan berikut dan buat tabel kebenarannya:  (X + Y) (X + Z)</a:t>
            </a:r>
          </a:p>
          <a:p>
            <a:endParaRPr lang="id-ID" sz="12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Penyelesaian:</a:t>
            </a:r>
          </a:p>
          <a:p>
            <a:r>
              <a:rPr lang="id-ID" sz="2400" dirty="0" smtClean="0">
                <a:latin typeface="+mj-lt"/>
              </a:rPr>
              <a:t>(X + Y) (X + Z)	  = X . X + X . Z + X . Y + Y . Z</a:t>
            </a:r>
          </a:p>
          <a:p>
            <a:r>
              <a:rPr lang="id-ID" sz="2400" dirty="0" smtClean="0">
                <a:latin typeface="+mj-lt"/>
              </a:rPr>
              <a:t>			  = X + X . Z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 + Z)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(1)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+ X . Y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 + Y) + 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. (1) + </a:t>
            </a:r>
            <a:r>
              <a:rPr lang="id-ID" sz="2400" dirty="0" smtClean="0"/>
              <a:t>Y . Z</a:t>
            </a:r>
          </a:p>
          <a:p>
            <a:r>
              <a:rPr lang="id-ID" sz="2400" dirty="0" smtClean="0"/>
              <a:t>			  = </a:t>
            </a:r>
            <a:r>
              <a:rPr lang="id-ID" sz="2400" dirty="0" smtClean="0">
                <a:latin typeface="+mj-lt"/>
              </a:rPr>
              <a:t>X + Y . Z</a:t>
            </a:r>
            <a:endParaRPr lang="id-ID" sz="24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1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1430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Tabel Kebenaran: </a:t>
            </a:r>
            <a:r>
              <a:rPr lang="id-ID" sz="2400" dirty="0" smtClean="0"/>
              <a:t>(X + Y) (X + Z)  = X + Y . Z</a:t>
            </a:r>
            <a:r>
              <a:rPr lang="id-ID" sz="2400" dirty="0" smtClean="0">
                <a:latin typeface="+mj-lt"/>
              </a:rPr>
              <a:t> 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07873653"/>
              </p:ext>
            </p:extLst>
          </p:nvPr>
        </p:nvGraphicFramePr>
        <p:xfrm>
          <a:off x="609600" y="1828800"/>
          <a:ext cx="7956000" cy="39624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0000"/>
                <a:gridCol w="540000"/>
                <a:gridCol w="540000"/>
                <a:gridCol w="1008000"/>
                <a:gridCol w="1008000"/>
                <a:gridCol w="1980000"/>
                <a:gridCol w="900000"/>
                <a:gridCol w="1440000"/>
              </a:tblGrid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(X</a:t>
                      </a:r>
                      <a:r>
                        <a:rPr lang="id-ID" sz="2000" baseline="0" dirty="0" smtClean="0">
                          <a:solidFill>
                            <a:schemeClr val="tx1"/>
                          </a:solidFill>
                        </a:rPr>
                        <a:t> + Y)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(X + Z)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(X + Y) (X + Z)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Y . Z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>
                          <a:solidFill>
                            <a:schemeClr val="tx1"/>
                          </a:solidFill>
                        </a:rPr>
                        <a:t>X + Y . Z</a:t>
                      </a:r>
                      <a:endParaRPr lang="id-ID" sz="20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1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40267"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1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295400"/>
            <a:ext cx="807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latin typeface="+mj-lt"/>
              </a:rPr>
              <a:t>Buktikan bahwa: </a:t>
            </a:r>
            <a:r>
              <a:rPr lang="pl-PL" sz="2800" dirty="0" smtClean="0">
                <a:latin typeface="+mj-lt"/>
              </a:rPr>
              <a:t>XY + YZ + YZ = </a:t>
            </a:r>
            <a:r>
              <a:rPr lang="id-ID" sz="2800" dirty="0" smtClean="0">
                <a:latin typeface="+mj-lt"/>
              </a:rPr>
              <a:t>Y(</a:t>
            </a:r>
            <a:r>
              <a:rPr lang="pl-PL" sz="2800" dirty="0" smtClean="0">
                <a:latin typeface="+mj-lt"/>
              </a:rPr>
              <a:t>X + Z</a:t>
            </a:r>
            <a:r>
              <a:rPr lang="id-ID" sz="2800" dirty="0" smtClean="0">
                <a:latin typeface="+mj-lt"/>
              </a:rPr>
              <a:t>)</a:t>
            </a:r>
          </a:p>
          <a:p>
            <a:r>
              <a:rPr lang="id-ID" sz="2800" dirty="0" smtClean="0">
                <a:latin typeface="+mj-lt"/>
              </a:rPr>
              <a:t>Lengkapi dengan tabel kebenarannya!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id-ID" sz="2800" dirty="0" smtClean="0">
                <a:latin typeface="+mj-lt"/>
              </a:rPr>
              <a:t>Penyelesaian</a:t>
            </a:r>
          </a:p>
          <a:p>
            <a:r>
              <a:rPr lang="pl-PL" sz="2800" dirty="0" smtClean="0">
                <a:latin typeface="+mj-lt"/>
              </a:rPr>
              <a:t>XY + YZ + YZ</a:t>
            </a:r>
            <a:r>
              <a:rPr lang="id-ID" sz="2800" dirty="0" smtClean="0">
                <a:latin typeface="+mj-lt"/>
              </a:rPr>
              <a:t> </a:t>
            </a:r>
            <a:r>
              <a:rPr lang="pl-PL" sz="2800" dirty="0" smtClean="0">
                <a:latin typeface="+mj-lt"/>
              </a:rPr>
              <a:t>=</a:t>
            </a:r>
            <a:r>
              <a:rPr lang="id-ID" sz="2800" dirty="0" smtClean="0">
                <a:latin typeface="+mj-lt"/>
              </a:rPr>
              <a:t> XY + Z(Y + Y)</a:t>
            </a:r>
          </a:p>
          <a:p>
            <a:r>
              <a:rPr lang="id-ID" sz="2800" dirty="0" smtClean="0">
                <a:latin typeface="+mj-lt"/>
              </a:rPr>
              <a:t>		   = XY + Z(Y)</a:t>
            </a:r>
          </a:p>
          <a:p>
            <a:r>
              <a:rPr lang="id-ID" sz="2800" dirty="0" smtClean="0">
                <a:latin typeface="+mj-lt"/>
              </a:rPr>
              <a:t>		   = XY + ZY</a:t>
            </a:r>
          </a:p>
          <a:p>
            <a:r>
              <a:rPr lang="id-ID" sz="2800" dirty="0" smtClean="0">
                <a:latin typeface="+mj-lt"/>
              </a:rPr>
              <a:t>		   = Y(X + Z)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pl-PL" sz="2800" dirty="0" smtClean="0">
                <a:latin typeface="+mj-lt"/>
                <a:sym typeface="Symbol"/>
              </a:rPr>
              <a:t></a:t>
            </a:r>
            <a:r>
              <a:rPr lang="id-ID" sz="2800" dirty="0" smtClean="0">
                <a:latin typeface="+mj-lt"/>
                <a:sym typeface="Symbol"/>
              </a:rPr>
              <a:t> </a:t>
            </a:r>
            <a:r>
              <a:rPr lang="pl-PL" sz="2800" dirty="0" smtClean="0">
                <a:latin typeface="+mj-lt"/>
              </a:rPr>
              <a:t>XY + YZ + YZ</a:t>
            </a:r>
            <a:r>
              <a:rPr lang="id-ID" sz="2800" dirty="0" smtClean="0">
                <a:latin typeface="+mj-lt"/>
              </a:rPr>
              <a:t> = Y(X + Z) ..... (Terbukti)</a:t>
            </a:r>
            <a:endParaRPr lang="id-ID" sz="28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2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2192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Tabel Kebenaran: </a:t>
            </a:r>
            <a:r>
              <a:rPr lang="pl-PL" sz="2400" dirty="0" smtClean="0">
                <a:latin typeface="Tw Cen MT" pitchFamily="34" charset="0"/>
              </a:rPr>
              <a:t>XY + YZ + YZ</a:t>
            </a:r>
            <a:r>
              <a:rPr lang="id-ID" sz="2400" dirty="0" smtClean="0">
                <a:latin typeface="Tw Cen MT" pitchFamily="34" charset="0"/>
              </a:rPr>
              <a:t> = Y(X + Z)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23053271"/>
              </p:ext>
            </p:extLst>
          </p:nvPr>
        </p:nvGraphicFramePr>
        <p:xfrm>
          <a:off x="609600" y="1828800"/>
          <a:ext cx="7956000" cy="3429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12000"/>
                <a:gridCol w="612000"/>
                <a:gridCol w="612000"/>
                <a:gridCol w="720000"/>
                <a:gridCol w="720000"/>
                <a:gridCol w="1080000"/>
                <a:gridCol w="1620000"/>
                <a:gridCol w="900000"/>
                <a:gridCol w="1080000"/>
              </a:tblGrid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XY + 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XY + YZ + 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 + 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Y(X + Z)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1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81000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/>
                        <a:t>0</a:t>
                      </a:r>
                      <a:endParaRPr lang="id-ID" dirty="0"/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09600" y="5562600"/>
            <a:ext cx="569899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latin typeface="+mj-lt"/>
                <a:sym typeface="Symbol"/>
              </a:rPr>
              <a:t></a:t>
            </a:r>
            <a:r>
              <a:rPr lang="id-ID" sz="2400" dirty="0" smtClean="0">
                <a:latin typeface="+mj-lt"/>
                <a:sym typeface="Symbol"/>
              </a:rPr>
              <a:t> </a:t>
            </a:r>
            <a:r>
              <a:rPr lang="pl-PL" sz="2400" dirty="0" smtClean="0">
                <a:latin typeface="+mj-lt"/>
              </a:rPr>
              <a:t>XY + YZ + YZ</a:t>
            </a:r>
            <a:r>
              <a:rPr lang="id-ID" sz="2400" dirty="0" smtClean="0">
                <a:latin typeface="+mj-lt"/>
              </a:rPr>
              <a:t> = Y(X + Z) ..... (Terbukti)</a:t>
            </a:r>
            <a:endParaRPr lang="id-ID" sz="24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2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33400" y="1676400"/>
            <a:ext cx="807720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id-ID" sz="2800" dirty="0" smtClean="0">
                <a:latin typeface="+mj-lt"/>
              </a:rPr>
              <a:t>Sederhanakan pernyatan berikut </a:t>
            </a:r>
          </a:p>
          <a:p>
            <a:r>
              <a:rPr lang="id-ID" sz="2800" dirty="0" smtClean="0">
                <a:latin typeface="+mj-lt"/>
              </a:rPr>
              <a:t>X'YZ + X'YZ' + XZ</a:t>
            </a:r>
          </a:p>
          <a:p>
            <a:r>
              <a:rPr lang="id-ID" sz="2800" dirty="0" smtClean="0">
                <a:latin typeface="+mj-lt"/>
              </a:rPr>
              <a:t>Sertakan tabel kebenarannya: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id-ID" sz="2800" dirty="0" smtClean="0">
                <a:latin typeface="+mj-lt"/>
              </a:rPr>
              <a:t>Penyelesaian</a:t>
            </a:r>
          </a:p>
          <a:p>
            <a:r>
              <a:rPr lang="id-ID" sz="2800" dirty="0" smtClean="0">
                <a:latin typeface="+mj-lt"/>
              </a:rPr>
              <a:t>X'YZ + X'YZ' + XZ	= X'Y(Z + Z') + XZ</a:t>
            </a:r>
          </a:p>
          <a:p>
            <a:r>
              <a:rPr lang="id-ID" sz="2800" dirty="0" smtClean="0">
                <a:latin typeface="+mj-lt"/>
              </a:rPr>
              <a:t>			= X'Y(1) + XZ</a:t>
            </a:r>
          </a:p>
          <a:p>
            <a:r>
              <a:rPr lang="id-ID" sz="2800" dirty="0" smtClean="0">
                <a:latin typeface="+mj-lt"/>
              </a:rPr>
              <a:t>			= X'Y + XZ</a:t>
            </a:r>
          </a:p>
          <a:p>
            <a:endParaRPr lang="id-ID" sz="2800" dirty="0" smtClean="0">
              <a:latin typeface="+mj-lt"/>
            </a:endParaRPr>
          </a:p>
          <a:p>
            <a:r>
              <a:rPr lang="pl-PL" sz="2800" dirty="0" smtClean="0">
                <a:latin typeface="+mj-lt"/>
                <a:sym typeface="Symbol"/>
              </a:rPr>
              <a:t></a:t>
            </a:r>
            <a:r>
              <a:rPr lang="id-ID" sz="2800" dirty="0" smtClean="0">
                <a:latin typeface="+mj-lt"/>
                <a:sym typeface="Symbol"/>
              </a:rPr>
              <a:t> </a:t>
            </a:r>
            <a:r>
              <a:rPr lang="id-ID" sz="2800" dirty="0" smtClean="0">
                <a:latin typeface="+mj-lt"/>
              </a:rPr>
              <a:t>X'YZ + X'YZ' + XZ = X'Y + XZ</a:t>
            </a:r>
            <a:endParaRPr lang="id-ID" sz="2800" dirty="0">
              <a:latin typeface="+mj-lt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3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1066800"/>
            <a:ext cx="8305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Tabel Kebenaran: </a:t>
            </a:r>
            <a:r>
              <a:rPr lang="id-ID" sz="2400" dirty="0" smtClean="0">
                <a:latin typeface="Tw Cen MT" pitchFamily="34" charset="0"/>
              </a:rPr>
              <a:t>X'YZ + X'YZ' + XZ = X'Y + XZ</a:t>
            </a:r>
            <a:endParaRPr lang="id-ID" sz="2400" dirty="0">
              <a:latin typeface="+mj-lt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5762885"/>
              </p:ext>
            </p:extLst>
          </p:nvPr>
        </p:nvGraphicFramePr>
        <p:xfrm>
          <a:off x="533400" y="1676400"/>
          <a:ext cx="8028000" cy="39590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32000"/>
                <a:gridCol w="432000"/>
                <a:gridCol w="432000"/>
                <a:gridCol w="432000"/>
                <a:gridCol w="432000"/>
                <a:gridCol w="576000"/>
                <a:gridCol w="576000"/>
                <a:gridCol w="720000"/>
                <a:gridCol w="720000"/>
                <a:gridCol w="2016000"/>
                <a:gridCol w="1260000"/>
              </a:tblGrid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Z’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X’YZ’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X’YZ + X’YZ’ + XZ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X’Y + XZ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414867"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1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3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dirty="0" smtClean="0">
                          <a:solidFill>
                            <a:schemeClr val="tx1"/>
                          </a:solidFill>
                        </a:rPr>
                        <a:t>0</a:t>
                      </a:r>
                      <a:endParaRPr lang="id-ID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609600" y="5715000"/>
            <a:ext cx="4248279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400" dirty="0" smtClean="0">
                <a:latin typeface="Tw Cen MT" pitchFamily="34" charset="0"/>
                <a:sym typeface="Symbol"/>
              </a:rPr>
              <a:t></a:t>
            </a:r>
            <a:r>
              <a:rPr lang="id-ID" sz="2400" dirty="0" smtClean="0">
                <a:latin typeface="Tw Cen MT" pitchFamily="34" charset="0"/>
                <a:sym typeface="Symbol"/>
              </a:rPr>
              <a:t> </a:t>
            </a:r>
            <a:r>
              <a:rPr lang="id-ID" sz="2400" dirty="0" smtClean="0">
                <a:latin typeface="Tw Cen MT" pitchFamily="34" charset="0"/>
              </a:rPr>
              <a:t>X'YZ + X'YZ' + XZ = X'Y + XZ</a:t>
            </a:r>
            <a:endParaRPr lang="id-ID" sz="2400" dirty="0"/>
          </a:p>
        </p:txBody>
      </p:sp>
      <p:sp>
        <p:nvSpPr>
          <p:cNvPr id="8" name="TextBox 7"/>
          <p:cNvSpPr txBox="1"/>
          <p:nvPr/>
        </p:nvSpPr>
        <p:spPr>
          <a:xfrm>
            <a:off x="4800600" y="38100"/>
            <a:ext cx="2514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CONTOH 3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57200" y="990600"/>
            <a:ext cx="81534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Buktikan identitas persamaan Boolean berikut ini dengan menggunakan manipulasi aljabar dan tabel kebenaran:</a:t>
            </a:r>
          </a:p>
          <a:p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XY + XY’ = X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X + X’Y = X + Y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(X + Y)(X + Y’) = X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X’Y’ + X’Y + XY = X’Y</a:t>
            </a:r>
          </a:p>
          <a:p>
            <a:pPr marL="457200" indent="-457200">
              <a:buAutoNum type="arabicPeriod"/>
            </a:pPr>
            <a:endParaRPr lang="id-ID" sz="2400" dirty="0" smtClean="0">
              <a:latin typeface="+mj-lt"/>
            </a:endParaRPr>
          </a:p>
          <a:p>
            <a:pPr marL="457200" indent="-457200">
              <a:buAutoNum type="arabicPeriod"/>
            </a:pPr>
            <a:r>
              <a:rPr lang="id-ID" sz="2400" dirty="0" smtClean="0">
                <a:latin typeface="+mj-lt"/>
              </a:rPr>
              <a:t>A’B + B’C’ + AB + B’C =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4800600" y="38100"/>
            <a:ext cx="327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200" b="1" dirty="0" smtClean="0">
                <a:solidFill>
                  <a:schemeClr val="bg1"/>
                </a:solidFill>
              </a:rPr>
              <a:t>LATIHAN SOAL</a:t>
            </a:r>
            <a:endParaRPr lang="id-ID" sz="32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43490" y="1447800"/>
            <a:ext cx="7024744" cy="1143000"/>
          </a:xfrm>
        </p:spPr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PENGANTAR GERBANG LOGIKA</a:t>
            </a:r>
            <a:r>
              <a:rPr lang="en-US" b="1" dirty="0" smtClean="0"/>
              <a:t/>
            </a:r>
            <a:br>
              <a:rPr lang="en-US" b="1" dirty="0" smtClean="0"/>
            </a:br>
            <a:endParaRPr lang="en-US" b="1" dirty="0"/>
          </a:p>
        </p:txBody>
      </p:sp>
      <p:sp>
        <p:nvSpPr>
          <p:cNvPr id="5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r>
              <a:rPr lang="en-US" dirty="0" err="1" smtClean="0"/>
              <a:t>Arsitektur</a:t>
            </a:r>
            <a:r>
              <a:rPr lang="en-US" dirty="0" smtClean="0"/>
              <a:t> </a:t>
            </a:r>
            <a:r>
              <a:rPr lang="en-US" dirty="0" err="1" smtClean="0"/>
              <a:t>sistem</a:t>
            </a:r>
            <a:r>
              <a:rPr lang="en-US" dirty="0" smtClean="0"/>
              <a:t>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tersusun</a:t>
            </a:r>
            <a:r>
              <a:rPr lang="en-US" dirty="0" smtClean="0"/>
              <a:t> </a:t>
            </a:r>
            <a:r>
              <a:rPr lang="en-US" dirty="0" err="1" smtClean="0"/>
              <a:t>atas</a:t>
            </a:r>
            <a:r>
              <a:rPr lang="en-US" dirty="0" smtClean="0"/>
              <a:t> </a:t>
            </a:r>
            <a:r>
              <a:rPr lang="en-US" dirty="0" err="1" smtClean="0"/>
              <a:t>rangkaian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1 (true) </a:t>
            </a:r>
            <a:r>
              <a:rPr lang="en-US" dirty="0" err="1" smtClean="0"/>
              <a:t>dan</a:t>
            </a:r>
            <a:r>
              <a:rPr lang="en-US" dirty="0" smtClean="0"/>
              <a:t> 0 (false) yang </a:t>
            </a:r>
            <a:r>
              <a:rPr lang="en-US" dirty="0" err="1" smtClean="0"/>
              <a:t>dikombinasikan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gerbang</a:t>
            </a:r>
            <a:r>
              <a:rPr lang="en-US" dirty="0" smtClean="0"/>
              <a:t> </a:t>
            </a:r>
            <a:r>
              <a:rPr lang="en-US" dirty="0" err="1" smtClean="0"/>
              <a:t>logika</a:t>
            </a:r>
            <a:r>
              <a:rPr lang="en-US" dirty="0" smtClean="0"/>
              <a:t> </a:t>
            </a:r>
            <a:r>
              <a:rPr lang="en-US" dirty="0" err="1" smtClean="0"/>
              <a:t>yaitu</a:t>
            </a:r>
            <a:r>
              <a:rPr lang="en-US" dirty="0" smtClean="0"/>
              <a:t> </a:t>
            </a:r>
            <a:r>
              <a:rPr lang="id-ID" dirty="0" smtClean="0"/>
              <a:t>NOT, </a:t>
            </a:r>
            <a:r>
              <a:rPr lang="en-US" dirty="0" smtClean="0"/>
              <a:t>AND, OR, </a:t>
            </a:r>
            <a:r>
              <a:rPr lang="id-ID" dirty="0" smtClean="0"/>
              <a:t>NAND, </a:t>
            </a:r>
            <a:r>
              <a:rPr lang="en-US" dirty="0" smtClean="0"/>
              <a:t>NOR, XOR</a:t>
            </a:r>
            <a:r>
              <a:rPr lang="id-ID" dirty="0" smtClean="0"/>
              <a:t> dan XNOR.</a:t>
            </a:r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endParaRPr lang="en-US" dirty="0" smtClean="0"/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r>
              <a:rPr lang="en-US" dirty="0" smtClean="0"/>
              <a:t>Program </a:t>
            </a:r>
            <a:r>
              <a:rPr lang="en-US" dirty="0" err="1" smtClean="0"/>
              <a:t>komputer</a:t>
            </a:r>
            <a:r>
              <a:rPr lang="en-US" dirty="0" smtClean="0"/>
              <a:t> </a:t>
            </a:r>
            <a:r>
              <a:rPr lang="en-US" dirty="0" err="1" smtClean="0"/>
              <a:t>berjalan</a:t>
            </a:r>
            <a:r>
              <a:rPr lang="en-US" dirty="0" smtClean="0"/>
              <a:t> </a:t>
            </a:r>
            <a:r>
              <a:rPr lang="en-US" dirty="0" err="1" smtClean="0"/>
              <a:t>diatas</a:t>
            </a:r>
            <a:r>
              <a:rPr lang="en-US" dirty="0" smtClean="0"/>
              <a:t> </a:t>
            </a:r>
            <a:r>
              <a:rPr lang="en-US" dirty="0" err="1" smtClean="0"/>
              <a:t>dasar</a:t>
            </a:r>
            <a:r>
              <a:rPr lang="en-US" dirty="0" smtClean="0"/>
              <a:t> </a:t>
            </a:r>
            <a:r>
              <a:rPr lang="en-US" dirty="0" err="1" smtClean="0"/>
              <a:t>struktur</a:t>
            </a:r>
            <a:r>
              <a:rPr lang="en-US" dirty="0" smtClean="0"/>
              <a:t> </a:t>
            </a:r>
            <a:r>
              <a:rPr lang="en-US" dirty="0" err="1" smtClean="0"/>
              <a:t>penalaran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dari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solusi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permasalahan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bantuan</a:t>
            </a:r>
            <a:r>
              <a:rPr lang="en-US" dirty="0" smtClean="0"/>
              <a:t> </a:t>
            </a:r>
            <a:r>
              <a:rPr lang="en-US" dirty="0" err="1" smtClean="0"/>
              <a:t>komponen</a:t>
            </a:r>
            <a:r>
              <a:rPr lang="en-US" dirty="0" smtClean="0"/>
              <a:t> program </a:t>
            </a:r>
            <a:r>
              <a:rPr lang="en-US" dirty="0" err="1" smtClean="0"/>
              <a:t>yaitu</a:t>
            </a:r>
            <a:r>
              <a:rPr lang="en-US" dirty="0" smtClean="0"/>
              <a:t> if-then, if – then –else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.</a:t>
            </a:r>
          </a:p>
          <a:p>
            <a:pPr marL="438150">
              <a:spcBef>
                <a:spcPct val="0"/>
              </a:spcBef>
              <a:buFont typeface="Wingdings 2" pitchFamily="18" charset="2"/>
              <a:buChar char=""/>
            </a:pPr>
            <a:endParaRPr lang="en-US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1. GERBANG NOT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Gerbang NOT sering disebut juga dengan istilah inverter atau pembalik. Logika dari gerbang ini adalah membalik apa yang di-input ke dalamnya. Biasanya input-nya hanya terdiri dari satu kaki saja. </a:t>
            </a:r>
          </a:p>
          <a:p>
            <a:endParaRPr lang="id-ID" sz="2800" dirty="0">
              <a:latin typeface="+mj-lt"/>
            </a:endParaRPr>
          </a:p>
          <a:p>
            <a:endParaRPr lang="id-ID" sz="2800" dirty="0" smtClean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Ketika input yang masuk adalah 1, maka hasil output-nya adalah 0. Jika input yang masuk adalah 0, maka hasil output-nya adalah 1.</a:t>
            </a:r>
            <a:endParaRPr lang="id-ID" sz="2400" dirty="0">
              <a:latin typeface="+mj-lt"/>
            </a:endParaRPr>
          </a:p>
        </p:txBody>
      </p:sp>
      <p:pic>
        <p:nvPicPr>
          <p:cNvPr id="5" name="Picture 4" descr="http://2.bp.blogspot.com/_9J6WIVgcafc/TSrwSSAWO4I/AAAAAAAAAJk/7w-3QjR4p7E/s1600/gerbang+logika+NOT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348346" y="3352800"/>
            <a:ext cx="3657600" cy="111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1. GERBANG NOT</a:t>
            </a:r>
            <a:br>
              <a:rPr lang="id-ID" b="1" smtClean="0"/>
            </a:br>
            <a:endParaRPr lang="en-US" b="1"/>
          </a:p>
        </p:txBody>
      </p:sp>
      <p:sp>
        <p:nvSpPr>
          <p:cNvPr id="43010" name="AutoShape 2" descr="http://t1.gstatic.com/images?q=tbn:ANd9GcQVcr1-MFvJoMFE221-i5vDYwGSeC7jFw6qIc6X2o-kSs1y6Jytt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id-ID"/>
          </a:p>
        </p:txBody>
      </p:sp>
      <p:pic>
        <p:nvPicPr>
          <p:cNvPr id="12" name="Picture 11" descr="http://2.bp.blogspot.com/_9J6WIVgcafc/TSrwSSAWO4I/AAAAAAAAAJk/7w-3QjR4p7E/s1600/gerbang+logika+NOT.png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85800" y="3150041"/>
            <a:ext cx="3657600" cy="11171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9328156"/>
              </p:ext>
            </p:extLst>
          </p:nvPr>
        </p:nvGraphicFramePr>
        <p:xfrm>
          <a:off x="5029200" y="1981641"/>
          <a:ext cx="2819400" cy="233679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09700"/>
                <a:gridCol w="1409700"/>
              </a:tblGrid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>
                          <a:solidFill>
                            <a:schemeClr val="tx1"/>
                          </a:solidFill>
                        </a:rPr>
                        <a:t>A</a:t>
                      </a:r>
                      <a:endParaRPr lang="id-ID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>
                          <a:solidFill>
                            <a:schemeClr val="tx1"/>
                          </a:solidFill>
                        </a:rPr>
                        <a:t>Y</a:t>
                      </a:r>
                      <a:endParaRPr lang="id-ID" sz="320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778933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2. GERBANG AND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762000" y="2057400"/>
            <a:ext cx="76962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000" dirty="0">
                <a:latin typeface="+mj-lt"/>
              </a:rPr>
              <a:t>Gerbang AND memiliki karakteristik logika di mana </a:t>
            </a:r>
            <a:r>
              <a:rPr lang="id-ID" sz="2000" dirty="0">
                <a:solidFill>
                  <a:srgbClr val="00B050"/>
                </a:solidFill>
                <a:latin typeface="+mj-lt"/>
              </a:rPr>
              <a:t>Jika SEMUA INPUT BERNILAI 1, maka hasil </a:t>
            </a:r>
            <a:r>
              <a:rPr lang="id-ID" sz="2000" dirty="0" smtClean="0">
                <a:solidFill>
                  <a:srgbClr val="00B050"/>
                </a:solidFill>
                <a:latin typeface="+mj-lt"/>
              </a:rPr>
              <a:t>OUTPUT-NYA AKAN </a:t>
            </a:r>
            <a:r>
              <a:rPr lang="id-ID" sz="2000" dirty="0">
                <a:solidFill>
                  <a:srgbClr val="00B050"/>
                </a:solidFill>
                <a:latin typeface="+mj-lt"/>
              </a:rPr>
              <a:t>BERNILAI 1 </a:t>
            </a:r>
            <a:r>
              <a:rPr lang="id-ID" sz="2000" dirty="0" smtClean="0">
                <a:solidFill>
                  <a:srgbClr val="00B050"/>
                </a:solidFill>
                <a:latin typeface="+mj-lt"/>
              </a:rPr>
              <a:t>PULA. </a:t>
            </a:r>
            <a:r>
              <a:rPr lang="id-ID" sz="2000" dirty="0" smtClean="0">
                <a:latin typeface="+mj-lt"/>
              </a:rPr>
              <a:t>Jika SALAH SATU inputnya bernilai NOL maka outputnya juga bernilai NOL.</a:t>
            </a:r>
          </a:p>
          <a:p>
            <a:endParaRPr lang="id-ID" sz="2800" dirty="0" smtClean="0">
              <a:latin typeface="+mj-lt"/>
            </a:endParaRPr>
          </a:p>
          <a:p>
            <a:endParaRPr lang="id-ID" sz="2800" dirty="0" smtClean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000" dirty="0" smtClean="0">
              <a:latin typeface="+mj-lt"/>
            </a:endParaRPr>
          </a:p>
          <a:p>
            <a:r>
              <a:rPr lang="id-ID" sz="2000" dirty="0" smtClean="0">
                <a:latin typeface="+mj-lt"/>
              </a:rPr>
              <a:t>Input dari gerbang AND selalu lebih dari 1, misalnya 2, 3, 4, dan seterusnya tetapi OUTPUT-nya tetap 1. Contoh gerbang logika untuk 2 buah input dan 3 buah input adalah sebagai berikut.</a:t>
            </a:r>
            <a:endParaRPr lang="id-ID" sz="2000" dirty="0">
              <a:latin typeface="+mj-lt"/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29000" y="3733800"/>
            <a:ext cx="1676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2971800" y="363855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dirty="0" smtClean="0">
                <a:latin typeface="+mj-lt"/>
              </a:rPr>
              <a:t>A</a:t>
            </a:r>
            <a:endParaRPr lang="id-ID" sz="3000" dirty="0">
              <a:latin typeface="+mj-lt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952750" y="411325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dirty="0">
                <a:latin typeface="+mj-lt"/>
              </a:rPr>
              <a:t>B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05400" y="3867150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Y</a:t>
            </a:r>
            <a:endParaRPr lang="id-ID" sz="30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2. GERBANG AND</a:t>
            </a:r>
            <a:br>
              <a:rPr lang="id-ID" b="1" dirty="0" smtClean="0"/>
            </a:br>
            <a:endParaRPr lang="en-US" b="1" dirty="0"/>
          </a:p>
        </p:txBody>
      </p:sp>
      <p:pic>
        <p:nvPicPr>
          <p:cNvPr id="9011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429000"/>
            <a:ext cx="1676400" cy="78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685800" y="327660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A</a:t>
            </a:r>
            <a:endParaRPr lang="id-ID" sz="300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36946" y="375130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19400" y="3505200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Y</a:t>
            </a:r>
            <a:endParaRPr lang="id-ID" sz="3000">
              <a:latin typeface="+mj-lt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7976899"/>
              </p:ext>
            </p:extLst>
          </p:nvPr>
        </p:nvGraphicFramePr>
        <p:xfrm>
          <a:off x="3733800" y="22352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Y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2. GERBANG AND</a:t>
            </a:r>
            <a:br>
              <a:rPr lang="id-ID" b="1" smtClean="0"/>
            </a:br>
            <a:endParaRPr lang="en-US" b="1"/>
          </a:p>
        </p:txBody>
      </p:sp>
      <p:sp>
        <p:nvSpPr>
          <p:cNvPr id="8" name="TextBox 7"/>
          <p:cNvSpPr txBox="1"/>
          <p:nvPr/>
        </p:nvSpPr>
        <p:spPr>
          <a:xfrm>
            <a:off x="685800" y="3302000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A</a:t>
            </a:r>
            <a:endParaRPr lang="id-ID" sz="3000">
              <a:latin typeface="+mj-lt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6750" y="3713202"/>
            <a:ext cx="377026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>
                <a:latin typeface="+mj-lt"/>
              </a:rPr>
              <a:t>B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2800350" y="3713202"/>
            <a:ext cx="39626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Y</a:t>
            </a:r>
            <a:endParaRPr lang="id-ID" sz="3000">
              <a:latin typeface="+mj-lt"/>
            </a:endParaRPr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4724267"/>
              </p:ext>
            </p:extLst>
          </p:nvPr>
        </p:nvGraphicFramePr>
        <p:xfrm>
          <a:off x="3581400" y="1795919"/>
          <a:ext cx="4572000" cy="3566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/>
                <a:gridCol w="1143000"/>
                <a:gridCol w="1143000"/>
                <a:gridCol w="1143000"/>
              </a:tblGrid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A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B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C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Y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1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</a:tr>
              <a:tr h="324000"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smtClean="0"/>
                        <a:t>0</a:t>
                      </a:r>
                      <a:endParaRPr lang="id-ID" sz="20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2000" dirty="0" smtClean="0"/>
                        <a:t>0</a:t>
                      </a:r>
                      <a:endParaRPr lang="id-ID" sz="20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9113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3429000"/>
            <a:ext cx="1676400" cy="111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TextBox 12"/>
          <p:cNvSpPr txBox="1"/>
          <p:nvPr/>
        </p:nvSpPr>
        <p:spPr>
          <a:xfrm>
            <a:off x="664374" y="4132302"/>
            <a:ext cx="417102" cy="55399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id-ID" sz="3000" smtClean="0">
                <a:latin typeface="+mj-lt"/>
              </a:rPr>
              <a:t>C</a:t>
            </a:r>
            <a:endParaRPr lang="id-ID" sz="300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3. GERBANG 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</a:t>
            </a:r>
            <a:r>
              <a:rPr lang="id-ID" sz="2400" dirty="0" smtClean="0">
                <a:latin typeface="+mj-lt"/>
              </a:rPr>
              <a:t>OR memiliki </a:t>
            </a:r>
            <a:r>
              <a:rPr lang="id-ID" sz="2400" dirty="0">
                <a:latin typeface="+mj-lt"/>
              </a:rPr>
              <a:t>karakteristik logika di mana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SEMUA INPUT BERNILAI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0,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maka hasil OUTPUT AKAN BERNILAI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0 </a:t>
            </a:r>
            <a:r>
              <a:rPr lang="id-ID" sz="2400" dirty="0">
                <a:solidFill>
                  <a:srgbClr val="00B050"/>
                </a:solidFill>
                <a:latin typeface="+mj-lt"/>
              </a:rPr>
              <a:t>pula. </a:t>
            </a:r>
            <a:r>
              <a:rPr lang="id-ID" sz="2400" dirty="0" smtClean="0">
                <a:latin typeface="+mj-lt"/>
              </a:rPr>
              <a:t>Jika salah satu INPUTNYA bernilai 1 maka outputnya juga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  <a:p>
            <a:endParaRPr lang="id-ID" sz="2800" dirty="0" smtClean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endParaRPr lang="id-ID" sz="2800" dirty="0">
              <a:latin typeface="+mj-lt"/>
            </a:endParaRPr>
          </a:p>
          <a:p>
            <a:r>
              <a:rPr lang="id-ID" sz="2400" dirty="0">
                <a:latin typeface="+mj-lt"/>
              </a:rPr>
              <a:t>Input dari gerbang </a:t>
            </a:r>
            <a:r>
              <a:rPr lang="id-ID" sz="2400" dirty="0" smtClean="0">
                <a:latin typeface="+mj-lt"/>
              </a:rPr>
              <a:t>OR selalu lebih </a:t>
            </a:r>
            <a:r>
              <a:rPr lang="id-ID" sz="2400" dirty="0">
                <a:latin typeface="+mj-lt"/>
              </a:rPr>
              <a:t>dari 1, misalnya 2, 3, 4, dan seterusnya tetapi OUTPUT-nya tetap 1. Contoh gerbang logika </a:t>
            </a:r>
            <a:r>
              <a:rPr lang="id-ID" sz="2400" dirty="0" smtClean="0">
                <a:latin typeface="+mj-lt"/>
              </a:rPr>
              <a:t>OR untuk </a:t>
            </a:r>
            <a:r>
              <a:rPr lang="id-ID" sz="2400" dirty="0">
                <a:latin typeface="+mj-lt"/>
              </a:rPr>
              <a:t>2 buah input dan 3 buah input adalah sebagai berikut.</a:t>
            </a:r>
          </a:p>
        </p:txBody>
      </p:sp>
      <p:pic>
        <p:nvPicPr>
          <p:cNvPr id="6146" name="Picture 2" descr="http://4.bp.blogspot.com/-3CfKjo3QG4A/TWOu2JPBnNI/AAAAAAAAACE/XxcIjOj_Rig/s1600/o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200400" y="3352800"/>
            <a:ext cx="2362200" cy="10413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3. GERBANG OR</a:t>
            </a:r>
            <a:br>
              <a:rPr lang="id-ID" b="1" dirty="0" smtClean="0"/>
            </a:br>
            <a:endParaRPr lang="en-US" b="1" dirty="0"/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426967"/>
              </p:ext>
            </p:extLst>
          </p:nvPr>
        </p:nvGraphicFramePr>
        <p:xfrm>
          <a:off x="3962400" y="22860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B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Y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4098" name="Picture 2" descr="http://4.bp.blogspot.com/-3CfKjo3QG4A/TWOu2JPBnNI/AAAAAAAAACE/XxcIjOj_Rig/s1600/or.jpe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" y="3762374"/>
            <a:ext cx="3219450" cy="141922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4. GERBANG NAND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3547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</a:t>
            </a:r>
            <a:r>
              <a:rPr lang="id-ID" sz="2400" dirty="0" smtClean="0">
                <a:latin typeface="+mj-lt"/>
              </a:rPr>
              <a:t>NAND adalah singkatan dan NOTAND, sehingga gerbang NAND adalah kebalikan dari AND. 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SEMUA INPUTNYA BERNILAI 1, maka hasil OUTPUT-NYA BERNILAI 0. </a:t>
            </a:r>
            <a:r>
              <a:rPr lang="id-ID" sz="2400" dirty="0" smtClean="0">
                <a:latin typeface="+mj-lt"/>
              </a:rPr>
              <a:t>Jika SALAH SATU atau KEDUA-DUANYA bernilai 0 maka outputnya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58370" name="Picture 2" descr="http://2.bp.blogspot.com/_9J6WIVgcafc/TRGS4zDE9KI/AAAAAAAAAJM/5auuUKUwCz4/s1600/NAN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62250" y="2514600"/>
            <a:ext cx="3112850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4. GERBANG NAND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41614476"/>
              </p:ext>
            </p:extLst>
          </p:nvPr>
        </p:nvGraphicFramePr>
        <p:xfrm>
          <a:off x="3962400" y="19050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13" name="Picture 2" descr="http://2.bp.blogspot.com/_9J6WIVgcafc/TRGS4zDE9KI/AAAAAAAAAJM/5auuUKUwCz4/s1600/NAND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0950" y="2895600"/>
            <a:ext cx="3112850" cy="13716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5. GERBANG NOR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>
                <a:latin typeface="+mj-lt"/>
              </a:rPr>
              <a:t>Gerbang </a:t>
            </a:r>
            <a:r>
              <a:rPr lang="id-ID" sz="2400" dirty="0" smtClean="0">
                <a:latin typeface="+mj-lt"/>
              </a:rPr>
              <a:t>NOR adalah singkatan dan NOT OR, sehingga gerbang NOR adalah kebalikan dari OR. 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SEMUA INPUTNYA BERNILAI 0, maka hasil OUTPUT-NYA BERNILAI 1. </a:t>
            </a:r>
            <a:r>
              <a:rPr lang="id-ID" sz="2400" dirty="0" smtClean="0">
                <a:latin typeface="+mj-lt"/>
              </a:rPr>
              <a:t>Jika SALAH SATU atau KEDUA-DUANYA bernilai 1 maka outputnya bernilai 0.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62466" name="Picture 2" descr="http://3.bp.blogspot.com/_9J6WIVgcafc/TRGUDXQG5DI/AAAAAAAAAJQ/EmmrC2Wima0/s1600/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2612945"/>
            <a:ext cx="3581400" cy="157805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5. GERBANG NOR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11" name="Tab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1512108"/>
              </p:ext>
            </p:extLst>
          </p:nvPr>
        </p:nvGraphicFramePr>
        <p:xfrm>
          <a:off x="3886200" y="20574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B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Y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5" name="Picture 2" descr="http://3.bp.blogspot.com/_9J6WIVgcafc/TRGUDXQG5DI/AAAAAAAAAJQ/EmmrC2Wima0/s1600/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14400" y="3188732"/>
            <a:ext cx="2743200" cy="12087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6. GERBANG XOR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Gerbang XOR adalah singkatan dan Exclusive OR, yang merupakan modifikasi dari gerbang OR.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INPUTNYA SAMA, maka OUTPUT-NYA BERNILAI 0. </a:t>
            </a:r>
            <a:r>
              <a:rPr lang="id-ID" sz="2400" dirty="0" smtClean="0">
                <a:latin typeface="+mj-lt"/>
              </a:rPr>
              <a:t>Jika INPUTNYA BERBEDA maka OUTPUTNYA BERNILAI 1.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68610" name="Picture 2" descr="http://4.bp.blogspot.com/_9J6WIVgcafc/TRGV13giA4I/AAAAAAAAAJY/WNdXa7ukpfw/s1600/X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2590800"/>
            <a:ext cx="3505200" cy="1544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6. GERBANG XOR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0264394"/>
              </p:ext>
            </p:extLst>
          </p:nvPr>
        </p:nvGraphicFramePr>
        <p:xfrm>
          <a:off x="4495800" y="2082800"/>
          <a:ext cx="38862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5400"/>
                <a:gridCol w="1295400"/>
                <a:gridCol w="12954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8" name="Picture 2" descr="http://4.bp.blogspot.com/_9J6WIVgcafc/TRGV13giA4I/AAAAAAAAAJY/WNdXa7ukpfw/s1600/X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971800"/>
            <a:ext cx="3505200" cy="154447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7. GERBANG XNOR</a:t>
            </a:r>
            <a:br>
              <a:rPr lang="id-ID" b="1" smtClean="0"/>
            </a:br>
            <a:endParaRPr lang="en-US" b="1"/>
          </a:p>
        </p:txBody>
      </p:sp>
      <p:sp>
        <p:nvSpPr>
          <p:cNvPr id="4" name="TextBox 3"/>
          <p:cNvSpPr txBox="1"/>
          <p:nvPr/>
        </p:nvSpPr>
        <p:spPr>
          <a:xfrm>
            <a:off x="533400" y="1752600"/>
            <a:ext cx="8153400" cy="39395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2400" dirty="0" smtClean="0">
                <a:latin typeface="+mj-lt"/>
              </a:rPr>
              <a:t>Gerbang XNOR adalah kebalikan dari XOR, sehingga</a:t>
            </a:r>
          </a:p>
          <a:p>
            <a:endParaRPr lang="id-ID" sz="30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200" dirty="0" smtClean="0">
              <a:latin typeface="+mj-lt"/>
            </a:endParaRPr>
          </a:p>
          <a:p>
            <a:endParaRPr lang="id-ID" sz="3000" dirty="0" smtClean="0">
              <a:latin typeface="+mj-lt"/>
            </a:endParaRPr>
          </a:p>
          <a:p>
            <a:r>
              <a:rPr lang="id-ID" sz="2400" dirty="0" smtClean="0">
                <a:latin typeface="+mj-lt"/>
              </a:rPr>
              <a:t>Sehingga </a:t>
            </a:r>
            <a:r>
              <a:rPr lang="id-ID" sz="2400" dirty="0" smtClean="0">
                <a:solidFill>
                  <a:srgbClr val="00B050"/>
                </a:solidFill>
                <a:latin typeface="+mj-lt"/>
              </a:rPr>
              <a:t>Jika INPUTNYA SAMA, maka OUTPUT-NYA BERNILAI 1. </a:t>
            </a:r>
            <a:r>
              <a:rPr lang="id-ID" sz="2400" dirty="0" smtClean="0">
                <a:latin typeface="+mj-lt"/>
              </a:rPr>
              <a:t>Jika INPUTNYA BERBEDA maka OUTPUTNYA BERNILAI 0.</a:t>
            </a:r>
            <a:endParaRPr lang="id-ID" sz="2400" dirty="0">
              <a:solidFill>
                <a:srgbClr val="00B050"/>
              </a:solidFill>
              <a:latin typeface="+mj-lt"/>
            </a:endParaRPr>
          </a:p>
        </p:txBody>
      </p:sp>
      <p:pic>
        <p:nvPicPr>
          <p:cNvPr id="72706" name="Picture 2" descr="http://3.bp.blogspot.com/_9J6WIVgcafc/TRGYQX1NDvI/AAAAAAAAAJc/OxQUmpLfb5A/s1600/X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71800" y="2561272"/>
            <a:ext cx="3352800" cy="14773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7. GERBANG XNOR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0258938"/>
              </p:ext>
            </p:extLst>
          </p:nvPr>
        </p:nvGraphicFramePr>
        <p:xfrm>
          <a:off x="4038600" y="1828800"/>
          <a:ext cx="4572000" cy="3175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524000"/>
                <a:gridCol w="1524000"/>
                <a:gridCol w="1524000"/>
              </a:tblGrid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B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1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</a:tr>
              <a:tr h="635000"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smtClean="0"/>
                        <a:t>0</a:t>
                      </a:r>
                      <a:endParaRPr lang="id-ID" sz="320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  <p:pic>
        <p:nvPicPr>
          <p:cNvPr id="7" name="Picture 2" descr="http://3.bp.blogspot.com/_9J6WIVgcafc/TRGYQX1NDvI/AAAAAAAAAJc/OxQUmpLfb5A/s1600/XNOR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0" y="2667000"/>
            <a:ext cx="3146016" cy="13862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LATIHAN 1</a:t>
            </a:r>
            <a:br>
              <a:rPr lang="id-ID" b="1" smtClean="0"/>
            </a:br>
            <a:endParaRPr lang="en-US" b="1"/>
          </a:p>
        </p:txBody>
      </p:sp>
      <p:sp>
        <p:nvSpPr>
          <p:cNvPr id="8" name="TextBox 7"/>
          <p:cNvSpPr txBox="1"/>
          <p:nvPr/>
        </p:nvSpPr>
        <p:spPr>
          <a:xfrm>
            <a:off x="533400" y="1676400"/>
            <a:ext cx="830579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 smtClean="0">
                <a:latin typeface="+mj-lt"/>
              </a:rPr>
              <a:t>Buatlah tabel kebenaran dari gerbang logika berikut ini!</a:t>
            </a:r>
            <a:endParaRPr lang="id-ID" sz="3000" dirty="0">
              <a:latin typeface="+mj-lt"/>
            </a:endParaRPr>
          </a:p>
        </p:txBody>
      </p:sp>
      <p:grpSp>
        <p:nvGrpSpPr>
          <p:cNvPr id="1047" name="Group 23"/>
          <p:cNvGrpSpPr>
            <a:grpSpLocks/>
          </p:cNvGrpSpPr>
          <p:nvPr/>
        </p:nvGrpSpPr>
        <p:grpSpPr bwMode="auto">
          <a:xfrm>
            <a:off x="1219200" y="2971800"/>
            <a:ext cx="6553200" cy="3276600"/>
            <a:chOff x="2363" y="2698"/>
            <a:chExt cx="7444" cy="2711"/>
          </a:xfrm>
        </p:grpSpPr>
        <p:pic>
          <p:nvPicPr>
            <p:cNvPr id="1048" name="Picture 1" descr="I:\MATERI KULIAH STIMIK\NOR.jpg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3881" y="4555"/>
              <a:ext cx="1123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49" name="Picture 1" descr="I:\MATERI KULIAH STIMIK\NOR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5803" y="3629"/>
              <a:ext cx="1139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050" name="Oval 26"/>
            <p:cNvSpPr>
              <a:spLocks noChangeArrowheads="1"/>
            </p:cNvSpPr>
            <p:nvPr/>
          </p:nvSpPr>
          <p:spPr bwMode="auto">
            <a:xfrm>
              <a:off x="6859" y="3966"/>
              <a:ext cx="170" cy="17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sp>
          <p:nvSpPr>
            <p:cNvPr id="1051" name="Oval 27"/>
            <p:cNvSpPr>
              <a:spLocks noChangeArrowheads="1"/>
            </p:cNvSpPr>
            <p:nvPr/>
          </p:nvSpPr>
          <p:spPr bwMode="auto">
            <a:xfrm>
              <a:off x="8849" y="3967"/>
              <a:ext cx="170" cy="170"/>
            </a:xfrm>
            <a:prstGeom prst="ellipse">
              <a:avLst/>
            </a:prstGeom>
            <a:solidFill>
              <a:srgbClr val="FFFFFF"/>
            </a:solidFill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  <p:pic>
          <p:nvPicPr>
            <p:cNvPr id="1052" name="Picture 2" descr="I:\MATERI KULIAH STIMIK\NEND.jpg"/>
            <p:cNvPicPr>
              <a:picLocks noChangeAspect="1" noChangeArrowheads="1"/>
            </p:cNvPicPr>
            <p:nvPr/>
          </p:nvPicPr>
          <p:blipFill>
            <a:blip r:embed="rId6"/>
            <a:srcRect/>
            <a:stretch>
              <a:fillRect/>
            </a:stretch>
          </p:blipFill>
          <p:spPr bwMode="auto">
            <a:xfrm>
              <a:off x="3855" y="2698"/>
              <a:ext cx="1123" cy="85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graphicFrame>
          <p:nvGraphicFramePr>
            <p:cNvPr id="1053" name="Object 29"/>
            <p:cNvGraphicFramePr>
              <a:graphicFrameLocks noChangeAspect="1"/>
            </p:cNvGraphicFramePr>
            <p:nvPr/>
          </p:nvGraphicFramePr>
          <p:xfrm>
            <a:off x="2363" y="3799"/>
            <a:ext cx="283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3" name="Equation" r:id="rId7" imgW="152280" imgH="152280" progId="Equation.3">
                    <p:embed/>
                  </p:oleObj>
                </mc:Choice>
                <mc:Fallback>
                  <p:oleObj name="Equation" r:id="rId7" imgW="152280" imgH="152280" progId="Equation.3">
                    <p:embed/>
                    <p:pic>
                      <p:nvPicPr>
                        <p:cNvPr id="0" name="Picture 29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63" y="3799"/>
                          <a:ext cx="283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54" name="Object 30"/>
            <p:cNvGraphicFramePr>
              <a:graphicFrameLocks noChangeAspect="1"/>
            </p:cNvGraphicFramePr>
            <p:nvPr/>
          </p:nvGraphicFramePr>
          <p:xfrm>
            <a:off x="2399" y="4286"/>
            <a:ext cx="212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4" name="Equation" r:id="rId9" imgW="114120" imgH="152280" progId="Equation.3">
                    <p:embed/>
                  </p:oleObj>
                </mc:Choice>
                <mc:Fallback>
                  <p:oleObj name="Equation" r:id="rId9" imgW="114120" imgH="152280" progId="Equation.3">
                    <p:embed/>
                    <p:pic>
                      <p:nvPicPr>
                        <p:cNvPr id="0" name="Picture 3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2399" y="4286"/>
                          <a:ext cx="212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55" name="AutoShape 31"/>
            <p:cNvCxnSpPr>
              <a:cxnSpLocks noChangeShapeType="1"/>
            </p:cNvCxnSpPr>
            <p:nvPr/>
          </p:nvCxnSpPr>
          <p:spPr bwMode="auto">
            <a:xfrm flipV="1">
              <a:off x="2611" y="3162"/>
              <a:ext cx="1305" cy="1214"/>
            </a:xfrm>
            <a:prstGeom prst="bentConnector3">
              <a:avLst>
                <a:gd name="adj1" fmla="val 49963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6" name="AutoShape 32"/>
            <p:cNvCxnSpPr>
              <a:cxnSpLocks noChangeShapeType="1"/>
            </p:cNvCxnSpPr>
            <p:nvPr/>
          </p:nvCxnSpPr>
          <p:spPr bwMode="auto">
            <a:xfrm flipV="1">
              <a:off x="2645" y="3018"/>
              <a:ext cx="1271" cy="892"/>
            </a:xfrm>
            <a:prstGeom prst="bentConnector3">
              <a:avLst>
                <a:gd name="adj1" fmla="val 59792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7" name="AutoShape 33"/>
            <p:cNvCxnSpPr>
              <a:cxnSpLocks noChangeShapeType="1"/>
            </p:cNvCxnSpPr>
            <p:nvPr/>
          </p:nvCxnSpPr>
          <p:spPr bwMode="auto">
            <a:xfrm>
              <a:off x="2646" y="4007"/>
              <a:ext cx="1518" cy="883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8" name="AutoShape 34"/>
            <p:cNvCxnSpPr>
              <a:cxnSpLocks noChangeShapeType="1"/>
            </p:cNvCxnSpPr>
            <p:nvPr/>
          </p:nvCxnSpPr>
          <p:spPr bwMode="auto">
            <a:xfrm>
              <a:off x="2611" y="4489"/>
              <a:ext cx="1553" cy="570"/>
            </a:xfrm>
            <a:prstGeom prst="bentConnector3">
              <a:avLst>
                <a:gd name="adj1" fmla="val 41468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59" name="AutoShape 35"/>
            <p:cNvCxnSpPr>
              <a:cxnSpLocks noChangeShapeType="1"/>
            </p:cNvCxnSpPr>
            <p:nvPr/>
          </p:nvCxnSpPr>
          <p:spPr bwMode="auto">
            <a:xfrm>
              <a:off x="4943" y="3124"/>
              <a:ext cx="1130" cy="842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cxnSp>
          <p:nvCxnSpPr>
            <p:cNvPr id="1060" name="AutoShape 36"/>
            <p:cNvCxnSpPr>
              <a:cxnSpLocks noChangeShapeType="1"/>
            </p:cNvCxnSpPr>
            <p:nvPr/>
          </p:nvCxnSpPr>
          <p:spPr bwMode="auto">
            <a:xfrm flipV="1">
              <a:off x="4943" y="4136"/>
              <a:ext cx="1130" cy="835"/>
            </a:xfrm>
            <a:prstGeom prst="bentConnector3">
              <a:avLst>
                <a:gd name="adj1" fmla="val 50000"/>
              </a:avLst>
            </a:prstGeom>
            <a:noFill/>
            <a:ln w="22225">
              <a:solidFill>
                <a:srgbClr val="000000"/>
              </a:solidFill>
              <a:miter lim="800000"/>
              <a:headEnd/>
              <a:tailEnd/>
            </a:ln>
          </p:spPr>
        </p:cxnSp>
        <p:graphicFrame>
          <p:nvGraphicFramePr>
            <p:cNvPr id="1061" name="Object 37"/>
            <p:cNvGraphicFramePr>
              <a:graphicFrameLocks noChangeAspect="1"/>
            </p:cNvGraphicFramePr>
            <p:nvPr/>
          </p:nvGraphicFramePr>
          <p:xfrm>
            <a:off x="5033" y="2811"/>
            <a:ext cx="259" cy="30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5" name="Equation" r:id="rId11" imgW="139680" imgH="164880" progId="Equation.3">
                    <p:embed/>
                  </p:oleObj>
                </mc:Choice>
                <mc:Fallback>
                  <p:oleObj name="Equation" r:id="rId11" imgW="139680" imgH="164880" progId="Equation.3">
                    <p:embed/>
                    <p:pic>
                      <p:nvPicPr>
                        <p:cNvPr id="0" name="Picture 37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2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33" y="2811"/>
                          <a:ext cx="259" cy="307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1062" name="Object 38"/>
            <p:cNvGraphicFramePr>
              <a:graphicFrameLocks noChangeAspect="1"/>
            </p:cNvGraphicFramePr>
            <p:nvPr/>
          </p:nvGraphicFramePr>
          <p:xfrm>
            <a:off x="5096" y="4682"/>
            <a:ext cx="235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6" name="Equation" r:id="rId13" imgW="126720" imgH="152280" progId="Equation.3">
                    <p:embed/>
                  </p:oleObj>
                </mc:Choice>
                <mc:Fallback>
                  <p:oleObj name="Equation" r:id="rId13" imgW="126720" imgH="152280" progId="Equation.3">
                    <p:embed/>
                    <p:pic>
                      <p:nvPicPr>
                        <p:cNvPr id="0" name="Picture 38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096" y="4682"/>
                          <a:ext cx="235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63" name="AutoShape 39"/>
            <p:cNvCxnSpPr>
              <a:cxnSpLocks noChangeShapeType="1"/>
            </p:cNvCxnSpPr>
            <p:nvPr/>
          </p:nvCxnSpPr>
          <p:spPr bwMode="auto">
            <a:xfrm>
              <a:off x="7029" y="4056"/>
              <a:ext cx="898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</p:cxnSp>
        <p:graphicFrame>
          <p:nvGraphicFramePr>
            <p:cNvPr id="1064" name="Object 40"/>
            <p:cNvGraphicFramePr>
              <a:graphicFrameLocks noChangeAspect="1"/>
            </p:cNvGraphicFramePr>
            <p:nvPr/>
          </p:nvGraphicFramePr>
          <p:xfrm>
            <a:off x="7375" y="3766"/>
            <a:ext cx="188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7" name="Equation" r:id="rId15" imgW="101520" imgH="152280" progId="Equation.3">
                    <p:embed/>
                  </p:oleObj>
                </mc:Choice>
                <mc:Fallback>
                  <p:oleObj name="Equation" r:id="rId15" imgW="101520" imgH="152280" progId="Equation.3">
                    <p:embed/>
                    <p:pic>
                      <p:nvPicPr>
                        <p:cNvPr id="0" name="Picture 40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375" y="3766"/>
                          <a:ext cx="188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1065" name="AutoShape 41"/>
            <p:cNvCxnSpPr>
              <a:cxnSpLocks noChangeShapeType="1"/>
            </p:cNvCxnSpPr>
            <p:nvPr/>
          </p:nvCxnSpPr>
          <p:spPr bwMode="auto">
            <a:xfrm>
              <a:off x="9019" y="4049"/>
              <a:ext cx="567" cy="0"/>
            </a:xfrm>
            <a:prstGeom prst="straightConnector1">
              <a:avLst/>
            </a:prstGeom>
            <a:noFill/>
            <a:ln w="22225">
              <a:solidFill>
                <a:srgbClr val="000000"/>
              </a:solidFill>
              <a:round/>
              <a:headEnd/>
              <a:tailEnd/>
            </a:ln>
          </p:spPr>
        </p:cxnSp>
        <p:graphicFrame>
          <p:nvGraphicFramePr>
            <p:cNvPr id="1066" name="Object 42"/>
            <p:cNvGraphicFramePr>
              <a:graphicFrameLocks noChangeAspect="1"/>
            </p:cNvGraphicFramePr>
            <p:nvPr/>
          </p:nvGraphicFramePr>
          <p:xfrm>
            <a:off x="9572" y="3909"/>
            <a:ext cx="235" cy="28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168" name="Equation" r:id="rId17" imgW="126720" imgH="152280" progId="Equation.3">
                    <p:embed/>
                  </p:oleObj>
                </mc:Choice>
                <mc:Fallback>
                  <p:oleObj name="Equation" r:id="rId17" imgW="126720" imgH="152280" progId="Equation.3">
                    <p:embed/>
                    <p:pic>
                      <p:nvPicPr>
                        <p:cNvPr id="0" name="Picture 42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9572" y="3909"/>
                          <a:ext cx="235" cy="283"/>
                        </a:xfrm>
                        <a:prstGeom prst="rect">
                          <a:avLst/>
                        </a:prstGeom>
                        <a:noFill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1067" name="AutoShape 43"/>
            <p:cNvSpPr>
              <a:spLocks noChangeArrowheads="1"/>
            </p:cNvSpPr>
            <p:nvPr/>
          </p:nvSpPr>
          <p:spPr bwMode="auto">
            <a:xfrm rot="5400000">
              <a:off x="8023" y="3616"/>
              <a:ext cx="712" cy="883"/>
            </a:xfrm>
            <a:prstGeom prst="triangle">
              <a:avLst>
                <a:gd name="adj" fmla="val 50000"/>
              </a:avLst>
            </a:prstGeom>
            <a:solidFill>
              <a:srgbClr val="FFFFFF"/>
            </a:solidFill>
            <a:ln w="222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id-ID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smtClean="0"/>
              <a:t/>
            </a:r>
            <a:br>
              <a:rPr lang="en-US" b="1" smtClean="0"/>
            </a:br>
            <a:r>
              <a:rPr lang="id-ID" b="1" smtClean="0"/>
              <a:t>LATIHAN 1</a:t>
            </a:r>
            <a:br>
              <a:rPr lang="id-ID" b="1" smtClean="0"/>
            </a:br>
            <a:endParaRPr lang="en-US" b="1"/>
          </a:p>
        </p:txBody>
      </p:sp>
      <p:graphicFrame>
        <p:nvGraphicFramePr>
          <p:cNvPr id="26" name="Table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9726636"/>
              </p:ext>
            </p:extLst>
          </p:nvPr>
        </p:nvGraphicFramePr>
        <p:xfrm>
          <a:off x="609600" y="1904998"/>
          <a:ext cx="7924800" cy="4419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20800"/>
                <a:gridCol w="1320800"/>
                <a:gridCol w="1320800"/>
                <a:gridCol w="1320800"/>
                <a:gridCol w="1320800"/>
                <a:gridCol w="1320800"/>
              </a:tblGrid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A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B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C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D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E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Y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</a:tr>
              <a:tr h="883920"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1</a:t>
                      </a:r>
                      <a:endParaRPr lang="id-ID" sz="32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d-ID" sz="3200" dirty="0" smtClean="0"/>
                        <a:t>0</a:t>
                      </a:r>
                      <a:endParaRPr lang="id-ID" sz="3200" dirty="0"/>
                    </a:p>
                  </a:txBody>
                  <a:tcPr anchor="ctr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/>
              <a:t/>
            </a:r>
            <a:br>
              <a:rPr lang="en-US" b="1" dirty="0" smtClean="0"/>
            </a:br>
            <a:r>
              <a:rPr lang="id-ID" b="1" dirty="0" smtClean="0"/>
              <a:t>LATIHAN 2</a:t>
            </a:r>
            <a:br>
              <a:rPr lang="id-ID" b="1" dirty="0" smtClean="0"/>
            </a:br>
            <a:endParaRPr lang="en-US" b="1" dirty="0"/>
          </a:p>
        </p:txBody>
      </p:sp>
      <p:sp>
        <p:nvSpPr>
          <p:cNvPr id="8" name="TextBox 7"/>
          <p:cNvSpPr txBox="1"/>
          <p:nvPr/>
        </p:nvSpPr>
        <p:spPr>
          <a:xfrm>
            <a:off x="533400" y="1676400"/>
            <a:ext cx="8305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 smtClean="0">
                <a:latin typeface="+mj-lt"/>
              </a:rPr>
              <a:t>Berikan identitas untuk setiap input dan outputnya.</a:t>
            </a:r>
            <a:endParaRPr lang="id-ID" sz="3000" dirty="0">
              <a:latin typeface="+mj-lt"/>
            </a:endParaRPr>
          </a:p>
        </p:txBody>
      </p:sp>
      <p:pic>
        <p:nvPicPr>
          <p:cNvPr id="4098" name="Picture 2" descr="I:\MATERI KULIAH STIMIK\LATIHAN 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2286000"/>
            <a:ext cx="7921835" cy="3581400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533400" y="5791200"/>
            <a:ext cx="830579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id-ID" sz="3000" dirty="0" smtClean="0">
                <a:latin typeface="+mj-lt"/>
              </a:rPr>
              <a:t>Buatlah tabel kebenarannya.</a:t>
            </a:r>
            <a:endParaRPr lang="id-ID" sz="3000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1512</TotalTime>
  <Words>1295</Words>
  <Application>Microsoft Office PowerPoint</Application>
  <PresentationFormat>On-screen Show (4:3)</PresentationFormat>
  <Paragraphs>636</Paragraphs>
  <Slides>36</Slides>
  <Notes>36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8" baseType="lpstr">
      <vt:lpstr>Austin</vt:lpstr>
      <vt:lpstr>Equation</vt:lpstr>
      <vt:lpstr>PENDAHULUAN</vt:lpstr>
      <vt:lpstr>LOGIKA BINER</vt:lpstr>
      <vt:lpstr> KONSEP POKOK ALJABAR BOOLEAN </vt:lpstr>
      <vt:lpstr>PENAMBAHAN LOGIS</vt:lpstr>
      <vt:lpstr>PERKALIAN LOGIS</vt:lpstr>
      <vt:lpstr> Komplementasi atau Negasi </vt:lpstr>
      <vt:lpstr> HUKUM DASAR ALJABAR BOOLEAN </vt:lpstr>
      <vt:lpstr> HUKUM DASAR ALJABAR BOOLEAN </vt:lpstr>
      <vt:lpstr> HUKUM DASAR ALJABAR BOOLEAN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PENGANTAR GERBANG LOGIKA </vt:lpstr>
      <vt:lpstr> 1. GERBANG NOT </vt:lpstr>
      <vt:lpstr> 1. GERBANG NOT </vt:lpstr>
      <vt:lpstr> 2. GERBANG AND </vt:lpstr>
      <vt:lpstr> 2. GERBANG AND </vt:lpstr>
      <vt:lpstr> 2. GERBANG AND </vt:lpstr>
      <vt:lpstr> 3. GERBANG OR </vt:lpstr>
      <vt:lpstr> 3. GERBANG OR </vt:lpstr>
      <vt:lpstr> 4. GERBANG NAND </vt:lpstr>
      <vt:lpstr> 4. GERBANG NAND </vt:lpstr>
      <vt:lpstr> 5. GERBANG NOR </vt:lpstr>
      <vt:lpstr> 5. GERBANG NOR </vt:lpstr>
      <vt:lpstr> 6. GERBANG XOR </vt:lpstr>
      <vt:lpstr> 6. GERBANG XOR </vt:lpstr>
      <vt:lpstr> 7. GERBANG XNOR </vt:lpstr>
      <vt:lpstr> 7. GERBANG XNOR </vt:lpstr>
      <vt:lpstr> LATIHAN 1 </vt:lpstr>
      <vt:lpstr> LATIHAN 1 </vt:lpstr>
      <vt:lpstr> LATIHAN 2 </vt:lpstr>
    </vt:vector>
  </TitlesOfParts>
  <Company>Deftones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ALJABAR BOOLEAN</dc:title>
  <dc:creator>admin</dc:creator>
  <cp:lastModifiedBy>ismail - [2010]</cp:lastModifiedBy>
  <cp:revision>93</cp:revision>
  <dcterms:created xsi:type="dcterms:W3CDTF">2008-10-29T06:39:15Z</dcterms:created>
  <dcterms:modified xsi:type="dcterms:W3CDTF">2017-12-06T03:04:15Z</dcterms:modified>
</cp:coreProperties>
</file>