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60" r:id="rId2"/>
    <p:sldId id="256" r:id="rId3"/>
    <p:sldId id="258" r:id="rId4"/>
    <p:sldId id="257" r:id="rId5"/>
    <p:sldId id="259" r:id="rId6"/>
    <p:sldId id="261" r:id="rId7"/>
    <p:sldId id="273" r:id="rId8"/>
    <p:sldId id="262" r:id="rId9"/>
    <p:sldId id="263" r:id="rId10"/>
    <p:sldId id="264" r:id="rId11"/>
    <p:sldId id="265" r:id="rId12"/>
    <p:sldId id="274" r:id="rId13"/>
    <p:sldId id="275" r:id="rId14"/>
    <p:sldId id="266" r:id="rId15"/>
    <p:sldId id="267" r:id="rId16"/>
    <p:sldId id="276" r:id="rId17"/>
    <p:sldId id="277" r:id="rId18"/>
    <p:sldId id="278" r:id="rId19"/>
    <p:sldId id="268" r:id="rId20"/>
    <p:sldId id="279" r:id="rId21"/>
    <p:sldId id="280" r:id="rId22"/>
    <p:sldId id="271" r:id="rId23"/>
    <p:sldId id="281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A50021"/>
    <a:srgbClr val="12D841"/>
    <a:srgbClr val="FF0066"/>
    <a:srgbClr val="F949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2" d="100"/>
          <a:sy n="72" d="100"/>
        </p:scale>
        <p:origin x="-1242" y="1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96844B-1878-413D-B7C0-4079B78D5013}" type="datetimeFigureOut">
              <a:rPr lang="en-US" smtClean="0"/>
              <a:pPr/>
              <a:t>4/30/2019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576EC0-535A-4251-A8EF-BBF15B490E3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89120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76EC0-535A-4251-A8EF-BBF15B490E37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76EC0-535A-4251-A8EF-BBF15B490E37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76EC0-535A-4251-A8EF-BBF15B490E37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76EC0-535A-4251-A8EF-BBF15B490E37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76EC0-535A-4251-A8EF-BBF15B490E37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76EC0-535A-4251-A8EF-BBF15B490E37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76EC0-535A-4251-A8EF-BBF15B490E37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76EC0-535A-4251-A8EF-BBF15B490E37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76EC0-535A-4251-A8EF-BBF15B490E37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76EC0-535A-4251-A8EF-BBF15B490E37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76EC0-535A-4251-A8EF-BBF15B490E37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76EC0-535A-4251-A8EF-BBF15B490E37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76EC0-535A-4251-A8EF-BBF15B490E37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76EC0-535A-4251-A8EF-BBF15B490E37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76EC0-535A-4251-A8EF-BBF15B490E37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76EC0-535A-4251-A8EF-BBF15B490E37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76EC0-535A-4251-A8EF-BBF15B490E37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76EC0-535A-4251-A8EF-BBF15B490E37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76EC0-535A-4251-A8EF-BBF15B490E37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76EC0-535A-4251-A8EF-BBF15B490E37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76EC0-535A-4251-A8EF-BBF15B490E37}" type="slidenum">
              <a:rPr lang="en-US" smtClean="0"/>
              <a:pPr/>
              <a:t>21</a:t>
            </a:fld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76EC0-535A-4251-A8EF-BBF15B490E37}" type="slidenum">
              <a:rPr lang="en-US" smtClean="0"/>
              <a:pPr/>
              <a:t>22</a:t>
            </a:fld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76EC0-535A-4251-A8EF-BBF15B490E37}" type="slidenum">
              <a:rPr lang="en-US" smtClean="0"/>
              <a:pPr/>
              <a:t>23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7404A-61C3-4AF0-A5E6-9B1FEBE5FCDC}" type="datetimeFigureOut">
              <a:rPr lang="en-US" smtClean="0"/>
              <a:pPr/>
              <a:t>4/30/2019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98FF4-40DE-4960-8948-0B2FE8789AE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35988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7404A-61C3-4AF0-A5E6-9B1FEBE5FCDC}" type="datetimeFigureOut">
              <a:rPr lang="en-US" smtClean="0"/>
              <a:pPr/>
              <a:t>4/30/2019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98FF4-40DE-4960-8948-0B2FE8789AE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90823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7404A-61C3-4AF0-A5E6-9B1FEBE5FCDC}" type="datetimeFigureOut">
              <a:rPr lang="en-US" smtClean="0"/>
              <a:pPr/>
              <a:t>4/30/2019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98FF4-40DE-4960-8948-0B2FE8789AE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29359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7404A-61C3-4AF0-A5E6-9B1FEBE5FCDC}" type="datetimeFigureOut">
              <a:rPr lang="en-US" smtClean="0"/>
              <a:pPr/>
              <a:t>4/30/2019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98FF4-40DE-4960-8948-0B2FE8789AE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92949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7404A-61C3-4AF0-A5E6-9B1FEBE5FCDC}" type="datetimeFigureOut">
              <a:rPr lang="en-US" smtClean="0"/>
              <a:pPr/>
              <a:t>4/30/2019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98FF4-40DE-4960-8948-0B2FE8789AE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31964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7404A-61C3-4AF0-A5E6-9B1FEBE5FCDC}" type="datetimeFigureOut">
              <a:rPr lang="en-US" smtClean="0"/>
              <a:pPr/>
              <a:t>4/30/2019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98FF4-40DE-4960-8948-0B2FE8789AE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37992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7404A-61C3-4AF0-A5E6-9B1FEBE5FCDC}" type="datetimeFigureOut">
              <a:rPr lang="en-US" smtClean="0"/>
              <a:pPr/>
              <a:t>4/30/2019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98FF4-40DE-4960-8948-0B2FE8789AE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57490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7404A-61C3-4AF0-A5E6-9B1FEBE5FCDC}" type="datetimeFigureOut">
              <a:rPr lang="en-US" smtClean="0"/>
              <a:pPr/>
              <a:t>4/30/2019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98FF4-40DE-4960-8948-0B2FE8789AE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47712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7404A-61C3-4AF0-A5E6-9B1FEBE5FCDC}" type="datetimeFigureOut">
              <a:rPr lang="en-US" smtClean="0"/>
              <a:pPr/>
              <a:t>4/30/2019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98FF4-40DE-4960-8948-0B2FE8789AE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52185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7404A-61C3-4AF0-A5E6-9B1FEBE5FCDC}" type="datetimeFigureOut">
              <a:rPr lang="en-US" smtClean="0"/>
              <a:pPr/>
              <a:t>4/30/2019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98FF4-40DE-4960-8948-0B2FE8789AE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46120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7404A-61C3-4AF0-A5E6-9B1FEBE5FCDC}" type="datetimeFigureOut">
              <a:rPr lang="en-US" smtClean="0"/>
              <a:pPr/>
              <a:t>4/30/2019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98FF4-40DE-4960-8948-0B2FE8789AE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9099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7404A-61C3-4AF0-A5E6-9B1FEBE5FCDC}" type="datetimeFigureOut">
              <a:rPr lang="en-US" smtClean="0"/>
              <a:pPr/>
              <a:t>4/30/2019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098FF4-40DE-4960-8948-0B2FE8789AE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088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8" y="0"/>
            <a:ext cx="9140512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920483" y="2967335"/>
            <a:ext cx="5303055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4800" b="1" spc="150" dirty="0" err="1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LoveNessTwo" pitchFamily="2" charset="0"/>
                <a:ea typeface="LoveNessTwo" pitchFamily="2" charset="0"/>
              </a:rPr>
              <a:t>Komunikasi</a:t>
            </a:r>
            <a:r>
              <a:rPr lang="en-US" sz="4800" b="1" spc="150" dirty="0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LoveNessTwo" pitchFamily="2" charset="0"/>
                <a:ea typeface="LoveNessTwo" pitchFamily="2" charset="0"/>
              </a:rPr>
              <a:t> </a:t>
            </a:r>
            <a:r>
              <a:rPr lang="en-US" sz="4800" b="1" spc="150" dirty="0" err="1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LoveNessTwo" pitchFamily="2" charset="0"/>
                <a:ea typeface="LoveNessTwo" pitchFamily="2" charset="0"/>
              </a:rPr>
              <a:t>Bisnis</a:t>
            </a:r>
            <a:endParaRPr lang="en-US" sz="4800" b="1" cap="none" spc="150" dirty="0">
              <a:ln w="11430"/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LoveNessTwo" pitchFamily="2" charset="0"/>
              <a:ea typeface="LoveNessTwo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7829985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940" b="12999"/>
          <a:stretch/>
        </p:blipFill>
        <p:spPr>
          <a:xfrm rot="16200000" flipV="1">
            <a:off x="1142997" y="-1143000"/>
            <a:ext cx="6857999" cy="9144000"/>
          </a:xfrm>
          <a:prstGeom prst="rect">
            <a:avLst/>
          </a:prstGeom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1371600" y="0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 smtClean="0">
                <a:ln w="127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PENULISAN PERMINTAAN RUTIN DAN PESAN-PESAN POSITIF</a:t>
            </a:r>
            <a:endParaRPr lang="en-US" b="1" dirty="0">
              <a:ln w="12700">
                <a:solidFill>
                  <a:schemeClr val="accent2">
                    <a:lumMod val="50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400935" y="2622582"/>
            <a:ext cx="7735269" cy="452431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457200" indent="-457200">
              <a:buFont typeface="Wingdings" pitchFamily="2" charset="2"/>
              <a:buChar char="§"/>
            </a:pPr>
            <a:r>
              <a:rPr lang="en-US" sz="3200" dirty="0" err="1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Permintaan</a:t>
            </a:r>
            <a:r>
              <a:rPr lang="en-US" sz="32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200" dirty="0" err="1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pesan-pesan</a:t>
            </a:r>
            <a:r>
              <a:rPr lang="en-US" sz="32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200" dirty="0" err="1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rutin</a:t>
            </a:r>
            <a:r>
              <a:rPr lang="en-US" sz="3200" dirty="0" smtClean="0">
                <a:ln w="17780" cmpd="sng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chemeClr val="accent6">
                    <a:lumMod val="60000"/>
                    <a:lumOff val="40000"/>
                  </a:schemeClr>
                </a:solidFill>
              </a:rPr>
              <a:t> 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en-US" sz="3200" dirty="0" err="1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Penulisan</a:t>
            </a:r>
            <a:r>
              <a:rPr lang="en-US" sz="32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200" dirty="0" err="1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pesan</a:t>
            </a:r>
            <a:r>
              <a:rPr lang="en-US" sz="32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200" dirty="0" err="1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positif</a:t>
            </a:r>
            <a:r>
              <a:rPr lang="en-US" sz="3200" dirty="0" smtClean="0">
                <a:ln w="17780" cmpd="sng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chemeClr val="accent6">
                    <a:lumMod val="60000"/>
                    <a:lumOff val="40000"/>
                  </a:schemeClr>
                </a:solidFill>
              </a:rPr>
              <a:t>, </a:t>
            </a:r>
            <a:r>
              <a:rPr lang="en-US" sz="3200" i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good news,</a:t>
            </a:r>
            <a:r>
              <a:rPr lang="en-US" sz="32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6">
                    <a:lumMod val="60000"/>
                    <a:lumOff val="40000"/>
                  </a:schemeClr>
                </a:solidFill>
              </a:rPr>
              <a:t>dan</a:t>
            </a:r>
            <a:r>
              <a:rPr lang="en-US" sz="3200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200" i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good </a:t>
            </a:r>
            <a:r>
              <a:rPr lang="en-US" sz="3200" i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will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en-US" sz="3200" dirty="0" err="1">
                <a:solidFill>
                  <a:schemeClr val="accent6">
                    <a:lumMod val="60000"/>
                    <a:lumOff val="40000"/>
                  </a:schemeClr>
                </a:solidFill>
              </a:rPr>
              <a:t>Membuat</a:t>
            </a:r>
            <a:r>
              <a:rPr lang="en-US" sz="3200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6">
                    <a:lumMod val="60000"/>
                    <a:lumOff val="40000"/>
                  </a:schemeClr>
                </a:solidFill>
              </a:rPr>
              <a:t>surat</a:t>
            </a:r>
            <a:r>
              <a:rPr lang="en-US" sz="3200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6">
                    <a:lumMod val="60000"/>
                    <a:lumOff val="40000"/>
                  </a:schemeClr>
                </a:solidFill>
              </a:rPr>
              <a:t>konfirmasi</a:t>
            </a:r>
            <a:r>
              <a:rPr lang="en-US" sz="3200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 </a:t>
            </a:r>
            <a:endParaRPr lang="en-US" sz="3200" dirty="0" smtClean="0">
              <a:solidFill>
                <a:schemeClr val="accent6">
                  <a:lumMod val="60000"/>
                  <a:lumOff val="40000"/>
                </a:schemeClr>
              </a:solidFill>
            </a:endParaRPr>
          </a:p>
          <a:p>
            <a:pPr marL="457200" indent="-457200">
              <a:buFont typeface="Wingdings" pitchFamily="2" charset="2"/>
              <a:buChar char="§"/>
            </a:pPr>
            <a:r>
              <a:rPr lang="en-US" sz="3200" dirty="0" err="1">
                <a:solidFill>
                  <a:schemeClr val="accent6">
                    <a:lumMod val="60000"/>
                    <a:lumOff val="40000"/>
                  </a:schemeClr>
                </a:solidFill>
              </a:rPr>
              <a:t>Menjawab</a:t>
            </a:r>
            <a:r>
              <a:rPr lang="en-US" sz="3200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6">
                    <a:lumMod val="60000"/>
                    <a:lumOff val="40000"/>
                  </a:schemeClr>
                </a:solidFill>
              </a:rPr>
              <a:t>surat</a:t>
            </a:r>
            <a:r>
              <a:rPr lang="en-US" sz="3200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6">
                    <a:lumMod val="60000"/>
                    <a:lumOff val="40000"/>
                  </a:schemeClr>
                </a:solidFill>
              </a:rPr>
              <a:t>permintaan</a:t>
            </a:r>
            <a:r>
              <a:rPr lang="en-US" sz="3200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200" dirty="0" err="1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informasi</a:t>
            </a:r>
            <a:endParaRPr lang="en-US" sz="3200" dirty="0" smtClean="0">
              <a:solidFill>
                <a:schemeClr val="accent6">
                  <a:lumMod val="60000"/>
                  <a:lumOff val="40000"/>
                </a:schemeClr>
              </a:solidFill>
            </a:endParaRPr>
          </a:p>
          <a:p>
            <a:pPr marL="457200" indent="-457200">
              <a:buFont typeface="Wingdings" pitchFamily="2" charset="2"/>
              <a:buChar char="§"/>
            </a:pPr>
            <a:r>
              <a:rPr lang="en-US" sz="3200" dirty="0" err="1">
                <a:solidFill>
                  <a:schemeClr val="accent6">
                    <a:lumMod val="60000"/>
                    <a:lumOff val="40000"/>
                  </a:schemeClr>
                </a:solidFill>
              </a:rPr>
              <a:t>Menjelaskan</a:t>
            </a:r>
            <a:r>
              <a:rPr lang="en-US" sz="3200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6">
                    <a:lumMod val="60000"/>
                    <a:lumOff val="40000"/>
                  </a:schemeClr>
                </a:solidFill>
              </a:rPr>
              <a:t>persetujuan</a:t>
            </a:r>
            <a:r>
              <a:rPr lang="en-US" sz="3200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200" dirty="0" err="1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kredit</a:t>
            </a:r>
            <a:endParaRPr lang="en-US" sz="3200" dirty="0" smtClean="0">
              <a:solidFill>
                <a:schemeClr val="accent6">
                  <a:lumMod val="60000"/>
                  <a:lumOff val="40000"/>
                </a:schemeClr>
              </a:solidFill>
            </a:endParaRPr>
          </a:p>
          <a:p>
            <a:pPr marL="457200" indent="-457200">
              <a:buFont typeface="Wingdings" pitchFamily="2" charset="2"/>
              <a:buChar char="§"/>
            </a:pPr>
            <a:r>
              <a:rPr lang="en-US" sz="3200" dirty="0" err="1">
                <a:solidFill>
                  <a:schemeClr val="accent6">
                    <a:lumMod val="60000"/>
                    <a:lumOff val="40000"/>
                  </a:schemeClr>
                </a:solidFill>
              </a:rPr>
              <a:t>Membuat</a:t>
            </a:r>
            <a:r>
              <a:rPr lang="en-US" sz="3200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6">
                    <a:lumMod val="60000"/>
                    <a:lumOff val="40000"/>
                  </a:schemeClr>
                </a:solidFill>
              </a:rPr>
              <a:t>referensi</a:t>
            </a:r>
            <a:r>
              <a:rPr lang="en-US" sz="3200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200" dirty="0" err="1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kredit</a:t>
            </a:r>
            <a:endParaRPr lang="en-US" sz="3200" dirty="0" smtClean="0">
              <a:solidFill>
                <a:schemeClr val="accent6">
                  <a:lumMod val="60000"/>
                  <a:lumOff val="40000"/>
                </a:schemeClr>
              </a:solidFill>
            </a:endParaRPr>
          </a:p>
          <a:p>
            <a:pPr marL="457200" indent="-457200">
              <a:buFont typeface="Wingdings" pitchFamily="2" charset="2"/>
              <a:buChar char="§"/>
            </a:pPr>
            <a:r>
              <a:rPr lang="en-US" sz="3200" dirty="0" err="1">
                <a:solidFill>
                  <a:schemeClr val="accent6">
                    <a:lumMod val="60000"/>
                    <a:lumOff val="40000"/>
                  </a:schemeClr>
                </a:solidFill>
              </a:rPr>
              <a:t>Membuat</a:t>
            </a:r>
            <a:r>
              <a:rPr lang="en-US" sz="3200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6">
                    <a:lumMod val="60000"/>
                    <a:lumOff val="40000"/>
                  </a:schemeClr>
                </a:solidFill>
              </a:rPr>
              <a:t>surat</a:t>
            </a:r>
            <a:r>
              <a:rPr lang="en-US" sz="3200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6">
                    <a:lumMod val="60000"/>
                    <a:lumOff val="40000"/>
                  </a:schemeClr>
                </a:solidFill>
              </a:rPr>
              <a:t>rekomendasi</a:t>
            </a:r>
            <a:endParaRPr lang="en-US" sz="3200" cap="none" spc="0" dirty="0" smtClean="0">
              <a:ln w="17780" cmpd="sng">
                <a:solidFill>
                  <a:sysClr val="windowText" lastClr="000000"/>
                </a:solidFill>
                <a:prstDash val="solid"/>
                <a:miter lim="800000"/>
              </a:ln>
              <a:solidFill>
                <a:schemeClr val="accent6">
                  <a:lumMod val="60000"/>
                  <a:lumOff val="40000"/>
                </a:schemeClr>
              </a:solidFill>
            </a:endParaRPr>
          </a:p>
          <a:p>
            <a:pPr marL="457200" indent="-457200">
              <a:buFont typeface="Wingdings" pitchFamily="2" charset="2"/>
              <a:buChar char="§"/>
            </a:pPr>
            <a:endParaRPr lang="en-US" sz="3200" cap="none" spc="0" dirty="0">
              <a:ln w="17780" cmpd="sng">
                <a:solidFill>
                  <a:sysClr val="windowText" lastClr="000000"/>
                </a:solidFill>
                <a:prstDash val="solid"/>
                <a:miter lim="800000"/>
              </a:ln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8793398"/>
      </p:ext>
    </p:extLst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14" r="9614"/>
          <a:stretch/>
        </p:blipFill>
        <p:spPr>
          <a:xfrm>
            <a:off x="0" y="-27384"/>
            <a:ext cx="9144000" cy="6885384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140156" y="2521059"/>
            <a:ext cx="6536299" cy="224676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800" dirty="0" smtClean="0">
                <a:solidFill>
                  <a:schemeClr val="bg2"/>
                </a:solidFill>
              </a:rPr>
              <a:t>“</a:t>
            </a:r>
            <a:r>
              <a:rPr lang="id-ID" sz="2800" dirty="0" smtClean="0">
                <a:solidFill>
                  <a:schemeClr val="bg2"/>
                </a:solidFill>
              </a:rPr>
              <a:t>Strategi penulisan </a:t>
            </a:r>
            <a:r>
              <a:rPr lang="en-US" sz="2800" dirty="0" smtClean="0">
                <a:solidFill>
                  <a:schemeClr val="bg2"/>
                </a:solidFill>
              </a:rPr>
              <a:t> yang </a:t>
            </a:r>
            <a:r>
              <a:rPr lang="en-US" sz="2800" dirty="0" err="1" smtClean="0">
                <a:solidFill>
                  <a:schemeClr val="bg2"/>
                </a:solidFill>
              </a:rPr>
              <a:t>digunakan</a:t>
            </a:r>
            <a:r>
              <a:rPr lang="en-US" sz="2800" dirty="0" smtClean="0">
                <a:solidFill>
                  <a:schemeClr val="bg2"/>
                </a:solidFill>
              </a:rPr>
              <a:t> </a:t>
            </a:r>
            <a:r>
              <a:rPr lang="en-US" sz="2800" dirty="0" err="1" smtClean="0">
                <a:solidFill>
                  <a:schemeClr val="bg2"/>
                </a:solidFill>
              </a:rPr>
              <a:t>dalam</a:t>
            </a:r>
            <a:r>
              <a:rPr lang="id-ID" sz="2800" dirty="0" smtClean="0">
                <a:solidFill>
                  <a:schemeClr val="bg2"/>
                </a:solidFill>
              </a:rPr>
              <a:t> permintaan rutin dan pesan-pesan  positif </a:t>
            </a:r>
            <a:r>
              <a:rPr lang="en-US" sz="2800" dirty="0" smtClean="0">
                <a:solidFill>
                  <a:schemeClr val="bg2"/>
                </a:solidFill>
              </a:rPr>
              <a:t>yang paling </a:t>
            </a:r>
            <a:r>
              <a:rPr lang="en-US" sz="2800" dirty="0" err="1" smtClean="0">
                <a:solidFill>
                  <a:schemeClr val="bg2"/>
                </a:solidFill>
              </a:rPr>
              <a:t>efektif</a:t>
            </a:r>
            <a:r>
              <a:rPr lang="en-US" sz="2800" dirty="0" smtClean="0">
                <a:solidFill>
                  <a:schemeClr val="bg2"/>
                </a:solidFill>
              </a:rPr>
              <a:t> </a:t>
            </a:r>
            <a:r>
              <a:rPr lang="id-ID" sz="2800" dirty="0" smtClean="0">
                <a:solidFill>
                  <a:schemeClr val="bg2"/>
                </a:solidFill>
              </a:rPr>
              <a:t>adalah dengan </a:t>
            </a:r>
            <a:r>
              <a:rPr lang="en-US" sz="2800" dirty="0" err="1" smtClean="0">
                <a:solidFill>
                  <a:schemeClr val="bg2"/>
                </a:solidFill>
              </a:rPr>
              <a:t>metode</a:t>
            </a:r>
            <a:r>
              <a:rPr lang="en-US" sz="2800" dirty="0" smtClean="0">
                <a:solidFill>
                  <a:schemeClr val="bg2"/>
                </a:solidFill>
              </a:rPr>
              <a:t> </a:t>
            </a:r>
            <a:r>
              <a:rPr lang="id-ID" sz="2800" b="1" u="sng" dirty="0" smtClean="0">
                <a:solidFill>
                  <a:schemeClr val="bg2"/>
                </a:solidFill>
              </a:rPr>
              <a:t>pendekatan langsung</a:t>
            </a:r>
            <a:r>
              <a:rPr lang="en-US" sz="2800" b="1" u="sng" dirty="0" smtClean="0">
                <a:solidFill>
                  <a:schemeClr val="bg2"/>
                </a:solidFill>
              </a:rPr>
              <a:t> </a:t>
            </a:r>
            <a:r>
              <a:rPr lang="en-US" sz="2800" b="1" dirty="0" smtClean="0">
                <a:solidFill>
                  <a:schemeClr val="bg2"/>
                </a:solidFill>
              </a:rPr>
              <a:t>(Direct Approach)</a:t>
            </a:r>
            <a:r>
              <a:rPr lang="id-ID" sz="2800" dirty="0" smtClean="0">
                <a:solidFill>
                  <a:schemeClr val="bg2"/>
                </a:solidFill>
              </a:rPr>
              <a:t>.</a:t>
            </a:r>
            <a:r>
              <a:rPr lang="en-US" sz="2800" dirty="0" smtClean="0">
                <a:solidFill>
                  <a:schemeClr val="bg2"/>
                </a:solidFill>
              </a:rPr>
              <a:t>”</a:t>
            </a:r>
            <a:r>
              <a:rPr lang="id-ID" sz="2800" dirty="0" smtClean="0">
                <a:solidFill>
                  <a:schemeClr val="bg2"/>
                </a:solidFill>
              </a:rPr>
              <a:t/>
            </a:r>
            <a:br>
              <a:rPr lang="id-ID" sz="2800" dirty="0" smtClean="0">
                <a:solidFill>
                  <a:schemeClr val="bg2"/>
                </a:solidFill>
              </a:rPr>
            </a:br>
            <a:endParaRPr lang="en-US" sz="2800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2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907704" y="115277"/>
            <a:ext cx="8136904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lvl="0"/>
            <a:r>
              <a:rPr lang="en-US" sz="4000" b="1" dirty="0" smtClean="0">
                <a:solidFill>
                  <a:schemeClr val="bg1"/>
                </a:solidFill>
              </a:rPr>
              <a:t>2.1 </a:t>
            </a:r>
            <a:r>
              <a:rPr lang="en-US" sz="4000" b="1" dirty="0" err="1" smtClean="0">
                <a:solidFill>
                  <a:schemeClr val="bg1"/>
                </a:solidFill>
              </a:rPr>
              <a:t>Strategi</a:t>
            </a:r>
            <a:r>
              <a:rPr lang="en-US" sz="4000" b="1" dirty="0" smtClean="0">
                <a:solidFill>
                  <a:schemeClr val="bg1"/>
                </a:solidFill>
              </a:rPr>
              <a:t> </a:t>
            </a:r>
            <a:r>
              <a:rPr lang="en-US" sz="4000" b="1" dirty="0" err="1">
                <a:solidFill>
                  <a:schemeClr val="bg1"/>
                </a:solidFill>
              </a:rPr>
              <a:t>Penulisan</a:t>
            </a:r>
            <a:r>
              <a:rPr lang="en-US" sz="4000" b="1" dirty="0">
                <a:solidFill>
                  <a:schemeClr val="bg1"/>
                </a:solidFill>
              </a:rPr>
              <a:t> </a:t>
            </a:r>
            <a:r>
              <a:rPr lang="en-US" sz="4000" b="1" dirty="0" err="1" smtClean="0">
                <a:solidFill>
                  <a:schemeClr val="bg1"/>
                </a:solidFill>
              </a:rPr>
              <a:t>Permintaan</a:t>
            </a:r>
            <a:r>
              <a:rPr lang="en-US" sz="4000" b="1" dirty="0" smtClean="0">
                <a:solidFill>
                  <a:schemeClr val="bg1"/>
                </a:solidFill>
              </a:rPr>
              <a:t> </a:t>
            </a:r>
            <a:r>
              <a:rPr lang="en-US" sz="4000" b="1" dirty="0" err="1" smtClean="0">
                <a:solidFill>
                  <a:schemeClr val="bg1"/>
                </a:solidFill>
              </a:rPr>
              <a:t>Pesan</a:t>
            </a:r>
            <a:r>
              <a:rPr lang="en-US" sz="4000" b="1" dirty="0" smtClean="0">
                <a:solidFill>
                  <a:schemeClr val="bg1"/>
                </a:solidFill>
              </a:rPr>
              <a:t> </a:t>
            </a:r>
            <a:r>
              <a:rPr lang="en-US" sz="4000" b="1" dirty="0" err="1" smtClean="0">
                <a:solidFill>
                  <a:schemeClr val="bg1"/>
                </a:solidFill>
              </a:rPr>
              <a:t>Rutin</a:t>
            </a:r>
            <a:r>
              <a:rPr lang="en-US" sz="4000" b="1" dirty="0" smtClean="0">
                <a:solidFill>
                  <a:schemeClr val="bg1"/>
                </a:solidFill>
              </a:rPr>
              <a:t> </a:t>
            </a:r>
            <a:r>
              <a:rPr lang="en-US" sz="4000" b="1" dirty="0" err="1">
                <a:solidFill>
                  <a:schemeClr val="bg1"/>
                </a:solidFill>
              </a:rPr>
              <a:t>dan</a:t>
            </a:r>
            <a:r>
              <a:rPr lang="en-US" sz="4000" b="1" dirty="0">
                <a:solidFill>
                  <a:schemeClr val="bg1"/>
                </a:solidFill>
              </a:rPr>
              <a:t> </a:t>
            </a:r>
            <a:r>
              <a:rPr lang="en-US" sz="4000" b="1" dirty="0" err="1" smtClean="0">
                <a:solidFill>
                  <a:schemeClr val="bg1"/>
                </a:solidFill>
              </a:rPr>
              <a:t>Pesan</a:t>
            </a:r>
            <a:r>
              <a:rPr lang="en-US" sz="4000" b="1" dirty="0" smtClean="0">
                <a:solidFill>
                  <a:schemeClr val="bg1"/>
                </a:solidFill>
              </a:rPr>
              <a:t> </a:t>
            </a:r>
            <a:r>
              <a:rPr lang="en-US" sz="4000" b="1" dirty="0" err="1">
                <a:solidFill>
                  <a:schemeClr val="bg1"/>
                </a:solidFill>
              </a:rPr>
              <a:t>Positif</a:t>
            </a:r>
            <a:endParaRPr lang="en-US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7829985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3023615"/>
              </p:ext>
            </p:extLst>
          </p:nvPr>
        </p:nvGraphicFramePr>
        <p:xfrm>
          <a:off x="935596" y="2420888"/>
          <a:ext cx="7272808" cy="3494273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797866"/>
                <a:gridCol w="2737471"/>
                <a:gridCol w="2737471"/>
              </a:tblGrid>
              <a:tr h="648072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solidFill>
                            <a:schemeClr val="bg1"/>
                          </a:solidFill>
                          <a:effectLst/>
                        </a:rPr>
                        <a:t> </a:t>
                      </a:r>
                      <a:endParaRPr lang="en-US" sz="2000" b="0" i="0" u="none" strike="noStrike" dirty="0">
                        <a:solidFill>
                          <a:schemeClr val="bg1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u="none" strike="noStrike" dirty="0" err="1">
                          <a:solidFill>
                            <a:schemeClr val="tx1"/>
                          </a:solidFill>
                          <a:effectLst/>
                        </a:rPr>
                        <a:t>Pesan</a:t>
                      </a:r>
                      <a:r>
                        <a:rPr lang="en-US" sz="28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2800" b="1" u="none" strike="noStrike" dirty="0" err="1">
                          <a:solidFill>
                            <a:schemeClr val="tx1"/>
                          </a:solidFill>
                          <a:effectLst/>
                        </a:rPr>
                        <a:t>Rutin</a:t>
                      </a:r>
                      <a:endParaRPr lang="en-US" sz="28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Good News</a:t>
                      </a:r>
                      <a:endParaRPr lang="en-US" sz="28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936069"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u="none" strike="noStrike" dirty="0" err="1">
                          <a:solidFill>
                            <a:schemeClr val="tx1"/>
                          </a:solidFill>
                          <a:effectLst/>
                        </a:rPr>
                        <a:t>Pembuka</a:t>
                      </a:r>
                      <a:endParaRPr lang="en-US" sz="28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Ide </a:t>
                      </a:r>
                      <a:r>
                        <a:rPr lang="en-US" sz="2400" b="1" u="none" strike="noStrike" dirty="0" err="1">
                          <a:solidFill>
                            <a:schemeClr val="bg1"/>
                          </a:solidFill>
                          <a:effectLst/>
                        </a:rPr>
                        <a:t>Pokok</a:t>
                      </a:r>
                      <a:endParaRPr lang="en-US" sz="2400" b="1" i="0" u="none" strike="noStrike" dirty="0">
                        <a:solidFill>
                          <a:schemeClr val="bg1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u="none" strike="noStrike" dirty="0" err="1">
                          <a:solidFill>
                            <a:schemeClr val="bg1"/>
                          </a:solidFill>
                          <a:effectLst/>
                        </a:rPr>
                        <a:t>Pernyataan</a:t>
                      </a:r>
                      <a:r>
                        <a:rPr lang="en-US" sz="24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 Good News</a:t>
                      </a:r>
                      <a:endParaRPr lang="en-US" sz="2400" b="1" i="0" u="none" strike="noStrike" dirty="0">
                        <a:solidFill>
                          <a:schemeClr val="bg1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25000"/>
                      </a:schemeClr>
                    </a:solidFill>
                  </a:tcPr>
                </a:tc>
              </a:tr>
              <a:tr h="682190"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Isi</a:t>
                      </a:r>
                      <a:endParaRPr lang="en-US" sz="28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u="none" strike="noStrike" dirty="0" err="1">
                          <a:solidFill>
                            <a:schemeClr val="bg1"/>
                          </a:solidFill>
                          <a:effectLst/>
                        </a:rPr>
                        <a:t>Penjelasan</a:t>
                      </a:r>
                      <a:r>
                        <a:rPr lang="en-US" sz="24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2400" b="1" u="none" strike="noStrike" dirty="0" err="1">
                          <a:solidFill>
                            <a:schemeClr val="bg1"/>
                          </a:solidFill>
                          <a:effectLst/>
                        </a:rPr>
                        <a:t>rinci</a:t>
                      </a:r>
                      <a:endParaRPr lang="en-US" sz="2400" b="1" i="0" u="none" strike="noStrike" dirty="0">
                        <a:solidFill>
                          <a:schemeClr val="bg1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u="none" strike="noStrike" dirty="0" err="1">
                          <a:solidFill>
                            <a:schemeClr val="bg1"/>
                          </a:solidFill>
                          <a:effectLst/>
                        </a:rPr>
                        <a:t>Penjelasan</a:t>
                      </a:r>
                      <a:r>
                        <a:rPr lang="en-US" sz="24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2400" b="1" u="none" strike="noStrike" dirty="0" err="1">
                          <a:solidFill>
                            <a:schemeClr val="bg1"/>
                          </a:solidFill>
                          <a:effectLst/>
                        </a:rPr>
                        <a:t>rinci</a:t>
                      </a:r>
                      <a:endParaRPr lang="en-US" sz="2400" b="1" i="0" u="none" strike="noStrike" dirty="0">
                        <a:solidFill>
                          <a:schemeClr val="bg1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25000"/>
                      </a:schemeClr>
                    </a:solidFill>
                  </a:tcPr>
                </a:tc>
              </a:tr>
              <a:tr h="1227942"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u="none" strike="noStrike" dirty="0" err="1">
                          <a:solidFill>
                            <a:schemeClr val="tx1"/>
                          </a:solidFill>
                          <a:effectLst/>
                        </a:rPr>
                        <a:t>Penutup</a:t>
                      </a:r>
                      <a:endParaRPr lang="en-US" sz="28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u="none" strike="noStrike">
                          <a:solidFill>
                            <a:schemeClr val="bg1"/>
                          </a:solidFill>
                          <a:effectLst/>
                        </a:rPr>
                        <a:t>Mengingatkan kembali ide pokok</a:t>
                      </a:r>
                      <a:endParaRPr lang="en-US" sz="2400" b="1" i="0" u="none" strike="noStrike">
                        <a:solidFill>
                          <a:schemeClr val="bg1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u="none" strike="noStrike" dirty="0" err="1">
                          <a:solidFill>
                            <a:schemeClr val="bg1"/>
                          </a:solidFill>
                          <a:effectLst/>
                        </a:rPr>
                        <a:t>Mengingatkan</a:t>
                      </a:r>
                      <a:r>
                        <a:rPr lang="en-US" sz="24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2400" b="1" u="none" strike="noStrike" dirty="0" err="1">
                          <a:solidFill>
                            <a:schemeClr val="bg1"/>
                          </a:solidFill>
                          <a:effectLst/>
                        </a:rPr>
                        <a:t>kembali</a:t>
                      </a:r>
                      <a:r>
                        <a:rPr lang="en-US" sz="24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 ide </a:t>
                      </a:r>
                      <a:r>
                        <a:rPr lang="en-US" sz="2400" b="1" u="none" strike="noStrike" dirty="0" err="1">
                          <a:solidFill>
                            <a:schemeClr val="bg1"/>
                          </a:solidFill>
                          <a:effectLst/>
                        </a:rPr>
                        <a:t>pokok</a:t>
                      </a:r>
                      <a:endParaRPr lang="en-US" sz="2400" b="1" i="0" u="none" strike="noStrike" dirty="0">
                        <a:solidFill>
                          <a:schemeClr val="bg1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2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8" name="Rectangle 7"/>
          <p:cNvSpPr/>
          <p:nvPr/>
        </p:nvSpPr>
        <p:spPr>
          <a:xfrm>
            <a:off x="0" y="404664"/>
            <a:ext cx="9144000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 err="1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accent6">
                    <a:lumMod val="20000"/>
                    <a:lumOff val="80000"/>
                  </a:schemeClr>
                </a:solidFill>
              </a:rPr>
              <a:t>Komponen</a:t>
            </a:r>
            <a:r>
              <a:rPr lang="en-US" sz="4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accent6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4400" b="1" dirty="0" err="1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accent6">
                    <a:lumMod val="20000"/>
                    <a:lumOff val="80000"/>
                  </a:schemeClr>
                </a:solidFill>
              </a:rPr>
              <a:t>Penting</a:t>
            </a:r>
            <a:r>
              <a:rPr lang="en-US" sz="4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accent6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4400" b="1" dirty="0" err="1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accent6">
                    <a:lumMod val="20000"/>
                    <a:lumOff val="80000"/>
                  </a:schemeClr>
                </a:solidFill>
              </a:rPr>
              <a:t>dalam</a:t>
            </a:r>
            <a:r>
              <a:rPr lang="en-US" sz="4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accent6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4400" b="1" dirty="0" err="1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accent6">
                    <a:lumMod val="20000"/>
                    <a:lumOff val="80000"/>
                  </a:schemeClr>
                </a:solidFill>
              </a:rPr>
              <a:t>Penulisan</a:t>
            </a:r>
            <a:r>
              <a:rPr lang="en-US" sz="4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accent6">
                    <a:lumMod val="20000"/>
                    <a:lumOff val="80000"/>
                  </a:schemeClr>
                </a:solidFill>
              </a:rPr>
              <a:t> </a:t>
            </a:r>
          </a:p>
          <a:p>
            <a:pPr algn="ctr"/>
            <a:r>
              <a:rPr lang="en-US" sz="4400" b="1" dirty="0" err="1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accent6">
                    <a:lumMod val="20000"/>
                    <a:lumOff val="80000"/>
                  </a:schemeClr>
                </a:solidFill>
              </a:rPr>
              <a:t>Pesan</a:t>
            </a:r>
            <a:r>
              <a:rPr lang="en-US" sz="4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accent6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4400" b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accent6">
                    <a:lumMod val="20000"/>
                    <a:lumOff val="80000"/>
                  </a:schemeClr>
                </a:solidFill>
              </a:rPr>
              <a:t>Rutin</a:t>
            </a:r>
            <a:r>
              <a:rPr lang="en-US" sz="44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accent6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4400" b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accent6">
                    <a:lumMod val="20000"/>
                    <a:lumOff val="80000"/>
                  </a:schemeClr>
                </a:solidFill>
              </a:rPr>
              <a:t>dan</a:t>
            </a:r>
            <a:r>
              <a:rPr lang="en-US" sz="44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accent6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4400" b="1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accent6">
                    <a:lumMod val="20000"/>
                    <a:lumOff val="80000"/>
                  </a:schemeClr>
                </a:solidFill>
              </a:rPr>
              <a:t>Good News</a:t>
            </a:r>
            <a:endParaRPr lang="en-US" sz="44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4766291"/>
      </p:ext>
    </p:extLst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14" r="10935"/>
          <a:stretch/>
        </p:blipFill>
        <p:spPr>
          <a:xfrm>
            <a:off x="-25091" y="-133133"/>
            <a:ext cx="9169091" cy="6991133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187624" y="-12868"/>
            <a:ext cx="8352928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800" b="1" dirty="0" err="1" smtClean="0">
                <a:ln w="17780" cmpd="sng">
                  <a:noFill/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Keunggulan</a:t>
            </a:r>
            <a:r>
              <a:rPr lang="en-US" sz="4800" b="1" dirty="0" smtClean="0">
                <a:ln w="17780" cmpd="sng">
                  <a:noFill/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r>
              <a:rPr lang="en-US" sz="4800" b="1" dirty="0" err="1" smtClean="0">
                <a:ln w="17780" cmpd="sng">
                  <a:noFill/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dan</a:t>
            </a:r>
            <a:r>
              <a:rPr lang="en-US" sz="4800" b="1" dirty="0" smtClean="0">
                <a:ln w="17780" cmpd="sng">
                  <a:noFill/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r>
              <a:rPr lang="en-US" sz="4800" b="1" dirty="0" err="1" smtClean="0">
                <a:ln w="17780" cmpd="sng">
                  <a:noFill/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Kelemahan</a:t>
            </a:r>
            <a:r>
              <a:rPr lang="en-US" sz="4800" b="1" dirty="0" smtClean="0">
                <a:ln w="17780" cmpd="sng">
                  <a:noFill/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r>
              <a:rPr lang="en-US" sz="4800" b="1" dirty="0" err="1" smtClean="0">
                <a:ln w="17780" cmpd="sng">
                  <a:noFill/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Pendekatan</a:t>
            </a:r>
            <a:r>
              <a:rPr lang="en-US" sz="4800" b="1" dirty="0" smtClean="0">
                <a:ln w="17780" cmpd="sng">
                  <a:noFill/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r>
              <a:rPr lang="en-US" sz="4800" b="1" dirty="0" err="1" smtClean="0">
                <a:ln w="17780" cmpd="sng">
                  <a:noFill/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Langsung</a:t>
            </a:r>
            <a:endParaRPr lang="en-US" sz="4800" b="1" cap="none" spc="0" dirty="0">
              <a:ln w="17780" cmpd="sng">
                <a:noFill/>
                <a:prstDash val="solid"/>
                <a:miter lim="800000"/>
              </a:ln>
              <a:solidFill>
                <a:srgbClr val="FFFF0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45304" y="2564904"/>
            <a:ext cx="4078231" cy="3046988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r>
              <a:rPr lang="en-US" sz="2400" b="1" cap="none" spc="0" dirty="0" smtClean="0">
                <a:ln w="17780" cmpd="sng">
                  <a:noFill/>
                  <a:prstDash val="solid"/>
                  <a:miter lim="800000"/>
                </a:ln>
                <a:solidFill>
                  <a:srgbClr val="FFFF00"/>
                </a:solidFill>
              </a:rPr>
              <a:t>KEUNGGULAN</a:t>
            </a:r>
          </a:p>
          <a:p>
            <a:r>
              <a:rPr lang="id-ID" sz="2400" dirty="0" smtClean="0">
                <a:solidFill>
                  <a:schemeClr val="bg1"/>
                </a:solidFill>
                <a:sym typeface="Wingdings" pitchFamily="2" charset="2"/>
              </a:rPr>
              <a:t>1.</a:t>
            </a:r>
            <a:r>
              <a:rPr lang="en-US" sz="2400" dirty="0" smtClean="0">
                <a:solidFill>
                  <a:schemeClr val="bg1"/>
                </a:solidFill>
                <a:sym typeface="Wingdings" pitchFamily="2" charset="2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sym typeface="Wingdings" pitchFamily="2" charset="2"/>
              </a:rPr>
              <a:t>Pembaca</a:t>
            </a:r>
            <a:r>
              <a:rPr lang="en-US" sz="2400" dirty="0" smtClean="0">
                <a:solidFill>
                  <a:schemeClr val="bg1"/>
                </a:solidFill>
                <a:sym typeface="Wingdings" pitchFamily="2" charset="2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sym typeface="Wingdings" pitchFamily="2" charset="2"/>
              </a:rPr>
              <a:t>memahami</a:t>
            </a:r>
            <a:r>
              <a:rPr lang="en-US" sz="2400" dirty="0" smtClean="0">
                <a:solidFill>
                  <a:schemeClr val="bg1"/>
                </a:solidFill>
                <a:sym typeface="Wingdings" pitchFamily="2" charset="2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sym typeface="Wingdings" pitchFamily="2" charset="2"/>
              </a:rPr>
              <a:t>secara</a:t>
            </a:r>
            <a:r>
              <a:rPr lang="en-US" sz="2400" dirty="0" smtClean="0">
                <a:solidFill>
                  <a:schemeClr val="bg1"/>
                </a:solidFill>
                <a:sym typeface="Wingdings" pitchFamily="2" charset="2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sym typeface="Wingdings" pitchFamily="2" charset="2"/>
              </a:rPr>
              <a:t>menyeluruh</a:t>
            </a:r>
            <a:r>
              <a:rPr lang="id-ID" sz="2400" dirty="0" smtClean="0">
                <a:solidFill>
                  <a:schemeClr val="bg1"/>
                </a:solidFill>
                <a:sym typeface="Wingdings" pitchFamily="2" charset="2"/>
              </a:rPr>
              <a:t> ketika pertama kali membaca suatu pesan.</a:t>
            </a:r>
            <a:br>
              <a:rPr lang="id-ID" sz="2400" dirty="0" smtClean="0">
                <a:solidFill>
                  <a:schemeClr val="bg1"/>
                </a:solidFill>
                <a:sym typeface="Wingdings" pitchFamily="2" charset="2"/>
              </a:rPr>
            </a:br>
            <a:r>
              <a:rPr lang="id-ID" sz="2400" dirty="0" smtClean="0">
                <a:solidFill>
                  <a:schemeClr val="bg1"/>
                </a:solidFill>
                <a:sym typeface="Wingdings" pitchFamily="2" charset="2"/>
              </a:rPr>
              <a:t>2.  Menekankan pada hasil suatu analisis</a:t>
            </a:r>
            <a:br>
              <a:rPr lang="id-ID" sz="2400" dirty="0" smtClean="0">
                <a:solidFill>
                  <a:schemeClr val="bg1"/>
                </a:solidFill>
                <a:sym typeface="Wingdings" pitchFamily="2" charset="2"/>
              </a:rPr>
            </a:br>
            <a:r>
              <a:rPr lang="id-ID" sz="2400" dirty="0" smtClean="0">
                <a:solidFill>
                  <a:schemeClr val="bg1"/>
                </a:solidFill>
                <a:sym typeface="Wingdings" pitchFamily="2" charset="2"/>
              </a:rPr>
              <a:t>3. Menghemat waktu bagi audien</a:t>
            </a:r>
            <a:r>
              <a:rPr lang="en-US" sz="2400" dirty="0" smtClean="0">
                <a:solidFill>
                  <a:schemeClr val="bg1"/>
                </a:solidFill>
                <a:sym typeface="Wingdings" pitchFamily="2" charset="2"/>
              </a:rPr>
              <a:t>s</a:t>
            </a:r>
            <a:endParaRPr lang="en-US" sz="2400" cap="none" spc="0" dirty="0">
              <a:solidFill>
                <a:schemeClr val="bg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311613" y="2564904"/>
            <a:ext cx="4078231" cy="1569660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r>
              <a:rPr lang="en-US" sz="2400" b="1" cap="none" spc="0" dirty="0" smtClean="0">
                <a:ln w="17780" cmpd="sng">
                  <a:noFill/>
                  <a:prstDash val="solid"/>
                  <a:miter lim="800000"/>
                </a:ln>
                <a:solidFill>
                  <a:srgbClr val="FFFF00"/>
                </a:solidFill>
              </a:rPr>
              <a:t>KELEMAHAN</a:t>
            </a:r>
          </a:p>
          <a:p>
            <a:pPr marL="342900" indent="-342900">
              <a:buAutoNum type="arabicPeriod"/>
            </a:pPr>
            <a:r>
              <a:rPr lang="en-US" sz="2400" dirty="0" err="1" smtClean="0">
                <a:solidFill>
                  <a:schemeClr val="bg1"/>
                </a:solidFill>
                <a:sym typeface="Wingdings" pitchFamily="2" charset="2"/>
              </a:rPr>
              <a:t>Pesan</a:t>
            </a:r>
            <a:r>
              <a:rPr lang="en-US" sz="2400" dirty="0" smtClean="0">
                <a:solidFill>
                  <a:schemeClr val="bg1"/>
                </a:solidFill>
                <a:sym typeface="Wingdings" pitchFamily="2" charset="2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sym typeface="Wingdings" pitchFamily="2" charset="2"/>
              </a:rPr>
              <a:t>disampaikan</a:t>
            </a:r>
            <a:r>
              <a:rPr lang="en-US" sz="2400" dirty="0" smtClean="0">
                <a:solidFill>
                  <a:schemeClr val="bg1"/>
                </a:solidFill>
                <a:sym typeface="Wingdings" pitchFamily="2" charset="2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sym typeface="Wingdings" pitchFamily="2" charset="2"/>
              </a:rPr>
              <a:t>berdasarkan</a:t>
            </a:r>
            <a:r>
              <a:rPr lang="en-US" sz="2400" dirty="0" smtClean="0">
                <a:solidFill>
                  <a:schemeClr val="bg1"/>
                </a:solidFill>
                <a:sym typeface="Wingdings" pitchFamily="2" charset="2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sym typeface="Wingdings" pitchFamily="2" charset="2"/>
              </a:rPr>
              <a:t>cara</a:t>
            </a:r>
            <a:r>
              <a:rPr lang="en-US" sz="2400" dirty="0" smtClean="0">
                <a:solidFill>
                  <a:schemeClr val="bg1"/>
                </a:solidFill>
                <a:sym typeface="Wingdings" pitchFamily="2" charset="2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sym typeface="Wingdings" pitchFamily="2" charset="2"/>
              </a:rPr>
              <a:t>berpikir</a:t>
            </a:r>
            <a:endParaRPr lang="en-US" sz="2400" dirty="0" smtClean="0">
              <a:solidFill>
                <a:schemeClr val="bg1"/>
              </a:solidFill>
              <a:sym typeface="Wingdings" pitchFamily="2" charset="2"/>
            </a:endParaRPr>
          </a:p>
          <a:p>
            <a:pPr marL="342900" indent="-342900">
              <a:buAutoNum type="arabicPeriod"/>
            </a:pPr>
            <a:r>
              <a:rPr lang="en-US" sz="2400" dirty="0">
                <a:solidFill>
                  <a:schemeClr val="bg1"/>
                </a:solidFill>
                <a:sym typeface="Wingdings" pitchFamily="2" charset="2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sym typeface="Wingdings" pitchFamily="2" charset="2"/>
              </a:rPr>
              <a:t>Cenderung</a:t>
            </a:r>
            <a:r>
              <a:rPr lang="en-US" sz="2400" dirty="0" smtClean="0">
                <a:solidFill>
                  <a:schemeClr val="bg1"/>
                </a:solidFill>
                <a:sym typeface="Wingdings" pitchFamily="2" charset="2"/>
              </a:rPr>
              <a:t> </a:t>
            </a:r>
            <a:r>
              <a:rPr lang="en-US" sz="2400" b="1" i="1" dirty="0" smtClean="0">
                <a:solidFill>
                  <a:schemeClr val="bg1"/>
                </a:solidFill>
                <a:sym typeface="Wingdings" pitchFamily="2" charset="2"/>
              </a:rPr>
              <a:t>to the point</a:t>
            </a:r>
          </a:p>
        </p:txBody>
      </p:sp>
    </p:spTree>
    <p:extLst>
      <p:ext uri="{BB962C8B-B14F-4D97-AF65-F5344CB8AC3E}">
        <p14:creationId xmlns:p14="http://schemas.microsoft.com/office/powerpoint/2010/main" val="2847829985"/>
      </p:ext>
    </p:extLst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691680" y="758313"/>
            <a:ext cx="6372709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n-US" sz="4400" b="1" dirty="0" smtClean="0">
                <a:ln w="50800"/>
                <a:solidFill>
                  <a:srgbClr val="FFC000"/>
                </a:solidFill>
              </a:rPr>
              <a:t>2.1.1 </a:t>
            </a:r>
            <a:r>
              <a:rPr lang="en-US" sz="4400" b="1" cap="none" spc="0" dirty="0" err="1" smtClean="0">
                <a:ln w="50800"/>
                <a:solidFill>
                  <a:srgbClr val="FFC000"/>
                </a:solidFill>
                <a:effectLst/>
              </a:rPr>
              <a:t>Strategi</a:t>
            </a:r>
            <a:r>
              <a:rPr lang="en-US" sz="4400" b="1" cap="none" spc="0" dirty="0" smtClean="0">
                <a:ln w="50800"/>
                <a:solidFill>
                  <a:srgbClr val="FFC000"/>
                </a:solidFill>
                <a:effectLst/>
              </a:rPr>
              <a:t> </a:t>
            </a:r>
            <a:r>
              <a:rPr lang="en-US" sz="4400" b="1" cap="none" spc="0" dirty="0" err="1" smtClean="0">
                <a:ln w="50800"/>
                <a:solidFill>
                  <a:srgbClr val="FFC000"/>
                </a:solidFill>
                <a:effectLst/>
              </a:rPr>
              <a:t>Permintaan</a:t>
            </a:r>
            <a:r>
              <a:rPr lang="en-US" sz="4400" b="1" cap="none" spc="0" dirty="0" smtClean="0">
                <a:ln w="50800"/>
                <a:solidFill>
                  <a:srgbClr val="FFC000"/>
                </a:solidFill>
                <a:effectLst/>
              </a:rPr>
              <a:t> </a:t>
            </a:r>
            <a:r>
              <a:rPr lang="en-US" sz="4400" b="1" dirty="0" err="1" smtClean="0">
                <a:ln w="50800"/>
                <a:solidFill>
                  <a:srgbClr val="FFC000"/>
                </a:solidFill>
              </a:rPr>
              <a:t>Pesan</a:t>
            </a:r>
            <a:r>
              <a:rPr lang="en-US" sz="4400" b="1" dirty="0" smtClean="0">
                <a:ln w="50800"/>
                <a:solidFill>
                  <a:srgbClr val="FFC000"/>
                </a:solidFill>
              </a:rPr>
              <a:t> </a:t>
            </a:r>
            <a:r>
              <a:rPr lang="en-US" sz="4400" b="1" dirty="0" err="1" smtClean="0">
                <a:ln w="50800"/>
                <a:solidFill>
                  <a:srgbClr val="FFC000"/>
                </a:solidFill>
              </a:rPr>
              <a:t>Rutin</a:t>
            </a:r>
            <a:endParaRPr lang="en-US" sz="4400" b="1" cap="none" spc="0" dirty="0">
              <a:ln w="50800"/>
              <a:solidFill>
                <a:srgbClr val="FFC000"/>
              </a:solidFill>
              <a:effectLst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85852" y="2428868"/>
            <a:ext cx="7315014" cy="33547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L="742950" indent="-742950">
              <a:buFont typeface="Wingdings" pitchFamily="2" charset="2"/>
              <a:buChar char="§"/>
            </a:pPr>
            <a:r>
              <a:rPr lang="en-US" sz="3200" cap="none" spc="150" dirty="0" err="1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Menyatakan</a:t>
            </a:r>
            <a:r>
              <a:rPr lang="en-US" sz="3200" cap="none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ide </a:t>
            </a:r>
            <a:r>
              <a:rPr lang="en-US" sz="3200" cap="none" spc="150" dirty="0" err="1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pokok</a:t>
            </a:r>
            <a:r>
              <a:rPr lang="en-US" sz="3200" cap="none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r>
              <a:rPr lang="en-US" sz="3200" cap="none" spc="150" dirty="0" err="1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dengan</a:t>
            </a:r>
            <a:r>
              <a:rPr lang="en-US" sz="3200" cap="none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r>
              <a:rPr lang="en-US" sz="3200" cap="none" spc="150" dirty="0" err="1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tegas</a:t>
            </a:r>
            <a:endParaRPr lang="en-US" sz="3200" cap="none" spc="150" dirty="0" smtClean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  <a:p>
            <a:pPr marL="742950" indent="-742950">
              <a:spcBef>
                <a:spcPts val="1200"/>
              </a:spcBef>
              <a:buFont typeface="Wingdings" pitchFamily="2" charset="2"/>
              <a:buChar char="§"/>
            </a:pPr>
            <a:r>
              <a:rPr lang="en-US" sz="3200" dirty="0" err="1" smtClean="0">
                <a:solidFill>
                  <a:schemeClr val="bg1"/>
                </a:solidFill>
              </a:rPr>
              <a:t>Menjelaskan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</a:rPr>
              <a:t>tujuan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lebih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</a:rPr>
              <a:t>rinci</a:t>
            </a:r>
            <a:endParaRPr lang="en-US" sz="3200" dirty="0" smtClean="0">
              <a:solidFill>
                <a:schemeClr val="bg1"/>
              </a:solidFill>
            </a:endParaRPr>
          </a:p>
          <a:p>
            <a:pPr marL="742950" indent="-742950">
              <a:spcBef>
                <a:spcPts val="1200"/>
              </a:spcBef>
              <a:buFont typeface="Wingdings" pitchFamily="2" charset="2"/>
              <a:buChar char="§"/>
            </a:pPr>
            <a:r>
              <a:rPr lang="en-US" sz="3200" dirty="0" err="1">
                <a:solidFill>
                  <a:schemeClr val="bg1"/>
                </a:solidFill>
              </a:rPr>
              <a:t>K</a:t>
            </a:r>
            <a:r>
              <a:rPr lang="en-US" sz="3200" dirty="0" err="1" smtClean="0">
                <a:solidFill>
                  <a:schemeClr val="bg1"/>
                </a:solidFill>
              </a:rPr>
              <a:t>emukakan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pernyataan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</a:rPr>
              <a:t>keramahan</a:t>
            </a:r>
            <a:r>
              <a:rPr lang="en-US" sz="3200" dirty="0" smtClean="0">
                <a:solidFill>
                  <a:schemeClr val="bg1"/>
                </a:solidFill>
              </a:rPr>
              <a:t>, </a:t>
            </a:r>
            <a:r>
              <a:rPr lang="en-US" sz="3200" dirty="0" err="1" smtClean="0">
                <a:solidFill>
                  <a:schemeClr val="bg1"/>
                </a:solidFill>
              </a:rPr>
              <a:t>apresiasi</a:t>
            </a:r>
            <a:r>
              <a:rPr lang="en-US" sz="3200" dirty="0" smtClean="0">
                <a:solidFill>
                  <a:schemeClr val="bg1"/>
                </a:solidFill>
              </a:rPr>
              <a:t>/</a:t>
            </a:r>
            <a:r>
              <a:rPr lang="en-US" sz="3200" dirty="0" err="1" smtClean="0">
                <a:solidFill>
                  <a:schemeClr val="bg1"/>
                </a:solidFill>
              </a:rPr>
              <a:t>penghargaan</a:t>
            </a:r>
            <a:endParaRPr lang="en-US" sz="3200" dirty="0" smtClean="0">
              <a:solidFill>
                <a:schemeClr val="bg1"/>
              </a:solidFill>
            </a:endParaRPr>
          </a:p>
          <a:p>
            <a:pPr marL="742950" indent="-742950">
              <a:buFont typeface="Wingdings" pitchFamily="2" charset="2"/>
              <a:buChar char="§"/>
            </a:pPr>
            <a:endParaRPr lang="en-US" sz="3200" cap="none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47829985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691680" y="758313"/>
            <a:ext cx="6372709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n-US" sz="4400" b="1" dirty="0" smtClean="0">
                <a:ln w="50800"/>
                <a:solidFill>
                  <a:srgbClr val="FFC000"/>
                </a:solidFill>
              </a:rPr>
              <a:t>2.1.2 </a:t>
            </a:r>
            <a:r>
              <a:rPr lang="en-US" sz="4400" b="1" cap="none" spc="0" dirty="0" err="1" smtClean="0">
                <a:ln w="50800"/>
                <a:solidFill>
                  <a:srgbClr val="FFC000"/>
                </a:solidFill>
                <a:effectLst/>
              </a:rPr>
              <a:t>Strategi</a:t>
            </a:r>
            <a:r>
              <a:rPr lang="en-US" sz="4400" b="1" cap="none" spc="0" dirty="0" smtClean="0">
                <a:ln w="50800"/>
                <a:solidFill>
                  <a:srgbClr val="FFC000"/>
                </a:solidFill>
                <a:effectLst/>
              </a:rPr>
              <a:t> </a:t>
            </a:r>
            <a:r>
              <a:rPr lang="en-US" sz="4400" b="1" cap="none" spc="0" dirty="0" err="1" smtClean="0">
                <a:ln w="50800"/>
                <a:solidFill>
                  <a:srgbClr val="FFC000"/>
                </a:solidFill>
                <a:effectLst/>
              </a:rPr>
              <a:t>Permintaan</a:t>
            </a:r>
            <a:r>
              <a:rPr lang="en-US" sz="4400" b="1" cap="none" spc="0" dirty="0" smtClean="0">
                <a:ln w="50800"/>
                <a:solidFill>
                  <a:srgbClr val="FFC000"/>
                </a:solidFill>
                <a:effectLst/>
              </a:rPr>
              <a:t> </a:t>
            </a:r>
            <a:r>
              <a:rPr lang="en-US" sz="4400" b="1" dirty="0" err="1" smtClean="0">
                <a:ln w="50800"/>
                <a:solidFill>
                  <a:srgbClr val="FFC000"/>
                </a:solidFill>
              </a:rPr>
              <a:t>Pesan</a:t>
            </a:r>
            <a:r>
              <a:rPr lang="en-US" sz="4400" b="1" dirty="0" smtClean="0">
                <a:ln w="50800"/>
                <a:solidFill>
                  <a:srgbClr val="FFC000"/>
                </a:solidFill>
              </a:rPr>
              <a:t> </a:t>
            </a:r>
            <a:r>
              <a:rPr lang="en-US" sz="4400" b="1" dirty="0" err="1" smtClean="0">
                <a:ln w="50800"/>
                <a:solidFill>
                  <a:srgbClr val="FFC000"/>
                </a:solidFill>
              </a:rPr>
              <a:t>Positif</a:t>
            </a:r>
            <a:endParaRPr lang="en-US" sz="4400" b="1" cap="none" spc="0" dirty="0">
              <a:ln w="50800"/>
              <a:solidFill>
                <a:srgbClr val="FFC000"/>
              </a:solidFill>
              <a:effectLst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14414" y="2357430"/>
            <a:ext cx="7315014" cy="369331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L="742950" indent="-742950">
              <a:buFont typeface="Wingdings" pitchFamily="2" charset="2"/>
              <a:buChar char="§"/>
            </a:pPr>
            <a:r>
              <a:rPr lang="en-US" sz="3200" cap="none" spc="150" dirty="0" err="1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Menyatakan</a:t>
            </a:r>
            <a:r>
              <a:rPr lang="en-US" sz="3200" cap="none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ide </a:t>
            </a:r>
            <a:r>
              <a:rPr lang="en-US" sz="3200" cap="none" spc="150" dirty="0" err="1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pokok</a:t>
            </a:r>
            <a:r>
              <a:rPr lang="en-US" sz="3200" cap="none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r>
              <a:rPr lang="en-US" sz="3200" cap="none" spc="150" dirty="0" err="1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dengan</a:t>
            </a:r>
            <a:r>
              <a:rPr lang="en-US" sz="3200" cap="none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r>
              <a:rPr lang="en-US" sz="3200" cap="none" spc="150" dirty="0" err="1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tegas</a:t>
            </a:r>
            <a:endParaRPr lang="en-US" sz="3200" cap="none" spc="150" dirty="0" smtClean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  <a:p>
            <a:pPr marL="742950" indent="-742950">
              <a:spcBef>
                <a:spcPts val="600"/>
              </a:spcBef>
              <a:buFont typeface="Wingdings" pitchFamily="2" charset="2"/>
              <a:buChar char="§"/>
            </a:pPr>
            <a:r>
              <a:rPr lang="en-US" sz="3200" dirty="0" err="1" smtClean="0">
                <a:solidFill>
                  <a:schemeClr val="bg1"/>
                </a:solidFill>
              </a:rPr>
              <a:t>Menjelaskan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</a:rPr>
              <a:t>tujuan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lebih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</a:rPr>
              <a:t>rinci</a:t>
            </a:r>
            <a:r>
              <a:rPr lang="en-US" sz="3200" dirty="0" smtClean="0">
                <a:solidFill>
                  <a:schemeClr val="bg1"/>
                </a:solidFill>
              </a:rPr>
              <a:t>, </a:t>
            </a:r>
            <a:r>
              <a:rPr lang="en-US" sz="3200" dirty="0" err="1" smtClean="0">
                <a:solidFill>
                  <a:schemeClr val="bg1"/>
                </a:solidFill>
              </a:rPr>
              <a:t>dengan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</a:rPr>
              <a:t>porsi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</a:rPr>
              <a:t>bahasan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</a:rPr>
              <a:t>lebih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</a:rPr>
              <a:t>banyak</a:t>
            </a:r>
            <a:r>
              <a:rPr lang="en-US" sz="3200" dirty="0" smtClean="0">
                <a:solidFill>
                  <a:schemeClr val="bg1"/>
                </a:solidFill>
              </a:rPr>
              <a:t>.</a:t>
            </a:r>
          </a:p>
          <a:p>
            <a:pPr marL="742950" indent="-742950">
              <a:spcBef>
                <a:spcPts val="600"/>
              </a:spcBef>
              <a:buFont typeface="Wingdings" pitchFamily="2" charset="2"/>
              <a:buChar char="§"/>
            </a:pPr>
            <a:r>
              <a:rPr lang="en-US" sz="3200" dirty="0" err="1">
                <a:solidFill>
                  <a:schemeClr val="bg1"/>
                </a:solidFill>
              </a:rPr>
              <a:t>K</a:t>
            </a:r>
            <a:r>
              <a:rPr lang="en-US" sz="3200" dirty="0" err="1" smtClean="0">
                <a:solidFill>
                  <a:schemeClr val="bg1"/>
                </a:solidFill>
              </a:rPr>
              <a:t>emukakan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pernyataan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keramahan</a:t>
            </a:r>
            <a:r>
              <a:rPr lang="en-US" sz="3200" dirty="0">
                <a:solidFill>
                  <a:schemeClr val="bg1"/>
                </a:solidFill>
              </a:rPr>
              <a:t>, </a:t>
            </a:r>
            <a:r>
              <a:rPr lang="en-US" sz="3200" dirty="0" err="1">
                <a:solidFill>
                  <a:schemeClr val="bg1"/>
                </a:solidFill>
              </a:rPr>
              <a:t>apresiasi</a:t>
            </a:r>
            <a:r>
              <a:rPr lang="en-US" sz="3200" dirty="0">
                <a:solidFill>
                  <a:schemeClr val="bg1"/>
                </a:solidFill>
              </a:rPr>
              <a:t>/</a:t>
            </a:r>
            <a:r>
              <a:rPr lang="en-US" sz="3200" dirty="0" err="1">
                <a:solidFill>
                  <a:schemeClr val="bg1"/>
                </a:solidFill>
              </a:rPr>
              <a:t>penghargaan</a:t>
            </a:r>
            <a:endParaRPr lang="en-US" sz="3200" dirty="0" smtClean="0">
              <a:solidFill>
                <a:schemeClr val="bg1"/>
              </a:solidFill>
            </a:endParaRPr>
          </a:p>
          <a:p>
            <a:pPr marL="742950" indent="-742950">
              <a:buFont typeface="Wingdings" pitchFamily="2" charset="2"/>
              <a:buChar char="§"/>
            </a:pPr>
            <a:endParaRPr lang="en-US" sz="3200" cap="none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92741503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575" y="-438"/>
            <a:ext cx="9144584" cy="6858438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611560" y="476672"/>
            <a:ext cx="3600400" cy="1077218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3200" b="1" cap="none" spc="1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Tujuan</a:t>
            </a:r>
            <a:r>
              <a:rPr lang="en-US" sz="3200" b="1" cap="none" spc="1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r>
              <a:rPr lang="en-US" sz="3200" b="1" cap="none" spc="1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Penulisan</a:t>
            </a:r>
            <a:r>
              <a:rPr lang="en-US" sz="3200" b="1" cap="none" spc="1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r>
              <a:rPr lang="en-US" sz="3200" b="1" spc="150" dirty="0" err="1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P</a:t>
            </a:r>
            <a:r>
              <a:rPr lang="en-US" sz="3200" b="1" cap="none" spc="1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esan</a:t>
            </a:r>
            <a:r>
              <a:rPr lang="en-US" sz="3200" b="1" cap="none" spc="1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r>
              <a:rPr lang="en-US" sz="3200" b="1" spc="150" dirty="0" err="1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P</a:t>
            </a:r>
            <a:r>
              <a:rPr lang="en-US" sz="3200" b="1" cap="none" spc="1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ositif</a:t>
            </a:r>
            <a:endParaRPr lang="en-US" sz="3200" b="1" cap="none" spc="150" dirty="0">
              <a:ln w="11430"/>
              <a:solidFill>
                <a:schemeClr val="tx2">
                  <a:lumMod val="75000"/>
                </a:schemeClr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71472" y="1785926"/>
            <a:ext cx="3744416" cy="39703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L="571500" indent="-571500">
              <a:buFont typeface="Wingdings" pitchFamily="2" charset="2"/>
              <a:buChar char="v"/>
            </a:pPr>
            <a:r>
              <a:rPr lang="en-US" sz="2800" dirty="0" err="1"/>
              <a:t>M</a:t>
            </a:r>
            <a:r>
              <a:rPr lang="en-US" sz="2800" dirty="0" err="1" smtClean="0"/>
              <a:t>engomunikasikan</a:t>
            </a:r>
            <a:r>
              <a:rPr lang="en-US" sz="2800" dirty="0" smtClean="0"/>
              <a:t> </a:t>
            </a:r>
            <a:r>
              <a:rPr lang="en-US" sz="2800" i="1" dirty="0"/>
              <a:t>good </a:t>
            </a:r>
            <a:r>
              <a:rPr lang="en-US" sz="2800" i="1" dirty="0" smtClean="0"/>
              <a:t>news </a:t>
            </a:r>
          </a:p>
          <a:p>
            <a:pPr marL="571500" indent="-571500">
              <a:buFont typeface="Wingdings" pitchFamily="2" charset="2"/>
              <a:buChar char="v"/>
            </a:pPr>
            <a:r>
              <a:rPr lang="en-US" sz="2800" dirty="0" err="1"/>
              <a:t>M</a:t>
            </a:r>
            <a:r>
              <a:rPr lang="en-US" sz="2800" dirty="0" err="1" smtClean="0"/>
              <a:t>enjawab</a:t>
            </a:r>
            <a:r>
              <a:rPr lang="en-US" sz="2800" dirty="0" smtClean="0"/>
              <a:t> </a:t>
            </a:r>
            <a:r>
              <a:rPr lang="en-US" sz="2800" dirty="0" err="1"/>
              <a:t>semua</a:t>
            </a:r>
            <a:r>
              <a:rPr lang="en-US" sz="2800" dirty="0"/>
              <a:t> </a:t>
            </a:r>
            <a:r>
              <a:rPr lang="en-US" sz="2800" dirty="0" err="1" smtClean="0"/>
              <a:t>pertanyaan</a:t>
            </a:r>
            <a:r>
              <a:rPr lang="en-US" sz="2800" dirty="0" smtClean="0"/>
              <a:t> </a:t>
            </a:r>
          </a:p>
          <a:p>
            <a:pPr marL="571500" indent="-571500">
              <a:buFont typeface="Wingdings" pitchFamily="2" charset="2"/>
              <a:buChar char="v"/>
            </a:pPr>
            <a:r>
              <a:rPr lang="en-US" sz="2800" dirty="0" err="1"/>
              <a:t>M</a:t>
            </a:r>
            <a:r>
              <a:rPr lang="en-US" sz="2800" dirty="0" err="1" smtClean="0"/>
              <a:t>enyiapkan</a:t>
            </a:r>
            <a:r>
              <a:rPr lang="en-US" sz="2800" dirty="0" smtClean="0"/>
              <a:t> </a:t>
            </a:r>
            <a:r>
              <a:rPr lang="en-US" sz="2800" dirty="0" err="1"/>
              <a:t>secara</a:t>
            </a:r>
            <a:r>
              <a:rPr lang="en-US" sz="2800" dirty="0"/>
              <a:t> </a:t>
            </a:r>
            <a:r>
              <a:rPr lang="en-US" sz="2800" dirty="0" err="1"/>
              <a:t>rinci</a:t>
            </a:r>
            <a:r>
              <a:rPr lang="en-US" sz="2800" dirty="0"/>
              <a:t> </a:t>
            </a:r>
            <a:r>
              <a:rPr lang="en-US" sz="2800" dirty="0" smtClean="0"/>
              <a:t> </a:t>
            </a:r>
            <a:r>
              <a:rPr lang="en-US" sz="2800" dirty="0"/>
              <a:t>yang </a:t>
            </a:r>
            <a:r>
              <a:rPr lang="en-US" sz="2800" dirty="0" err="1"/>
              <a:t>diminta</a:t>
            </a:r>
            <a:r>
              <a:rPr lang="en-US" sz="2800" dirty="0"/>
              <a:t>, </a:t>
            </a:r>
            <a:endParaRPr lang="en-US" sz="2800" dirty="0" smtClean="0"/>
          </a:p>
          <a:p>
            <a:pPr marL="571500" indent="-571500">
              <a:buFont typeface="Wingdings" pitchFamily="2" charset="2"/>
              <a:buChar char="v"/>
            </a:pPr>
            <a:r>
              <a:rPr lang="en-US" sz="2800" dirty="0" err="1"/>
              <a:t>M</a:t>
            </a:r>
            <a:r>
              <a:rPr lang="en-US" sz="2800" dirty="0" err="1" smtClean="0"/>
              <a:t>emberikan</a:t>
            </a:r>
            <a:r>
              <a:rPr lang="en-US" sz="2800" dirty="0" smtClean="0"/>
              <a:t> </a:t>
            </a:r>
            <a:r>
              <a:rPr lang="en-US" sz="2800" dirty="0" err="1" smtClean="0"/>
              <a:t>penghargaan</a:t>
            </a:r>
            <a:r>
              <a:rPr lang="en-US" sz="2800" dirty="0" smtClean="0"/>
              <a:t> </a:t>
            </a:r>
            <a:r>
              <a:rPr lang="en-US" sz="2800" dirty="0" err="1" smtClean="0"/>
              <a:t>terhadap</a:t>
            </a:r>
            <a:r>
              <a:rPr lang="en-US" sz="2800" dirty="0" smtClean="0"/>
              <a:t> </a:t>
            </a:r>
            <a:r>
              <a:rPr lang="en-US" sz="2800" dirty="0" err="1"/>
              <a:t>pihak</a:t>
            </a:r>
            <a:r>
              <a:rPr lang="en-US" sz="2800" dirty="0"/>
              <a:t> lain.</a:t>
            </a:r>
            <a:endParaRPr lang="en-US" sz="28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518" b="88945" l="10000" r="80667">
                        <a14:backgroundMark x1="27333" y1="11055" x2="30000" y2="58794"/>
                        <a14:backgroundMark x1="71667" y1="18593" x2="70667" y2="83920"/>
                        <a14:backgroundMark x1="46667" y1="47236" x2="46000" y2="76884"/>
                        <a14:backgroundMark x1="46667" y1="21106" x2="46667" y2="31156"/>
                        <a14:backgroundMark x1="42000" y1="16583" x2="42000" y2="20101"/>
                        <a14:backgroundMark x1="50667" y1="44724" x2="46333" y2="422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487" t="1975" r="32968" b="-1"/>
          <a:stretch/>
        </p:blipFill>
        <p:spPr>
          <a:xfrm>
            <a:off x="4788024" y="1556792"/>
            <a:ext cx="2956654" cy="4415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7829985"/>
      </p:ext>
    </p:extLst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1266"/>
            <a:ext cx="9144000" cy="687625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43608" y="2632032"/>
            <a:ext cx="6912768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4000" spc="150" dirty="0" err="1" smtClean="0">
                <a:ln w="11430"/>
                <a:latin typeface="Berlin Sans FB Demi" pitchFamily="34" charset="0"/>
                <a:ea typeface="LoveNessTwo" pitchFamily="2" charset="0"/>
              </a:rPr>
              <a:t>Pesan-Pesan</a:t>
            </a:r>
            <a:r>
              <a:rPr lang="en-US" sz="4000" spc="150" dirty="0" smtClean="0">
                <a:ln w="11430"/>
                <a:latin typeface="Berlin Sans FB Demi" pitchFamily="34" charset="0"/>
                <a:ea typeface="LoveNessTwo" pitchFamily="2" charset="0"/>
              </a:rPr>
              <a:t> </a:t>
            </a:r>
          </a:p>
          <a:p>
            <a:pPr algn="ctr"/>
            <a:r>
              <a:rPr lang="en-US" sz="4000" spc="150" dirty="0" err="1" smtClean="0">
                <a:ln w="11430"/>
                <a:latin typeface="Berlin Sans FB Demi" pitchFamily="34" charset="0"/>
                <a:ea typeface="LoveNessTwo" pitchFamily="2" charset="0"/>
              </a:rPr>
              <a:t>Goodnews</a:t>
            </a:r>
            <a:r>
              <a:rPr lang="en-US" sz="4000" spc="150" dirty="0" smtClean="0">
                <a:ln w="11430"/>
                <a:latin typeface="Berlin Sans FB Demi" pitchFamily="34" charset="0"/>
                <a:ea typeface="LoveNessTwo" pitchFamily="2" charset="0"/>
              </a:rPr>
              <a:t> </a:t>
            </a:r>
            <a:r>
              <a:rPr lang="en-US" sz="4000" spc="150" dirty="0" err="1" smtClean="0">
                <a:ln w="11430"/>
                <a:latin typeface="Berlin Sans FB Demi" pitchFamily="34" charset="0"/>
                <a:ea typeface="LoveNessTwo" pitchFamily="2" charset="0"/>
              </a:rPr>
              <a:t>dan</a:t>
            </a:r>
            <a:r>
              <a:rPr lang="en-US" sz="4000" spc="150" dirty="0" smtClean="0">
                <a:ln w="11430"/>
                <a:latin typeface="Berlin Sans FB Demi" pitchFamily="34" charset="0"/>
                <a:ea typeface="LoveNessTwo" pitchFamily="2" charset="0"/>
              </a:rPr>
              <a:t> Goodwill</a:t>
            </a:r>
            <a:endParaRPr lang="en-US" sz="4000" cap="none" spc="150" dirty="0">
              <a:ln w="11430"/>
              <a:latin typeface="Berlin Sans FB Demi" pitchFamily="34" charset="0"/>
              <a:ea typeface="LoveNessTwo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7829985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3528" y="1659285"/>
            <a:ext cx="8424936" cy="35394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L="571500" indent="-571500">
              <a:buFont typeface="Wingdings" pitchFamily="2" charset="2"/>
              <a:buChar char="§"/>
            </a:pPr>
            <a:r>
              <a:rPr lang="en-US" sz="3200" dirty="0" err="1"/>
              <a:t>P</a:t>
            </a:r>
            <a:r>
              <a:rPr lang="en-US" sz="3200" dirty="0" err="1" smtClean="0"/>
              <a:t>esan</a:t>
            </a:r>
            <a:r>
              <a:rPr lang="en-US" sz="3200" dirty="0" smtClean="0"/>
              <a:t> </a:t>
            </a:r>
            <a:r>
              <a:rPr lang="en-US" sz="3200" dirty="0" err="1"/>
              <a:t>bisnis</a:t>
            </a:r>
            <a:r>
              <a:rPr lang="en-US" sz="3200" dirty="0"/>
              <a:t> </a:t>
            </a:r>
            <a:r>
              <a:rPr lang="en-US" sz="3200" dirty="0" smtClean="0"/>
              <a:t>yang </a:t>
            </a:r>
            <a:r>
              <a:rPr lang="en-US" sz="3200" dirty="0" err="1" smtClean="0"/>
              <a:t>positif</a:t>
            </a:r>
            <a:r>
              <a:rPr lang="en-US" sz="3200" dirty="0" smtClean="0"/>
              <a:t> </a:t>
            </a:r>
            <a:r>
              <a:rPr lang="en-US" sz="3200" dirty="0" err="1" smtClean="0"/>
              <a:t>dan</a:t>
            </a:r>
            <a:r>
              <a:rPr lang="en-US" sz="3200" dirty="0" smtClean="0"/>
              <a:t> </a:t>
            </a:r>
            <a:r>
              <a:rPr lang="en-US" sz="3200" dirty="0" err="1" smtClean="0"/>
              <a:t>menyenangkan</a:t>
            </a:r>
            <a:r>
              <a:rPr lang="en-US" sz="3200" dirty="0" smtClean="0"/>
              <a:t> </a:t>
            </a:r>
            <a:r>
              <a:rPr lang="en-US" sz="3200" dirty="0" err="1" smtClean="0"/>
              <a:t>pihak</a:t>
            </a:r>
            <a:r>
              <a:rPr lang="en-US" sz="3200" dirty="0" smtClean="0"/>
              <a:t> lain</a:t>
            </a:r>
          </a:p>
          <a:p>
            <a:pPr marL="571500" indent="-571500">
              <a:buFont typeface="Wingdings" pitchFamily="2" charset="2"/>
              <a:buChar char="§"/>
            </a:pPr>
            <a:r>
              <a:rPr lang="en-US" sz="3200" dirty="0" err="1" smtClean="0"/>
              <a:t>Bertujuan</a:t>
            </a:r>
            <a:r>
              <a:rPr lang="en-US" sz="3200" dirty="0" smtClean="0"/>
              <a:t> </a:t>
            </a:r>
            <a:r>
              <a:rPr lang="en-US" sz="3200" dirty="0" err="1" smtClean="0"/>
              <a:t>untuk</a:t>
            </a:r>
            <a:r>
              <a:rPr lang="en-US" sz="3200" dirty="0" smtClean="0"/>
              <a:t> </a:t>
            </a:r>
            <a:r>
              <a:rPr lang="en-US" sz="3200" dirty="0" err="1" smtClean="0"/>
              <a:t>menjaga</a:t>
            </a:r>
            <a:r>
              <a:rPr lang="en-US" sz="3200" dirty="0" smtClean="0"/>
              <a:t> </a:t>
            </a:r>
            <a:r>
              <a:rPr lang="en-US" sz="3200" dirty="0" err="1"/>
              <a:t>hubungan</a:t>
            </a:r>
            <a:r>
              <a:rPr lang="en-US" sz="3200" dirty="0"/>
              <a:t> yang </a:t>
            </a:r>
            <a:r>
              <a:rPr lang="en-US" sz="3200" dirty="0" err="1" smtClean="0"/>
              <a:t>baik</a:t>
            </a:r>
            <a:endParaRPr lang="en-US" sz="3200" dirty="0" smtClean="0"/>
          </a:p>
          <a:p>
            <a:pPr marL="571500" indent="-571500">
              <a:buFont typeface="Wingdings" pitchFamily="2" charset="2"/>
              <a:buChar char="§"/>
            </a:pPr>
            <a:r>
              <a:rPr lang="en-US" sz="3200" dirty="0" err="1" smtClean="0"/>
              <a:t>Dilakukan</a:t>
            </a:r>
            <a:r>
              <a:rPr lang="en-US" sz="3200" dirty="0" smtClean="0"/>
              <a:t> </a:t>
            </a:r>
            <a:r>
              <a:rPr lang="en-US" sz="3200" dirty="0" err="1" smtClean="0"/>
              <a:t>oleh</a:t>
            </a:r>
            <a:r>
              <a:rPr lang="en-US" sz="3200" dirty="0" smtClean="0"/>
              <a:t> </a:t>
            </a:r>
            <a:r>
              <a:rPr lang="en-US" sz="3200" dirty="0" err="1" smtClean="0"/>
              <a:t>pelaku</a:t>
            </a:r>
            <a:r>
              <a:rPr lang="en-US" sz="3200" dirty="0" smtClean="0"/>
              <a:t> </a:t>
            </a:r>
            <a:r>
              <a:rPr lang="en-US" sz="3200" dirty="0" err="1" smtClean="0"/>
              <a:t>bisnis</a:t>
            </a:r>
            <a:r>
              <a:rPr lang="en-US" sz="3200" dirty="0" smtClean="0"/>
              <a:t>. </a:t>
            </a:r>
          </a:p>
          <a:p>
            <a:pPr marL="571500" indent="-571500">
              <a:buFont typeface="Wingdings" pitchFamily="2" charset="2"/>
              <a:buChar char="§"/>
            </a:pPr>
            <a:r>
              <a:rPr lang="en-US" sz="3200" dirty="0" smtClean="0"/>
              <a:t>Example : </a:t>
            </a:r>
            <a:r>
              <a:rPr lang="en-US" sz="3200" dirty="0" err="1"/>
              <a:t>pelanggan</a:t>
            </a:r>
            <a:r>
              <a:rPr lang="en-US" sz="3200" dirty="0"/>
              <a:t>, </a:t>
            </a:r>
            <a:r>
              <a:rPr lang="en-US" sz="3200" dirty="0" err="1"/>
              <a:t>klien</a:t>
            </a:r>
            <a:r>
              <a:rPr lang="en-US" sz="3200" dirty="0"/>
              <a:t>, </a:t>
            </a:r>
            <a:r>
              <a:rPr lang="en-US" sz="3200" dirty="0" err="1"/>
              <a:t>karyawan</a:t>
            </a:r>
            <a:r>
              <a:rPr lang="en-US" sz="3200" dirty="0"/>
              <a:t>/</a:t>
            </a:r>
            <a:r>
              <a:rPr lang="en-US" sz="3200" dirty="0" err="1"/>
              <a:t>pegawai</a:t>
            </a:r>
            <a:r>
              <a:rPr lang="en-US" sz="3200" dirty="0"/>
              <a:t> </a:t>
            </a:r>
            <a:r>
              <a:rPr lang="en-US" sz="3200" dirty="0" err="1"/>
              <a:t>dan</a:t>
            </a:r>
            <a:r>
              <a:rPr lang="en-US" sz="3200" dirty="0"/>
              <a:t> </a:t>
            </a:r>
            <a:r>
              <a:rPr lang="en-US" sz="3200" dirty="0" err="1"/>
              <a:t>masyarakat</a:t>
            </a:r>
            <a:r>
              <a:rPr lang="en-US" sz="3200" dirty="0"/>
              <a:t> </a:t>
            </a:r>
            <a:r>
              <a:rPr lang="en-US" sz="3200" dirty="0" err="1"/>
              <a:t>publi</a:t>
            </a:r>
            <a:r>
              <a:rPr lang="id-ID" sz="3200" dirty="0"/>
              <a:t>k</a:t>
            </a:r>
            <a:endParaRPr lang="en-US" sz="3200" dirty="0" smtClean="0"/>
          </a:p>
          <a:p>
            <a:r>
              <a:rPr lang="en-US" sz="3200" dirty="0" smtClean="0"/>
              <a:t> </a:t>
            </a:r>
            <a:endParaRPr lang="en-US" sz="3200" b="1" cap="none" spc="150" dirty="0">
              <a:ln w="11430"/>
              <a:solidFill>
                <a:schemeClr val="bg2">
                  <a:lumMod val="50000"/>
                </a:schemeClr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85720" y="357166"/>
            <a:ext cx="853079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4400" b="1" cap="none" spc="1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2.2 </a:t>
            </a:r>
            <a:r>
              <a:rPr lang="en-US" sz="4400" b="1" dirty="0" err="1">
                <a:solidFill>
                  <a:schemeClr val="tx2">
                    <a:lumMod val="75000"/>
                  </a:schemeClr>
                </a:solidFill>
              </a:rPr>
              <a:t>Pesan</a:t>
            </a:r>
            <a:r>
              <a:rPr lang="en-US" sz="4400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4400" b="1" i="1" dirty="0">
                <a:solidFill>
                  <a:schemeClr val="tx2">
                    <a:lumMod val="75000"/>
                  </a:schemeClr>
                </a:solidFill>
              </a:rPr>
              <a:t>Good News</a:t>
            </a:r>
            <a:r>
              <a:rPr lang="en-US" sz="4400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4400" b="1" dirty="0" err="1">
                <a:solidFill>
                  <a:schemeClr val="tx2">
                    <a:lumMod val="75000"/>
                  </a:schemeClr>
                </a:solidFill>
              </a:rPr>
              <a:t>dan</a:t>
            </a:r>
            <a:r>
              <a:rPr lang="en-US" sz="4400" b="1" dirty="0">
                <a:solidFill>
                  <a:schemeClr val="tx2">
                    <a:lumMod val="75000"/>
                  </a:schemeClr>
                </a:solidFill>
              </a:rPr>
              <a:t> Goodwill</a:t>
            </a:r>
            <a:endParaRPr lang="en-US" sz="4400" b="1" cap="none" spc="150" dirty="0">
              <a:ln w="11430"/>
              <a:solidFill>
                <a:schemeClr val="tx2">
                  <a:lumMod val="75000"/>
                </a:schemeClr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47829985"/>
      </p:ext>
    </p:extLst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7505" y="188640"/>
            <a:ext cx="8928992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4400" b="1" cap="none" spc="150" dirty="0" smtClean="0">
                <a:ln w="11430"/>
                <a:solidFill>
                  <a:srgbClr val="A5002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2.2.1 </a:t>
            </a:r>
            <a:r>
              <a:rPr lang="en-US" sz="4400" b="1" cap="none" spc="150" dirty="0" err="1" smtClean="0">
                <a:ln w="11430"/>
                <a:solidFill>
                  <a:srgbClr val="A5002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Goodnews</a:t>
            </a:r>
            <a:r>
              <a:rPr lang="en-US" sz="4400" b="1" cap="none" spc="150" dirty="0" smtClean="0">
                <a:ln w="11430"/>
                <a:solidFill>
                  <a:srgbClr val="A5002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r>
              <a:rPr lang="en-US" sz="4400" b="1" spc="150" dirty="0" err="1">
                <a:ln w="11430"/>
                <a:solidFill>
                  <a:srgbClr val="A5002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T</a:t>
            </a:r>
            <a:r>
              <a:rPr lang="en-US" sz="4400" b="1" cap="none" spc="150" dirty="0" err="1" smtClean="0">
                <a:ln w="11430"/>
                <a:solidFill>
                  <a:srgbClr val="A5002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entang</a:t>
            </a:r>
            <a:r>
              <a:rPr lang="en-US" sz="4400" b="1" cap="none" spc="150" dirty="0" smtClean="0">
                <a:ln w="11430"/>
                <a:solidFill>
                  <a:srgbClr val="A5002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r>
              <a:rPr lang="en-US" sz="4400" b="1" cap="none" spc="150" dirty="0" err="1" smtClean="0">
                <a:ln w="11430"/>
                <a:solidFill>
                  <a:srgbClr val="A5002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Pekerjaan</a:t>
            </a:r>
            <a:endParaRPr lang="en-US" sz="4400" b="1" cap="none" spc="150" dirty="0">
              <a:ln w="11430"/>
              <a:solidFill>
                <a:srgbClr val="A5002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6532821"/>
              </p:ext>
            </p:extLst>
          </p:nvPr>
        </p:nvGraphicFramePr>
        <p:xfrm>
          <a:off x="2143108" y="1428736"/>
          <a:ext cx="6840759" cy="447828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365861"/>
                <a:gridCol w="3474898"/>
              </a:tblGrid>
              <a:tr h="497587">
                <a:tc>
                  <a:txBody>
                    <a:bodyPr/>
                    <a:lstStyle/>
                    <a:p>
                      <a:pPr marL="457200"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</a:rPr>
                        <a:t>Finansial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</a:rPr>
                        <a:t>Nonfinansial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497587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20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</a:rPr>
                        <a:t>Kenaikan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</a:rPr>
                        <a:t>gaji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20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</a:rPr>
                        <a:t>Promosi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</a:rPr>
                        <a:t>jabatan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C000"/>
                    </a:solidFill>
                  </a:tcPr>
                </a:tc>
              </a:tr>
              <a:tr h="497587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20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Bonus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</a:rPr>
                        <a:t>lembur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</a:rPr>
                        <a:t>kerja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20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</a:rPr>
                        <a:t>Tanda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</a:rPr>
                        <a:t>penghargaan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C000"/>
                    </a:solidFill>
                  </a:tcPr>
                </a:tc>
              </a:tr>
              <a:tr h="995175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20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</a:rPr>
                        <a:t>Insentif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20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</a:rPr>
                        <a:t>Fasilitas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</a:rPr>
                        <a:t>kendaraan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</a:rPr>
                        <a:t>dan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</a:rPr>
                        <a:t>perumahan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C000"/>
                    </a:solidFill>
                  </a:tcPr>
                </a:tc>
              </a:tr>
              <a:tr h="995175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20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</a:rPr>
                        <a:t>Tunjangan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</a:rPr>
                        <a:t>hari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</a:rPr>
                        <a:t>raya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20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Proposal (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</a:rPr>
                        <a:t>usulan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)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</a:rPr>
                        <a:t>suatu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</a:rPr>
                        <a:t>proyek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</a:rPr>
                        <a:t>diterima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C000"/>
                    </a:solidFill>
                  </a:tcPr>
                </a:tc>
              </a:tr>
              <a:tr h="497587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20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</a:rPr>
                        <a:t>Kredit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</a:rPr>
                        <a:t>bunga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</a:rPr>
                        <a:t>sangat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</a:rPr>
                        <a:t>ringan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C000"/>
                    </a:solidFill>
                  </a:tcPr>
                </a:tc>
              </a:tr>
              <a:tr h="497587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20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</a:rPr>
                        <a:t>Asuransi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</a:rPr>
                        <a:t>kesehatan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</a:rPr>
                        <a:t>dan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</a:rPr>
                        <a:t>jiwa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47829985"/>
      </p:ext>
    </p:extLst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7505" y="188640"/>
            <a:ext cx="8928992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4800" b="1" cap="none" spc="150" dirty="0" smtClean="0">
                <a:ln w="11430"/>
                <a:solidFill>
                  <a:srgbClr val="A5002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2.2.2 </a:t>
            </a:r>
            <a:r>
              <a:rPr lang="en-US" sz="4800" b="1" cap="none" spc="150" dirty="0" err="1" smtClean="0">
                <a:ln w="11430"/>
                <a:solidFill>
                  <a:srgbClr val="A5002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Goodnews</a:t>
            </a:r>
            <a:r>
              <a:rPr lang="en-US" sz="4800" b="1" cap="none" spc="150" dirty="0" smtClean="0">
                <a:ln w="11430"/>
                <a:solidFill>
                  <a:srgbClr val="A5002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r>
              <a:rPr lang="en-US" sz="4800" b="1" spc="150" dirty="0" err="1">
                <a:ln w="11430"/>
                <a:solidFill>
                  <a:srgbClr val="A5002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T</a:t>
            </a:r>
            <a:r>
              <a:rPr lang="en-US" sz="4800" b="1" cap="none" spc="150" dirty="0" err="1" smtClean="0">
                <a:ln w="11430"/>
                <a:solidFill>
                  <a:srgbClr val="A5002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entang</a:t>
            </a:r>
            <a:r>
              <a:rPr lang="en-US" sz="4800" b="1" cap="none" spc="150" dirty="0" smtClean="0">
                <a:ln w="11430"/>
                <a:solidFill>
                  <a:srgbClr val="A5002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r>
              <a:rPr lang="en-US" sz="4800" b="1" cap="none" spc="150" dirty="0" err="1" smtClean="0">
                <a:ln w="11430"/>
                <a:solidFill>
                  <a:srgbClr val="A5002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Produk</a:t>
            </a:r>
            <a:endParaRPr lang="en-US" sz="4800" b="1" cap="none" spc="150" dirty="0">
              <a:ln w="11430"/>
              <a:solidFill>
                <a:srgbClr val="A5002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51441" y="1413063"/>
            <a:ext cx="7488832" cy="403187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L="285750" lvl="0" indent="-285750">
              <a:buFont typeface="Wingdings" pitchFamily="2" charset="2"/>
              <a:buChar char="§"/>
            </a:pPr>
            <a:r>
              <a:rPr lang="en-US" sz="3200" dirty="0" err="1">
                <a:solidFill>
                  <a:srgbClr val="000000"/>
                </a:solidFill>
              </a:rPr>
              <a:t>Pemberian</a:t>
            </a:r>
            <a:r>
              <a:rPr lang="en-US" sz="3200" dirty="0">
                <a:solidFill>
                  <a:srgbClr val="000000"/>
                </a:solidFill>
              </a:rPr>
              <a:t> </a:t>
            </a:r>
            <a:r>
              <a:rPr lang="en-US" sz="3200" dirty="0" err="1">
                <a:solidFill>
                  <a:srgbClr val="000000"/>
                </a:solidFill>
              </a:rPr>
              <a:t>diskon</a:t>
            </a:r>
            <a:r>
              <a:rPr lang="en-US" sz="3200" dirty="0">
                <a:solidFill>
                  <a:srgbClr val="000000"/>
                </a:solidFill>
              </a:rPr>
              <a:t>  </a:t>
            </a:r>
            <a:r>
              <a:rPr lang="en-US" sz="3200" dirty="0" err="1">
                <a:solidFill>
                  <a:srgbClr val="000000"/>
                </a:solidFill>
              </a:rPr>
              <a:t>harga</a:t>
            </a:r>
            <a:r>
              <a:rPr lang="en-US" sz="3200" dirty="0">
                <a:solidFill>
                  <a:srgbClr val="000000"/>
                </a:solidFill>
              </a:rPr>
              <a:t> </a:t>
            </a:r>
            <a:r>
              <a:rPr lang="en-US" sz="3200" dirty="0" err="1">
                <a:solidFill>
                  <a:srgbClr val="000000"/>
                </a:solidFill>
              </a:rPr>
              <a:t>produk</a:t>
            </a:r>
            <a:r>
              <a:rPr lang="en-US" sz="3200" dirty="0">
                <a:solidFill>
                  <a:srgbClr val="000000"/>
                </a:solidFill>
              </a:rPr>
              <a:t> </a:t>
            </a:r>
            <a:r>
              <a:rPr lang="en-US" sz="3200" dirty="0" err="1">
                <a:solidFill>
                  <a:srgbClr val="000000"/>
                </a:solidFill>
              </a:rPr>
              <a:t>hingga</a:t>
            </a:r>
            <a:r>
              <a:rPr lang="en-US" sz="3200" dirty="0">
                <a:solidFill>
                  <a:srgbClr val="000000"/>
                </a:solidFill>
              </a:rPr>
              <a:t> </a:t>
            </a:r>
            <a:r>
              <a:rPr lang="en-US" sz="3200" dirty="0" smtClean="0">
                <a:solidFill>
                  <a:srgbClr val="000000"/>
                </a:solidFill>
              </a:rPr>
              <a:t>50%</a:t>
            </a:r>
          </a:p>
          <a:p>
            <a:pPr marL="285750" lvl="0" indent="-285750">
              <a:buFont typeface="Wingdings" pitchFamily="2" charset="2"/>
              <a:buChar char="§"/>
            </a:pPr>
            <a:r>
              <a:rPr lang="en-US" sz="3200" dirty="0" smtClean="0">
                <a:solidFill>
                  <a:srgbClr val="000000"/>
                </a:solidFill>
              </a:rPr>
              <a:t>S</a:t>
            </a:r>
            <a:r>
              <a:rPr lang="id-ID" sz="3200" dirty="0">
                <a:solidFill>
                  <a:srgbClr val="000000"/>
                </a:solidFill>
              </a:rPr>
              <a:t>i</a:t>
            </a:r>
            <a:r>
              <a:rPr lang="en-US" sz="3200" dirty="0">
                <a:solidFill>
                  <a:srgbClr val="000000"/>
                </a:solidFill>
              </a:rPr>
              <a:t>stem </a:t>
            </a:r>
            <a:r>
              <a:rPr lang="en-US" sz="3200" dirty="0" err="1">
                <a:solidFill>
                  <a:srgbClr val="000000"/>
                </a:solidFill>
              </a:rPr>
              <a:t>beli</a:t>
            </a:r>
            <a:r>
              <a:rPr lang="en-US" sz="3200" dirty="0">
                <a:solidFill>
                  <a:srgbClr val="000000"/>
                </a:solidFill>
              </a:rPr>
              <a:t> </a:t>
            </a:r>
            <a:r>
              <a:rPr lang="en-US" sz="3200" dirty="0" err="1">
                <a:solidFill>
                  <a:srgbClr val="000000"/>
                </a:solidFill>
              </a:rPr>
              <a:t>produk</a:t>
            </a:r>
            <a:r>
              <a:rPr lang="en-US" sz="3200" dirty="0">
                <a:solidFill>
                  <a:srgbClr val="000000"/>
                </a:solidFill>
              </a:rPr>
              <a:t> </a:t>
            </a:r>
            <a:r>
              <a:rPr lang="en-US" sz="3200" dirty="0" err="1">
                <a:solidFill>
                  <a:srgbClr val="000000"/>
                </a:solidFill>
              </a:rPr>
              <a:t>dapat</a:t>
            </a:r>
            <a:r>
              <a:rPr lang="en-US" sz="3200" dirty="0">
                <a:solidFill>
                  <a:srgbClr val="000000"/>
                </a:solidFill>
              </a:rPr>
              <a:t> </a:t>
            </a:r>
            <a:r>
              <a:rPr lang="en-US" sz="3200" dirty="0" err="1">
                <a:solidFill>
                  <a:srgbClr val="000000"/>
                </a:solidFill>
              </a:rPr>
              <a:t>tambahan</a:t>
            </a:r>
            <a:r>
              <a:rPr lang="en-US" sz="3200" dirty="0">
                <a:solidFill>
                  <a:srgbClr val="000000"/>
                </a:solidFill>
              </a:rPr>
              <a:t> 1 </a:t>
            </a:r>
            <a:r>
              <a:rPr lang="en-US" sz="3200" dirty="0" err="1">
                <a:solidFill>
                  <a:srgbClr val="000000"/>
                </a:solidFill>
              </a:rPr>
              <a:t>produk</a:t>
            </a:r>
            <a:r>
              <a:rPr lang="en-US" sz="3200" dirty="0">
                <a:solidFill>
                  <a:srgbClr val="000000"/>
                </a:solidFill>
              </a:rPr>
              <a:t> gratis ( </a:t>
            </a:r>
            <a:r>
              <a:rPr lang="en-US" sz="3200" i="1" dirty="0">
                <a:solidFill>
                  <a:srgbClr val="000000"/>
                </a:solidFill>
              </a:rPr>
              <a:t>buy 3 get 1 free</a:t>
            </a:r>
            <a:r>
              <a:rPr lang="en-US" sz="3200" dirty="0">
                <a:solidFill>
                  <a:srgbClr val="000000"/>
                </a:solidFill>
              </a:rPr>
              <a:t> </a:t>
            </a:r>
            <a:r>
              <a:rPr lang="en-US" sz="3200" dirty="0" smtClean="0">
                <a:solidFill>
                  <a:srgbClr val="000000"/>
                </a:solidFill>
              </a:rPr>
              <a:t>)</a:t>
            </a:r>
            <a:endParaRPr lang="en-US" sz="3200" dirty="0">
              <a:solidFill>
                <a:srgbClr val="000000"/>
              </a:solidFill>
            </a:endParaRPr>
          </a:p>
          <a:p>
            <a:pPr marL="285750" lvl="0" indent="-285750">
              <a:buFont typeface="Wingdings" pitchFamily="2" charset="2"/>
              <a:buChar char="§"/>
            </a:pPr>
            <a:r>
              <a:rPr lang="en-US" sz="3200" dirty="0" err="1">
                <a:solidFill>
                  <a:srgbClr val="000000"/>
                </a:solidFill>
              </a:rPr>
              <a:t>Pemberian</a:t>
            </a:r>
            <a:r>
              <a:rPr lang="en-US" sz="3200" dirty="0">
                <a:solidFill>
                  <a:srgbClr val="000000"/>
                </a:solidFill>
              </a:rPr>
              <a:t> </a:t>
            </a:r>
            <a:r>
              <a:rPr lang="en-US" sz="3200" dirty="0" err="1">
                <a:solidFill>
                  <a:srgbClr val="000000"/>
                </a:solidFill>
              </a:rPr>
              <a:t>kupon</a:t>
            </a:r>
            <a:r>
              <a:rPr lang="en-US" sz="3200" dirty="0">
                <a:solidFill>
                  <a:srgbClr val="000000"/>
                </a:solidFill>
              </a:rPr>
              <a:t> </a:t>
            </a:r>
            <a:r>
              <a:rPr lang="en-US" sz="3200" dirty="0" err="1">
                <a:solidFill>
                  <a:srgbClr val="000000"/>
                </a:solidFill>
              </a:rPr>
              <a:t>diskon</a:t>
            </a:r>
            <a:r>
              <a:rPr lang="en-US" sz="3200" dirty="0">
                <a:solidFill>
                  <a:srgbClr val="000000"/>
                </a:solidFill>
              </a:rPr>
              <a:t> </a:t>
            </a:r>
            <a:r>
              <a:rPr lang="en-US" sz="3200" dirty="0" err="1">
                <a:solidFill>
                  <a:srgbClr val="000000"/>
                </a:solidFill>
              </a:rPr>
              <a:t>harga</a:t>
            </a:r>
            <a:r>
              <a:rPr lang="en-US" sz="3200" dirty="0">
                <a:solidFill>
                  <a:srgbClr val="000000"/>
                </a:solidFill>
              </a:rPr>
              <a:t> </a:t>
            </a:r>
            <a:endParaRPr lang="en-US" sz="3200" dirty="0" smtClean="0">
              <a:solidFill>
                <a:srgbClr val="000000"/>
              </a:solidFill>
            </a:endParaRPr>
          </a:p>
          <a:p>
            <a:pPr marL="285750" lvl="0" indent="-285750">
              <a:buFont typeface="Wingdings" pitchFamily="2" charset="2"/>
              <a:buChar char="§"/>
            </a:pPr>
            <a:r>
              <a:rPr lang="en-US" sz="3200" dirty="0" err="1" smtClean="0">
                <a:solidFill>
                  <a:srgbClr val="000000"/>
                </a:solidFill>
              </a:rPr>
              <a:t>Membeli</a:t>
            </a:r>
            <a:r>
              <a:rPr lang="en-US" sz="3200" dirty="0" smtClean="0">
                <a:solidFill>
                  <a:srgbClr val="000000"/>
                </a:solidFill>
              </a:rPr>
              <a:t> </a:t>
            </a:r>
            <a:r>
              <a:rPr lang="en-US" sz="3200" dirty="0" err="1">
                <a:solidFill>
                  <a:srgbClr val="000000"/>
                </a:solidFill>
              </a:rPr>
              <a:t>produk</a:t>
            </a:r>
            <a:r>
              <a:rPr lang="en-US" sz="3200" dirty="0">
                <a:solidFill>
                  <a:srgbClr val="000000"/>
                </a:solidFill>
              </a:rPr>
              <a:t> </a:t>
            </a:r>
            <a:r>
              <a:rPr lang="en-US" sz="3200" dirty="0" err="1">
                <a:solidFill>
                  <a:srgbClr val="000000"/>
                </a:solidFill>
              </a:rPr>
              <a:t>dalam</a:t>
            </a:r>
            <a:r>
              <a:rPr lang="en-US" sz="3200" dirty="0">
                <a:solidFill>
                  <a:srgbClr val="000000"/>
                </a:solidFill>
              </a:rPr>
              <a:t> </a:t>
            </a:r>
            <a:r>
              <a:rPr lang="en-US" sz="3200" dirty="0" err="1">
                <a:solidFill>
                  <a:srgbClr val="000000"/>
                </a:solidFill>
              </a:rPr>
              <a:t>jumlah</a:t>
            </a:r>
            <a:r>
              <a:rPr lang="en-US" sz="3200" dirty="0">
                <a:solidFill>
                  <a:srgbClr val="000000"/>
                </a:solidFill>
              </a:rPr>
              <a:t> </a:t>
            </a:r>
            <a:r>
              <a:rPr lang="en-US" sz="3200" dirty="0" err="1">
                <a:solidFill>
                  <a:srgbClr val="000000"/>
                </a:solidFill>
              </a:rPr>
              <a:t>tertentu</a:t>
            </a:r>
            <a:r>
              <a:rPr lang="en-US" sz="3200" dirty="0">
                <a:solidFill>
                  <a:srgbClr val="000000"/>
                </a:solidFill>
              </a:rPr>
              <a:t> </a:t>
            </a:r>
            <a:r>
              <a:rPr lang="en-US" sz="3200" dirty="0" err="1">
                <a:solidFill>
                  <a:srgbClr val="000000"/>
                </a:solidFill>
              </a:rPr>
              <a:t>memperoleh</a:t>
            </a:r>
            <a:r>
              <a:rPr lang="en-US" sz="3200" dirty="0">
                <a:solidFill>
                  <a:srgbClr val="000000"/>
                </a:solidFill>
              </a:rPr>
              <a:t> </a:t>
            </a:r>
            <a:r>
              <a:rPr lang="en-US" sz="3200" dirty="0" err="1">
                <a:solidFill>
                  <a:srgbClr val="000000"/>
                </a:solidFill>
              </a:rPr>
              <a:t>hadiah</a:t>
            </a:r>
            <a:r>
              <a:rPr lang="en-US" sz="3200" dirty="0">
                <a:solidFill>
                  <a:srgbClr val="000000"/>
                </a:solidFill>
              </a:rPr>
              <a:t> </a:t>
            </a:r>
            <a:r>
              <a:rPr lang="en-US" sz="3200" dirty="0" err="1">
                <a:solidFill>
                  <a:srgbClr val="000000"/>
                </a:solidFill>
              </a:rPr>
              <a:t>langsung</a:t>
            </a:r>
            <a:r>
              <a:rPr lang="en-US" sz="3200" dirty="0">
                <a:solidFill>
                  <a:srgbClr val="000000"/>
                </a:solidFill>
              </a:rPr>
              <a:t> </a:t>
            </a:r>
            <a:r>
              <a:rPr lang="en-US" sz="3200" dirty="0" err="1">
                <a:solidFill>
                  <a:srgbClr val="000000"/>
                </a:solidFill>
              </a:rPr>
              <a:t>maupun</a:t>
            </a:r>
            <a:r>
              <a:rPr lang="en-US" sz="3200" dirty="0">
                <a:solidFill>
                  <a:srgbClr val="000000"/>
                </a:solidFill>
              </a:rPr>
              <a:t> </a:t>
            </a:r>
            <a:r>
              <a:rPr lang="en-US" sz="3200" dirty="0" err="1">
                <a:solidFill>
                  <a:srgbClr val="000000"/>
                </a:solidFill>
              </a:rPr>
              <a:t>diundi</a:t>
            </a:r>
            <a:r>
              <a:rPr lang="en-US" sz="3200" dirty="0">
                <a:solidFill>
                  <a:srgbClr val="000000"/>
                </a:solidFill>
              </a:rPr>
              <a:t> </a:t>
            </a:r>
            <a:endParaRPr lang="en-US" sz="3200" b="1" cap="none" spc="150" dirty="0">
              <a:ln w="11430"/>
              <a:solidFill>
                <a:srgbClr val="00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28752716"/>
      </p:ext>
    </p:extLst>
  </p:cSld>
  <p:clrMapOvr>
    <a:masterClrMapping/>
  </p:clrMapOvr>
  <p:transition>
    <p:pull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7505" y="188640"/>
            <a:ext cx="8928992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4800" b="1" cap="none" spc="150" dirty="0" smtClean="0">
                <a:ln w="11430"/>
                <a:solidFill>
                  <a:srgbClr val="A5002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2.2.3 </a:t>
            </a:r>
            <a:r>
              <a:rPr lang="en-US" sz="4800" b="1" cap="none" spc="150" dirty="0" err="1" smtClean="0">
                <a:ln w="11430"/>
                <a:solidFill>
                  <a:srgbClr val="A5002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Pesan-Pesan</a:t>
            </a:r>
            <a:r>
              <a:rPr lang="en-US" sz="4800" b="1" cap="none" spc="150" dirty="0" smtClean="0">
                <a:ln w="11430"/>
                <a:solidFill>
                  <a:srgbClr val="A5002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Goodwill</a:t>
            </a:r>
            <a:endParaRPr lang="en-US" sz="4800" b="1" cap="none" spc="150" dirty="0">
              <a:ln w="11430"/>
              <a:solidFill>
                <a:srgbClr val="A5002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51441" y="1413063"/>
            <a:ext cx="7488832" cy="440120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en-US" sz="2800" b="1" i="1" dirty="0"/>
              <a:t>Goodwill</a:t>
            </a:r>
            <a:r>
              <a:rPr lang="en-US" sz="2800" dirty="0"/>
              <a:t> </a:t>
            </a:r>
            <a:r>
              <a:rPr lang="en-US" sz="2800" dirty="0" err="1"/>
              <a:t>adalah</a:t>
            </a:r>
            <a:r>
              <a:rPr lang="en-US" sz="2800" dirty="0"/>
              <a:t> </a:t>
            </a:r>
            <a:r>
              <a:rPr lang="en-US" sz="2800" dirty="0" err="1"/>
              <a:t>suatu</a:t>
            </a:r>
            <a:r>
              <a:rPr lang="en-US" sz="2800" dirty="0"/>
              <a:t> </a:t>
            </a:r>
            <a:r>
              <a:rPr lang="en-US" sz="2800" dirty="0" err="1"/>
              <a:t>perasaan</a:t>
            </a:r>
            <a:r>
              <a:rPr lang="en-US" sz="2800" dirty="0"/>
              <a:t> </a:t>
            </a:r>
            <a:r>
              <a:rPr lang="en-US" sz="2800" dirty="0" err="1"/>
              <a:t>positif</a:t>
            </a:r>
            <a:r>
              <a:rPr lang="en-US" sz="2800" dirty="0"/>
              <a:t> yang </a:t>
            </a:r>
            <a:r>
              <a:rPr lang="en-US" sz="2800" dirty="0" err="1"/>
              <a:t>dapat</a:t>
            </a:r>
            <a:r>
              <a:rPr lang="en-US" sz="2800" dirty="0"/>
              <a:t> </a:t>
            </a:r>
            <a:r>
              <a:rPr lang="en-US" sz="2800" dirty="0" err="1"/>
              <a:t>mendorong</a:t>
            </a:r>
            <a:r>
              <a:rPr lang="en-US" sz="2800" dirty="0"/>
              <a:t> orang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menjaga</a:t>
            </a:r>
            <a:r>
              <a:rPr lang="en-US" sz="2800" dirty="0"/>
              <a:t> </a:t>
            </a:r>
            <a:r>
              <a:rPr lang="en-US" sz="2800" dirty="0" err="1"/>
              <a:t>hubungan</a:t>
            </a:r>
            <a:r>
              <a:rPr lang="en-US" sz="2800" dirty="0"/>
              <a:t> </a:t>
            </a:r>
            <a:r>
              <a:rPr lang="en-US" sz="2800" dirty="0" err="1" smtClean="0"/>
              <a:t>bisnis</a:t>
            </a:r>
            <a:r>
              <a:rPr lang="en-US" sz="2800" dirty="0" smtClean="0"/>
              <a:t> </a:t>
            </a:r>
            <a:r>
              <a:rPr lang="en-US" sz="2800" dirty="0"/>
              <a:t>(</a:t>
            </a:r>
            <a:r>
              <a:rPr lang="en-US" sz="2800" dirty="0" err="1"/>
              <a:t>Pelanggan</a:t>
            </a:r>
            <a:r>
              <a:rPr lang="en-US" sz="2800" dirty="0"/>
              <a:t>, </a:t>
            </a:r>
            <a:r>
              <a:rPr lang="en-US" sz="2800" dirty="0" err="1"/>
              <a:t>pemasok,karyawan</a:t>
            </a:r>
            <a:r>
              <a:rPr lang="en-US" sz="2800" dirty="0" smtClean="0"/>
              <a:t>)</a:t>
            </a:r>
          </a:p>
          <a:p>
            <a:pPr marL="285750" lvl="0" indent="-285750">
              <a:buFont typeface="Wingdings" pitchFamily="2" charset="2"/>
              <a:buChar char="§"/>
            </a:pPr>
            <a:r>
              <a:rPr lang="en-US" sz="2800" dirty="0" err="1" smtClean="0"/>
              <a:t>Pesan</a:t>
            </a:r>
            <a:r>
              <a:rPr lang="en-US" sz="2800" dirty="0" smtClean="0"/>
              <a:t> </a:t>
            </a:r>
            <a:r>
              <a:rPr lang="en-US" sz="2800" dirty="0" err="1" smtClean="0"/>
              <a:t>disampaikan</a:t>
            </a:r>
            <a:r>
              <a:rPr lang="en-US" sz="2800" dirty="0" smtClean="0"/>
              <a:t> </a:t>
            </a:r>
            <a:r>
              <a:rPr lang="en-US" sz="2800" dirty="0" err="1" smtClean="0"/>
              <a:t>secara</a:t>
            </a:r>
            <a:r>
              <a:rPr lang="en-US" sz="2800" dirty="0" smtClean="0"/>
              <a:t> </a:t>
            </a:r>
            <a:r>
              <a:rPr lang="en-US" sz="2800" dirty="0" err="1" smtClean="0"/>
              <a:t>bersahabat</a:t>
            </a:r>
            <a:endParaRPr lang="en-US" sz="2800" dirty="0"/>
          </a:p>
          <a:p>
            <a:pPr marL="285750" lvl="0" indent="-285750">
              <a:buFont typeface="Wingdings" pitchFamily="2" charset="2"/>
              <a:buChar char="§"/>
            </a:pPr>
            <a:r>
              <a:rPr lang="en-US" sz="2800" dirty="0" err="1" smtClean="0"/>
              <a:t>Cth</a:t>
            </a:r>
            <a:r>
              <a:rPr lang="en-US" sz="2800" dirty="0" smtClean="0"/>
              <a:t> : Jack </a:t>
            </a:r>
            <a:r>
              <a:rPr lang="en-US" sz="2800" dirty="0"/>
              <a:t>Welch, </a:t>
            </a:r>
            <a:r>
              <a:rPr lang="en-US" sz="2800" dirty="0" err="1" smtClean="0"/>
              <a:t>seorang</a:t>
            </a:r>
            <a:r>
              <a:rPr lang="en-US" sz="2800" dirty="0" smtClean="0"/>
              <a:t> </a:t>
            </a:r>
            <a:r>
              <a:rPr lang="en-US" sz="2800" dirty="0"/>
              <a:t>CEO yang </a:t>
            </a:r>
            <a:r>
              <a:rPr lang="en-US" sz="2800" dirty="0" smtClean="0"/>
              <a:t> </a:t>
            </a:r>
            <a:r>
              <a:rPr lang="en-US" sz="2800" dirty="0" err="1"/>
              <a:t>sering</a:t>
            </a:r>
            <a:r>
              <a:rPr lang="en-US" sz="2800" dirty="0"/>
              <a:t> </a:t>
            </a:r>
            <a:r>
              <a:rPr lang="en-US" sz="2800" dirty="0" err="1"/>
              <a:t>memberikan</a:t>
            </a:r>
            <a:r>
              <a:rPr lang="en-US" sz="2800" dirty="0"/>
              <a:t> memo </a:t>
            </a:r>
            <a:r>
              <a:rPr lang="en-US" sz="2800" dirty="0" err="1"/>
              <a:t>dengan</a:t>
            </a:r>
            <a:r>
              <a:rPr lang="en-US" sz="2800" dirty="0"/>
              <a:t> </a:t>
            </a:r>
            <a:r>
              <a:rPr lang="en-US" sz="2800" dirty="0" err="1"/>
              <a:t>tulisan</a:t>
            </a:r>
            <a:r>
              <a:rPr lang="en-US" sz="2800" dirty="0"/>
              <a:t> </a:t>
            </a:r>
            <a:r>
              <a:rPr lang="en-US" sz="2800" dirty="0" err="1"/>
              <a:t>tangan</a:t>
            </a:r>
            <a:r>
              <a:rPr lang="en-US" sz="2800" dirty="0"/>
              <a:t> </a:t>
            </a:r>
            <a:r>
              <a:rPr lang="en-US" sz="2800" dirty="0" err="1"/>
              <a:t>kepada</a:t>
            </a:r>
            <a:r>
              <a:rPr lang="en-US" sz="2800" dirty="0"/>
              <a:t> </a:t>
            </a:r>
            <a:r>
              <a:rPr lang="en-US" sz="2800" dirty="0" err="1"/>
              <a:t>semua</a:t>
            </a:r>
            <a:r>
              <a:rPr lang="en-US" sz="2800" dirty="0"/>
              <a:t> </a:t>
            </a:r>
            <a:r>
              <a:rPr lang="en-US" sz="2800" dirty="0" err="1" smtClean="0"/>
              <a:t>karyawannya</a:t>
            </a:r>
            <a:r>
              <a:rPr lang="en-US" sz="2800" dirty="0" smtClean="0"/>
              <a:t> </a:t>
            </a:r>
            <a:r>
              <a:rPr lang="en-US" sz="2800" dirty="0" err="1" smtClean="0"/>
              <a:t>untuk</a:t>
            </a:r>
            <a:r>
              <a:rPr lang="en-US" sz="2800" dirty="0" smtClean="0"/>
              <a:t> </a:t>
            </a:r>
            <a:r>
              <a:rPr lang="en-US" sz="2800" dirty="0" err="1" smtClean="0"/>
              <a:t>memotivasi</a:t>
            </a:r>
            <a:endParaRPr lang="en-US" sz="2800" dirty="0" smtClean="0"/>
          </a:p>
          <a:p>
            <a:pPr marL="285750" lvl="0" indent="-285750">
              <a:buFont typeface="Wingdings" pitchFamily="2" charset="2"/>
              <a:buChar char="§"/>
            </a:pPr>
            <a:endParaRPr lang="en-US" sz="2800" dirty="0" smtClean="0"/>
          </a:p>
          <a:p>
            <a:pPr lvl="0"/>
            <a:endParaRPr lang="en-US" sz="2800" b="1" cap="none" spc="150" dirty="0">
              <a:ln w="11430"/>
              <a:solidFill>
                <a:schemeClr val="bg2">
                  <a:lumMod val="50000"/>
                </a:schemeClr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30452321"/>
      </p:ext>
    </p:extLst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0"/>
            <a:ext cx="9144000" cy="688513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42910" y="1357298"/>
            <a:ext cx="81612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2.3 </a:t>
            </a:r>
            <a:r>
              <a:rPr lang="en-US" sz="5400" b="1" dirty="0" err="1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Menulis</a:t>
            </a:r>
            <a:r>
              <a:rPr lang="en-US" sz="5400" b="1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r>
              <a:rPr lang="en-US" sz="5400" b="1" dirty="0" err="1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Jawaban</a:t>
            </a:r>
            <a:r>
              <a:rPr lang="en-US" sz="5400" b="1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r>
              <a:rPr lang="en-US" sz="5400" b="1" dirty="0" err="1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Positif</a:t>
            </a:r>
            <a:endParaRPr lang="en-US" sz="5400" b="1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18394" y="4509120"/>
            <a:ext cx="796961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L="685800" indent="-685800">
              <a:buFont typeface="Wingdings" pitchFamily="2" charset="2"/>
              <a:buChar char="§"/>
            </a:pPr>
            <a:r>
              <a:rPr lang="en-US" sz="3600" b="1" cap="none" spc="150" dirty="0" err="1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Surat</a:t>
            </a:r>
            <a:r>
              <a:rPr lang="en-US" sz="3600" b="1" cap="none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r>
              <a:rPr lang="en-US" sz="3600" b="1" cap="none" spc="150" dirty="0" err="1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konfirmasi</a:t>
            </a:r>
            <a:r>
              <a:rPr lang="en-US" sz="3600" b="1" cap="none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r>
              <a:rPr lang="en-US" sz="3600" b="1" cap="none" spc="150" dirty="0" err="1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pesanan</a:t>
            </a:r>
            <a:endParaRPr lang="en-US" sz="3600" b="1" cap="none" spc="150" dirty="0" smtClean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  <a:p>
            <a:pPr marL="685800" indent="-685800">
              <a:buFont typeface="Wingdings" pitchFamily="2" charset="2"/>
              <a:buChar char="§"/>
            </a:pPr>
            <a:r>
              <a:rPr lang="en-US" sz="3600" b="1" spc="150" dirty="0" err="1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Menjawab</a:t>
            </a:r>
            <a:r>
              <a:rPr lang="en-US" sz="3600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r>
              <a:rPr lang="en-US" sz="3600" b="1" spc="150" dirty="0" err="1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permintaan</a:t>
            </a:r>
            <a:r>
              <a:rPr lang="en-US" sz="3600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r>
              <a:rPr lang="en-US" sz="3600" b="1" spc="150" dirty="0" err="1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konfirmasi</a:t>
            </a:r>
            <a:endParaRPr lang="en-US" sz="3600" b="1" spc="150" dirty="0" smtClean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79512" y="2516703"/>
            <a:ext cx="8758106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2400" dirty="0" err="1" smtClean="0">
                <a:solidFill>
                  <a:schemeClr val="bg1"/>
                </a:solidFill>
              </a:rPr>
              <a:t>Jawaban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positif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dapat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berupa</a:t>
            </a:r>
            <a:r>
              <a:rPr lang="en-US" sz="2400" dirty="0" smtClean="0">
                <a:solidFill>
                  <a:schemeClr val="bg1"/>
                </a:solidFill>
              </a:rPr>
              <a:t> memo </a:t>
            </a:r>
            <a:r>
              <a:rPr lang="en-US" sz="2400" dirty="0" err="1">
                <a:solidFill>
                  <a:schemeClr val="bg1"/>
                </a:solidFill>
              </a:rPr>
              <a:t>dan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surat-surat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bisnis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ditulis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untuk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memberikan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tanggapan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atas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suatu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pesan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maupun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adanya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permintaan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tertentu</a:t>
            </a:r>
            <a:endParaRPr lang="en-US" sz="2400" b="1" cap="none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18394" y="4121497"/>
            <a:ext cx="1928605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2400" b="1" cap="none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Contohnya</a:t>
            </a:r>
            <a:r>
              <a:rPr lang="en-US" sz="2400" b="1" cap="none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:</a:t>
            </a:r>
            <a:endParaRPr lang="en-US" sz="24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47829985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26242"/>
          <a:stretch/>
        </p:blipFill>
        <p:spPr>
          <a:xfrm rot="10800000">
            <a:off x="-27747" y="0"/>
            <a:ext cx="9171743" cy="685799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-108520" y="0"/>
            <a:ext cx="920040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lvl="0" algn="ctr"/>
            <a:r>
              <a:rPr lang="en-US" sz="5400" dirty="0" smtClean="0">
                <a:ln w="18415" cmpd="sng">
                  <a:solidFill>
                    <a:srgbClr val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2.3.1 </a:t>
            </a:r>
            <a:r>
              <a:rPr lang="en-US" sz="5400" dirty="0" err="1">
                <a:ln w="18415" cmpd="sng">
                  <a:solidFill>
                    <a:srgbClr val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Surat</a:t>
            </a:r>
            <a:r>
              <a:rPr lang="en-US" sz="5400" dirty="0">
                <a:ln w="18415" cmpd="sng">
                  <a:solidFill>
                    <a:srgbClr val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en-US" sz="5400" dirty="0" err="1">
                <a:ln w="18415" cmpd="sng">
                  <a:solidFill>
                    <a:srgbClr val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Konfirmasi</a:t>
            </a:r>
            <a:r>
              <a:rPr lang="en-US" sz="5400" dirty="0">
                <a:ln w="18415" cmpd="sng">
                  <a:solidFill>
                    <a:srgbClr val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en-US" sz="5400" dirty="0" err="1">
                <a:ln w="18415" cmpd="sng">
                  <a:solidFill>
                    <a:srgbClr val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Pesana</a:t>
            </a:r>
            <a:r>
              <a:rPr lang="id-ID" sz="5400" dirty="0">
                <a:ln w="18415" cmpd="sng">
                  <a:solidFill>
                    <a:srgbClr val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n</a:t>
            </a:r>
            <a:endParaRPr lang="en-US" sz="5400" dirty="0">
              <a:ln w="18415" cmpd="sng">
                <a:solidFill>
                  <a:srgbClr val="000000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/>
            <a:endParaRPr lang="en-US" sz="5400" dirty="0">
              <a:ln w="18415" cmpd="sng">
                <a:solidFill>
                  <a:srgbClr val="000000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13269" y="1905505"/>
            <a:ext cx="7847163" cy="550920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L="342900" indent="-342900">
              <a:buFont typeface="Wingdings" pitchFamily="2" charset="2"/>
              <a:buChar char="q"/>
            </a:pPr>
            <a:r>
              <a:rPr lang="en-US" sz="3200" b="1" dirty="0" smtClean="0">
                <a:solidFill>
                  <a:schemeClr val="bg1"/>
                </a:solidFill>
              </a:rPr>
              <a:t>Confirmation Letter </a:t>
            </a:r>
            <a:r>
              <a:rPr lang="en-US" sz="3200" dirty="0" err="1" smtClean="0">
                <a:solidFill>
                  <a:schemeClr val="bg1"/>
                </a:solidFill>
              </a:rPr>
              <a:t>diperlukan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apabila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terdapat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pesanan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produk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dengan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jumlah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dan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nilai</a:t>
            </a:r>
            <a:r>
              <a:rPr lang="en-US" sz="3200" dirty="0">
                <a:solidFill>
                  <a:schemeClr val="bg1"/>
                </a:solidFill>
              </a:rPr>
              <a:t> yang </a:t>
            </a:r>
            <a:r>
              <a:rPr lang="en-US" sz="3200" dirty="0" err="1">
                <a:solidFill>
                  <a:schemeClr val="bg1"/>
                </a:solidFill>
              </a:rPr>
              <a:t>cukup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</a:rPr>
              <a:t>besar</a:t>
            </a:r>
            <a:endParaRPr lang="en-US" sz="3200" dirty="0" smtClean="0">
              <a:solidFill>
                <a:schemeClr val="bg1"/>
              </a:solidFill>
            </a:endParaRPr>
          </a:p>
          <a:p>
            <a:pPr marL="342900" indent="-342900"/>
            <a:endParaRPr lang="en-US" sz="3200" dirty="0">
              <a:solidFill>
                <a:schemeClr val="bg1"/>
              </a:solidFill>
            </a:endParaRPr>
          </a:p>
          <a:p>
            <a:pPr marL="342900" indent="-342900">
              <a:buFont typeface="Wingdings" pitchFamily="2" charset="2"/>
              <a:buChar char="q"/>
            </a:pPr>
            <a:r>
              <a:rPr lang="en-US" sz="3200" dirty="0" err="1">
                <a:solidFill>
                  <a:schemeClr val="bg1"/>
                </a:solidFill>
              </a:rPr>
              <a:t>M</a:t>
            </a:r>
            <a:r>
              <a:rPr lang="en-US" sz="3200" dirty="0" err="1" smtClean="0">
                <a:solidFill>
                  <a:schemeClr val="bg1"/>
                </a:solidFill>
              </a:rPr>
              <a:t>enjelaskan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kepada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pelanggan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bahwa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pesanan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produknya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telah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</a:rPr>
              <a:t>diterima</a:t>
            </a:r>
            <a:endParaRPr lang="en-US" sz="3200" dirty="0" smtClean="0">
              <a:solidFill>
                <a:schemeClr val="bg1"/>
              </a:solidFill>
            </a:endParaRPr>
          </a:p>
          <a:p>
            <a:pPr marL="342900" indent="-342900"/>
            <a:endParaRPr lang="en-US" sz="3200" dirty="0" smtClean="0">
              <a:solidFill>
                <a:schemeClr val="bg1"/>
              </a:solidFill>
            </a:endParaRPr>
          </a:p>
          <a:p>
            <a:pPr marL="342900" indent="-342900">
              <a:buFont typeface="Wingdings" pitchFamily="2" charset="2"/>
              <a:buChar char="q"/>
            </a:pPr>
            <a:r>
              <a:rPr lang="en-US" sz="3200" dirty="0" err="1" smtClean="0">
                <a:solidFill>
                  <a:schemeClr val="bg1"/>
                </a:solidFill>
              </a:rPr>
              <a:t>Surat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</a:rPr>
              <a:t>terdiri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</a:rPr>
              <a:t>dari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</a:rPr>
              <a:t>bagian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</a:rPr>
              <a:t>pembuka</a:t>
            </a:r>
            <a:r>
              <a:rPr lang="en-US" sz="3200" dirty="0" smtClean="0">
                <a:solidFill>
                  <a:schemeClr val="bg1"/>
                </a:solidFill>
              </a:rPr>
              <a:t>, </a:t>
            </a:r>
            <a:r>
              <a:rPr lang="en-US" sz="3200" dirty="0" err="1" smtClean="0">
                <a:solidFill>
                  <a:schemeClr val="bg1"/>
                </a:solidFill>
              </a:rPr>
              <a:t>isi</a:t>
            </a:r>
            <a:r>
              <a:rPr lang="en-US" sz="3200" dirty="0" smtClean="0">
                <a:solidFill>
                  <a:schemeClr val="bg1"/>
                </a:solidFill>
              </a:rPr>
              <a:t>, </a:t>
            </a:r>
            <a:r>
              <a:rPr lang="en-US" sz="3200" dirty="0" err="1" smtClean="0">
                <a:solidFill>
                  <a:schemeClr val="bg1"/>
                </a:solidFill>
              </a:rPr>
              <a:t>dan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</a:rPr>
              <a:t>penutup</a:t>
            </a:r>
            <a:endParaRPr lang="en-US" sz="3200" dirty="0" smtClean="0">
              <a:solidFill>
                <a:schemeClr val="bg1"/>
              </a:solidFill>
            </a:endParaRPr>
          </a:p>
          <a:p>
            <a:endParaRPr lang="en-US" sz="3200" dirty="0" smtClean="0">
              <a:solidFill>
                <a:schemeClr val="bg1"/>
              </a:solidFill>
            </a:endParaRPr>
          </a:p>
          <a:p>
            <a:endParaRPr lang="en-US" sz="3200" b="1" cap="none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47829985"/>
      </p:ext>
    </p:extLst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26242"/>
          <a:stretch/>
        </p:blipFill>
        <p:spPr>
          <a:xfrm rot="10800000">
            <a:off x="-27747" y="0"/>
            <a:ext cx="9171743" cy="685799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-164328" y="128826"/>
            <a:ext cx="9308328" cy="73866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lvl="0" algn="ctr"/>
            <a:r>
              <a:rPr lang="en-US" sz="4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2.3.2 </a:t>
            </a:r>
            <a:r>
              <a:rPr lang="en-US" sz="4200" b="1" dirty="0" err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Menjawab</a:t>
            </a:r>
            <a:r>
              <a:rPr lang="en-US" sz="4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4200" b="1" dirty="0" err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Permintaan</a:t>
            </a:r>
            <a:r>
              <a:rPr lang="en-US" sz="4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4200" b="1" dirty="0" err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Konfirmasi</a:t>
            </a:r>
            <a:endParaRPr lang="en-US" sz="4200" b="1" dirty="0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34542" y="2132856"/>
            <a:ext cx="7847163" cy="35394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L="457200" indent="-457200">
              <a:buFont typeface="Wingdings" pitchFamily="2" charset="2"/>
              <a:buChar char="v"/>
            </a:pPr>
            <a:r>
              <a:rPr lang="en-US" sz="3200" dirty="0" err="1">
                <a:solidFill>
                  <a:schemeClr val="bg1"/>
                </a:solidFill>
              </a:rPr>
              <a:t>K</a:t>
            </a:r>
            <a:r>
              <a:rPr lang="en-US" sz="3200" dirty="0" err="1" smtClean="0">
                <a:solidFill>
                  <a:schemeClr val="bg1"/>
                </a:solidFill>
              </a:rPr>
              <a:t>esigapan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</a:rPr>
              <a:t>pebisnis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dalam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menangani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permintaan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</a:rPr>
              <a:t>mempengaruhi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</a:rPr>
              <a:t>penilaian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</a:rPr>
              <a:t>terhadap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</a:rPr>
              <a:t>organisasi</a:t>
            </a:r>
            <a:r>
              <a:rPr lang="en-US" sz="3200" dirty="0" smtClean="0">
                <a:solidFill>
                  <a:schemeClr val="bg1"/>
                </a:solidFill>
              </a:rPr>
              <a:t>/</a:t>
            </a:r>
            <a:r>
              <a:rPr lang="en-US" sz="3200" dirty="0" err="1" smtClean="0">
                <a:solidFill>
                  <a:schemeClr val="bg1"/>
                </a:solidFill>
              </a:rPr>
              <a:t>perusahaan</a:t>
            </a:r>
            <a:endParaRPr lang="en-US" sz="3200" dirty="0" smtClean="0">
              <a:solidFill>
                <a:schemeClr val="bg1"/>
              </a:solidFill>
            </a:endParaRPr>
          </a:p>
          <a:p>
            <a:pPr marL="457200" indent="-457200"/>
            <a:endParaRPr lang="en-US" sz="3200" dirty="0" smtClean="0">
              <a:solidFill>
                <a:schemeClr val="bg1"/>
              </a:solidFill>
            </a:endParaRPr>
          </a:p>
          <a:p>
            <a:pPr marL="457200" indent="-457200">
              <a:buFont typeface="Wingdings" pitchFamily="2" charset="2"/>
              <a:buChar char="v"/>
            </a:pPr>
            <a:r>
              <a:rPr lang="en-US" sz="3200" dirty="0" err="1">
                <a:solidFill>
                  <a:schemeClr val="bg1"/>
                </a:solidFill>
              </a:rPr>
              <a:t>K</a:t>
            </a:r>
            <a:r>
              <a:rPr lang="en-US" sz="3200" dirty="0" err="1" smtClean="0">
                <a:solidFill>
                  <a:schemeClr val="bg1"/>
                </a:solidFill>
              </a:rPr>
              <a:t>eputusan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untuk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mengambil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beberapa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tindakan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</a:rPr>
              <a:t>dilakukan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oleh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tingkat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</a:rPr>
              <a:t>manajer</a:t>
            </a:r>
            <a:endParaRPr lang="en-US" sz="3200" dirty="0">
              <a:solidFill>
                <a:schemeClr val="bg1"/>
              </a:solidFill>
            </a:endParaRPr>
          </a:p>
          <a:p>
            <a:endParaRPr lang="en-US" sz="3200" b="1" cap="none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15600270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37125"/>
          <a:stretch/>
        </p:blipFill>
        <p:spPr>
          <a:xfrm rot="10800000">
            <a:off x="-1168" y="-27324"/>
            <a:ext cx="9171743" cy="6885324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874764" y="398274"/>
            <a:ext cx="751366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lvl="0"/>
            <a:r>
              <a:rPr lang="en-US" sz="4400" b="1" dirty="0" err="1" smtClean="0">
                <a:solidFill>
                  <a:srgbClr val="FFFF00"/>
                </a:solidFill>
              </a:rPr>
              <a:t>Menjawab</a:t>
            </a:r>
            <a:r>
              <a:rPr lang="en-US" sz="4400" b="1" dirty="0" smtClean="0">
                <a:solidFill>
                  <a:srgbClr val="FFFF00"/>
                </a:solidFill>
              </a:rPr>
              <a:t> </a:t>
            </a:r>
            <a:r>
              <a:rPr lang="en-US" sz="4400" b="1" dirty="0" err="1">
                <a:solidFill>
                  <a:srgbClr val="FFFF00"/>
                </a:solidFill>
              </a:rPr>
              <a:t>Permintaan</a:t>
            </a:r>
            <a:r>
              <a:rPr lang="en-US" sz="4400" b="1" dirty="0">
                <a:solidFill>
                  <a:srgbClr val="FFFF00"/>
                </a:solidFill>
              </a:rPr>
              <a:t> </a:t>
            </a:r>
            <a:r>
              <a:rPr lang="en-US" sz="4400" b="1" dirty="0" err="1">
                <a:solidFill>
                  <a:srgbClr val="FFFF00"/>
                </a:solidFill>
              </a:rPr>
              <a:t>dengan</a:t>
            </a:r>
            <a:r>
              <a:rPr lang="en-US" sz="4400" b="1" dirty="0">
                <a:solidFill>
                  <a:srgbClr val="FFFF00"/>
                </a:solidFill>
              </a:rPr>
              <a:t> </a:t>
            </a:r>
            <a:endParaRPr lang="en-US" sz="4400" b="1" dirty="0" smtClean="0">
              <a:solidFill>
                <a:srgbClr val="FFFF00"/>
              </a:solidFill>
            </a:endParaRPr>
          </a:p>
          <a:p>
            <a:pPr lvl="0"/>
            <a:r>
              <a:rPr lang="en-US" sz="4400" b="1" dirty="0" err="1" smtClean="0">
                <a:solidFill>
                  <a:srgbClr val="FFFF00"/>
                </a:solidFill>
              </a:rPr>
              <a:t>Penjualan</a:t>
            </a:r>
            <a:r>
              <a:rPr lang="en-US" sz="4400" b="1" dirty="0" smtClean="0">
                <a:solidFill>
                  <a:srgbClr val="FFFF00"/>
                </a:solidFill>
              </a:rPr>
              <a:t> </a:t>
            </a:r>
            <a:r>
              <a:rPr lang="en-US" sz="4400" b="1" dirty="0" err="1">
                <a:solidFill>
                  <a:srgbClr val="FFFF00"/>
                </a:solidFill>
              </a:rPr>
              <a:t>Potensial</a:t>
            </a:r>
            <a:endParaRPr lang="en-US" sz="4400" b="1" dirty="0">
              <a:solidFill>
                <a:srgbClr val="FFFF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38913" y="2479536"/>
            <a:ext cx="8237543" cy="33547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L="457200" lvl="0" indent="-457200">
              <a:buFont typeface="Wingdings" pitchFamily="2" charset="2"/>
              <a:buChar char="v"/>
            </a:pPr>
            <a:r>
              <a:rPr lang="en-US" sz="2800" dirty="0" err="1">
                <a:solidFill>
                  <a:schemeClr val="bg1"/>
                </a:solidFill>
              </a:rPr>
              <a:t>Memberi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tanggapan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terhadap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semua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permintaan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atau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menjawab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semua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pertanyaan</a:t>
            </a:r>
            <a:r>
              <a:rPr lang="en-US" sz="2800" dirty="0" smtClean="0">
                <a:solidFill>
                  <a:schemeClr val="bg1"/>
                </a:solidFill>
              </a:rPr>
              <a:t>.</a:t>
            </a:r>
          </a:p>
          <a:p>
            <a:pPr marL="457200" lvl="0" indent="-457200"/>
            <a:endParaRPr lang="en-US" sz="2000" dirty="0">
              <a:solidFill>
                <a:schemeClr val="bg1"/>
              </a:solidFill>
            </a:endParaRPr>
          </a:p>
          <a:p>
            <a:pPr marL="457200" lvl="0" indent="-457200">
              <a:buFont typeface="Wingdings" pitchFamily="2" charset="2"/>
              <a:buChar char="v"/>
            </a:pPr>
            <a:r>
              <a:rPr lang="en-US" sz="2800" dirty="0" err="1">
                <a:solidFill>
                  <a:schemeClr val="bg1"/>
                </a:solidFill>
              </a:rPr>
              <a:t>Mendorong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semua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penjualan</a:t>
            </a:r>
            <a:r>
              <a:rPr lang="en-US" sz="2800" dirty="0">
                <a:solidFill>
                  <a:schemeClr val="bg1"/>
                </a:solidFill>
              </a:rPr>
              <a:t> yang </a:t>
            </a:r>
            <a:r>
              <a:rPr lang="en-US" sz="2800" dirty="0" err="1">
                <a:solidFill>
                  <a:schemeClr val="bg1"/>
                </a:solidFill>
              </a:rPr>
              <a:t>akan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datang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smtClean="0">
                <a:solidFill>
                  <a:schemeClr val="bg1"/>
                </a:solidFill>
              </a:rPr>
              <a:t>.</a:t>
            </a:r>
          </a:p>
          <a:p>
            <a:pPr marL="457200" lvl="0" indent="-457200"/>
            <a:endParaRPr lang="en-US" sz="2000" dirty="0">
              <a:solidFill>
                <a:schemeClr val="bg1"/>
              </a:solidFill>
            </a:endParaRPr>
          </a:p>
          <a:p>
            <a:pPr marL="457200" lvl="0" indent="-457200">
              <a:buFont typeface="Wingdings" pitchFamily="2" charset="2"/>
              <a:buChar char="v"/>
            </a:pPr>
            <a:r>
              <a:rPr lang="en-US" sz="2800" dirty="0" err="1">
                <a:solidFill>
                  <a:schemeClr val="bg1"/>
                </a:solidFill>
              </a:rPr>
              <a:t>Memberikan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kesan</a:t>
            </a:r>
            <a:r>
              <a:rPr lang="en-US" sz="2800" dirty="0">
                <a:solidFill>
                  <a:schemeClr val="bg1"/>
                </a:solidFill>
              </a:rPr>
              <a:t> yang </a:t>
            </a:r>
            <a:r>
              <a:rPr lang="en-US" sz="2800" dirty="0" err="1">
                <a:solidFill>
                  <a:schemeClr val="bg1"/>
                </a:solidFill>
              </a:rPr>
              <a:t>baik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terhadap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pelanggan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dengan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memberikan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tanggapan</a:t>
            </a:r>
            <a:r>
              <a:rPr lang="en-US" sz="2800" dirty="0">
                <a:solidFill>
                  <a:schemeClr val="bg1"/>
                </a:solidFill>
              </a:rPr>
              <a:t> yang </a:t>
            </a:r>
            <a:r>
              <a:rPr lang="en-US" sz="2800" dirty="0" err="1">
                <a:solidFill>
                  <a:schemeClr val="bg1"/>
                </a:solidFill>
              </a:rPr>
              <a:t>baik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dan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tambahan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informasi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produk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terbaru</a:t>
            </a:r>
            <a:r>
              <a:rPr lang="en-US" sz="2800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29534920"/>
      </p:ext>
    </p:extLst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37125"/>
          <a:stretch/>
        </p:blipFill>
        <p:spPr>
          <a:xfrm rot="10800000">
            <a:off x="-1168" y="-27324"/>
            <a:ext cx="9171743" cy="6885324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825713" y="260648"/>
            <a:ext cx="5546487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lvl="0"/>
            <a:r>
              <a:rPr lang="en-US" sz="4400" b="1" dirty="0" err="1">
                <a:solidFill>
                  <a:srgbClr val="FFFF00"/>
                </a:solidFill>
              </a:rPr>
              <a:t>Menjawab</a:t>
            </a:r>
            <a:r>
              <a:rPr lang="en-US" sz="4400" b="1" dirty="0">
                <a:solidFill>
                  <a:srgbClr val="FFFF00"/>
                </a:solidFill>
              </a:rPr>
              <a:t> </a:t>
            </a:r>
            <a:r>
              <a:rPr lang="en-US" sz="4400" b="1" dirty="0" err="1">
                <a:solidFill>
                  <a:srgbClr val="FFFF00"/>
                </a:solidFill>
              </a:rPr>
              <a:t>Permintaan</a:t>
            </a:r>
            <a:r>
              <a:rPr lang="en-US" sz="4400" b="1" dirty="0">
                <a:solidFill>
                  <a:srgbClr val="FFFF00"/>
                </a:solidFill>
              </a:rPr>
              <a:t> </a:t>
            </a:r>
            <a:r>
              <a:rPr lang="en-US" sz="4400" b="1" dirty="0" err="1">
                <a:solidFill>
                  <a:srgbClr val="FFFF00"/>
                </a:solidFill>
              </a:rPr>
              <a:t>tanpa</a:t>
            </a:r>
            <a:r>
              <a:rPr lang="en-US" sz="4400" b="1" dirty="0">
                <a:solidFill>
                  <a:srgbClr val="FFFF00"/>
                </a:solidFill>
              </a:rPr>
              <a:t> </a:t>
            </a:r>
            <a:r>
              <a:rPr lang="en-US" sz="4400" b="1" dirty="0" err="1">
                <a:solidFill>
                  <a:srgbClr val="FFFF00"/>
                </a:solidFill>
              </a:rPr>
              <a:t>Penjualan</a:t>
            </a:r>
            <a:endParaRPr lang="en-US" sz="4400" b="1" dirty="0">
              <a:solidFill>
                <a:srgbClr val="FFFF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65931" y="2132856"/>
            <a:ext cx="8237543" cy="489364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L="457200" indent="-457200">
              <a:buFont typeface="Wingdings" pitchFamily="2" charset="2"/>
              <a:buChar char="v"/>
            </a:pPr>
            <a:r>
              <a:rPr lang="en-US" sz="2800" dirty="0" err="1" smtClean="0">
                <a:solidFill>
                  <a:schemeClr val="bg1"/>
                </a:solidFill>
              </a:rPr>
              <a:t>Permintaan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informasi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berasal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dari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luar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organisasi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endParaRPr lang="en-US" sz="2800" dirty="0" smtClean="0">
              <a:solidFill>
                <a:schemeClr val="bg1"/>
              </a:solidFill>
            </a:endParaRPr>
          </a:p>
          <a:p>
            <a:pPr marL="457200" indent="-457200">
              <a:spcBef>
                <a:spcPts val="1800"/>
              </a:spcBef>
              <a:buFont typeface="Wingdings" pitchFamily="2" charset="2"/>
              <a:buChar char="v"/>
            </a:pPr>
            <a:r>
              <a:rPr lang="en-US" sz="2800" dirty="0" err="1" smtClean="0">
                <a:solidFill>
                  <a:schemeClr val="bg1"/>
                </a:solidFill>
              </a:rPr>
              <a:t>Menjawab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semua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pertanyaan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dengan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jujur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dan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lengkap</a:t>
            </a:r>
            <a:endParaRPr lang="en-US" sz="2800" dirty="0">
              <a:solidFill>
                <a:schemeClr val="bg1"/>
              </a:solidFill>
            </a:endParaRPr>
          </a:p>
          <a:p>
            <a:pPr marL="457200" lvl="0" indent="-457200">
              <a:spcBef>
                <a:spcPts val="1800"/>
              </a:spcBef>
              <a:buFont typeface="Wingdings" pitchFamily="2" charset="2"/>
              <a:buChar char="v"/>
            </a:pPr>
            <a:r>
              <a:rPr lang="en-US" sz="2800" dirty="0" err="1">
                <a:solidFill>
                  <a:schemeClr val="bg1"/>
                </a:solidFill>
              </a:rPr>
              <a:t>Memberikan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kesan</a:t>
            </a:r>
            <a:r>
              <a:rPr lang="en-US" sz="2800" dirty="0">
                <a:solidFill>
                  <a:schemeClr val="bg1"/>
                </a:solidFill>
              </a:rPr>
              <a:t> yang </a:t>
            </a:r>
            <a:r>
              <a:rPr lang="en-US" sz="2800" dirty="0" err="1">
                <a:solidFill>
                  <a:schemeClr val="bg1"/>
                </a:solidFill>
              </a:rPr>
              <a:t>baik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dan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menyenangkan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terhadap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pelanggan</a:t>
            </a:r>
            <a:endParaRPr lang="en-US" sz="2800" dirty="0" smtClean="0">
              <a:solidFill>
                <a:schemeClr val="bg1"/>
              </a:solidFill>
            </a:endParaRPr>
          </a:p>
          <a:p>
            <a:pPr marL="457200" lvl="0" indent="-457200">
              <a:spcBef>
                <a:spcPts val="1800"/>
              </a:spcBef>
              <a:buFont typeface="Wingdings" pitchFamily="2" charset="2"/>
              <a:buChar char="v"/>
            </a:pPr>
            <a:r>
              <a:rPr lang="en-US" sz="2800" dirty="0" err="1" smtClean="0">
                <a:solidFill>
                  <a:schemeClr val="bg1"/>
                </a:solidFill>
              </a:rPr>
              <a:t>Jawaban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tidak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dilengkapi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dengan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informasi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terbaru</a:t>
            </a:r>
            <a:endParaRPr lang="en-US" sz="2800" dirty="0" smtClean="0">
              <a:solidFill>
                <a:schemeClr val="bg1"/>
              </a:solidFill>
            </a:endParaRPr>
          </a:p>
          <a:p>
            <a:pPr marL="457200" lvl="0" indent="-457200">
              <a:spcBef>
                <a:spcPts val="1800"/>
              </a:spcBef>
              <a:buFont typeface="Wingdings" pitchFamily="2" charset="2"/>
              <a:buChar char="v"/>
            </a:pPr>
            <a:r>
              <a:rPr lang="en-US" sz="2800" dirty="0" err="1" smtClean="0">
                <a:solidFill>
                  <a:schemeClr val="bg1"/>
                </a:solidFill>
              </a:rPr>
              <a:t>Surat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tanggapan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dibuat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semata-mata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untuk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menanggapi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permintaan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informasi</a:t>
            </a:r>
            <a:r>
              <a:rPr lang="en-US" sz="2800" dirty="0">
                <a:solidFill>
                  <a:schemeClr val="bg1"/>
                </a:solidFill>
              </a:rPr>
              <a:t> yang </a:t>
            </a:r>
            <a:r>
              <a:rPr lang="en-US" sz="2800" dirty="0" err="1" smtClean="0">
                <a:solidFill>
                  <a:schemeClr val="bg1"/>
                </a:solidFill>
              </a:rPr>
              <a:t>diminta</a:t>
            </a:r>
            <a:endParaRPr lang="en-US" sz="2800" dirty="0">
              <a:solidFill>
                <a:schemeClr val="bg1"/>
              </a:solidFill>
            </a:endParaRPr>
          </a:p>
          <a:p>
            <a:pPr marL="457200" lvl="0" indent="-457200">
              <a:buFont typeface="Wingdings" pitchFamily="2" charset="2"/>
              <a:buChar char="v"/>
            </a:pPr>
            <a:endParaRPr lang="en-US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8387843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21" t="9374" r="7961" b="7082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32048" y="2858160"/>
            <a:ext cx="8532440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lvl="0" algn="ctr"/>
            <a:r>
              <a:rPr lang="en-US" sz="6000" b="1" dirty="0" err="1">
                <a:solidFill>
                  <a:srgbClr val="FF0066"/>
                </a:solidFill>
                <a:latin typeface="Berlin Sans FB Demi" pitchFamily="34" charset="0"/>
              </a:rPr>
              <a:t>Menangani</a:t>
            </a:r>
            <a:r>
              <a:rPr lang="en-US" sz="6000" b="1" dirty="0">
                <a:solidFill>
                  <a:srgbClr val="FF0066"/>
                </a:solidFill>
                <a:latin typeface="Berlin Sans FB Demi" pitchFamily="34" charset="0"/>
              </a:rPr>
              <a:t> </a:t>
            </a:r>
            <a:r>
              <a:rPr lang="en-US" sz="6000" b="1" dirty="0" err="1">
                <a:solidFill>
                  <a:srgbClr val="FF0066"/>
                </a:solidFill>
                <a:latin typeface="Berlin Sans FB Demi" pitchFamily="34" charset="0"/>
              </a:rPr>
              <a:t>Permintaan</a:t>
            </a:r>
            <a:r>
              <a:rPr lang="en-US" sz="6000" b="1" dirty="0">
                <a:solidFill>
                  <a:srgbClr val="FF0066"/>
                </a:solidFill>
                <a:latin typeface="Berlin Sans FB Demi" pitchFamily="34" charset="0"/>
              </a:rPr>
              <a:t> </a:t>
            </a:r>
            <a:endParaRPr lang="en-US" sz="6000" b="1" dirty="0" smtClean="0">
              <a:solidFill>
                <a:srgbClr val="FF0066"/>
              </a:solidFill>
              <a:latin typeface="Berlin Sans FB Demi" pitchFamily="34" charset="0"/>
            </a:endParaRPr>
          </a:p>
          <a:p>
            <a:pPr lvl="0" algn="ctr"/>
            <a:r>
              <a:rPr lang="en-US" sz="6000" b="1" dirty="0" err="1" smtClean="0">
                <a:solidFill>
                  <a:srgbClr val="FF0066"/>
                </a:solidFill>
                <a:latin typeface="Berlin Sans FB Demi" pitchFamily="34" charset="0"/>
              </a:rPr>
              <a:t>Kredit</a:t>
            </a:r>
            <a:r>
              <a:rPr lang="en-US" sz="6000" b="1" dirty="0" smtClean="0">
                <a:solidFill>
                  <a:srgbClr val="FF0066"/>
                </a:solidFill>
                <a:latin typeface="Berlin Sans FB Demi" pitchFamily="34" charset="0"/>
              </a:rPr>
              <a:t> </a:t>
            </a:r>
            <a:r>
              <a:rPr lang="en-US" sz="6000" b="1" dirty="0" err="1">
                <a:solidFill>
                  <a:srgbClr val="FF0066"/>
                </a:solidFill>
                <a:latin typeface="Berlin Sans FB Demi" pitchFamily="34" charset="0"/>
              </a:rPr>
              <a:t>Rutin</a:t>
            </a:r>
            <a:endParaRPr lang="en-US" sz="6000" dirty="0">
              <a:solidFill>
                <a:srgbClr val="FF0066"/>
              </a:solidFill>
              <a:latin typeface="Berlin Sans FB Dem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7829985"/>
      </p:ext>
    </p:extLst>
  </p:cSld>
  <p:clrMapOvr>
    <a:masterClrMapping/>
  </p:clrMapOvr>
  <p:transition>
    <p:split dir="in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21" t="9374" r="7961" b="7082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51520" y="509771"/>
            <a:ext cx="4557658" cy="830997"/>
          </a:xfrm>
          <a:prstGeom prst="rect">
            <a:avLst/>
          </a:prstGeom>
          <a:solidFill>
            <a:srgbClr val="000000">
              <a:alpha val="23137"/>
            </a:srgbClr>
          </a:solidFill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lvl="0"/>
            <a:r>
              <a:rPr lang="en-US" sz="4800" dirty="0" err="1" smtClean="0">
                <a:solidFill>
                  <a:schemeClr val="bg1"/>
                </a:solidFill>
                <a:latin typeface="Berlin Sans FB Demi" pitchFamily="34" charset="0"/>
              </a:rPr>
              <a:t>Referensi</a:t>
            </a:r>
            <a:r>
              <a:rPr lang="en-US" sz="4800" dirty="0" smtClean="0">
                <a:solidFill>
                  <a:schemeClr val="bg1"/>
                </a:solidFill>
                <a:latin typeface="Berlin Sans FB Demi" pitchFamily="34" charset="0"/>
              </a:rPr>
              <a:t> </a:t>
            </a:r>
            <a:r>
              <a:rPr lang="en-US" sz="4800" dirty="0" err="1" smtClean="0">
                <a:solidFill>
                  <a:schemeClr val="bg1"/>
                </a:solidFill>
                <a:latin typeface="Berlin Sans FB Demi" pitchFamily="34" charset="0"/>
              </a:rPr>
              <a:t>Kredit</a:t>
            </a:r>
            <a:endParaRPr lang="en-US" sz="4800" dirty="0">
              <a:solidFill>
                <a:schemeClr val="bg1"/>
              </a:solidFill>
              <a:latin typeface="Berlin Sans FB Demi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51520" y="2265834"/>
            <a:ext cx="8424936" cy="38010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L="457200" indent="-457200">
              <a:buFont typeface="Wingdings" pitchFamily="2" charset="2"/>
              <a:buChar char="v"/>
            </a:pPr>
            <a:r>
              <a:rPr lang="en-US" sz="2800" dirty="0" err="1" smtClean="0"/>
              <a:t>Dibuat</a:t>
            </a:r>
            <a:r>
              <a:rPr lang="en-US" sz="2800" dirty="0" smtClean="0"/>
              <a:t> </a:t>
            </a:r>
            <a:r>
              <a:rPr lang="en-US" sz="2800" dirty="0" err="1"/>
              <a:t>oleh</a:t>
            </a:r>
            <a:r>
              <a:rPr lang="en-US" sz="2800" dirty="0"/>
              <a:t> </a:t>
            </a:r>
            <a:r>
              <a:rPr lang="en-US" sz="2800" dirty="0" err="1"/>
              <a:t>pihak</a:t>
            </a:r>
            <a:r>
              <a:rPr lang="en-US" sz="2800" dirty="0"/>
              <a:t> bank yang </a:t>
            </a:r>
            <a:r>
              <a:rPr lang="en-US" sz="2800" dirty="0" err="1"/>
              <a:t>berisi</a:t>
            </a:r>
            <a:r>
              <a:rPr lang="en-US" sz="2800" dirty="0"/>
              <a:t> </a:t>
            </a:r>
            <a:r>
              <a:rPr lang="en-US" sz="2800" dirty="0" err="1"/>
              <a:t>keterangan</a:t>
            </a:r>
            <a:r>
              <a:rPr lang="en-US" sz="2800" dirty="0"/>
              <a:t> </a:t>
            </a:r>
            <a:r>
              <a:rPr lang="en-US" sz="2800" dirty="0" err="1"/>
              <a:t>tentang</a:t>
            </a:r>
            <a:r>
              <a:rPr lang="en-US" sz="2800" dirty="0"/>
              <a:t> </a:t>
            </a:r>
            <a:r>
              <a:rPr lang="en-US" sz="2800" dirty="0" err="1"/>
              <a:t>kepribadian</a:t>
            </a:r>
            <a:r>
              <a:rPr lang="en-US" sz="2800" dirty="0"/>
              <a:t> </a:t>
            </a:r>
            <a:r>
              <a:rPr lang="en-US" sz="2800" dirty="0" err="1"/>
              <a:t>pihak</a:t>
            </a:r>
            <a:r>
              <a:rPr lang="en-US" sz="2800" dirty="0"/>
              <a:t> yang </a:t>
            </a:r>
            <a:r>
              <a:rPr lang="en-US" sz="2800" dirty="0" err="1"/>
              <a:t>pernah</a:t>
            </a:r>
            <a:r>
              <a:rPr lang="en-US" sz="2800" dirty="0"/>
              <a:t> </a:t>
            </a:r>
            <a:r>
              <a:rPr lang="en-US" sz="2800" dirty="0" err="1"/>
              <a:t>menjadi</a:t>
            </a:r>
            <a:r>
              <a:rPr lang="en-US" sz="2800" dirty="0"/>
              <a:t> </a:t>
            </a:r>
            <a:r>
              <a:rPr lang="en-US" sz="2800" dirty="0" err="1" smtClean="0"/>
              <a:t>nasabahnya</a:t>
            </a:r>
            <a:endParaRPr lang="en-US" sz="2800" dirty="0" smtClean="0"/>
          </a:p>
          <a:p>
            <a:pPr marL="457200" indent="-457200">
              <a:spcBef>
                <a:spcPts val="1800"/>
              </a:spcBef>
              <a:buFont typeface="Wingdings" pitchFamily="2" charset="2"/>
              <a:buChar char="v"/>
            </a:pPr>
            <a:r>
              <a:rPr lang="en-US" sz="2800" dirty="0" err="1" smtClean="0"/>
              <a:t>Surat</a:t>
            </a:r>
            <a:r>
              <a:rPr lang="en-US" sz="2800" dirty="0" smtClean="0"/>
              <a:t> </a:t>
            </a:r>
            <a:r>
              <a:rPr lang="en-US" sz="2800" dirty="0" err="1"/>
              <a:t>keterangan</a:t>
            </a:r>
            <a:r>
              <a:rPr lang="en-US" sz="2800" dirty="0"/>
              <a:t> yang </a:t>
            </a:r>
            <a:r>
              <a:rPr lang="en-US" sz="2800" dirty="0" err="1"/>
              <a:t>bersifat</a:t>
            </a:r>
            <a:r>
              <a:rPr lang="en-US" sz="2800" dirty="0"/>
              <a:t> </a:t>
            </a:r>
            <a:r>
              <a:rPr lang="en-US" sz="2800" dirty="0" err="1"/>
              <a:t>rahasia</a:t>
            </a:r>
            <a:r>
              <a:rPr lang="en-US" sz="2800" dirty="0"/>
              <a:t> </a:t>
            </a:r>
            <a:endParaRPr lang="en-US" sz="2800" dirty="0" smtClean="0"/>
          </a:p>
          <a:p>
            <a:pPr marL="457200" indent="-457200">
              <a:spcBef>
                <a:spcPts val="1800"/>
              </a:spcBef>
              <a:buFont typeface="Wingdings" pitchFamily="2" charset="2"/>
              <a:buChar char="v"/>
            </a:pPr>
            <a:r>
              <a:rPr lang="en-US" sz="2800" dirty="0" err="1" smtClean="0"/>
              <a:t>Berisi</a:t>
            </a:r>
            <a:r>
              <a:rPr lang="en-US" sz="2800" dirty="0" smtClean="0"/>
              <a:t> </a:t>
            </a:r>
            <a:r>
              <a:rPr lang="en-US" sz="2800" dirty="0" err="1"/>
              <a:t>penilaian</a:t>
            </a:r>
            <a:r>
              <a:rPr lang="en-US" sz="2800" dirty="0"/>
              <a:t> </a:t>
            </a:r>
            <a:r>
              <a:rPr lang="en-US" sz="2800" dirty="0" err="1"/>
              <a:t>mengenai</a:t>
            </a:r>
            <a:r>
              <a:rPr lang="en-US" sz="2800" dirty="0"/>
              <a:t> </a:t>
            </a:r>
            <a:r>
              <a:rPr lang="en-US" sz="2800" dirty="0" err="1"/>
              <a:t>bonafiditas</a:t>
            </a:r>
            <a:r>
              <a:rPr lang="en-US" sz="2800" dirty="0"/>
              <a:t>, </a:t>
            </a:r>
            <a:r>
              <a:rPr lang="en-US" sz="2800" dirty="0" err="1"/>
              <a:t>perilaku,dan</a:t>
            </a:r>
            <a:r>
              <a:rPr lang="en-US" sz="2800" dirty="0"/>
              <a:t> </a:t>
            </a:r>
            <a:r>
              <a:rPr lang="en-US" sz="2800" dirty="0" err="1" smtClean="0"/>
              <a:t>kualifikasi</a:t>
            </a:r>
            <a:r>
              <a:rPr lang="en-US" sz="2800" dirty="0" smtClean="0"/>
              <a:t> </a:t>
            </a:r>
            <a:r>
              <a:rPr lang="en-US" sz="2800" dirty="0" err="1" smtClean="0"/>
              <a:t>seseorang</a:t>
            </a:r>
            <a:endParaRPr lang="en-US" sz="2800" dirty="0" smtClean="0"/>
          </a:p>
          <a:p>
            <a:pPr marL="457200" indent="-457200">
              <a:spcBef>
                <a:spcPts val="1800"/>
              </a:spcBef>
              <a:buFont typeface="Wingdings" pitchFamily="2" charset="2"/>
              <a:buChar char="v"/>
            </a:pPr>
            <a:r>
              <a:rPr lang="en-US" sz="2800" dirty="0" err="1" smtClean="0"/>
              <a:t>Untuk</a:t>
            </a:r>
            <a:r>
              <a:rPr lang="en-US" sz="2800" dirty="0" smtClean="0"/>
              <a:t> </a:t>
            </a:r>
            <a:r>
              <a:rPr lang="en-US" sz="2800" dirty="0" err="1" smtClean="0"/>
              <a:t>kepentingan</a:t>
            </a:r>
            <a:r>
              <a:rPr lang="en-US" sz="2800" dirty="0" smtClean="0"/>
              <a:t> </a:t>
            </a:r>
            <a:r>
              <a:rPr lang="en-US" sz="2800" dirty="0" err="1" smtClean="0"/>
              <a:t>pihak</a:t>
            </a:r>
            <a:r>
              <a:rPr lang="en-US" sz="2800" dirty="0" smtClean="0"/>
              <a:t> yang </a:t>
            </a:r>
            <a:r>
              <a:rPr lang="en-US" sz="2800" dirty="0" err="1"/>
              <a:t>memerlukan</a:t>
            </a:r>
            <a:r>
              <a:rPr lang="en-US" sz="2800" dirty="0"/>
              <a:t> </a:t>
            </a:r>
            <a:r>
              <a:rPr lang="en-US" sz="2800" dirty="0" err="1" smtClean="0"/>
              <a:t>referensi</a:t>
            </a:r>
            <a:endParaRPr 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val="2943061268"/>
      </p:ext>
    </p:extLst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21" t="9374" r="7961" b="7082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51520" y="509771"/>
            <a:ext cx="5354351" cy="830997"/>
          </a:xfrm>
          <a:prstGeom prst="rect">
            <a:avLst/>
          </a:prstGeom>
          <a:solidFill>
            <a:srgbClr val="000000">
              <a:alpha val="23137"/>
            </a:srgbClr>
          </a:solidFill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lvl="0"/>
            <a:r>
              <a:rPr lang="en-US" sz="4800" dirty="0" err="1" smtClean="0">
                <a:solidFill>
                  <a:schemeClr val="bg1"/>
                </a:solidFill>
                <a:latin typeface="Berlin Sans FB Demi" pitchFamily="34" charset="0"/>
              </a:rPr>
              <a:t>Persetujuan</a:t>
            </a:r>
            <a:r>
              <a:rPr lang="en-US" sz="4800" dirty="0" smtClean="0">
                <a:solidFill>
                  <a:schemeClr val="bg1"/>
                </a:solidFill>
                <a:latin typeface="Berlin Sans FB Demi" pitchFamily="34" charset="0"/>
              </a:rPr>
              <a:t> </a:t>
            </a:r>
            <a:r>
              <a:rPr lang="en-US" sz="4800" dirty="0" err="1" smtClean="0">
                <a:solidFill>
                  <a:schemeClr val="bg1"/>
                </a:solidFill>
                <a:latin typeface="Berlin Sans FB Demi" pitchFamily="34" charset="0"/>
              </a:rPr>
              <a:t>Kredit</a:t>
            </a:r>
            <a:endParaRPr lang="en-US" sz="4800" dirty="0">
              <a:solidFill>
                <a:schemeClr val="bg1"/>
              </a:solidFill>
              <a:latin typeface="Berlin Sans FB Demi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23529" y="2493471"/>
            <a:ext cx="8424936" cy="43396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L="685800" indent="-685800">
              <a:buFont typeface="Wingdings" pitchFamily="2" charset="2"/>
              <a:buChar char="v"/>
            </a:pPr>
            <a:r>
              <a:rPr lang="en-US" sz="3200" dirty="0" err="1" smtClean="0"/>
              <a:t>Good</a:t>
            </a:r>
            <a:r>
              <a:rPr lang="en-US" sz="3200" i="1" dirty="0" err="1" smtClean="0"/>
              <a:t>news</a:t>
            </a:r>
            <a:r>
              <a:rPr lang="en-US" sz="3200" dirty="0" smtClean="0"/>
              <a:t> </a:t>
            </a:r>
            <a:r>
              <a:rPr lang="en-US" sz="3200" dirty="0" err="1"/>
              <a:t>kepada</a:t>
            </a:r>
            <a:r>
              <a:rPr lang="en-US" sz="3200" dirty="0"/>
              <a:t> </a:t>
            </a:r>
            <a:r>
              <a:rPr lang="en-US" sz="3200" dirty="0" err="1"/>
              <a:t>pihak</a:t>
            </a:r>
            <a:r>
              <a:rPr lang="en-US" sz="3200" dirty="0"/>
              <a:t> </a:t>
            </a:r>
            <a:r>
              <a:rPr lang="en-US" sz="3200" dirty="0" smtClean="0"/>
              <a:t>lain</a:t>
            </a:r>
          </a:p>
          <a:p>
            <a:pPr marL="685800" indent="-685800"/>
            <a:endParaRPr lang="en-US" dirty="0" smtClean="0"/>
          </a:p>
          <a:p>
            <a:pPr marL="685800" indent="-685800">
              <a:buFont typeface="Wingdings" pitchFamily="2" charset="2"/>
              <a:buChar char="v"/>
            </a:pPr>
            <a:r>
              <a:rPr lang="en-US" sz="3200" dirty="0" err="1" smtClean="0"/>
              <a:t>Surat</a:t>
            </a:r>
            <a:r>
              <a:rPr lang="en-US" sz="3200" dirty="0" smtClean="0"/>
              <a:t> </a:t>
            </a:r>
            <a:r>
              <a:rPr lang="en-US" sz="3200" dirty="0" err="1" smtClean="0"/>
              <a:t>berisi</a:t>
            </a:r>
            <a:r>
              <a:rPr lang="en-US" sz="3200" dirty="0" smtClean="0"/>
              <a:t> </a:t>
            </a:r>
            <a:r>
              <a:rPr lang="en-US" sz="3200" dirty="0" err="1" smtClean="0"/>
              <a:t>batas</a:t>
            </a:r>
            <a:r>
              <a:rPr lang="en-US" sz="3200" dirty="0" smtClean="0"/>
              <a:t> </a:t>
            </a:r>
            <a:r>
              <a:rPr lang="en-US" sz="3200" dirty="0" err="1"/>
              <a:t>maksimal</a:t>
            </a:r>
            <a:r>
              <a:rPr lang="en-US" sz="3200" dirty="0"/>
              <a:t> </a:t>
            </a:r>
            <a:r>
              <a:rPr lang="en-US" sz="3200" dirty="0" err="1" smtClean="0"/>
              <a:t>jumlah</a:t>
            </a:r>
            <a:r>
              <a:rPr lang="en-US" sz="3200" dirty="0" smtClean="0"/>
              <a:t> </a:t>
            </a:r>
            <a:r>
              <a:rPr lang="en-US" sz="3200" dirty="0" err="1" smtClean="0"/>
              <a:t>kredit</a:t>
            </a:r>
            <a:r>
              <a:rPr lang="en-US" sz="3200" dirty="0" smtClean="0"/>
              <a:t>, </a:t>
            </a:r>
            <a:r>
              <a:rPr lang="en-US" sz="3200" dirty="0"/>
              <a:t>lama </a:t>
            </a:r>
            <a:r>
              <a:rPr lang="en-US" sz="3200" dirty="0" err="1"/>
              <a:t>dan</a:t>
            </a:r>
            <a:r>
              <a:rPr lang="en-US" sz="3200" dirty="0"/>
              <a:t> </a:t>
            </a:r>
            <a:r>
              <a:rPr lang="en-US" sz="3200" dirty="0" err="1"/>
              <a:t>jumlah</a:t>
            </a:r>
            <a:r>
              <a:rPr lang="en-US" sz="3200" dirty="0"/>
              <a:t> </a:t>
            </a:r>
            <a:r>
              <a:rPr lang="en-US" sz="3200" dirty="0" err="1"/>
              <a:t>angsuran</a:t>
            </a:r>
            <a:r>
              <a:rPr lang="en-US" sz="3200" dirty="0"/>
              <a:t> per </a:t>
            </a:r>
            <a:r>
              <a:rPr lang="en-US" sz="3200" dirty="0" err="1"/>
              <a:t>bulan</a:t>
            </a:r>
            <a:r>
              <a:rPr lang="en-US" sz="3200" dirty="0"/>
              <a:t>, </a:t>
            </a:r>
            <a:r>
              <a:rPr lang="en-US" sz="3200" dirty="0" err="1"/>
              <a:t>tanggal</a:t>
            </a:r>
            <a:r>
              <a:rPr lang="en-US" sz="3200" dirty="0"/>
              <a:t> </a:t>
            </a:r>
            <a:r>
              <a:rPr lang="en-US" sz="3200" dirty="0" err="1"/>
              <a:t>rekening</a:t>
            </a:r>
            <a:r>
              <a:rPr lang="en-US" sz="3200" dirty="0"/>
              <a:t> </a:t>
            </a:r>
            <a:r>
              <a:rPr lang="en-US" sz="3200" dirty="0" err="1"/>
              <a:t>dikirim</a:t>
            </a:r>
            <a:r>
              <a:rPr lang="en-US" sz="3200" dirty="0"/>
              <a:t>, </a:t>
            </a:r>
            <a:r>
              <a:rPr lang="en-US" sz="3200" dirty="0" err="1"/>
              <a:t>beban</a:t>
            </a:r>
            <a:r>
              <a:rPr lang="en-US" sz="3200" dirty="0"/>
              <a:t> </a:t>
            </a:r>
            <a:r>
              <a:rPr lang="en-US" sz="3200" dirty="0" err="1"/>
              <a:t>administrasi</a:t>
            </a:r>
            <a:r>
              <a:rPr lang="en-US" sz="3200" dirty="0"/>
              <a:t> </a:t>
            </a:r>
            <a:r>
              <a:rPr lang="en-US" sz="3200" dirty="0" err="1"/>
              <a:t>dan</a:t>
            </a:r>
            <a:r>
              <a:rPr lang="en-US" sz="3200" dirty="0"/>
              <a:t> </a:t>
            </a:r>
            <a:r>
              <a:rPr lang="en-US" sz="3200" dirty="0" err="1"/>
              <a:t>bunga</a:t>
            </a:r>
            <a:r>
              <a:rPr lang="en-US" sz="3200" dirty="0"/>
              <a:t>, </a:t>
            </a:r>
            <a:r>
              <a:rPr lang="en-US" sz="3200" dirty="0" err="1"/>
              <a:t>tanggal</a:t>
            </a:r>
            <a:r>
              <a:rPr lang="en-US" sz="3200" dirty="0"/>
              <a:t> </a:t>
            </a:r>
            <a:r>
              <a:rPr lang="en-US" sz="3200" dirty="0" err="1"/>
              <a:t>jatuh</a:t>
            </a:r>
            <a:r>
              <a:rPr lang="en-US" sz="3200" dirty="0"/>
              <a:t> tempo, </a:t>
            </a:r>
            <a:r>
              <a:rPr lang="en-US" sz="3200" dirty="0" err="1"/>
              <a:t>dan</a:t>
            </a:r>
            <a:r>
              <a:rPr lang="en-US" sz="3200" dirty="0"/>
              <a:t> </a:t>
            </a:r>
            <a:r>
              <a:rPr lang="en-US" sz="3200" dirty="0" err="1"/>
              <a:t>konsekuensi</a:t>
            </a:r>
            <a:r>
              <a:rPr lang="en-US" sz="3200" dirty="0"/>
              <a:t> </a:t>
            </a:r>
            <a:r>
              <a:rPr lang="en-US" sz="3200" dirty="0" err="1" smtClean="0"/>
              <a:t>lainnya</a:t>
            </a:r>
            <a:endParaRPr lang="en-US" sz="3200" dirty="0" smtClean="0"/>
          </a:p>
          <a:p>
            <a:endParaRPr lang="en-US" sz="3200" dirty="0" smtClean="0"/>
          </a:p>
          <a:p>
            <a:pPr marL="685800" indent="-685800">
              <a:buFont typeface="Wingdings" pitchFamily="2" charset="2"/>
              <a:buChar char="v"/>
            </a:pPr>
            <a:endParaRPr lang="en-US" sz="3200" b="1" cap="none" spc="150" dirty="0">
              <a:ln w="11430"/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27215124"/>
      </p:ext>
    </p:extLst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49" r="4298"/>
          <a:stretch/>
        </p:blipFill>
        <p:spPr>
          <a:xfrm flipH="1">
            <a:off x="35496" y="23146"/>
            <a:ext cx="8468304" cy="682188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592289" y="437763"/>
            <a:ext cx="6588223" cy="830997"/>
          </a:xfrm>
          <a:prstGeom prst="rect">
            <a:avLst/>
          </a:prstGeom>
          <a:solidFill>
            <a:srgbClr val="F94966">
              <a:alpha val="25098"/>
            </a:srgbClr>
          </a:solidFill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lvl="0"/>
            <a:r>
              <a:rPr lang="en-US" sz="4800" b="1" dirty="0" err="1"/>
              <a:t>Surat</a:t>
            </a:r>
            <a:r>
              <a:rPr lang="en-US" sz="4800" b="1" dirty="0"/>
              <a:t> </a:t>
            </a:r>
            <a:r>
              <a:rPr lang="en-US" sz="4800" b="1" dirty="0" err="1" smtClean="0"/>
              <a:t>Rekomendasi</a:t>
            </a:r>
            <a:endParaRPr lang="en-US" sz="4800" dirty="0"/>
          </a:p>
        </p:txBody>
      </p:sp>
      <p:sp>
        <p:nvSpPr>
          <p:cNvPr id="9" name="Rectangle 8"/>
          <p:cNvSpPr/>
          <p:nvPr/>
        </p:nvSpPr>
        <p:spPr>
          <a:xfrm>
            <a:off x="1907704" y="1772816"/>
            <a:ext cx="6840760" cy="48320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L="457200" indent="-457200">
              <a:buFont typeface="Wingdings" pitchFamily="2" charset="2"/>
              <a:buChar char="v"/>
            </a:pP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</a:rPr>
              <a:t>Dibuat</a:t>
            </a: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bg2">
                    <a:lumMod val="10000"/>
                  </a:schemeClr>
                </a:solidFill>
              </a:rPr>
              <a:t>oleh</a:t>
            </a:r>
            <a:r>
              <a:rPr lang="en-US" sz="32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bg2">
                    <a:lumMod val="10000"/>
                  </a:schemeClr>
                </a:solidFill>
              </a:rPr>
              <a:t>seorang</a:t>
            </a:r>
            <a:r>
              <a:rPr lang="en-US" sz="32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bg2">
                    <a:lumMod val="10000"/>
                  </a:schemeClr>
                </a:solidFill>
              </a:rPr>
              <a:t>pimpinan</a:t>
            </a:r>
            <a:r>
              <a:rPr lang="en-US" sz="32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bg2">
                    <a:lumMod val="10000"/>
                  </a:schemeClr>
                </a:solidFill>
              </a:rPr>
              <a:t>atau</a:t>
            </a:r>
            <a:r>
              <a:rPr lang="en-US" sz="32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bg2">
                    <a:lumMod val="10000"/>
                  </a:schemeClr>
                </a:solidFill>
              </a:rPr>
              <a:t>pejabat</a:t>
            </a:r>
            <a:r>
              <a:rPr lang="en-US" sz="32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bg2">
                    <a:lumMod val="10000"/>
                  </a:schemeClr>
                </a:solidFill>
              </a:rPr>
              <a:t>tertentu</a:t>
            </a:r>
            <a:r>
              <a:rPr lang="en-US" sz="3200" dirty="0">
                <a:solidFill>
                  <a:schemeClr val="bg2">
                    <a:lumMod val="10000"/>
                  </a:schemeClr>
                </a:solidFill>
              </a:rPr>
              <a:t> </a:t>
            </a:r>
            <a:endParaRPr lang="en-US" sz="3200" dirty="0" smtClean="0">
              <a:solidFill>
                <a:schemeClr val="bg2">
                  <a:lumMod val="10000"/>
                </a:schemeClr>
              </a:solidFill>
            </a:endParaRPr>
          </a:p>
          <a:p>
            <a:pPr marL="457200" indent="-457200"/>
            <a:endParaRPr lang="en-US" sz="2000" dirty="0" smtClean="0">
              <a:solidFill>
                <a:schemeClr val="bg2">
                  <a:lumMod val="10000"/>
                </a:schemeClr>
              </a:solidFill>
            </a:endParaRPr>
          </a:p>
          <a:p>
            <a:pPr marL="457200" indent="-457200">
              <a:buFont typeface="Wingdings" pitchFamily="2" charset="2"/>
              <a:buChar char="v"/>
            </a:pP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</a:rPr>
              <a:t>Berisi</a:t>
            </a: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bg2">
                    <a:lumMod val="10000"/>
                  </a:schemeClr>
                </a:solidFill>
              </a:rPr>
              <a:t>keterangan</a:t>
            </a:r>
            <a:r>
              <a:rPr lang="en-US" sz="32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bg2">
                    <a:lumMod val="10000"/>
                  </a:schemeClr>
                </a:solidFill>
              </a:rPr>
              <a:t>tentang</a:t>
            </a:r>
            <a:r>
              <a:rPr lang="en-US" sz="32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bg2">
                    <a:lumMod val="10000"/>
                  </a:schemeClr>
                </a:solidFill>
              </a:rPr>
              <a:t>keadaan</a:t>
            </a:r>
            <a:r>
              <a:rPr lang="en-US" sz="32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bg2">
                    <a:lumMod val="10000"/>
                  </a:schemeClr>
                </a:solidFill>
              </a:rPr>
              <a:t>pribadi</a:t>
            </a:r>
            <a:r>
              <a:rPr lang="en-US" sz="32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bg2">
                    <a:lumMod val="10000"/>
                  </a:schemeClr>
                </a:solidFill>
              </a:rPr>
              <a:t>seseorang</a:t>
            </a:r>
            <a:r>
              <a:rPr lang="en-US" sz="32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bg2">
                    <a:lumMod val="10000"/>
                  </a:schemeClr>
                </a:solidFill>
              </a:rPr>
              <a:t>berdasarkan</a:t>
            </a:r>
            <a:r>
              <a:rPr lang="en-US" sz="3200" dirty="0">
                <a:solidFill>
                  <a:schemeClr val="bg2">
                    <a:lumMod val="10000"/>
                  </a:schemeClr>
                </a:solidFill>
              </a:rPr>
              <a:t> data-data </a:t>
            </a:r>
            <a:r>
              <a:rPr lang="en-US" sz="3200" dirty="0" err="1">
                <a:solidFill>
                  <a:schemeClr val="bg2">
                    <a:lumMod val="10000"/>
                  </a:schemeClr>
                </a:solidFill>
              </a:rPr>
              <a:t>autentik</a:t>
            </a:r>
            <a:r>
              <a:rPr lang="en-US" sz="3200" dirty="0">
                <a:solidFill>
                  <a:schemeClr val="bg2">
                    <a:lumMod val="10000"/>
                  </a:schemeClr>
                </a:solidFill>
              </a:rPr>
              <a:t> </a:t>
            </a:r>
            <a:endParaRPr lang="en-US" sz="3200" dirty="0" smtClean="0">
              <a:solidFill>
                <a:schemeClr val="bg2">
                  <a:lumMod val="10000"/>
                </a:schemeClr>
              </a:solidFill>
            </a:endParaRPr>
          </a:p>
          <a:p>
            <a:pPr marL="457200" indent="-457200"/>
            <a:endParaRPr lang="en-US" sz="2000" dirty="0" smtClean="0">
              <a:solidFill>
                <a:schemeClr val="bg2">
                  <a:lumMod val="10000"/>
                </a:schemeClr>
              </a:solidFill>
            </a:endParaRPr>
          </a:p>
          <a:p>
            <a:pPr marL="457200" indent="-457200">
              <a:buFont typeface="Wingdings" pitchFamily="2" charset="2"/>
              <a:buChar char="v"/>
            </a:pP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</a:rPr>
              <a:t>Diminta</a:t>
            </a: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bg2">
                    <a:lumMod val="10000"/>
                  </a:schemeClr>
                </a:solidFill>
              </a:rPr>
              <a:t>sendiri</a:t>
            </a:r>
            <a:r>
              <a:rPr lang="en-US" sz="32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bg2">
                    <a:lumMod val="10000"/>
                  </a:schemeClr>
                </a:solidFill>
              </a:rPr>
              <a:t>oleh</a:t>
            </a:r>
            <a:r>
              <a:rPr lang="en-US" sz="32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bg2">
                    <a:lumMod val="10000"/>
                  </a:schemeClr>
                </a:solidFill>
              </a:rPr>
              <a:t>pihak</a:t>
            </a:r>
            <a:r>
              <a:rPr lang="en-US" sz="3200" dirty="0">
                <a:solidFill>
                  <a:schemeClr val="bg2">
                    <a:lumMod val="10000"/>
                  </a:schemeClr>
                </a:solidFill>
              </a:rPr>
              <a:t> yang </a:t>
            </a:r>
            <a:r>
              <a:rPr lang="en-US" sz="3200" dirty="0" err="1">
                <a:solidFill>
                  <a:schemeClr val="bg2">
                    <a:lumMod val="10000"/>
                  </a:schemeClr>
                </a:solidFill>
              </a:rPr>
              <a:t>bersangkutan</a:t>
            </a:r>
            <a:r>
              <a:rPr lang="en-US" sz="32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bg2">
                    <a:lumMod val="10000"/>
                  </a:schemeClr>
                </a:solidFill>
              </a:rPr>
              <a:t>untuk</a:t>
            </a:r>
            <a:r>
              <a:rPr lang="en-US" sz="32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bg2">
                    <a:lumMod val="10000"/>
                  </a:schemeClr>
                </a:solidFill>
              </a:rPr>
              <a:t>kepentingan</a:t>
            </a:r>
            <a:r>
              <a:rPr lang="en-US" sz="32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</a:rPr>
              <a:t>pribadinya</a:t>
            </a: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</a:rPr>
              <a:t> </a:t>
            </a:r>
            <a:endParaRPr lang="en-US" sz="3200" b="1" cap="none" spc="150" dirty="0">
              <a:ln w="11430"/>
              <a:solidFill>
                <a:schemeClr val="bg2">
                  <a:lumMod val="10000"/>
                </a:schemeClr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47829985"/>
      </p:ext>
    </p:extLst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49" r="4298"/>
          <a:stretch/>
        </p:blipFill>
        <p:spPr>
          <a:xfrm flipH="1">
            <a:off x="35496" y="23146"/>
            <a:ext cx="8468304" cy="6821887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285984" y="2071678"/>
            <a:ext cx="6120680" cy="373948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</a:rPr>
              <a:t>Dukungan</a:t>
            </a: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</a:rPr>
              <a:t> moral</a:t>
            </a:r>
            <a:endParaRPr lang="en-US" sz="2000" dirty="0" smtClean="0">
              <a:solidFill>
                <a:schemeClr val="bg2">
                  <a:lumMod val="10000"/>
                </a:schemeClr>
              </a:solidFill>
            </a:endParaRPr>
          </a:p>
          <a:p>
            <a:pPr marL="342900" indent="-342900">
              <a:spcBef>
                <a:spcPts val="1800"/>
              </a:spcBef>
              <a:buFont typeface="Wingdings" pitchFamily="2" charset="2"/>
              <a:buChar char="v"/>
            </a:pP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</a:rPr>
              <a:t>Saran </a:t>
            </a: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</a:rPr>
              <a:t>menjaga</a:t>
            </a: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bg2">
                    <a:lumMod val="10000"/>
                  </a:schemeClr>
                </a:solidFill>
              </a:rPr>
              <a:t>hubungan</a:t>
            </a:r>
            <a:r>
              <a:rPr lang="en-US" sz="32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</a:rPr>
              <a:t>baik</a:t>
            </a:r>
            <a:endParaRPr lang="en-US" sz="2800" dirty="0" smtClean="0">
              <a:solidFill>
                <a:schemeClr val="bg2">
                  <a:lumMod val="10000"/>
                </a:schemeClr>
              </a:solidFill>
            </a:endParaRPr>
          </a:p>
          <a:p>
            <a:pPr marL="342900" indent="-342900">
              <a:spcBef>
                <a:spcPts val="1800"/>
              </a:spcBef>
              <a:buFont typeface="Wingdings" pitchFamily="2" charset="2"/>
              <a:buChar char="v"/>
            </a:pP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</a:rPr>
              <a:t>Mengetahui</a:t>
            </a: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</a:rPr>
              <a:t>identitas</a:t>
            </a: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</a:rPr>
              <a:t>seseorang</a:t>
            </a:r>
            <a:endParaRPr lang="en-US" sz="3200" dirty="0" smtClean="0">
              <a:solidFill>
                <a:schemeClr val="bg2">
                  <a:lumMod val="10000"/>
                </a:schemeClr>
              </a:solidFill>
            </a:endParaRPr>
          </a:p>
          <a:p>
            <a:pPr marL="342900" indent="-342900">
              <a:spcBef>
                <a:spcPts val="1800"/>
              </a:spcBef>
              <a:buFont typeface="Wingdings" pitchFamily="2" charset="2"/>
              <a:buChar char="v"/>
            </a:pP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</a:rPr>
              <a:t>Bahan</a:t>
            </a: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</a:rPr>
              <a:t>pertimbangan</a:t>
            </a: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bg2">
                    <a:lumMod val="10000"/>
                  </a:schemeClr>
                </a:solidFill>
              </a:rPr>
              <a:t>diterima</a:t>
            </a:r>
            <a:r>
              <a:rPr lang="en-US" sz="32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bg2">
                    <a:lumMod val="10000"/>
                  </a:schemeClr>
                </a:solidFill>
              </a:rPr>
              <a:t>atau</a:t>
            </a:r>
            <a:r>
              <a:rPr lang="en-US" sz="32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bg2">
                    <a:lumMod val="10000"/>
                  </a:schemeClr>
                </a:solidFill>
              </a:rPr>
              <a:t>tidaknya</a:t>
            </a:r>
            <a:r>
              <a:rPr lang="en-US" sz="3200" dirty="0">
                <a:solidFill>
                  <a:schemeClr val="bg2">
                    <a:lumMod val="10000"/>
                  </a:schemeClr>
                </a:solidFill>
              </a:rPr>
              <a:t> orang </a:t>
            </a:r>
            <a:r>
              <a:rPr lang="en-US" sz="3200" dirty="0" err="1">
                <a:solidFill>
                  <a:schemeClr val="bg2">
                    <a:lumMod val="10000"/>
                  </a:schemeClr>
                </a:solidFill>
              </a:rPr>
              <a:t>tersebut</a:t>
            </a:r>
            <a:r>
              <a:rPr lang="en-US" sz="32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bg2">
                    <a:lumMod val="10000"/>
                  </a:schemeClr>
                </a:solidFill>
              </a:rPr>
              <a:t>dalam</a:t>
            </a:r>
            <a:r>
              <a:rPr lang="en-US" sz="32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</a:rPr>
              <a:t>komunitasnya</a:t>
            </a:r>
            <a:endParaRPr lang="en-US" sz="3200" b="1" cap="none" spc="150" dirty="0">
              <a:ln w="11430"/>
              <a:solidFill>
                <a:schemeClr val="bg2">
                  <a:lumMod val="10000"/>
                </a:schemeClr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339752" y="836712"/>
            <a:ext cx="6840761" cy="769441"/>
          </a:xfrm>
          <a:prstGeom prst="rect">
            <a:avLst/>
          </a:prstGeom>
          <a:solidFill>
            <a:srgbClr val="F94966">
              <a:alpha val="25098"/>
            </a:srgbClr>
          </a:solidFill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lvl="0"/>
            <a:r>
              <a:rPr lang="en-US" sz="4400" b="1" dirty="0" err="1" smtClean="0"/>
              <a:t>Manfaat</a:t>
            </a:r>
            <a:r>
              <a:rPr lang="en-US" sz="4400" b="1" dirty="0" smtClean="0"/>
              <a:t> </a:t>
            </a:r>
            <a:r>
              <a:rPr lang="en-US" sz="4400" b="1" dirty="0" err="1" smtClean="0"/>
              <a:t>Surat</a:t>
            </a:r>
            <a:r>
              <a:rPr lang="en-US" sz="4400" b="1" dirty="0" smtClean="0"/>
              <a:t> </a:t>
            </a:r>
            <a:r>
              <a:rPr lang="en-US" sz="4400" b="1" dirty="0" err="1" smtClean="0"/>
              <a:t>Rekomendasi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3755381450"/>
      </p:ext>
    </p:extLst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275</TotalTime>
  <Words>682</Words>
  <Application>Microsoft Office PowerPoint</Application>
  <PresentationFormat>On-screen Show (4:3)</PresentationFormat>
  <Paragraphs>149</Paragraphs>
  <Slides>23</Slides>
  <Notes>23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Penulisan Korespondensi Bisnis</dc:title>
  <dc:creator>ismail - [2010]</dc:creator>
  <cp:lastModifiedBy>PERSONAL</cp:lastModifiedBy>
  <cp:revision>116</cp:revision>
  <dcterms:created xsi:type="dcterms:W3CDTF">2015-05-05T15:20:37Z</dcterms:created>
  <dcterms:modified xsi:type="dcterms:W3CDTF">2019-04-30T03:37:00Z</dcterms:modified>
</cp:coreProperties>
</file>