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0BD3-1ACE-40CD-B02D-41D702739CD3}" type="datetimeFigureOut">
              <a:rPr lang="en-US" smtClean="0"/>
              <a:t>11/18/2019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FE50A-0076-4F15-ADD4-0BCF82E50C1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0BD3-1ACE-40CD-B02D-41D702739CD3}" type="datetimeFigureOut">
              <a:rPr lang="en-US" smtClean="0"/>
              <a:t>11/18/2019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FE50A-0076-4F15-ADD4-0BCF82E50C1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0BD3-1ACE-40CD-B02D-41D702739CD3}" type="datetimeFigureOut">
              <a:rPr lang="en-US" smtClean="0"/>
              <a:t>11/18/2019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FE50A-0076-4F15-ADD4-0BCF82E50C1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0BD3-1ACE-40CD-B02D-41D702739CD3}" type="datetimeFigureOut">
              <a:rPr lang="en-US" smtClean="0"/>
              <a:t>11/18/2019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FE50A-0076-4F15-ADD4-0BCF82E50C1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0BD3-1ACE-40CD-B02D-41D702739CD3}" type="datetimeFigureOut">
              <a:rPr lang="en-US" smtClean="0"/>
              <a:t>11/18/2019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FE50A-0076-4F15-ADD4-0BCF82E50C1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0BD3-1ACE-40CD-B02D-41D702739CD3}" type="datetimeFigureOut">
              <a:rPr lang="en-US" smtClean="0"/>
              <a:t>11/18/2019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FE50A-0076-4F15-ADD4-0BCF82E50C1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0BD3-1ACE-40CD-B02D-41D702739CD3}" type="datetimeFigureOut">
              <a:rPr lang="en-US" smtClean="0"/>
              <a:t>11/18/2019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FE50A-0076-4F15-ADD4-0BCF82E50C1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0BD3-1ACE-40CD-B02D-41D702739CD3}" type="datetimeFigureOut">
              <a:rPr lang="en-US" smtClean="0"/>
              <a:t>11/18/2019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FE50A-0076-4F15-ADD4-0BCF82E50C1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0BD3-1ACE-40CD-B02D-41D702739CD3}" type="datetimeFigureOut">
              <a:rPr lang="en-US" smtClean="0"/>
              <a:t>11/18/2019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FE50A-0076-4F15-ADD4-0BCF82E50C1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0BD3-1ACE-40CD-B02D-41D702739CD3}" type="datetimeFigureOut">
              <a:rPr lang="en-US" smtClean="0"/>
              <a:t>11/18/2019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FE50A-0076-4F15-ADD4-0BCF82E50C1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0BD3-1ACE-40CD-B02D-41D702739CD3}" type="datetimeFigureOut">
              <a:rPr lang="en-US" smtClean="0"/>
              <a:t>11/18/2019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FE50A-0076-4F15-ADD4-0BCF82E50C1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C0BD3-1ACE-40CD-B02D-41D702739CD3}" type="datetimeFigureOut">
              <a:rPr lang="en-US" smtClean="0"/>
              <a:t>11/18/2019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FE50A-0076-4F15-ADD4-0BCF82E50C1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SOAL GETARAN DAN GELOMBANG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381000" y="457200"/>
            <a:ext cx="8229600" cy="6019800"/>
          </a:xfrm>
        </p:spPr>
        <p:txBody>
          <a:bodyPr/>
          <a:lstStyle/>
          <a:p>
            <a:pPr marL="514350" indent="-514350" algn="just">
              <a:buFontTx/>
              <a:buAutoNum type="arabicPeriod"/>
              <a:defRPr/>
            </a:pPr>
            <a:r>
              <a:rPr lang="fi-FI" sz="1600" dirty="0" smtClean="0"/>
              <a:t>Dalam 0,5 menit terjadi 6000 getaran . Berapakah frekuensi getaran tersebut ? </a:t>
            </a:r>
            <a:r>
              <a:rPr lang="de-DE" sz="1600" dirty="0" smtClean="0"/>
              <a:t>Dan berapakah periodanya ?</a:t>
            </a:r>
            <a:endParaRPr lang="en-US" sz="1600" dirty="0" smtClean="0"/>
          </a:p>
          <a:p>
            <a:pPr marL="514350" indent="-514350" algn="just">
              <a:buFontTx/>
              <a:buAutoNum type="arabicPeriod"/>
              <a:defRPr/>
            </a:pPr>
            <a:r>
              <a:rPr lang="en-US" sz="1600" dirty="0" err="1" smtClean="0"/>
              <a:t>Perioda</a:t>
            </a:r>
            <a:r>
              <a:rPr lang="en-US" sz="1600" dirty="0" smtClean="0"/>
              <a:t> </a:t>
            </a:r>
            <a:r>
              <a:rPr lang="en-US" sz="1600" dirty="0" err="1" smtClean="0"/>
              <a:t>sebuah</a:t>
            </a:r>
            <a:r>
              <a:rPr lang="en-US" sz="1600" dirty="0" smtClean="0"/>
              <a:t> </a:t>
            </a:r>
            <a:r>
              <a:rPr lang="en-US" sz="1600" dirty="0" err="1" smtClean="0"/>
              <a:t>gelombang</a:t>
            </a:r>
            <a:r>
              <a:rPr lang="en-US" sz="1600" dirty="0" smtClean="0"/>
              <a:t> </a:t>
            </a:r>
            <a:r>
              <a:rPr lang="en-US" sz="1600" dirty="0" err="1" smtClean="0"/>
              <a:t>adalah</a:t>
            </a:r>
            <a:r>
              <a:rPr lang="en-US" sz="1600" dirty="0" smtClean="0"/>
              <a:t> 0,025 s. </a:t>
            </a:r>
            <a:r>
              <a:rPr lang="en-US" sz="1600" dirty="0" err="1" smtClean="0"/>
              <a:t>Berapakah</a:t>
            </a:r>
            <a:r>
              <a:rPr lang="en-US" sz="1600" dirty="0" smtClean="0"/>
              <a:t> </a:t>
            </a:r>
            <a:r>
              <a:rPr lang="en-US" sz="1600" dirty="0" err="1" smtClean="0"/>
              <a:t>frekuensi</a:t>
            </a:r>
            <a:r>
              <a:rPr lang="en-US" sz="1600" dirty="0" smtClean="0"/>
              <a:t> </a:t>
            </a:r>
            <a:r>
              <a:rPr lang="en-US" sz="1600" dirty="0" err="1" smtClean="0"/>
              <a:t>gelombang</a:t>
            </a:r>
            <a:r>
              <a:rPr lang="en-US" sz="1600" dirty="0" smtClean="0"/>
              <a:t> </a:t>
            </a:r>
            <a:r>
              <a:rPr lang="en-US" sz="1600" dirty="0" err="1" smtClean="0"/>
              <a:t>tersebut</a:t>
            </a:r>
            <a:r>
              <a:rPr lang="en-US" sz="1600" dirty="0" smtClean="0"/>
              <a:t>? </a:t>
            </a:r>
            <a:r>
              <a:rPr lang="en-US" sz="1600" dirty="0" err="1" smtClean="0"/>
              <a:t>Dalam</a:t>
            </a:r>
            <a:r>
              <a:rPr lang="en-US" sz="1600" dirty="0" smtClean="0"/>
              <a:t> 10 s </a:t>
            </a:r>
            <a:r>
              <a:rPr lang="en-US" sz="1600" dirty="0" err="1" smtClean="0"/>
              <a:t>akan</a:t>
            </a:r>
            <a:r>
              <a:rPr lang="en-US" sz="1600" dirty="0" smtClean="0"/>
              <a:t> </a:t>
            </a:r>
            <a:r>
              <a:rPr lang="en-US" sz="1600" dirty="0" err="1" smtClean="0"/>
              <a:t>terjadi</a:t>
            </a:r>
            <a:r>
              <a:rPr lang="en-US" sz="1600" dirty="0" smtClean="0"/>
              <a:t> </a:t>
            </a:r>
            <a:r>
              <a:rPr lang="en-US" sz="1600" dirty="0" err="1" smtClean="0"/>
              <a:t>berapa</a:t>
            </a:r>
            <a:r>
              <a:rPr lang="en-US" sz="1600" dirty="0" smtClean="0"/>
              <a:t> </a:t>
            </a:r>
            <a:r>
              <a:rPr lang="en-US" sz="1600" dirty="0" err="1" smtClean="0"/>
              <a:t>gelombang</a:t>
            </a:r>
            <a:r>
              <a:rPr lang="en-US" sz="1600" dirty="0" smtClean="0"/>
              <a:t>?</a:t>
            </a:r>
          </a:p>
          <a:p>
            <a:pPr marL="514350" indent="-514350" algn="just">
              <a:buFontTx/>
              <a:buAutoNum type="arabicPeriod"/>
              <a:defRPr/>
            </a:pPr>
            <a:r>
              <a:rPr lang="en-US" sz="1600" dirty="0" err="1" smtClean="0"/>
              <a:t>Sebuah</a:t>
            </a:r>
            <a:r>
              <a:rPr lang="en-US" sz="1600" dirty="0" smtClean="0"/>
              <a:t> </a:t>
            </a:r>
            <a:r>
              <a:rPr lang="en-US" sz="1600" dirty="0" err="1" smtClean="0"/>
              <a:t>gelombang</a:t>
            </a:r>
            <a:r>
              <a:rPr lang="en-US" sz="1600" dirty="0" smtClean="0"/>
              <a:t> </a:t>
            </a:r>
            <a:r>
              <a:rPr lang="en-US" sz="1600" dirty="0" err="1" smtClean="0"/>
              <a:t>merambat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kecepatan</a:t>
            </a:r>
            <a:r>
              <a:rPr lang="en-US" sz="1600" dirty="0" smtClean="0"/>
              <a:t> 340 m/s. </a:t>
            </a:r>
            <a:r>
              <a:rPr lang="en-US" sz="1600" dirty="0" err="1" smtClean="0"/>
              <a:t>jika</a:t>
            </a:r>
            <a:r>
              <a:rPr lang="en-US" sz="1600" dirty="0" smtClean="0"/>
              <a:t> </a:t>
            </a:r>
            <a:r>
              <a:rPr lang="en-US" sz="1600" dirty="0" err="1" smtClean="0"/>
              <a:t>frekuensi</a:t>
            </a:r>
            <a:r>
              <a:rPr lang="en-US" sz="1600" dirty="0" smtClean="0"/>
              <a:t> </a:t>
            </a:r>
            <a:r>
              <a:rPr lang="en-US" sz="1600" dirty="0" err="1" smtClean="0"/>
              <a:t>gelombang</a:t>
            </a:r>
            <a:r>
              <a:rPr lang="en-US" sz="1600" dirty="0" smtClean="0"/>
              <a:t> </a:t>
            </a:r>
            <a:r>
              <a:rPr lang="en-US" sz="1600" dirty="0" err="1" smtClean="0"/>
              <a:t>adalah</a:t>
            </a:r>
            <a:r>
              <a:rPr lang="en-US" sz="1600" dirty="0" smtClean="0"/>
              <a:t> 50 Hz, </a:t>
            </a:r>
            <a:r>
              <a:rPr lang="en-US" sz="1600" dirty="0" err="1" smtClean="0"/>
              <a:t>tentukan</a:t>
            </a:r>
            <a:r>
              <a:rPr lang="en-US" sz="1600" dirty="0" smtClean="0"/>
              <a:t> </a:t>
            </a:r>
            <a:r>
              <a:rPr lang="en-US" sz="1600" dirty="0" err="1" smtClean="0"/>
              <a:t>panjang</a:t>
            </a:r>
            <a:r>
              <a:rPr lang="en-US" sz="1600" dirty="0" smtClean="0"/>
              <a:t> </a:t>
            </a:r>
            <a:r>
              <a:rPr lang="en-US" sz="1600" dirty="0" err="1" smtClean="0"/>
              <a:t>gelombangnya</a:t>
            </a:r>
            <a:endParaRPr lang="en-US" sz="1600" dirty="0" smtClean="0"/>
          </a:p>
          <a:p>
            <a:pPr marL="514350" indent="-514350" algn="just">
              <a:buFontTx/>
              <a:buAutoNum type="arabicPeriod"/>
              <a:defRPr/>
            </a:pPr>
            <a:r>
              <a:rPr lang="en-US" sz="1600" dirty="0" err="1" smtClean="0"/>
              <a:t>Suatu</a:t>
            </a:r>
            <a:r>
              <a:rPr lang="en-US" sz="1600" dirty="0" smtClean="0"/>
              <a:t> </a:t>
            </a:r>
            <a:r>
              <a:rPr lang="en-US" sz="1600" dirty="0" err="1" smtClean="0"/>
              <a:t>sumbu</a:t>
            </a:r>
            <a:r>
              <a:rPr lang="en-US" sz="1600" dirty="0" smtClean="0"/>
              <a:t> </a:t>
            </a:r>
            <a:r>
              <a:rPr lang="en-US" sz="1600" dirty="0" err="1" smtClean="0"/>
              <a:t>getar</a:t>
            </a:r>
            <a:r>
              <a:rPr lang="en-US" sz="1600" dirty="0" smtClean="0"/>
              <a:t>  </a:t>
            </a:r>
            <a:r>
              <a:rPr lang="en-US" sz="1600" dirty="0" err="1" smtClean="0"/>
              <a:t>memancarkan</a:t>
            </a:r>
            <a:r>
              <a:rPr lang="en-US" sz="1600" dirty="0" smtClean="0"/>
              <a:t> </a:t>
            </a:r>
            <a:r>
              <a:rPr lang="en-US" sz="1600" dirty="0" err="1" smtClean="0"/>
              <a:t>gelombang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cepat</a:t>
            </a:r>
            <a:r>
              <a:rPr lang="en-US" sz="1600" dirty="0" smtClean="0"/>
              <a:t> </a:t>
            </a:r>
            <a:r>
              <a:rPr lang="en-US" sz="1600" dirty="0" err="1" smtClean="0"/>
              <a:t>rambat</a:t>
            </a:r>
            <a:r>
              <a:rPr lang="en-US" sz="1600" dirty="0" smtClean="0"/>
              <a:t> 340 m/s, </a:t>
            </a:r>
            <a:r>
              <a:rPr lang="en-US" sz="1600" dirty="0" err="1" smtClean="0"/>
              <a:t>jika</a:t>
            </a:r>
            <a:r>
              <a:rPr lang="en-US" sz="1600" dirty="0" smtClean="0"/>
              <a:t> </a:t>
            </a:r>
            <a:r>
              <a:rPr lang="en-US" sz="1600" dirty="0" err="1" smtClean="0"/>
              <a:t>frekuensi</a:t>
            </a:r>
            <a:r>
              <a:rPr lang="en-US" sz="1600" dirty="0" smtClean="0"/>
              <a:t> </a:t>
            </a:r>
            <a:r>
              <a:rPr lang="en-US" sz="1600" dirty="0" err="1" smtClean="0"/>
              <a:t>gelombang</a:t>
            </a:r>
            <a:r>
              <a:rPr lang="en-US" sz="1600" dirty="0" smtClean="0"/>
              <a:t> </a:t>
            </a:r>
            <a:r>
              <a:rPr lang="en-US" sz="1600" dirty="0" err="1" smtClean="0"/>
              <a:t>tersebut</a:t>
            </a:r>
            <a:r>
              <a:rPr lang="en-US" sz="1600" dirty="0" smtClean="0"/>
              <a:t> 85 Hz, </a:t>
            </a:r>
            <a:r>
              <a:rPr lang="en-US" sz="1600" dirty="0" err="1" smtClean="0"/>
              <a:t>maka</a:t>
            </a:r>
            <a:r>
              <a:rPr lang="en-US" sz="1600" dirty="0" smtClean="0"/>
              <a:t> </a:t>
            </a:r>
            <a:r>
              <a:rPr lang="en-US" sz="1600" dirty="0" err="1" smtClean="0"/>
              <a:t>panjang</a:t>
            </a:r>
            <a:r>
              <a:rPr lang="en-US" sz="1600" dirty="0" smtClean="0"/>
              <a:t> </a:t>
            </a:r>
            <a:r>
              <a:rPr lang="en-US" sz="1600" dirty="0" err="1" smtClean="0"/>
              <a:t>gelombang</a:t>
            </a:r>
            <a:r>
              <a:rPr lang="en-US" sz="1600" dirty="0" smtClean="0"/>
              <a:t> </a:t>
            </a:r>
            <a:r>
              <a:rPr lang="en-US" sz="1600" dirty="0" err="1" smtClean="0"/>
              <a:t>tersebut</a:t>
            </a:r>
            <a:r>
              <a:rPr lang="en-US" sz="1600" dirty="0" smtClean="0"/>
              <a:t> </a:t>
            </a:r>
            <a:r>
              <a:rPr lang="en-US" sz="1600" dirty="0" err="1" smtClean="0"/>
              <a:t>adalah</a:t>
            </a:r>
            <a:r>
              <a:rPr lang="en-US" sz="1600" dirty="0" smtClean="0"/>
              <a:t>? </a:t>
            </a:r>
          </a:p>
          <a:p>
            <a:pPr marL="514350" indent="-514350" algn="just">
              <a:buFontTx/>
              <a:buAutoNum type="arabicPeriod"/>
              <a:defRPr/>
            </a:pPr>
            <a:r>
              <a:rPr lang="pt-BR" sz="1600" dirty="0" smtClean="0">
                <a:ea typeface="Calibri" pitchFamily="34" charset="0"/>
                <a:cs typeface="Times New Roman" pitchFamily="18" charset="0"/>
              </a:rPr>
              <a:t>Sebuah gelombang merambat di udara dengan kecepatan 360 m/s. Jika </a:t>
            </a:r>
            <a:r>
              <a:rPr lang="sv-SE" sz="1600" dirty="0" smtClean="0">
                <a:ea typeface="Calibri" pitchFamily="34" charset="0"/>
                <a:cs typeface="Times New Roman" pitchFamily="18" charset="0"/>
              </a:rPr>
              <a:t>panjang</a:t>
            </a:r>
            <a:r>
              <a:rPr lang="pt-BR" sz="1600" dirty="0" smtClean="0">
                <a:ea typeface="Calibri" pitchFamily="34" charset="0"/>
                <a:cs typeface="Times New Roman" pitchFamily="18" charset="0"/>
              </a:rPr>
              <a:t> gelombang bunyi 25 cm, hitung frekuensinya?</a:t>
            </a:r>
          </a:p>
          <a:p>
            <a:pPr marL="514350" indent="-514350" algn="just">
              <a:buFontTx/>
              <a:buAutoNum type="arabicPeriod"/>
              <a:defRPr/>
            </a:pPr>
            <a:r>
              <a:rPr lang="de-DE" sz="1600" dirty="0" smtClean="0"/>
              <a:t>30 gelombang terbentuk dalam waktu 3 detik, maka frekuensi gelombangnya adalah ... .</a:t>
            </a:r>
          </a:p>
          <a:p>
            <a:pPr marL="514350" indent="-514350" algn="just">
              <a:buFontTx/>
              <a:buAutoNum type="arabicPeriod"/>
              <a:defRPr/>
            </a:pPr>
            <a:r>
              <a:rPr lang="en-US" sz="1600" dirty="0" err="1" smtClean="0"/>
              <a:t>Jarak</a:t>
            </a:r>
            <a:r>
              <a:rPr lang="en-US" sz="1600" dirty="0" smtClean="0"/>
              <a:t> </a:t>
            </a:r>
            <a:r>
              <a:rPr lang="en-US" sz="1600" dirty="0" err="1" smtClean="0"/>
              <a:t>antara</a:t>
            </a:r>
            <a:r>
              <a:rPr lang="en-US" sz="1600" dirty="0" smtClean="0"/>
              <a:t> </a:t>
            </a:r>
            <a:r>
              <a:rPr lang="en-US" sz="1600" dirty="0" err="1" smtClean="0"/>
              <a:t>dua</a:t>
            </a:r>
            <a:r>
              <a:rPr lang="en-US" sz="1600" dirty="0" smtClean="0"/>
              <a:t> </a:t>
            </a:r>
            <a:r>
              <a:rPr lang="en-US" sz="1600" dirty="0" err="1" smtClean="0"/>
              <a:t>buah</a:t>
            </a:r>
            <a:r>
              <a:rPr lang="en-US" sz="1600" dirty="0" smtClean="0"/>
              <a:t> </a:t>
            </a:r>
            <a:r>
              <a:rPr lang="en-US" sz="1600" dirty="0" err="1" smtClean="0"/>
              <a:t>titik</a:t>
            </a:r>
            <a:r>
              <a:rPr lang="en-US" sz="1600" dirty="0" smtClean="0"/>
              <a:t> yang </a:t>
            </a:r>
            <a:r>
              <a:rPr lang="en-US" sz="1600" dirty="0" err="1" smtClean="0"/>
              <a:t>berdekatan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fase</a:t>
            </a:r>
            <a:r>
              <a:rPr lang="en-US" sz="1600" dirty="0" smtClean="0"/>
              <a:t> </a:t>
            </a:r>
            <a:r>
              <a:rPr lang="en-US" sz="1600" dirty="0" err="1" smtClean="0"/>
              <a:t>sama</a:t>
            </a:r>
            <a:r>
              <a:rPr lang="en-US" sz="1600" dirty="0" smtClean="0"/>
              <a:t> </a:t>
            </a:r>
            <a:r>
              <a:rPr lang="en-US" sz="1600" dirty="0" err="1" smtClean="0"/>
              <a:t>adalah</a:t>
            </a:r>
            <a:r>
              <a:rPr lang="en-US" sz="1600" dirty="0" smtClean="0"/>
              <a:t> 8 cm. 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memiliki</a:t>
            </a:r>
            <a:r>
              <a:rPr lang="en-US" sz="1600" dirty="0" smtClean="0"/>
              <a:t> </a:t>
            </a:r>
            <a:r>
              <a:rPr lang="en-US" sz="1600" dirty="0" err="1" smtClean="0"/>
              <a:t>periode</a:t>
            </a:r>
            <a:r>
              <a:rPr lang="en-US" sz="1600" dirty="0" smtClean="0"/>
              <a:t> </a:t>
            </a:r>
            <a:r>
              <a:rPr lang="en-US" sz="1600" dirty="0" err="1" smtClean="0"/>
              <a:t>gelombang</a:t>
            </a:r>
            <a:r>
              <a:rPr lang="en-US" sz="1600" dirty="0" smtClean="0"/>
              <a:t> </a:t>
            </a:r>
            <a:r>
              <a:rPr lang="en-US" sz="1600" dirty="0" err="1" smtClean="0"/>
              <a:t>sebesar</a:t>
            </a:r>
            <a:r>
              <a:rPr lang="en-US" sz="1600" dirty="0" smtClean="0"/>
              <a:t> 2 </a:t>
            </a:r>
            <a:r>
              <a:rPr lang="en-US" sz="1600" dirty="0" err="1" smtClean="0"/>
              <a:t>sekon</a:t>
            </a:r>
            <a:r>
              <a:rPr lang="en-US" sz="1600" dirty="0" smtClean="0"/>
              <a:t>, </a:t>
            </a:r>
            <a:r>
              <a:rPr lang="en-US" sz="1600" dirty="0" err="1" smtClean="0"/>
              <a:t>maka</a:t>
            </a:r>
            <a:r>
              <a:rPr lang="en-US" sz="1600" dirty="0" smtClean="0"/>
              <a:t> </a:t>
            </a:r>
            <a:r>
              <a:rPr lang="en-US" sz="1600" dirty="0" err="1" smtClean="0"/>
              <a:t>besar</a:t>
            </a:r>
            <a:r>
              <a:rPr lang="en-US" sz="1600" dirty="0" smtClean="0"/>
              <a:t> </a:t>
            </a:r>
            <a:r>
              <a:rPr lang="en-US" sz="1600" dirty="0" err="1" smtClean="0"/>
              <a:t>cepat</a:t>
            </a:r>
            <a:r>
              <a:rPr lang="en-US" sz="1600" dirty="0" smtClean="0"/>
              <a:t> </a:t>
            </a:r>
            <a:r>
              <a:rPr lang="en-US" sz="1600" dirty="0" err="1" smtClean="0"/>
              <a:t>rambat</a:t>
            </a:r>
            <a:r>
              <a:rPr lang="en-US" sz="1600" dirty="0" smtClean="0"/>
              <a:t> </a:t>
            </a:r>
            <a:r>
              <a:rPr lang="en-US" sz="1600" dirty="0" err="1" smtClean="0"/>
              <a:t>gelombangnya</a:t>
            </a:r>
            <a:r>
              <a:rPr lang="en-US" sz="1600" dirty="0" smtClean="0"/>
              <a:t> </a:t>
            </a:r>
            <a:r>
              <a:rPr lang="en-US" sz="1600" dirty="0" err="1" smtClean="0"/>
              <a:t>adalah</a:t>
            </a:r>
            <a:r>
              <a:rPr lang="en-US" sz="1600" dirty="0" smtClean="0"/>
              <a:t> ... .</a:t>
            </a:r>
          </a:p>
          <a:p>
            <a:pPr marL="514350" indent="-514350" algn="just">
              <a:buFontTx/>
              <a:buAutoNum type="arabicPeriod"/>
              <a:defRPr/>
            </a:pPr>
            <a:r>
              <a:rPr lang="en-US" sz="1600" dirty="0" err="1" smtClean="0"/>
              <a:t>Salah</a:t>
            </a:r>
            <a:r>
              <a:rPr lang="en-US" sz="1600" dirty="0" smtClean="0"/>
              <a:t> </a:t>
            </a:r>
            <a:r>
              <a:rPr lang="en-US" sz="1600" dirty="0" err="1" smtClean="0"/>
              <a:t>satu</a:t>
            </a:r>
            <a:r>
              <a:rPr lang="en-US" sz="1600" dirty="0" smtClean="0"/>
              <a:t> </a:t>
            </a:r>
            <a:r>
              <a:rPr lang="en-US" sz="1600" dirty="0" err="1" smtClean="0"/>
              <a:t>ujung</a:t>
            </a:r>
            <a:r>
              <a:rPr lang="en-US" sz="1600" dirty="0" smtClean="0"/>
              <a:t> </a:t>
            </a:r>
            <a:r>
              <a:rPr lang="en-US" sz="1600" dirty="0" err="1" smtClean="0"/>
              <a:t>seutas</a:t>
            </a:r>
            <a:r>
              <a:rPr lang="en-US" sz="1600" dirty="0" smtClean="0"/>
              <a:t> </a:t>
            </a:r>
            <a:r>
              <a:rPr lang="en-US" sz="1600" dirty="0" err="1" smtClean="0"/>
              <a:t>tali</a:t>
            </a:r>
            <a:r>
              <a:rPr lang="en-US" sz="1600" dirty="0" smtClean="0"/>
              <a:t> yang </a:t>
            </a:r>
            <a:r>
              <a:rPr lang="en-US" sz="1600" dirty="0" err="1" smtClean="0"/>
              <a:t>cukup</a:t>
            </a:r>
            <a:r>
              <a:rPr lang="en-US" sz="1600" dirty="0" smtClean="0"/>
              <a:t> </a:t>
            </a:r>
            <a:r>
              <a:rPr lang="en-US" sz="1600" dirty="0" err="1" smtClean="0"/>
              <a:t>panjang</a:t>
            </a:r>
            <a:r>
              <a:rPr lang="en-US" sz="1600" dirty="0" smtClean="0"/>
              <a:t> </a:t>
            </a:r>
            <a:r>
              <a:rPr lang="en-US" sz="1600" dirty="0" err="1" smtClean="0"/>
              <a:t>digetarkan</a:t>
            </a:r>
            <a:r>
              <a:rPr lang="en-US" sz="1600" dirty="0" smtClean="0"/>
              <a:t> </a:t>
            </a:r>
            <a:r>
              <a:rPr lang="en-US" sz="1600" dirty="0" err="1" smtClean="0"/>
              <a:t>sehingga</a:t>
            </a:r>
            <a:r>
              <a:rPr lang="en-US" sz="1600" dirty="0" smtClean="0"/>
              <a:t> </a:t>
            </a:r>
            <a:r>
              <a:rPr lang="en-US" sz="1600" dirty="0" err="1" smtClean="0"/>
              <a:t>timbul</a:t>
            </a:r>
            <a:r>
              <a:rPr lang="en-US" sz="1600" dirty="0" smtClean="0"/>
              <a:t> </a:t>
            </a:r>
            <a:r>
              <a:rPr lang="en-US" sz="1600" dirty="0" err="1" smtClean="0"/>
              <a:t>gelombang</a:t>
            </a:r>
            <a:r>
              <a:rPr lang="en-US" sz="1600" dirty="0" smtClean="0"/>
              <a:t> transversal. </a:t>
            </a:r>
            <a:r>
              <a:rPr lang="en-US" sz="1600" dirty="0" err="1" smtClean="0"/>
              <a:t>Jika</a:t>
            </a:r>
            <a:r>
              <a:rPr lang="en-US" sz="1600" dirty="0" smtClean="0"/>
              <a:t> </a:t>
            </a:r>
            <a:r>
              <a:rPr lang="en-US" sz="1600" dirty="0" err="1" smtClean="0"/>
              <a:t>jarak</a:t>
            </a:r>
            <a:r>
              <a:rPr lang="en-US" sz="1600" dirty="0" smtClean="0"/>
              <a:t> </a:t>
            </a:r>
            <a:r>
              <a:rPr lang="en-US" sz="1600" dirty="0" err="1" smtClean="0"/>
              <a:t>dua</a:t>
            </a:r>
            <a:r>
              <a:rPr lang="en-US" sz="1600" dirty="0" smtClean="0"/>
              <a:t> </a:t>
            </a:r>
            <a:r>
              <a:rPr lang="en-US" sz="1600" dirty="0" err="1" smtClean="0"/>
              <a:t>bukit</a:t>
            </a:r>
            <a:r>
              <a:rPr lang="en-US" sz="1600" dirty="0" smtClean="0"/>
              <a:t> </a:t>
            </a:r>
            <a:r>
              <a:rPr lang="en-US" sz="1600" dirty="0" err="1" smtClean="0"/>
              <a:t>berdekatan</a:t>
            </a:r>
            <a:r>
              <a:rPr lang="en-US" sz="1600" dirty="0" smtClean="0"/>
              <a:t> </a:t>
            </a:r>
            <a:r>
              <a:rPr lang="en-US" sz="1600" dirty="0" err="1" smtClean="0"/>
              <a:t>adalah</a:t>
            </a:r>
            <a:r>
              <a:rPr lang="en-US" sz="1600" dirty="0" smtClean="0"/>
              <a:t> 40 cm. Dan  </a:t>
            </a:r>
            <a:r>
              <a:rPr lang="en-US" sz="1600" dirty="0" err="1" smtClean="0"/>
              <a:t>frekuensi</a:t>
            </a:r>
            <a:r>
              <a:rPr lang="en-US" sz="1600" dirty="0" smtClean="0"/>
              <a:t> </a:t>
            </a:r>
            <a:r>
              <a:rPr lang="en-US" sz="1600" dirty="0" err="1" smtClean="0"/>
              <a:t>sumber</a:t>
            </a:r>
            <a:r>
              <a:rPr lang="en-US" sz="1600" dirty="0" smtClean="0"/>
              <a:t> </a:t>
            </a:r>
            <a:r>
              <a:rPr lang="en-US" sz="1600" dirty="0" err="1" smtClean="0"/>
              <a:t>getaran</a:t>
            </a:r>
            <a:r>
              <a:rPr lang="en-US" sz="1600" dirty="0" smtClean="0"/>
              <a:t> </a:t>
            </a:r>
            <a:r>
              <a:rPr lang="en-US" sz="1600" dirty="0" err="1" smtClean="0"/>
              <a:t>sebesar</a:t>
            </a:r>
            <a:r>
              <a:rPr lang="en-US" sz="1600" dirty="0" smtClean="0"/>
              <a:t> 10 Hz, </a:t>
            </a:r>
            <a:r>
              <a:rPr lang="en-US" sz="1600" dirty="0" err="1" smtClean="0"/>
              <a:t>cepat</a:t>
            </a:r>
            <a:r>
              <a:rPr lang="en-US" sz="1600" dirty="0" smtClean="0"/>
              <a:t> </a:t>
            </a:r>
            <a:r>
              <a:rPr lang="en-US" sz="1600" dirty="0" err="1" smtClean="0"/>
              <a:t>rambat</a:t>
            </a:r>
            <a:r>
              <a:rPr lang="en-US" sz="1600" dirty="0" smtClean="0"/>
              <a:t> </a:t>
            </a:r>
            <a:r>
              <a:rPr lang="en-US" sz="1600" dirty="0" err="1" smtClean="0"/>
              <a:t>gelombang</a:t>
            </a:r>
            <a:r>
              <a:rPr lang="en-US" sz="1600" dirty="0" smtClean="0"/>
              <a:t> </a:t>
            </a:r>
            <a:r>
              <a:rPr lang="en-US" sz="1600" dirty="0" err="1" smtClean="0"/>
              <a:t>pada</a:t>
            </a:r>
            <a:r>
              <a:rPr lang="en-US" sz="1600" dirty="0" smtClean="0"/>
              <a:t> </a:t>
            </a:r>
            <a:r>
              <a:rPr lang="en-US" sz="1600" dirty="0" err="1" smtClean="0"/>
              <a:t>tali</a:t>
            </a:r>
            <a:r>
              <a:rPr lang="en-US" sz="1600" dirty="0" smtClean="0"/>
              <a:t> </a:t>
            </a:r>
            <a:r>
              <a:rPr lang="en-US" sz="1600" dirty="0" err="1" smtClean="0"/>
              <a:t>tersebut</a:t>
            </a:r>
            <a:r>
              <a:rPr lang="en-US" sz="1600" dirty="0" smtClean="0"/>
              <a:t> </a:t>
            </a:r>
            <a:r>
              <a:rPr lang="en-US" sz="1600" dirty="0" err="1" smtClean="0"/>
              <a:t>adalah</a:t>
            </a:r>
            <a:r>
              <a:rPr lang="en-US" sz="1600" dirty="0" smtClean="0"/>
              <a:t> . .</a:t>
            </a:r>
          </a:p>
          <a:p>
            <a:pPr marL="514350" indent="-514350" algn="just">
              <a:buFontTx/>
              <a:buAutoNum type="arabicPeriod"/>
              <a:defRPr/>
            </a:pPr>
            <a:r>
              <a:rPr lang="en-US" sz="1600" dirty="0" err="1" smtClean="0"/>
              <a:t>Dua</a:t>
            </a:r>
            <a:r>
              <a:rPr lang="en-US" sz="1600" dirty="0" smtClean="0"/>
              <a:t> </a:t>
            </a:r>
            <a:r>
              <a:rPr lang="en-US" sz="1600" dirty="0" err="1" smtClean="0"/>
              <a:t>gelombang</a:t>
            </a:r>
            <a:r>
              <a:rPr lang="en-US" sz="1600" dirty="0" smtClean="0"/>
              <a:t> </a:t>
            </a:r>
            <a:r>
              <a:rPr lang="en-US" sz="1600" dirty="0" err="1" smtClean="0"/>
              <a:t>memancarkan</a:t>
            </a:r>
            <a:r>
              <a:rPr lang="en-US" sz="1600" dirty="0" smtClean="0"/>
              <a:t> </a:t>
            </a:r>
            <a:r>
              <a:rPr lang="en-US" sz="1600" dirty="0" err="1" smtClean="0"/>
              <a:t>frekuensi</a:t>
            </a:r>
            <a:r>
              <a:rPr lang="en-US" sz="1600" dirty="0" smtClean="0"/>
              <a:t> 100 Hz </a:t>
            </a:r>
            <a:r>
              <a:rPr lang="en-US" sz="1600" dirty="0" err="1" smtClean="0"/>
              <a:t>dan</a:t>
            </a:r>
            <a:r>
              <a:rPr lang="en-US" sz="1600" dirty="0" smtClean="0"/>
              <a:t> 110 Hz. </a:t>
            </a:r>
            <a:r>
              <a:rPr lang="en-US" sz="1600" dirty="0" err="1" smtClean="0"/>
              <a:t>Periode</a:t>
            </a:r>
            <a:r>
              <a:rPr lang="en-US" sz="1600" dirty="0" smtClean="0"/>
              <a:t> </a:t>
            </a:r>
            <a:r>
              <a:rPr lang="en-US" sz="1600" dirty="0" err="1" smtClean="0"/>
              <a:t>layangan</a:t>
            </a:r>
            <a:r>
              <a:rPr lang="en-US" sz="1600" dirty="0" smtClean="0"/>
              <a:t> yang </a:t>
            </a:r>
            <a:r>
              <a:rPr lang="en-US" sz="1600" dirty="0" err="1" smtClean="0"/>
              <a:t>teramati</a:t>
            </a:r>
            <a:r>
              <a:rPr lang="en-US" sz="1600" dirty="0" smtClean="0"/>
              <a:t> </a:t>
            </a:r>
            <a:r>
              <a:rPr lang="en-US" sz="1600" dirty="0" err="1" smtClean="0"/>
              <a:t>adalah</a:t>
            </a:r>
            <a:r>
              <a:rPr lang="en-US" sz="1600" dirty="0" smtClean="0"/>
              <a:t> . . . </a:t>
            </a:r>
            <a:r>
              <a:rPr lang="en-US" sz="1600" dirty="0" smtClean="0"/>
              <a:t>.</a:t>
            </a:r>
          </a:p>
          <a:p>
            <a:pPr marL="514350" lvl="0" indent="-514350" algn="just">
              <a:buFontTx/>
              <a:buAutoNum type="arabicPeriod"/>
              <a:defRPr/>
            </a:pPr>
            <a:r>
              <a:rPr lang="en-ID" sz="1600" dirty="0" err="1"/>
              <a:t>Dalam</a:t>
            </a:r>
            <a:r>
              <a:rPr lang="en-ID" sz="1600" dirty="0"/>
              <a:t> 2 </a:t>
            </a:r>
            <a:r>
              <a:rPr lang="en-ID" sz="1600" dirty="0" err="1" smtClean="0"/>
              <a:t>menit</a:t>
            </a:r>
            <a:r>
              <a:rPr lang="en-ID" sz="1600" dirty="0" smtClean="0"/>
              <a:t> </a:t>
            </a:r>
            <a:r>
              <a:rPr lang="en-ID" sz="1600" dirty="0" err="1" smtClean="0"/>
              <a:t>terjadi</a:t>
            </a:r>
            <a:r>
              <a:rPr lang="en-ID" sz="1600" dirty="0" smtClean="0"/>
              <a:t> </a:t>
            </a:r>
            <a:r>
              <a:rPr lang="en-ID" sz="1600" dirty="0"/>
              <a:t>960 </a:t>
            </a:r>
            <a:r>
              <a:rPr lang="en-ID" sz="1600" dirty="0" err="1" smtClean="0"/>
              <a:t>getaran</a:t>
            </a:r>
            <a:r>
              <a:rPr lang="en-ID" sz="1600" dirty="0" smtClean="0"/>
              <a:t>  </a:t>
            </a:r>
            <a:r>
              <a:rPr lang="en-ID" sz="1600" dirty="0" err="1" smtClean="0"/>
              <a:t>pada</a:t>
            </a:r>
            <a:r>
              <a:rPr lang="en-ID" sz="1600" dirty="0" smtClean="0"/>
              <a:t> </a:t>
            </a:r>
            <a:r>
              <a:rPr lang="en-ID" sz="1600" dirty="0" err="1" smtClean="0"/>
              <a:t>suatu</a:t>
            </a:r>
            <a:r>
              <a:rPr lang="en-ID" sz="1600" dirty="0" smtClean="0"/>
              <a:t> </a:t>
            </a:r>
            <a:r>
              <a:rPr lang="en-ID" sz="1600" dirty="0" err="1" smtClean="0"/>
              <a:t>partikel</a:t>
            </a:r>
            <a:r>
              <a:rPr lang="en-ID" sz="1600" dirty="0"/>
              <a:t>. </a:t>
            </a:r>
            <a:r>
              <a:rPr lang="en-ID" sz="1600" dirty="0" err="1" smtClean="0"/>
              <a:t>Berapa</a:t>
            </a:r>
            <a:r>
              <a:rPr lang="en-ID" sz="1600" dirty="0" smtClean="0"/>
              <a:t> </a:t>
            </a:r>
            <a:r>
              <a:rPr lang="en-ID" sz="1600" dirty="0" err="1" smtClean="0"/>
              <a:t>periode</a:t>
            </a:r>
            <a:r>
              <a:rPr lang="en-ID" sz="1600" dirty="0" smtClean="0"/>
              <a:t> </a:t>
            </a:r>
            <a:r>
              <a:rPr lang="en-ID" sz="1600" dirty="0" err="1" smtClean="0"/>
              <a:t>dan</a:t>
            </a:r>
            <a:r>
              <a:rPr lang="en-ID" sz="1600" dirty="0" smtClean="0"/>
              <a:t> </a:t>
            </a:r>
            <a:r>
              <a:rPr lang="en-ID" sz="1600" dirty="0" err="1" smtClean="0"/>
              <a:t>frekuensi</a:t>
            </a:r>
            <a:r>
              <a:rPr lang="en-ID" sz="1600" dirty="0" smtClean="0"/>
              <a:t> </a:t>
            </a:r>
            <a:r>
              <a:rPr lang="en-ID" sz="1600" dirty="0" err="1" smtClean="0"/>
              <a:t>getarannya</a:t>
            </a:r>
            <a:r>
              <a:rPr lang="en-ID" sz="1600" dirty="0"/>
              <a:t>?</a:t>
            </a:r>
            <a:endParaRPr lang="en-US" sz="1600" dirty="0"/>
          </a:p>
          <a:p>
            <a:pPr marL="514350" indent="-514350" algn="just">
              <a:buFontTx/>
              <a:buAutoNum type="arabicPeriod"/>
              <a:defRPr/>
            </a:pPr>
            <a:endParaRPr lang="pt-BR" sz="1600" dirty="0" smtClean="0">
              <a:ea typeface="Calibri" pitchFamily="34" charset="0"/>
              <a:cs typeface="Times New Roman" pitchFamily="18" charset="0"/>
            </a:endParaRPr>
          </a:p>
          <a:p>
            <a:pPr marL="514350" indent="-514350" algn="just">
              <a:buFontTx/>
              <a:buAutoNum type="arabicPeriod"/>
              <a:defRPr/>
            </a:pPr>
            <a:endParaRPr lang="en-US" sz="2800" dirty="0" smtClean="0"/>
          </a:p>
          <a:p>
            <a:pPr marL="0" indent="0">
              <a:buFontTx/>
              <a:buNone/>
              <a:defRPr/>
            </a:pPr>
            <a:endParaRPr lang="en-US" sz="2800" dirty="0" smtClean="0"/>
          </a:p>
          <a:p>
            <a:pPr marL="0" indent="0">
              <a:buFontTx/>
              <a:buNone/>
              <a:defRPr/>
            </a:pP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rmAutofit fontScale="92500" lnSpcReduction="10000"/>
          </a:bodyPr>
          <a:lstStyle/>
          <a:p>
            <a:pPr marL="514350" lvl="0" indent="-514350">
              <a:buFont typeface="+mj-lt"/>
              <a:buAutoNum type="arabicPeriod" startAt="11"/>
            </a:pPr>
            <a:r>
              <a:rPr lang="en-ID" sz="2000" dirty="0" err="1" smtClean="0"/>
              <a:t>Untuk</a:t>
            </a:r>
            <a:r>
              <a:rPr lang="en-ID" sz="2000" dirty="0" smtClean="0"/>
              <a:t> </a:t>
            </a:r>
            <a:r>
              <a:rPr lang="en-ID" sz="2000" dirty="0" err="1" smtClean="0"/>
              <a:t>mengukur</a:t>
            </a:r>
            <a:r>
              <a:rPr lang="en-ID" sz="2000" dirty="0" smtClean="0"/>
              <a:t> </a:t>
            </a:r>
            <a:r>
              <a:rPr lang="en-ID" sz="2000" dirty="0" err="1" smtClean="0"/>
              <a:t>kedalaman</a:t>
            </a:r>
            <a:r>
              <a:rPr lang="en-ID" sz="2000" dirty="0" smtClean="0"/>
              <a:t> </a:t>
            </a:r>
            <a:r>
              <a:rPr lang="en-ID" sz="2000" dirty="0" err="1" smtClean="0"/>
              <a:t>laut</a:t>
            </a:r>
            <a:r>
              <a:rPr lang="en-ID" sz="2000" dirty="0"/>
              <a:t>, </a:t>
            </a:r>
            <a:r>
              <a:rPr lang="en-ID" sz="2000" dirty="0" err="1" smtClean="0"/>
              <a:t>gelombang</a:t>
            </a:r>
            <a:r>
              <a:rPr lang="en-ID" sz="2000" dirty="0" smtClean="0"/>
              <a:t> </a:t>
            </a:r>
            <a:r>
              <a:rPr lang="en-ID" sz="2000" dirty="0" err="1" smtClean="0"/>
              <a:t>bunyi</a:t>
            </a:r>
            <a:r>
              <a:rPr lang="en-ID" sz="2000" dirty="0" smtClean="0"/>
              <a:t> </a:t>
            </a:r>
            <a:r>
              <a:rPr lang="en-ID" sz="2000" dirty="0" err="1"/>
              <a:t>di</a:t>
            </a:r>
            <a:r>
              <a:rPr lang="en-ID" sz="2000" dirty="0"/>
              <a:t> </a:t>
            </a:r>
            <a:r>
              <a:rPr lang="en-ID" sz="2000" dirty="0" err="1" smtClean="0"/>
              <a:t>tembakkan</a:t>
            </a:r>
            <a:r>
              <a:rPr lang="en-ID" sz="2000" dirty="0" smtClean="0"/>
              <a:t> </a:t>
            </a:r>
            <a:r>
              <a:rPr lang="en-ID" sz="2000" dirty="0" err="1" smtClean="0"/>
              <a:t>tegak</a:t>
            </a:r>
            <a:r>
              <a:rPr lang="en-ID" sz="2000" dirty="0" smtClean="0"/>
              <a:t> </a:t>
            </a:r>
            <a:r>
              <a:rPr lang="en-ID" sz="2000" dirty="0" err="1" smtClean="0"/>
              <a:t>lurus</a:t>
            </a:r>
            <a:r>
              <a:rPr lang="en-ID" sz="2000" dirty="0" smtClean="0"/>
              <a:t> </a:t>
            </a:r>
            <a:r>
              <a:rPr lang="en-ID" sz="2000" dirty="0" err="1" smtClean="0"/>
              <a:t>kedalamlaut</a:t>
            </a:r>
            <a:r>
              <a:rPr lang="en-ID" sz="2000" dirty="0"/>
              <a:t>. </a:t>
            </a:r>
            <a:r>
              <a:rPr lang="en-ID" sz="2000" dirty="0" err="1" smtClean="0"/>
              <a:t>Jika</a:t>
            </a:r>
            <a:r>
              <a:rPr lang="en-ID" sz="2000" dirty="0" smtClean="0"/>
              <a:t> </a:t>
            </a:r>
            <a:r>
              <a:rPr lang="en-ID" sz="2000" dirty="0" err="1" smtClean="0"/>
              <a:t>pantulan</a:t>
            </a:r>
            <a:r>
              <a:rPr lang="en-ID" sz="2000" dirty="0" smtClean="0"/>
              <a:t> </a:t>
            </a:r>
            <a:r>
              <a:rPr lang="en-ID" sz="2000" dirty="0" err="1" smtClean="0"/>
              <a:t>gema</a:t>
            </a:r>
            <a:r>
              <a:rPr lang="en-ID" sz="2000" dirty="0" smtClean="0"/>
              <a:t> </a:t>
            </a:r>
            <a:r>
              <a:rPr lang="en-ID" sz="2000" dirty="0" err="1" smtClean="0"/>
              <a:t>diterima</a:t>
            </a:r>
            <a:r>
              <a:rPr lang="en-ID" sz="2000" dirty="0" smtClean="0"/>
              <a:t> </a:t>
            </a:r>
            <a:r>
              <a:rPr lang="en-ID" sz="2000" dirty="0" err="1" smtClean="0"/>
              <a:t>setelah</a:t>
            </a:r>
            <a:r>
              <a:rPr lang="en-ID" sz="2000" dirty="0" smtClean="0"/>
              <a:t> </a:t>
            </a:r>
            <a:r>
              <a:rPr lang="en-ID" sz="2000" dirty="0"/>
              <a:t>2 </a:t>
            </a:r>
            <a:r>
              <a:rPr lang="en-ID" sz="2000" dirty="0" err="1"/>
              <a:t>sekon</a:t>
            </a:r>
            <a:r>
              <a:rPr lang="en-ID" sz="2000" dirty="0"/>
              <a:t>, </a:t>
            </a:r>
            <a:r>
              <a:rPr lang="en-ID" sz="2000" dirty="0" err="1" smtClean="0"/>
              <a:t>sedangkan</a:t>
            </a:r>
            <a:r>
              <a:rPr lang="en-ID" sz="2000" dirty="0" smtClean="0"/>
              <a:t> </a:t>
            </a:r>
            <a:r>
              <a:rPr lang="en-ID" sz="2000" dirty="0" err="1" smtClean="0"/>
              <a:t>cepat</a:t>
            </a:r>
            <a:r>
              <a:rPr lang="en-ID" sz="2000" dirty="0" smtClean="0"/>
              <a:t> </a:t>
            </a:r>
            <a:r>
              <a:rPr lang="en-ID" sz="2000" dirty="0" err="1" smtClean="0"/>
              <a:t>rambat</a:t>
            </a:r>
            <a:r>
              <a:rPr lang="en-ID" sz="2000" dirty="0" smtClean="0"/>
              <a:t> </a:t>
            </a:r>
            <a:r>
              <a:rPr lang="en-ID" sz="2000" dirty="0" err="1" smtClean="0"/>
              <a:t>bunyi</a:t>
            </a:r>
            <a:r>
              <a:rPr lang="en-ID" sz="2000" dirty="0" smtClean="0"/>
              <a:t> </a:t>
            </a:r>
            <a:r>
              <a:rPr lang="en-ID" sz="2000" dirty="0"/>
              <a:t>1.400 m/s </a:t>
            </a:r>
            <a:r>
              <a:rPr lang="en-ID" sz="2000" dirty="0" err="1" smtClean="0"/>
              <a:t>maka</a:t>
            </a:r>
            <a:r>
              <a:rPr lang="en-ID" sz="2000" dirty="0" smtClean="0"/>
              <a:t> </a:t>
            </a:r>
            <a:r>
              <a:rPr lang="en-ID" sz="2000" dirty="0" err="1" smtClean="0"/>
              <a:t>kedalaman</a:t>
            </a:r>
            <a:r>
              <a:rPr lang="en-ID" sz="2000" dirty="0" smtClean="0"/>
              <a:t> </a:t>
            </a:r>
            <a:r>
              <a:rPr lang="en-ID" sz="2000" dirty="0" err="1" smtClean="0"/>
              <a:t>lautnya</a:t>
            </a:r>
            <a:r>
              <a:rPr lang="en-ID" sz="2000" dirty="0" smtClean="0"/>
              <a:t> </a:t>
            </a:r>
            <a:r>
              <a:rPr lang="en-ID" sz="2000" dirty="0" err="1" smtClean="0"/>
              <a:t>adalah</a:t>
            </a:r>
            <a:r>
              <a:rPr lang="en-ID" sz="2000" dirty="0" smtClean="0"/>
              <a:t>…</a:t>
            </a:r>
          </a:p>
          <a:p>
            <a:pPr marL="514350" lvl="0" indent="-514350">
              <a:buFont typeface="+mj-lt"/>
              <a:buAutoNum type="arabicPeriod" startAt="11"/>
            </a:pPr>
            <a:r>
              <a:rPr lang="en-US" sz="2000" dirty="0" err="1" smtClean="0"/>
              <a:t>Periode</a:t>
            </a:r>
            <a:r>
              <a:rPr lang="en-US" sz="2000" dirty="0" smtClean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getaran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1/2 </a:t>
            </a:r>
            <a:r>
              <a:rPr lang="en-US" sz="2000" dirty="0" err="1"/>
              <a:t>detik</a:t>
            </a:r>
            <a:r>
              <a:rPr lang="en-US" sz="2000" dirty="0"/>
              <a:t>. </a:t>
            </a:r>
            <a:r>
              <a:rPr lang="en-US" sz="2000" dirty="0" err="1" smtClean="0"/>
              <a:t>Tentukan</a:t>
            </a:r>
            <a:r>
              <a:rPr lang="en-US" sz="2000" dirty="0" smtClean="0"/>
              <a:t>: a</a:t>
            </a:r>
            <a:r>
              <a:rPr lang="en-US" sz="2000" dirty="0"/>
              <a:t>) </a:t>
            </a:r>
            <a:r>
              <a:rPr lang="en-US" sz="2000" dirty="0" err="1"/>
              <a:t>frekuensi</a:t>
            </a:r>
            <a:r>
              <a:rPr lang="en-US" sz="2000" dirty="0"/>
              <a:t> </a:t>
            </a:r>
            <a:r>
              <a:rPr lang="en-US" sz="2000" dirty="0" err="1" smtClean="0"/>
              <a:t>getaran</a:t>
            </a:r>
            <a:r>
              <a:rPr lang="en-US" sz="2000" dirty="0" smtClean="0"/>
              <a:t> b</a:t>
            </a:r>
            <a:r>
              <a:rPr lang="en-US" sz="2000" dirty="0"/>
              <a:t>) </a:t>
            </a:r>
            <a:r>
              <a:rPr lang="en-US" sz="2000" dirty="0" err="1"/>
              <a:t>jumlah</a:t>
            </a:r>
            <a:r>
              <a:rPr lang="en-US" sz="2000" dirty="0"/>
              <a:t> </a:t>
            </a:r>
            <a:r>
              <a:rPr lang="en-US" sz="2000" dirty="0" err="1"/>
              <a:t>getaran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5 </a:t>
            </a:r>
            <a:r>
              <a:rPr lang="en-US" sz="2000" dirty="0" err="1" smtClean="0"/>
              <a:t>menit</a:t>
            </a:r>
            <a:endParaRPr lang="en-US" sz="2000" dirty="0"/>
          </a:p>
          <a:p>
            <a:pPr marL="514350" lvl="0" indent="-514350">
              <a:buFont typeface="+mj-lt"/>
              <a:buAutoNum type="arabicPeriod" startAt="11"/>
            </a:pPr>
            <a:r>
              <a:rPr lang="en-US" sz="2000" dirty="0" err="1" smtClean="0"/>
              <a:t>Frekuensi</a:t>
            </a:r>
            <a:r>
              <a:rPr lang="en-US" sz="2000" dirty="0" smtClean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getaran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5 Hz. </a:t>
            </a:r>
            <a:r>
              <a:rPr lang="en-US" sz="2000" dirty="0" err="1" smtClean="0"/>
              <a:t>Tentukan</a:t>
            </a:r>
            <a:r>
              <a:rPr lang="en-US" sz="2000" dirty="0" smtClean="0"/>
              <a:t>: a</a:t>
            </a:r>
            <a:r>
              <a:rPr lang="en-US" sz="2000" dirty="0"/>
              <a:t>) </a:t>
            </a:r>
            <a:r>
              <a:rPr lang="en-US" sz="2000" dirty="0" err="1"/>
              <a:t>periode</a:t>
            </a:r>
            <a:r>
              <a:rPr lang="en-US" sz="2000" dirty="0"/>
              <a:t> </a:t>
            </a:r>
            <a:r>
              <a:rPr lang="en-US" sz="2000" dirty="0" err="1" smtClean="0"/>
              <a:t>getaran</a:t>
            </a:r>
            <a:r>
              <a:rPr lang="en-US" sz="2000" dirty="0" smtClean="0"/>
              <a:t> b</a:t>
            </a:r>
            <a:r>
              <a:rPr lang="en-US" sz="2000" dirty="0"/>
              <a:t>) </a:t>
            </a:r>
            <a:r>
              <a:rPr lang="en-US" sz="2000" dirty="0" err="1"/>
              <a:t>banyak</a:t>
            </a:r>
            <a:r>
              <a:rPr lang="en-US" sz="2000" dirty="0"/>
              <a:t> </a:t>
            </a:r>
            <a:r>
              <a:rPr lang="en-US" sz="2000" dirty="0" err="1"/>
              <a:t>getaran</a:t>
            </a:r>
            <a:r>
              <a:rPr lang="en-US" sz="2000" dirty="0"/>
              <a:t> yang </a:t>
            </a:r>
            <a:r>
              <a:rPr lang="en-US" sz="2000" dirty="0" err="1"/>
              <a:t>terjadi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2 </a:t>
            </a:r>
            <a:r>
              <a:rPr lang="en-US" sz="2000" dirty="0" err="1" smtClean="0"/>
              <a:t>menit</a:t>
            </a:r>
            <a:endParaRPr lang="en-US" sz="2000" dirty="0" smtClean="0"/>
          </a:p>
          <a:p>
            <a:pPr marL="514350" indent="-514350">
              <a:buFont typeface="+mj-lt"/>
              <a:buAutoNum type="arabicPeriod" startAt="11"/>
            </a:pP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dirty="0" err="1"/>
              <a:t>gelombang</a:t>
            </a:r>
            <a:r>
              <a:rPr lang="en-US" sz="2000" dirty="0"/>
              <a:t> </a:t>
            </a:r>
            <a:r>
              <a:rPr lang="en-US" sz="2000" dirty="0" err="1"/>
              <a:t>merambat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kecepatan</a:t>
            </a:r>
            <a:r>
              <a:rPr lang="en-US" sz="2000" dirty="0"/>
              <a:t> 340 m/s. </a:t>
            </a:r>
            <a:r>
              <a:rPr lang="en-US" sz="2000" dirty="0" err="1"/>
              <a:t>Jika</a:t>
            </a:r>
            <a:r>
              <a:rPr lang="en-US" sz="2000" dirty="0"/>
              <a:t> </a:t>
            </a:r>
            <a:r>
              <a:rPr lang="en-US" sz="2000" dirty="0" err="1"/>
              <a:t>frekuensi</a:t>
            </a:r>
            <a:r>
              <a:rPr lang="en-US" sz="2000" dirty="0"/>
              <a:t> </a:t>
            </a:r>
            <a:r>
              <a:rPr lang="en-US" sz="2000" dirty="0" err="1"/>
              <a:t>gelombang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50 Hz, </a:t>
            </a:r>
            <a:r>
              <a:rPr lang="en-US" sz="2000" dirty="0" err="1"/>
              <a:t>tentukan</a:t>
            </a:r>
            <a:r>
              <a:rPr lang="en-US" sz="2000" dirty="0"/>
              <a:t> </a:t>
            </a:r>
            <a:r>
              <a:rPr lang="en-US" sz="2000" dirty="0" err="1"/>
              <a:t>panjang</a:t>
            </a:r>
            <a:r>
              <a:rPr lang="en-US" sz="2000" dirty="0"/>
              <a:t> </a:t>
            </a:r>
            <a:r>
              <a:rPr lang="en-US" sz="2000" dirty="0" err="1"/>
              <a:t>gelombangnya</a:t>
            </a:r>
            <a:r>
              <a:rPr lang="en-US" sz="2000" dirty="0"/>
              <a:t>!</a:t>
            </a:r>
            <a:r>
              <a:rPr lang="en-US" sz="2000" dirty="0" smtClean="0"/>
              <a:t> </a:t>
            </a:r>
            <a:r>
              <a:rPr lang="en-US" sz="2000" dirty="0"/>
              <a:t> </a:t>
            </a:r>
            <a:endParaRPr lang="en-US" sz="2000" dirty="0" smtClean="0"/>
          </a:p>
          <a:p>
            <a:pPr marL="514350" indent="-514350">
              <a:buFont typeface="+mj-lt"/>
              <a:buAutoNum type="arabicPeriod" startAt="11"/>
            </a:pPr>
            <a:r>
              <a:rPr lang="en-US" sz="2000" dirty="0" err="1"/>
              <a:t>Periode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gelombang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0,02 s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panjang</a:t>
            </a:r>
            <a:r>
              <a:rPr lang="en-US" sz="2000" dirty="0"/>
              <a:t> </a:t>
            </a:r>
            <a:r>
              <a:rPr lang="en-US" sz="2000" dirty="0" err="1"/>
              <a:t>gelombang</a:t>
            </a:r>
            <a:r>
              <a:rPr lang="en-US" sz="2000" dirty="0"/>
              <a:t> </a:t>
            </a:r>
            <a:r>
              <a:rPr lang="en-US" sz="2000" dirty="0" err="1"/>
              <a:t>sebesar</a:t>
            </a:r>
            <a:r>
              <a:rPr lang="en-US" sz="2000" dirty="0"/>
              <a:t> 25 meter. </a:t>
            </a:r>
            <a:r>
              <a:rPr lang="en-US" sz="2000" dirty="0" err="1"/>
              <a:t>Hitunglah</a:t>
            </a:r>
            <a:r>
              <a:rPr lang="en-US" sz="2000" dirty="0"/>
              <a:t> </a:t>
            </a:r>
            <a:r>
              <a:rPr lang="en-US" sz="2000" dirty="0" err="1"/>
              <a:t>cepat</a:t>
            </a:r>
            <a:r>
              <a:rPr lang="en-US" sz="2000" dirty="0"/>
              <a:t> </a:t>
            </a:r>
            <a:r>
              <a:rPr lang="en-US" sz="2000" dirty="0" err="1"/>
              <a:t>rambat</a:t>
            </a:r>
            <a:r>
              <a:rPr lang="en-US" sz="2000" dirty="0"/>
              <a:t> </a:t>
            </a:r>
            <a:r>
              <a:rPr lang="en-US" sz="2000" dirty="0" err="1"/>
              <a:t>gelombangnya</a:t>
            </a:r>
            <a:r>
              <a:rPr lang="en-US" sz="2000" dirty="0" smtClean="0"/>
              <a:t>!</a:t>
            </a:r>
          </a:p>
          <a:p>
            <a:pPr marL="514350" indent="-514350">
              <a:buFont typeface="+mj-lt"/>
              <a:buAutoNum type="arabicPeriod" startAt="11"/>
            </a:pP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sumbu</a:t>
            </a:r>
            <a:r>
              <a:rPr lang="en-US" sz="2000" dirty="0"/>
              <a:t> </a:t>
            </a:r>
            <a:r>
              <a:rPr lang="en-US" sz="2000" dirty="0" err="1"/>
              <a:t>getar</a:t>
            </a:r>
            <a:r>
              <a:rPr lang="en-US" sz="2000" dirty="0"/>
              <a:t> </a:t>
            </a:r>
            <a:r>
              <a:rPr lang="en-US" sz="2000" dirty="0" err="1"/>
              <a:t>memancarkan</a:t>
            </a:r>
            <a:r>
              <a:rPr lang="en-US" sz="2000" dirty="0"/>
              <a:t> </a:t>
            </a:r>
            <a:r>
              <a:rPr lang="en-US" sz="2000" dirty="0" err="1"/>
              <a:t>gelombang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cepat</a:t>
            </a:r>
            <a:r>
              <a:rPr lang="en-US" sz="2000" dirty="0"/>
              <a:t> </a:t>
            </a:r>
            <a:r>
              <a:rPr lang="en-US" sz="2000" dirty="0" err="1"/>
              <a:t>rambat</a:t>
            </a:r>
            <a:r>
              <a:rPr lang="en-US" sz="2000" dirty="0"/>
              <a:t> 340 </a:t>
            </a:r>
            <a:r>
              <a:rPr lang="en-US" sz="2000" dirty="0" smtClean="0"/>
              <a:t>ms, </a:t>
            </a:r>
            <a:r>
              <a:rPr lang="en-US" sz="2000" dirty="0" err="1"/>
              <a:t>jika</a:t>
            </a:r>
            <a:r>
              <a:rPr lang="en-US" sz="2000" dirty="0"/>
              <a:t> </a:t>
            </a:r>
            <a:r>
              <a:rPr lang="en-US" sz="2000" dirty="0" err="1"/>
              <a:t>frekuensi</a:t>
            </a:r>
            <a:r>
              <a:rPr lang="en-US" sz="2000" dirty="0"/>
              <a:t> </a:t>
            </a:r>
            <a:r>
              <a:rPr lang="en-US" sz="2000" dirty="0" err="1"/>
              <a:t>gelombang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85 Hz,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panjang</a:t>
            </a:r>
            <a:r>
              <a:rPr lang="en-US" sz="2000" dirty="0"/>
              <a:t> </a:t>
            </a:r>
            <a:r>
              <a:rPr lang="en-US" sz="2000" dirty="0" err="1"/>
              <a:t>gelombang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...</a:t>
            </a:r>
            <a:r>
              <a:rPr lang="en-US" sz="2000" dirty="0" smtClean="0"/>
              <a:t> </a:t>
            </a:r>
            <a:r>
              <a:rPr lang="en-US" sz="2000" dirty="0"/>
              <a:t> </a:t>
            </a:r>
          </a:p>
          <a:p>
            <a:pPr marL="514350" indent="-514350">
              <a:buFont typeface="+mj-lt"/>
              <a:buAutoNum type="arabicPeriod" startAt="11"/>
            </a:pPr>
            <a:r>
              <a:rPr lang="en-US" sz="2400" dirty="0" err="1"/>
              <a:t>Sumber</a:t>
            </a:r>
            <a:r>
              <a:rPr lang="en-US" sz="2400" dirty="0"/>
              <a:t> </a:t>
            </a:r>
            <a:r>
              <a:rPr lang="en-US" sz="2400" dirty="0" err="1"/>
              <a:t>bunyi</a:t>
            </a:r>
            <a:r>
              <a:rPr lang="en-US" sz="2400" dirty="0"/>
              <a:t> </a:t>
            </a:r>
            <a:r>
              <a:rPr lang="en-US" sz="2400" dirty="0" err="1"/>
              <a:t>memancarkan</a:t>
            </a:r>
            <a:r>
              <a:rPr lang="en-US" sz="2400" dirty="0"/>
              <a:t> </a:t>
            </a:r>
            <a:r>
              <a:rPr lang="en-US" sz="2400" dirty="0" err="1"/>
              <a:t>bunyi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frekuensi</a:t>
            </a:r>
            <a:r>
              <a:rPr lang="en-US" sz="2400" dirty="0"/>
              <a:t> 600 Hz </a:t>
            </a:r>
            <a:r>
              <a:rPr lang="en-US" sz="2400" dirty="0" err="1"/>
              <a:t>saling</a:t>
            </a:r>
            <a:r>
              <a:rPr lang="en-US" sz="2400" dirty="0"/>
              <a:t> </a:t>
            </a:r>
            <a:r>
              <a:rPr lang="en-US" sz="2400" dirty="0" err="1"/>
              <a:t>mendekat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pendengar</a:t>
            </a:r>
            <a:r>
              <a:rPr lang="en-US" sz="2400" dirty="0"/>
              <a:t>, </a:t>
            </a:r>
            <a:r>
              <a:rPr lang="en-US" sz="2400" dirty="0" err="1"/>
              <a:t>masing-masing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kecepatan</a:t>
            </a:r>
            <a:r>
              <a:rPr lang="en-US" sz="2400" dirty="0"/>
              <a:t> 40 m/s </a:t>
            </a:r>
            <a:r>
              <a:rPr lang="en-US" sz="2400" dirty="0" err="1"/>
              <a:t>dan</a:t>
            </a:r>
            <a:r>
              <a:rPr lang="en-US" sz="2400" dirty="0"/>
              <a:t> 60 m/s. </a:t>
            </a:r>
            <a:r>
              <a:rPr lang="en-US" sz="2400" dirty="0" err="1"/>
              <a:t>Jika</a:t>
            </a:r>
            <a:r>
              <a:rPr lang="en-US" sz="2400" dirty="0"/>
              <a:t> </a:t>
            </a:r>
            <a:r>
              <a:rPr lang="en-US" sz="2400" dirty="0" err="1"/>
              <a:t>kecepatan</a:t>
            </a:r>
            <a:r>
              <a:rPr lang="en-US" sz="2400" dirty="0"/>
              <a:t> </a:t>
            </a:r>
            <a:r>
              <a:rPr lang="en-US" sz="2400" dirty="0" err="1"/>
              <a:t>bunyi</a:t>
            </a:r>
            <a:r>
              <a:rPr lang="en-US" sz="2400" dirty="0"/>
              <a:t> </a:t>
            </a:r>
            <a:r>
              <a:rPr lang="en-US" sz="2400" dirty="0" err="1"/>
              <a:t>di</a:t>
            </a:r>
            <a:r>
              <a:rPr lang="en-US" sz="2400" dirty="0"/>
              <a:t> </a:t>
            </a:r>
            <a:r>
              <a:rPr lang="en-US" sz="2400" dirty="0" err="1"/>
              <a:t>udara</a:t>
            </a:r>
            <a:r>
              <a:rPr lang="en-US" sz="2400" dirty="0"/>
              <a:t> 340 m/s, </a:t>
            </a:r>
            <a:r>
              <a:rPr lang="en-US" sz="2400" dirty="0" err="1"/>
              <a:t>frekuensi</a:t>
            </a:r>
            <a:r>
              <a:rPr lang="en-US" sz="2400" dirty="0"/>
              <a:t> </a:t>
            </a:r>
            <a:r>
              <a:rPr lang="en-US" sz="2400" dirty="0" err="1"/>
              <a:t>bunyi</a:t>
            </a:r>
            <a:r>
              <a:rPr lang="en-US" sz="2400" dirty="0"/>
              <a:t> yang </a:t>
            </a:r>
            <a:r>
              <a:rPr lang="en-US" sz="2400" dirty="0" err="1"/>
              <a:t>diterima</a:t>
            </a:r>
            <a:r>
              <a:rPr lang="en-US" sz="2400" dirty="0"/>
              <a:t> </a:t>
            </a:r>
            <a:r>
              <a:rPr lang="en-US" sz="2400" dirty="0" err="1"/>
              <a:t>pendengar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/>
              <a:t> ….</a:t>
            </a:r>
            <a:endParaRPr lang="en-US" sz="2200" dirty="0"/>
          </a:p>
          <a:p>
            <a:pPr marL="514350" lvl="0" indent="-514350">
              <a:buFont typeface="+mj-lt"/>
              <a:buAutoNum type="arabicPeriod" startAt="11"/>
            </a:pPr>
            <a:endParaRPr lang="en-US" dirty="0"/>
          </a:p>
          <a:p>
            <a:pPr marL="514350" lvl="0" indent="-514350">
              <a:buFont typeface="+mj-lt"/>
              <a:buAutoNum type="arabicPeriod" startAt="11"/>
            </a:pPr>
            <a:endParaRPr lang="en-US" dirty="0"/>
          </a:p>
          <a:p>
            <a:pPr marL="514350" lvl="0" indent="-514350">
              <a:buFont typeface="+mj-lt"/>
              <a:buAutoNum type="arabicPeriod" startAt="11"/>
            </a:pPr>
            <a:endParaRPr lang="en-US" dirty="0"/>
          </a:p>
          <a:p>
            <a:pPr marL="514350" indent="-514350">
              <a:buFont typeface="+mj-lt"/>
              <a:buAutoNum type="arabicPeriod" startAt="11"/>
            </a:pP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197</Words>
  <Application>Microsoft Office PowerPoint</Application>
  <PresentationFormat>On-screen Show (4:3)</PresentationFormat>
  <Paragraphs>22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SOAL GETARAN DAN GELOMBANG</vt:lpstr>
      <vt:lpstr>Slide 2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SOAL GETARAN DAN GELOMBANG</dc:title>
  <dc:creator>pc1</dc:creator>
  <cp:lastModifiedBy>pc1</cp:lastModifiedBy>
  <cp:revision>6</cp:revision>
  <dcterms:created xsi:type="dcterms:W3CDTF">2019-11-18T22:37:14Z</dcterms:created>
  <dcterms:modified xsi:type="dcterms:W3CDTF">2019-11-18T23:34:50Z</dcterms:modified>
</cp:coreProperties>
</file>