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5" r:id="rId10"/>
    <p:sldId id="267" r:id="rId11"/>
    <p:sldId id="268" r:id="rId12"/>
    <p:sldId id="266" r:id="rId13"/>
    <p:sldId id="271" r:id="rId14"/>
    <p:sldId id="270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D8713-D1BA-454D-88D9-791B1AC4352F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00D91F-3E4D-4225-AAD5-02A320650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32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 b="1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F772FCDA-2264-40A1-9180-4B29E6F0504C}" type="slidenum">
              <a:rPr lang="en-US" sz="1200" b="0" smtClean="0">
                <a:latin typeface="Arial" charset="0"/>
              </a:rPr>
              <a:pPr/>
              <a:t>15</a:t>
            </a:fld>
            <a:endParaRPr lang="en-US" sz="1200" b="0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85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427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036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98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24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257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39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4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757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81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985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88873-E73C-443F-88DB-1D086151B2FC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14D61-FF03-416A-8B93-885BB4818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862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3600" dirty="0" err="1" smtClean="0"/>
              <a:t>Asas-asas</a:t>
            </a:r>
            <a:r>
              <a:rPr lang="en-US" sz="3600" dirty="0" smtClean="0"/>
              <a:t> </a:t>
            </a:r>
            <a:r>
              <a:rPr lang="en-US" sz="3600" dirty="0" err="1" smtClean="0"/>
              <a:t>Mengenai</a:t>
            </a:r>
            <a:r>
              <a:rPr lang="en-US" sz="3600" dirty="0" smtClean="0"/>
              <a:t> </a:t>
            </a:r>
            <a:br>
              <a:rPr lang="en-US" sz="3600" dirty="0" smtClean="0"/>
            </a:br>
            <a:r>
              <a:rPr lang="en-US" sz="3600" dirty="0" err="1" smtClean="0"/>
              <a:t>Faktor-faktor</a:t>
            </a:r>
            <a:r>
              <a:rPr lang="en-US" sz="3600" dirty="0" smtClean="0"/>
              <a:t> </a:t>
            </a:r>
            <a:r>
              <a:rPr lang="en-US" sz="3600" dirty="0" err="1" smtClean="0"/>
              <a:t>Pembatas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3886200"/>
            <a:ext cx="3810000" cy="17526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by : </a:t>
            </a:r>
            <a:r>
              <a:rPr lang="en-US" sz="1600" dirty="0" err="1" smtClean="0"/>
              <a:t>Fibria</a:t>
            </a:r>
            <a:endParaRPr lang="en-US" sz="1600" dirty="0" smtClean="0"/>
          </a:p>
          <a:p>
            <a:r>
              <a:rPr lang="en-US" sz="1600" dirty="0" smtClean="0"/>
              <a:t>Program </a:t>
            </a:r>
            <a:r>
              <a:rPr lang="en-US" sz="1600" dirty="0" err="1" smtClean="0"/>
              <a:t>Studi</a:t>
            </a:r>
            <a:r>
              <a:rPr lang="en-US" sz="1600" dirty="0" smtClean="0"/>
              <a:t> </a:t>
            </a:r>
            <a:r>
              <a:rPr lang="en-US" sz="1600" dirty="0" err="1" smtClean="0"/>
              <a:t>Pendidikan</a:t>
            </a:r>
            <a:r>
              <a:rPr lang="en-US" sz="1600" dirty="0" smtClean="0"/>
              <a:t> </a:t>
            </a:r>
            <a:r>
              <a:rPr lang="en-US" sz="1600" dirty="0" err="1" smtClean="0"/>
              <a:t>Biologi</a:t>
            </a:r>
            <a:endParaRPr lang="en-US" sz="1600" dirty="0" smtClean="0"/>
          </a:p>
          <a:p>
            <a:r>
              <a:rPr lang="en-US" sz="1600" dirty="0" err="1" smtClean="0"/>
              <a:t>Universitas</a:t>
            </a:r>
            <a:r>
              <a:rPr lang="en-US" sz="1600" dirty="0" smtClean="0"/>
              <a:t> PGRI Semarang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6792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5943600" cy="8683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Faktor-faktor</a:t>
            </a:r>
            <a:r>
              <a:rPr lang="en-US" sz="3200" dirty="0" smtClean="0"/>
              <a:t> </a:t>
            </a:r>
            <a:r>
              <a:rPr lang="en-US" sz="3200" dirty="0" err="1" smtClean="0"/>
              <a:t>Lingkungan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/>
              <a:t>segala</a:t>
            </a:r>
            <a:r>
              <a:rPr lang="en-US" sz="2400" dirty="0" smtClean="0"/>
              <a:t> </a:t>
            </a:r>
            <a:r>
              <a:rPr lang="en-US" sz="2400" dirty="0" err="1" smtClean="0"/>
              <a:t>sesuatu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berada</a:t>
            </a:r>
            <a:r>
              <a:rPr lang="en-US" sz="2400" dirty="0" smtClean="0"/>
              <a:t> di </a:t>
            </a:r>
            <a:r>
              <a:rPr lang="en-US" sz="2400" dirty="0" err="1" smtClean="0"/>
              <a:t>sekitar</a:t>
            </a:r>
            <a:r>
              <a:rPr lang="en-US" sz="2400" dirty="0" smtClean="0"/>
              <a:t> </a:t>
            </a:r>
            <a:r>
              <a:rPr lang="en-US" sz="2400" dirty="0" err="1" smtClean="0"/>
              <a:t>makhluk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r>
              <a:rPr lang="en-US" sz="2400" dirty="0" smtClean="0"/>
              <a:t> (di </a:t>
            </a:r>
            <a:r>
              <a:rPr lang="en-US" sz="2400" dirty="0" err="1" smtClean="0"/>
              <a:t>luar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) </a:t>
            </a:r>
            <a:r>
              <a:rPr lang="en-US" sz="2400" dirty="0" err="1" smtClean="0"/>
              <a:t>baik</a:t>
            </a:r>
            <a:r>
              <a:rPr lang="en-US" sz="2400" dirty="0" smtClean="0"/>
              <a:t> </a:t>
            </a:r>
            <a:r>
              <a:rPr lang="en-US" sz="2400" dirty="0" err="1" smtClean="0"/>
              <a:t>abiotik</a:t>
            </a:r>
            <a:r>
              <a:rPr lang="en-US" sz="2400" dirty="0" smtClean="0"/>
              <a:t> + </a:t>
            </a:r>
            <a:r>
              <a:rPr lang="en-US" sz="2400" dirty="0" err="1" smtClean="0"/>
              <a:t>biotik</a:t>
            </a:r>
            <a:r>
              <a:rPr lang="en-US" sz="2400" dirty="0" smtClean="0"/>
              <a:t> yang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maupun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mempengaruhi</a:t>
            </a:r>
            <a:r>
              <a:rPr lang="en-US" sz="2400" dirty="0" smtClean="0"/>
              <a:t> </a:t>
            </a:r>
            <a:r>
              <a:rPr lang="en-US" sz="2400" dirty="0" err="1" smtClean="0"/>
              <a:t>kelangsungan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endParaRPr lang="en-US" sz="2400" dirty="0" smtClean="0"/>
          </a:p>
          <a:p>
            <a:r>
              <a:rPr lang="en-US" sz="2400" dirty="0" err="1" smtClean="0"/>
              <a:t>Faktor-faktor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berpengaruh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 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sym typeface="Wingdings" pitchFamily="2" charset="2"/>
              </a:rPr>
              <a:t>Lethal factor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Masking factor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Directing factor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Controling</a:t>
            </a:r>
            <a:r>
              <a:rPr lang="en-US" sz="2400" dirty="0" smtClean="0"/>
              <a:t> factor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Limiting factor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9849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3008313" cy="4127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1900" dirty="0" err="1" smtClean="0"/>
              <a:t>Contoh</a:t>
            </a:r>
            <a:r>
              <a:rPr lang="en-US" sz="1900" dirty="0" smtClean="0"/>
              <a:t> : </a:t>
            </a:r>
          </a:p>
          <a:p>
            <a:pPr>
              <a:buFont typeface="Wingdings"/>
              <a:buChar char="à"/>
            </a:pPr>
            <a:r>
              <a:rPr lang="en-US" sz="1900" dirty="0" err="1" smtClean="0">
                <a:sym typeface="Wingdings" pitchFamily="2" charset="2"/>
              </a:rPr>
              <a:t>Semakin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tinggi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suatu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tempat</a:t>
            </a:r>
            <a:r>
              <a:rPr lang="en-US" sz="1900" dirty="0" smtClean="0">
                <a:sym typeface="Wingdings" pitchFamily="2" charset="2"/>
              </a:rPr>
              <a:t>, </a:t>
            </a:r>
            <a:r>
              <a:rPr lang="en-US" sz="1900" dirty="0" err="1" smtClean="0">
                <a:sym typeface="Wingdings" pitchFamily="2" charset="2"/>
              </a:rPr>
              <a:t>maka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suhunya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semakin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rendah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karena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berkaitan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dengan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kerapatan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udara</a:t>
            </a:r>
            <a:r>
              <a:rPr lang="en-US" sz="1900" dirty="0" smtClean="0">
                <a:sym typeface="Wingdings" pitchFamily="2" charset="2"/>
              </a:rPr>
              <a:t> (</a:t>
            </a:r>
            <a:r>
              <a:rPr lang="en-US" sz="1900" dirty="0" err="1" smtClean="0">
                <a:sym typeface="Wingdings" pitchFamily="2" charset="2"/>
              </a:rPr>
              <a:t>yaitu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kerapatan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molekul-molekul</a:t>
            </a:r>
            <a:r>
              <a:rPr lang="en-US" sz="1900" dirty="0" smtClean="0">
                <a:sym typeface="Wingdings" pitchFamily="2" charset="2"/>
              </a:rPr>
              <a:t> gas yang </a:t>
            </a:r>
            <a:r>
              <a:rPr lang="en-US" sz="1900" dirty="0" err="1" smtClean="0">
                <a:sym typeface="Wingdings" pitchFamily="2" charset="2"/>
              </a:rPr>
              <a:t>menyusun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atmosfer</a:t>
            </a:r>
            <a:r>
              <a:rPr lang="en-US" sz="1900" dirty="0" smtClean="0">
                <a:sym typeface="Wingdings" pitchFamily="2" charset="2"/>
              </a:rPr>
              <a:t>)</a:t>
            </a:r>
          </a:p>
          <a:p>
            <a:pPr>
              <a:buFont typeface="Wingdings"/>
              <a:buChar char="à"/>
            </a:pPr>
            <a:r>
              <a:rPr lang="en-US" sz="1900" dirty="0" err="1" smtClean="0"/>
              <a:t>Semakin</a:t>
            </a:r>
            <a:r>
              <a:rPr lang="en-US" sz="1900" dirty="0" smtClean="0"/>
              <a:t> </a:t>
            </a:r>
            <a:r>
              <a:rPr lang="en-US" sz="1900" dirty="0" err="1" smtClean="0"/>
              <a:t>rapat</a:t>
            </a:r>
            <a:r>
              <a:rPr lang="en-US" sz="1900" dirty="0" smtClean="0"/>
              <a:t> </a:t>
            </a:r>
            <a:r>
              <a:rPr lang="en-US" sz="1900" dirty="0" err="1" smtClean="0"/>
              <a:t>udara</a:t>
            </a:r>
            <a:r>
              <a:rPr lang="en-US" sz="1900" dirty="0" smtClean="0"/>
              <a:t>, </a:t>
            </a:r>
            <a:r>
              <a:rPr lang="en-US" sz="1900" dirty="0" err="1" smtClean="0"/>
              <a:t>makin</a:t>
            </a:r>
            <a:r>
              <a:rPr lang="en-US" sz="1900" dirty="0" smtClean="0"/>
              <a:t> </a:t>
            </a:r>
            <a:r>
              <a:rPr lang="en-US" sz="1900" dirty="0" err="1" smtClean="0"/>
              <a:t>banyak</a:t>
            </a:r>
            <a:r>
              <a:rPr lang="en-US" sz="1900" dirty="0" smtClean="0"/>
              <a:t> </a:t>
            </a:r>
            <a:r>
              <a:rPr lang="en-US" sz="1900" dirty="0" err="1" smtClean="0"/>
              <a:t>molekul-molekulnya</a:t>
            </a:r>
            <a:r>
              <a:rPr lang="en-US" sz="1900" dirty="0" smtClean="0"/>
              <a:t> </a:t>
            </a:r>
            <a:r>
              <a:rPr lang="en-US" sz="1900" dirty="0" err="1" smtClean="0"/>
              <a:t>shg</a:t>
            </a:r>
            <a:r>
              <a:rPr lang="en-US" sz="1900" dirty="0" smtClean="0"/>
              <a:t> </a:t>
            </a:r>
            <a:r>
              <a:rPr lang="en-US" sz="1900" dirty="0" err="1" smtClean="0"/>
              <a:t>makin</a:t>
            </a:r>
            <a:r>
              <a:rPr lang="en-US" sz="1900" dirty="0" smtClean="0"/>
              <a:t> </a:t>
            </a:r>
            <a:r>
              <a:rPr lang="en-US" sz="1900" dirty="0" err="1" smtClean="0"/>
              <a:t>dapat</a:t>
            </a:r>
            <a:r>
              <a:rPr lang="en-US" sz="1900" dirty="0" smtClean="0"/>
              <a:t> </a:t>
            </a:r>
            <a:r>
              <a:rPr lang="en-US" sz="1900" dirty="0" err="1" smtClean="0"/>
              <a:t>menyerap</a:t>
            </a:r>
            <a:r>
              <a:rPr lang="en-US" sz="1900" dirty="0" smtClean="0"/>
              <a:t> </a:t>
            </a:r>
            <a:r>
              <a:rPr lang="en-US" sz="1900" dirty="0" err="1" smtClean="0"/>
              <a:t>cahaya</a:t>
            </a:r>
            <a:r>
              <a:rPr lang="en-US" sz="1900" dirty="0" smtClean="0"/>
              <a:t> </a:t>
            </a:r>
            <a:r>
              <a:rPr lang="en-US" sz="1900" dirty="0" err="1" smtClean="0"/>
              <a:t>matahari</a:t>
            </a:r>
            <a:r>
              <a:rPr lang="en-US" sz="1900" dirty="0" smtClean="0"/>
              <a:t> </a:t>
            </a:r>
            <a:r>
              <a:rPr lang="en-US" sz="1900" dirty="0" err="1" smtClean="0"/>
              <a:t>dan</a:t>
            </a:r>
            <a:r>
              <a:rPr lang="en-US" sz="1900" dirty="0" smtClean="0"/>
              <a:t> </a:t>
            </a:r>
            <a:r>
              <a:rPr lang="en-US" sz="1900" dirty="0" err="1" smtClean="0"/>
              <a:t>akhirnya</a:t>
            </a:r>
            <a:r>
              <a:rPr lang="en-US" sz="1900" dirty="0" smtClean="0"/>
              <a:t> </a:t>
            </a:r>
            <a:r>
              <a:rPr lang="en-US" sz="1900" dirty="0" err="1" smtClean="0"/>
              <a:t>suhu</a:t>
            </a:r>
            <a:r>
              <a:rPr lang="en-US" sz="1900" dirty="0" smtClean="0"/>
              <a:t> </a:t>
            </a:r>
            <a:r>
              <a:rPr lang="en-US" sz="1900" dirty="0" err="1" smtClean="0"/>
              <a:t>semakin</a:t>
            </a:r>
            <a:r>
              <a:rPr lang="en-US" sz="1900" dirty="0" smtClean="0"/>
              <a:t> </a:t>
            </a:r>
            <a:r>
              <a:rPr lang="en-US" sz="1900" dirty="0" err="1" smtClean="0"/>
              <a:t>tinggi</a:t>
            </a:r>
            <a:r>
              <a:rPr lang="en-US" sz="1900" dirty="0" smtClean="0"/>
              <a:t> (</a:t>
            </a:r>
            <a:r>
              <a:rPr lang="en-US" sz="1900" dirty="0" err="1" smtClean="0"/>
              <a:t>wilayah</a:t>
            </a:r>
            <a:r>
              <a:rPr lang="en-US" sz="1900" dirty="0" smtClean="0"/>
              <a:t> </a:t>
            </a:r>
            <a:r>
              <a:rPr lang="en-US" sz="1900" dirty="0" err="1" smtClean="0"/>
              <a:t>dataran</a:t>
            </a:r>
            <a:r>
              <a:rPr lang="en-US" sz="1900" dirty="0" smtClean="0"/>
              <a:t> </a:t>
            </a:r>
            <a:r>
              <a:rPr lang="en-US" sz="1900" dirty="0" err="1" smtClean="0"/>
              <a:t>rendah</a:t>
            </a:r>
            <a:r>
              <a:rPr lang="en-US" sz="1900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1900" dirty="0" err="1" smtClean="0"/>
              <a:t>Semakin</a:t>
            </a:r>
            <a:r>
              <a:rPr lang="en-US" sz="1900" dirty="0" smtClean="0"/>
              <a:t> </a:t>
            </a:r>
            <a:r>
              <a:rPr lang="en-US" sz="1900" dirty="0" err="1" smtClean="0"/>
              <a:t>renggang</a:t>
            </a:r>
            <a:r>
              <a:rPr lang="en-US" sz="1900" dirty="0" smtClean="0"/>
              <a:t> </a:t>
            </a:r>
            <a:r>
              <a:rPr lang="en-US" sz="1900" dirty="0" err="1" smtClean="0"/>
              <a:t>udara</a:t>
            </a:r>
            <a:r>
              <a:rPr lang="en-US" sz="1900" dirty="0" smtClean="0"/>
              <a:t>, </a:t>
            </a:r>
            <a:r>
              <a:rPr lang="en-US" sz="1900" dirty="0" err="1" smtClean="0"/>
              <a:t>makin</a:t>
            </a:r>
            <a:r>
              <a:rPr lang="en-US" sz="1900" dirty="0" smtClean="0"/>
              <a:t> </a:t>
            </a:r>
            <a:r>
              <a:rPr lang="en-US" sz="1900" dirty="0" err="1" smtClean="0"/>
              <a:t>sedikit</a:t>
            </a:r>
            <a:r>
              <a:rPr lang="en-US" sz="1900" dirty="0" smtClean="0"/>
              <a:t> </a:t>
            </a:r>
            <a:r>
              <a:rPr lang="en-US" sz="1900" dirty="0" err="1" smtClean="0"/>
              <a:t>molekul-molekulnya</a:t>
            </a:r>
            <a:r>
              <a:rPr lang="en-US" sz="1900" dirty="0" smtClean="0"/>
              <a:t> </a:t>
            </a:r>
            <a:r>
              <a:rPr lang="en-US" sz="1900" dirty="0" err="1" smtClean="0"/>
              <a:t>shg</a:t>
            </a:r>
            <a:r>
              <a:rPr lang="en-US" sz="1900" dirty="0" smtClean="0"/>
              <a:t> </a:t>
            </a:r>
            <a:r>
              <a:rPr lang="en-US" sz="1900" dirty="0" err="1" smtClean="0"/>
              <a:t>makin</a:t>
            </a:r>
            <a:r>
              <a:rPr lang="en-US" sz="1900" dirty="0" smtClean="0"/>
              <a:t> </a:t>
            </a:r>
            <a:r>
              <a:rPr lang="en-US" sz="1900" dirty="0" err="1" smtClean="0"/>
              <a:t>sedikit</a:t>
            </a:r>
            <a:r>
              <a:rPr lang="en-US" sz="1900" dirty="0" smtClean="0"/>
              <a:t> </a:t>
            </a:r>
            <a:r>
              <a:rPr lang="en-US" sz="1900" dirty="0" err="1" smtClean="0"/>
              <a:t>menyerap</a:t>
            </a:r>
            <a:r>
              <a:rPr lang="en-US" sz="1900" dirty="0" smtClean="0"/>
              <a:t> </a:t>
            </a:r>
            <a:r>
              <a:rPr lang="en-US" sz="1900" dirty="0" err="1" smtClean="0"/>
              <a:t>cahaya</a:t>
            </a:r>
            <a:r>
              <a:rPr lang="en-US" sz="1900" dirty="0" smtClean="0"/>
              <a:t> </a:t>
            </a:r>
            <a:r>
              <a:rPr lang="en-US" sz="1900" dirty="0" err="1" smtClean="0"/>
              <a:t>matahari</a:t>
            </a:r>
            <a:r>
              <a:rPr lang="en-US" sz="1900" dirty="0" smtClean="0"/>
              <a:t> </a:t>
            </a:r>
            <a:r>
              <a:rPr lang="en-US" sz="1900" dirty="0" err="1" smtClean="0"/>
              <a:t>dan</a:t>
            </a:r>
            <a:r>
              <a:rPr lang="en-US" sz="1900" dirty="0" smtClean="0"/>
              <a:t> </a:t>
            </a:r>
            <a:r>
              <a:rPr lang="en-US" sz="1900" dirty="0" err="1" smtClean="0"/>
              <a:t>akhirnya</a:t>
            </a:r>
            <a:r>
              <a:rPr lang="en-US" sz="1900" dirty="0" smtClean="0"/>
              <a:t> </a:t>
            </a:r>
            <a:r>
              <a:rPr lang="en-US" sz="1900" dirty="0" err="1" smtClean="0"/>
              <a:t>suhu</a:t>
            </a:r>
            <a:r>
              <a:rPr lang="en-US" sz="1900" dirty="0" smtClean="0"/>
              <a:t> </a:t>
            </a:r>
            <a:r>
              <a:rPr lang="en-US" sz="1900" dirty="0" err="1" smtClean="0"/>
              <a:t>semakin</a:t>
            </a:r>
            <a:r>
              <a:rPr lang="en-US" sz="1900" dirty="0" smtClean="0"/>
              <a:t> </a:t>
            </a:r>
            <a:r>
              <a:rPr lang="en-US" sz="1900" dirty="0" err="1" smtClean="0"/>
              <a:t>rendah</a:t>
            </a:r>
            <a:r>
              <a:rPr lang="en-US" sz="1900" dirty="0" smtClean="0"/>
              <a:t> ( </a:t>
            </a:r>
            <a:r>
              <a:rPr lang="en-US" sz="1900" dirty="0" err="1" smtClean="0"/>
              <a:t>wilayah</a:t>
            </a:r>
            <a:r>
              <a:rPr lang="en-US" sz="1900" dirty="0" smtClean="0"/>
              <a:t> </a:t>
            </a:r>
            <a:r>
              <a:rPr lang="en-US" sz="1900" dirty="0" err="1" smtClean="0"/>
              <a:t>dataran</a:t>
            </a:r>
            <a:r>
              <a:rPr lang="en-US" sz="1900" dirty="0" smtClean="0"/>
              <a:t> </a:t>
            </a:r>
            <a:r>
              <a:rPr lang="en-US" sz="1900" dirty="0" err="1" smtClean="0"/>
              <a:t>tinggi</a:t>
            </a:r>
            <a:r>
              <a:rPr lang="en-US" sz="1900" dirty="0" smtClean="0"/>
              <a:t>)</a:t>
            </a:r>
            <a:endParaRPr lang="en-US" sz="19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1900" dirty="0" err="1" smtClean="0"/>
              <a:t>Lingkungan</a:t>
            </a:r>
            <a:r>
              <a:rPr lang="en-US" sz="1900" dirty="0" smtClean="0"/>
              <a:t> </a:t>
            </a:r>
            <a:r>
              <a:rPr lang="en-US" sz="1900" dirty="0" err="1" smtClean="0"/>
              <a:t>berdimensi</a:t>
            </a:r>
            <a:r>
              <a:rPr lang="en-US" sz="1900" dirty="0" smtClean="0"/>
              <a:t> </a:t>
            </a:r>
            <a:r>
              <a:rPr lang="en-US" sz="1900" dirty="0" err="1" smtClean="0"/>
              <a:t>ruang</a:t>
            </a:r>
            <a:r>
              <a:rPr lang="en-US" sz="1900" dirty="0" smtClean="0"/>
              <a:t> </a:t>
            </a:r>
            <a:r>
              <a:rPr lang="en-US" sz="1900" dirty="0" err="1" smtClean="0"/>
              <a:t>dan</a:t>
            </a:r>
            <a:r>
              <a:rPr lang="en-US" sz="1900" dirty="0" smtClean="0"/>
              <a:t> </a:t>
            </a:r>
            <a:r>
              <a:rPr lang="en-US" sz="1900" dirty="0" err="1" smtClean="0"/>
              <a:t>waktu</a:t>
            </a:r>
            <a:r>
              <a:rPr lang="en-US" sz="1900" dirty="0" smtClean="0"/>
              <a:t> </a:t>
            </a:r>
            <a:r>
              <a:rPr lang="en-US" sz="1900" dirty="0" smtClean="0">
                <a:sym typeface="Wingdings" pitchFamily="2" charset="2"/>
              </a:rPr>
              <a:t> </a:t>
            </a:r>
            <a:r>
              <a:rPr lang="en-US" sz="1900" dirty="0" err="1" smtClean="0">
                <a:sym typeface="Wingdings" pitchFamily="2" charset="2"/>
              </a:rPr>
              <a:t>tidak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ada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dua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tempat</a:t>
            </a:r>
            <a:r>
              <a:rPr lang="en-US" sz="1900" dirty="0" smtClean="0">
                <a:sym typeface="Wingdings" pitchFamily="2" charset="2"/>
              </a:rPr>
              <a:t>  di </a:t>
            </a:r>
            <a:r>
              <a:rPr lang="en-US" sz="1900" dirty="0" err="1" smtClean="0">
                <a:sym typeface="Wingdings" pitchFamily="2" charset="2"/>
              </a:rPr>
              <a:t>muka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bumi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ini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dalam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kondisi</a:t>
            </a:r>
            <a:r>
              <a:rPr lang="en-US" sz="1900" dirty="0" smtClean="0">
                <a:sym typeface="Wingdings" pitchFamily="2" charset="2"/>
              </a:rPr>
              <a:t> yang </a:t>
            </a:r>
            <a:r>
              <a:rPr lang="en-US" sz="1900" dirty="0" err="1" smtClean="0">
                <a:sym typeface="Wingdings" pitchFamily="2" charset="2"/>
              </a:rPr>
              <a:t>sama</a:t>
            </a:r>
            <a:r>
              <a:rPr lang="en-US" sz="1900" dirty="0" smtClean="0">
                <a:sym typeface="Wingdings" pitchFamily="2" charset="2"/>
              </a:rPr>
              <a:t>, </a:t>
            </a:r>
            <a:r>
              <a:rPr lang="en-US" sz="1900" dirty="0" err="1" smtClean="0">
                <a:sym typeface="Wingdings" pitchFamily="2" charset="2"/>
              </a:rPr>
              <a:t>kecuali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jika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dibuat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oleh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manusia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dalam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skala</a:t>
            </a:r>
            <a:r>
              <a:rPr lang="en-US" sz="1900" dirty="0" smtClean="0">
                <a:sym typeface="Wingdings" pitchFamily="2" charset="2"/>
              </a:rPr>
              <a:t> lab. </a:t>
            </a:r>
            <a:r>
              <a:rPr lang="en-US" sz="1900" dirty="0" err="1" smtClean="0">
                <a:sym typeface="Wingdings" pitchFamily="2" charset="2"/>
              </a:rPr>
              <a:t>Demikian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juga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pada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satu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tempat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dengan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waktu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berbeda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maka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kondisi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juga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akan</a:t>
            </a:r>
            <a:r>
              <a:rPr lang="en-US" sz="1900" dirty="0" smtClean="0">
                <a:sym typeface="Wingdings" pitchFamily="2" charset="2"/>
              </a:rPr>
              <a:t> </a:t>
            </a:r>
            <a:r>
              <a:rPr lang="en-US" sz="1900" dirty="0" err="1" smtClean="0">
                <a:sym typeface="Wingdings" pitchFamily="2" charset="2"/>
              </a:rPr>
              <a:t>berbeda</a:t>
            </a:r>
            <a:r>
              <a:rPr lang="en-US" sz="1800" dirty="0" smtClean="0">
                <a:sym typeface="Wingdings" pitchFamily="2" charset="2"/>
              </a:rPr>
              <a:t>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6460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6934200" cy="79216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2400" b="1" dirty="0" smtClean="0"/>
              <a:t>5 </a:t>
            </a:r>
            <a:r>
              <a:rPr lang="en-US" sz="2400" b="1" dirty="0" err="1" smtClean="0"/>
              <a:t>Faktor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Lingkungan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Berpengaruh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terhadap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Organisme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452596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Lethal Factor (</a:t>
            </a:r>
            <a:r>
              <a:rPr lang="en-US" sz="2000" b="1" dirty="0" err="1" smtClean="0"/>
              <a:t>faktor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mematikan</a:t>
            </a:r>
            <a:r>
              <a:rPr lang="en-US" sz="2000" b="1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Faktor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lingkungan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berdampak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letal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thd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suatu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(</a:t>
            </a:r>
            <a:r>
              <a:rPr lang="en-US" sz="2000" dirty="0" err="1" smtClean="0">
                <a:sym typeface="Wingdings" pitchFamily="2" charset="2"/>
              </a:rPr>
              <a:t>letal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faktor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lingkungan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yg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berdampak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kematian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suatu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)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Cth</a:t>
            </a:r>
            <a:r>
              <a:rPr lang="en-US" sz="2000" dirty="0" smtClean="0">
                <a:sym typeface="Wingdings" pitchFamily="2" charset="2"/>
              </a:rPr>
              <a:t> : </a:t>
            </a:r>
            <a:r>
              <a:rPr lang="en-US" sz="2000" dirty="0" err="1" smtClean="0">
                <a:sym typeface="Wingdings" pitchFamily="2" charset="2"/>
              </a:rPr>
              <a:t>suhu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tinggi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diluar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toleransi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dpt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menyebabkan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kematian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endParaRPr lang="en-US" sz="20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Masking Factor (</a:t>
            </a:r>
            <a:r>
              <a:rPr lang="en-US" sz="2000" b="1" dirty="0" err="1" smtClean="0"/>
              <a:t>faktor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menutupi</a:t>
            </a:r>
            <a:r>
              <a:rPr lang="en-US" sz="2000" b="1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Faktor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lingkungan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mengubah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dampak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faktor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lingkungan</a:t>
            </a:r>
            <a:r>
              <a:rPr lang="en-US" sz="2000" dirty="0" smtClean="0">
                <a:sym typeface="Wingdings" pitchFamily="2" charset="2"/>
              </a:rPr>
              <a:t> lain yang </a:t>
            </a:r>
            <a:r>
              <a:rPr lang="en-US" sz="2000" dirty="0" err="1" smtClean="0">
                <a:sym typeface="Wingdings" pitchFamily="2" charset="2"/>
              </a:rPr>
              <a:t>seharusnya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letal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letal</a:t>
            </a:r>
            <a:r>
              <a:rPr lang="en-US" sz="2000" dirty="0" smtClean="0">
                <a:sym typeface="Wingdings" pitchFamily="2" charset="2"/>
              </a:rPr>
              <a:t> (</a:t>
            </a:r>
            <a:r>
              <a:rPr lang="en-US" sz="2000" dirty="0" err="1" smtClean="0">
                <a:sym typeface="Wingdings" pitchFamily="2" charset="2"/>
              </a:rPr>
              <a:t>seharusnya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menyebabkan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kematian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menyebabkan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kematian</a:t>
            </a:r>
            <a:r>
              <a:rPr lang="en-US" sz="2000" dirty="0" smtClean="0">
                <a:sym typeface="Wingdings" pitchFamily="2" charset="2"/>
              </a:rPr>
              <a:t>)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Cth</a:t>
            </a:r>
            <a:r>
              <a:rPr lang="en-US" sz="2000" dirty="0" smtClean="0">
                <a:sym typeface="Wingdings" pitchFamily="2" charset="2"/>
              </a:rPr>
              <a:t> : </a:t>
            </a:r>
            <a:r>
              <a:rPr lang="en-US" sz="2000" dirty="0" err="1" smtClean="0">
                <a:sym typeface="Wingdings" pitchFamily="2" charset="2"/>
              </a:rPr>
              <a:t>Suhu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tinggi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menyebabkan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letal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endParaRPr lang="en-US" sz="2000" dirty="0" smtClean="0">
              <a:sym typeface="Wingdings" pitchFamily="2" charset="2"/>
            </a:endParaRPr>
          </a:p>
          <a:p>
            <a:pPr marL="339725" indent="-339725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</a:t>
            </a:r>
            <a:r>
              <a:rPr lang="en-US" sz="2000" dirty="0" err="1" smtClean="0"/>
              <a:t>Suhu</a:t>
            </a:r>
            <a:r>
              <a:rPr lang="en-US" sz="2000" dirty="0" smtClean="0"/>
              <a:t> yang </a:t>
            </a:r>
            <a:r>
              <a:rPr lang="en-US" sz="2000" dirty="0" err="1" smtClean="0"/>
              <a:t>tinggi</a:t>
            </a:r>
            <a:r>
              <a:rPr lang="en-US" sz="2000" dirty="0" smtClean="0"/>
              <a:t> + </a:t>
            </a:r>
            <a:r>
              <a:rPr lang="en-US" sz="2000" dirty="0" err="1" smtClean="0"/>
              <a:t>kelembaban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rendah</a:t>
            </a:r>
            <a:r>
              <a:rPr lang="en-US" sz="2000" dirty="0" smtClean="0"/>
              <a:t>, </a:t>
            </a:r>
            <a:r>
              <a:rPr lang="en-US" sz="2000" dirty="0" err="1" smtClean="0"/>
              <a:t>maka</a:t>
            </a:r>
            <a:r>
              <a:rPr lang="en-US" sz="2000" dirty="0" smtClean="0"/>
              <a:t> </a:t>
            </a:r>
            <a:r>
              <a:rPr lang="en-US" sz="2000" dirty="0" err="1" smtClean="0"/>
              <a:t>pengaruhnya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letal</a:t>
            </a:r>
            <a:r>
              <a:rPr lang="en-US" sz="2000" dirty="0" smtClean="0"/>
              <a:t> (</a:t>
            </a:r>
            <a:r>
              <a:rPr lang="en-US" sz="2000" dirty="0" err="1" smtClean="0"/>
              <a:t>pelepasan</a:t>
            </a:r>
            <a:r>
              <a:rPr lang="en-US" sz="2000" dirty="0" smtClean="0"/>
              <a:t> </a:t>
            </a:r>
            <a:r>
              <a:rPr lang="en-US" sz="2000" dirty="0" err="1" smtClean="0"/>
              <a:t>panas</a:t>
            </a:r>
            <a:r>
              <a:rPr lang="en-US" sz="2000" dirty="0" smtClean="0"/>
              <a:t> </a:t>
            </a:r>
            <a:r>
              <a:rPr lang="en-US" sz="2000" dirty="0" err="1" smtClean="0"/>
              <a:t>lancar</a:t>
            </a:r>
            <a:r>
              <a:rPr lang="en-US" sz="2000" dirty="0" smtClean="0"/>
              <a:t>). </a:t>
            </a:r>
            <a:r>
              <a:rPr lang="en-US" sz="2000" dirty="0" err="1" smtClean="0"/>
              <a:t>Kelembaban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masking </a:t>
            </a:r>
            <a:r>
              <a:rPr lang="en-US" sz="2000" dirty="0" err="1" smtClean="0"/>
              <a:t>faktor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6388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en-US" sz="1600" b="1" dirty="0" smtClean="0"/>
              <a:t>Directing Factor  (</a:t>
            </a:r>
            <a:r>
              <a:rPr lang="en-US" sz="1600" b="1" dirty="0" err="1" smtClean="0"/>
              <a:t>faktor</a:t>
            </a:r>
            <a:r>
              <a:rPr lang="en-US" sz="1600" b="1" dirty="0" smtClean="0"/>
              <a:t> yang </a:t>
            </a:r>
            <a:r>
              <a:rPr lang="en-US" sz="1600" b="1" dirty="0" err="1" smtClean="0"/>
              <a:t>mengatur</a:t>
            </a:r>
            <a:r>
              <a:rPr lang="en-US" sz="1600" b="1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1600" dirty="0" err="1" smtClean="0">
                <a:sym typeface="Wingdings" pitchFamily="2" charset="2"/>
              </a:rPr>
              <a:t>Faktor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lingkungan</a:t>
            </a:r>
            <a:r>
              <a:rPr lang="en-US" sz="1600" dirty="0" smtClean="0">
                <a:sym typeface="Wingdings" pitchFamily="2" charset="2"/>
              </a:rPr>
              <a:t> yang </a:t>
            </a:r>
            <a:r>
              <a:rPr lang="en-US" sz="1600" dirty="0" err="1" smtClean="0">
                <a:sym typeface="Wingdings" pitchFamily="2" charset="2"/>
              </a:rPr>
              <a:t>dapat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mengarahkan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organisme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untuk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melakukan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sesuatu</a:t>
            </a:r>
            <a:r>
              <a:rPr lang="en-US" sz="1600" dirty="0" smtClean="0">
                <a:sym typeface="Wingdings" pitchFamily="2" charset="2"/>
              </a:rPr>
              <a:t> agar </a:t>
            </a:r>
            <a:r>
              <a:rPr lang="en-US" sz="1600" dirty="0" err="1" smtClean="0">
                <a:sym typeface="Wingdings" pitchFamily="2" charset="2"/>
              </a:rPr>
              <a:t>kondisinya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lebih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baik</a:t>
            </a:r>
            <a:endParaRPr lang="en-US" sz="16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1600" dirty="0" err="1" smtClean="0"/>
              <a:t>Cth</a:t>
            </a:r>
            <a:r>
              <a:rPr lang="en-US" sz="1600" dirty="0" smtClean="0"/>
              <a:t> : </a:t>
            </a:r>
            <a:r>
              <a:rPr lang="en-US" sz="1600" dirty="0" err="1" smtClean="0"/>
              <a:t>Ruangan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suhu</a:t>
            </a:r>
            <a:r>
              <a:rPr lang="en-US" sz="1600" dirty="0" smtClean="0"/>
              <a:t> yang </a:t>
            </a:r>
            <a:r>
              <a:rPr lang="en-US" sz="1600" dirty="0" err="1" smtClean="0"/>
              <a:t>tinggi</a:t>
            </a:r>
            <a:r>
              <a:rPr lang="en-US" sz="1600" dirty="0" smtClean="0"/>
              <a:t>, </a:t>
            </a:r>
            <a:r>
              <a:rPr lang="en-US" sz="1600" dirty="0" err="1" smtClean="0"/>
              <a:t>maka</a:t>
            </a:r>
            <a:r>
              <a:rPr lang="en-US" sz="1600" dirty="0" smtClean="0"/>
              <a:t> </a:t>
            </a:r>
            <a:r>
              <a:rPr lang="en-US" sz="1600" dirty="0" err="1" smtClean="0"/>
              <a:t>akan</a:t>
            </a:r>
            <a:r>
              <a:rPr lang="en-US" sz="1600" dirty="0" smtClean="0"/>
              <a:t> </a:t>
            </a:r>
            <a:r>
              <a:rPr lang="en-US" sz="1600" dirty="0" err="1" smtClean="0"/>
              <a:t>mengarahkan</a:t>
            </a:r>
            <a:r>
              <a:rPr lang="en-US" sz="1600" dirty="0" smtClean="0"/>
              <a:t> </a:t>
            </a:r>
            <a:r>
              <a:rPr lang="en-US" sz="1600" dirty="0" err="1" smtClean="0"/>
              <a:t>suatu</a:t>
            </a:r>
            <a:r>
              <a:rPr lang="en-US" sz="1600" dirty="0" smtClean="0"/>
              <a:t> </a:t>
            </a:r>
            <a:r>
              <a:rPr lang="en-US" sz="1600" dirty="0" err="1" smtClean="0"/>
              <a:t>organisme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melakukan</a:t>
            </a:r>
            <a:r>
              <a:rPr lang="en-US" sz="1600" dirty="0" smtClean="0"/>
              <a:t> </a:t>
            </a:r>
            <a:r>
              <a:rPr lang="en-US" sz="1600" dirty="0" err="1" smtClean="0"/>
              <a:t>pendinginan</a:t>
            </a:r>
            <a:r>
              <a:rPr lang="en-US" sz="1600" dirty="0" smtClean="0"/>
              <a:t> (</a:t>
            </a:r>
            <a:r>
              <a:rPr lang="en-US" sz="1600" dirty="0" err="1" smtClean="0"/>
              <a:t>berteduh</a:t>
            </a:r>
            <a:r>
              <a:rPr lang="en-US" sz="1600" dirty="0" smtClean="0"/>
              <a:t>, </a:t>
            </a:r>
            <a:r>
              <a:rPr lang="en-US" sz="1600" dirty="0" err="1" smtClean="0"/>
              <a:t>kipas-kipas</a:t>
            </a:r>
            <a:r>
              <a:rPr lang="en-US" sz="1600" dirty="0" smtClean="0"/>
              <a:t>, </a:t>
            </a:r>
            <a:r>
              <a:rPr lang="en-US" sz="1600" dirty="0" err="1" smtClean="0"/>
              <a:t>keluar</a:t>
            </a:r>
            <a:r>
              <a:rPr lang="en-US" sz="1600" dirty="0" smtClean="0"/>
              <a:t> </a:t>
            </a:r>
            <a:r>
              <a:rPr lang="en-US" sz="1600" dirty="0" err="1" smtClean="0"/>
              <a:t>ruangan</a:t>
            </a:r>
            <a:r>
              <a:rPr lang="en-US" sz="1600" dirty="0" smtClean="0"/>
              <a:t>, </a:t>
            </a:r>
            <a:r>
              <a:rPr lang="en-US" sz="1600" dirty="0" err="1" smtClean="0"/>
              <a:t>dll</a:t>
            </a:r>
            <a:r>
              <a:rPr lang="en-US" sz="1600" dirty="0" smtClean="0"/>
              <a:t>)</a:t>
            </a:r>
          </a:p>
          <a:p>
            <a:pPr>
              <a:buFont typeface="Wingdings" pitchFamily="2" charset="2"/>
              <a:buChar char="q"/>
            </a:pPr>
            <a:r>
              <a:rPr lang="en-US" sz="1600" b="1" dirty="0" err="1" smtClean="0"/>
              <a:t>Controling</a:t>
            </a:r>
            <a:r>
              <a:rPr lang="en-US" sz="1600" b="1" dirty="0" smtClean="0"/>
              <a:t> Factor (</a:t>
            </a:r>
            <a:r>
              <a:rPr lang="en-US" sz="1600" b="1" dirty="0" err="1" smtClean="0"/>
              <a:t>faktor</a:t>
            </a:r>
            <a:r>
              <a:rPr lang="en-US" sz="1600" b="1" dirty="0" smtClean="0"/>
              <a:t> yang </a:t>
            </a:r>
            <a:r>
              <a:rPr lang="en-US" sz="1600" b="1" dirty="0" err="1" smtClean="0"/>
              <a:t>mengontrol</a:t>
            </a:r>
            <a:r>
              <a:rPr lang="en-US" sz="1600" b="1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1600" dirty="0" err="1" smtClean="0">
                <a:sym typeface="Wingdings" pitchFamily="2" charset="2"/>
              </a:rPr>
              <a:t>Faktor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lingkungan</a:t>
            </a:r>
            <a:r>
              <a:rPr lang="en-US" sz="1600" dirty="0" smtClean="0">
                <a:sym typeface="Wingdings" pitchFamily="2" charset="2"/>
              </a:rPr>
              <a:t> yang </a:t>
            </a:r>
            <a:r>
              <a:rPr lang="en-US" sz="1600" dirty="0" err="1" smtClean="0">
                <a:sym typeface="Wingdings" pitchFamily="2" charset="2"/>
              </a:rPr>
              <a:t>dapat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mengontrol</a:t>
            </a:r>
            <a:r>
              <a:rPr lang="en-US" sz="1600" dirty="0" smtClean="0">
                <a:sym typeface="Wingdings" pitchFamily="2" charset="2"/>
              </a:rPr>
              <a:t> proses-proses </a:t>
            </a:r>
            <a:r>
              <a:rPr lang="en-US" sz="1600" dirty="0" err="1" smtClean="0">
                <a:sym typeface="Wingdings" pitchFamily="2" charset="2"/>
              </a:rPr>
              <a:t>metabolisme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dalam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tubuh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organisme</a:t>
            </a:r>
            <a:r>
              <a:rPr lang="en-US" sz="1600" dirty="0" smtClean="0">
                <a:sym typeface="Wingdings" pitchFamily="2" charset="2"/>
              </a:rPr>
              <a:t> yang </a:t>
            </a:r>
            <a:r>
              <a:rPr lang="en-US" sz="1600" dirty="0" err="1" smtClean="0">
                <a:sym typeface="Wingdings" pitchFamily="2" charset="2"/>
              </a:rPr>
              <a:t>dibantu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oleh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enzim</a:t>
            </a:r>
            <a:endParaRPr lang="en-US" sz="1600" dirty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1600" dirty="0" err="1" smtClean="0"/>
              <a:t>Cth</a:t>
            </a:r>
            <a:r>
              <a:rPr lang="en-US" sz="1600" dirty="0" smtClean="0"/>
              <a:t> : </a:t>
            </a:r>
            <a:r>
              <a:rPr lang="en-US" sz="1600" dirty="0" err="1" smtClean="0"/>
              <a:t>Suhu</a:t>
            </a:r>
            <a:r>
              <a:rPr lang="en-US" sz="1600" dirty="0" smtClean="0"/>
              <a:t> (</a:t>
            </a:r>
            <a:r>
              <a:rPr lang="en-US" sz="1600" dirty="0" err="1" smtClean="0"/>
              <a:t>kerja</a:t>
            </a:r>
            <a:r>
              <a:rPr lang="en-US" sz="1600" dirty="0" smtClean="0"/>
              <a:t> </a:t>
            </a:r>
            <a:r>
              <a:rPr lang="en-US" sz="1600" dirty="0" err="1" smtClean="0"/>
              <a:t>enzim</a:t>
            </a:r>
            <a:r>
              <a:rPr lang="en-US" sz="1600" dirty="0" smtClean="0"/>
              <a:t> </a:t>
            </a:r>
            <a:r>
              <a:rPr lang="en-US" sz="1600" dirty="0" err="1" smtClean="0"/>
              <a:t>dikontrol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suhu</a:t>
            </a:r>
            <a:r>
              <a:rPr lang="en-US" sz="1600" dirty="0" smtClean="0"/>
              <a:t>)</a:t>
            </a:r>
          </a:p>
          <a:p>
            <a:pPr>
              <a:buFont typeface="Wingdings" pitchFamily="2" charset="2"/>
              <a:buChar char="q"/>
            </a:pPr>
            <a:r>
              <a:rPr lang="en-US" sz="1600" b="1" dirty="0" smtClean="0"/>
              <a:t>Limiting Factor (</a:t>
            </a:r>
            <a:r>
              <a:rPr lang="en-US" sz="1600" b="1" dirty="0" err="1" smtClean="0"/>
              <a:t>faktor</a:t>
            </a:r>
            <a:r>
              <a:rPr lang="en-US" sz="1600" b="1" dirty="0" smtClean="0"/>
              <a:t> yang </a:t>
            </a:r>
            <a:r>
              <a:rPr lang="en-US" sz="1600" b="1" dirty="0" err="1" smtClean="0"/>
              <a:t>jumlahnya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terbatas</a:t>
            </a:r>
            <a:r>
              <a:rPr lang="en-US" sz="1600" b="1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1600" dirty="0" err="1" smtClean="0">
                <a:sym typeface="Wingdings" pitchFamily="2" charset="2"/>
              </a:rPr>
              <a:t>Faktor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lingkungan</a:t>
            </a:r>
            <a:r>
              <a:rPr lang="en-US" sz="1600" dirty="0" smtClean="0">
                <a:sym typeface="Wingdings" pitchFamily="2" charset="2"/>
              </a:rPr>
              <a:t> yang </a:t>
            </a:r>
            <a:r>
              <a:rPr lang="en-US" sz="1600" dirty="0" err="1" smtClean="0">
                <a:sym typeface="Wingdings" pitchFamily="2" charset="2"/>
              </a:rPr>
              <a:t>jumlahnya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terbatas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sehingga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berpengaruh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thd</a:t>
            </a:r>
            <a:r>
              <a:rPr lang="en-US" sz="1600" dirty="0" smtClean="0">
                <a:sym typeface="Wingdings" pitchFamily="2" charset="2"/>
              </a:rPr>
              <a:t> proses </a:t>
            </a:r>
            <a:r>
              <a:rPr lang="en-US" sz="1600" dirty="0" err="1" smtClean="0">
                <a:sym typeface="Wingdings" pitchFamily="2" charset="2"/>
              </a:rPr>
              <a:t>metabolisme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organisme</a:t>
            </a:r>
            <a:endParaRPr lang="en-US" sz="16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1600" dirty="0" err="1" smtClean="0">
                <a:sym typeface="Wingdings" pitchFamily="2" charset="2"/>
              </a:rPr>
              <a:t>Cth</a:t>
            </a:r>
            <a:r>
              <a:rPr lang="en-US" sz="1600" dirty="0" smtClean="0">
                <a:sym typeface="Wingdings" pitchFamily="2" charset="2"/>
              </a:rPr>
              <a:t> : </a:t>
            </a:r>
            <a:r>
              <a:rPr lang="en-US" sz="1600" dirty="0" err="1" smtClean="0">
                <a:sym typeface="Wingdings" pitchFamily="2" charset="2"/>
              </a:rPr>
              <a:t>unsusr-unsur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hara</a:t>
            </a:r>
            <a:r>
              <a:rPr lang="en-US" sz="1600" dirty="0" smtClean="0">
                <a:sym typeface="Wingdings" pitchFamily="2" charset="2"/>
              </a:rPr>
              <a:t> </a:t>
            </a:r>
          </a:p>
          <a:p>
            <a:pPr>
              <a:buFont typeface="Wingdings"/>
              <a:buChar char="à"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54613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74638"/>
            <a:ext cx="5715000" cy="7921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b="1" dirty="0" err="1" smtClean="0"/>
              <a:t>Pengelompokan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Faktor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Lingkungan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1800" b="1" dirty="0" err="1" smtClean="0"/>
              <a:t>Faktor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Klimatik</a:t>
            </a:r>
            <a:endParaRPr lang="en-US" sz="1800" b="1" dirty="0" smtClean="0"/>
          </a:p>
          <a:p>
            <a:pPr>
              <a:buFont typeface="Wingdings"/>
              <a:buChar char="à"/>
            </a:pPr>
            <a:r>
              <a:rPr lang="en-US" sz="1800" dirty="0" err="1" smtClean="0">
                <a:sym typeface="Wingdings" pitchFamily="2" charset="2"/>
              </a:rPr>
              <a:t>Faktor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berkaitan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iklim</a:t>
            </a:r>
            <a:r>
              <a:rPr lang="en-US" sz="1800" dirty="0" smtClean="0">
                <a:sym typeface="Wingdings" pitchFamily="2" charset="2"/>
              </a:rPr>
              <a:t> (</a:t>
            </a:r>
            <a:r>
              <a:rPr lang="en-US" sz="1800" dirty="0" err="1" smtClean="0">
                <a:sym typeface="Wingdings" pitchFamily="2" charset="2"/>
              </a:rPr>
              <a:t>kondisi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atmosfer</a:t>
            </a:r>
            <a:r>
              <a:rPr lang="en-US" sz="1800" dirty="0" smtClean="0">
                <a:sym typeface="Wingdings" pitchFamily="2" charset="2"/>
              </a:rPr>
              <a:t>)</a:t>
            </a:r>
          </a:p>
          <a:p>
            <a:pPr>
              <a:buFont typeface="Wingdings"/>
              <a:buChar char="à"/>
            </a:pPr>
            <a:r>
              <a:rPr lang="en-US" sz="1800" dirty="0" err="1" smtClean="0"/>
              <a:t>Cth</a:t>
            </a:r>
            <a:r>
              <a:rPr lang="en-US" sz="1800" dirty="0" smtClean="0"/>
              <a:t> : </a:t>
            </a:r>
            <a:r>
              <a:rPr lang="en-US" sz="1800" dirty="0" err="1" smtClean="0"/>
              <a:t>suhu</a:t>
            </a:r>
            <a:r>
              <a:rPr lang="en-US" sz="1800" dirty="0" smtClean="0"/>
              <a:t> </a:t>
            </a:r>
            <a:r>
              <a:rPr lang="en-US" sz="1800" dirty="0" err="1" smtClean="0"/>
              <a:t>udara</a:t>
            </a:r>
            <a:r>
              <a:rPr lang="en-US" sz="1800" dirty="0" smtClean="0"/>
              <a:t>, </a:t>
            </a:r>
            <a:r>
              <a:rPr lang="en-US" sz="1800" dirty="0" err="1" smtClean="0"/>
              <a:t>kelembaban</a:t>
            </a:r>
            <a:r>
              <a:rPr lang="en-US" sz="1800" dirty="0" smtClean="0"/>
              <a:t> </a:t>
            </a:r>
            <a:r>
              <a:rPr lang="en-US" sz="1800" dirty="0" err="1" smtClean="0"/>
              <a:t>udara</a:t>
            </a:r>
            <a:r>
              <a:rPr lang="en-US" sz="1800" dirty="0" smtClean="0"/>
              <a:t>, </a:t>
            </a:r>
            <a:r>
              <a:rPr lang="en-US" sz="1800" dirty="0" err="1" smtClean="0"/>
              <a:t>tekanan</a:t>
            </a:r>
            <a:r>
              <a:rPr lang="en-US" sz="1800" dirty="0" smtClean="0"/>
              <a:t> </a:t>
            </a:r>
            <a:r>
              <a:rPr lang="en-US" sz="1800" dirty="0" err="1" smtClean="0"/>
              <a:t>udara</a:t>
            </a:r>
            <a:r>
              <a:rPr lang="en-US" sz="1800" dirty="0" smtClean="0"/>
              <a:t>, </a:t>
            </a:r>
            <a:r>
              <a:rPr lang="en-US" sz="1800" dirty="0" err="1" smtClean="0"/>
              <a:t>cuaca</a:t>
            </a:r>
            <a:r>
              <a:rPr lang="en-US" sz="1800" dirty="0" smtClean="0"/>
              <a:t>, </a:t>
            </a:r>
            <a:r>
              <a:rPr lang="en-US" sz="1800" dirty="0" err="1" smtClean="0"/>
              <a:t>intensitas</a:t>
            </a:r>
            <a:r>
              <a:rPr lang="en-US" sz="1800" dirty="0" smtClean="0"/>
              <a:t> </a:t>
            </a:r>
            <a:r>
              <a:rPr lang="en-US" sz="1800" dirty="0" err="1" smtClean="0"/>
              <a:t>cahaya</a:t>
            </a:r>
            <a:r>
              <a:rPr lang="en-US" sz="1800" dirty="0" smtClean="0"/>
              <a:t>, </a:t>
            </a:r>
            <a:r>
              <a:rPr lang="en-US" sz="1800" dirty="0" err="1" smtClean="0"/>
              <a:t>kecepatan</a:t>
            </a:r>
            <a:r>
              <a:rPr lang="en-US" sz="1800" dirty="0" smtClean="0"/>
              <a:t> </a:t>
            </a:r>
            <a:r>
              <a:rPr lang="en-US" sz="1800" dirty="0" err="1" smtClean="0"/>
              <a:t>angin</a:t>
            </a:r>
            <a:r>
              <a:rPr lang="en-US" sz="1800" dirty="0" smtClean="0"/>
              <a:t>, </a:t>
            </a:r>
            <a:r>
              <a:rPr lang="en-US" sz="1800" dirty="0" err="1" smtClean="0"/>
              <a:t>curah</a:t>
            </a:r>
            <a:r>
              <a:rPr lang="en-US" sz="1800" dirty="0" smtClean="0"/>
              <a:t> </a:t>
            </a:r>
            <a:r>
              <a:rPr lang="en-US" sz="1800" dirty="0" err="1" smtClean="0"/>
              <a:t>hujan</a:t>
            </a:r>
            <a:r>
              <a:rPr lang="en-US" sz="1800" dirty="0" smtClean="0"/>
              <a:t>, </a:t>
            </a:r>
            <a:r>
              <a:rPr lang="en-US" sz="1800" dirty="0" err="1" smtClean="0"/>
              <a:t>arah</a:t>
            </a:r>
            <a:r>
              <a:rPr lang="en-US" sz="1800" dirty="0" smtClean="0"/>
              <a:t> </a:t>
            </a:r>
            <a:r>
              <a:rPr lang="en-US" sz="1800" dirty="0" err="1" smtClean="0"/>
              <a:t>angin</a:t>
            </a:r>
            <a:r>
              <a:rPr lang="en-US" sz="1800" dirty="0" smtClean="0"/>
              <a:t>, </a:t>
            </a:r>
            <a:r>
              <a:rPr lang="en-US" sz="1800" dirty="0" err="1" smtClean="0"/>
              <a:t>dll</a:t>
            </a:r>
            <a:endParaRPr lang="en-US" sz="1800" dirty="0" smtClean="0"/>
          </a:p>
          <a:p>
            <a:pPr>
              <a:buFont typeface="Wingdings" pitchFamily="2" charset="2"/>
              <a:buChar char="q"/>
            </a:pPr>
            <a:r>
              <a:rPr lang="en-US" sz="1800" b="1" dirty="0" err="1" smtClean="0"/>
              <a:t>Faktor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Edafik</a:t>
            </a:r>
            <a:endParaRPr lang="en-US" sz="1800" b="1" dirty="0" smtClean="0"/>
          </a:p>
          <a:p>
            <a:pPr>
              <a:buFont typeface="Wingdings"/>
              <a:buChar char="à"/>
            </a:pPr>
            <a:r>
              <a:rPr lang="en-US" sz="1800" dirty="0" err="1" smtClean="0">
                <a:sym typeface="Wingdings" pitchFamily="2" charset="2"/>
              </a:rPr>
              <a:t>Faktor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berkaitan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kondisi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tanah</a:t>
            </a:r>
            <a:r>
              <a:rPr lang="en-US" sz="1800" dirty="0" smtClean="0">
                <a:sym typeface="Wingdings" pitchFamily="2" charset="2"/>
              </a:rPr>
              <a:t> (</a:t>
            </a:r>
            <a:r>
              <a:rPr lang="en-US" sz="1800" dirty="0" err="1" smtClean="0">
                <a:sym typeface="Wingdings" pitchFamily="2" charset="2"/>
              </a:rPr>
              <a:t>keadaan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tanah</a:t>
            </a:r>
            <a:r>
              <a:rPr lang="en-US" sz="1800" dirty="0" smtClean="0">
                <a:sym typeface="Wingdings" pitchFamily="2" charset="2"/>
              </a:rPr>
              <a:t>)</a:t>
            </a:r>
          </a:p>
          <a:p>
            <a:pPr>
              <a:buFont typeface="Wingdings"/>
              <a:buChar char="à"/>
            </a:pPr>
            <a:r>
              <a:rPr lang="en-US" sz="1800" dirty="0" err="1" smtClean="0"/>
              <a:t>Cth</a:t>
            </a:r>
            <a:r>
              <a:rPr lang="en-US" sz="1800" dirty="0" smtClean="0"/>
              <a:t> : pH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kelembaban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suhu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gas-gas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jenis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porositas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mikroorganisme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mineral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dll</a:t>
            </a:r>
            <a:endParaRPr lang="en-US" sz="1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1800" b="1" dirty="0" err="1" smtClean="0"/>
              <a:t>Faktor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Akuatik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Hidrologik</a:t>
            </a:r>
            <a:r>
              <a:rPr lang="en-US" sz="1800" b="1" dirty="0" smtClean="0"/>
              <a:t>)</a:t>
            </a:r>
          </a:p>
          <a:p>
            <a:pPr>
              <a:buFont typeface="Wingdings"/>
              <a:buChar char="à"/>
            </a:pPr>
            <a:r>
              <a:rPr lang="en-US" sz="1800" dirty="0" err="1" smtClean="0">
                <a:sym typeface="Wingdings" pitchFamily="2" charset="2"/>
              </a:rPr>
              <a:t>Faktor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berkaitan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ekosistem</a:t>
            </a:r>
            <a:r>
              <a:rPr lang="en-US" sz="1800" dirty="0" smtClean="0">
                <a:sym typeface="Wingdings" pitchFamily="2" charset="2"/>
              </a:rPr>
              <a:t> air</a:t>
            </a:r>
          </a:p>
          <a:p>
            <a:pPr>
              <a:buFont typeface="Wingdings"/>
              <a:buChar char="à"/>
            </a:pPr>
            <a:r>
              <a:rPr lang="en-US" sz="1800" dirty="0" err="1" smtClean="0">
                <a:sym typeface="Wingdings" pitchFamily="2" charset="2"/>
              </a:rPr>
              <a:t>Cth</a:t>
            </a:r>
            <a:r>
              <a:rPr lang="en-US" sz="1800" dirty="0" smtClean="0">
                <a:sym typeface="Wingdings" pitchFamily="2" charset="2"/>
              </a:rPr>
              <a:t> : </a:t>
            </a:r>
            <a:r>
              <a:rPr lang="en-US" sz="1800" dirty="0" err="1" smtClean="0">
                <a:sym typeface="Wingdings" pitchFamily="2" charset="2"/>
              </a:rPr>
              <a:t>suhu</a:t>
            </a:r>
            <a:r>
              <a:rPr lang="en-US" sz="1800" dirty="0" smtClean="0">
                <a:sym typeface="Wingdings" pitchFamily="2" charset="2"/>
              </a:rPr>
              <a:t> air, pH air, </a:t>
            </a:r>
            <a:r>
              <a:rPr lang="en-US" sz="1800" dirty="0" err="1" smtClean="0">
                <a:sym typeface="Wingdings" pitchFamily="2" charset="2"/>
              </a:rPr>
              <a:t>kecepatan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arus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kedalaman</a:t>
            </a:r>
            <a:r>
              <a:rPr lang="en-US" sz="1800" dirty="0" smtClean="0">
                <a:sym typeface="Wingdings" pitchFamily="2" charset="2"/>
              </a:rPr>
              <a:t> air, </a:t>
            </a:r>
            <a:r>
              <a:rPr lang="en-US" sz="1800" dirty="0" err="1" smtClean="0">
                <a:sym typeface="Wingdings" pitchFamily="2" charset="2"/>
              </a:rPr>
              <a:t>warna</a:t>
            </a:r>
            <a:r>
              <a:rPr lang="en-US" sz="1800" dirty="0" smtClean="0">
                <a:sym typeface="Wingdings" pitchFamily="2" charset="2"/>
              </a:rPr>
              <a:t> air, </a:t>
            </a:r>
            <a:r>
              <a:rPr lang="en-US" sz="1800" dirty="0" err="1" smtClean="0">
                <a:sym typeface="Wingdings" pitchFamily="2" charset="2"/>
              </a:rPr>
              <a:t>kadar</a:t>
            </a:r>
            <a:r>
              <a:rPr lang="en-US" sz="1800" dirty="0" smtClean="0">
                <a:sym typeface="Wingdings" pitchFamily="2" charset="2"/>
              </a:rPr>
              <a:t> gas </a:t>
            </a:r>
            <a:r>
              <a:rPr lang="en-US" sz="1800" dirty="0" err="1" smtClean="0">
                <a:sym typeface="Wingdings" pitchFamily="2" charset="2"/>
              </a:rPr>
              <a:t>dalam</a:t>
            </a:r>
            <a:r>
              <a:rPr lang="en-US" sz="1800" dirty="0" smtClean="0">
                <a:sym typeface="Wingdings" pitchFamily="2" charset="2"/>
              </a:rPr>
              <a:t> air, </a:t>
            </a:r>
            <a:r>
              <a:rPr lang="en-US" sz="1800" dirty="0" err="1" smtClean="0">
                <a:sym typeface="Wingdings" pitchFamily="2" charset="2"/>
              </a:rPr>
              <a:t>kejernihan</a:t>
            </a:r>
            <a:r>
              <a:rPr lang="en-US" sz="1800" dirty="0" smtClean="0">
                <a:sym typeface="Wingdings" pitchFamily="2" charset="2"/>
              </a:rPr>
              <a:t> air, </a:t>
            </a:r>
            <a:r>
              <a:rPr lang="en-US" sz="1800" dirty="0" err="1" smtClean="0">
                <a:sym typeface="Wingdings" pitchFamily="2" charset="2"/>
              </a:rPr>
              <a:t>senyawa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terlarut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dalam</a:t>
            </a:r>
            <a:r>
              <a:rPr lang="en-US" sz="1800" dirty="0" smtClean="0">
                <a:sym typeface="Wingdings" pitchFamily="2" charset="2"/>
              </a:rPr>
              <a:t> air</a:t>
            </a:r>
          </a:p>
          <a:p>
            <a:pPr>
              <a:buFont typeface="Wingdings" pitchFamily="2" charset="2"/>
              <a:buChar char="q"/>
            </a:pPr>
            <a:r>
              <a:rPr lang="en-US" sz="1800" b="1" dirty="0" err="1" smtClean="0"/>
              <a:t>Faktor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Fisiografik</a:t>
            </a:r>
            <a:endParaRPr lang="en-US" sz="1800" b="1" dirty="0" smtClean="0"/>
          </a:p>
          <a:p>
            <a:pPr>
              <a:buFont typeface="Wingdings"/>
              <a:buChar char="à"/>
            </a:pPr>
            <a:r>
              <a:rPr lang="en-US" sz="1800" dirty="0" err="1" smtClean="0">
                <a:sym typeface="Wingdings" pitchFamily="2" charset="2"/>
              </a:rPr>
              <a:t>Faktor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berkaitan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kondisi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permukaan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tanah</a:t>
            </a:r>
            <a:endParaRPr lang="en-US" sz="18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1800" dirty="0" err="1" smtClean="0"/>
              <a:t>Cth</a:t>
            </a:r>
            <a:r>
              <a:rPr lang="en-US" sz="1800" dirty="0" smtClean="0"/>
              <a:t> : </a:t>
            </a:r>
            <a:r>
              <a:rPr lang="en-US" sz="1800" dirty="0" err="1" smtClean="0"/>
              <a:t>ketinggian</a:t>
            </a:r>
            <a:r>
              <a:rPr lang="en-US" sz="1800" dirty="0" smtClean="0"/>
              <a:t> </a:t>
            </a:r>
            <a:r>
              <a:rPr lang="en-US" sz="1800" dirty="0" err="1" smtClean="0"/>
              <a:t>tempat</a:t>
            </a:r>
            <a:r>
              <a:rPr lang="en-US" sz="1800" dirty="0" smtClean="0"/>
              <a:t> (</a:t>
            </a:r>
            <a:r>
              <a:rPr lang="en-US" sz="1800" dirty="0" err="1" smtClean="0"/>
              <a:t>mdpl</a:t>
            </a:r>
            <a:r>
              <a:rPr lang="en-US" sz="1800" dirty="0" smtClean="0"/>
              <a:t>), </a:t>
            </a:r>
            <a:r>
              <a:rPr lang="en-US" sz="1800" dirty="0" err="1" smtClean="0"/>
              <a:t>kemiringan</a:t>
            </a:r>
            <a:r>
              <a:rPr lang="en-US" sz="1800" dirty="0" smtClean="0"/>
              <a:t> </a:t>
            </a:r>
            <a:r>
              <a:rPr lang="en-US" sz="1800" dirty="0" err="1" smtClean="0"/>
              <a:t>lahan</a:t>
            </a:r>
            <a:r>
              <a:rPr lang="en-US" sz="1800" dirty="0" smtClean="0"/>
              <a:t>, </a:t>
            </a:r>
            <a:r>
              <a:rPr lang="en-US" sz="1800" dirty="0" err="1" smtClean="0"/>
              <a:t>dll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5967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1752600"/>
            <a:ext cx="7239000" cy="25545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 smtClean="0"/>
              <a:t>Contoh</a:t>
            </a:r>
            <a:r>
              <a:rPr lang="en-US" sz="2000" dirty="0" smtClean="0"/>
              <a:t> </a:t>
            </a:r>
            <a:r>
              <a:rPr lang="en-US" sz="2000" dirty="0" err="1" smtClean="0"/>
              <a:t>bahwa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mempengaruhi</a:t>
            </a:r>
            <a:r>
              <a:rPr lang="en-US" sz="2000" dirty="0" smtClean="0"/>
              <a:t> </a:t>
            </a:r>
            <a:r>
              <a:rPr lang="en-US" sz="2000" dirty="0" err="1" smtClean="0"/>
              <a:t>kelangsungan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: </a:t>
            </a:r>
          </a:p>
          <a:p>
            <a:pPr algn="just"/>
            <a:endParaRPr lang="en-US" sz="2000" dirty="0" smtClean="0"/>
          </a:p>
          <a:p>
            <a:pPr algn="just"/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Jika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suhu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tinggi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mengganggu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fisik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fisiologis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aktivitas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sehingga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menyebabkan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terganggunya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metabolisme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jika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berlebihan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berdampak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maka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mati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jika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sudah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kuat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lagi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b="1" dirty="0" smtClean="0">
                <a:sym typeface="Wingdings" pitchFamily="2" charset="2"/>
              </a:rPr>
              <a:t>ADA BATAS TOLERANSINYA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42903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2 </a:t>
            </a:r>
            <a:r>
              <a:rPr lang="en-US" sz="3600" dirty="0" err="1" smtClean="0"/>
              <a:t>Hukum</a:t>
            </a:r>
            <a:r>
              <a:rPr lang="en-US" sz="3600" dirty="0" smtClean="0"/>
              <a:t> </a:t>
            </a:r>
            <a:r>
              <a:rPr lang="en-US" sz="3600" dirty="0" err="1" smtClean="0"/>
              <a:t>Faktor</a:t>
            </a:r>
            <a:r>
              <a:rPr lang="en-US" sz="3600" dirty="0" smtClean="0"/>
              <a:t> </a:t>
            </a:r>
            <a:r>
              <a:rPr lang="en-US" sz="3600" dirty="0" err="1" smtClean="0"/>
              <a:t>Lingkungan</a:t>
            </a:r>
            <a:r>
              <a:rPr lang="en-US" sz="3600" dirty="0" smtClean="0"/>
              <a:t> 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HUKUM LIEBIG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smtClean="0"/>
              <a:t>Liebig </a:t>
            </a:r>
            <a:r>
              <a:rPr lang="en-US" sz="2000" dirty="0" err="1" smtClean="0"/>
              <a:t>melakukan</a:t>
            </a:r>
            <a:r>
              <a:rPr lang="en-US" sz="2000" dirty="0" smtClean="0"/>
              <a:t> </a:t>
            </a:r>
            <a:r>
              <a:rPr lang="en-US" sz="2000" dirty="0" err="1" smtClean="0"/>
              <a:t>pengamatan</a:t>
            </a:r>
            <a:r>
              <a:rPr lang="en-US" sz="2000" dirty="0" smtClean="0"/>
              <a:t> </a:t>
            </a:r>
            <a:r>
              <a:rPr lang="en-US" sz="2000" dirty="0" err="1" smtClean="0"/>
              <a:t>berbagai</a:t>
            </a:r>
            <a:r>
              <a:rPr lang="en-US" sz="2000" dirty="0" smtClean="0"/>
              <a:t>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tanaman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dikaitkan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ketersediaan</a:t>
            </a:r>
            <a:r>
              <a:rPr lang="en-US" sz="2000" dirty="0" smtClean="0"/>
              <a:t> </a:t>
            </a:r>
            <a:r>
              <a:rPr lang="en-US" sz="2000" dirty="0" err="1" smtClean="0"/>
              <a:t>berbagai</a:t>
            </a:r>
            <a:r>
              <a:rPr lang="en-US" sz="2000" dirty="0" smtClean="0"/>
              <a:t>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unsur</a:t>
            </a:r>
            <a:r>
              <a:rPr lang="en-US" sz="2000" dirty="0" smtClean="0"/>
              <a:t> </a:t>
            </a:r>
            <a:r>
              <a:rPr lang="en-US" sz="2000" dirty="0" err="1" smtClean="0"/>
              <a:t>hara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dibutuhkan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tanaman</a:t>
            </a:r>
            <a:endParaRPr lang="en-US" sz="2000" dirty="0" smtClean="0"/>
          </a:p>
          <a:p>
            <a:r>
              <a:rPr lang="en-US" sz="2000" dirty="0" err="1" smtClean="0"/>
              <a:t>Kesimpulan</a:t>
            </a:r>
            <a:r>
              <a:rPr lang="en-US" sz="2000" dirty="0" smtClean="0"/>
              <a:t> : </a:t>
            </a:r>
            <a:r>
              <a:rPr lang="en-US" sz="2000" dirty="0" err="1" smtClean="0"/>
              <a:t>laju</a:t>
            </a:r>
            <a:r>
              <a:rPr lang="en-US" sz="2000" dirty="0" smtClean="0"/>
              <a:t> </a:t>
            </a:r>
            <a:r>
              <a:rPr lang="en-US" sz="2000" dirty="0" err="1" smtClean="0"/>
              <a:t>pertumbuhan</a:t>
            </a:r>
            <a:r>
              <a:rPr lang="en-US" sz="2000" dirty="0" smtClean="0"/>
              <a:t>  </a:t>
            </a:r>
            <a:r>
              <a:rPr lang="en-US" sz="2000" dirty="0" err="1" smtClean="0"/>
              <a:t>tanaman</a:t>
            </a:r>
            <a:r>
              <a:rPr lang="en-US" sz="2000" dirty="0" smtClean="0"/>
              <a:t> </a:t>
            </a:r>
            <a:r>
              <a:rPr lang="en-US" sz="2000" dirty="0" err="1" smtClean="0"/>
              <a:t>ditentukan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unsur-unsur</a:t>
            </a:r>
            <a:r>
              <a:rPr lang="en-US" sz="2000" dirty="0" smtClean="0"/>
              <a:t> </a:t>
            </a:r>
            <a:r>
              <a:rPr lang="en-US" sz="2000" dirty="0" err="1" smtClean="0"/>
              <a:t>hara</a:t>
            </a:r>
            <a:r>
              <a:rPr lang="en-US" sz="2000" dirty="0" smtClean="0"/>
              <a:t> </a:t>
            </a:r>
            <a:r>
              <a:rPr lang="en-US" sz="2000" dirty="0" err="1" smtClean="0"/>
              <a:t>esensial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jumlahnya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ketersediannya</a:t>
            </a:r>
            <a:r>
              <a:rPr lang="en-US" sz="2000" dirty="0" smtClean="0"/>
              <a:t> </a:t>
            </a:r>
            <a:r>
              <a:rPr lang="en-US" sz="2000" dirty="0" err="1" smtClean="0"/>
              <a:t>terbatas</a:t>
            </a:r>
            <a:r>
              <a:rPr lang="en-US" sz="2000" dirty="0" smtClean="0"/>
              <a:t> (</a:t>
            </a:r>
            <a:r>
              <a:rPr lang="en-US" sz="2000" dirty="0" err="1" smtClean="0"/>
              <a:t>cepat</a:t>
            </a:r>
            <a:r>
              <a:rPr lang="en-US" sz="2000" dirty="0" smtClean="0"/>
              <a:t> </a:t>
            </a:r>
            <a:r>
              <a:rPr lang="en-US" sz="2000" dirty="0" err="1" smtClean="0"/>
              <a:t>habis</a:t>
            </a:r>
            <a:r>
              <a:rPr lang="en-US" sz="2000" dirty="0" smtClean="0"/>
              <a:t>) </a:t>
            </a:r>
            <a:r>
              <a:rPr lang="en-US" sz="2000" dirty="0" err="1" smtClean="0"/>
              <a:t>atau</a:t>
            </a:r>
            <a:r>
              <a:rPr lang="en-US" sz="2000" dirty="0" smtClean="0"/>
              <a:t> minimum </a:t>
            </a:r>
            <a:r>
              <a:rPr lang="en-US" sz="2000" dirty="0" err="1" smtClean="0"/>
              <a:t>kritis</a:t>
            </a:r>
            <a:r>
              <a:rPr lang="en-US" sz="2000" dirty="0" smtClean="0"/>
              <a:t> </a:t>
            </a:r>
            <a:r>
              <a:rPr lang="en-US" sz="2000" b="1" dirty="0" smtClean="0">
                <a:sym typeface="Wingdings" pitchFamily="2" charset="2"/>
              </a:rPr>
              <a:t> HUKUM MINIMUM LIEBIG</a:t>
            </a:r>
            <a:endParaRPr lang="en-US" sz="20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HUKUM SHELFORD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err="1" smtClean="0"/>
              <a:t>Shelford</a:t>
            </a:r>
            <a:r>
              <a:rPr lang="en-US" sz="2000" dirty="0" smtClean="0"/>
              <a:t> </a:t>
            </a:r>
            <a:r>
              <a:rPr lang="en-US" sz="2000" dirty="0" err="1" smtClean="0"/>
              <a:t>mengamati</a:t>
            </a:r>
            <a:r>
              <a:rPr lang="en-US" sz="2000" dirty="0" smtClean="0"/>
              <a:t> </a:t>
            </a:r>
            <a:r>
              <a:rPr lang="en-US" sz="2000" dirty="0" err="1" smtClean="0"/>
              <a:t>faktor</a:t>
            </a:r>
            <a:r>
              <a:rPr lang="en-US" sz="2000" dirty="0" smtClean="0"/>
              <a:t> </a:t>
            </a:r>
            <a:r>
              <a:rPr lang="en-US" sz="2000" dirty="0" err="1" smtClean="0"/>
              <a:t>fisik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 </a:t>
            </a:r>
            <a:r>
              <a:rPr lang="en-US" sz="2000" dirty="0" err="1" smtClean="0"/>
              <a:t>terhadap</a:t>
            </a:r>
            <a:r>
              <a:rPr lang="en-US" sz="2000" dirty="0" smtClean="0"/>
              <a:t> </a:t>
            </a:r>
            <a:r>
              <a:rPr lang="en-US" sz="2000" dirty="0" err="1" smtClean="0"/>
              <a:t>keberadaan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endParaRPr lang="en-US" sz="2000" dirty="0" smtClean="0"/>
          </a:p>
          <a:p>
            <a:r>
              <a:rPr lang="en-US" sz="2000" dirty="0" err="1" smtClean="0"/>
              <a:t>Keberadaan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dilihat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, </a:t>
            </a:r>
            <a:r>
              <a:rPr lang="en-US" sz="2000" dirty="0" err="1" smtClean="0"/>
              <a:t>pertumbuhan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distribusinya</a:t>
            </a:r>
            <a:endParaRPr lang="en-US" sz="2000" dirty="0" smtClean="0"/>
          </a:p>
          <a:p>
            <a:r>
              <a:rPr lang="en-US" sz="2000" dirty="0" err="1" smtClean="0"/>
              <a:t>Kesimpulan</a:t>
            </a:r>
            <a:r>
              <a:rPr lang="en-US" sz="2000" dirty="0" smtClean="0"/>
              <a:t> : </a:t>
            </a:r>
            <a:r>
              <a:rPr lang="en-US" sz="2000" dirty="0" err="1" smtClean="0"/>
              <a:t>bahwa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hanya</a:t>
            </a:r>
            <a:r>
              <a:rPr lang="en-US" sz="2000" dirty="0" smtClean="0"/>
              <a:t> </a:t>
            </a:r>
            <a:r>
              <a:rPr lang="en-US" sz="2000" dirty="0" err="1" smtClean="0"/>
              <a:t>mampu</a:t>
            </a:r>
            <a:r>
              <a:rPr lang="en-US" sz="2000" dirty="0" smtClean="0"/>
              <a:t> </a:t>
            </a:r>
            <a:r>
              <a:rPr lang="en-US" sz="2000" dirty="0" err="1" smtClean="0"/>
              <a:t>menerima</a:t>
            </a:r>
            <a:r>
              <a:rPr lang="en-US" sz="2000" dirty="0" smtClean="0"/>
              <a:t> </a:t>
            </a:r>
            <a:r>
              <a:rPr lang="en-US" sz="2000" dirty="0" err="1" smtClean="0"/>
              <a:t>faktor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batas-batas</a:t>
            </a:r>
            <a:r>
              <a:rPr lang="en-US" sz="2000" dirty="0" smtClean="0"/>
              <a:t> </a:t>
            </a:r>
            <a:r>
              <a:rPr lang="en-US" sz="2000" dirty="0" err="1" smtClean="0"/>
              <a:t>tertentubaik</a:t>
            </a:r>
            <a:r>
              <a:rPr lang="en-US" sz="2000" dirty="0" smtClean="0"/>
              <a:t> </a:t>
            </a:r>
            <a:r>
              <a:rPr lang="en-US" sz="2000" dirty="0" err="1" smtClean="0"/>
              <a:t>batas</a:t>
            </a:r>
            <a:r>
              <a:rPr lang="en-US" sz="2000" dirty="0" smtClean="0"/>
              <a:t> </a:t>
            </a:r>
            <a:r>
              <a:rPr lang="en-US" sz="2000" dirty="0" err="1" smtClean="0"/>
              <a:t>bawah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</a:t>
            </a:r>
            <a:r>
              <a:rPr lang="en-US" sz="2000" dirty="0" err="1" smtClean="0"/>
              <a:t>batas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b="1" dirty="0" smtClean="0">
                <a:sym typeface="Wingdings" pitchFamily="2" charset="2"/>
              </a:rPr>
              <a:t>HUKUM TOLERANSI SHELFORD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63333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6477000" cy="8683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Hukum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Minimum </a:t>
            </a:r>
            <a:r>
              <a:rPr lang="en-US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Liebig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600" dirty="0" err="1">
                <a:solidFill>
                  <a:schemeClr val="folHlink"/>
                </a:solidFill>
              </a:rPr>
              <a:t>Pada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keadaan</a:t>
            </a:r>
            <a:r>
              <a:rPr lang="en-US" sz="2600" dirty="0">
                <a:solidFill>
                  <a:schemeClr val="folHlink"/>
                </a:solidFill>
              </a:rPr>
              <a:t> yang </a:t>
            </a:r>
            <a:r>
              <a:rPr lang="en-US" sz="2600" dirty="0" err="1">
                <a:solidFill>
                  <a:schemeClr val="folHlink"/>
                </a:solidFill>
              </a:rPr>
              <a:t>kritis</a:t>
            </a:r>
            <a:r>
              <a:rPr lang="en-US" sz="2600" dirty="0">
                <a:solidFill>
                  <a:schemeClr val="folHlink"/>
                </a:solidFill>
              </a:rPr>
              <a:t>, </a:t>
            </a:r>
            <a:r>
              <a:rPr lang="en-US" sz="2600" dirty="0" err="1">
                <a:solidFill>
                  <a:schemeClr val="folHlink"/>
                </a:solidFill>
              </a:rPr>
              <a:t>bahan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bahan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pendukung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kehidupan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suatu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organisme</a:t>
            </a:r>
            <a:r>
              <a:rPr lang="en-US" sz="2600" dirty="0">
                <a:solidFill>
                  <a:schemeClr val="folHlink"/>
                </a:solidFill>
              </a:rPr>
              <a:t> yang </a:t>
            </a:r>
            <a:r>
              <a:rPr lang="en-US" sz="2600" dirty="0" err="1">
                <a:solidFill>
                  <a:schemeClr val="folHlink"/>
                </a:solidFill>
              </a:rPr>
              <a:t>tersedia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dalam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jumlah</a:t>
            </a:r>
            <a:r>
              <a:rPr lang="en-US" sz="2600" dirty="0">
                <a:solidFill>
                  <a:schemeClr val="folHlink"/>
                </a:solidFill>
              </a:rPr>
              <a:t> minimum </a:t>
            </a:r>
            <a:r>
              <a:rPr lang="en-US" sz="2600" dirty="0" err="1">
                <a:solidFill>
                  <a:schemeClr val="folHlink"/>
                </a:solidFill>
              </a:rPr>
              <a:t>bertindak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sebagai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faktor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pembatas</a:t>
            </a:r>
            <a:r>
              <a:rPr lang="en-US" sz="2600" dirty="0">
                <a:solidFill>
                  <a:schemeClr val="folHlink"/>
                </a:solidFill>
              </a:rPr>
              <a:t>.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600" dirty="0">
                <a:solidFill>
                  <a:schemeClr val="folHlink"/>
                </a:solidFill>
              </a:rPr>
              <a:t>Justus Liebig (1840) </a:t>
            </a:r>
            <a:r>
              <a:rPr lang="en-US" sz="2600" dirty="0" err="1">
                <a:solidFill>
                  <a:schemeClr val="folHlink"/>
                </a:solidFill>
              </a:rPr>
              <a:t>menemukan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hasil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tanaman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tidak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ditentukan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oleh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unsur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hara</a:t>
            </a:r>
            <a:r>
              <a:rPr lang="en-US" sz="2600" dirty="0">
                <a:solidFill>
                  <a:schemeClr val="folHlink"/>
                </a:solidFill>
              </a:rPr>
              <a:t> N,P, K yang </a:t>
            </a:r>
            <a:r>
              <a:rPr lang="en-US" sz="2600" dirty="0" err="1">
                <a:solidFill>
                  <a:schemeClr val="folHlink"/>
                </a:solidFill>
              </a:rPr>
              <a:t>diperlukan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dalam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jumlah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banyak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tetapi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oleh</a:t>
            </a:r>
            <a:r>
              <a:rPr lang="en-US" sz="2600" dirty="0">
                <a:solidFill>
                  <a:schemeClr val="folHlink"/>
                </a:solidFill>
              </a:rPr>
              <a:t> mineral </a:t>
            </a:r>
            <a:r>
              <a:rPr lang="en-US" sz="2600" dirty="0" err="1">
                <a:solidFill>
                  <a:schemeClr val="folHlink"/>
                </a:solidFill>
              </a:rPr>
              <a:t>seperti</a:t>
            </a:r>
            <a:r>
              <a:rPr lang="en-US" sz="2600" dirty="0">
                <a:solidFill>
                  <a:schemeClr val="folHlink"/>
                </a:solidFill>
              </a:rPr>
              <a:t> magnesium yang </a:t>
            </a:r>
            <a:r>
              <a:rPr lang="en-US" sz="2600" dirty="0" err="1">
                <a:solidFill>
                  <a:schemeClr val="folHlink"/>
                </a:solidFill>
              </a:rPr>
              <a:t>diperlukan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dalam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jumlah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sedikit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>
                <a:solidFill>
                  <a:schemeClr val="folHlink"/>
                </a:solidFill>
              </a:rPr>
              <a:t>oleh</a:t>
            </a:r>
            <a:r>
              <a:rPr lang="en-US" sz="2600" dirty="0">
                <a:solidFill>
                  <a:schemeClr val="folHlink"/>
                </a:solidFill>
              </a:rPr>
              <a:t> </a:t>
            </a:r>
            <a:r>
              <a:rPr lang="en-US" sz="2600" dirty="0" err="1" smtClean="0">
                <a:solidFill>
                  <a:schemeClr val="folHlink"/>
                </a:solidFill>
              </a:rPr>
              <a:t>tanaman</a:t>
            </a:r>
            <a:endParaRPr lang="en-US" sz="2600" dirty="0">
              <a:solidFill>
                <a:schemeClr val="folHlink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037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09600"/>
            <a:ext cx="692417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5404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r>
              <a:rPr lang="en-US" sz="3600" dirty="0" err="1" smtClean="0"/>
              <a:t>Shelford</a:t>
            </a:r>
            <a:r>
              <a:rPr lang="en-US" sz="3600" dirty="0" smtClean="0"/>
              <a:t> </a:t>
            </a:r>
            <a:r>
              <a:rPr lang="en-US" sz="3600" dirty="0" err="1" smtClean="0"/>
              <a:t>mengamati</a:t>
            </a:r>
            <a:r>
              <a:rPr lang="en-US" sz="3600" dirty="0" smtClean="0"/>
              <a:t> </a:t>
            </a:r>
            <a:r>
              <a:rPr lang="en-US" sz="3600" dirty="0" err="1" smtClean="0"/>
              <a:t>faktor-faktor</a:t>
            </a:r>
            <a:r>
              <a:rPr lang="en-US" sz="3600" dirty="0" smtClean="0"/>
              <a:t> </a:t>
            </a:r>
            <a:r>
              <a:rPr lang="en-US" sz="3600" dirty="0" err="1" smtClean="0"/>
              <a:t>fisik</a:t>
            </a:r>
            <a:r>
              <a:rPr lang="en-US" sz="3600" dirty="0" smtClean="0"/>
              <a:t> </a:t>
            </a:r>
            <a:r>
              <a:rPr lang="en-US" sz="3600" dirty="0" err="1" smtClean="0"/>
              <a:t>lingkungan</a:t>
            </a:r>
            <a:r>
              <a:rPr lang="en-US" sz="3600" dirty="0" smtClean="0"/>
              <a:t> yang lain </a:t>
            </a:r>
            <a:r>
              <a:rPr lang="en-US" sz="3600" dirty="0" err="1" smtClean="0"/>
              <a:t>terhadap</a:t>
            </a:r>
            <a:r>
              <a:rPr lang="en-US" sz="3600" dirty="0" smtClean="0"/>
              <a:t> </a:t>
            </a:r>
            <a:r>
              <a:rPr lang="en-US" sz="3600" dirty="0" err="1" smtClean="0"/>
              <a:t>keberadaan</a:t>
            </a:r>
            <a:r>
              <a:rPr lang="en-US" sz="3600" dirty="0" smtClean="0"/>
              <a:t> </a:t>
            </a:r>
            <a:r>
              <a:rPr lang="en-US" sz="3600" dirty="0" err="1" smtClean="0"/>
              <a:t>organisme</a:t>
            </a:r>
            <a:endParaRPr lang="en-US" sz="3600" dirty="0" smtClean="0"/>
          </a:p>
          <a:p>
            <a:r>
              <a:rPr lang="en-US" sz="3600" dirty="0" err="1" smtClean="0"/>
              <a:t>Keberadaan</a:t>
            </a:r>
            <a:r>
              <a:rPr lang="en-US" sz="3600" dirty="0" smtClean="0"/>
              <a:t> </a:t>
            </a:r>
            <a:r>
              <a:rPr lang="en-US" sz="3600" dirty="0" err="1" smtClean="0"/>
              <a:t>organisme</a:t>
            </a:r>
            <a:r>
              <a:rPr lang="en-US" sz="3600" dirty="0" smtClean="0"/>
              <a:t> </a:t>
            </a:r>
            <a:r>
              <a:rPr lang="en-US" sz="3600" dirty="0" err="1" smtClean="0"/>
              <a:t>dapat</a:t>
            </a:r>
            <a:r>
              <a:rPr lang="en-US" sz="3600" dirty="0" smtClean="0"/>
              <a:t> </a:t>
            </a:r>
            <a:r>
              <a:rPr lang="en-US" sz="3600" dirty="0" err="1" smtClean="0"/>
              <a:t>dilihat</a:t>
            </a:r>
            <a:r>
              <a:rPr lang="en-US" sz="3600" dirty="0" smtClean="0"/>
              <a:t> </a:t>
            </a:r>
            <a:r>
              <a:rPr lang="en-US" sz="3600" dirty="0" err="1" smtClean="0"/>
              <a:t>dari</a:t>
            </a:r>
            <a:r>
              <a:rPr lang="en-US" sz="3600" dirty="0" smtClean="0"/>
              <a:t> </a:t>
            </a:r>
            <a:r>
              <a:rPr lang="en-US" sz="3600" dirty="0" err="1" smtClean="0"/>
              <a:t>kondisi</a:t>
            </a:r>
            <a:r>
              <a:rPr lang="en-US" sz="3600" dirty="0" smtClean="0"/>
              <a:t>, </a:t>
            </a:r>
            <a:r>
              <a:rPr lang="en-US" sz="3600" dirty="0" err="1" smtClean="0"/>
              <a:t>pertumbuhannya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distribusinya</a:t>
            </a:r>
            <a:endParaRPr lang="en-US" sz="3600" dirty="0" smtClean="0"/>
          </a:p>
          <a:p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dengan</a:t>
            </a:r>
            <a:r>
              <a:rPr lang="en-US" sz="3600" dirty="0" smtClean="0"/>
              <a:t> kata lain </a:t>
            </a:r>
            <a:r>
              <a:rPr lang="en-US" sz="3600" dirty="0" err="1" smtClean="0"/>
              <a:t>bahwa</a:t>
            </a:r>
            <a:r>
              <a:rPr lang="en-US" sz="3600" dirty="0" smtClean="0"/>
              <a:t> </a:t>
            </a:r>
            <a:r>
              <a:rPr lang="en-US" sz="3600" dirty="0" err="1" smtClean="0"/>
              <a:t>kegagalan</a:t>
            </a:r>
            <a:r>
              <a:rPr lang="en-US" sz="3600" dirty="0" smtClean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organisme</a:t>
            </a:r>
            <a:r>
              <a:rPr lang="en-US" sz="3600" dirty="0"/>
              <a:t>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mempertahankan</a:t>
            </a:r>
            <a:r>
              <a:rPr lang="en-US" sz="3600" dirty="0"/>
              <a:t> </a:t>
            </a:r>
            <a:r>
              <a:rPr lang="en-US" sz="3600" dirty="0" err="1"/>
              <a:t>hidupnya</a:t>
            </a:r>
            <a:r>
              <a:rPr lang="en-US" sz="3600" dirty="0"/>
              <a:t>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ditentukan</a:t>
            </a:r>
            <a:r>
              <a:rPr lang="en-US" sz="3600" dirty="0"/>
              <a:t> </a:t>
            </a:r>
            <a:r>
              <a:rPr lang="en-US" sz="3600" dirty="0" err="1"/>
              <a:t>oleh</a:t>
            </a:r>
            <a:r>
              <a:rPr lang="en-US" sz="3600" dirty="0"/>
              <a:t> </a:t>
            </a:r>
            <a:r>
              <a:rPr lang="en-US" sz="3600" dirty="0" err="1"/>
              <a:t>kekurangan</a:t>
            </a:r>
            <a:r>
              <a:rPr lang="en-US" sz="3600" dirty="0"/>
              <a:t>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kelebihan</a:t>
            </a:r>
            <a:r>
              <a:rPr lang="en-US" sz="3600" dirty="0"/>
              <a:t> (</a:t>
            </a:r>
            <a:r>
              <a:rPr lang="en-US" sz="3600" dirty="0" err="1"/>
              <a:t>kuantitatif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kualitatif</a:t>
            </a:r>
            <a:r>
              <a:rPr lang="en-US" sz="3600" dirty="0"/>
              <a:t>) </a:t>
            </a:r>
            <a:r>
              <a:rPr lang="en-US" sz="3600" dirty="0" err="1"/>
              <a:t>beberapa</a:t>
            </a:r>
            <a:r>
              <a:rPr lang="en-US" sz="3600" dirty="0"/>
              <a:t> </a:t>
            </a:r>
            <a:r>
              <a:rPr lang="en-US" sz="3600" dirty="0" err="1"/>
              <a:t>faktor</a:t>
            </a:r>
            <a:r>
              <a:rPr lang="en-US" sz="3600" dirty="0"/>
              <a:t> yang </a:t>
            </a:r>
            <a:r>
              <a:rPr lang="en-US" sz="3600" dirty="0" err="1"/>
              <a:t>mendekati</a:t>
            </a:r>
            <a:r>
              <a:rPr lang="en-US" sz="3600" dirty="0"/>
              <a:t> </a:t>
            </a:r>
            <a:r>
              <a:rPr lang="en-US" sz="3600" dirty="0" err="1"/>
              <a:t>batas</a:t>
            </a:r>
            <a:r>
              <a:rPr lang="en-US" sz="3600" dirty="0"/>
              <a:t> </a:t>
            </a:r>
            <a:r>
              <a:rPr lang="en-US" sz="3600" dirty="0" err="1"/>
              <a:t>toleransinya</a:t>
            </a:r>
            <a:r>
              <a:rPr lang="en-US" sz="3600" dirty="0"/>
              <a:t>.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r>
              <a:rPr lang="en-US" sz="3600" dirty="0" err="1" smtClean="0"/>
              <a:t>Kesimpulan</a:t>
            </a:r>
            <a:r>
              <a:rPr lang="en-US" sz="3600" dirty="0" smtClean="0"/>
              <a:t> : </a:t>
            </a:r>
            <a:r>
              <a:rPr lang="en-US" sz="3600" dirty="0" err="1" smtClean="0"/>
              <a:t>bahwa</a:t>
            </a:r>
            <a:r>
              <a:rPr lang="en-US" sz="3600" dirty="0" smtClean="0"/>
              <a:t> 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organisme</a:t>
            </a:r>
            <a:r>
              <a:rPr lang="en-US" sz="3600" dirty="0" smtClean="0"/>
              <a:t> </a:t>
            </a:r>
            <a:r>
              <a:rPr lang="en-US" sz="3600" dirty="0" err="1" smtClean="0"/>
              <a:t>hanya</a:t>
            </a:r>
            <a:r>
              <a:rPr lang="en-US" sz="3600" dirty="0" smtClean="0"/>
              <a:t> </a:t>
            </a:r>
            <a:r>
              <a:rPr lang="en-US" sz="3600" dirty="0" err="1" smtClean="0"/>
              <a:t>mampu</a:t>
            </a:r>
            <a:r>
              <a:rPr lang="en-US" sz="3600" dirty="0" smtClean="0"/>
              <a:t> </a:t>
            </a:r>
            <a:r>
              <a:rPr lang="en-US" sz="3600" dirty="0" err="1" smtClean="0"/>
              <a:t>menerima</a:t>
            </a:r>
            <a:r>
              <a:rPr lang="en-US" sz="3600" dirty="0" smtClean="0"/>
              <a:t> </a:t>
            </a:r>
            <a:r>
              <a:rPr lang="en-US" sz="3600" dirty="0" err="1" smtClean="0"/>
              <a:t>faktor</a:t>
            </a:r>
            <a:r>
              <a:rPr lang="en-US" sz="3600" dirty="0" smtClean="0"/>
              <a:t> </a:t>
            </a:r>
            <a:r>
              <a:rPr lang="en-US" sz="3600" dirty="0" err="1" smtClean="0"/>
              <a:t>lingkungan</a:t>
            </a:r>
            <a:r>
              <a:rPr lang="en-US" sz="3600" dirty="0" smtClean="0"/>
              <a:t> </a:t>
            </a:r>
            <a:r>
              <a:rPr lang="en-US" sz="3600" dirty="0" err="1" smtClean="0"/>
              <a:t>pada</a:t>
            </a:r>
            <a:r>
              <a:rPr lang="en-US" sz="3600" dirty="0" smtClean="0"/>
              <a:t> </a:t>
            </a:r>
            <a:r>
              <a:rPr lang="en-US" sz="3600" dirty="0" err="1" smtClean="0"/>
              <a:t>batas-batas</a:t>
            </a:r>
            <a:r>
              <a:rPr lang="en-US" sz="3600" dirty="0" smtClean="0"/>
              <a:t> </a:t>
            </a:r>
            <a:r>
              <a:rPr lang="en-US" sz="3600" dirty="0" err="1" smtClean="0"/>
              <a:t>tertentu</a:t>
            </a:r>
            <a:r>
              <a:rPr lang="en-US" sz="3600" dirty="0" smtClean="0"/>
              <a:t> </a:t>
            </a:r>
            <a:r>
              <a:rPr lang="en-US" sz="3600" dirty="0" err="1" smtClean="0"/>
              <a:t>baik</a:t>
            </a:r>
            <a:r>
              <a:rPr lang="en-US" sz="3600" dirty="0" smtClean="0"/>
              <a:t> </a:t>
            </a:r>
            <a:r>
              <a:rPr lang="en-US" sz="3600" dirty="0" err="1" smtClean="0"/>
              <a:t>batas</a:t>
            </a:r>
            <a:r>
              <a:rPr lang="en-US" sz="3600" dirty="0" smtClean="0"/>
              <a:t> </a:t>
            </a:r>
            <a:r>
              <a:rPr lang="en-US" sz="3600" dirty="0" err="1" smtClean="0"/>
              <a:t>atas</a:t>
            </a:r>
            <a:r>
              <a:rPr lang="en-US" sz="3600" dirty="0" smtClean="0"/>
              <a:t> </a:t>
            </a:r>
            <a:r>
              <a:rPr lang="en-US" sz="3600" dirty="0" err="1" smtClean="0"/>
              <a:t>maupun</a:t>
            </a:r>
            <a:r>
              <a:rPr lang="en-US" sz="3600" dirty="0" smtClean="0"/>
              <a:t> </a:t>
            </a:r>
            <a:r>
              <a:rPr lang="en-US" sz="3600" dirty="0" err="1" smtClean="0"/>
              <a:t>batas</a:t>
            </a:r>
            <a:r>
              <a:rPr lang="en-US" sz="3600" dirty="0" smtClean="0"/>
              <a:t> </a:t>
            </a:r>
            <a:r>
              <a:rPr lang="en-US" sz="3600" dirty="0" err="1" smtClean="0"/>
              <a:t>bawah</a:t>
            </a:r>
            <a:r>
              <a:rPr lang="en-US" sz="3600" dirty="0" smtClean="0"/>
              <a:t> </a:t>
            </a:r>
          </a:p>
          <a:p>
            <a:r>
              <a:rPr lang="en-US" sz="3600" dirty="0" err="1"/>
              <a:t>Kisaran</a:t>
            </a:r>
            <a:r>
              <a:rPr lang="en-US" sz="3600" dirty="0"/>
              <a:t> minimum </a:t>
            </a:r>
            <a:r>
              <a:rPr lang="en-US" sz="3600" dirty="0" err="1"/>
              <a:t>merupakan</a:t>
            </a:r>
            <a:r>
              <a:rPr lang="en-US" sz="3600" dirty="0"/>
              <a:t> </a:t>
            </a:r>
            <a:r>
              <a:rPr lang="en-US" sz="3600" dirty="0" err="1"/>
              <a:t>batas</a:t>
            </a:r>
            <a:r>
              <a:rPr lang="en-US" sz="3600" dirty="0"/>
              <a:t>  </a:t>
            </a:r>
            <a:r>
              <a:rPr lang="en-US" sz="3600" dirty="0" err="1"/>
              <a:t>toleransi</a:t>
            </a:r>
            <a:r>
              <a:rPr lang="en-US" sz="3600" dirty="0"/>
              <a:t> </a:t>
            </a:r>
            <a:r>
              <a:rPr lang="en-US" sz="3600" dirty="0" err="1"/>
              <a:t>digambarkan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</a:t>
            </a:r>
            <a:r>
              <a:rPr lang="en-US" sz="3600" dirty="0" err="1"/>
              <a:t>Toleransi</a:t>
            </a:r>
            <a:r>
              <a:rPr lang="en-US" sz="3600" dirty="0"/>
              <a:t> </a:t>
            </a:r>
            <a:r>
              <a:rPr lang="en-US" sz="3600" dirty="0" err="1"/>
              <a:t>Shelford</a:t>
            </a:r>
            <a:r>
              <a:rPr lang="en-US" sz="3600" dirty="0"/>
              <a:t> (1913). </a:t>
            </a:r>
          </a:p>
          <a:p>
            <a:r>
              <a:rPr lang="en-US" sz="3600" dirty="0" err="1"/>
              <a:t>Dengan</a:t>
            </a:r>
            <a:r>
              <a:rPr lang="en-US" sz="3600" dirty="0"/>
              <a:t> </a:t>
            </a:r>
            <a:r>
              <a:rPr lang="en-US" sz="3600" dirty="0" err="1"/>
              <a:t>mengetahui</a:t>
            </a:r>
            <a:r>
              <a:rPr lang="en-US" sz="3600" dirty="0"/>
              <a:t> </a:t>
            </a:r>
            <a:r>
              <a:rPr lang="en-US" sz="3600" dirty="0" err="1"/>
              <a:t>kisaran</a:t>
            </a:r>
            <a:r>
              <a:rPr lang="en-US" sz="3600" dirty="0"/>
              <a:t> </a:t>
            </a:r>
            <a:r>
              <a:rPr lang="en-US" sz="3600" dirty="0" err="1"/>
              <a:t>toleransi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organisme</a:t>
            </a:r>
            <a:r>
              <a:rPr lang="en-US" sz="3600" dirty="0"/>
              <a:t>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diketahui</a:t>
            </a:r>
            <a:r>
              <a:rPr lang="en-US" sz="3600" dirty="0"/>
              <a:t> </a:t>
            </a:r>
            <a:r>
              <a:rPr lang="en-US" sz="3600" dirty="0" err="1"/>
              <a:t>keberadaan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penyebaran</a:t>
            </a:r>
            <a:r>
              <a:rPr lang="en-US" sz="3600" dirty="0"/>
              <a:t> (</a:t>
            </a:r>
            <a:r>
              <a:rPr lang="en-US" sz="3600" dirty="0" err="1"/>
              <a:t>distribusi</a:t>
            </a:r>
            <a:r>
              <a:rPr lang="en-US" sz="3600" dirty="0"/>
              <a:t>) </a:t>
            </a:r>
            <a:r>
              <a:rPr lang="en-US" sz="3600" dirty="0" err="1"/>
              <a:t>organisme</a:t>
            </a:r>
            <a:r>
              <a:rPr lang="en-US" sz="3600" dirty="0"/>
              <a:t> </a:t>
            </a:r>
            <a:r>
              <a:rPr lang="en-US" sz="3600" dirty="0" err="1"/>
              <a:t>tersebut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74638"/>
            <a:ext cx="64008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54864" eaLnBrk="1" fontAlgn="auto" hangingPunct="1"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Hukum</a:t>
            </a:r>
            <a:r>
              <a:rPr lang="en-US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Toleransi</a:t>
            </a:r>
            <a:r>
              <a:rPr lang="en-US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Shelford</a:t>
            </a:r>
            <a:endParaRPr lang="en-US" sz="3600" dirty="0" smtClean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278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74638"/>
            <a:ext cx="4724400" cy="86836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000" dirty="0" err="1" smtClean="0"/>
              <a:t>Kisaran</a:t>
            </a:r>
            <a:r>
              <a:rPr lang="en-US" sz="4000" dirty="0" smtClean="0"/>
              <a:t> </a:t>
            </a:r>
            <a:r>
              <a:rPr lang="en-US" sz="4000" dirty="0" err="1" smtClean="0"/>
              <a:t>Toleransi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Setiap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hanya</a:t>
            </a:r>
            <a:r>
              <a:rPr lang="en-US" sz="2000" dirty="0" smtClean="0"/>
              <a:t> </a:t>
            </a:r>
            <a:r>
              <a:rPr lang="en-US" sz="2000" dirty="0" err="1" smtClean="0"/>
              <a:t>mampu</a:t>
            </a:r>
            <a:r>
              <a:rPr lang="en-US" sz="2000" dirty="0" smtClean="0"/>
              <a:t> </a:t>
            </a:r>
            <a:r>
              <a:rPr lang="en-US" sz="2000" dirty="0" err="1" smtClean="0"/>
              <a:t>menerima</a:t>
            </a:r>
            <a:r>
              <a:rPr lang="en-US" sz="2000" dirty="0" smtClean="0"/>
              <a:t> </a:t>
            </a:r>
            <a:r>
              <a:rPr lang="en-US" sz="2000" dirty="0" err="1" smtClean="0"/>
              <a:t>batas-batas</a:t>
            </a:r>
            <a:r>
              <a:rPr lang="en-US" sz="2000" dirty="0" smtClean="0"/>
              <a:t> </a:t>
            </a:r>
            <a:r>
              <a:rPr lang="en-US" sz="2000" dirty="0" err="1" smtClean="0"/>
              <a:t>tertentu</a:t>
            </a:r>
            <a:r>
              <a:rPr lang="en-US" sz="2000" dirty="0" smtClean="0"/>
              <a:t> </a:t>
            </a:r>
            <a:r>
              <a:rPr lang="en-US" sz="2000" dirty="0" err="1" smtClean="0"/>
              <a:t>saja</a:t>
            </a:r>
            <a:endParaRPr lang="en-US" sz="2000" dirty="0" smtClean="0"/>
          </a:p>
          <a:p>
            <a:r>
              <a:rPr lang="en-US" sz="2000" dirty="0" err="1" smtClean="0"/>
              <a:t>Dikenal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b="1" dirty="0" smtClean="0"/>
              <a:t>HUKUM TOLERANSI SHELFORD</a:t>
            </a:r>
            <a:endParaRPr lang="en-US" sz="2000" b="1" dirty="0"/>
          </a:p>
        </p:txBody>
      </p:sp>
      <p:pic>
        <p:nvPicPr>
          <p:cNvPr id="4" name="BLOGGER_PHOTO_ID_5356281371055402162" descr="http://3.bp.blogspot.com/_sob8E7nEtu0/SlVVhzbMrLI/AAAAAAAAAfo/3VxEnHANBT0/s320/tolerance+limi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09800"/>
            <a:ext cx="8839200" cy="449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3763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609600"/>
            <a:ext cx="7620000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Physiologycal</a:t>
            </a:r>
            <a:r>
              <a:rPr lang="en-US" dirty="0" smtClean="0"/>
              <a:t> Stress (</a:t>
            </a:r>
            <a:r>
              <a:rPr lang="en-US" dirty="0" err="1" smtClean="0"/>
              <a:t>daerah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fisiologik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bawah</a:t>
            </a:r>
            <a:r>
              <a:rPr lang="en-US" dirty="0" smtClean="0"/>
              <a:t>) </a:t>
            </a:r>
          </a:p>
          <a:p>
            <a:pPr marL="287338"/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tertekan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mengancam</a:t>
            </a:r>
            <a:r>
              <a:rPr lang="en-US" dirty="0" smtClean="0"/>
              <a:t> </a:t>
            </a:r>
            <a:r>
              <a:rPr lang="en-US" dirty="0" err="1" smtClean="0"/>
              <a:t>eksistensi</a:t>
            </a:r>
            <a:r>
              <a:rPr lang="en-US" dirty="0" smtClean="0"/>
              <a:t> (</a:t>
            </a:r>
            <a:r>
              <a:rPr lang="en-US" dirty="0" err="1" smtClean="0"/>
              <a:t>keberadaan</a:t>
            </a:r>
            <a:r>
              <a:rPr lang="en-US" dirty="0" smtClean="0"/>
              <a:t>)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pertumbuhannya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. Ada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makhluk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mempertahankan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 (</a:t>
            </a:r>
            <a:r>
              <a:rPr lang="en-US" dirty="0" err="1" smtClean="0"/>
              <a:t>organisme</a:t>
            </a:r>
            <a:r>
              <a:rPr lang="en-US" dirty="0" smtClean="0"/>
              <a:t> 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bertahan</a:t>
            </a:r>
            <a:r>
              <a:rPr lang="en-US" dirty="0" smtClean="0"/>
              <a:t> agar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berdampak</a:t>
            </a:r>
            <a:r>
              <a:rPr lang="en-US" dirty="0" smtClean="0"/>
              <a:t> lethal), </a:t>
            </a:r>
            <a:r>
              <a:rPr lang="en-US" dirty="0" err="1" smtClean="0"/>
              <a:t>yaitu</a:t>
            </a:r>
            <a:r>
              <a:rPr lang="en-US" dirty="0" smtClean="0"/>
              <a:t> : </a:t>
            </a:r>
            <a:r>
              <a:rPr lang="en-US" dirty="0" err="1" smtClean="0"/>
              <a:t>Hibernasi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Aestivasi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90600" y="2602787"/>
            <a:ext cx="7620000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Intoleran</a:t>
            </a:r>
            <a:r>
              <a:rPr lang="en-US" dirty="0" smtClean="0"/>
              <a:t> (</a:t>
            </a:r>
            <a:r>
              <a:rPr lang="en-US" dirty="0" err="1" smtClean="0"/>
              <a:t>daerah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toleran</a:t>
            </a:r>
            <a:r>
              <a:rPr lang="en-US" dirty="0" smtClean="0"/>
              <a:t>)</a:t>
            </a:r>
          </a:p>
          <a:p>
            <a:pPr marL="287338"/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yang </a:t>
            </a:r>
            <a:r>
              <a:rPr lang="en-US" dirty="0" err="1" smtClean="0"/>
              <a:t>melebihi</a:t>
            </a:r>
            <a:r>
              <a:rPr lang="en-US" dirty="0" smtClean="0"/>
              <a:t> </a:t>
            </a:r>
            <a:r>
              <a:rPr lang="en-US" dirty="0" err="1" smtClean="0"/>
              <a:t>batas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batas</a:t>
            </a:r>
            <a:r>
              <a:rPr lang="en-US" dirty="0" smtClean="0"/>
              <a:t> </a:t>
            </a:r>
            <a:r>
              <a:rPr lang="en-US" dirty="0" err="1" smtClean="0"/>
              <a:t>bawah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dipastikan</a:t>
            </a:r>
            <a:r>
              <a:rPr lang="en-US" dirty="0" smtClean="0"/>
              <a:t> </a:t>
            </a:r>
            <a:r>
              <a:rPr lang="en-US" dirty="0" err="1" smtClean="0"/>
              <a:t>mati</a:t>
            </a:r>
            <a:r>
              <a:rPr lang="en-US" dirty="0" smtClean="0"/>
              <a:t>. Dan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faktor-faktor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letal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90600" y="4038600"/>
            <a:ext cx="7620000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dirty="0" smtClean="0"/>
              <a:t>Optimal Range (</a:t>
            </a:r>
            <a:r>
              <a:rPr lang="en-US" dirty="0" err="1" smtClean="0"/>
              <a:t>daerah</a:t>
            </a:r>
            <a:r>
              <a:rPr lang="en-US" dirty="0" smtClean="0"/>
              <a:t> </a:t>
            </a:r>
            <a:r>
              <a:rPr lang="en-US" dirty="0" err="1" smtClean="0"/>
              <a:t>kisaran</a:t>
            </a:r>
            <a:r>
              <a:rPr lang="en-US" dirty="0" smtClean="0"/>
              <a:t> optimum)</a:t>
            </a:r>
          </a:p>
          <a:p>
            <a:pPr marL="287338" indent="-287338"/>
            <a:r>
              <a:rPr lang="en-US" dirty="0" smtClean="0"/>
              <a:t> 	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tumbuh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optimal </a:t>
            </a:r>
            <a:r>
              <a:rPr lang="en-US" dirty="0" err="1" smtClean="0"/>
              <a:t>disebabkan</a:t>
            </a:r>
            <a:r>
              <a:rPr lang="en-US" dirty="0" smtClean="0"/>
              <a:t> </a:t>
            </a:r>
            <a:r>
              <a:rPr lang="en-US" dirty="0" err="1" smtClean="0"/>
              <a:t>faktor-faktor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kehidupannya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54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246" y="1981200"/>
            <a:ext cx="7620000" cy="45858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 err="1"/>
              <a:t>Istilah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menggambarkan</a:t>
            </a:r>
            <a:r>
              <a:rPr lang="en-US" sz="2400" dirty="0"/>
              <a:t> </a:t>
            </a:r>
            <a:r>
              <a:rPr lang="en-US" sz="2400" dirty="0" err="1"/>
              <a:t>kisaran</a:t>
            </a:r>
            <a:r>
              <a:rPr lang="en-US" sz="2400" dirty="0"/>
              <a:t> </a:t>
            </a:r>
            <a:r>
              <a:rPr lang="en-US" sz="2400" dirty="0" err="1"/>
              <a:t>toleransi</a:t>
            </a:r>
            <a:r>
              <a:rPr lang="en-US" sz="2400" dirty="0"/>
              <a:t> :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en-US" sz="2400" dirty="0"/>
              <a:t>steno : </a:t>
            </a:r>
            <a:r>
              <a:rPr lang="en-US" sz="2400" dirty="0" err="1"/>
              <a:t>sempit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eury</a:t>
            </a:r>
            <a:r>
              <a:rPr lang="en-US" sz="2400" dirty="0"/>
              <a:t> : </a:t>
            </a:r>
            <a:r>
              <a:rPr lang="en-US" sz="2400" dirty="0" err="1"/>
              <a:t>lebar</a:t>
            </a:r>
            <a:endParaRPr lang="en-US" sz="2400" dirty="0"/>
          </a:p>
          <a:p>
            <a:pPr marL="800100" lvl="1" indent="-342900">
              <a:buFont typeface="Wingdings" pitchFamily="2" charset="2"/>
              <a:buChar char="q"/>
            </a:pPr>
            <a:r>
              <a:rPr lang="en-US" sz="2400" dirty="0"/>
              <a:t>stenothermal – </a:t>
            </a:r>
            <a:r>
              <a:rPr lang="en-US" sz="2400" dirty="0" err="1"/>
              <a:t>eurythermal</a:t>
            </a:r>
            <a:r>
              <a:rPr lang="en-US" sz="2400" dirty="0"/>
              <a:t> (</a:t>
            </a:r>
            <a:r>
              <a:rPr lang="en-US" sz="2400" dirty="0" err="1"/>
              <a:t>temperatur</a:t>
            </a:r>
            <a:r>
              <a:rPr lang="en-US" sz="2400" dirty="0"/>
              <a:t>)</a:t>
            </a:r>
          </a:p>
          <a:p>
            <a:pPr lvl="2"/>
            <a:r>
              <a:rPr lang="en-US" sz="2000" dirty="0" err="1"/>
              <a:t>Telur</a:t>
            </a:r>
            <a:r>
              <a:rPr lang="en-US" sz="2000" dirty="0"/>
              <a:t> </a:t>
            </a:r>
            <a:r>
              <a:rPr lang="en-US" sz="2000" dirty="0" err="1"/>
              <a:t>ikan</a:t>
            </a:r>
            <a:r>
              <a:rPr lang="en-US" sz="2000" dirty="0"/>
              <a:t> stenothermal trout /</a:t>
            </a:r>
            <a:r>
              <a:rPr lang="en-US" sz="2000" dirty="0" err="1"/>
              <a:t>salvelinus</a:t>
            </a:r>
            <a:r>
              <a:rPr lang="en-US" sz="2000" dirty="0"/>
              <a:t> (0 – 12</a:t>
            </a:r>
            <a:r>
              <a:rPr lang="en-US" sz="2000" baseline="30000" dirty="0"/>
              <a:t> </a:t>
            </a:r>
            <a:r>
              <a:rPr lang="en-US" sz="2000" baseline="30000" dirty="0" err="1"/>
              <a:t>o</a:t>
            </a:r>
            <a:r>
              <a:rPr lang="en-US" sz="2000" dirty="0" err="1"/>
              <a:t>C</a:t>
            </a:r>
            <a:r>
              <a:rPr lang="en-US" sz="2000" dirty="0"/>
              <a:t>), optimum 4%</a:t>
            </a:r>
          </a:p>
          <a:p>
            <a:pPr lvl="2"/>
            <a:r>
              <a:rPr lang="en-US" sz="2000" dirty="0" err="1"/>
              <a:t>Telur</a:t>
            </a:r>
            <a:r>
              <a:rPr lang="en-US" sz="2000" dirty="0"/>
              <a:t> </a:t>
            </a:r>
            <a:r>
              <a:rPr lang="en-US" sz="2000" dirty="0" err="1"/>
              <a:t>katak</a:t>
            </a:r>
            <a:r>
              <a:rPr lang="en-US" sz="2000" dirty="0"/>
              <a:t> </a:t>
            </a:r>
            <a:r>
              <a:rPr lang="en-US" sz="2000" dirty="0" err="1"/>
              <a:t>eurythermal</a:t>
            </a:r>
            <a:r>
              <a:rPr lang="en-US" sz="2000" dirty="0"/>
              <a:t> (0 - 30 </a:t>
            </a:r>
            <a:r>
              <a:rPr lang="en-US" sz="2000" baseline="30000" dirty="0" err="1"/>
              <a:t>o</a:t>
            </a:r>
            <a:r>
              <a:rPr lang="en-US" sz="2000" dirty="0" err="1"/>
              <a:t>C</a:t>
            </a:r>
            <a:r>
              <a:rPr lang="en-US" sz="2000" dirty="0"/>
              <a:t>).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en-US" sz="2400" dirty="0" err="1"/>
              <a:t>stenohaline</a:t>
            </a:r>
            <a:r>
              <a:rPr lang="en-US" sz="2400" dirty="0"/>
              <a:t> – </a:t>
            </a:r>
            <a:r>
              <a:rPr lang="en-US" sz="2400" dirty="0" err="1"/>
              <a:t>euryhaline</a:t>
            </a:r>
            <a:r>
              <a:rPr lang="en-US" sz="2400" dirty="0"/>
              <a:t> (</a:t>
            </a:r>
            <a:r>
              <a:rPr lang="en-US" sz="2400" dirty="0" err="1"/>
              <a:t>salinitas</a:t>
            </a:r>
            <a:r>
              <a:rPr lang="en-US" sz="2400" dirty="0"/>
              <a:t>)</a:t>
            </a:r>
          </a:p>
          <a:p>
            <a:pPr lvl="2"/>
            <a:r>
              <a:rPr lang="en-US" sz="2000" dirty="0" err="1"/>
              <a:t>Ikan</a:t>
            </a:r>
            <a:r>
              <a:rPr lang="en-US" sz="2000" dirty="0"/>
              <a:t> salmon </a:t>
            </a:r>
            <a:r>
              <a:rPr lang="en-US" sz="2000" dirty="0" err="1"/>
              <a:t>euryhaline</a:t>
            </a:r>
            <a:r>
              <a:rPr lang="en-US" sz="2000" dirty="0"/>
              <a:t> (</a:t>
            </a:r>
            <a:r>
              <a:rPr lang="en-US" sz="2000" dirty="0" err="1"/>
              <a:t>tawar</a:t>
            </a:r>
            <a:r>
              <a:rPr lang="en-US" sz="2000" dirty="0"/>
              <a:t> – </a:t>
            </a:r>
            <a:r>
              <a:rPr lang="en-US" sz="2000" dirty="0" err="1"/>
              <a:t>laut</a:t>
            </a:r>
            <a:r>
              <a:rPr lang="en-US" sz="2000" dirty="0"/>
              <a:t>), </a:t>
            </a:r>
          </a:p>
          <a:p>
            <a:pPr lvl="2"/>
            <a:r>
              <a:rPr lang="en-US" sz="2000" dirty="0" err="1"/>
              <a:t>ikan</a:t>
            </a:r>
            <a:r>
              <a:rPr lang="en-US" sz="2000" dirty="0"/>
              <a:t> mas </a:t>
            </a:r>
            <a:r>
              <a:rPr lang="en-US" sz="2000" dirty="0" err="1"/>
              <a:t>stenohaline</a:t>
            </a:r>
            <a:r>
              <a:rPr lang="en-US" sz="2000" dirty="0"/>
              <a:t> (</a:t>
            </a:r>
            <a:r>
              <a:rPr lang="en-US" sz="2000" dirty="0" err="1"/>
              <a:t>tawar</a:t>
            </a:r>
            <a:r>
              <a:rPr lang="en-US" sz="2000" dirty="0"/>
              <a:t>)</a:t>
            </a:r>
          </a:p>
          <a:p>
            <a:pPr marL="800100" lvl="1" indent="-342900">
              <a:buFont typeface="Wingdings" pitchFamily="2" charset="2"/>
              <a:buChar char="q"/>
            </a:pPr>
            <a:r>
              <a:rPr lang="en-US" sz="2400" dirty="0" err="1"/>
              <a:t>stenophagik</a:t>
            </a:r>
            <a:r>
              <a:rPr lang="en-US" sz="2400" dirty="0"/>
              <a:t> – </a:t>
            </a:r>
            <a:r>
              <a:rPr lang="en-US" sz="2400" dirty="0" err="1"/>
              <a:t>euryphagik</a:t>
            </a:r>
            <a:r>
              <a:rPr lang="en-US" sz="2400" dirty="0"/>
              <a:t> (</a:t>
            </a:r>
            <a:r>
              <a:rPr lang="en-US" sz="2400" dirty="0" err="1"/>
              <a:t>makanan</a:t>
            </a:r>
            <a:r>
              <a:rPr lang="en-US" sz="2400" dirty="0"/>
              <a:t>)</a:t>
            </a:r>
          </a:p>
          <a:p>
            <a:pPr lvl="2"/>
            <a:r>
              <a:rPr lang="en-US" sz="2000" dirty="0" err="1"/>
              <a:t>Kelinci</a:t>
            </a:r>
            <a:r>
              <a:rPr lang="en-US" sz="2000" dirty="0"/>
              <a:t> </a:t>
            </a:r>
            <a:r>
              <a:rPr lang="en-US" sz="2000" dirty="0" err="1"/>
              <a:t>stenophagik</a:t>
            </a:r>
            <a:r>
              <a:rPr lang="en-US" sz="2000" dirty="0"/>
              <a:t> (</a:t>
            </a:r>
            <a:r>
              <a:rPr lang="en-US" sz="2000" dirty="0" err="1"/>
              <a:t>rumput</a:t>
            </a:r>
            <a:r>
              <a:rPr lang="en-US" sz="2000" dirty="0"/>
              <a:t>), </a:t>
            </a:r>
          </a:p>
          <a:p>
            <a:pPr lvl="2"/>
            <a:r>
              <a:rPr lang="en-US" sz="2000" dirty="0" err="1"/>
              <a:t>kambing</a:t>
            </a:r>
            <a:r>
              <a:rPr lang="en-US" sz="2000" dirty="0"/>
              <a:t> </a:t>
            </a:r>
            <a:r>
              <a:rPr lang="en-US" sz="2000" dirty="0" err="1"/>
              <a:t>euryphagik</a:t>
            </a:r>
            <a:r>
              <a:rPr lang="en-US" sz="2000" dirty="0"/>
              <a:t> (</a:t>
            </a:r>
            <a:r>
              <a:rPr lang="en-US" sz="2000" dirty="0" err="1"/>
              <a:t>rumput</a:t>
            </a:r>
            <a:r>
              <a:rPr lang="en-US" sz="2000" dirty="0"/>
              <a:t>, </a:t>
            </a:r>
            <a:r>
              <a:rPr lang="en-US" sz="2000" dirty="0" err="1"/>
              <a:t>perdu</a:t>
            </a:r>
            <a:r>
              <a:rPr lang="en-US" sz="2000" dirty="0"/>
              <a:t>, </a:t>
            </a:r>
            <a:r>
              <a:rPr lang="en-US" sz="2000" dirty="0" err="1"/>
              <a:t>semak</a:t>
            </a:r>
            <a:r>
              <a:rPr lang="en-US" sz="2000" dirty="0"/>
              <a:t> </a:t>
            </a:r>
            <a:r>
              <a:rPr lang="en-US" sz="2000" dirty="0" err="1"/>
              <a:t>dll</a:t>
            </a:r>
            <a:r>
              <a:rPr lang="en-US" sz="2000" dirty="0"/>
              <a:t>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1108" y="756007"/>
            <a:ext cx="76200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Tiap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kisaran</a:t>
            </a:r>
            <a:r>
              <a:rPr lang="en-US" sz="2400" dirty="0" smtClean="0"/>
              <a:t> </a:t>
            </a:r>
            <a:r>
              <a:rPr lang="en-US" sz="2400" dirty="0" err="1" smtClean="0"/>
              <a:t>toleransi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berbeda-beda</a:t>
            </a:r>
            <a:r>
              <a:rPr lang="en-US" sz="2400" dirty="0" smtClean="0"/>
              <a:t>, </a:t>
            </a:r>
            <a:r>
              <a:rPr lang="en-US" sz="2400" dirty="0" err="1" smtClean="0"/>
              <a:t>ada</a:t>
            </a:r>
            <a:r>
              <a:rPr lang="en-US" sz="2400" dirty="0" smtClean="0"/>
              <a:t> yang </a:t>
            </a:r>
            <a:r>
              <a:rPr lang="en-US" sz="2400" dirty="0" err="1" smtClean="0"/>
              <a:t>lebar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yang </a:t>
            </a:r>
            <a:r>
              <a:rPr lang="en-US" sz="2400" dirty="0" err="1" smtClean="0"/>
              <a:t>sempit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69616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458200" cy="1143000"/>
          </a:xfrm>
        </p:spPr>
        <p:txBody>
          <a:bodyPr rtlCol="0">
            <a:normAutofit/>
          </a:bodyPr>
          <a:lstStyle/>
          <a:p>
            <a:pPr marL="54864"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Batas toleransi steno-euri</a:t>
            </a:r>
          </a:p>
        </p:txBody>
      </p:sp>
      <p:pic>
        <p:nvPicPr>
          <p:cNvPr id="11267" name="Picture 4" descr="steno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98613"/>
            <a:ext cx="8748713" cy="4416425"/>
          </a:xfrm>
        </p:spPr>
      </p:pic>
    </p:spTree>
    <p:extLst>
      <p:ext uri="{BB962C8B-B14F-4D97-AF65-F5344CB8AC3E}">
        <p14:creationId xmlns:p14="http://schemas.microsoft.com/office/powerpoint/2010/main" val="211868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74638"/>
            <a:ext cx="5943600" cy="11430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marL="54864"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	</a:t>
            </a: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Konsep</a:t>
            </a:r>
            <a:r>
              <a:rPr lang="en-US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Gabungan</a:t>
            </a:r>
            <a:r>
              <a:rPr lang="en-US" sz="36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Faktor</a:t>
            </a:r>
            <a:r>
              <a:rPr lang="en-US" sz="36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Pembatas</a:t>
            </a:r>
            <a:endParaRPr lang="en-US" sz="3600" dirty="0" smtClean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folHlink"/>
                </a:solidFill>
              </a:rPr>
              <a:t>Dengan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menggabungkan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konsep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hukum</a:t>
            </a:r>
            <a:r>
              <a:rPr lang="en-US" sz="2400" dirty="0" smtClean="0">
                <a:solidFill>
                  <a:schemeClr val="folHlink"/>
                </a:solidFill>
              </a:rPr>
              <a:t> minimum </a:t>
            </a:r>
            <a:r>
              <a:rPr lang="en-US" sz="2400" dirty="0" err="1" smtClean="0">
                <a:solidFill>
                  <a:schemeClr val="folHlink"/>
                </a:solidFill>
              </a:rPr>
              <a:t>dan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konsep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toleransi</a:t>
            </a:r>
            <a:r>
              <a:rPr lang="en-US" sz="2400" dirty="0" smtClean="0">
                <a:solidFill>
                  <a:schemeClr val="folHlink"/>
                </a:solidFill>
              </a:rPr>
              <a:t>, </a:t>
            </a:r>
            <a:r>
              <a:rPr lang="en-US" sz="2400" dirty="0" err="1" smtClean="0">
                <a:solidFill>
                  <a:schemeClr val="folHlink"/>
                </a:solidFill>
              </a:rPr>
              <a:t>maka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dapat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dipahami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konsep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i="1" dirty="0" err="1" smtClean="0">
                <a:solidFill>
                  <a:schemeClr val="folHlink"/>
                </a:solidFill>
              </a:rPr>
              <a:t>faktor</a:t>
            </a:r>
            <a:r>
              <a:rPr lang="en-US" sz="2400" i="1" dirty="0" smtClean="0">
                <a:solidFill>
                  <a:schemeClr val="folHlink"/>
                </a:solidFill>
              </a:rPr>
              <a:t> </a:t>
            </a:r>
            <a:r>
              <a:rPr lang="en-US" sz="2400" i="1" dirty="0" err="1" smtClean="0">
                <a:solidFill>
                  <a:schemeClr val="folHlink"/>
                </a:solidFill>
              </a:rPr>
              <a:t>pembatas</a:t>
            </a:r>
            <a:r>
              <a:rPr lang="en-US" sz="2400" i="1" dirty="0" smtClean="0">
                <a:solidFill>
                  <a:schemeClr val="folHlink"/>
                </a:solidFill>
              </a:rPr>
              <a:t> (limiting factor)</a:t>
            </a:r>
            <a:r>
              <a:rPr lang="en-US" sz="2400" dirty="0" smtClean="0">
                <a:solidFill>
                  <a:schemeClr val="folHlink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folHlink"/>
                </a:solidFill>
              </a:rPr>
              <a:t>Faktor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pembatas</a:t>
            </a:r>
            <a:r>
              <a:rPr lang="en-US" sz="2400" i="1" dirty="0" smtClean="0">
                <a:solidFill>
                  <a:schemeClr val="folHlink"/>
                </a:solidFill>
              </a:rPr>
              <a:t> </a:t>
            </a:r>
            <a:r>
              <a:rPr lang="en-US" sz="2400" dirty="0" smtClean="0">
                <a:solidFill>
                  <a:schemeClr val="folHlink"/>
                </a:solidFill>
              </a:rPr>
              <a:t>(</a:t>
            </a:r>
            <a:r>
              <a:rPr lang="en-US" sz="2400" i="1" dirty="0" smtClean="0">
                <a:solidFill>
                  <a:schemeClr val="folHlink"/>
                </a:solidFill>
              </a:rPr>
              <a:t>limiting factor</a:t>
            </a:r>
            <a:r>
              <a:rPr lang="en-US" sz="2400" dirty="0" smtClean="0">
                <a:solidFill>
                  <a:schemeClr val="folHlink"/>
                </a:solidFill>
              </a:rPr>
              <a:t>) </a:t>
            </a:r>
            <a:r>
              <a:rPr lang="en-US" sz="2400" dirty="0" err="1" smtClean="0">
                <a:solidFill>
                  <a:schemeClr val="folHlink"/>
                </a:solidFill>
              </a:rPr>
              <a:t>dapat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diartikan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sebagai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keadaan</a:t>
            </a:r>
            <a:r>
              <a:rPr lang="en-US" sz="2400" dirty="0" smtClean="0">
                <a:solidFill>
                  <a:schemeClr val="folHlink"/>
                </a:solidFill>
              </a:rPr>
              <a:t> yang </a:t>
            </a:r>
            <a:r>
              <a:rPr lang="en-US" sz="2400" dirty="0" err="1" smtClean="0">
                <a:solidFill>
                  <a:schemeClr val="folHlink"/>
                </a:solidFill>
              </a:rPr>
              <a:t>mendekati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atau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melampaui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ambang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batas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toleransi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suatu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kondisi</a:t>
            </a:r>
            <a:r>
              <a:rPr lang="en-US" sz="2400" dirty="0" smtClean="0">
                <a:solidFill>
                  <a:schemeClr val="folHlink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err="1" smtClean="0">
                <a:solidFill>
                  <a:schemeClr val="folHlink"/>
                </a:solidFill>
              </a:rPr>
              <a:t>Faktor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pembatas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suatu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organisme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mencakup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kisaran</a:t>
            </a:r>
            <a:r>
              <a:rPr lang="en-US" sz="2400" dirty="0" smtClean="0">
                <a:solidFill>
                  <a:schemeClr val="folHlink"/>
                </a:solidFill>
              </a:rPr>
              <a:t> minimum </a:t>
            </a:r>
            <a:r>
              <a:rPr lang="en-US" sz="2400" dirty="0" err="1" smtClean="0">
                <a:solidFill>
                  <a:schemeClr val="folHlink"/>
                </a:solidFill>
              </a:rPr>
              <a:t>atau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maksimum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dari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faktor-faktor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abiotik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suatu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ekosistem</a:t>
            </a:r>
            <a:r>
              <a:rPr lang="en-US" sz="2400" dirty="0" smtClean="0">
                <a:solidFill>
                  <a:schemeClr val="folHlink"/>
                </a:solidFill>
              </a:rPr>
              <a:t>. </a:t>
            </a:r>
            <a:r>
              <a:rPr lang="en-US" sz="2400" dirty="0" err="1" smtClean="0">
                <a:solidFill>
                  <a:schemeClr val="folHlink"/>
                </a:solidFill>
              </a:rPr>
              <a:t>Misal</a:t>
            </a:r>
            <a:r>
              <a:rPr lang="en-US" sz="2400" dirty="0" smtClean="0">
                <a:solidFill>
                  <a:schemeClr val="folHlink"/>
                </a:solidFill>
              </a:rPr>
              <a:t> : </a:t>
            </a:r>
            <a:r>
              <a:rPr lang="en-US" sz="2400" dirty="0" err="1" smtClean="0">
                <a:solidFill>
                  <a:schemeClr val="folHlink"/>
                </a:solidFill>
              </a:rPr>
              <a:t>Suhu</a:t>
            </a:r>
            <a:r>
              <a:rPr lang="en-US" sz="2400" dirty="0" smtClean="0">
                <a:solidFill>
                  <a:schemeClr val="folHlink"/>
                </a:solidFill>
              </a:rPr>
              <a:t>, </a:t>
            </a:r>
            <a:r>
              <a:rPr lang="en-US" sz="2400" dirty="0" err="1" smtClean="0">
                <a:solidFill>
                  <a:schemeClr val="folHlink"/>
                </a:solidFill>
              </a:rPr>
              <a:t>cahaya</a:t>
            </a:r>
            <a:r>
              <a:rPr lang="en-US" sz="2400" dirty="0" smtClean="0">
                <a:solidFill>
                  <a:schemeClr val="folHlink"/>
                </a:solidFill>
              </a:rPr>
              <a:t>, pH yang </a:t>
            </a:r>
            <a:r>
              <a:rPr lang="en-US" sz="2400" dirty="0" err="1" smtClean="0">
                <a:solidFill>
                  <a:schemeClr val="folHlink"/>
                </a:solidFill>
              </a:rPr>
              <a:t>terlalu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rendah</a:t>
            </a:r>
            <a:r>
              <a:rPr lang="en-US" sz="2400" dirty="0" smtClean="0">
                <a:solidFill>
                  <a:schemeClr val="folHlink"/>
                </a:solidFill>
              </a:rPr>
              <a:t> (minimum) </a:t>
            </a:r>
            <a:r>
              <a:rPr lang="en-US" sz="2400" dirty="0" err="1" smtClean="0">
                <a:solidFill>
                  <a:schemeClr val="folHlink"/>
                </a:solidFill>
              </a:rPr>
              <a:t>atau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terlalu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tinggi</a:t>
            </a:r>
            <a:r>
              <a:rPr lang="en-US" sz="2400" dirty="0" smtClean="0">
                <a:solidFill>
                  <a:schemeClr val="folHlink"/>
                </a:solidFill>
              </a:rPr>
              <a:t> (</a:t>
            </a:r>
            <a:r>
              <a:rPr lang="en-US" sz="2400" dirty="0" err="1" smtClean="0">
                <a:solidFill>
                  <a:schemeClr val="folHlink"/>
                </a:solidFill>
              </a:rPr>
              <a:t>maksimum</a:t>
            </a:r>
            <a:r>
              <a:rPr lang="en-US" sz="2400" dirty="0" smtClean="0">
                <a:solidFill>
                  <a:schemeClr val="folHlink"/>
                </a:solidFill>
              </a:rPr>
              <a:t>).</a:t>
            </a:r>
          </a:p>
        </p:txBody>
      </p:sp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CC91A5-6B58-48FB-B8CC-469F70768C9C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685800"/>
            <a:ext cx="8072438" cy="44831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err="1" smtClean="0">
                <a:solidFill>
                  <a:schemeClr val="folHlink"/>
                </a:solidFill>
              </a:rPr>
              <a:t>Bagi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organisme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dengan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kisaran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toleransi</a:t>
            </a:r>
            <a:r>
              <a:rPr lang="en-US" sz="2400" dirty="0" smtClean="0">
                <a:solidFill>
                  <a:schemeClr val="folHlink"/>
                </a:solidFill>
              </a:rPr>
              <a:t> yang </a:t>
            </a:r>
            <a:r>
              <a:rPr lang="en-US" sz="2400" dirty="0" err="1" smtClean="0">
                <a:solidFill>
                  <a:schemeClr val="folHlink"/>
                </a:solidFill>
              </a:rPr>
              <a:t>lebar</a:t>
            </a:r>
            <a:r>
              <a:rPr lang="en-US" sz="2400" dirty="0" smtClean="0">
                <a:solidFill>
                  <a:schemeClr val="folHlink"/>
                </a:solidFill>
              </a:rPr>
              <a:t> (</a:t>
            </a:r>
            <a:r>
              <a:rPr lang="en-US" sz="2400" dirty="0" err="1" smtClean="0">
                <a:solidFill>
                  <a:schemeClr val="folHlink"/>
                </a:solidFill>
              </a:rPr>
              <a:t>eury</a:t>
            </a:r>
            <a:r>
              <a:rPr lang="en-US" sz="2400" dirty="0" smtClean="0">
                <a:solidFill>
                  <a:schemeClr val="folHlink"/>
                </a:solidFill>
              </a:rPr>
              <a:t>) </a:t>
            </a:r>
            <a:r>
              <a:rPr lang="en-US" sz="2400" dirty="0" err="1" smtClean="0">
                <a:solidFill>
                  <a:schemeClr val="folHlink"/>
                </a:solidFill>
              </a:rPr>
              <a:t>terhadap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faktor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abiotik</a:t>
            </a:r>
            <a:r>
              <a:rPr lang="en-US" sz="2400" dirty="0" smtClean="0">
                <a:solidFill>
                  <a:schemeClr val="folHlink"/>
                </a:solidFill>
              </a:rPr>
              <a:t> X yang </a:t>
            </a:r>
            <a:r>
              <a:rPr lang="en-US" sz="2400" dirty="0" err="1" smtClean="0">
                <a:solidFill>
                  <a:schemeClr val="folHlink"/>
                </a:solidFill>
              </a:rPr>
              <a:t>relatif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konstant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bukan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merupakan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faktor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pembatas</a:t>
            </a:r>
            <a:r>
              <a:rPr lang="en-US" sz="2400" dirty="0" smtClean="0">
                <a:solidFill>
                  <a:schemeClr val="folHlink"/>
                </a:solidFill>
              </a:rPr>
              <a:t>, </a:t>
            </a:r>
            <a:r>
              <a:rPr lang="en-US" sz="2400" dirty="0" err="1" smtClean="0">
                <a:solidFill>
                  <a:schemeClr val="folHlink"/>
                </a:solidFill>
              </a:rPr>
              <a:t>sehingga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organisme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tersebut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dapat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hadir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dalam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jumlah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banyak</a:t>
            </a:r>
            <a:r>
              <a:rPr lang="en-US" sz="2400" dirty="0" smtClean="0">
                <a:solidFill>
                  <a:schemeClr val="folHlink"/>
                </a:solidFill>
              </a:rPr>
              <a:t>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err="1" smtClean="0">
                <a:solidFill>
                  <a:schemeClr val="folHlink"/>
                </a:solidFill>
              </a:rPr>
              <a:t>Sebaliknya</a:t>
            </a:r>
            <a:r>
              <a:rPr lang="en-US" sz="2400" dirty="0" smtClean="0">
                <a:solidFill>
                  <a:schemeClr val="folHlink"/>
                </a:solidFill>
              </a:rPr>
              <a:t>, </a:t>
            </a:r>
            <a:r>
              <a:rPr lang="en-US" sz="2400" dirty="0" err="1" smtClean="0">
                <a:solidFill>
                  <a:schemeClr val="folHlink"/>
                </a:solidFill>
              </a:rPr>
              <a:t>bagi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organisme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dengan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toleransi</a:t>
            </a:r>
            <a:r>
              <a:rPr lang="en-US" sz="2400" dirty="0" smtClean="0">
                <a:solidFill>
                  <a:schemeClr val="folHlink"/>
                </a:solidFill>
              </a:rPr>
              <a:t> yang </a:t>
            </a:r>
            <a:r>
              <a:rPr lang="en-US" sz="2400" dirty="0" err="1" smtClean="0">
                <a:solidFill>
                  <a:schemeClr val="folHlink"/>
                </a:solidFill>
              </a:rPr>
              <a:t>sempit</a:t>
            </a:r>
            <a:r>
              <a:rPr lang="en-US" sz="2400" dirty="0" smtClean="0">
                <a:solidFill>
                  <a:schemeClr val="folHlink"/>
                </a:solidFill>
              </a:rPr>
              <a:t> (steno) </a:t>
            </a:r>
            <a:r>
              <a:rPr lang="en-US" sz="2400" dirty="0" err="1" smtClean="0">
                <a:solidFill>
                  <a:schemeClr val="folHlink"/>
                </a:solidFill>
              </a:rPr>
              <a:t>terhadap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faktor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abiotik</a:t>
            </a:r>
            <a:r>
              <a:rPr lang="en-US" sz="2400" dirty="0" smtClean="0">
                <a:solidFill>
                  <a:schemeClr val="folHlink"/>
                </a:solidFill>
              </a:rPr>
              <a:t> (Y) yang </a:t>
            </a:r>
            <a:r>
              <a:rPr lang="en-US" sz="2400" dirty="0" err="1" smtClean="0">
                <a:solidFill>
                  <a:schemeClr val="folHlink"/>
                </a:solidFill>
              </a:rPr>
              <a:t>selalu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berubah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akan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menjadi</a:t>
            </a:r>
            <a:r>
              <a:rPr lang="en-US" sz="2400" dirty="0" smtClean="0">
                <a:solidFill>
                  <a:schemeClr val="folHlink"/>
                </a:solidFill>
              </a:rPr>
              <a:t> “</a:t>
            </a:r>
            <a:r>
              <a:rPr lang="en-US" sz="2400" b="1" dirty="0" err="1" smtClean="0">
                <a:solidFill>
                  <a:schemeClr val="folHlink"/>
                </a:solidFill>
              </a:rPr>
              <a:t>faktor</a:t>
            </a:r>
            <a:r>
              <a:rPr lang="en-US" sz="2400" b="1" dirty="0" smtClean="0">
                <a:solidFill>
                  <a:schemeClr val="folHlink"/>
                </a:solidFill>
              </a:rPr>
              <a:t> </a:t>
            </a:r>
            <a:r>
              <a:rPr lang="en-US" sz="2400" b="1" dirty="0" err="1" smtClean="0">
                <a:solidFill>
                  <a:schemeClr val="folHlink"/>
                </a:solidFill>
              </a:rPr>
              <a:t>pembatas</a:t>
            </a:r>
            <a:r>
              <a:rPr lang="en-US" sz="2400" b="1" dirty="0" smtClean="0">
                <a:solidFill>
                  <a:schemeClr val="folHlink"/>
                </a:solidFill>
              </a:rPr>
              <a:t>” </a:t>
            </a:r>
            <a:r>
              <a:rPr lang="en-US" sz="2400" dirty="0" err="1" smtClean="0">
                <a:solidFill>
                  <a:schemeClr val="folHlink"/>
                </a:solidFill>
              </a:rPr>
              <a:t>sehingga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akan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hadir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dalam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jumlah</a:t>
            </a:r>
            <a:r>
              <a:rPr lang="en-US" sz="2400" dirty="0" smtClean="0">
                <a:solidFill>
                  <a:schemeClr val="folHlink"/>
                </a:solidFill>
              </a:rPr>
              <a:t> </a:t>
            </a:r>
            <a:r>
              <a:rPr lang="en-US" sz="2400" dirty="0" err="1" smtClean="0">
                <a:solidFill>
                  <a:schemeClr val="folHlink"/>
                </a:solidFill>
              </a:rPr>
              <a:t>sedikit</a:t>
            </a:r>
            <a:r>
              <a:rPr lang="en-US" sz="2400" dirty="0" smtClean="0">
                <a:solidFill>
                  <a:schemeClr val="folHlink"/>
                </a:solidFill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err="1" smtClean="0">
                <a:solidFill>
                  <a:schemeClr val="folHlink"/>
                </a:solidFill>
              </a:rPr>
              <a:t>Contoh</a:t>
            </a:r>
            <a:r>
              <a:rPr lang="en-US" sz="2400" dirty="0" smtClean="0">
                <a:solidFill>
                  <a:schemeClr val="folHlink"/>
                </a:solidFill>
              </a:rPr>
              <a:t> : </a:t>
            </a:r>
            <a:r>
              <a:rPr lang="en-US" sz="2400" dirty="0" err="1" smtClean="0">
                <a:solidFill>
                  <a:schemeClr val="folHlink"/>
                </a:solidFill>
              </a:rPr>
              <a:t>oksigen</a:t>
            </a:r>
            <a:endParaRPr lang="en-US" sz="2800" dirty="0" smtClean="0">
              <a:solidFill>
                <a:schemeClr val="folHlink"/>
              </a:solidFill>
            </a:endParaRPr>
          </a:p>
        </p:txBody>
      </p:sp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AF6100-B968-4F32-8619-79B7770EA2BD}" type="slidenum">
              <a:rPr lang="en-US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9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de-DE" sz="2800" smtClean="0">
                <a:solidFill>
                  <a:schemeClr val="folHlink"/>
                </a:solidFill>
              </a:rPr>
              <a:t>Contohnya Kandungan O</a:t>
            </a:r>
            <a:r>
              <a:rPr lang="de-DE" sz="2800" baseline="-25000" smtClean="0">
                <a:solidFill>
                  <a:schemeClr val="folHlink"/>
                </a:solidFill>
              </a:rPr>
              <a:t>2</a:t>
            </a:r>
            <a:r>
              <a:rPr lang="de-DE" sz="2800" smtClean="0">
                <a:solidFill>
                  <a:schemeClr val="folHlink"/>
                </a:solidFill>
              </a:rPr>
              <a:t> di udara dalam jumlah banyak dan konstan bukan merupakan faktor pembatas organisme darat. </a:t>
            </a:r>
          </a:p>
          <a:p>
            <a:pPr eaLnBrk="1" hangingPunct="1"/>
            <a:r>
              <a:rPr lang="de-DE" sz="2800" smtClean="0">
                <a:solidFill>
                  <a:schemeClr val="folHlink"/>
                </a:solidFill>
              </a:rPr>
              <a:t>Sebaliknya, kandungan O</a:t>
            </a:r>
            <a:r>
              <a:rPr lang="de-DE" sz="2800" baseline="-25000" smtClean="0">
                <a:solidFill>
                  <a:schemeClr val="folHlink"/>
                </a:solidFill>
              </a:rPr>
              <a:t>2 </a:t>
            </a:r>
            <a:r>
              <a:rPr lang="de-DE" sz="2800" smtClean="0">
                <a:solidFill>
                  <a:schemeClr val="folHlink"/>
                </a:solidFill>
              </a:rPr>
              <a:t>terlarut di perairan, terdapat dalam jumlah sedikit dan jumlahnya selalu berubah-ubah, menjadi faktor pembatas bagi organisme yang hidup di perairan.</a:t>
            </a:r>
            <a:endParaRPr lang="en-US" sz="2800" smtClean="0">
              <a:solidFill>
                <a:schemeClr val="folHlink"/>
              </a:solidFill>
            </a:endParaRPr>
          </a:p>
        </p:txBody>
      </p:sp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8C07DB-6D82-4BB8-B685-0E0FADD3238B}" type="slidenum">
              <a:rPr lang="en-US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46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1236</Words>
  <Application>Microsoft Office PowerPoint</Application>
  <PresentationFormat>On-screen Show (4:3)</PresentationFormat>
  <Paragraphs>104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Asas-asas Mengenai  Faktor-faktor Pembatas</vt:lpstr>
      <vt:lpstr>Faktor-faktor Lingkungan</vt:lpstr>
      <vt:lpstr>Sifat Faktor Lingkungan</vt:lpstr>
      <vt:lpstr>5 Faktor Lingkungan yang Berpengaruh terhadap Organisme</vt:lpstr>
      <vt:lpstr>Pengelompokan Faktor Lingkungan</vt:lpstr>
      <vt:lpstr>PowerPoint Presentation</vt:lpstr>
      <vt:lpstr>2 Hukum Faktor Lingkungan  </vt:lpstr>
      <vt:lpstr>Hukum Minimum Liebig</vt:lpstr>
      <vt:lpstr>PowerPoint Presentation</vt:lpstr>
      <vt:lpstr>Hukum Toleransi Shelford</vt:lpstr>
      <vt:lpstr>Kisaran Toleransi</vt:lpstr>
      <vt:lpstr>PowerPoint Presentation</vt:lpstr>
      <vt:lpstr>PowerPoint Presentation</vt:lpstr>
      <vt:lpstr>Batas toleransi steno-euri</vt:lpstr>
      <vt:lpstr> Konsep Gabungan Faktor Pembatas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Asas-asas Mengenai  Faktor-faktor Pembatas</dc:title>
  <dc:creator>Windows User</dc:creator>
  <cp:lastModifiedBy>Windows User</cp:lastModifiedBy>
  <cp:revision>77</cp:revision>
  <dcterms:created xsi:type="dcterms:W3CDTF">2019-04-07T08:20:51Z</dcterms:created>
  <dcterms:modified xsi:type="dcterms:W3CDTF">2019-04-11T04:05:32Z</dcterms:modified>
</cp:coreProperties>
</file>