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8" r:id="rId8"/>
    <p:sldId id="266" r:id="rId9"/>
    <p:sldId id="264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955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Rectangle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Rectangle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Rectangle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Rectangle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Rounded Rectangle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Rounded Rectangle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Date Placeholder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Rectangle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Rectangle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Rectangle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Rounded Rectangle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Rounded Rectangle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Rectangle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Rectangle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Rectangle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Rectangle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Rectangle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BBB1A91B-5033-47E6-B089-68F586B3E664}" type="datetimeFigureOut">
              <a:rPr lang="en-US" smtClean="0"/>
              <a:t>8/15/2023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E95E6A9E-A808-407A-924F-D572AE694AD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81000" y="0"/>
            <a:ext cx="8458200" cy="762000"/>
          </a:xfrm>
        </p:spPr>
        <p:txBody>
          <a:bodyPr/>
          <a:lstStyle/>
          <a:p>
            <a:pPr algn="ctr"/>
            <a:r>
              <a:rPr lang="en-US" dirty="0" smtClean="0"/>
              <a:t>EFEKTIFITAS KEPEMIMPINAN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6" name="Picture 5" descr="21+Gambar+Naruto+Menjadi+Hokage+Lengkap+Terbaik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62000"/>
            <a:ext cx="9144000" cy="6096001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2024"/>
            <a:ext cx="9144000" cy="2855976"/>
          </a:xfrm>
        </p:spPr>
        <p:txBody>
          <a:bodyPr>
            <a:normAutofit/>
          </a:bodyPr>
          <a:lstStyle/>
          <a:p>
            <a:r>
              <a:rPr lang="en-US" i="1" dirty="0" smtClean="0">
                <a:solidFill>
                  <a:srgbClr val="FF0000"/>
                </a:solidFill>
              </a:rPr>
              <a:t>Leader</a:t>
            </a:r>
            <a:r>
              <a:rPr lang="en-US" dirty="0" smtClean="0">
                <a:solidFill>
                  <a:srgbClr val="FF0000"/>
                </a:solidFill>
              </a:rPr>
              <a:t> / </a:t>
            </a:r>
            <a:r>
              <a:rPr lang="en-US" dirty="0" err="1" smtClean="0">
                <a:solidFill>
                  <a:srgbClr val="FF0000"/>
                </a:solidFill>
              </a:rPr>
              <a:t>Pemimpin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adalah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orang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bertindak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dalam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suatu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kepemimpinan</a:t>
            </a:r>
            <a:r>
              <a:rPr lang="en-US" dirty="0" smtClean="0"/>
              <a:t>. 		</a:t>
            </a:r>
          </a:p>
          <a:p>
            <a:pPr>
              <a:buNone/>
            </a:pPr>
            <a:r>
              <a:rPr lang="en-US" i="1" dirty="0" smtClean="0">
                <a:solidFill>
                  <a:srgbClr val="002060"/>
                </a:solidFill>
              </a:rPr>
              <a:t>	Leadership</a:t>
            </a:r>
            <a:r>
              <a:rPr lang="en-US" dirty="0" smtClean="0">
                <a:solidFill>
                  <a:srgbClr val="002060"/>
                </a:solidFill>
              </a:rPr>
              <a:t> / </a:t>
            </a:r>
            <a:r>
              <a:rPr lang="en-US" dirty="0" err="1" smtClean="0">
                <a:solidFill>
                  <a:srgbClr val="002060"/>
                </a:solidFill>
              </a:rPr>
              <a:t>Kepemimpinan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adalah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suatu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aktivitas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yg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dilakukan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oleh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seseorang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suatu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organinsasi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dlm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memengaruhi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anggotanya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utk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bekerja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bersama</a:t>
            </a:r>
            <a:r>
              <a:rPr lang="en-US" dirty="0" smtClean="0">
                <a:solidFill>
                  <a:srgbClr val="002060"/>
                </a:solidFill>
              </a:rPr>
              <a:t> –</a:t>
            </a:r>
            <a:r>
              <a:rPr lang="en-US" dirty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sama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mencapai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keberhasilan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organisasi</a:t>
            </a:r>
            <a:r>
              <a:rPr lang="en-US" dirty="0" smtClean="0">
                <a:solidFill>
                  <a:srgbClr val="002060"/>
                </a:solidFill>
              </a:rPr>
              <a:t>.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6" name="Picture 5" descr="bigstock-Leadership-Word-Cloud-52412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2440"/>
            <a:ext cx="9144000" cy="356616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 err="1" smtClean="0"/>
              <a:t>Kepemimpinan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Kepemimpinan</a:t>
            </a:r>
            <a:r>
              <a:rPr lang="en-US" dirty="0" smtClean="0"/>
              <a:t> </a:t>
            </a:r>
            <a:r>
              <a:rPr lang="en-US" dirty="0" err="1" smtClean="0"/>
              <a:t>menurut</a:t>
            </a:r>
            <a:r>
              <a:rPr lang="en-US" dirty="0" smtClean="0"/>
              <a:t> </a:t>
            </a:r>
            <a:r>
              <a:rPr lang="en-US" dirty="0" err="1" smtClean="0"/>
              <a:t>Newstrom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proses</a:t>
            </a:r>
            <a:r>
              <a:rPr lang="en-US" dirty="0" smtClean="0"/>
              <a:t> </a:t>
            </a:r>
            <a:r>
              <a:rPr lang="en-US" dirty="0" err="1" smtClean="0"/>
              <a:t>mempengaruhi</a:t>
            </a:r>
            <a:r>
              <a:rPr lang="en-US" dirty="0" smtClean="0"/>
              <a:t> &amp;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lain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bekerja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–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kesuksesan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elemen</a:t>
            </a:r>
            <a:r>
              <a:rPr lang="en-US" dirty="0" smtClean="0"/>
              <a:t> – </a:t>
            </a:r>
            <a:r>
              <a:rPr lang="en-US" dirty="0" err="1" smtClean="0"/>
              <a:t>elemen</a:t>
            </a:r>
            <a:r>
              <a:rPr lang="en-US" dirty="0" smtClean="0"/>
              <a:t> </a:t>
            </a:r>
            <a:r>
              <a:rPr lang="en-US" dirty="0" err="1" smtClean="0"/>
              <a:t>penting</a:t>
            </a:r>
            <a:r>
              <a:rPr lang="en-US" dirty="0" smtClean="0"/>
              <a:t> </a:t>
            </a:r>
            <a:r>
              <a:rPr lang="en-US" dirty="0" err="1" smtClean="0"/>
              <a:t>sebagai</a:t>
            </a:r>
            <a:r>
              <a:rPr lang="en-US" dirty="0" smtClean="0"/>
              <a:t> </a:t>
            </a:r>
            <a:r>
              <a:rPr lang="en-US" dirty="0" err="1" smtClean="0"/>
              <a:t>berikut</a:t>
            </a:r>
            <a:r>
              <a:rPr lang="en-US" dirty="0" smtClean="0"/>
              <a:t> : </a:t>
            </a:r>
            <a:r>
              <a:rPr lang="en-US" dirty="0" err="1" smtClean="0"/>
              <a:t>dorongan</a:t>
            </a:r>
            <a:r>
              <a:rPr lang="en-US" dirty="0" smtClean="0"/>
              <a:t>, </a:t>
            </a:r>
            <a:r>
              <a:rPr lang="en-US" dirty="0" err="1" smtClean="0"/>
              <a:t>usaha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pencapain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.</a:t>
            </a:r>
            <a:endParaRPr lang="en-US" dirty="0"/>
          </a:p>
        </p:txBody>
      </p:sp>
      <p:pic>
        <p:nvPicPr>
          <p:cNvPr id="4" name="Picture 3" descr="276036_640x4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57200"/>
            <a:ext cx="2819400" cy="1905000"/>
          </a:xfrm>
          <a:prstGeom prst="rect">
            <a:avLst/>
          </a:prstGeom>
        </p:spPr>
      </p:pic>
    </p:spTree>
  </p:cSld>
  <p:clrMapOvr>
    <a:masterClrMapping/>
  </p:clrMapOvr>
  <p:transition>
    <p:cut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/>
          <a:lstStyle/>
          <a:p>
            <a:pPr algn="ctr"/>
            <a:r>
              <a:rPr lang="en-US" b="1" dirty="0" err="1" smtClean="0"/>
              <a:t>Pemimpin</a:t>
            </a:r>
            <a:r>
              <a:rPr lang="en-US" b="1" dirty="0" smtClean="0"/>
              <a:t> </a:t>
            </a:r>
            <a:r>
              <a:rPr lang="en-US" b="1" dirty="0" err="1" smtClean="0"/>
              <a:t>yg</a:t>
            </a:r>
            <a:r>
              <a:rPr lang="en-US" b="1" dirty="0" smtClean="0"/>
              <a:t> </a:t>
            </a:r>
            <a:r>
              <a:rPr lang="en-US" b="1" dirty="0" err="1" smtClean="0"/>
              <a:t>Efektif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2288"/>
            <a:ext cx="8229600" cy="4325112"/>
          </a:xfrm>
        </p:spPr>
        <p:txBody>
          <a:bodyPr/>
          <a:lstStyle/>
          <a:p>
            <a:r>
              <a:rPr lang="en-US" dirty="0" err="1" smtClean="0"/>
              <a:t>Notar</a:t>
            </a:r>
            <a:r>
              <a:rPr lang="en-US" dirty="0" smtClean="0"/>
              <a:t> </a:t>
            </a:r>
            <a:r>
              <a:rPr lang="en-US" dirty="0" err="1" smtClean="0"/>
              <a:t>berpendapat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</a:t>
            </a:r>
            <a:r>
              <a:rPr lang="en-US" dirty="0" err="1" smtClean="0"/>
              <a:t>memilki</a:t>
            </a:r>
            <a:r>
              <a:rPr lang="en-US" dirty="0" smtClean="0"/>
              <a:t> </a:t>
            </a:r>
            <a:r>
              <a:rPr lang="en-US" dirty="0" err="1" smtClean="0"/>
              <a:t>kemampuan</a:t>
            </a:r>
            <a:r>
              <a:rPr lang="en-US" dirty="0" smtClean="0"/>
              <a:t> </a:t>
            </a:r>
            <a:r>
              <a:rPr lang="en-US" dirty="0" err="1" smtClean="0"/>
              <a:t>utk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i="1" dirty="0" smtClean="0"/>
              <a:t>center of </a:t>
            </a:r>
            <a:r>
              <a:rPr lang="en-US" i="1" dirty="0" err="1" smtClean="0"/>
              <a:t>attetion</a:t>
            </a:r>
            <a:r>
              <a:rPr lang="en-US" i="1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menispirasi</a:t>
            </a:r>
            <a:r>
              <a:rPr lang="en-US" dirty="0" smtClean="0"/>
              <a:t> </a:t>
            </a:r>
            <a:r>
              <a:rPr lang="en-US" dirty="0" err="1" smtClean="0"/>
              <a:t>bahawahan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mencapai</a:t>
            </a:r>
            <a:r>
              <a:rPr lang="en-US" dirty="0" smtClean="0"/>
              <a:t> </a:t>
            </a:r>
            <a:r>
              <a:rPr lang="en-US" dirty="0" err="1" smtClean="0"/>
              <a:t>potensi</a:t>
            </a:r>
            <a:r>
              <a:rPr lang="en-US" dirty="0" smtClean="0"/>
              <a:t> </a:t>
            </a:r>
            <a:r>
              <a:rPr lang="en-US" dirty="0" err="1" smtClean="0"/>
              <a:t>mereka</a:t>
            </a:r>
            <a:r>
              <a:rPr lang="en-US" dirty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penilaian</a:t>
            </a:r>
            <a:r>
              <a:rPr lang="en-US" dirty="0" smtClean="0"/>
              <a:t> </a:t>
            </a:r>
            <a:r>
              <a:rPr lang="en-US" dirty="0" err="1" smtClean="0"/>
              <a:t>yg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kebutuhan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. </a:t>
            </a:r>
            <a:r>
              <a:rPr lang="en-US" dirty="0" err="1" smtClean="0">
                <a:solidFill>
                  <a:srgbClr val="FF0000"/>
                </a:solidFill>
              </a:rPr>
              <a:t>Keefektifan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seorang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pemimpin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nilai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ketika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ia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mampu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memberikan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i="1" dirty="0" smtClean="0">
                <a:solidFill>
                  <a:srgbClr val="FF0000"/>
                </a:solidFill>
              </a:rPr>
              <a:t>benefit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dengan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segala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keputusan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yg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ada</a:t>
            </a:r>
            <a:r>
              <a:rPr lang="en-US" dirty="0" smtClean="0">
                <a:solidFill>
                  <a:srgbClr val="FF0000"/>
                </a:solidFill>
              </a:rPr>
              <a:t> .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Picture 5" descr="leadership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76800" y="4572000"/>
            <a:ext cx="4267200" cy="2286000"/>
          </a:xfrm>
          <a:prstGeom prst="rect">
            <a:avLst/>
          </a:prstGeom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09600"/>
            <a:ext cx="9144000" cy="1066800"/>
          </a:xfrm>
        </p:spPr>
        <p:txBody>
          <a:bodyPr>
            <a:normAutofit/>
          </a:bodyPr>
          <a:lstStyle/>
          <a:p>
            <a:pPr algn="ctr"/>
            <a:r>
              <a:rPr lang="en-US" b="1" dirty="0" err="1" smtClean="0"/>
              <a:t>Karekteristik</a:t>
            </a:r>
            <a:r>
              <a:rPr lang="en-US" b="1" dirty="0" smtClean="0"/>
              <a:t> </a:t>
            </a:r>
            <a:r>
              <a:rPr lang="en-US" b="1" dirty="0" err="1" smtClean="0"/>
              <a:t>Pemimpin</a:t>
            </a:r>
            <a:r>
              <a:rPr lang="en-US" b="1" dirty="0" smtClean="0"/>
              <a:t> yang </a:t>
            </a:r>
            <a:r>
              <a:rPr lang="en-US" b="1" dirty="0" err="1" smtClean="0"/>
              <a:t>Efektif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24000"/>
            <a:ext cx="9144000" cy="5334000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Oval 4"/>
          <p:cNvSpPr/>
          <p:nvPr/>
        </p:nvSpPr>
        <p:spPr>
          <a:xfrm>
            <a:off x="3505200" y="1600200"/>
            <a:ext cx="2133600" cy="1524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Memberikan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i="1" dirty="0" smtClean="0">
                <a:solidFill>
                  <a:schemeClr val="tx1"/>
                </a:solidFill>
              </a:rPr>
              <a:t>reward</a:t>
            </a:r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429000" y="3352800"/>
            <a:ext cx="2286000" cy="13716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bg1"/>
                </a:solidFill>
              </a:rPr>
              <a:t>PEMIMPIN  YANG EFEKTIF 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676400" y="5486400"/>
            <a:ext cx="2057400" cy="1371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Mampu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berkolaborasi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i="1" dirty="0" smtClean="0">
                <a:solidFill>
                  <a:schemeClr val="tx1"/>
                </a:solidFill>
              </a:rPr>
              <a:t>Teamwork</a:t>
            </a:r>
            <a:endParaRPr lang="en-US" i="1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0" y="3352800"/>
            <a:ext cx="2057400" cy="13716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Menjadi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inspirasi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086600" y="3352800"/>
            <a:ext cx="2057400" cy="1371600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Ikut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terlibat</a:t>
            </a:r>
            <a:r>
              <a:rPr lang="en-US" dirty="0" smtClean="0">
                <a:solidFill>
                  <a:schemeClr val="tx1"/>
                </a:solidFill>
              </a:rPr>
              <a:t> &amp; </a:t>
            </a:r>
            <a:r>
              <a:rPr lang="en-US" dirty="0" err="1" smtClean="0">
                <a:solidFill>
                  <a:schemeClr val="tx1"/>
                </a:solidFill>
              </a:rPr>
              <a:t>memberikan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dukungan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kegiatan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7162800" y="1676400"/>
            <a:ext cx="1981200" cy="11430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Menjaga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komunikasi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baik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5410200" y="5486400"/>
            <a:ext cx="2057400" cy="1371600"/>
          </a:xfrm>
          <a:prstGeom prst="round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memotivasi</a:t>
            </a:r>
            <a:endParaRPr lang="en-US" dirty="0"/>
          </a:p>
        </p:txBody>
      </p:sp>
      <p:sp>
        <p:nvSpPr>
          <p:cNvPr id="22" name="Rounded Rectangle 21"/>
          <p:cNvSpPr/>
          <p:nvPr/>
        </p:nvSpPr>
        <p:spPr>
          <a:xfrm>
            <a:off x="0" y="1600200"/>
            <a:ext cx="1981200" cy="1219200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 smtClean="0">
                <a:solidFill>
                  <a:schemeClr val="tx1"/>
                </a:solidFill>
              </a:rPr>
              <a:t>Membina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dengan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baik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38" name="Elbow Connector 37"/>
          <p:cNvCxnSpPr>
            <a:stCxn id="12" idx="3"/>
            <a:endCxn id="19" idx="1"/>
          </p:cNvCxnSpPr>
          <p:nvPr/>
        </p:nvCxnSpPr>
        <p:spPr>
          <a:xfrm>
            <a:off x="5715000" y="4038600"/>
            <a:ext cx="1371600" cy="158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12" idx="0"/>
            <a:endCxn id="5" idx="4"/>
          </p:cNvCxnSpPr>
          <p:nvPr/>
        </p:nvCxnSpPr>
        <p:spPr>
          <a:xfrm rot="5400000" flipH="1" flipV="1">
            <a:off x="4457700" y="3238500"/>
            <a:ext cx="228600" cy="15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Elbow Connector 45"/>
          <p:cNvCxnSpPr>
            <a:stCxn id="12" idx="3"/>
            <a:endCxn id="20" idx="1"/>
          </p:cNvCxnSpPr>
          <p:nvPr/>
        </p:nvCxnSpPr>
        <p:spPr>
          <a:xfrm flipV="1">
            <a:off x="5715000" y="2247900"/>
            <a:ext cx="1447800" cy="17907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Elbow Connector 53"/>
          <p:cNvCxnSpPr>
            <a:stCxn id="12" idx="1"/>
            <a:endCxn id="18" idx="3"/>
          </p:cNvCxnSpPr>
          <p:nvPr/>
        </p:nvCxnSpPr>
        <p:spPr>
          <a:xfrm rot="10800000">
            <a:off x="2057400" y="4038600"/>
            <a:ext cx="1371600" cy="1588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hape 57"/>
          <p:cNvCxnSpPr/>
          <p:nvPr/>
        </p:nvCxnSpPr>
        <p:spPr>
          <a:xfrm rot="10800000" flipV="1">
            <a:off x="2705100" y="4038600"/>
            <a:ext cx="571500" cy="144780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hape 61"/>
          <p:cNvCxnSpPr>
            <a:stCxn id="12" idx="3"/>
            <a:endCxn id="21" idx="0"/>
          </p:cNvCxnSpPr>
          <p:nvPr/>
        </p:nvCxnSpPr>
        <p:spPr>
          <a:xfrm>
            <a:off x="5715000" y="4038600"/>
            <a:ext cx="723900" cy="1447800"/>
          </a:xfrm>
          <a:prstGeom prst="bentConnector2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Elbow Connector 76"/>
          <p:cNvCxnSpPr/>
          <p:nvPr/>
        </p:nvCxnSpPr>
        <p:spPr>
          <a:xfrm rot="10800000">
            <a:off x="1981200" y="2209800"/>
            <a:ext cx="1447800" cy="1828800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09600"/>
            <a:ext cx="8229600" cy="1066800"/>
          </a:xfrm>
        </p:spPr>
        <p:txBody>
          <a:bodyPr/>
          <a:lstStyle/>
          <a:p>
            <a:r>
              <a:rPr lang="en-US" dirty="0" err="1" smtClean="0"/>
              <a:t>Efektivitas</a:t>
            </a:r>
            <a:r>
              <a:rPr lang="en-US" dirty="0" smtClean="0"/>
              <a:t> </a:t>
            </a:r>
            <a:r>
              <a:rPr lang="en-US" dirty="0" err="1" smtClean="0"/>
              <a:t>Kepemimpinan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229600" cy="4325112"/>
          </a:xfrm>
        </p:spPr>
        <p:txBody>
          <a:bodyPr/>
          <a:lstStyle/>
          <a:p>
            <a:r>
              <a:rPr lang="en-US" dirty="0" err="1" smtClean="0"/>
              <a:t>Efektivitas</a:t>
            </a:r>
            <a:r>
              <a:rPr lang="en-US" dirty="0" smtClean="0"/>
              <a:t> </a:t>
            </a:r>
            <a:r>
              <a:rPr lang="en-US" dirty="0" err="1" smtClean="0"/>
              <a:t>kepemimpinan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yang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menjalankan</a:t>
            </a:r>
            <a:r>
              <a:rPr lang="en-US" dirty="0" smtClean="0"/>
              <a:t> </a:t>
            </a:r>
            <a:r>
              <a:rPr lang="en-US" dirty="0" err="1" smtClean="0"/>
              <a:t>fungsinya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manfaat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mejaga</a:t>
            </a:r>
            <a:r>
              <a:rPr lang="en-US" dirty="0" smtClean="0"/>
              <a:t> </a:t>
            </a:r>
            <a:r>
              <a:rPr lang="en-US" dirty="0" err="1" smtClean="0"/>
              <a:t>reputas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, </a:t>
            </a:r>
            <a:r>
              <a:rPr lang="en-US" dirty="0" err="1" smtClean="0"/>
              <a:t>selalu</a:t>
            </a:r>
            <a:r>
              <a:rPr lang="en-US" dirty="0" smtClean="0"/>
              <a:t> </a:t>
            </a:r>
            <a:r>
              <a:rPr lang="en-US" dirty="0" err="1" smtClean="0"/>
              <a:t>memotivasi</a:t>
            </a:r>
            <a:r>
              <a:rPr lang="en-US" dirty="0" smtClean="0"/>
              <a:t> </a:t>
            </a:r>
            <a:r>
              <a:rPr lang="en-US" dirty="0" err="1" smtClean="0"/>
              <a:t>bawahannya</a:t>
            </a:r>
            <a:r>
              <a:rPr lang="en-US" dirty="0" smtClean="0"/>
              <a:t>, </a:t>
            </a:r>
            <a:r>
              <a:rPr lang="en-US" dirty="0" err="1" smtClean="0"/>
              <a:t>meningkatkan</a:t>
            </a:r>
            <a:r>
              <a:rPr lang="en-US" dirty="0" smtClean="0"/>
              <a:t> </a:t>
            </a:r>
            <a:r>
              <a:rPr lang="en-US" dirty="0" err="1" smtClean="0"/>
              <a:t>keuntungan</a:t>
            </a:r>
            <a:r>
              <a:rPr lang="en-US" dirty="0" smtClean="0"/>
              <a:t> (</a:t>
            </a:r>
            <a:r>
              <a:rPr lang="en-US" i="1" dirty="0" smtClean="0"/>
              <a:t>profit</a:t>
            </a:r>
            <a:r>
              <a:rPr lang="en-US" dirty="0" smtClean="0"/>
              <a:t>)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endParaRPr lang="en-US" dirty="0"/>
          </a:p>
        </p:txBody>
      </p:sp>
      <p:pic>
        <p:nvPicPr>
          <p:cNvPr id="4" name="Picture 3" descr="512161ddea9878a394801ddb044627c0_boss20clipart-good-boss-clipart_500-5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7400" y="4343400"/>
            <a:ext cx="3276600" cy="2514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0" y="685800"/>
            <a:ext cx="3581400" cy="2743200"/>
          </a:xfrm>
        </p:spPr>
        <p:txBody>
          <a:bodyPr>
            <a:noAutofit/>
          </a:bodyPr>
          <a:lstStyle/>
          <a:p>
            <a:r>
              <a:rPr lang="en-US" sz="4400" dirty="0" smtClean="0"/>
              <a:t>Tingkat</a:t>
            </a:r>
            <a:br>
              <a:rPr lang="en-US" sz="4400" dirty="0" smtClean="0"/>
            </a:br>
            <a:r>
              <a:rPr lang="en-US" sz="4400" dirty="0" err="1" smtClean="0"/>
              <a:t>efektivitas</a:t>
            </a:r>
            <a:r>
              <a:rPr lang="en-US" sz="4400" dirty="0" smtClean="0"/>
              <a:t/>
            </a:r>
            <a:br>
              <a:rPr lang="en-US" sz="4400" dirty="0" smtClean="0"/>
            </a:br>
            <a:r>
              <a:rPr lang="en-US" sz="4400" dirty="0" err="1" smtClean="0"/>
              <a:t>Kepemimpinan</a:t>
            </a:r>
            <a:endParaRPr lang="en-US" sz="4400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sz="2800" dirty="0" smtClean="0"/>
              <a:t>Tingkat </a:t>
            </a:r>
            <a:r>
              <a:rPr lang="en-US" sz="2800" dirty="0" err="1" smtClean="0"/>
              <a:t>efektivitas</a:t>
            </a:r>
            <a:r>
              <a:rPr lang="en-US" sz="2800" dirty="0" smtClean="0"/>
              <a:t> </a:t>
            </a:r>
            <a:r>
              <a:rPr lang="en-US" sz="2800" dirty="0" err="1" smtClean="0"/>
              <a:t>kepemimpinan</a:t>
            </a:r>
            <a:r>
              <a:rPr lang="en-US" sz="2800" dirty="0" smtClean="0"/>
              <a:t> </a:t>
            </a:r>
            <a:r>
              <a:rPr lang="en-US" sz="2800" dirty="0" err="1" smtClean="0"/>
              <a:t>ditrntukan</a:t>
            </a:r>
            <a:r>
              <a:rPr lang="en-US" sz="2800" dirty="0" smtClean="0"/>
              <a:t> </a:t>
            </a:r>
            <a:r>
              <a:rPr lang="en-US" sz="2800" dirty="0" err="1" smtClean="0"/>
              <a:t>dari</a:t>
            </a:r>
            <a:r>
              <a:rPr lang="en-US" sz="2800" dirty="0" smtClean="0"/>
              <a:t> </a:t>
            </a:r>
            <a:r>
              <a:rPr lang="en-US" sz="2800" dirty="0" err="1" smtClean="0"/>
              <a:t>hasil</a:t>
            </a:r>
            <a:r>
              <a:rPr lang="en-US" sz="2800" dirty="0" smtClean="0"/>
              <a:t> </a:t>
            </a:r>
            <a:r>
              <a:rPr lang="en-US" sz="2800" dirty="0" err="1" smtClean="0"/>
              <a:t>bersama</a:t>
            </a:r>
            <a:r>
              <a:rPr lang="en-US" sz="2800" dirty="0" smtClean="0"/>
              <a:t> </a:t>
            </a:r>
            <a:r>
              <a:rPr lang="en-US" sz="2800" dirty="0" err="1" smtClean="0"/>
              <a:t>antara</a:t>
            </a:r>
            <a:r>
              <a:rPr lang="en-US" sz="2800" dirty="0" smtClean="0"/>
              <a:t> </a:t>
            </a:r>
            <a:r>
              <a:rPr lang="en-US" sz="2800" dirty="0" err="1" smtClean="0"/>
              <a:t>pemimpin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orang</a:t>
            </a:r>
            <a:r>
              <a:rPr lang="en-US" sz="2800" dirty="0" smtClean="0"/>
              <a:t> – </a:t>
            </a:r>
            <a:r>
              <a:rPr lang="en-US" sz="2800" dirty="0" err="1" smtClean="0"/>
              <a:t>orang</a:t>
            </a:r>
            <a:r>
              <a:rPr lang="en-US" sz="2800" dirty="0" smtClean="0"/>
              <a:t> yang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pimpinnya</a:t>
            </a:r>
            <a:r>
              <a:rPr lang="en-US" sz="2800" dirty="0" smtClean="0"/>
              <a:t> </a:t>
            </a:r>
            <a:r>
              <a:rPr lang="en-US" sz="2800" dirty="0" err="1" smtClean="0"/>
              <a:t>dan</a:t>
            </a:r>
            <a:r>
              <a:rPr lang="en-US" sz="2800" dirty="0" smtClean="0"/>
              <a:t> </a:t>
            </a:r>
            <a:r>
              <a:rPr lang="en-US" sz="2800" dirty="0" err="1" smtClean="0"/>
              <a:t>sangat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pengaruhi</a:t>
            </a:r>
            <a:r>
              <a:rPr lang="en-US" sz="2800" dirty="0" smtClean="0"/>
              <a:t> </a:t>
            </a:r>
            <a:r>
              <a:rPr lang="en-US" sz="2800" dirty="0" err="1" smtClean="0"/>
              <a:t>oleh</a:t>
            </a:r>
            <a:r>
              <a:rPr lang="en-US" sz="2800" dirty="0" smtClean="0"/>
              <a:t> </a:t>
            </a:r>
            <a:r>
              <a:rPr lang="en-US" sz="2800" dirty="0" err="1" smtClean="0"/>
              <a:t>kepribadian</a:t>
            </a:r>
            <a:r>
              <a:rPr lang="en-US" sz="2800" dirty="0" smtClean="0"/>
              <a:t> </a:t>
            </a:r>
            <a:r>
              <a:rPr lang="en-US" sz="2800" dirty="0" err="1" smtClean="0"/>
              <a:t>pemimpin</a:t>
            </a:r>
            <a:r>
              <a:rPr lang="en-US" sz="2800" dirty="0" smtClean="0"/>
              <a:t> </a:t>
            </a:r>
            <a:r>
              <a:rPr lang="en-US" sz="2800" dirty="0" err="1" smtClean="0"/>
              <a:t>tersebut</a:t>
            </a:r>
            <a:endParaRPr lang="en-US" sz="2800" dirty="0" smtClean="0"/>
          </a:p>
          <a:p>
            <a:pPr>
              <a:buNone/>
            </a:pPr>
            <a:endParaRPr lang="en-US" dirty="0"/>
          </a:p>
        </p:txBody>
      </p:sp>
      <p:pic>
        <p:nvPicPr>
          <p:cNvPr id="6" name="Picture 5" descr="63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3692348"/>
            <a:ext cx="4089400" cy="3165652"/>
          </a:xfrm>
          <a:prstGeom prst="rect">
            <a:avLst/>
          </a:prstGeom>
        </p:spPr>
      </p:pic>
    </p:spTree>
  </p:cSld>
  <p:clrMapOvr>
    <a:masterClrMapping/>
  </p:clrMapOvr>
  <p:transition>
    <p:newsflash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382000" cy="685800"/>
          </a:xfrm>
        </p:spPr>
        <p:txBody>
          <a:bodyPr>
            <a:noAutofit/>
          </a:bodyPr>
          <a:lstStyle/>
          <a:p>
            <a:pPr algn="ctr"/>
            <a:r>
              <a:rPr lang="en-US" sz="4400" dirty="0" smtClean="0">
                <a:solidFill>
                  <a:srgbClr val="C00000"/>
                </a:solidFill>
              </a:rPr>
              <a:t>Leadership Behavior</a:t>
            </a:r>
            <a:endParaRPr lang="en-US" sz="4400" dirty="0">
              <a:solidFill>
                <a:srgbClr val="C00000"/>
              </a:solidFill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381000" y="1219200"/>
            <a:ext cx="4041648" cy="5181600"/>
          </a:xfrm>
        </p:spPr>
        <p:txBody>
          <a:bodyPr>
            <a:normAutofit lnSpcReduction="10000"/>
          </a:bodyPr>
          <a:lstStyle/>
          <a:p>
            <a:pPr marL="624078" indent="-514350">
              <a:buNone/>
            </a:pPr>
            <a:r>
              <a:rPr lang="en-US" dirty="0" err="1" smtClean="0"/>
              <a:t>Penelitian</a:t>
            </a:r>
            <a:r>
              <a:rPr lang="en-US" dirty="0" smtClean="0"/>
              <a:t> Ohio </a:t>
            </a:r>
            <a:r>
              <a:rPr lang="en-US" dirty="0" err="1" smtClean="0"/>
              <a:t>tahun</a:t>
            </a:r>
            <a:r>
              <a:rPr lang="en-US" dirty="0" smtClean="0"/>
              <a:t> 1940an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dapatkan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:</a:t>
            </a:r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 Consideration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kepercayaan</a:t>
            </a:r>
            <a:r>
              <a:rPr lang="en-US" dirty="0" smtClean="0"/>
              <a:t>, respect, </a:t>
            </a:r>
            <a:r>
              <a:rPr lang="en-US" dirty="0" err="1" smtClean="0"/>
              <a:t>nilai</a:t>
            </a:r>
            <a:r>
              <a:rPr lang="en-US" dirty="0" smtClean="0"/>
              <a:t> yang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punyai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</a:t>
            </a:r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membina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anggotanya</a:t>
            </a:r>
            <a:endParaRPr lang="en-US" dirty="0" smtClean="0"/>
          </a:p>
          <a:p>
            <a:pPr marL="624078" indent="-514350">
              <a:buFont typeface="+mj-lt"/>
              <a:buAutoNum type="arabicPeriod"/>
            </a:pPr>
            <a:r>
              <a:rPr lang="en-US" dirty="0" smtClean="0"/>
              <a:t>Initialing Structure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memastikan</a:t>
            </a:r>
            <a:r>
              <a:rPr lang="en-US" dirty="0" smtClean="0"/>
              <a:t> </a:t>
            </a:r>
            <a:r>
              <a:rPr lang="en-US" dirty="0" err="1" smtClean="0"/>
              <a:t>kesuksesan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 yang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anggotanya</a:t>
            </a:r>
            <a:r>
              <a:rPr lang="en-US" dirty="0" smtClean="0"/>
              <a:t> </a:t>
            </a:r>
            <a:r>
              <a:rPr lang="en-US" dirty="0" err="1" smtClean="0"/>
              <a:t>seperti</a:t>
            </a:r>
            <a:r>
              <a:rPr lang="en-US" dirty="0" smtClean="0"/>
              <a:t> </a:t>
            </a:r>
            <a:r>
              <a:rPr lang="en-US" dirty="0" err="1" smtClean="0"/>
              <a:t>alokasi</a:t>
            </a:r>
            <a:r>
              <a:rPr lang="en-US" dirty="0" smtClean="0"/>
              <a:t> </a:t>
            </a:r>
            <a:r>
              <a:rPr lang="en-US" dirty="0" err="1" smtClean="0"/>
              <a:t>pekerjaan</a:t>
            </a:r>
            <a:r>
              <a:rPr lang="en-US" dirty="0" smtClean="0"/>
              <a:t>, </a:t>
            </a:r>
            <a:r>
              <a:rPr lang="en-US" dirty="0" err="1" smtClean="0"/>
              <a:t>perencanaan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pengambilan</a:t>
            </a:r>
            <a:r>
              <a:rPr lang="en-US" dirty="0" smtClean="0"/>
              <a:t> </a:t>
            </a:r>
            <a:r>
              <a:rPr lang="en-US" dirty="0" err="1" smtClean="0"/>
              <a:t>keputusan</a:t>
            </a:r>
            <a:r>
              <a:rPr lang="en-US" dirty="0" smtClean="0"/>
              <a:t>.</a:t>
            </a:r>
          </a:p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00600" y="1143000"/>
            <a:ext cx="4041775" cy="5715000"/>
          </a:xfrm>
        </p:spPr>
        <p:txBody>
          <a:bodyPr>
            <a:noAutofit/>
          </a:bodyPr>
          <a:lstStyle/>
          <a:p>
            <a:pPr marL="566928" indent="-457200">
              <a:buNone/>
            </a:pPr>
            <a:r>
              <a:rPr lang="en-US" sz="1800" dirty="0" err="1" smtClean="0"/>
              <a:t>Penelitian</a:t>
            </a:r>
            <a:r>
              <a:rPr lang="en-US" sz="1800" dirty="0" smtClean="0"/>
              <a:t> </a:t>
            </a:r>
            <a:r>
              <a:rPr lang="en-US" sz="1800" dirty="0" err="1" smtClean="0"/>
              <a:t>mengenai</a:t>
            </a:r>
            <a:r>
              <a:rPr lang="en-US" sz="1800" dirty="0" smtClean="0"/>
              <a:t> </a:t>
            </a:r>
            <a:r>
              <a:rPr lang="en-US" sz="1800" dirty="0" err="1" smtClean="0"/>
              <a:t>pendekatan</a:t>
            </a:r>
            <a:r>
              <a:rPr lang="en-US" sz="1800" dirty="0" smtClean="0"/>
              <a:t> </a:t>
            </a:r>
            <a:r>
              <a:rPr lang="en-US" sz="1800" dirty="0" err="1" smtClean="0"/>
              <a:t>perilaku</a:t>
            </a:r>
            <a:r>
              <a:rPr lang="en-US" sz="1800" dirty="0" smtClean="0"/>
              <a:t> </a:t>
            </a:r>
            <a:r>
              <a:rPr lang="en-US" sz="1800" dirty="0" err="1" smtClean="0"/>
              <a:t>pemimpin</a:t>
            </a:r>
            <a:r>
              <a:rPr lang="en-US" sz="1800" dirty="0" smtClean="0"/>
              <a:t> </a:t>
            </a:r>
            <a:r>
              <a:rPr lang="en-US" sz="1800" dirty="0" err="1" smtClean="0"/>
              <a:t>yg</a:t>
            </a:r>
            <a:r>
              <a:rPr lang="en-US" sz="1800" dirty="0" smtClean="0"/>
              <a:t> </a:t>
            </a:r>
            <a:r>
              <a:rPr lang="en-US" sz="1800" dirty="0" err="1" smtClean="0"/>
              <a:t>dilakukan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penelitian</a:t>
            </a:r>
            <a:r>
              <a:rPr lang="en-US" sz="1800" dirty="0" smtClean="0"/>
              <a:t> </a:t>
            </a:r>
            <a:r>
              <a:rPr lang="en-US" sz="1800" dirty="0" err="1" smtClean="0"/>
              <a:t>di</a:t>
            </a:r>
            <a:r>
              <a:rPr lang="en-US" sz="1800" dirty="0" smtClean="0"/>
              <a:t> </a:t>
            </a:r>
            <a:r>
              <a:rPr lang="en-US" sz="1800" dirty="0" err="1" smtClean="0"/>
              <a:t>michigan</a:t>
            </a:r>
            <a:r>
              <a:rPr lang="en-US" sz="1800" dirty="0" smtClean="0"/>
              <a:t> </a:t>
            </a:r>
            <a:r>
              <a:rPr lang="en-US" sz="1800" dirty="0" err="1" smtClean="0"/>
              <a:t>oleh</a:t>
            </a:r>
            <a:r>
              <a:rPr lang="en-US" sz="1800" dirty="0" smtClean="0"/>
              <a:t> </a:t>
            </a:r>
            <a:r>
              <a:rPr lang="en-US" sz="1800" dirty="0" err="1" smtClean="0"/>
              <a:t>Likert</a:t>
            </a:r>
            <a:r>
              <a:rPr lang="en-US" sz="1800" dirty="0" smtClean="0"/>
              <a:t> </a:t>
            </a:r>
            <a:r>
              <a:rPr lang="en-US" sz="1800" dirty="0" err="1" smtClean="0"/>
              <a:t>didapatkan</a:t>
            </a:r>
            <a:r>
              <a:rPr lang="en-US" sz="1800" dirty="0" smtClean="0"/>
              <a:t> </a:t>
            </a:r>
            <a:r>
              <a:rPr lang="en-US" sz="1800" dirty="0" err="1" smtClean="0"/>
              <a:t>dua</a:t>
            </a:r>
            <a:r>
              <a:rPr lang="en-US" sz="1800" dirty="0" smtClean="0"/>
              <a:t> </a:t>
            </a:r>
            <a:r>
              <a:rPr lang="en-US" sz="1800" dirty="0" err="1" smtClean="0"/>
              <a:t>dimensi</a:t>
            </a:r>
            <a:r>
              <a:rPr lang="en-US" sz="1800" dirty="0" smtClean="0"/>
              <a:t> </a:t>
            </a:r>
            <a:r>
              <a:rPr lang="en-US" sz="1800" dirty="0" err="1" smtClean="0"/>
              <a:t>yaitu</a:t>
            </a:r>
            <a:r>
              <a:rPr lang="en-US" sz="1800" dirty="0" smtClean="0"/>
              <a:t>:</a:t>
            </a:r>
          </a:p>
          <a:p>
            <a:pPr marL="566928" indent="-457200">
              <a:buFont typeface="+mj-lt"/>
              <a:buAutoNum type="arabicPeriod"/>
            </a:pPr>
            <a:r>
              <a:rPr lang="en-US" sz="1800" dirty="0" smtClean="0"/>
              <a:t>Job – Oriented Leader (task _oriented behavior) </a:t>
            </a:r>
            <a:r>
              <a:rPr lang="en-US" sz="1800" dirty="0" err="1" smtClean="0"/>
              <a:t>adalah</a:t>
            </a:r>
            <a:r>
              <a:rPr lang="en-US" sz="1800" dirty="0" smtClean="0"/>
              <a:t> </a:t>
            </a:r>
            <a:r>
              <a:rPr lang="en-US" sz="1800" dirty="0" err="1" smtClean="0"/>
              <a:t>pemimpin</a:t>
            </a:r>
            <a:r>
              <a:rPr lang="en-US" sz="1800" dirty="0" smtClean="0"/>
              <a:t> </a:t>
            </a:r>
            <a:r>
              <a:rPr lang="en-US" sz="1800" dirty="0" err="1" smtClean="0"/>
              <a:t>yg</a:t>
            </a:r>
            <a:r>
              <a:rPr lang="en-US" sz="1800" dirty="0" smtClean="0"/>
              <a:t> </a:t>
            </a:r>
            <a:r>
              <a:rPr lang="en-US" sz="1800" dirty="0" err="1" smtClean="0"/>
              <a:t>menekankan</a:t>
            </a:r>
            <a:r>
              <a:rPr lang="en-US" sz="1800" dirty="0" smtClean="0"/>
              <a:t> </a:t>
            </a:r>
            <a:r>
              <a:rPr lang="en-US" sz="1800" dirty="0" err="1" smtClean="0"/>
              <a:t>pada</a:t>
            </a:r>
            <a:r>
              <a:rPr lang="en-US" sz="1800" dirty="0" smtClean="0"/>
              <a:t> </a:t>
            </a:r>
            <a:r>
              <a:rPr lang="en-US" sz="1800" dirty="0" err="1" smtClean="0"/>
              <a:t>aspek</a:t>
            </a:r>
            <a:r>
              <a:rPr lang="en-US" sz="1800" dirty="0" smtClean="0"/>
              <a:t> </a:t>
            </a:r>
            <a:r>
              <a:rPr lang="en-US" sz="1800" dirty="0" err="1" smtClean="0"/>
              <a:t>pekerjaan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teknis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melakukan</a:t>
            </a:r>
            <a:r>
              <a:rPr lang="en-US" sz="1800" dirty="0" smtClean="0"/>
              <a:t> </a:t>
            </a:r>
            <a:r>
              <a:rPr lang="en-US" sz="1800" dirty="0" err="1" smtClean="0"/>
              <a:t>pengawasan</a:t>
            </a:r>
            <a:r>
              <a:rPr lang="en-US" sz="1800" dirty="0" smtClean="0"/>
              <a:t> </a:t>
            </a:r>
            <a:r>
              <a:rPr lang="en-US" sz="1800" dirty="0" err="1" smtClean="0"/>
              <a:t>yg</a:t>
            </a:r>
            <a:r>
              <a:rPr lang="en-US" sz="1800" dirty="0" smtClean="0"/>
              <a:t> </a:t>
            </a:r>
            <a:r>
              <a:rPr lang="en-US" sz="1800" dirty="0" err="1" smtClean="0"/>
              <a:t>melekat</a:t>
            </a:r>
            <a:r>
              <a:rPr lang="en-US" sz="1800" dirty="0" smtClean="0"/>
              <a:t> agar </a:t>
            </a:r>
            <a:r>
              <a:rPr lang="en-US" sz="1800" dirty="0" err="1" smtClean="0"/>
              <a:t>pekerjaan</a:t>
            </a:r>
            <a:r>
              <a:rPr lang="en-US" sz="1800" dirty="0" smtClean="0"/>
              <a:t> </a:t>
            </a:r>
            <a:r>
              <a:rPr lang="en-US" sz="1800" dirty="0" err="1" smtClean="0"/>
              <a:t>dapat</a:t>
            </a:r>
            <a:r>
              <a:rPr lang="en-US" sz="1800" dirty="0" smtClean="0"/>
              <a:t> </a:t>
            </a:r>
            <a:r>
              <a:rPr lang="en-US" sz="1800" dirty="0" err="1" smtClean="0"/>
              <a:t>di</a:t>
            </a:r>
            <a:r>
              <a:rPr lang="en-US" sz="1800" dirty="0" smtClean="0"/>
              <a:t> </a:t>
            </a:r>
            <a:r>
              <a:rPr lang="en-US" sz="1800" dirty="0" err="1" smtClean="0"/>
              <a:t>selsaikan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tepat</a:t>
            </a:r>
            <a:r>
              <a:rPr lang="en-US" sz="1800" dirty="0" smtClean="0"/>
              <a:t> </a:t>
            </a:r>
            <a:r>
              <a:rPr lang="en-US" sz="1800" dirty="0" err="1" smtClean="0"/>
              <a:t>waktu</a:t>
            </a:r>
            <a:endParaRPr lang="en-US" sz="1800" dirty="0" smtClean="0"/>
          </a:p>
          <a:p>
            <a:pPr marL="566928" indent="-457200">
              <a:buFont typeface="+mj-lt"/>
              <a:buAutoNum type="arabicPeriod"/>
            </a:pPr>
            <a:r>
              <a:rPr lang="en-US" sz="1800" dirty="0" smtClean="0"/>
              <a:t>Employee – Oriented Leader (Relation – oriented behavior) </a:t>
            </a:r>
            <a:r>
              <a:rPr lang="en-US" sz="1800" dirty="0" err="1" smtClean="0"/>
              <a:t>adalah</a:t>
            </a:r>
            <a:r>
              <a:rPr lang="en-US" sz="1800" dirty="0" smtClean="0"/>
              <a:t> </a:t>
            </a:r>
            <a:r>
              <a:rPr lang="en-US" sz="1800" dirty="0" err="1" smtClean="0"/>
              <a:t>pemimpin</a:t>
            </a:r>
            <a:r>
              <a:rPr lang="en-US" sz="1800" dirty="0" smtClean="0"/>
              <a:t> yang </a:t>
            </a:r>
            <a:r>
              <a:rPr lang="en-US" sz="1800" dirty="0" err="1" smtClean="0"/>
              <a:t>menekankan</a:t>
            </a:r>
            <a:r>
              <a:rPr lang="en-US" sz="1800" dirty="0" smtClean="0"/>
              <a:t> </a:t>
            </a:r>
            <a:r>
              <a:rPr lang="en-US" sz="1800" dirty="0" err="1" smtClean="0"/>
              <a:t>pada</a:t>
            </a:r>
            <a:r>
              <a:rPr lang="en-US" sz="1800" dirty="0" smtClean="0"/>
              <a:t> </a:t>
            </a:r>
            <a:r>
              <a:rPr lang="en-US" sz="1800" dirty="0" err="1" smtClean="0"/>
              <a:t>hubungan</a:t>
            </a:r>
            <a:r>
              <a:rPr lang="en-US" sz="1800" dirty="0" smtClean="0"/>
              <a:t> interpersonal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anggotanya</a:t>
            </a:r>
            <a:r>
              <a:rPr lang="en-US" sz="1800" dirty="0" smtClean="0"/>
              <a:t> </a:t>
            </a:r>
            <a:r>
              <a:rPr lang="en-US" sz="1800" dirty="0" err="1" smtClean="0"/>
              <a:t>dengan</a:t>
            </a:r>
            <a:r>
              <a:rPr lang="en-US" sz="1800" dirty="0" smtClean="0"/>
              <a:t> </a:t>
            </a:r>
            <a:r>
              <a:rPr lang="en-US" sz="1800" dirty="0" err="1" smtClean="0"/>
              <a:t>pendelegasian</a:t>
            </a:r>
            <a:r>
              <a:rPr lang="en-US" sz="1800" dirty="0" smtClean="0"/>
              <a:t> </a:t>
            </a:r>
            <a:r>
              <a:rPr lang="en-US" sz="1800" dirty="0" err="1" smtClean="0"/>
              <a:t>tugas</a:t>
            </a:r>
            <a:r>
              <a:rPr lang="en-US" sz="1800" dirty="0" smtClean="0"/>
              <a:t> yang </a:t>
            </a:r>
            <a:r>
              <a:rPr lang="en-US" sz="1800" dirty="0" err="1" smtClean="0"/>
              <a:t>tepat</a:t>
            </a:r>
            <a:r>
              <a:rPr lang="en-US" sz="1800" dirty="0" smtClean="0"/>
              <a:t> </a:t>
            </a:r>
            <a:r>
              <a:rPr lang="en-US" sz="1800" dirty="0" err="1" smtClean="0"/>
              <a:t>dan</a:t>
            </a:r>
            <a:r>
              <a:rPr lang="en-US" sz="1800" dirty="0" smtClean="0"/>
              <a:t> </a:t>
            </a:r>
            <a:r>
              <a:rPr lang="en-US" sz="1800" dirty="0" err="1" smtClean="0"/>
              <a:t>pengarahan</a:t>
            </a:r>
            <a:r>
              <a:rPr lang="en-US" sz="1800" dirty="0" smtClean="0"/>
              <a:t> yang </a:t>
            </a:r>
            <a:r>
              <a:rPr lang="en-US" sz="1800" dirty="0" err="1" smtClean="0"/>
              <a:t>baik</a:t>
            </a:r>
            <a:endParaRPr lang="en-US" sz="1800" dirty="0"/>
          </a:p>
        </p:txBody>
      </p:sp>
    </p:spTree>
  </p:cSld>
  <p:clrMapOvr>
    <a:masterClrMapping/>
  </p:clrMapOvr>
  <p:transition>
    <p:circl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smtClean="0"/>
              <a:t>Change – Oriented Behavior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Yukl</a:t>
            </a:r>
            <a:r>
              <a:rPr lang="en-US" dirty="0" smtClean="0"/>
              <a:t> </a:t>
            </a:r>
            <a:r>
              <a:rPr lang="en-US" dirty="0" err="1" smtClean="0"/>
              <a:t>menambahkan</a:t>
            </a:r>
            <a:r>
              <a:rPr lang="en-US" dirty="0" smtClean="0"/>
              <a:t> </a:t>
            </a:r>
            <a:r>
              <a:rPr lang="en-US" dirty="0" err="1" smtClean="0"/>
              <a:t>perilaku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yang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mendukung</a:t>
            </a:r>
            <a:r>
              <a:rPr lang="en-US" dirty="0" smtClean="0"/>
              <a:t> </a:t>
            </a:r>
            <a:r>
              <a:rPr lang="en-US" dirty="0" err="1" smtClean="0"/>
              <a:t>kedua</a:t>
            </a:r>
            <a:r>
              <a:rPr lang="en-US" dirty="0" smtClean="0"/>
              <a:t> </a:t>
            </a:r>
            <a:r>
              <a:rPr lang="en-US" dirty="0" err="1" smtClean="0"/>
              <a:t>dimensi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change – oriented behavior. </a:t>
            </a:r>
            <a:r>
              <a:rPr lang="en-US" dirty="0" smtClean="0">
                <a:solidFill>
                  <a:srgbClr val="C00000"/>
                </a:solidFill>
              </a:rPr>
              <a:t>Change – oriented behavior </a:t>
            </a:r>
            <a:r>
              <a:rPr lang="en-US" dirty="0" err="1" smtClean="0">
                <a:solidFill>
                  <a:srgbClr val="C00000"/>
                </a:solidFill>
              </a:rPr>
              <a:t>adalah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perilaku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pemimpin</a:t>
            </a:r>
            <a:r>
              <a:rPr lang="en-US" dirty="0" smtClean="0">
                <a:solidFill>
                  <a:srgbClr val="C00000"/>
                </a:solidFill>
              </a:rPr>
              <a:t> yang </a:t>
            </a:r>
            <a:r>
              <a:rPr lang="en-US" dirty="0" err="1" smtClean="0">
                <a:solidFill>
                  <a:srgbClr val="C00000"/>
                </a:solidFill>
              </a:rPr>
              <a:t>fokus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pada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pemahaman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lingkungan</a:t>
            </a:r>
            <a:r>
              <a:rPr lang="en-US" dirty="0" smtClean="0">
                <a:solidFill>
                  <a:srgbClr val="C00000"/>
                </a:solidFill>
              </a:rPr>
              <a:t>, </a:t>
            </a:r>
            <a:r>
              <a:rPr lang="en-US" dirty="0" err="1" smtClean="0">
                <a:solidFill>
                  <a:srgbClr val="C00000"/>
                </a:solidFill>
              </a:rPr>
              <a:t>menemukan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cara</a:t>
            </a:r>
            <a:r>
              <a:rPr lang="en-US" dirty="0" smtClean="0">
                <a:solidFill>
                  <a:srgbClr val="C00000"/>
                </a:solidFill>
              </a:rPr>
              <a:t> – </a:t>
            </a:r>
            <a:r>
              <a:rPr lang="en-US" dirty="0" err="1" smtClean="0">
                <a:solidFill>
                  <a:srgbClr val="C00000"/>
                </a:solidFill>
              </a:rPr>
              <a:t>cara</a:t>
            </a:r>
            <a:r>
              <a:rPr lang="en-US" dirty="0" smtClean="0">
                <a:solidFill>
                  <a:srgbClr val="C00000"/>
                </a:solidFill>
              </a:rPr>
              <a:t> yang </a:t>
            </a:r>
            <a:r>
              <a:rPr lang="en-US" dirty="0" err="1" smtClean="0">
                <a:solidFill>
                  <a:srgbClr val="C00000"/>
                </a:solidFill>
              </a:rPr>
              <a:t>inovatif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untuk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beradaptasi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dengan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perubahan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dan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mengemplementasikan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pada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strategi</a:t>
            </a:r>
            <a:r>
              <a:rPr lang="en-US" dirty="0" smtClean="0">
                <a:solidFill>
                  <a:srgbClr val="C00000"/>
                </a:solidFill>
              </a:rPr>
              <a:t>,  </a:t>
            </a:r>
            <a:r>
              <a:rPr lang="en-US" dirty="0" err="1" smtClean="0">
                <a:solidFill>
                  <a:srgbClr val="C00000"/>
                </a:solidFill>
              </a:rPr>
              <a:t>proses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dan</a:t>
            </a:r>
            <a:r>
              <a:rPr lang="en-US" dirty="0" smtClean="0">
                <a:solidFill>
                  <a:srgbClr val="C00000"/>
                </a:solidFill>
              </a:rPr>
              <a:t> </a:t>
            </a:r>
            <a:r>
              <a:rPr lang="en-US" dirty="0" err="1" smtClean="0">
                <a:solidFill>
                  <a:srgbClr val="C00000"/>
                </a:solidFill>
              </a:rPr>
              <a:t>hasil</a:t>
            </a:r>
            <a:endParaRPr lang="en-US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 err="1" smtClean="0"/>
              <a:t>Penutup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 smtClean="0"/>
              <a:t>Ketika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</a:t>
            </a:r>
            <a:r>
              <a:rPr lang="en-US" dirty="0" err="1" smtClean="0"/>
              <a:t>melibatkan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anggotanya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kegiatan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inspirasi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mampu</a:t>
            </a:r>
            <a:r>
              <a:rPr lang="en-US" dirty="0" smtClean="0"/>
              <a:t> </a:t>
            </a:r>
            <a:r>
              <a:rPr lang="en-US" dirty="0" err="1" smtClean="0"/>
              <a:t>mendorong</a:t>
            </a:r>
            <a:r>
              <a:rPr lang="en-US" dirty="0" smtClean="0"/>
              <a:t> </a:t>
            </a:r>
            <a:r>
              <a:rPr lang="en-US" dirty="0" err="1" smtClean="0"/>
              <a:t>tingkat</a:t>
            </a:r>
            <a:r>
              <a:rPr lang="en-US" dirty="0" smtClean="0"/>
              <a:t> </a:t>
            </a:r>
            <a:r>
              <a:rPr lang="en-US" dirty="0" err="1" smtClean="0"/>
              <a:t>komitmenpara</a:t>
            </a:r>
            <a:r>
              <a:rPr lang="en-US" dirty="0" smtClean="0"/>
              <a:t> </a:t>
            </a:r>
            <a:r>
              <a:rPr lang="en-US" dirty="0" err="1" smtClean="0"/>
              <a:t>anggotanya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aset</a:t>
            </a:r>
            <a:r>
              <a:rPr lang="en-US" dirty="0" smtClean="0"/>
              <a:t> yang </a:t>
            </a:r>
            <a:r>
              <a:rPr lang="en-US" dirty="0" err="1" smtClean="0"/>
              <a:t>terbaik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hasil</a:t>
            </a:r>
            <a:r>
              <a:rPr lang="en-US" dirty="0" smtClean="0"/>
              <a:t> </a:t>
            </a:r>
            <a:r>
              <a:rPr lang="en-US" dirty="0" err="1" smtClean="0"/>
              <a:t>kerja</a:t>
            </a:r>
            <a:r>
              <a:rPr lang="en-US" dirty="0" smtClean="0"/>
              <a:t> yang </a:t>
            </a:r>
            <a:r>
              <a:rPr lang="en-US" dirty="0" err="1" smtClean="0"/>
              <a:t>memuaskan</a:t>
            </a:r>
            <a:r>
              <a:rPr lang="en-US" dirty="0" smtClean="0"/>
              <a:t>. </a:t>
            </a:r>
            <a:r>
              <a:rPr lang="en-US" dirty="0" err="1" smtClean="0"/>
              <a:t>Disinilah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dikatan</a:t>
            </a:r>
            <a:r>
              <a:rPr lang="en-US" dirty="0" smtClean="0"/>
              <a:t> </a:t>
            </a:r>
            <a:r>
              <a:rPr lang="en-US" dirty="0" err="1" smtClean="0"/>
              <a:t>seorang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pemimpin</a:t>
            </a:r>
            <a:r>
              <a:rPr lang="en-US" dirty="0" smtClean="0"/>
              <a:t> yang </a:t>
            </a:r>
            <a:r>
              <a:rPr lang="en-US" dirty="0" err="1" smtClean="0"/>
              <a:t>efektif</a:t>
            </a:r>
            <a:r>
              <a:rPr lang="en-US" dirty="0" smtClean="0"/>
              <a:t> </a:t>
            </a:r>
            <a:r>
              <a:rPr lang="en-US" dirty="0" err="1" smtClean="0"/>
              <a:t>dimana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telah</a:t>
            </a:r>
            <a:r>
              <a:rPr lang="en-US" dirty="0" smtClean="0"/>
              <a:t> </a:t>
            </a:r>
            <a:r>
              <a:rPr lang="en-US" dirty="0" err="1" smtClean="0"/>
              <a:t>memberikan</a:t>
            </a:r>
            <a:r>
              <a:rPr lang="en-US" dirty="0" smtClean="0"/>
              <a:t> </a:t>
            </a:r>
            <a:r>
              <a:rPr lang="en-US" dirty="0" err="1" smtClean="0"/>
              <a:t>manfaat</a:t>
            </a:r>
            <a:r>
              <a:rPr lang="en-US" dirty="0" smtClean="0"/>
              <a:t> </a:t>
            </a:r>
            <a:r>
              <a:rPr lang="en-US" dirty="0" err="1" smtClean="0"/>
              <a:t>bagi</a:t>
            </a:r>
            <a:r>
              <a:rPr lang="en-US" dirty="0" smtClean="0"/>
              <a:t> </a:t>
            </a:r>
            <a:r>
              <a:rPr lang="en-US" dirty="0" err="1" smtClean="0"/>
              <a:t>organisasi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anggotanya</a:t>
            </a:r>
            <a:endParaRPr lang="en-US" dirty="0"/>
          </a:p>
        </p:txBody>
      </p:sp>
      <p:pic>
        <p:nvPicPr>
          <p:cNvPr id="4" name="Picture 3" descr="index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136" y="457200"/>
            <a:ext cx="3303339" cy="1809750"/>
          </a:xfrm>
          <a:prstGeom prst="rect">
            <a:avLst/>
          </a:prstGeom>
        </p:spPr>
      </p:pic>
    </p:spTree>
  </p:cSld>
  <p:clrMapOvr>
    <a:masterClrMapping/>
  </p:clrMapOvr>
  <p:transition>
    <p:wipe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">
  <a:themeElements>
    <a:clrScheme name="Urban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106</TotalTime>
  <Words>431</Words>
  <Application>Microsoft Office PowerPoint</Application>
  <PresentationFormat>On-screen Show (4:3)</PresentationFormat>
  <Paragraphs>34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Georgia</vt:lpstr>
      <vt:lpstr>Trebuchet MS</vt:lpstr>
      <vt:lpstr>Wingdings 2</vt:lpstr>
      <vt:lpstr>Urban</vt:lpstr>
      <vt:lpstr>EFEKTIFITAS KEPEMIMPINAN</vt:lpstr>
      <vt:lpstr> </vt:lpstr>
      <vt:lpstr>Kepemimpinan</vt:lpstr>
      <vt:lpstr>Pemimpin yg Efektif</vt:lpstr>
      <vt:lpstr>Karekteristik Pemimpin yang Efektif</vt:lpstr>
      <vt:lpstr>Efektivitas Kepemimpinan</vt:lpstr>
      <vt:lpstr>Tingkat efektivitas Kepemimpinan</vt:lpstr>
      <vt:lpstr>Leadership Behavior</vt:lpstr>
      <vt:lpstr>Change – Oriented Behavior</vt:lpstr>
      <vt:lpstr>Penutup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EFEKTIFITAS KEPEMIMPINAN</dc:title>
  <dc:creator>pc-4</dc:creator>
  <cp:lastModifiedBy>ASUS</cp:lastModifiedBy>
  <cp:revision>11</cp:revision>
  <dcterms:created xsi:type="dcterms:W3CDTF">2017-01-31T02:34:29Z</dcterms:created>
  <dcterms:modified xsi:type="dcterms:W3CDTF">2023-08-15T03:18:15Z</dcterms:modified>
</cp:coreProperties>
</file>