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AA8B6C5-DF67-458E-86F7-D58150C468E1}" type="datetimeFigureOut">
              <a:rPr lang="en-US" smtClean="0"/>
              <a:pPr/>
              <a:t>1/26/2018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524000"/>
            <a:ext cx="8610600" cy="2895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7200" dirty="0" smtClean="0">
                <a:solidFill>
                  <a:srgbClr val="00B0F0"/>
                </a:solidFill>
              </a:rPr>
              <a:t>SIMULASI</a:t>
            </a:r>
            <a:r>
              <a:rPr lang="en-US" sz="7200" dirty="0" smtClean="0"/>
              <a:t> DIGITAL</a:t>
            </a:r>
            <a:br>
              <a:rPr lang="en-US" sz="7200" dirty="0" smtClean="0"/>
            </a:br>
            <a:r>
              <a:rPr lang="en-US" sz="6600" dirty="0" smtClean="0"/>
              <a:t>KOMUNIKASI </a:t>
            </a:r>
            <a:br>
              <a:rPr lang="en-US" sz="6600" dirty="0" smtClean="0"/>
            </a:br>
            <a:r>
              <a:rPr lang="en-US" sz="6600" dirty="0" smtClean="0"/>
              <a:t>DALAM JARINGAN </a:t>
            </a:r>
            <a:r>
              <a:rPr lang="en-US" sz="7200" dirty="0" smtClean="0"/>
              <a:t> </a:t>
            </a:r>
            <a:endParaRPr lang="en-US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>
            <a:normAutofit fontScale="90000"/>
          </a:bodyPr>
          <a:lstStyle/>
          <a:p>
            <a:r>
              <a:rPr smtClean="0"/>
              <a:t>1. Pengertian Komunikasi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algn="just"/>
            <a:r>
              <a:rPr lang="en-US" sz="2800" dirty="0" err="1" smtClean="0">
                <a:solidFill>
                  <a:srgbClr val="FFFF00"/>
                </a:solidFill>
              </a:rPr>
              <a:t>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adalah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proses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penyampaian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pikiran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atau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perasaan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oleh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seseorang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kepada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orang</a:t>
            </a:r>
            <a:r>
              <a:rPr lang="en-US" sz="2800" dirty="0" smtClean="0">
                <a:solidFill>
                  <a:srgbClr val="FFFF00"/>
                </a:solidFill>
              </a:rPr>
              <a:t> lain </a:t>
            </a:r>
            <a:r>
              <a:rPr lang="en-US" sz="2800" dirty="0" err="1" smtClean="0">
                <a:solidFill>
                  <a:srgbClr val="FFFF00"/>
                </a:solidFill>
              </a:rPr>
              <a:t>dengan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menggunakan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lambang-lambang</a:t>
            </a:r>
            <a:r>
              <a:rPr lang="en-US" sz="2800" dirty="0" smtClean="0">
                <a:solidFill>
                  <a:srgbClr val="FFFF00"/>
                </a:solidFill>
              </a:rPr>
              <a:t> yang </a:t>
            </a:r>
            <a:r>
              <a:rPr lang="en-US" sz="2800" dirty="0" err="1" smtClean="0">
                <a:solidFill>
                  <a:srgbClr val="FFFF00"/>
                </a:solidFill>
              </a:rPr>
              <a:t>bermakna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bagi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kedua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pihak</a:t>
            </a:r>
            <a:r>
              <a:rPr lang="en-US" sz="2800" dirty="0" smtClean="0">
                <a:solidFill>
                  <a:srgbClr val="FFFF00"/>
                </a:solidFill>
              </a:rPr>
              <a:t>.</a:t>
            </a:r>
          </a:p>
          <a:p>
            <a:pPr algn="just"/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proses</a:t>
            </a:r>
            <a:r>
              <a:rPr lang="en-US" sz="2800" dirty="0" smtClean="0"/>
              <a:t> </a:t>
            </a:r>
            <a:r>
              <a:rPr lang="en-US" sz="2800" dirty="0" err="1" smtClean="0"/>
              <a:t>pemindahan</a:t>
            </a:r>
            <a:r>
              <a:rPr lang="en-US" sz="2800" dirty="0" smtClean="0"/>
              <a:t> </a:t>
            </a: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gagasan</a:t>
            </a:r>
            <a:r>
              <a:rPr lang="en-US" sz="2800" dirty="0" smtClean="0"/>
              <a:t>,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,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seseorang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orang</a:t>
            </a:r>
            <a:r>
              <a:rPr lang="en-US" sz="2800" dirty="0" smtClean="0"/>
              <a:t> lain .</a:t>
            </a:r>
          </a:p>
        </p:txBody>
      </p:sp>
      <p:sp>
        <p:nvSpPr>
          <p:cNvPr id="4" name="Cloud Callout 3"/>
          <p:cNvSpPr/>
          <p:nvPr/>
        </p:nvSpPr>
        <p:spPr>
          <a:xfrm>
            <a:off x="3352800" y="3657600"/>
            <a:ext cx="5791200" cy="2819400"/>
          </a:xfrm>
          <a:prstGeom prst="cloudCallout">
            <a:avLst>
              <a:gd name="adj1" fmla="val -77064"/>
              <a:gd name="adj2" fmla="val -14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Komunikasi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terjadi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jika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saya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berbicara</a:t>
            </a:r>
            <a:r>
              <a:rPr lang="en-US" sz="2400" b="1" dirty="0">
                <a:solidFill>
                  <a:schemeClr val="bg1"/>
                </a:solidFill>
              </a:rPr>
              <a:t>, </a:t>
            </a:r>
            <a:r>
              <a:rPr lang="en-US" sz="2400" b="1" dirty="0" err="1">
                <a:solidFill>
                  <a:schemeClr val="bg1"/>
                </a:solidFill>
              </a:rPr>
              <a:t>Anda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mengerti</a:t>
            </a:r>
            <a:r>
              <a:rPr lang="en-US" sz="2400" b="1" dirty="0">
                <a:solidFill>
                  <a:schemeClr val="bg1"/>
                </a:solidFill>
              </a:rPr>
              <a:t>, </a:t>
            </a:r>
            <a:r>
              <a:rPr lang="en-US" sz="2400" b="1" dirty="0" err="1">
                <a:solidFill>
                  <a:schemeClr val="bg1"/>
                </a:solidFill>
              </a:rPr>
              <a:t>dan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sebaliknya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jika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Anda</a:t>
            </a:r>
            <a:r>
              <a:rPr lang="en-US" sz="2400" b="1" dirty="0">
                <a:solidFill>
                  <a:schemeClr val="bg1"/>
                </a:solidFill>
              </a:rPr>
              <a:t> yang </a:t>
            </a:r>
            <a:r>
              <a:rPr lang="en-US" sz="2400" b="1" dirty="0" err="1">
                <a:solidFill>
                  <a:schemeClr val="bg1"/>
                </a:solidFill>
              </a:rPr>
              <a:t>berbicara</a:t>
            </a:r>
            <a:r>
              <a:rPr lang="en-US" sz="2400" b="1" dirty="0">
                <a:solidFill>
                  <a:schemeClr val="bg1"/>
                </a:solidFill>
              </a:rPr>
              <a:t>, </a:t>
            </a:r>
            <a:r>
              <a:rPr lang="en-US" sz="2400" b="1" dirty="0" err="1">
                <a:solidFill>
                  <a:schemeClr val="bg1"/>
                </a:solidFill>
              </a:rPr>
              <a:t>saya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mengerti</a:t>
            </a:r>
            <a:r>
              <a:rPr lang="en-US" sz="2400" b="1" dirty="0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77724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</a:t>
            </a:r>
            <a:r>
              <a:rPr smtClean="0"/>
              <a:t>ungsi Komunikasi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76600"/>
            <a:ext cx="8080248" cy="1981200"/>
          </a:xfrm>
        </p:spPr>
        <p:txBody>
          <a:bodyPr>
            <a:noAutofit/>
          </a:bodyPr>
          <a:lstStyle/>
          <a:p>
            <a:endParaRPr lang="en-US" sz="2800" dirty="0" smtClean="0"/>
          </a:p>
          <a:p>
            <a:pPr>
              <a:buFont typeface="Wingdings" pitchFamily="2" charset="2"/>
              <a:buChar char="ü"/>
            </a:pP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Sebagai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informasi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untuk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pengambilan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keputusan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kendali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mengendalikan</a:t>
            </a:r>
            <a:r>
              <a:rPr lang="en-US" sz="2800" dirty="0" smtClean="0"/>
              <a:t> </a:t>
            </a:r>
            <a:r>
              <a:rPr lang="en-US" sz="2800" dirty="0" err="1" smtClean="0"/>
              <a:t>perilaku</a:t>
            </a:r>
            <a:endParaRPr lang="en-US" sz="2800" dirty="0" smtClean="0"/>
          </a:p>
          <a:p>
            <a:pPr marL="339725" indent="-339725">
              <a:buFont typeface="Wingdings" pitchFamily="2" charset="2"/>
              <a:buChar char="ü"/>
            </a:pPr>
            <a:r>
              <a:rPr lang="en-US" sz="2800" dirty="0" err="1" smtClean="0">
                <a:solidFill>
                  <a:srgbClr val="FFFF00"/>
                </a:solidFill>
              </a:rPr>
              <a:t>Sebagai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motivasi</a:t>
            </a:r>
            <a:r>
              <a:rPr lang="en-US" sz="2800" dirty="0" smtClean="0">
                <a:solidFill>
                  <a:srgbClr val="FFFF00"/>
                </a:solidFill>
              </a:rPr>
              <a:t>  </a:t>
            </a:r>
            <a:r>
              <a:rPr lang="en-US" sz="2800" dirty="0" err="1" smtClean="0">
                <a:solidFill>
                  <a:srgbClr val="FFFF00"/>
                </a:solidFill>
              </a:rPr>
              <a:t>untuk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penyemangat</a:t>
            </a:r>
            <a:r>
              <a:rPr lang="en-US" sz="2800" dirty="0" smtClean="0">
                <a:solidFill>
                  <a:srgbClr val="FFFF00"/>
                </a:solidFill>
              </a:rPr>
              <a:t>  </a:t>
            </a:r>
            <a:r>
              <a:rPr lang="en-US" sz="2800" dirty="0" err="1" smtClean="0">
                <a:solidFill>
                  <a:srgbClr val="FFFF00"/>
                </a:solidFill>
              </a:rPr>
              <a:t>dalam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bertindak</a:t>
            </a:r>
            <a:endParaRPr lang="en-US" sz="2800" dirty="0" smtClean="0">
              <a:solidFill>
                <a:srgbClr val="FFFF00"/>
              </a:solidFill>
            </a:endParaRPr>
          </a:p>
          <a:p>
            <a:pPr marL="339725" indent="-339725">
              <a:buFont typeface="Wingdings" pitchFamily="2" charset="2"/>
              <a:buChar char="ü"/>
            </a:pP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pengungkapan</a:t>
            </a:r>
            <a:r>
              <a:rPr lang="en-US" sz="2800" dirty="0" smtClean="0"/>
              <a:t> </a:t>
            </a:r>
            <a:r>
              <a:rPr lang="en-US" sz="2800" dirty="0" err="1" smtClean="0"/>
              <a:t>emosional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berinteraksi</a:t>
            </a:r>
            <a:r>
              <a:rPr lang="en-US" sz="2800" dirty="0" smtClean="0"/>
              <a:t> </a:t>
            </a:r>
            <a:r>
              <a:rPr lang="en-US" sz="2800" dirty="0" err="1" smtClean="0"/>
              <a:t>sosial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pPr>
              <a:buFont typeface="Wingdings" pitchFamily="2" charset="2"/>
              <a:buChar char="ü"/>
            </a:pPr>
            <a:endParaRPr lang="en-US" sz="2800" dirty="0" smtClean="0"/>
          </a:p>
          <a:p>
            <a:pPr>
              <a:buFont typeface="Wingdings" pitchFamily="2" charset="2"/>
              <a:buChar char="ü"/>
            </a:pPr>
            <a:endParaRPr lang="en-US" sz="2800" dirty="0" smtClean="0"/>
          </a:p>
          <a:p>
            <a:pPr>
              <a:buFont typeface="Wingdings" pitchFamily="2" charset="2"/>
              <a:buChar char="ü"/>
            </a:pPr>
            <a:endParaRPr lang="en-US" sz="2800" dirty="0" smtClean="0"/>
          </a:p>
          <a:p>
            <a:endParaRPr lang="en-US" sz="2800" dirty="0" smtClean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>
            <a:normAutofit fontScale="90000"/>
          </a:bodyPr>
          <a:lstStyle/>
          <a:p>
            <a:r>
              <a:rPr smtClean="0"/>
              <a:t>2. Jenis Komunikasi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endParaRPr lang="en-US" sz="2800" dirty="0" smtClean="0"/>
          </a:p>
          <a:p>
            <a:pPr marL="398463" indent="-398463">
              <a:buFont typeface="Wingdings" pitchFamily="2" charset="2"/>
              <a:buChar char="Ø"/>
            </a:pP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lisan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verbal, </a:t>
            </a:r>
            <a:r>
              <a:rPr lang="en-US" sz="2800" dirty="0" err="1" smtClean="0"/>
              <a:t>yaitu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menggunakan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kata-kata</a:t>
            </a:r>
            <a:r>
              <a:rPr lang="en-US" sz="2800" dirty="0" smtClean="0"/>
              <a:t>,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r>
              <a:rPr lang="en-US" sz="2800" dirty="0" err="1" smtClean="0"/>
              <a:t>hal</a:t>
            </a:r>
            <a:r>
              <a:rPr lang="en-US" sz="2800" dirty="0" smtClean="0"/>
              <a:t> </a:t>
            </a:r>
            <a:r>
              <a:rPr lang="en-US" sz="2800" dirty="0" err="1" smtClean="0"/>
              <a:t>itu</a:t>
            </a:r>
            <a:r>
              <a:rPr lang="en-US" sz="2800" dirty="0" smtClean="0"/>
              <a:t> </a:t>
            </a:r>
            <a:r>
              <a:rPr lang="en-US" sz="2800" dirty="0" err="1" smtClean="0"/>
              <a:t>diucapkan</a:t>
            </a:r>
            <a:r>
              <a:rPr lang="en-US" sz="2800" dirty="0" smtClean="0"/>
              <a:t>,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ditulis</a:t>
            </a:r>
            <a:r>
              <a:rPr lang="en-US" sz="2800" dirty="0" smtClean="0"/>
              <a:t>. </a:t>
            </a:r>
          </a:p>
          <a:p>
            <a:pPr marL="398463" indent="-398463">
              <a:buFont typeface="Wingdings" pitchFamily="2" charset="2"/>
              <a:buChar char="Ø"/>
            </a:pPr>
            <a:r>
              <a:rPr lang="en-US" sz="2800" dirty="0" err="1" smtClean="0">
                <a:solidFill>
                  <a:srgbClr val="FFFF00"/>
                </a:solidFill>
              </a:rPr>
              <a:t>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nirkata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atau</a:t>
            </a:r>
            <a:r>
              <a:rPr lang="en-US" sz="2800" dirty="0" smtClean="0">
                <a:solidFill>
                  <a:srgbClr val="FFFF00"/>
                </a:solidFill>
              </a:rPr>
              <a:t> nonverbal, </a:t>
            </a:r>
            <a:r>
              <a:rPr lang="en-US" sz="2800" dirty="0" err="1" smtClean="0">
                <a:solidFill>
                  <a:srgbClr val="FFFF00"/>
                </a:solidFill>
              </a:rPr>
              <a:t>yaitu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menggunakan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bahasa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tubuh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bahasa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gerak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atau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gerak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isyarat</a:t>
            </a:r>
            <a:r>
              <a:rPr lang="en-US" sz="2800" dirty="0" smtClean="0">
                <a:solidFill>
                  <a:srgbClr val="FFFF00"/>
                </a:solidFill>
              </a:rPr>
              <a:t> (</a:t>
            </a:r>
            <a:r>
              <a:rPr lang="en-US" sz="2800" i="1" dirty="0" smtClean="0">
                <a:solidFill>
                  <a:srgbClr val="FFFF00"/>
                </a:solidFill>
              </a:rPr>
              <a:t>gesture), </a:t>
            </a:r>
            <a:r>
              <a:rPr lang="en-US" sz="2800" i="1" dirty="0" err="1" smtClean="0">
                <a:solidFill>
                  <a:srgbClr val="FFFF00"/>
                </a:solidFill>
              </a:rPr>
              <a:t>atau</a:t>
            </a:r>
            <a:r>
              <a:rPr lang="en-US" sz="2800" i="1" dirty="0" smtClean="0">
                <a:solidFill>
                  <a:srgbClr val="FFFF00"/>
                </a:solidFill>
              </a:rPr>
              <a:t> </a:t>
            </a:r>
            <a:r>
              <a:rPr lang="en-US" sz="2800" i="1" dirty="0" err="1" smtClean="0">
                <a:solidFill>
                  <a:srgbClr val="FFFF00"/>
                </a:solidFill>
              </a:rPr>
              <a:t>gambar</a:t>
            </a:r>
            <a:r>
              <a:rPr lang="en-US" sz="2800" i="1" dirty="0" smtClean="0"/>
              <a:t>. </a:t>
            </a:r>
          </a:p>
        </p:txBody>
      </p:sp>
      <p:sp>
        <p:nvSpPr>
          <p:cNvPr id="7" name="Cloud Callout 6"/>
          <p:cNvSpPr/>
          <p:nvPr/>
        </p:nvSpPr>
        <p:spPr>
          <a:xfrm>
            <a:off x="0" y="3962400"/>
            <a:ext cx="2743200" cy="1295400"/>
          </a:xfrm>
          <a:prstGeom prst="cloudCallout">
            <a:avLst>
              <a:gd name="adj1" fmla="val 54247"/>
              <a:gd name="adj2" fmla="val 501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I’m </a:t>
            </a:r>
            <a:r>
              <a:rPr lang="en-US" b="1" dirty="0" err="1" smtClean="0"/>
              <a:t>Komunikator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8" name="Cloud Callout 7"/>
          <p:cNvSpPr/>
          <p:nvPr/>
        </p:nvSpPr>
        <p:spPr>
          <a:xfrm>
            <a:off x="3733800" y="3962400"/>
            <a:ext cx="2743200" cy="1066800"/>
          </a:xfrm>
          <a:prstGeom prst="cloudCallout">
            <a:avLst>
              <a:gd name="adj1" fmla="val -42492"/>
              <a:gd name="adj2" fmla="val 684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 and I’m </a:t>
            </a:r>
            <a:r>
              <a:rPr lang="en-US" b="1" dirty="0" err="1" smtClean="0"/>
              <a:t>Komunikan</a:t>
            </a:r>
            <a:r>
              <a:rPr lang="en-US" b="1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752600"/>
            <a:ext cx="7772400" cy="609600"/>
          </a:xfrm>
        </p:spPr>
        <p:txBody>
          <a:bodyPr>
            <a:normAutofit fontScale="90000"/>
          </a:bodyPr>
          <a:lstStyle/>
          <a:p>
            <a:r>
              <a:rPr sz="4400" smtClean="0"/>
              <a:t>3. Pengertian Komunikasi Daring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352800"/>
            <a:ext cx="8080248" cy="1981200"/>
          </a:xfrm>
        </p:spPr>
        <p:txBody>
          <a:bodyPr>
            <a:noAutofit/>
          </a:bodyPr>
          <a:lstStyle/>
          <a:p>
            <a:pPr algn="just"/>
            <a:r>
              <a:rPr lang="en-US" sz="2800" dirty="0" err="1" smtClean="0"/>
              <a:t>Komunikasi</a:t>
            </a:r>
            <a:r>
              <a:rPr lang="en-US" sz="2800" dirty="0" smtClean="0"/>
              <a:t> daring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virtual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berkomunikasi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mana</a:t>
            </a:r>
            <a:r>
              <a:rPr lang="en-US" sz="2800" dirty="0" smtClean="0"/>
              <a:t> </a:t>
            </a:r>
            <a:r>
              <a:rPr lang="en-US" sz="2800" dirty="0" err="1" smtClean="0"/>
              <a:t>penyampaian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penerimaan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pesan</a:t>
            </a:r>
            <a:r>
              <a:rPr lang="en-US" sz="2800" dirty="0" smtClean="0"/>
              <a:t>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menggunakan</a:t>
            </a:r>
            <a:r>
              <a:rPr lang="en-US" sz="2800" dirty="0" smtClean="0"/>
              <a:t> Internet,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melalui</a:t>
            </a:r>
            <a:r>
              <a:rPr lang="en-US" sz="2800" dirty="0" smtClean="0"/>
              <a:t> </a:t>
            </a:r>
            <a:r>
              <a:rPr lang="en-US" sz="2800" dirty="0" err="1" smtClean="0"/>
              <a:t>dunia</a:t>
            </a:r>
            <a:r>
              <a:rPr lang="en-US" sz="2800" dirty="0" smtClean="0"/>
              <a:t> </a:t>
            </a:r>
            <a:r>
              <a:rPr lang="en-US" sz="2800" dirty="0" err="1" smtClean="0"/>
              <a:t>maya</a:t>
            </a:r>
            <a:r>
              <a:rPr lang="en-US" sz="2800" dirty="0" smtClean="0"/>
              <a:t> (</a:t>
            </a:r>
            <a:r>
              <a:rPr lang="en-US" sz="2800" i="1" dirty="0" smtClean="0"/>
              <a:t>cyberspace).</a:t>
            </a:r>
            <a:endParaRPr lang="en-US" sz="2800" dirty="0" smtClean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71600"/>
            <a:ext cx="9144000" cy="533400"/>
          </a:xfrm>
        </p:spPr>
        <p:txBody>
          <a:bodyPr>
            <a:normAutofit/>
          </a:bodyPr>
          <a:lstStyle/>
          <a:p>
            <a:r>
              <a:rPr lang="fi-FI" sz="3200" dirty="0" smtClean="0"/>
              <a:t>4. Keunggulan dan Kelemahan Komunikasi Daring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048000"/>
            <a:ext cx="8080248" cy="1981200"/>
          </a:xfrm>
        </p:spPr>
        <p:txBody>
          <a:bodyPr>
            <a:noAutofit/>
          </a:bodyPr>
          <a:lstStyle/>
          <a:p>
            <a:r>
              <a:rPr lang="en-US" sz="2800" b="1" dirty="0" err="1" smtClean="0"/>
              <a:t>Keunggulan</a:t>
            </a:r>
            <a:endParaRPr lang="fi-FI" sz="2800" dirty="0" smtClean="0"/>
          </a:p>
          <a:p>
            <a:pPr>
              <a:buFont typeface="Wingdings" pitchFamily="2" charset="2"/>
              <a:buChar char="q"/>
            </a:pPr>
            <a:r>
              <a:rPr lang="fi-FI" sz="2800" dirty="0" smtClean="0">
                <a:solidFill>
                  <a:srgbClr val="FFFF00"/>
                </a:solidFill>
              </a:rPr>
              <a:t>Dapat dilakukan kapan saja di mana saja </a:t>
            </a:r>
            <a:endParaRPr lang="en-US" sz="28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Efisiensi</a:t>
            </a:r>
            <a:r>
              <a:rPr lang="en-US" sz="2800" dirty="0" smtClean="0"/>
              <a:t> </a:t>
            </a:r>
            <a:r>
              <a:rPr lang="en-US" sz="2800" dirty="0" err="1" smtClean="0"/>
              <a:t>biaya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Efisiensi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waktu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Terintegrasi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layanan</a:t>
            </a:r>
            <a:r>
              <a:rPr lang="en-US" sz="2800" dirty="0" smtClean="0"/>
              <a:t> TIK </a:t>
            </a:r>
            <a:r>
              <a:rPr lang="en-US" sz="2800" dirty="0" err="1" smtClean="0"/>
              <a:t>lainnya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Meningkatkan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intensitas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berkomunikasi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Meningkatkan</a:t>
            </a:r>
            <a:r>
              <a:rPr lang="en-US" sz="2800" dirty="0" smtClean="0"/>
              <a:t> </a:t>
            </a:r>
            <a:r>
              <a:rPr lang="en-US" sz="2800" dirty="0" err="1" smtClean="0"/>
              <a:t>partisipasi</a:t>
            </a:r>
            <a:r>
              <a:rPr lang="en-US" sz="2800" dirty="0" smtClean="0"/>
              <a:t> </a:t>
            </a:r>
          </a:p>
          <a:p>
            <a:endParaRPr lang="en-US" sz="2800" dirty="0" smtClean="0"/>
          </a:p>
          <a:p>
            <a:endParaRPr lang="fi-FI" sz="2800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00200"/>
            <a:ext cx="9144000" cy="533400"/>
          </a:xfrm>
        </p:spPr>
        <p:txBody>
          <a:bodyPr>
            <a:normAutofit/>
          </a:bodyPr>
          <a:lstStyle/>
          <a:p>
            <a:r>
              <a:rPr lang="fi-FI" sz="3200" dirty="0" smtClean="0"/>
              <a:t>4. </a:t>
            </a:r>
            <a:r>
              <a:rPr lang="fi-FI" sz="3200" dirty="0" smtClean="0"/>
              <a:t> </a:t>
            </a:r>
            <a:r>
              <a:rPr lang="fi-FI" sz="3200" dirty="0" smtClean="0"/>
              <a:t>Kelemahan Komunikasi Daring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3429000"/>
            <a:ext cx="8080248" cy="1981200"/>
          </a:xfrm>
        </p:spPr>
        <p:txBody>
          <a:bodyPr>
            <a:noAutofit/>
          </a:bodyPr>
          <a:lstStyle/>
          <a:p>
            <a:r>
              <a:rPr lang="en-US" sz="2800" b="1" dirty="0" err="1" smtClean="0"/>
              <a:t>Kelemahan</a:t>
            </a:r>
            <a:endParaRPr lang="fi-FI" sz="2800" dirty="0" smtClean="0"/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mewakili</a:t>
            </a:r>
            <a:r>
              <a:rPr lang="en-US" sz="2800" dirty="0" smtClean="0"/>
              <a:t> </a:t>
            </a:r>
            <a:r>
              <a:rPr lang="en-US" sz="2800" dirty="0" err="1" smtClean="0"/>
              <a:t>emosi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 </a:t>
            </a:r>
            <a:r>
              <a:rPr lang="en-US" sz="2800" dirty="0" err="1" smtClean="0">
                <a:solidFill>
                  <a:srgbClr val="FFFF00"/>
                </a:solidFill>
              </a:rPr>
              <a:t>Memerlukan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perangkat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khusus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Terlalu</a:t>
            </a:r>
            <a:r>
              <a:rPr lang="en-US" sz="2800" dirty="0" smtClean="0"/>
              <a:t> </a:t>
            </a:r>
            <a:r>
              <a:rPr lang="en-US" sz="2800" dirty="0" err="1" smtClean="0"/>
              <a:t>banyak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tidak</a:t>
            </a:r>
            <a:r>
              <a:rPr lang="en-US" sz="2800" dirty="0" smtClean="0"/>
              <a:t> </a:t>
            </a:r>
            <a:r>
              <a:rPr lang="en-US" sz="2800" dirty="0" err="1" smtClean="0"/>
              <a:t>penting</a:t>
            </a:r>
            <a:r>
              <a:rPr lang="en-US" sz="2800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Menyita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konsentrasi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</a:p>
          <a:p>
            <a:endParaRPr lang="en-US" sz="2800" dirty="0" smtClean="0"/>
          </a:p>
          <a:p>
            <a:endParaRPr lang="fi-FI" sz="2800" dirty="0" smtClean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0200"/>
            <a:ext cx="8686800" cy="533400"/>
          </a:xfrm>
        </p:spPr>
        <p:txBody>
          <a:bodyPr>
            <a:normAutofit fontScale="90000"/>
          </a:bodyPr>
          <a:lstStyle/>
          <a:p>
            <a:r>
              <a:rPr sz="4400" smtClean="0"/>
              <a:t>5. Jenis komunikasi daring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971800"/>
            <a:ext cx="8080248" cy="1981200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a</a:t>
            </a:r>
            <a:r>
              <a:rPr lang="en-US" sz="2800" b="1" dirty="0" smtClean="0">
                <a:solidFill>
                  <a:srgbClr val="FFFF00"/>
                </a:solidFill>
              </a:rPr>
              <a:t>. </a:t>
            </a:r>
            <a:r>
              <a:rPr lang="en-US" sz="2800" b="1" dirty="0" err="1" smtClean="0">
                <a:solidFill>
                  <a:srgbClr val="FFFF00"/>
                </a:solidFill>
              </a:rPr>
              <a:t>Komunikasi</a:t>
            </a:r>
            <a:r>
              <a:rPr lang="en-US" sz="2800" b="1" dirty="0" smtClean="0">
                <a:solidFill>
                  <a:srgbClr val="FFFF00"/>
                </a:solidFill>
              </a:rPr>
              <a:t> daring </a:t>
            </a:r>
            <a:r>
              <a:rPr lang="en-US" sz="2800" b="1" dirty="0" err="1" smtClean="0">
                <a:solidFill>
                  <a:srgbClr val="FFFF00"/>
                </a:solidFill>
              </a:rPr>
              <a:t>sinkron</a:t>
            </a:r>
            <a:r>
              <a:rPr lang="en-US" sz="2800" b="1" dirty="0" smtClean="0">
                <a:solidFill>
                  <a:srgbClr val="FFFF00"/>
                </a:solidFill>
              </a:rPr>
              <a:t> (</a:t>
            </a:r>
            <a:r>
              <a:rPr lang="en-US" sz="2800" b="1" dirty="0" err="1" smtClean="0">
                <a:solidFill>
                  <a:srgbClr val="FFFF00"/>
                </a:solidFill>
              </a:rPr>
              <a:t>serempak</a:t>
            </a:r>
            <a:r>
              <a:rPr lang="en-US" sz="2800" b="1" dirty="0" smtClean="0">
                <a:solidFill>
                  <a:srgbClr val="FFFF00"/>
                </a:solidFill>
              </a:rPr>
              <a:t>)</a:t>
            </a:r>
            <a:endParaRPr lang="en-US" sz="2800" dirty="0" smtClean="0">
              <a:solidFill>
                <a:srgbClr val="FFFF00"/>
              </a:solidFill>
            </a:endParaRPr>
          </a:p>
          <a:p>
            <a:pPr marL="339725"/>
            <a:r>
              <a:rPr lang="en-US" sz="2800" dirty="0" err="1" smtClean="0">
                <a:solidFill>
                  <a:srgbClr val="FFFF00"/>
                </a:solidFill>
              </a:rPr>
              <a:t>komunikasi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menggunakan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komputer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sebagai</a:t>
            </a:r>
            <a:r>
              <a:rPr lang="en-US" sz="2800" dirty="0" smtClean="0">
                <a:solidFill>
                  <a:srgbClr val="FFFF00"/>
                </a:solidFill>
              </a:rPr>
              <a:t> media, yang </a:t>
            </a:r>
            <a:r>
              <a:rPr lang="en-US" sz="2800" dirty="0" err="1" smtClean="0">
                <a:solidFill>
                  <a:srgbClr val="FFFF00"/>
                </a:solidFill>
              </a:rPr>
              <a:t>terjadi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secara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serempak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waktu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nyata</a:t>
            </a:r>
            <a:r>
              <a:rPr lang="en-US" sz="2800" dirty="0" smtClean="0">
                <a:solidFill>
                  <a:srgbClr val="FFFF00"/>
                </a:solidFill>
              </a:rPr>
              <a:t> (</a:t>
            </a:r>
            <a:r>
              <a:rPr lang="en-US" sz="2800" i="1" dirty="0" smtClean="0">
                <a:solidFill>
                  <a:srgbClr val="FFFF00"/>
                </a:solidFill>
              </a:rPr>
              <a:t>real time). Ex: Text Chat and Video Chat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</a:p>
          <a:p>
            <a:r>
              <a:rPr lang="en-US" sz="2800" b="1" dirty="0" smtClean="0"/>
              <a:t>b. </a:t>
            </a:r>
            <a:r>
              <a:rPr lang="en-US" sz="2800" b="1" dirty="0" err="1" smtClean="0"/>
              <a:t>Komunikasi</a:t>
            </a:r>
            <a:r>
              <a:rPr lang="en-US" sz="2800" b="1" dirty="0" smtClean="0"/>
              <a:t> daring </a:t>
            </a:r>
            <a:r>
              <a:rPr lang="en-US" sz="2800" b="1" dirty="0" err="1" smtClean="0"/>
              <a:t>asinkron</a:t>
            </a:r>
            <a:r>
              <a:rPr lang="en-US" sz="2800" b="1" dirty="0" smtClean="0"/>
              <a:t> (</a:t>
            </a:r>
            <a:r>
              <a:rPr lang="en-US" sz="2800" b="1" dirty="0" err="1" smtClean="0"/>
              <a:t>tak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serempak</a:t>
            </a:r>
            <a:r>
              <a:rPr lang="en-US" sz="2800" b="1" dirty="0" smtClean="0"/>
              <a:t>) </a:t>
            </a:r>
          </a:p>
          <a:p>
            <a:pPr marL="398463"/>
            <a:r>
              <a:rPr lang="sv-SE" sz="2800" dirty="0" smtClean="0"/>
              <a:t>komunikasi menggunakan perangkat komputer dan dilakukan secara tunda. Ex: E-Mail and Forum</a:t>
            </a:r>
            <a:endParaRPr lang="en-US" sz="2800" i="1" dirty="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52600"/>
            <a:ext cx="8686800" cy="533400"/>
          </a:xfrm>
        </p:spPr>
        <p:txBody>
          <a:bodyPr>
            <a:normAutofit fontScale="90000"/>
          </a:bodyPr>
          <a:lstStyle/>
          <a:p>
            <a:r>
              <a:rPr sz="3600" smtClean="0"/>
              <a:t>6. Komponen Pendukung Komunikasi Daring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276600"/>
            <a:ext cx="8080248" cy="1981200"/>
          </a:xfrm>
        </p:spPr>
        <p:txBody>
          <a:bodyPr>
            <a:noAutofit/>
          </a:bodyPr>
          <a:lstStyle/>
          <a:p>
            <a:pPr marL="398463" indent="-398463">
              <a:buFont typeface="Wingdings" pitchFamily="2" charset="2"/>
              <a:buChar char="v"/>
            </a:pPr>
            <a:r>
              <a:rPr lang="en-US" sz="2800" dirty="0" err="1" smtClean="0"/>
              <a:t>Komponen</a:t>
            </a:r>
            <a:r>
              <a:rPr lang="en-US" sz="2800" dirty="0" smtClean="0"/>
              <a:t> </a:t>
            </a: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keras</a:t>
            </a:r>
            <a:r>
              <a:rPr lang="en-US" sz="2800" dirty="0" smtClean="0"/>
              <a:t> (</a:t>
            </a:r>
            <a:r>
              <a:rPr lang="en-US" sz="2800" i="1" dirty="0" smtClean="0"/>
              <a:t>hardware) ex: </a:t>
            </a:r>
            <a:r>
              <a:rPr lang="en-US" sz="2800" i="1" dirty="0" err="1" smtClean="0"/>
              <a:t>Komputer</a:t>
            </a:r>
            <a:r>
              <a:rPr lang="en-US" sz="2800" i="1" dirty="0" smtClean="0"/>
              <a:t> and </a:t>
            </a:r>
            <a:r>
              <a:rPr lang="en-US" sz="2800" dirty="0" smtClean="0"/>
              <a:t>headset </a:t>
            </a:r>
            <a:endParaRPr lang="en-US" sz="2800" i="1" dirty="0" smtClean="0"/>
          </a:p>
          <a:p>
            <a:pPr marL="457200" indent="-457200">
              <a:buFont typeface="Wingdings" pitchFamily="2" charset="2"/>
              <a:buChar char="v"/>
            </a:pPr>
            <a:r>
              <a:rPr lang="en-US" sz="2800" dirty="0" err="1" smtClean="0">
                <a:solidFill>
                  <a:srgbClr val="FFFF00"/>
                </a:solidFill>
              </a:rPr>
              <a:t>Komponen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perangkat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lunak</a:t>
            </a:r>
            <a:r>
              <a:rPr lang="en-US" sz="2800" dirty="0" smtClean="0">
                <a:solidFill>
                  <a:srgbClr val="FFFF00"/>
                </a:solidFill>
              </a:rPr>
              <a:t> (</a:t>
            </a:r>
            <a:r>
              <a:rPr lang="en-US" sz="2800" i="1" dirty="0" smtClean="0">
                <a:solidFill>
                  <a:srgbClr val="FFFF00"/>
                </a:solidFill>
              </a:rPr>
              <a:t>software) ex: </a:t>
            </a:r>
            <a:r>
              <a:rPr lang="en-US" sz="2800" dirty="0" err="1" smtClean="0">
                <a:solidFill>
                  <a:srgbClr val="FFFF00"/>
                </a:solidFill>
              </a:rPr>
              <a:t>skype</a:t>
            </a:r>
            <a:r>
              <a:rPr lang="en-US" sz="2800" dirty="0" smtClean="0">
                <a:solidFill>
                  <a:srgbClr val="FFFF00"/>
                </a:solidFill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</a:rPr>
              <a:t>google</a:t>
            </a:r>
            <a:r>
              <a:rPr lang="en-US" sz="2800" dirty="0" smtClean="0">
                <a:solidFill>
                  <a:srgbClr val="FFFF00"/>
                </a:solidFill>
              </a:rPr>
              <a:t>+ </a:t>
            </a:r>
            <a:r>
              <a:rPr lang="en-US" sz="2800" i="1" dirty="0" smtClean="0">
                <a:solidFill>
                  <a:srgbClr val="FFFF00"/>
                </a:solidFill>
              </a:rPr>
              <a:t>hangout </a:t>
            </a:r>
          </a:p>
          <a:p>
            <a:pPr marL="398463" indent="-398463">
              <a:buFont typeface="Wingdings" pitchFamily="2" charset="2"/>
              <a:buChar char="v"/>
            </a:pPr>
            <a:r>
              <a:rPr lang="nn-NO" sz="2800" dirty="0" smtClean="0"/>
              <a:t> Komponen perangkat nalar atau akal (</a:t>
            </a:r>
            <a:r>
              <a:rPr lang="nn-NO" sz="2800" i="1" dirty="0" smtClean="0"/>
              <a:t>brainware) ex: User or Operator </a:t>
            </a:r>
          </a:p>
          <a:p>
            <a:endParaRPr lang="en-US" sz="2800" i="1" dirty="0" smtClean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838200"/>
            <a:ext cx="7851648" cy="83820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harian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514600"/>
            <a:ext cx="7854696" cy="3533336"/>
          </a:xfrm>
        </p:spPr>
        <p:txBody>
          <a:bodyPr>
            <a:noAutofit/>
          </a:bodyPr>
          <a:lstStyle/>
          <a:p>
            <a:pPr marL="398463" indent="-398463" algn="just">
              <a:buFont typeface="Wingdings" pitchFamily="2" charset="2"/>
              <a:buChar char="ü"/>
            </a:pPr>
            <a:r>
              <a:rPr lang="en-US" sz="3200" dirty="0" err="1" smtClean="0"/>
              <a:t>Buat</a:t>
            </a:r>
            <a:r>
              <a:rPr lang="en-US" sz="3200" dirty="0" smtClean="0"/>
              <a:t> </a:t>
            </a:r>
            <a:r>
              <a:rPr lang="en-US" sz="3200" dirty="0" err="1" smtClean="0"/>
              <a:t>Brosur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promosi</a:t>
            </a:r>
            <a:r>
              <a:rPr lang="en-US" sz="3200" dirty="0" smtClean="0"/>
              <a:t> </a:t>
            </a:r>
            <a:r>
              <a:rPr lang="en-US" sz="3200" dirty="0" err="1" smtClean="0"/>
              <a:t>produk</a:t>
            </a:r>
            <a:r>
              <a:rPr lang="en-US" sz="3200" dirty="0" smtClean="0"/>
              <a:t> </a:t>
            </a:r>
            <a:r>
              <a:rPr lang="en-US" sz="3200" dirty="0" err="1" smtClean="0"/>
              <a:t>perusahaan</a:t>
            </a:r>
            <a:r>
              <a:rPr lang="en-US" sz="3200" dirty="0" smtClean="0"/>
              <a:t> </a:t>
            </a:r>
            <a:r>
              <a:rPr lang="en-US" sz="3200" dirty="0" err="1" smtClean="0"/>
              <a:t>anda</a:t>
            </a:r>
            <a:r>
              <a:rPr lang="en-US" sz="3200" dirty="0" smtClean="0"/>
              <a:t> </a:t>
            </a:r>
            <a:r>
              <a:rPr lang="en-US" sz="3200" dirty="0" err="1" smtClean="0"/>
              <a:t>kepada</a:t>
            </a:r>
            <a:r>
              <a:rPr lang="en-US" sz="3200" dirty="0" smtClean="0"/>
              <a:t> </a:t>
            </a:r>
            <a:r>
              <a:rPr lang="en-US" sz="3200" dirty="0" err="1" smtClean="0"/>
              <a:t>masyarakat</a:t>
            </a:r>
            <a:r>
              <a:rPr lang="en-US" sz="3200" dirty="0" smtClean="0"/>
              <a:t>.</a:t>
            </a:r>
          </a:p>
          <a:p>
            <a:pPr marL="398463" indent="-398463" algn="just">
              <a:buFont typeface="Wingdings" pitchFamily="2" charset="2"/>
              <a:buChar char="ü"/>
            </a:pPr>
            <a:r>
              <a:rPr lang="en-US" sz="3200" dirty="0" err="1" smtClean="0"/>
              <a:t>Sebutkan</a:t>
            </a:r>
            <a:r>
              <a:rPr lang="en-US" sz="3200" dirty="0" smtClean="0"/>
              <a:t> media yang </a:t>
            </a:r>
            <a:r>
              <a:rPr lang="en-US" sz="3200" dirty="0" err="1" smtClean="0"/>
              <a:t>akan</a:t>
            </a:r>
            <a:r>
              <a:rPr lang="en-US" sz="3200" dirty="0" smtClean="0"/>
              <a:t> </a:t>
            </a:r>
            <a:r>
              <a:rPr lang="en-US" sz="3200" dirty="0" err="1" smtClean="0"/>
              <a:t>anda</a:t>
            </a:r>
            <a:r>
              <a:rPr lang="en-US" sz="3200" dirty="0" smtClean="0"/>
              <a:t> </a:t>
            </a:r>
            <a:r>
              <a:rPr lang="en-US" sz="3200" dirty="0" err="1" smtClean="0"/>
              <a:t>gunakan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promosi</a:t>
            </a:r>
            <a:r>
              <a:rPr lang="en-US" sz="3200" dirty="0" smtClean="0"/>
              <a:t> </a:t>
            </a:r>
            <a:r>
              <a:rPr lang="en-US" sz="3200" dirty="0" err="1" smtClean="0"/>
              <a:t>produk</a:t>
            </a:r>
            <a:r>
              <a:rPr lang="en-US" sz="3200" dirty="0" smtClean="0"/>
              <a:t> </a:t>
            </a:r>
            <a:r>
              <a:rPr lang="en-US" sz="3200" dirty="0" err="1" smtClean="0"/>
              <a:t>perusahaan</a:t>
            </a:r>
            <a:r>
              <a:rPr lang="en-US" sz="3200" dirty="0" smtClean="0"/>
              <a:t> </a:t>
            </a:r>
            <a:r>
              <a:rPr lang="en-US" sz="3200" dirty="0" err="1" smtClean="0"/>
              <a:t>anda</a:t>
            </a:r>
            <a:r>
              <a:rPr lang="en-US" sz="3200" dirty="0" smtClean="0"/>
              <a:t>.</a:t>
            </a:r>
          </a:p>
          <a:p>
            <a:pPr marL="398463" indent="-398463" algn="just">
              <a:buFont typeface="Wingdings" pitchFamily="2" charset="2"/>
              <a:buChar char="ü"/>
            </a:pPr>
            <a:r>
              <a:rPr lang="en-US" sz="3200" dirty="0" err="1" smtClean="0"/>
              <a:t>Tentukan</a:t>
            </a:r>
            <a:r>
              <a:rPr lang="en-US" sz="3200" dirty="0" smtClean="0"/>
              <a:t> </a:t>
            </a:r>
            <a:r>
              <a:rPr lang="en-US" sz="3200" dirty="0" err="1" smtClean="0"/>
              <a:t>nama</a:t>
            </a:r>
            <a:r>
              <a:rPr lang="en-US" sz="3200" dirty="0" smtClean="0"/>
              <a:t> </a:t>
            </a:r>
            <a:r>
              <a:rPr lang="en-US" sz="3200" dirty="0" err="1" smtClean="0"/>
              <a:t>perusahaan</a:t>
            </a:r>
            <a:r>
              <a:rPr lang="en-US" sz="3200" dirty="0" smtClean="0"/>
              <a:t> , </a:t>
            </a:r>
            <a:r>
              <a:rPr lang="en-US" sz="3200" dirty="0" err="1" smtClean="0"/>
              <a:t>produk</a:t>
            </a:r>
            <a:r>
              <a:rPr lang="en-US" sz="3200" dirty="0" smtClean="0"/>
              <a:t> yang </a:t>
            </a:r>
            <a:r>
              <a:rPr lang="en-US" sz="3200" dirty="0" err="1" smtClean="0"/>
              <a:t>akan</a:t>
            </a:r>
            <a:r>
              <a:rPr lang="en-US" sz="3200" dirty="0" smtClean="0"/>
              <a:t> </a:t>
            </a:r>
            <a:r>
              <a:rPr lang="en-US" sz="3200" dirty="0" err="1" smtClean="0"/>
              <a:t>dipromosikan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alamat</a:t>
            </a:r>
            <a:r>
              <a:rPr lang="en-US" sz="3200" dirty="0" smtClean="0"/>
              <a:t> </a:t>
            </a:r>
            <a:r>
              <a:rPr lang="en-US" sz="3200" dirty="0" err="1" smtClean="0"/>
              <a:t>perusahaan</a:t>
            </a:r>
            <a:r>
              <a:rPr lang="en-US" sz="3200" dirty="0" smtClean="0"/>
              <a:t> </a:t>
            </a:r>
            <a:r>
              <a:rPr lang="en-US" sz="3200" dirty="0" err="1" smtClean="0"/>
              <a:t>anda</a:t>
            </a:r>
            <a:r>
              <a:rPr lang="en-US" sz="3200" dirty="0" smtClean="0"/>
              <a:t>.</a:t>
            </a:r>
            <a:endParaRPr lang="en-US" sz="3200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127</TotalTime>
  <Words>375</Words>
  <Application>Microsoft Office PowerPoint</Application>
  <PresentationFormat>On-screen Show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Module</vt:lpstr>
      <vt:lpstr>SIMULASI DIGITAL KOMUNIKASI  DALAM JARINGAN  </vt:lpstr>
      <vt:lpstr>1. Pengertian Komunikasi </vt:lpstr>
      <vt:lpstr>Fungsi Komunikasi </vt:lpstr>
      <vt:lpstr>2. Jenis Komunikasi </vt:lpstr>
      <vt:lpstr>3. Pengertian Komunikasi Daring</vt:lpstr>
      <vt:lpstr>4. Keunggulan dan Kelemahan Komunikasi Daring</vt:lpstr>
      <vt:lpstr>4.  Kelemahan Komunikasi Daring</vt:lpstr>
      <vt:lpstr>5. Jenis komunikasi daring</vt:lpstr>
      <vt:lpstr>6. Komponen Pendukung Komunikasi Daring</vt:lpstr>
      <vt:lpstr>Tugas harian Kelompok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SIMULASI DIGITAL </dc:title>
  <dc:creator>xp2</dc:creator>
  <cp:lastModifiedBy>FAJAR</cp:lastModifiedBy>
  <cp:revision>16</cp:revision>
  <dcterms:created xsi:type="dcterms:W3CDTF">2014-08-10T14:10:20Z</dcterms:created>
  <dcterms:modified xsi:type="dcterms:W3CDTF">2018-01-26T08:08:42Z</dcterms:modified>
</cp:coreProperties>
</file>