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204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handoutMaster" Target="handoutMasters/handout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267DA-E7C5-3247-9616-A0D8AF140BB5}" type="datetime1">
              <a:t>2/19/17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E98C1-3863-8642-AC2C-C21A9FCF004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89856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894EC-D941-4346-82FD-138573B6D369}" type="datetime1">
              <a:t>2/19/17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43CA6D-F2EE-3C4E-98B9-6FCDA399E6D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1754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43CA6D-F2EE-3C4E-98B9-6FCDA399E6D9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018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2F813-41BA-8A40-BC47-98A64F59D5BB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18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13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6EBD1-5C21-F448-BAAD-93E8509BDC07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72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6AFA3-2E59-A54D-A065-5FBCF842A5AE}" type="datetime1">
              <a:t>2/19/17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36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FAA97-4B6C-2544-8AE3-EF5555498FDE}" type="datetime1">
              <a:t>2/19/17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0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276E0-4419-6246-B074-F485F1FB8A69}" type="datetime1">
              <a:t>2/19/17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56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89C2-DBE1-DB47-8BDD-0181B2562396}" type="datetime1">
              <a:t>2/19/17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8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2AEB2-445B-7F4B-A54A-6EF4F58C6594}" type="datetime1">
              <a:t>2/19/17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02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FA39F-E7F7-5E42-B64F-B8291A564DB9}" type="datetime1">
              <a:t>2/19/17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3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40AC6-8FF8-4C44-BA24-B1F2C052A736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7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3A8EF-5531-734D-82D4-0165B0B3B87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257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995E1-F508-7742-894D-4E76318B1D4E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20FA4-C272-DB42-804D-CA409288C39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803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oleObject" Target="../embeddings/oleObject1.bin"/><Relationship Id="rId5" Type="http://schemas.openxmlformats.org/officeDocument/2006/relationships/image" Target="../media/image4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ANALISIS VEKTOR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460E-E6A5-1D4D-894D-770A3AE70C34}" type="datetime1">
              <a:t>2/19/17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1</a:t>
            </a:fld>
            <a:endParaRPr lang="en-US"/>
          </a:p>
        </p:txBody>
      </p:sp>
      <p:grpSp>
        <p:nvGrpSpPr>
          <p:cNvPr id="16" name="Group 15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15" name="Rectangle 14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8" name="Picture 1" descr="logo_universitas_pgri_semarang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2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816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Pengampu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Nama : Drs. Harto Nuroso, M.Pd.</a:t>
            </a:r>
          </a:p>
          <a:p>
            <a:r>
              <a:rPr lang="en-US"/>
              <a:t>NPP : 936701097</a:t>
            </a:r>
          </a:p>
          <a:p>
            <a:r>
              <a:rPr lang="en-US"/>
              <a:t>Alamat : Jl. Pucang Argo Utara No. 17 – 18</a:t>
            </a:r>
          </a:p>
          <a:p>
            <a:r>
              <a:rPr lang="en-US"/>
              <a:t>Hp : sms / WA = 08122817407 (simpati)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2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8" name="Rectangle 7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11" name="Picture 1" descr="logo_universitas_pgri_semarang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484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ALJABAR VEKTOR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3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12" name="Rectangle 11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15" name="Picture 1" descr="logo_universitas_pgri_semarang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4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  <p:cxnSp>
        <p:nvCxnSpPr>
          <p:cNvPr id="18" name="Straight Arrow Connector 17"/>
          <p:cNvCxnSpPr/>
          <p:nvPr/>
        </p:nvCxnSpPr>
        <p:spPr>
          <a:xfrm flipV="1">
            <a:off x="695857" y="1669925"/>
            <a:ext cx="922011" cy="113067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1617868" y="1669925"/>
            <a:ext cx="9729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695857" y="1669925"/>
            <a:ext cx="1894943" cy="11306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95857" y="1826481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826625" y="1232972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B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35263" y="2118162"/>
            <a:ext cx="765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(A+B)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248965" y="2800604"/>
            <a:ext cx="9729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187104" y="1669925"/>
            <a:ext cx="922011" cy="113067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3214172" y="1669925"/>
            <a:ext cx="1894943" cy="11306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562101" y="2794372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B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552432" y="2215853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66361" y="1901230"/>
            <a:ext cx="765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(B+A)</a:t>
            </a:r>
          </a:p>
        </p:txBody>
      </p:sp>
      <p:sp>
        <p:nvSpPr>
          <p:cNvPr id="32" name="Right Arrow 31"/>
          <p:cNvSpPr/>
          <p:nvPr/>
        </p:nvSpPr>
        <p:spPr>
          <a:xfrm>
            <a:off x="5109115" y="2270562"/>
            <a:ext cx="788276" cy="31462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6401887" y="2270562"/>
            <a:ext cx="1774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 + B = B + A</a:t>
            </a:r>
          </a:p>
        </p:txBody>
      </p:sp>
      <p:cxnSp>
        <p:nvCxnSpPr>
          <p:cNvPr id="34" name="Straight Arrow Connector 33"/>
          <p:cNvCxnSpPr/>
          <p:nvPr/>
        </p:nvCxnSpPr>
        <p:spPr>
          <a:xfrm flipV="1">
            <a:off x="1939701" y="3835489"/>
            <a:ext cx="922011" cy="113067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590800" y="4216163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rot="10800000" flipV="1">
            <a:off x="1844021" y="3857306"/>
            <a:ext cx="9729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979025" y="3455383"/>
            <a:ext cx="611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- B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V="1">
            <a:off x="1939701" y="3857307"/>
            <a:ext cx="0" cy="110886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113372" y="4216163"/>
            <a:ext cx="6701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(A-B)</a:t>
            </a:r>
          </a:p>
        </p:txBody>
      </p:sp>
      <p:sp>
        <p:nvSpPr>
          <p:cNvPr id="41" name="Right Arrow 40"/>
          <p:cNvSpPr/>
          <p:nvPr/>
        </p:nvSpPr>
        <p:spPr>
          <a:xfrm>
            <a:off x="3562101" y="4194614"/>
            <a:ext cx="788276" cy="31462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4778764" y="4194614"/>
            <a:ext cx="1774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 -  B = A + (-B)</a:t>
            </a:r>
          </a:p>
        </p:txBody>
      </p:sp>
    </p:spTree>
    <p:extLst>
      <p:ext uri="{BB962C8B-B14F-4D97-AF65-F5344CB8AC3E}">
        <p14:creationId xmlns:p14="http://schemas.microsoft.com/office/powerpoint/2010/main" val="393150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5" grpId="1"/>
      <p:bldP spid="29" grpId="0"/>
      <p:bldP spid="30" grpId="0"/>
      <p:bldP spid="31" grpId="0"/>
      <p:bldP spid="31" grpId="1"/>
      <p:bldP spid="32" grpId="0" animBg="1"/>
      <p:bldP spid="33" grpId="0"/>
      <p:bldP spid="35" grpId="0"/>
      <p:bldP spid="37" grpId="0"/>
      <p:bldP spid="40" grpId="0"/>
      <p:bldP spid="40" grpId="1"/>
      <p:bldP spid="41" grpId="0" animBg="1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Perkalian dengan skalar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4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8" name="Rectangle 7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11" name="Picture 1" descr="logo_universitas_pgri_semarang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457200" y="1600200"/>
            <a:ext cx="4302580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en-US" b="1" i="0" smtClean="0">
                <a:latin typeface="Lucida Grande"/>
                <a:ea typeface="Lucida Grande"/>
                <a:cs typeface="Lucida Grande"/>
              </a:rPr>
              <a:t>α (A + B) =αA + αB  </a:t>
            </a:r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504499" y="2574468"/>
            <a:ext cx="34444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>
                <a:latin typeface="+mj-lt"/>
                <a:ea typeface="+mj-ea"/>
                <a:cs typeface="+mj-cs"/>
              </a:rPr>
              <a:t>Dot Product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6273" y="3618171"/>
            <a:ext cx="408131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latin typeface="Lucida Grande"/>
                <a:cs typeface="Lucida Grande"/>
              </a:rPr>
              <a:t>A </a:t>
            </a:r>
            <a:r>
              <a:rPr lang="en-US" sz="3200" b="1">
                <a:latin typeface="Wingdings"/>
                <a:ea typeface="Wingdings"/>
                <a:cs typeface="Wingdings"/>
                <a:sym typeface="Wingdings"/>
              </a:rPr>
              <a:t></a:t>
            </a:r>
            <a:r>
              <a:rPr lang="en-US" sz="3200" b="1">
                <a:latin typeface="Lucida Grande"/>
                <a:cs typeface="Lucida Grande"/>
              </a:rPr>
              <a:t> B = </a:t>
            </a:r>
            <a:r>
              <a:rPr lang="en-US" sz="3200" b="1" i="1">
                <a:latin typeface="Lucida Grande"/>
                <a:cs typeface="Lucida Grande"/>
              </a:rPr>
              <a:t>A B </a:t>
            </a:r>
            <a:r>
              <a:rPr lang="en-US" sz="3200" b="1">
                <a:latin typeface="Lucida Grande"/>
                <a:cs typeface="Lucida Grande"/>
              </a:rPr>
              <a:t>cos 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0335" y="4448973"/>
            <a:ext cx="34444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>
                <a:latin typeface="+mj-lt"/>
                <a:ea typeface="+mj-ea"/>
                <a:cs typeface="+mj-cs"/>
              </a:rPr>
              <a:t>Cross Product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04713" y="5492676"/>
            <a:ext cx="408131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latin typeface="Lucida Grande"/>
                <a:cs typeface="Lucida Grande"/>
              </a:rPr>
              <a:t>A </a:t>
            </a:r>
            <a:r>
              <a:rPr lang="en-US" sz="3200" b="1">
                <a:latin typeface="Zapf Dingbats"/>
                <a:ea typeface="Zapf Dingbats"/>
                <a:cs typeface="Zapf Dingbats"/>
                <a:sym typeface="Zapf Dingbats"/>
              </a:rPr>
              <a:t>✕</a:t>
            </a:r>
            <a:r>
              <a:rPr lang="en-US" sz="3200" b="1">
                <a:latin typeface="Lucida Grande"/>
                <a:cs typeface="Lucida Grande"/>
              </a:rPr>
              <a:t> B = </a:t>
            </a:r>
            <a:r>
              <a:rPr lang="en-US" sz="3200" b="1" i="1">
                <a:latin typeface="Lucida Grande"/>
                <a:cs typeface="Lucida Grande"/>
              </a:rPr>
              <a:t>A B </a:t>
            </a:r>
            <a:r>
              <a:rPr lang="en-US" sz="3200" b="1">
                <a:latin typeface="Lucida Grande"/>
                <a:cs typeface="Lucida Grande"/>
              </a:rPr>
              <a:t>sin θ</a:t>
            </a:r>
          </a:p>
        </p:txBody>
      </p:sp>
    </p:spTree>
    <p:extLst>
      <p:ext uri="{BB962C8B-B14F-4D97-AF65-F5344CB8AC3E}">
        <p14:creationId xmlns:p14="http://schemas.microsoft.com/office/powerpoint/2010/main" val="69207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65614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Let C = A – B, and calculate the dot product of C with itself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5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8" name="Rectangle 7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11" name="Picture 1" descr="logo_universitas_pgri_semarang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  <p:sp>
        <p:nvSpPr>
          <p:cNvPr id="13" name="Content Placeholder 2"/>
          <p:cNvSpPr txBox="1">
            <a:spLocks/>
          </p:cNvSpPr>
          <p:nvPr/>
        </p:nvSpPr>
        <p:spPr>
          <a:xfrm>
            <a:off x="609600" y="4535810"/>
            <a:ext cx="8229600" cy="16742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/>
              <a:t>Solution:</a:t>
            </a:r>
          </a:p>
          <a:p>
            <a:pPr marL="0" indent="0">
              <a:buNone/>
            </a:pPr>
            <a:r>
              <a:rPr lang="en-US"/>
              <a:t>C</a:t>
            </a:r>
            <a:r>
              <a:rPr lang="en-US" b="1">
                <a:latin typeface="Wingdings"/>
                <a:ea typeface="Wingdings"/>
                <a:cs typeface="Wingdings"/>
                <a:sym typeface="Wingdings"/>
              </a:rPr>
              <a:t></a:t>
            </a:r>
            <a:r>
              <a:rPr lang="en-US"/>
              <a:t>C = (A – B)</a:t>
            </a:r>
            <a:r>
              <a:rPr lang="en-US" b="1">
                <a:latin typeface="Wingdings"/>
                <a:ea typeface="Wingdings"/>
                <a:cs typeface="Wingdings"/>
                <a:sym typeface="Wingdings"/>
              </a:rPr>
              <a:t></a:t>
            </a:r>
            <a:r>
              <a:rPr lang="en-US"/>
              <a:t>(A – B) = A</a:t>
            </a:r>
            <a:r>
              <a:rPr lang="en-US" b="1">
                <a:latin typeface="Wingdings"/>
                <a:ea typeface="Wingdings"/>
                <a:cs typeface="Wingdings"/>
                <a:sym typeface="Wingdings"/>
              </a:rPr>
              <a:t></a:t>
            </a:r>
            <a:r>
              <a:rPr lang="en-US">
                <a:ea typeface="Wingdings"/>
                <a:cs typeface="Wingdings"/>
                <a:sym typeface="Wingdings"/>
              </a:rPr>
              <a:t>A</a:t>
            </a:r>
            <a:r>
              <a:rPr lang="en-US" b="1">
                <a:ea typeface="Wingdings"/>
                <a:cs typeface="Wingdings"/>
                <a:sym typeface="Wingdings"/>
              </a:rPr>
              <a:t> - </a:t>
            </a:r>
            <a:r>
              <a:rPr lang="en-US"/>
              <a:t>A</a:t>
            </a:r>
            <a:r>
              <a:rPr lang="en-US" b="1">
                <a:latin typeface="Wingdings"/>
                <a:ea typeface="Wingdings"/>
                <a:cs typeface="Wingdings"/>
                <a:sym typeface="Wingdings"/>
              </a:rPr>
              <a:t></a:t>
            </a:r>
            <a:r>
              <a:rPr lang="en-US">
                <a:ea typeface="Wingdings"/>
                <a:cs typeface="Wingdings"/>
                <a:sym typeface="Wingdings"/>
              </a:rPr>
              <a:t>B - </a:t>
            </a:r>
            <a:r>
              <a:rPr lang="en-US">
                <a:sym typeface="Wingdings"/>
              </a:rPr>
              <a:t>B</a:t>
            </a:r>
            <a:r>
              <a:rPr lang="en-US" b="1">
                <a:latin typeface="Wingdings"/>
                <a:ea typeface="Wingdings"/>
                <a:cs typeface="Wingdings"/>
                <a:sym typeface="Wingdings"/>
              </a:rPr>
              <a:t></a:t>
            </a:r>
            <a:r>
              <a:rPr lang="en-US">
                <a:ea typeface="Wingdings"/>
                <a:cs typeface="Wingdings"/>
                <a:sym typeface="Wingdings"/>
              </a:rPr>
              <a:t>A + </a:t>
            </a:r>
            <a:r>
              <a:rPr lang="en-US">
                <a:sym typeface="Wingdings"/>
              </a:rPr>
              <a:t>B</a:t>
            </a:r>
            <a:r>
              <a:rPr lang="en-US" b="1">
                <a:latin typeface="Wingdings"/>
                <a:ea typeface="Wingdings"/>
                <a:cs typeface="Wingdings"/>
                <a:sym typeface="Wingdings"/>
              </a:rPr>
              <a:t></a:t>
            </a:r>
            <a:r>
              <a:rPr lang="en-US">
                <a:ea typeface="Wingdings"/>
                <a:cs typeface="Wingdings"/>
                <a:sym typeface="Wingdings"/>
              </a:rPr>
              <a:t>B</a:t>
            </a:r>
          </a:p>
          <a:p>
            <a:pPr marL="0" indent="0">
              <a:buNone/>
            </a:pPr>
            <a:r>
              <a:rPr lang="en-US" b="1">
                <a:ea typeface="Wingdings"/>
                <a:cs typeface="Wingdings"/>
                <a:sym typeface="Wingdings"/>
              </a:rPr>
              <a:t>C</a:t>
            </a:r>
            <a:r>
              <a:rPr lang="en-US" b="1" baseline="30000">
                <a:ea typeface="Wingdings"/>
                <a:cs typeface="Wingdings"/>
                <a:sym typeface="Wingdings"/>
              </a:rPr>
              <a:t>2</a:t>
            </a:r>
            <a:r>
              <a:rPr lang="en-US" b="1">
                <a:ea typeface="Wingdings"/>
                <a:cs typeface="Wingdings"/>
                <a:sym typeface="Wingdings"/>
              </a:rPr>
              <a:t> = A</a:t>
            </a:r>
            <a:r>
              <a:rPr lang="en-US" b="1" baseline="30000">
                <a:ea typeface="Wingdings"/>
                <a:cs typeface="Wingdings"/>
                <a:sym typeface="Wingdings"/>
              </a:rPr>
              <a:t>2</a:t>
            </a:r>
            <a:r>
              <a:rPr lang="en-US" b="1">
                <a:ea typeface="Wingdings"/>
                <a:cs typeface="Wingdings"/>
                <a:sym typeface="Wingdings"/>
              </a:rPr>
              <a:t> + B</a:t>
            </a:r>
            <a:r>
              <a:rPr lang="en-US" b="1" baseline="30000">
                <a:ea typeface="Wingdings"/>
                <a:cs typeface="Wingdings"/>
                <a:sym typeface="Wingdings"/>
              </a:rPr>
              <a:t>2</a:t>
            </a:r>
            <a:r>
              <a:rPr lang="en-US" b="1">
                <a:ea typeface="Wingdings"/>
                <a:cs typeface="Wingdings"/>
                <a:sym typeface="Wingdings"/>
              </a:rPr>
              <a:t> – 2 A B cos </a:t>
            </a:r>
            <a:r>
              <a:rPr lang="en-US" b="1">
                <a:latin typeface="Lucida Grande"/>
                <a:cs typeface="Lucida Grande"/>
              </a:rPr>
              <a:t>θ</a:t>
            </a:r>
            <a:r>
              <a:rPr lang="en-US" b="1">
                <a:ea typeface="Wingdings"/>
                <a:cs typeface="Wingdings"/>
                <a:sym typeface="Wingdings"/>
              </a:rPr>
              <a:t> </a:t>
            </a:r>
            <a:r>
              <a:rPr lang="en-US"/>
              <a:t> </a:t>
            </a:r>
            <a:r>
              <a:rPr lang="en-US">
                <a:sym typeface="Wingdings"/>
              </a:rPr>
              <a:t> law of cosinus</a:t>
            </a:r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1462683" y="2765815"/>
            <a:ext cx="1251161" cy="15481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462683" y="4313973"/>
            <a:ext cx="250370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2713844" y="2765815"/>
            <a:ext cx="1252543" cy="154815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462683" y="3242040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05086" y="4351144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19933" y="3025108"/>
            <a:ext cx="41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741030" y="3905346"/>
            <a:ext cx="330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>
                <a:latin typeface="Lucida Grande"/>
                <a:cs typeface="Lucida Grande"/>
              </a:rPr>
              <a:t>θ</a:t>
            </a:r>
            <a:endParaRPr lang="en-US"/>
          </a:p>
        </p:txBody>
      </p:sp>
      <p:sp>
        <p:nvSpPr>
          <p:cNvPr id="24" name="Arc 23"/>
          <p:cNvSpPr/>
          <p:nvPr/>
        </p:nvSpPr>
        <p:spPr>
          <a:xfrm>
            <a:off x="1427891" y="4079297"/>
            <a:ext cx="417515" cy="408626"/>
          </a:xfrm>
          <a:prstGeom prst="arc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99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Aljabar vektor 3 dimensi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6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721" y="1417638"/>
            <a:ext cx="2534986" cy="2228262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9" name="Rectangle 8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12" name="Picture 1" descr="logo_universitas_pgri_semarang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1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  <p:pic>
        <p:nvPicPr>
          <p:cNvPr id="14" name="Picture 13" descr="Screenshot 2016-03-07 22.41.23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5" t="10393" r="43305" b="67692"/>
          <a:stretch/>
        </p:blipFill>
        <p:spPr>
          <a:xfrm>
            <a:off x="3062769" y="1417638"/>
            <a:ext cx="5914061" cy="213959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65325" y="3809517"/>
            <a:ext cx="8594109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Misalkan : </a:t>
            </a:r>
            <a:r>
              <a:rPr lang="en-US" sz="3200" b="1"/>
              <a:t>A</a:t>
            </a:r>
            <a:r>
              <a:rPr lang="en-US" sz="3200"/>
              <a:t> = A</a:t>
            </a:r>
            <a:r>
              <a:rPr lang="en-US" sz="3200" baseline="-25000"/>
              <a:t>x</a:t>
            </a:r>
            <a:r>
              <a:rPr lang="en-US" sz="3200" b="1">
                <a:cs typeface="Symbol" charset="2"/>
              </a:rPr>
              <a:t>i</a:t>
            </a:r>
            <a:r>
              <a:rPr lang="en-US" sz="3200"/>
              <a:t> + A</a:t>
            </a:r>
            <a:r>
              <a:rPr lang="en-US" sz="3200" baseline="-25000"/>
              <a:t>y</a:t>
            </a:r>
            <a:r>
              <a:rPr lang="en-US" sz="3200" b="1"/>
              <a:t>j</a:t>
            </a:r>
            <a:r>
              <a:rPr lang="en-US" sz="3200"/>
              <a:t> + A</a:t>
            </a:r>
            <a:r>
              <a:rPr lang="en-US" sz="3200" baseline="-25000"/>
              <a:t>z</a:t>
            </a:r>
            <a:r>
              <a:rPr lang="en-US" sz="3200" b="1"/>
              <a:t>k</a:t>
            </a:r>
            <a:r>
              <a:rPr lang="en-US" sz="3200"/>
              <a:t>   dan </a:t>
            </a:r>
            <a:r>
              <a:rPr lang="en-US" sz="3200" b="1"/>
              <a:t>B</a:t>
            </a:r>
            <a:r>
              <a:rPr lang="en-US" sz="3200"/>
              <a:t> = B</a:t>
            </a:r>
            <a:r>
              <a:rPr lang="en-US" sz="3200" baseline="-25000"/>
              <a:t>x</a:t>
            </a:r>
            <a:r>
              <a:rPr lang="en-US" sz="3200" b="1"/>
              <a:t>i</a:t>
            </a:r>
            <a:r>
              <a:rPr lang="en-US" sz="3200"/>
              <a:t> + B</a:t>
            </a:r>
            <a:r>
              <a:rPr lang="en-US" sz="3200" baseline="-25000"/>
              <a:t>y</a:t>
            </a:r>
            <a:r>
              <a:rPr lang="en-US" sz="3200" b="1"/>
              <a:t>j</a:t>
            </a:r>
            <a:r>
              <a:rPr lang="en-US" sz="3200"/>
              <a:t> + B</a:t>
            </a:r>
            <a:r>
              <a:rPr lang="en-US" sz="3200" baseline="-25000"/>
              <a:t>z</a:t>
            </a:r>
            <a:r>
              <a:rPr lang="en-US" sz="3200" b="1"/>
              <a:t>k</a:t>
            </a:r>
          </a:p>
          <a:p>
            <a:r>
              <a:rPr lang="en-US" sz="3200" b="1"/>
              <a:t>A </a:t>
            </a:r>
            <a:r>
              <a:rPr lang="en-US" sz="3200"/>
              <a:t>+ </a:t>
            </a:r>
            <a:r>
              <a:rPr lang="en-US" sz="3200" b="1"/>
              <a:t>B </a:t>
            </a:r>
            <a:r>
              <a:rPr lang="en-US" sz="3200"/>
              <a:t>= (A</a:t>
            </a:r>
            <a:r>
              <a:rPr lang="en-US" sz="3200" baseline="-25000"/>
              <a:t>x</a:t>
            </a:r>
            <a:r>
              <a:rPr lang="en-US" sz="3200" b="1">
                <a:cs typeface="Symbol" charset="2"/>
              </a:rPr>
              <a:t>i</a:t>
            </a:r>
            <a:r>
              <a:rPr lang="en-US" sz="3200"/>
              <a:t> + A</a:t>
            </a:r>
            <a:r>
              <a:rPr lang="en-US" sz="3200" baseline="-25000"/>
              <a:t>y</a:t>
            </a:r>
            <a:r>
              <a:rPr lang="en-US" sz="3200" b="1"/>
              <a:t>j</a:t>
            </a:r>
            <a:r>
              <a:rPr lang="en-US" sz="3200"/>
              <a:t> + A</a:t>
            </a:r>
            <a:r>
              <a:rPr lang="en-US" sz="3200" baseline="-25000"/>
              <a:t>z</a:t>
            </a:r>
            <a:r>
              <a:rPr lang="en-US" sz="3200" b="1"/>
              <a:t>k</a:t>
            </a:r>
            <a:r>
              <a:rPr lang="en-US" sz="3200"/>
              <a:t> ) + (B</a:t>
            </a:r>
            <a:r>
              <a:rPr lang="en-US" sz="3200" baseline="-25000"/>
              <a:t>x</a:t>
            </a:r>
            <a:r>
              <a:rPr lang="en-US" sz="3200" b="1"/>
              <a:t>i</a:t>
            </a:r>
            <a:r>
              <a:rPr lang="en-US" sz="3200"/>
              <a:t> + B</a:t>
            </a:r>
            <a:r>
              <a:rPr lang="en-US" sz="3200" baseline="-25000"/>
              <a:t>y</a:t>
            </a:r>
            <a:r>
              <a:rPr lang="en-US" sz="3200" b="1"/>
              <a:t>j</a:t>
            </a:r>
            <a:r>
              <a:rPr lang="en-US" sz="3200"/>
              <a:t> + B</a:t>
            </a:r>
            <a:r>
              <a:rPr lang="en-US" sz="3200" baseline="-25000"/>
              <a:t>z</a:t>
            </a:r>
            <a:r>
              <a:rPr lang="en-US" sz="3200" b="1"/>
              <a:t>k)</a:t>
            </a:r>
          </a:p>
          <a:p>
            <a:r>
              <a:rPr lang="en-US" sz="3200"/>
              <a:t>          = (A</a:t>
            </a:r>
            <a:r>
              <a:rPr lang="en-US" sz="3200" baseline="-25000"/>
              <a:t>x</a:t>
            </a:r>
            <a:r>
              <a:rPr lang="en-US" sz="3200"/>
              <a:t> + B</a:t>
            </a:r>
            <a:r>
              <a:rPr lang="en-US" sz="3200" baseline="-25000"/>
              <a:t>x</a:t>
            </a:r>
            <a:r>
              <a:rPr lang="en-US" sz="3200"/>
              <a:t>) </a:t>
            </a:r>
            <a:r>
              <a:rPr lang="en-US" sz="3200" b="1"/>
              <a:t>i</a:t>
            </a:r>
            <a:r>
              <a:rPr lang="en-US" sz="3200"/>
              <a:t> +  (A</a:t>
            </a:r>
            <a:r>
              <a:rPr lang="en-US" sz="3200" baseline="-25000"/>
              <a:t>y</a:t>
            </a:r>
            <a:r>
              <a:rPr lang="en-US" sz="3200"/>
              <a:t> + B</a:t>
            </a:r>
            <a:r>
              <a:rPr lang="en-US" sz="3200" baseline="-25000"/>
              <a:t>y</a:t>
            </a:r>
            <a:r>
              <a:rPr lang="en-US" sz="3200"/>
              <a:t>) </a:t>
            </a:r>
            <a:r>
              <a:rPr lang="en-US" sz="3200" b="1"/>
              <a:t>j</a:t>
            </a:r>
            <a:r>
              <a:rPr lang="en-US" sz="3200"/>
              <a:t> + (A</a:t>
            </a:r>
            <a:r>
              <a:rPr lang="en-US" sz="3200" baseline="-25000"/>
              <a:t>z</a:t>
            </a:r>
            <a:r>
              <a:rPr lang="en-US" sz="3200"/>
              <a:t> + B</a:t>
            </a:r>
            <a:r>
              <a:rPr lang="en-US" sz="3200" baseline="-25000"/>
              <a:t>z</a:t>
            </a:r>
            <a:r>
              <a:rPr lang="en-US" sz="3200"/>
              <a:t>) </a:t>
            </a:r>
            <a:r>
              <a:rPr lang="en-US" sz="3200" b="1"/>
              <a:t>k</a:t>
            </a:r>
          </a:p>
          <a:p>
            <a:r>
              <a:rPr lang="en-US" sz="3200"/>
              <a:t> </a:t>
            </a:r>
          </a:p>
          <a:p>
            <a:r>
              <a:rPr lang="en-US" sz="2400"/>
              <a:t>Rule (1) </a:t>
            </a:r>
            <a:r>
              <a:rPr lang="en-US" sz="2400">
                <a:solidFill>
                  <a:srgbClr val="FF0000"/>
                </a:solidFill>
              </a:rPr>
              <a:t>To add vectors, add like components</a:t>
            </a:r>
            <a:endParaRPr lang="en-US" sz="32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86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5382"/>
            <a:ext cx="8229600" cy="5360781"/>
          </a:xfrm>
        </p:spPr>
        <p:txBody>
          <a:bodyPr/>
          <a:lstStyle/>
          <a:p>
            <a:pPr marL="0" indent="0">
              <a:buNone/>
            </a:pPr>
            <a:r>
              <a:rPr lang="en-US" b="1" i="0" smtClean="0">
                <a:latin typeface="Lucida Grande"/>
                <a:ea typeface="Lucida Grande"/>
                <a:cs typeface="Lucida Grande"/>
              </a:rPr>
              <a:t>α </a:t>
            </a:r>
            <a:r>
              <a:rPr lang="en-US" b="1"/>
              <a:t>A</a:t>
            </a:r>
            <a:r>
              <a:rPr lang="en-US"/>
              <a:t> = (</a:t>
            </a:r>
            <a:r>
              <a:rPr lang="en-US" b="1" i="0" smtClean="0">
                <a:latin typeface="Lucida Grande"/>
                <a:ea typeface="Lucida Grande"/>
                <a:cs typeface="Lucida Grande"/>
              </a:rPr>
              <a:t>α </a:t>
            </a:r>
            <a:r>
              <a:rPr lang="en-US"/>
              <a:t>A</a:t>
            </a:r>
            <a:r>
              <a:rPr lang="en-US" baseline="-25000"/>
              <a:t>x</a:t>
            </a:r>
            <a:r>
              <a:rPr lang="en-US"/>
              <a:t>) </a:t>
            </a:r>
            <a:r>
              <a:rPr lang="en-US" b="1">
                <a:cs typeface="Symbol" charset="2"/>
              </a:rPr>
              <a:t>i</a:t>
            </a:r>
            <a:r>
              <a:rPr lang="en-US"/>
              <a:t> + (</a:t>
            </a:r>
            <a:r>
              <a:rPr lang="en-US" b="1" i="0" smtClean="0">
                <a:latin typeface="Lucida Grande"/>
                <a:ea typeface="Lucida Grande"/>
                <a:cs typeface="Lucida Grande"/>
              </a:rPr>
              <a:t>α </a:t>
            </a:r>
            <a:r>
              <a:rPr lang="en-US"/>
              <a:t>A</a:t>
            </a:r>
            <a:r>
              <a:rPr lang="en-US" baseline="-25000"/>
              <a:t>y</a:t>
            </a:r>
            <a:r>
              <a:rPr lang="en-US"/>
              <a:t>) </a:t>
            </a:r>
            <a:r>
              <a:rPr lang="en-US" b="1"/>
              <a:t>j</a:t>
            </a:r>
            <a:r>
              <a:rPr lang="en-US"/>
              <a:t> + (</a:t>
            </a:r>
            <a:r>
              <a:rPr lang="en-US" b="1" i="0" smtClean="0">
                <a:latin typeface="Lucida Grande"/>
                <a:ea typeface="Lucida Grande"/>
                <a:cs typeface="Lucida Grande"/>
              </a:rPr>
              <a:t>α </a:t>
            </a:r>
            <a:r>
              <a:rPr lang="en-US"/>
              <a:t>A</a:t>
            </a:r>
            <a:r>
              <a:rPr lang="en-US" baseline="-25000"/>
              <a:t>z</a:t>
            </a:r>
            <a:r>
              <a:rPr lang="en-US"/>
              <a:t>) </a:t>
            </a:r>
            <a:r>
              <a:rPr lang="en-US" b="1"/>
              <a:t>k</a:t>
            </a:r>
            <a:r>
              <a:rPr lang="en-US"/>
              <a:t> 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sz="2400"/>
              <a:t>Rule (2) </a:t>
            </a:r>
            <a:r>
              <a:rPr lang="en-US" sz="2400">
                <a:solidFill>
                  <a:srgbClr val="FF0000"/>
                </a:solidFill>
              </a:rPr>
              <a:t>To multiply by a scalar, multiply each component</a:t>
            </a:r>
          </a:p>
          <a:p>
            <a:pPr marL="0" indent="0">
              <a:buNone/>
            </a:pPr>
            <a:endParaRPr lang="en-US" sz="240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40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40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4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400"/>
              <a:t>Rule (3) </a:t>
            </a:r>
            <a:r>
              <a:rPr lang="en-US" sz="2400">
                <a:solidFill>
                  <a:srgbClr val="FF0000"/>
                </a:solidFill>
              </a:rPr>
              <a:t>To calculate the dot product, multiply like component, and add</a:t>
            </a:r>
          </a:p>
          <a:p>
            <a:pPr marL="0" indent="0">
              <a:buNone/>
            </a:pPr>
            <a:endParaRPr lang="en-US" sz="240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40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7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8" name="Rectangle 7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11" name="Picture 1" descr="logo_universitas_pgri_semarang.png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457200" y="2866461"/>
            <a:ext cx="77539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>
                <a:latin typeface="Lucida Grande"/>
                <a:cs typeface="Lucida Grande"/>
              </a:rPr>
              <a:t>A </a:t>
            </a:r>
            <a:r>
              <a:rPr lang="en-US" sz="2800" b="1">
                <a:latin typeface="Lucida Grande"/>
                <a:ea typeface="Wingdings"/>
                <a:cs typeface="Lucida Grande"/>
                <a:sym typeface="Wingdings"/>
              </a:rPr>
              <a:t></a:t>
            </a:r>
            <a:r>
              <a:rPr lang="en-US" sz="2800" b="1">
                <a:latin typeface="Lucida Grande"/>
                <a:cs typeface="Lucida Grande"/>
              </a:rPr>
              <a:t> B = (</a:t>
            </a:r>
            <a:r>
              <a:rPr lang="en-US" sz="2800">
                <a:latin typeface="Lucida Grande"/>
                <a:cs typeface="Lucida Grande"/>
              </a:rPr>
              <a:t>A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 b="1">
                <a:latin typeface="Lucida Grande"/>
                <a:cs typeface="Lucida Grande"/>
              </a:rPr>
              <a:t>i</a:t>
            </a:r>
            <a:r>
              <a:rPr lang="en-US" sz="2800">
                <a:latin typeface="Lucida Grande"/>
                <a:cs typeface="Lucida Grande"/>
              </a:rPr>
              <a:t> + A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 b="1">
                <a:latin typeface="Lucida Grande"/>
                <a:cs typeface="Lucida Grande"/>
              </a:rPr>
              <a:t>j</a:t>
            </a:r>
            <a:r>
              <a:rPr lang="en-US" sz="2800">
                <a:latin typeface="Lucida Grande"/>
                <a:cs typeface="Lucida Grande"/>
              </a:rPr>
              <a:t> + A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 b="1">
                <a:latin typeface="Lucida Grande"/>
                <a:cs typeface="Lucida Grande"/>
              </a:rPr>
              <a:t>k</a:t>
            </a:r>
            <a:r>
              <a:rPr lang="en-US" sz="2800">
                <a:latin typeface="Lucida Grande"/>
                <a:cs typeface="Lucida Grande"/>
              </a:rPr>
              <a:t> ) </a:t>
            </a:r>
            <a:r>
              <a:rPr lang="en-US" sz="2800" b="1">
                <a:latin typeface="Lucida Grande"/>
                <a:ea typeface="Wingdings"/>
                <a:cs typeface="Lucida Grande"/>
                <a:sym typeface="Wingdings"/>
              </a:rPr>
              <a:t></a:t>
            </a:r>
            <a:r>
              <a:rPr lang="en-US" sz="2800">
                <a:latin typeface="Lucida Grande"/>
                <a:cs typeface="Lucida Grande"/>
              </a:rPr>
              <a:t> (B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 b="1">
                <a:latin typeface="Lucida Grande"/>
                <a:cs typeface="Lucida Grande"/>
              </a:rPr>
              <a:t>i</a:t>
            </a:r>
            <a:r>
              <a:rPr lang="en-US" sz="2800">
                <a:latin typeface="Lucida Grande"/>
                <a:cs typeface="Lucida Grande"/>
              </a:rPr>
              <a:t> + B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 b="1">
                <a:latin typeface="Lucida Grande"/>
                <a:cs typeface="Lucida Grande"/>
              </a:rPr>
              <a:t>j</a:t>
            </a:r>
            <a:r>
              <a:rPr lang="en-US" sz="2800">
                <a:latin typeface="Lucida Grande"/>
                <a:cs typeface="Lucida Grande"/>
              </a:rPr>
              <a:t> + B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 b="1">
                <a:latin typeface="Lucida Grande"/>
                <a:cs typeface="Lucida Grande"/>
              </a:rPr>
              <a:t>k)</a:t>
            </a:r>
          </a:p>
          <a:p>
            <a:r>
              <a:rPr lang="en-US" sz="2800" b="1"/>
              <a:t>           </a:t>
            </a:r>
            <a:r>
              <a:rPr lang="en-US" sz="2800" b="1">
                <a:latin typeface="Lucida Grande"/>
                <a:cs typeface="Lucida Grande"/>
              </a:rPr>
              <a:t> = </a:t>
            </a:r>
            <a:r>
              <a:rPr lang="en-US" sz="2800">
                <a:latin typeface="Lucida Grande"/>
                <a:cs typeface="Lucida Grande"/>
              </a:rPr>
              <a:t>A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>
                <a:latin typeface="Lucida Grande"/>
                <a:cs typeface="Lucida Grande"/>
              </a:rPr>
              <a:t> + A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>
                <a:latin typeface="Lucida Grande"/>
                <a:cs typeface="Lucida Grande"/>
              </a:rPr>
              <a:t> + A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</a:p>
        </p:txBody>
      </p:sp>
    </p:spTree>
    <p:extLst>
      <p:ext uri="{BB962C8B-B14F-4D97-AF65-F5344CB8AC3E}">
        <p14:creationId xmlns:p14="http://schemas.microsoft.com/office/powerpoint/2010/main" val="2530678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65592-B858-304A-8F4C-5E5B09D03D8A}" type="datetime1">
              <a:t>2/19/17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Listrik Magnet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20FA4-C272-DB42-804D-CA409288C39A}" type="slidenum">
              <a:t>8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946" y="59340"/>
            <a:ext cx="9116939" cy="428625"/>
            <a:chOff x="6946" y="59340"/>
            <a:chExt cx="9116939" cy="428625"/>
          </a:xfrm>
        </p:grpSpPr>
        <p:sp>
          <p:nvSpPr>
            <p:cNvPr id="8" name="Rectangle 7"/>
            <p:cNvSpPr/>
            <p:nvPr/>
          </p:nvSpPr>
          <p:spPr>
            <a:xfrm>
              <a:off x="6946" y="59340"/>
              <a:ext cx="9116939" cy="42862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5"/>
            <p:cNvGrpSpPr>
              <a:grpSpLocks/>
            </p:cNvGrpSpPr>
            <p:nvPr/>
          </p:nvGrpSpPr>
          <p:grpSpPr bwMode="auto">
            <a:xfrm>
              <a:off x="6946" y="59340"/>
              <a:ext cx="1455737" cy="428625"/>
              <a:chOff x="7652554" y="6439780"/>
              <a:chExt cx="1455950" cy="429528"/>
            </a:xfrm>
          </p:grpSpPr>
          <p:pic>
            <p:nvPicPr>
              <p:cNvPr id="11" name="Picture 1" descr="logo_universitas_pgri_semarang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52554" y="6439780"/>
                <a:ext cx="303822" cy="4295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Box 4"/>
              <p:cNvSpPr txBox="1">
                <a:spLocks noChangeArrowheads="1"/>
              </p:cNvSpPr>
              <p:nvPr/>
            </p:nvSpPr>
            <p:spPr bwMode="auto">
              <a:xfrm>
                <a:off x="8028384" y="6453336"/>
                <a:ext cx="1080120" cy="369332"/>
              </a:xfrm>
              <a:prstGeom prst="rect">
                <a:avLst/>
              </a:prstGeom>
              <a:solidFill>
                <a:srgbClr val="FFC4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r" eaLnBrk="1" hangingPunct="1"/>
                <a:r>
                  <a:rPr lang="en-US" sz="1800"/>
                  <a:t>UPGRIS</a:t>
                </a:r>
              </a:p>
            </p:txBody>
          </p:sp>
        </p:grpSp>
        <p:sp>
          <p:nvSpPr>
            <p:cNvPr id="10" name="TextBox 4"/>
            <p:cNvSpPr txBox="1">
              <a:spLocks noChangeArrowheads="1"/>
            </p:cNvSpPr>
            <p:nvPr/>
          </p:nvSpPr>
          <p:spPr bwMode="auto">
            <a:xfrm>
              <a:off x="8043923" y="86403"/>
              <a:ext cx="1079962" cy="368556"/>
            </a:xfrm>
            <a:prstGeom prst="rect">
              <a:avLst/>
            </a:prstGeom>
            <a:solidFill>
              <a:srgbClr val="FFC4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r" eaLnBrk="1" hangingPunct="1"/>
              <a:r>
                <a:rPr lang="en-US" sz="1800"/>
                <a:t>P. Fisika</a:t>
              </a:r>
            </a:p>
          </p:txBody>
        </p:sp>
      </p:grpSp>
      <p:graphicFrame>
        <p:nvGraphicFramePr>
          <p:cNvPr id="13" name="Content Placeholder 1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1149121"/>
              </p:ext>
            </p:extLst>
          </p:nvPr>
        </p:nvGraphicFramePr>
        <p:xfrm>
          <a:off x="1462683" y="877364"/>
          <a:ext cx="2733846" cy="18014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Equation" r:id="rId4" imgW="1117600" imgH="736600" progId="Equation.3">
                  <p:embed/>
                </p:oleObj>
              </mc:Choice>
              <mc:Fallback>
                <p:oleObj name="Equation" r:id="rId4" imgW="1117600" imgH="736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62683" y="877364"/>
                        <a:ext cx="2733846" cy="18014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57200" y="2866461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>
                <a:latin typeface="Lucida Grande"/>
                <a:cs typeface="Lucida Grande"/>
              </a:rPr>
              <a:t>A x B = (</a:t>
            </a:r>
            <a:r>
              <a:rPr lang="en-US" sz="2800">
                <a:latin typeface="Lucida Grande"/>
                <a:cs typeface="Lucida Grande"/>
              </a:rPr>
              <a:t>A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 b="1">
                <a:latin typeface="Lucida Grande"/>
                <a:cs typeface="Lucida Grande"/>
              </a:rPr>
              <a:t>i</a:t>
            </a:r>
            <a:r>
              <a:rPr lang="en-US" sz="2800">
                <a:latin typeface="Lucida Grande"/>
                <a:cs typeface="Lucida Grande"/>
              </a:rPr>
              <a:t> + A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 b="1">
                <a:latin typeface="Lucida Grande"/>
                <a:cs typeface="Lucida Grande"/>
              </a:rPr>
              <a:t>j</a:t>
            </a:r>
            <a:r>
              <a:rPr lang="en-US" sz="2800">
                <a:latin typeface="Lucida Grande"/>
                <a:cs typeface="Lucida Grande"/>
              </a:rPr>
              <a:t> + A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 b="1">
                <a:latin typeface="Lucida Grande"/>
                <a:cs typeface="Lucida Grande"/>
              </a:rPr>
              <a:t>k</a:t>
            </a:r>
            <a:r>
              <a:rPr lang="en-US" sz="2800">
                <a:latin typeface="Lucida Grande"/>
                <a:cs typeface="Lucida Grande"/>
              </a:rPr>
              <a:t> ) </a:t>
            </a:r>
            <a:r>
              <a:rPr lang="en-US" sz="2800" b="1">
                <a:latin typeface="Lucida Grande"/>
                <a:ea typeface="Wingdings"/>
                <a:cs typeface="Lucida Grande"/>
                <a:sym typeface="Wingdings"/>
              </a:rPr>
              <a:t>x </a:t>
            </a:r>
            <a:r>
              <a:rPr lang="en-US" sz="2800">
                <a:latin typeface="Lucida Grande"/>
                <a:cs typeface="Lucida Grande"/>
              </a:rPr>
              <a:t>(B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 b="1">
                <a:latin typeface="Lucida Grande"/>
                <a:cs typeface="Lucida Grande"/>
              </a:rPr>
              <a:t>i</a:t>
            </a:r>
            <a:r>
              <a:rPr lang="en-US" sz="2800">
                <a:latin typeface="Lucida Grande"/>
                <a:cs typeface="Lucida Grande"/>
              </a:rPr>
              <a:t> + B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 b="1">
                <a:latin typeface="Lucida Grande"/>
                <a:cs typeface="Lucida Grande"/>
              </a:rPr>
              <a:t>j</a:t>
            </a:r>
            <a:r>
              <a:rPr lang="en-US" sz="2800">
                <a:latin typeface="Lucida Grande"/>
                <a:cs typeface="Lucida Grande"/>
              </a:rPr>
              <a:t> + B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 b="1">
                <a:latin typeface="Lucida Grande"/>
                <a:cs typeface="Lucida Grande"/>
              </a:rPr>
              <a:t>k)</a:t>
            </a:r>
          </a:p>
          <a:p>
            <a:r>
              <a:rPr lang="en-US" sz="2800" b="1"/>
              <a:t>           </a:t>
            </a:r>
            <a:r>
              <a:rPr lang="en-US" sz="2800" b="1">
                <a:latin typeface="Lucida Grande"/>
                <a:cs typeface="Lucida Grande"/>
              </a:rPr>
              <a:t> = (</a:t>
            </a:r>
            <a:r>
              <a:rPr lang="en-US" sz="2800">
                <a:latin typeface="Lucida Grande"/>
                <a:cs typeface="Lucida Grande"/>
              </a:rPr>
              <a:t>A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>
                <a:latin typeface="Lucida Grande"/>
                <a:cs typeface="Lucida Grande"/>
              </a:rPr>
              <a:t>–A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>
                <a:latin typeface="Lucida Grande"/>
                <a:cs typeface="Lucida Grande"/>
              </a:rPr>
              <a:t>)</a:t>
            </a:r>
            <a:r>
              <a:rPr lang="en-US" sz="2800" b="1">
                <a:latin typeface="Lucida Grande"/>
                <a:cs typeface="Lucida Grande"/>
              </a:rPr>
              <a:t>i</a:t>
            </a:r>
            <a:r>
              <a:rPr lang="en-US" sz="2800">
                <a:latin typeface="Lucida Grande"/>
                <a:cs typeface="Lucida Grande"/>
              </a:rPr>
              <a:t>+(A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>
                <a:latin typeface="Lucida Grande"/>
                <a:cs typeface="Lucida Grande"/>
              </a:rPr>
              <a:t>-A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z</a:t>
            </a:r>
            <a:r>
              <a:rPr lang="en-US" sz="2800">
                <a:latin typeface="Lucida Grande"/>
                <a:cs typeface="Lucida Grande"/>
              </a:rPr>
              <a:t>)</a:t>
            </a:r>
            <a:r>
              <a:rPr lang="en-US" sz="2800" b="1">
                <a:latin typeface="Lucida Grande"/>
                <a:cs typeface="Lucida Grande"/>
              </a:rPr>
              <a:t>j</a:t>
            </a:r>
            <a:r>
              <a:rPr lang="en-US" sz="2800">
                <a:latin typeface="Lucida Grande"/>
                <a:cs typeface="Lucida Grande"/>
              </a:rPr>
              <a:t>+(A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>
                <a:latin typeface="Lucida Grande"/>
                <a:cs typeface="Lucida Grande"/>
              </a:rPr>
              <a:t>–A</a:t>
            </a:r>
            <a:r>
              <a:rPr lang="en-US" sz="2800" baseline="-25000">
                <a:latin typeface="Lucida Grande"/>
                <a:cs typeface="Lucida Grande"/>
              </a:rPr>
              <a:t>y</a:t>
            </a:r>
            <a:r>
              <a:rPr lang="en-US" sz="2800">
                <a:latin typeface="Lucida Grande"/>
                <a:cs typeface="Lucida Grande"/>
              </a:rPr>
              <a:t>B</a:t>
            </a:r>
            <a:r>
              <a:rPr lang="en-US" sz="2800" baseline="-25000">
                <a:latin typeface="Lucida Grande"/>
                <a:cs typeface="Lucida Grande"/>
              </a:rPr>
              <a:t>x</a:t>
            </a:r>
            <a:r>
              <a:rPr lang="en-US" sz="2800">
                <a:latin typeface="Lucida Grande"/>
                <a:cs typeface="Lucida Grande"/>
              </a:rPr>
              <a:t>)</a:t>
            </a:r>
            <a:r>
              <a:rPr lang="en-US" sz="2800" b="1">
                <a:latin typeface="Lucida Grande"/>
                <a:cs typeface="Lucida Grande"/>
              </a:rPr>
              <a:t>k</a:t>
            </a:r>
            <a:endParaRPr lang="en-US" sz="2800" b="1" baseline="-25000">
              <a:latin typeface="Lucida Grande"/>
              <a:cs typeface="Lucida Grande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82721" y="4219119"/>
            <a:ext cx="78631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/>
              <a:t>Rule (4) </a:t>
            </a:r>
            <a:r>
              <a:rPr lang="en-US">
                <a:solidFill>
                  <a:srgbClr val="FF0000"/>
                </a:solidFill>
              </a:rPr>
              <a:t>To calculate the cross product, form the determinant whose first row is </a:t>
            </a:r>
            <a:r>
              <a:rPr lang="en-US" b="1">
                <a:solidFill>
                  <a:srgbClr val="FF0000"/>
                </a:solidFill>
              </a:rPr>
              <a:t>i</a:t>
            </a:r>
            <a:r>
              <a:rPr lang="en-US">
                <a:solidFill>
                  <a:srgbClr val="FF0000"/>
                </a:solidFill>
              </a:rPr>
              <a:t>, </a:t>
            </a:r>
            <a:r>
              <a:rPr lang="en-US" b="1">
                <a:solidFill>
                  <a:srgbClr val="FF0000"/>
                </a:solidFill>
              </a:rPr>
              <a:t>j</a:t>
            </a:r>
            <a:r>
              <a:rPr lang="en-US">
                <a:solidFill>
                  <a:srgbClr val="FF0000"/>
                </a:solidFill>
              </a:rPr>
              <a:t>, </a:t>
            </a:r>
            <a:r>
              <a:rPr lang="en-US" b="1">
                <a:solidFill>
                  <a:srgbClr val="FF0000"/>
                </a:solidFill>
              </a:rPr>
              <a:t>k</a:t>
            </a:r>
            <a:r>
              <a:rPr lang="en-US">
                <a:solidFill>
                  <a:srgbClr val="FF0000"/>
                </a:solidFill>
              </a:rPr>
              <a:t> whose second row is </a:t>
            </a:r>
            <a:r>
              <a:rPr lang="en-US" b="1">
                <a:solidFill>
                  <a:srgbClr val="FF0000"/>
                </a:solidFill>
              </a:rPr>
              <a:t>A</a:t>
            </a:r>
            <a:r>
              <a:rPr lang="en-US">
                <a:solidFill>
                  <a:srgbClr val="FF0000"/>
                </a:solidFill>
              </a:rPr>
              <a:t> (in component form), and whose third row is </a:t>
            </a:r>
            <a:r>
              <a:rPr lang="en-US" b="1">
                <a:solidFill>
                  <a:srgbClr val="FF000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95002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485</Words>
  <Application>Microsoft Macintosh PowerPoint</Application>
  <PresentationFormat>On-screen Show (4:3)</PresentationFormat>
  <Paragraphs>94</Paragraphs>
  <Slides>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LISTRIK MAGNET 1</vt:lpstr>
      <vt:lpstr>Pengampu</vt:lpstr>
      <vt:lpstr>ALJABAR VEKTOR</vt:lpstr>
      <vt:lpstr>Perkalian dengan skalar</vt:lpstr>
      <vt:lpstr>Example</vt:lpstr>
      <vt:lpstr>Aljabar vektor 3 dimensi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LISTRIK MAGNET 1</dc:title>
  <dc:creator>harto</dc:creator>
  <cp:lastModifiedBy>harto</cp:lastModifiedBy>
  <cp:revision>23</cp:revision>
  <dcterms:created xsi:type="dcterms:W3CDTF">2016-03-07T13:28:33Z</dcterms:created>
  <dcterms:modified xsi:type="dcterms:W3CDTF">2017-02-19T16:03:01Z</dcterms:modified>
</cp:coreProperties>
</file>