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74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57200" y="731519"/>
            <a:ext cx="9144000" cy="11417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2/23/2019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2/23/2019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2/23/2019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2/23/2019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2/23/2019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7200" y="731519"/>
            <a:ext cx="9144000" cy="11417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2075180"/>
            <a:ext cx="8254365" cy="3743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2/23/2019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technet.microsoft.com/en-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24964" y="3894326"/>
            <a:ext cx="6867525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marR="5080" indent="-502920">
              <a:lnSpc>
                <a:spcPct val="100000"/>
              </a:lnSpc>
              <a:spcBef>
                <a:spcPts val="100"/>
              </a:spcBef>
            </a:pPr>
            <a:r>
              <a:rPr sz="5400" b="1" i="1" spc="-330" dirty="0">
                <a:latin typeface="Georgia"/>
                <a:cs typeface="Georgia"/>
              </a:rPr>
              <a:t>Computer-Supported  </a:t>
            </a:r>
            <a:r>
              <a:rPr sz="5400" b="1" i="1" spc="-280" dirty="0">
                <a:latin typeface="Georgia"/>
                <a:cs typeface="Georgia"/>
              </a:rPr>
              <a:t>Cooperative</a:t>
            </a:r>
            <a:r>
              <a:rPr sz="5400" b="1" i="1" spc="-50" dirty="0">
                <a:latin typeface="Georgia"/>
                <a:cs typeface="Georgia"/>
              </a:rPr>
              <a:t> </a:t>
            </a:r>
            <a:r>
              <a:rPr sz="5400" b="1" i="1" spc="-650" dirty="0">
                <a:latin typeface="Georgia"/>
                <a:cs typeface="Georgia"/>
              </a:rPr>
              <a:t>Work</a:t>
            </a:r>
            <a:endParaRPr sz="5400" dirty="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58406" y="236726"/>
            <a:ext cx="9144000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82386" y="7169770"/>
            <a:ext cx="8992806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b="1" i="1" spc="-155" dirty="0" err="1" smtClean="0">
                <a:latin typeface="Jokerman" panose="04090605060D06020702" pitchFamily="82" charset="0"/>
                <a:cs typeface="Georgia"/>
              </a:rPr>
              <a:t>Oleh</a:t>
            </a:r>
            <a:r>
              <a:rPr sz="2400" b="1" i="1" spc="-155" dirty="0" smtClean="0">
                <a:latin typeface="Jokerman" panose="04090605060D06020702" pitchFamily="82" charset="0"/>
                <a:cs typeface="Georgia"/>
              </a:rPr>
              <a:t> : </a:t>
            </a:r>
            <a:r>
              <a:rPr sz="2400" b="1" i="1" spc="-155" dirty="0" err="1" smtClean="0">
                <a:latin typeface="Jokerman" panose="04090605060D06020702" pitchFamily="82" charset="0"/>
                <a:cs typeface="Georgia"/>
              </a:rPr>
              <a:t>Rahmat</a:t>
            </a:r>
            <a:r>
              <a:rPr sz="2400" b="1" i="1" spc="-155" dirty="0" smtClean="0">
                <a:latin typeface="Jokerman" panose="04090605060D06020702" pitchFamily="82" charset="0"/>
                <a:cs typeface="Georgia"/>
              </a:rPr>
              <a:t> </a:t>
            </a:r>
            <a:r>
              <a:rPr sz="2400" b="1" i="1" spc="-155" dirty="0" err="1" smtClean="0">
                <a:latin typeface="Jokerman" panose="04090605060D06020702" pitchFamily="82" charset="0"/>
                <a:cs typeface="Georgia"/>
              </a:rPr>
              <a:t>Robi</a:t>
            </a:r>
            <a:r>
              <a:rPr sz="2400" b="1" i="1" spc="-155" dirty="0" smtClean="0">
                <a:latin typeface="Jokerman" panose="04090605060D06020702" pitchFamily="82" charset="0"/>
                <a:cs typeface="Georgia"/>
              </a:rPr>
              <a:t> </a:t>
            </a:r>
            <a:r>
              <a:rPr sz="2400" b="1" i="1" spc="-155" dirty="0" err="1" smtClean="0">
                <a:latin typeface="Jokerman" panose="04090605060D06020702" pitchFamily="82" charset="0"/>
                <a:cs typeface="Georgia"/>
              </a:rPr>
              <a:t>Waliyansyah</a:t>
            </a:r>
            <a:r>
              <a:rPr sz="2400" b="1" i="1" spc="-155" dirty="0" smtClean="0">
                <a:latin typeface="Jokerman" panose="04090605060D06020702" pitchFamily="82" charset="0"/>
                <a:cs typeface="Georgia"/>
              </a:rPr>
              <a:t>, </a:t>
            </a:r>
            <a:r>
              <a:rPr sz="2400" b="1" i="1" spc="-155" dirty="0" err="1" smtClean="0">
                <a:latin typeface="Jokerman" panose="04090605060D06020702" pitchFamily="82" charset="0"/>
                <a:cs typeface="Georgia"/>
              </a:rPr>
              <a:t>M.Kom</a:t>
            </a:r>
            <a:r>
              <a:rPr sz="2400" b="1" i="1" spc="-155" dirty="0" smtClean="0">
                <a:latin typeface="Jokerman" panose="04090605060D06020702" pitchFamily="82" charset="0"/>
                <a:cs typeface="Georgia"/>
              </a:rPr>
              <a:t>.</a:t>
            </a:r>
            <a:endParaRPr sz="2400" dirty="0">
              <a:latin typeface="Jokerman" panose="04090605060D06020702" pitchFamily="82" charset="0"/>
              <a:cs typeface="Georgia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829" y="5813732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76400" y="810171"/>
            <a:ext cx="7771130" cy="859210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1803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20"/>
              </a:spcBef>
            </a:pPr>
            <a:r>
              <a:rPr sz="4400" spc="-75" dirty="0"/>
              <a:t>Definisi</a:t>
            </a:r>
            <a:endParaRPr sz="4400" dirty="0"/>
          </a:p>
        </p:txBody>
      </p:sp>
      <p:sp>
        <p:nvSpPr>
          <p:cNvPr id="3" name="object 3"/>
          <p:cNvSpPr txBox="1"/>
          <p:nvPr/>
        </p:nvSpPr>
        <p:spPr>
          <a:xfrm>
            <a:off x="1676400" y="1852676"/>
            <a:ext cx="7771130" cy="4934683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30835" marR="349885" indent="-318135" algn="just">
              <a:spcBef>
                <a:spcPts val="819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2800" b="1" i="1" spc="-185" dirty="0">
                <a:solidFill>
                  <a:srgbClr val="990000"/>
                </a:solidFill>
                <a:latin typeface="Georgia"/>
                <a:cs typeface="Georgia"/>
              </a:rPr>
              <a:t>Computer-Supported </a:t>
            </a:r>
            <a:r>
              <a:rPr sz="2800" b="1" i="1" spc="-155" dirty="0">
                <a:solidFill>
                  <a:srgbClr val="990000"/>
                </a:solidFill>
                <a:latin typeface="Georgia"/>
                <a:cs typeface="Georgia"/>
              </a:rPr>
              <a:t>Cooperative </a:t>
            </a:r>
            <a:r>
              <a:rPr sz="2800" b="1" i="1" spc="-365" dirty="0">
                <a:solidFill>
                  <a:srgbClr val="990000"/>
                </a:solidFill>
                <a:latin typeface="Georgia"/>
                <a:cs typeface="Georgia"/>
              </a:rPr>
              <a:t>Work </a:t>
            </a:r>
            <a:r>
              <a:rPr sz="2800" b="1" i="1" spc="-365" dirty="0">
                <a:latin typeface="Georgia"/>
                <a:cs typeface="Georgia"/>
              </a:rPr>
              <a:t> </a:t>
            </a:r>
            <a:r>
              <a:rPr sz="2800" spc="265" dirty="0">
                <a:latin typeface="Trebuchet MS"/>
                <a:cs typeface="Trebuchet MS"/>
              </a:rPr>
              <a:t>(CSCW)</a:t>
            </a:r>
            <a:r>
              <a:rPr sz="2800" spc="-180" dirty="0">
                <a:latin typeface="Trebuchet MS"/>
                <a:cs typeface="Trebuchet MS"/>
              </a:rPr>
              <a:t> </a:t>
            </a:r>
            <a:r>
              <a:rPr sz="2800" spc="50" dirty="0">
                <a:latin typeface="Trebuchet MS"/>
                <a:cs typeface="Trebuchet MS"/>
              </a:rPr>
              <a:t>adalah</a:t>
            </a:r>
            <a:r>
              <a:rPr sz="2800" spc="-155" dirty="0">
                <a:latin typeface="Trebuchet MS"/>
                <a:cs typeface="Trebuchet MS"/>
              </a:rPr>
              <a:t> </a:t>
            </a:r>
            <a:r>
              <a:rPr sz="2800" spc="155" dirty="0">
                <a:latin typeface="Trebuchet MS"/>
                <a:cs typeface="Trebuchet MS"/>
              </a:rPr>
              <a:t>bidang</a:t>
            </a:r>
            <a:r>
              <a:rPr sz="2800" spc="-150" dirty="0">
                <a:latin typeface="Trebuchet MS"/>
                <a:cs typeface="Trebuchet MS"/>
              </a:rPr>
              <a:t> </a:t>
            </a:r>
            <a:r>
              <a:rPr sz="2800" spc="25" dirty="0">
                <a:latin typeface="Trebuchet MS"/>
                <a:cs typeface="Trebuchet MS"/>
              </a:rPr>
              <a:t>studi</a:t>
            </a:r>
            <a:r>
              <a:rPr sz="2800" spc="-155" dirty="0">
                <a:latin typeface="Trebuchet MS"/>
                <a:cs typeface="Trebuchet MS"/>
              </a:rPr>
              <a:t> </a:t>
            </a:r>
            <a:r>
              <a:rPr sz="2800" spc="160" dirty="0">
                <a:latin typeface="Trebuchet MS"/>
                <a:cs typeface="Trebuchet MS"/>
              </a:rPr>
              <a:t>yang</a:t>
            </a:r>
            <a:r>
              <a:rPr sz="2800" spc="-155" dirty="0">
                <a:latin typeface="Trebuchet MS"/>
                <a:cs typeface="Trebuchet MS"/>
              </a:rPr>
              <a:t> </a:t>
            </a:r>
            <a:r>
              <a:rPr sz="2800" spc="85" dirty="0">
                <a:latin typeface="Trebuchet MS"/>
                <a:cs typeface="Trebuchet MS"/>
              </a:rPr>
              <a:t>berfokus  </a:t>
            </a:r>
            <a:r>
              <a:rPr sz="2800" spc="105" dirty="0">
                <a:latin typeface="Trebuchet MS"/>
                <a:cs typeface="Trebuchet MS"/>
              </a:rPr>
              <a:t>pada </a:t>
            </a:r>
            <a:r>
              <a:rPr sz="2800" spc="95" dirty="0">
                <a:latin typeface="Trebuchet MS"/>
                <a:cs typeface="Trebuchet MS"/>
              </a:rPr>
              <a:t>perancangan dan </a:t>
            </a:r>
            <a:r>
              <a:rPr sz="2800" spc="55" dirty="0">
                <a:latin typeface="Trebuchet MS"/>
                <a:cs typeface="Trebuchet MS"/>
              </a:rPr>
              <a:t>evaluasi </a:t>
            </a:r>
            <a:r>
              <a:rPr sz="2800" spc="70" dirty="0">
                <a:latin typeface="Trebuchet MS"/>
                <a:cs typeface="Trebuchet MS"/>
              </a:rPr>
              <a:t>teknologi  </a:t>
            </a:r>
            <a:r>
              <a:rPr sz="2800" spc="95" dirty="0">
                <a:latin typeface="Trebuchet MS"/>
                <a:cs typeface="Trebuchet MS"/>
              </a:rPr>
              <a:t>baru</a:t>
            </a:r>
            <a:r>
              <a:rPr sz="2800" spc="-140" dirty="0">
                <a:latin typeface="Trebuchet MS"/>
                <a:cs typeface="Trebuchet MS"/>
              </a:rPr>
              <a:t> </a:t>
            </a:r>
            <a:r>
              <a:rPr sz="2800" spc="10" dirty="0">
                <a:latin typeface="Trebuchet MS"/>
                <a:cs typeface="Trebuchet MS"/>
              </a:rPr>
              <a:t>untuk</a:t>
            </a:r>
            <a:r>
              <a:rPr sz="2800" spc="-145" dirty="0">
                <a:latin typeface="Trebuchet MS"/>
                <a:cs typeface="Trebuchet MS"/>
              </a:rPr>
              <a:t> </a:t>
            </a:r>
            <a:r>
              <a:rPr sz="2800" spc="130" dirty="0">
                <a:latin typeface="Trebuchet MS"/>
                <a:cs typeface="Trebuchet MS"/>
              </a:rPr>
              <a:t>mendukung</a:t>
            </a:r>
            <a:r>
              <a:rPr sz="2800" spc="-140" dirty="0">
                <a:latin typeface="Trebuchet MS"/>
                <a:cs typeface="Trebuchet MS"/>
              </a:rPr>
              <a:t> </a:t>
            </a:r>
            <a:r>
              <a:rPr sz="2800" spc="130" dirty="0">
                <a:latin typeface="Trebuchet MS"/>
                <a:cs typeface="Trebuchet MS"/>
              </a:rPr>
              <a:t>proses</a:t>
            </a:r>
            <a:r>
              <a:rPr sz="2800" spc="-140" dirty="0">
                <a:latin typeface="Trebuchet MS"/>
                <a:cs typeface="Trebuchet MS"/>
              </a:rPr>
              <a:t> </a:t>
            </a:r>
            <a:r>
              <a:rPr sz="2800" spc="75" dirty="0">
                <a:latin typeface="Trebuchet MS"/>
                <a:cs typeface="Trebuchet MS"/>
              </a:rPr>
              <a:t>sosial</a:t>
            </a:r>
            <a:r>
              <a:rPr sz="2800" spc="-150" dirty="0">
                <a:latin typeface="Trebuchet MS"/>
                <a:cs typeface="Trebuchet MS"/>
              </a:rPr>
              <a:t> </a:t>
            </a:r>
            <a:r>
              <a:rPr sz="2800" spc="-15" dirty="0">
                <a:latin typeface="Trebuchet MS"/>
                <a:cs typeface="Trebuchet MS"/>
              </a:rPr>
              <a:t>kerja,  </a:t>
            </a:r>
            <a:r>
              <a:rPr sz="2800" spc="130" dirty="0">
                <a:latin typeface="Trebuchet MS"/>
                <a:cs typeface="Trebuchet MS"/>
              </a:rPr>
              <a:t>sering </a:t>
            </a:r>
            <a:r>
              <a:rPr sz="2800" spc="110" dirty="0">
                <a:latin typeface="Trebuchet MS"/>
                <a:cs typeface="Trebuchet MS"/>
              </a:rPr>
              <a:t>di </a:t>
            </a:r>
            <a:r>
              <a:rPr sz="2800" spc="-20" dirty="0">
                <a:latin typeface="Trebuchet MS"/>
                <a:cs typeface="Trebuchet MS"/>
              </a:rPr>
              <a:t>antara mitra </a:t>
            </a:r>
            <a:r>
              <a:rPr sz="2800" spc="160" dirty="0">
                <a:latin typeface="Trebuchet MS"/>
                <a:cs typeface="Trebuchet MS"/>
              </a:rPr>
              <a:t>yang </a:t>
            </a:r>
            <a:r>
              <a:rPr sz="2800" spc="20" dirty="0">
                <a:latin typeface="Trebuchet MS"/>
                <a:cs typeface="Trebuchet MS"/>
              </a:rPr>
              <a:t>berjauhan.  </a:t>
            </a:r>
            <a:r>
              <a:rPr sz="2800" spc="85" dirty="0">
                <a:latin typeface="Trebuchet MS"/>
                <a:cs typeface="Trebuchet MS"/>
              </a:rPr>
              <a:t>(komunikasi)</a:t>
            </a:r>
            <a:endParaRPr sz="2800" dirty="0">
              <a:latin typeface="Trebuchet MS"/>
              <a:cs typeface="Trebuchet MS"/>
            </a:endParaRPr>
          </a:p>
          <a:p>
            <a:pPr marL="330835" indent="-318135" algn="just">
              <a:buChar char="•"/>
              <a:tabLst>
                <a:tab pos="330835" algn="l"/>
                <a:tab pos="331470" algn="l"/>
              </a:tabLst>
            </a:pPr>
            <a:r>
              <a:rPr sz="2800" spc="65" dirty="0">
                <a:latin typeface="Trebuchet MS"/>
                <a:cs typeface="Trebuchet MS"/>
              </a:rPr>
              <a:t>Hasil</a:t>
            </a:r>
            <a:r>
              <a:rPr sz="2800" spc="-160" dirty="0">
                <a:latin typeface="Trebuchet MS"/>
                <a:cs typeface="Trebuchet MS"/>
              </a:rPr>
              <a:t> </a:t>
            </a:r>
            <a:r>
              <a:rPr sz="2800" spc="380" dirty="0">
                <a:latin typeface="Trebuchet MS"/>
                <a:cs typeface="Trebuchet MS"/>
              </a:rPr>
              <a:t>CSCW</a:t>
            </a:r>
            <a:r>
              <a:rPr sz="2800" spc="-155" dirty="0">
                <a:latin typeface="Trebuchet MS"/>
                <a:cs typeface="Trebuchet MS"/>
              </a:rPr>
              <a:t> </a:t>
            </a:r>
            <a:r>
              <a:rPr sz="2800" spc="90" dirty="0">
                <a:latin typeface="Trebuchet MS"/>
                <a:cs typeface="Trebuchet MS"/>
              </a:rPr>
              <a:t>biasanya</a:t>
            </a:r>
            <a:r>
              <a:rPr sz="2800" spc="-155" dirty="0">
                <a:latin typeface="Trebuchet MS"/>
                <a:cs typeface="Trebuchet MS"/>
              </a:rPr>
              <a:t> </a:t>
            </a:r>
            <a:r>
              <a:rPr sz="2800" spc="65" dirty="0">
                <a:latin typeface="Trebuchet MS"/>
                <a:cs typeface="Trebuchet MS"/>
              </a:rPr>
              <a:t>disebut</a:t>
            </a:r>
            <a:r>
              <a:rPr sz="2800" spc="-150" dirty="0">
                <a:latin typeface="Trebuchet MS"/>
                <a:cs typeface="Trebuchet MS"/>
              </a:rPr>
              <a:t> </a:t>
            </a:r>
            <a:r>
              <a:rPr sz="2800" b="1" spc="-120" dirty="0">
                <a:solidFill>
                  <a:srgbClr val="990000"/>
                </a:solidFill>
                <a:latin typeface="Georgia"/>
                <a:cs typeface="Georgia"/>
              </a:rPr>
              <a:t>Groupware</a:t>
            </a:r>
            <a:r>
              <a:rPr sz="2800" spc="-120" dirty="0">
                <a:latin typeface="Trebuchet MS"/>
                <a:cs typeface="Trebuchet MS"/>
              </a:rPr>
              <a:t>.</a:t>
            </a:r>
            <a:endParaRPr sz="2800" dirty="0">
              <a:latin typeface="Trebuchet MS"/>
              <a:cs typeface="Trebuchet MS"/>
            </a:endParaRPr>
          </a:p>
          <a:p>
            <a:pPr marL="330835" marR="5080" indent="-318135" algn="just">
              <a:spcBef>
                <a:spcPts val="730"/>
              </a:spcBef>
              <a:buChar char="•"/>
              <a:tabLst>
                <a:tab pos="330835" algn="l"/>
                <a:tab pos="331470" algn="l"/>
              </a:tabLst>
            </a:pPr>
            <a:r>
              <a:rPr sz="2800" spc="114" dirty="0">
                <a:latin typeface="Trebuchet MS"/>
                <a:cs typeface="Trebuchet MS"/>
              </a:rPr>
              <a:t>Groupware </a:t>
            </a:r>
            <a:r>
              <a:rPr sz="2800" spc="45" dirty="0">
                <a:latin typeface="Trebuchet MS"/>
                <a:cs typeface="Trebuchet MS"/>
              </a:rPr>
              <a:t>adalah </a:t>
            </a:r>
            <a:r>
              <a:rPr sz="2800" spc="20" dirty="0">
                <a:latin typeface="Trebuchet MS"/>
                <a:cs typeface="Trebuchet MS"/>
              </a:rPr>
              <a:t>jenis </a:t>
            </a:r>
            <a:r>
              <a:rPr sz="2800" spc="-5" dirty="0">
                <a:latin typeface="Trebuchet MS"/>
                <a:cs typeface="Trebuchet MS"/>
              </a:rPr>
              <a:t>software </a:t>
            </a:r>
            <a:r>
              <a:rPr sz="2800" spc="160" dirty="0">
                <a:latin typeface="Trebuchet MS"/>
                <a:cs typeface="Trebuchet MS"/>
              </a:rPr>
              <a:t>yang  </a:t>
            </a:r>
            <a:r>
              <a:rPr sz="2800" spc="50" dirty="0">
                <a:latin typeface="Trebuchet MS"/>
                <a:cs typeface="Trebuchet MS"/>
              </a:rPr>
              <a:t>membantu </a:t>
            </a:r>
            <a:r>
              <a:rPr sz="2800" spc="125" dirty="0">
                <a:latin typeface="Trebuchet MS"/>
                <a:cs typeface="Trebuchet MS"/>
              </a:rPr>
              <a:t>kelompok</a:t>
            </a:r>
            <a:r>
              <a:rPr sz="2800" spc="-675" dirty="0">
                <a:latin typeface="Trebuchet MS"/>
                <a:cs typeface="Trebuchet MS"/>
              </a:rPr>
              <a:t> </a:t>
            </a:r>
            <a:r>
              <a:rPr sz="2800" spc="30" dirty="0">
                <a:latin typeface="Trebuchet MS"/>
                <a:cs typeface="Trebuchet MS"/>
              </a:rPr>
              <a:t>kerja </a:t>
            </a:r>
            <a:r>
              <a:rPr sz="2800" spc="-35" dirty="0">
                <a:latin typeface="Trebuchet MS"/>
                <a:cs typeface="Trebuchet MS"/>
              </a:rPr>
              <a:t>(</a:t>
            </a:r>
            <a:r>
              <a:rPr sz="2800" i="1" spc="-35" dirty="0">
                <a:latin typeface="Georgia"/>
                <a:cs typeface="Georgia"/>
              </a:rPr>
              <a:t>workgroup</a:t>
            </a:r>
            <a:r>
              <a:rPr sz="2800" spc="-35" dirty="0">
                <a:latin typeface="Trebuchet MS"/>
                <a:cs typeface="Trebuchet MS"/>
              </a:rPr>
              <a:t>) </a:t>
            </a:r>
            <a:r>
              <a:rPr sz="2800" spc="160" dirty="0">
                <a:latin typeface="Trebuchet MS"/>
                <a:cs typeface="Trebuchet MS"/>
              </a:rPr>
              <a:t>yang  </a:t>
            </a:r>
            <a:r>
              <a:rPr sz="2800" spc="80" dirty="0">
                <a:latin typeface="Trebuchet MS"/>
                <a:cs typeface="Trebuchet MS"/>
              </a:rPr>
              <a:t>terhubung </a:t>
            </a:r>
            <a:r>
              <a:rPr sz="2800" spc="145" dirty="0">
                <a:latin typeface="Trebuchet MS"/>
                <a:cs typeface="Trebuchet MS"/>
              </a:rPr>
              <a:t>ke </a:t>
            </a:r>
            <a:r>
              <a:rPr sz="2800" spc="50" dirty="0">
                <a:latin typeface="Trebuchet MS"/>
                <a:cs typeface="Trebuchet MS"/>
              </a:rPr>
              <a:t>jaringan </a:t>
            </a:r>
            <a:r>
              <a:rPr sz="2800" spc="15" dirty="0">
                <a:latin typeface="Trebuchet MS"/>
                <a:cs typeface="Trebuchet MS"/>
              </a:rPr>
              <a:t>untuk </a:t>
            </a:r>
            <a:r>
              <a:rPr sz="2800" spc="90" dirty="0">
                <a:latin typeface="Trebuchet MS"/>
                <a:cs typeface="Trebuchet MS"/>
              </a:rPr>
              <a:t>mengelola  </a:t>
            </a:r>
            <a:r>
              <a:rPr sz="2800" spc="-5" dirty="0">
                <a:latin typeface="Trebuchet MS"/>
                <a:cs typeface="Trebuchet MS"/>
              </a:rPr>
              <a:t>aktivitas</a:t>
            </a:r>
            <a:r>
              <a:rPr sz="2800" spc="-165" dirty="0">
                <a:latin typeface="Trebuchet MS"/>
                <a:cs typeface="Trebuchet MS"/>
              </a:rPr>
              <a:t> </a:t>
            </a:r>
            <a:r>
              <a:rPr sz="2800" spc="45" dirty="0">
                <a:latin typeface="Trebuchet MS"/>
                <a:cs typeface="Trebuchet MS"/>
              </a:rPr>
              <a:t>mereka.</a:t>
            </a:r>
            <a:endParaRPr sz="28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771699"/>
            <a:ext cx="8075930" cy="936154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565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020"/>
              </a:spcBef>
            </a:pPr>
            <a:r>
              <a:rPr sz="4400" spc="-45" dirty="0"/>
              <a:t>Tipe</a:t>
            </a:r>
            <a:r>
              <a:rPr sz="4400" spc="-30" dirty="0"/>
              <a:t> </a:t>
            </a:r>
            <a:r>
              <a:rPr sz="4400" spc="-110" dirty="0"/>
              <a:t>Komunikasi</a:t>
            </a:r>
            <a:endParaRPr sz="4400" dirty="0"/>
          </a:p>
        </p:txBody>
      </p:sp>
      <p:sp>
        <p:nvSpPr>
          <p:cNvPr id="3" name="object 3"/>
          <p:cNvSpPr txBox="1"/>
          <p:nvPr/>
        </p:nvSpPr>
        <p:spPr>
          <a:xfrm>
            <a:off x="1524000" y="1981200"/>
            <a:ext cx="8075930" cy="441896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330835" indent="-318135" algn="just">
              <a:spcBef>
                <a:spcPts val="915"/>
              </a:spcBef>
              <a:buChar char="•"/>
              <a:tabLst>
                <a:tab pos="331470" algn="l"/>
              </a:tabLst>
            </a:pPr>
            <a:r>
              <a:rPr sz="3200" spc="95" dirty="0">
                <a:latin typeface="Trebuchet MS"/>
                <a:cs typeface="Trebuchet MS"/>
              </a:rPr>
              <a:t>Komunikasi</a:t>
            </a:r>
            <a:r>
              <a:rPr sz="3200" spc="-165" dirty="0">
                <a:latin typeface="Trebuchet MS"/>
                <a:cs typeface="Trebuchet MS"/>
              </a:rPr>
              <a:t> </a:t>
            </a:r>
            <a:r>
              <a:rPr sz="3200" spc="20" dirty="0">
                <a:latin typeface="Trebuchet MS"/>
                <a:cs typeface="Trebuchet MS"/>
              </a:rPr>
              <a:t>Face-to-Face</a:t>
            </a:r>
            <a:endParaRPr sz="3200" dirty="0">
              <a:latin typeface="Trebuchet MS"/>
              <a:cs typeface="Trebuchet MS"/>
            </a:endParaRPr>
          </a:p>
          <a:p>
            <a:pPr marL="652780" lvl="1" indent="-273050" algn="just">
              <a:spcBef>
                <a:spcPts val="605"/>
              </a:spcBef>
              <a:buChar char="–"/>
              <a:tabLst>
                <a:tab pos="652780" algn="l"/>
              </a:tabLst>
            </a:pPr>
            <a:r>
              <a:rPr sz="2400" spc="20" dirty="0">
                <a:latin typeface="Trebuchet MS"/>
                <a:cs typeface="Trebuchet MS"/>
              </a:rPr>
              <a:t>Bentuk </a:t>
            </a:r>
            <a:r>
              <a:rPr sz="2400" spc="70" dirty="0">
                <a:latin typeface="Trebuchet MS"/>
                <a:cs typeface="Trebuchet MS"/>
              </a:rPr>
              <a:t>komunikasi </a:t>
            </a:r>
            <a:r>
              <a:rPr sz="2400" spc="130" dirty="0">
                <a:latin typeface="Trebuchet MS"/>
                <a:cs typeface="Trebuchet MS"/>
              </a:rPr>
              <a:t>yang</a:t>
            </a:r>
            <a:r>
              <a:rPr sz="2400" spc="-455" dirty="0">
                <a:latin typeface="Trebuchet MS"/>
                <a:cs typeface="Trebuchet MS"/>
              </a:rPr>
              <a:t> </a:t>
            </a:r>
            <a:r>
              <a:rPr sz="2400" spc="-15" dirty="0">
                <a:latin typeface="Trebuchet MS"/>
                <a:cs typeface="Trebuchet MS"/>
              </a:rPr>
              <a:t>primitif</a:t>
            </a:r>
            <a:endParaRPr sz="2400" dirty="0">
              <a:latin typeface="Trebuchet MS"/>
              <a:cs typeface="Trebuchet MS"/>
            </a:endParaRPr>
          </a:p>
          <a:p>
            <a:pPr marL="652780" lvl="1" indent="-273050" algn="just">
              <a:spcBef>
                <a:spcPts val="565"/>
              </a:spcBef>
              <a:buChar char="–"/>
              <a:tabLst>
                <a:tab pos="652780" algn="l"/>
              </a:tabLst>
            </a:pPr>
            <a:r>
              <a:rPr sz="2400" spc="105" dirty="0">
                <a:latin typeface="Trebuchet MS"/>
                <a:cs typeface="Trebuchet MS"/>
              </a:rPr>
              <a:t>Mekanisme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spc="70" dirty="0">
                <a:latin typeface="Trebuchet MS"/>
                <a:cs typeface="Trebuchet MS"/>
              </a:rPr>
              <a:t>komunikasi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spc="130" dirty="0">
                <a:latin typeface="Trebuchet MS"/>
                <a:cs typeface="Trebuchet MS"/>
              </a:rPr>
              <a:t>yang</a:t>
            </a:r>
            <a:r>
              <a:rPr sz="2400" spc="-114" dirty="0">
                <a:latin typeface="Trebuchet MS"/>
                <a:cs typeface="Trebuchet MS"/>
              </a:rPr>
              <a:t> </a:t>
            </a:r>
            <a:r>
              <a:rPr sz="2400" spc="40" dirty="0">
                <a:latin typeface="Trebuchet MS"/>
                <a:cs typeface="Trebuchet MS"/>
              </a:rPr>
              <a:t>sangat</a:t>
            </a:r>
            <a:r>
              <a:rPr sz="2400" spc="-130" dirty="0">
                <a:latin typeface="Trebuchet MS"/>
                <a:cs typeface="Trebuchet MS"/>
              </a:rPr>
              <a:t> </a:t>
            </a:r>
            <a:r>
              <a:rPr sz="2400" spc="100" dirty="0">
                <a:latin typeface="Trebuchet MS"/>
                <a:cs typeface="Trebuchet MS"/>
              </a:rPr>
              <a:t>kompleks</a:t>
            </a:r>
            <a:endParaRPr sz="2400" dirty="0">
              <a:latin typeface="Trebuchet MS"/>
              <a:cs typeface="Trebuchet MS"/>
            </a:endParaRPr>
          </a:p>
          <a:p>
            <a:pPr marL="652780" marR="5080" lvl="1" indent="-273050" algn="just">
              <a:spcBef>
                <a:spcPts val="680"/>
              </a:spcBef>
              <a:buChar char="–"/>
              <a:tabLst>
                <a:tab pos="652780" algn="l"/>
              </a:tabLst>
            </a:pPr>
            <a:r>
              <a:rPr sz="2400" spc="65" dirty="0">
                <a:latin typeface="Trebuchet MS"/>
                <a:cs typeface="Trebuchet MS"/>
              </a:rPr>
              <a:t>Tidak</a:t>
            </a:r>
            <a:r>
              <a:rPr sz="2400" spc="-125" dirty="0">
                <a:latin typeface="Trebuchet MS"/>
                <a:cs typeface="Trebuchet MS"/>
              </a:rPr>
              <a:t> </a:t>
            </a:r>
            <a:r>
              <a:rPr sz="2400" spc="60" dirty="0">
                <a:latin typeface="Trebuchet MS"/>
                <a:cs typeface="Trebuchet MS"/>
              </a:rPr>
              <a:t>hanya</a:t>
            </a:r>
            <a:r>
              <a:rPr sz="2400" spc="-125" dirty="0">
                <a:latin typeface="Trebuchet MS"/>
                <a:cs typeface="Trebuchet MS"/>
              </a:rPr>
              <a:t> </a:t>
            </a:r>
            <a:r>
              <a:rPr sz="2400" spc="15" dirty="0">
                <a:latin typeface="Trebuchet MS"/>
                <a:cs typeface="Trebuchet MS"/>
              </a:rPr>
              <a:t>meliputi</a:t>
            </a:r>
            <a:r>
              <a:rPr sz="2400" spc="-114" dirty="0">
                <a:latin typeface="Trebuchet MS"/>
                <a:cs typeface="Trebuchet MS"/>
              </a:rPr>
              <a:t> </a:t>
            </a:r>
            <a:r>
              <a:rPr sz="2400" spc="55" dirty="0">
                <a:latin typeface="Trebuchet MS"/>
                <a:cs typeface="Trebuchet MS"/>
              </a:rPr>
              <a:t>bicara</a:t>
            </a:r>
            <a:r>
              <a:rPr sz="2400" spc="-125" dirty="0">
                <a:latin typeface="Trebuchet MS"/>
                <a:cs typeface="Trebuchet MS"/>
              </a:rPr>
              <a:t> </a:t>
            </a:r>
            <a:r>
              <a:rPr sz="2400" spc="80" dirty="0">
                <a:latin typeface="Trebuchet MS"/>
                <a:cs typeface="Trebuchet MS"/>
              </a:rPr>
              <a:t>dan</a:t>
            </a:r>
            <a:r>
              <a:rPr sz="2400" spc="-114" dirty="0">
                <a:latin typeface="Trebuchet MS"/>
                <a:cs typeface="Trebuchet MS"/>
              </a:rPr>
              <a:t> </a:t>
            </a:r>
            <a:r>
              <a:rPr sz="2400" spc="65" dirty="0">
                <a:latin typeface="Trebuchet MS"/>
                <a:cs typeface="Trebuchet MS"/>
              </a:rPr>
              <a:t>pendengaran,</a:t>
            </a:r>
            <a:r>
              <a:rPr sz="2400" spc="-130" dirty="0">
                <a:latin typeface="Trebuchet MS"/>
                <a:cs typeface="Trebuchet MS"/>
              </a:rPr>
              <a:t> </a:t>
            </a:r>
            <a:r>
              <a:rPr sz="2400" spc="-15" dirty="0">
                <a:latin typeface="Trebuchet MS"/>
                <a:cs typeface="Trebuchet MS"/>
              </a:rPr>
              <a:t>tapi  </a:t>
            </a:r>
            <a:r>
              <a:rPr sz="2400" spc="35" dirty="0">
                <a:latin typeface="Trebuchet MS"/>
                <a:cs typeface="Trebuchet MS"/>
              </a:rPr>
              <a:t>juga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spc="100" dirty="0">
                <a:latin typeface="Trebuchet MS"/>
                <a:cs typeface="Trebuchet MS"/>
              </a:rPr>
              <a:t>menggunakan</a:t>
            </a:r>
            <a:r>
              <a:rPr sz="2400" spc="-110" dirty="0">
                <a:latin typeface="Trebuchet MS"/>
                <a:cs typeface="Trebuchet MS"/>
              </a:rPr>
              <a:t> </a:t>
            </a:r>
            <a:r>
              <a:rPr sz="2400" spc="70" dirty="0">
                <a:latin typeface="Trebuchet MS"/>
                <a:cs typeface="Trebuchet MS"/>
              </a:rPr>
              <a:t>bahasa</a:t>
            </a:r>
            <a:r>
              <a:rPr sz="2400" spc="-125" dirty="0">
                <a:latin typeface="Trebuchet MS"/>
                <a:cs typeface="Trebuchet MS"/>
              </a:rPr>
              <a:t> </a:t>
            </a:r>
            <a:r>
              <a:rPr sz="2400" spc="20" dirty="0">
                <a:latin typeface="Trebuchet MS"/>
                <a:cs typeface="Trebuchet MS"/>
              </a:rPr>
              <a:t>tubuh</a:t>
            </a:r>
            <a:r>
              <a:rPr sz="2400" spc="-110" dirty="0">
                <a:latin typeface="Trebuchet MS"/>
                <a:cs typeface="Trebuchet MS"/>
              </a:rPr>
              <a:t> </a:t>
            </a:r>
            <a:r>
              <a:rPr sz="2400" spc="75" dirty="0">
                <a:latin typeface="Trebuchet MS"/>
                <a:cs typeface="Trebuchet MS"/>
              </a:rPr>
              <a:t>dan</a:t>
            </a:r>
            <a:r>
              <a:rPr sz="2400" spc="-125" dirty="0">
                <a:latin typeface="Trebuchet MS"/>
                <a:cs typeface="Trebuchet MS"/>
              </a:rPr>
              <a:t> </a:t>
            </a:r>
            <a:r>
              <a:rPr sz="2400" spc="-30" dirty="0">
                <a:latin typeface="Trebuchet MS"/>
                <a:cs typeface="Trebuchet MS"/>
              </a:rPr>
              <a:t>tatapan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spc="-35" dirty="0">
                <a:latin typeface="Trebuchet MS"/>
                <a:cs typeface="Trebuchet MS"/>
              </a:rPr>
              <a:t>mata</a:t>
            </a:r>
            <a:endParaRPr sz="2400" dirty="0">
              <a:latin typeface="Trebuchet MS"/>
              <a:cs typeface="Trebuchet MS"/>
            </a:endParaRPr>
          </a:p>
          <a:p>
            <a:pPr marL="330835" indent="-318135" algn="just">
              <a:spcBef>
                <a:spcPts val="630"/>
              </a:spcBef>
              <a:buChar char="•"/>
              <a:tabLst>
                <a:tab pos="331470" algn="l"/>
              </a:tabLst>
            </a:pPr>
            <a:r>
              <a:rPr sz="3200" spc="95" dirty="0">
                <a:latin typeface="Trebuchet MS"/>
                <a:cs typeface="Trebuchet MS"/>
              </a:rPr>
              <a:t>Komunikasi </a:t>
            </a:r>
            <a:r>
              <a:rPr sz="3200" spc="105" dirty="0">
                <a:latin typeface="Trebuchet MS"/>
                <a:cs typeface="Trebuchet MS"/>
              </a:rPr>
              <a:t>Berbasis</a:t>
            </a:r>
            <a:r>
              <a:rPr sz="3200" spc="-420" dirty="0">
                <a:latin typeface="Trebuchet MS"/>
                <a:cs typeface="Trebuchet MS"/>
              </a:rPr>
              <a:t> </a:t>
            </a:r>
            <a:r>
              <a:rPr sz="3200" spc="110" dirty="0">
                <a:latin typeface="Trebuchet MS"/>
                <a:cs typeface="Trebuchet MS"/>
              </a:rPr>
              <a:t>Teks</a:t>
            </a:r>
            <a:endParaRPr sz="3200" dirty="0">
              <a:latin typeface="Trebuchet MS"/>
              <a:cs typeface="Trebuchet MS"/>
            </a:endParaRPr>
          </a:p>
          <a:p>
            <a:pPr marL="652780" marR="62865" lvl="1" indent="-273050" algn="just">
              <a:spcBef>
                <a:spcPts val="610"/>
              </a:spcBef>
              <a:buChar char="–"/>
              <a:tabLst>
                <a:tab pos="652780" algn="l"/>
              </a:tabLst>
            </a:pPr>
            <a:r>
              <a:rPr sz="2400" spc="65" dirty="0">
                <a:latin typeface="Trebuchet MS"/>
                <a:cs typeface="Trebuchet MS"/>
              </a:rPr>
              <a:t>Komunikasi</a:t>
            </a:r>
            <a:r>
              <a:rPr sz="2400" spc="-130" dirty="0">
                <a:latin typeface="Trebuchet MS"/>
                <a:cs typeface="Trebuchet MS"/>
              </a:rPr>
              <a:t> </a:t>
            </a:r>
            <a:r>
              <a:rPr sz="2400" spc="100" dirty="0">
                <a:latin typeface="Trebuchet MS"/>
                <a:cs typeface="Trebuchet MS"/>
              </a:rPr>
              <a:t>berbasis</a:t>
            </a:r>
            <a:r>
              <a:rPr sz="2400" spc="-114" dirty="0">
                <a:latin typeface="Trebuchet MS"/>
                <a:cs typeface="Trebuchet MS"/>
              </a:rPr>
              <a:t> </a:t>
            </a:r>
            <a:r>
              <a:rPr sz="2400" spc="30" dirty="0">
                <a:latin typeface="Trebuchet MS"/>
                <a:cs typeface="Trebuchet MS"/>
              </a:rPr>
              <a:t>teks</a:t>
            </a:r>
            <a:r>
              <a:rPr sz="2400" spc="-120" dirty="0">
                <a:latin typeface="Trebuchet MS"/>
                <a:cs typeface="Trebuchet MS"/>
              </a:rPr>
              <a:t> </a:t>
            </a:r>
            <a:r>
              <a:rPr sz="2400" spc="50" dirty="0">
                <a:latin typeface="Trebuchet MS"/>
                <a:cs typeface="Trebuchet MS"/>
              </a:rPr>
              <a:t>dalam</a:t>
            </a:r>
            <a:r>
              <a:rPr sz="2400" spc="-130" dirty="0">
                <a:latin typeface="Trebuchet MS"/>
                <a:cs typeface="Trebuchet MS"/>
              </a:rPr>
              <a:t> </a:t>
            </a:r>
            <a:r>
              <a:rPr sz="2400" spc="30" dirty="0">
                <a:latin typeface="Trebuchet MS"/>
                <a:cs typeface="Trebuchet MS"/>
              </a:rPr>
              <a:t>sistem</a:t>
            </a:r>
            <a:r>
              <a:rPr sz="2400" spc="-125" dirty="0">
                <a:latin typeface="Trebuchet MS"/>
                <a:cs typeface="Trebuchet MS"/>
              </a:rPr>
              <a:t> </a:t>
            </a:r>
            <a:r>
              <a:rPr sz="2400" spc="90" dirty="0">
                <a:latin typeface="Trebuchet MS"/>
                <a:cs typeface="Trebuchet MS"/>
              </a:rPr>
              <a:t>groupware  </a:t>
            </a:r>
            <a:r>
              <a:rPr sz="2400" spc="35" dirty="0">
                <a:latin typeface="Trebuchet MS"/>
                <a:cs typeface="Trebuchet MS"/>
              </a:rPr>
              <a:t>seperti </a:t>
            </a:r>
            <a:r>
              <a:rPr sz="2400" spc="-10" dirty="0">
                <a:latin typeface="Trebuchet MS"/>
                <a:cs typeface="Trebuchet MS"/>
              </a:rPr>
              <a:t>tiruan </a:t>
            </a:r>
            <a:r>
              <a:rPr sz="2400" spc="60" dirty="0">
                <a:latin typeface="Trebuchet MS"/>
                <a:cs typeface="Trebuchet MS"/>
              </a:rPr>
              <a:t>dari </a:t>
            </a:r>
            <a:r>
              <a:rPr sz="2400" spc="50" dirty="0">
                <a:latin typeface="Trebuchet MS"/>
                <a:cs typeface="Trebuchet MS"/>
              </a:rPr>
              <a:t>percakapan, </a:t>
            </a:r>
            <a:r>
              <a:rPr sz="2400" spc="114" dirty="0">
                <a:latin typeface="Trebuchet MS"/>
                <a:cs typeface="Trebuchet MS"/>
              </a:rPr>
              <a:t>sehingga </a:t>
            </a:r>
            <a:r>
              <a:rPr sz="2400" spc="-5" dirty="0">
                <a:latin typeface="Trebuchet MS"/>
                <a:cs typeface="Trebuchet MS"/>
              </a:rPr>
              <a:t>terdapat  </a:t>
            </a:r>
            <a:r>
              <a:rPr sz="2400" spc="95" dirty="0">
                <a:latin typeface="Trebuchet MS"/>
                <a:cs typeface="Trebuchet MS"/>
              </a:rPr>
              <a:t>beberapa </a:t>
            </a:r>
            <a:r>
              <a:rPr sz="2400" spc="40" dirty="0">
                <a:latin typeface="Trebuchet MS"/>
                <a:cs typeface="Trebuchet MS"/>
              </a:rPr>
              <a:t>masalah </a:t>
            </a:r>
            <a:r>
              <a:rPr sz="2400" spc="50" dirty="0">
                <a:latin typeface="Trebuchet MS"/>
                <a:cs typeface="Trebuchet MS"/>
              </a:rPr>
              <a:t>dalam </a:t>
            </a:r>
            <a:r>
              <a:rPr sz="2400" spc="60" dirty="0">
                <a:latin typeface="Trebuchet MS"/>
                <a:cs typeface="Trebuchet MS"/>
              </a:rPr>
              <a:t>mengadaptasi </a:t>
            </a:r>
            <a:r>
              <a:rPr sz="2400" spc="-15" dirty="0">
                <a:latin typeface="Trebuchet MS"/>
                <a:cs typeface="Trebuchet MS"/>
              </a:rPr>
              <a:t>antara </a:t>
            </a:r>
            <a:r>
              <a:rPr sz="2400" spc="40" dirty="0">
                <a:latin typeface="Trebuchet MS"/>
                <a:cs typeface="Trebuchet MS"/>
              </a:rPr>
              <a:t>2  </a:t>
            </a:r>
            <a:r>
              <a:rPr sz="2400" spc="20" dirty="0">
                <a:latin typeface="Trebuchet MS"/>
                <a:cs typeface="Trebuchet MS"/>
              </a:rPr>
              <a:t>media.</a:t>
            </a:r>
            <a:endParaRPr sz="24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790935"/>
            <a:ext cx="8075930" cy="897682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184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20"/>
              </a:spcBef>
            </a:pPr>
            <a:r>
              <a:rPr sz="4400" spc="-135" dirty="0"/>
              <a:t>Tujuan</a:t>
            </a:r>
            <a:r>
              <a:rPr sz="4400" spc="-30" dirty="0"/>
              <a:t> </a:t>
            </a:r>
            <a:r>
              <a:rPr sz="4400" spc="-160" dirty="0"/>
              <a:t>Groupware</a:t>
            </a:r>
            <a:endParaRPr sz="4400" dirty="0"/>
          </a:p>
        </p:txBody>
      </p:sp>
      <p:sp>
        <p:nvSpPr>
          <p:cNvPr id="3" name="object 3"/>
          <p:cNvSpPr txBox="1"/>
          <p:nvPr/>
        </p:nvSpPr>
        <p:spPr>
          <a:xfrm>
            <a:off x="1524000" y="2122423"/>
            <a:ext cx="8075930" cy="4869282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30835" marR="1118235" indent="-318135" algn="just">
              <a:spcBef>
                <a:spcPts val="43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2700" b="1" spc="-85" dirty="0">
                <a:latin typeface="Georgia"/>
                <a:cs typeface="Georgia"/>
              </a:rPr>
              <a:t>Kemitraan </a:t>
            </a:r>
            <a:r>
              <a:rPr sz="2700" b="1" spc="-105" dirty="0">
                <a:latin typeface="Georgia"/>
                <a:cs typeface="Georgia"/>
              </a:rPr>
              <a:t>terfokus</a:t>
            </a:r>
            <a:r>
              <a:rPr sz="2700" spc="-105" dirty="0">
                <a:latin typeface="Trebuchet MS"/>
                <a:cs typeface="Trebuchet MS"/>
              </a:rPr>
              <a:t>: </a:t>
            </a:r>
            <a:r>
              <a:rPr sz="2700" spc="25" dirty="0">
                <a:latin typeface="Trebuchet MS"/>
                <a:cs typeface="Trebuchet MS"/>
              </a:rPr>
              <a:t>kerja </a:t>
            </a:r>
            <a:r>
              <a:rPr sz="2700" spc="65" dirty="0">
                <a:latin typeface="Trebuchet MS"/>
                <a:cs typeface="Trebuchet MS"/>
              </a:rPr>
              <a:t>sama </a:t>
            </a:r>
            <a:r>
              <a:rPr sz="2700" spc="-15" dirty="0">
                <a:latin typeface="Trebuchet MS"/>
                <a:cs typeface="Trebuchet MS"/>
              </a:rPr>
              <a:t>antara</a:t>
            </a:r>
            <a:r>
              <a:rPr sz="2700" spc="-515" dirty="0">
                <a:latin typeface="Trebuchet MS"/>
                <a:cs typeface="Trebuchet MS"/>
              </a:rPr>
              <a:t> </a:t>
            </a:r>
            <a:r>
              <a:rPr sz="2700" spc="80" dirty="0">
                <a:latin typeface="Trebuchet MS"/>
                <a:cs typeface="Trebuchet MS"/>
              </a:rPr>
              <a:t>dua  pemakai </a:t>
            </a:r>
            <a:r>
              <a:rPr sz="2700" spc="145" dirty="0">
                <a:latin typeface="Trebuchet MS"/>
                <a:cs typeface="Trebuchet MS"/>
              </a:rPr>
              <a:t>yang </a:t>
            </a:r>
            <a:r>
              <a:rPr sz="2700" spc="90" dirty="0">
                <a:latin typeface="Trebuchet MS"/>
                <a:cs typeface="Trebuchet MS"/>
              </a:rPr>
              <a:t>saling </a:t>
            </a:r>
            <a:r>
              <a:rPr sz="2700" spc="60" dirty="0">
                <a:latin typeface="Trebuchet MS"/>
                <a:cs typeface="Trebuchet MS"/>
              </a:rPr>
              <a:t>membutuhkan </a:t>
            </a:r>
            <a:r>
              <a:rPr sz="2700" spc="15" dirty="0">
                <a:latin typeface="Trebuchet MS"/>
                <a:cs typeface="Trebuchet MS"/>
              </a:rPr>
              <a:t>untuk  </a:t>
            </a:r>
            <a:r>
              <a:rPr sz="2700" spc="75" dirty="0">
                <a:latin typeface="Trebuchet MS"/>
                <a:cs typeface="Trebuchet MS"/>
              </a:rPr>
              <a:t>menyelesaikan</a:t>
            </a:r>
            <a:r>
              <a:rPr sz="2700" spc="-145" dirty="0">
                <a:latin typeface="Trebuchet MS"/>
                <a:cs typeface="Trebuchet MS"/>
              </a:rPr>
              <a:t> </a:t>
            </a:r>
            <a:r>
              <a:rPr sz="2700" spc="10" dirty="0">
                <a:latin typeface="Trebuchet MS"/>
                <a:cs typeface="Trebuchet MS"/>
              </a:rPr>
              <a:t>tugas.</a:t>
            </a:r>
            <a:endParaRPr sz="2700" dirty="0">
              <a:latin typeface="Trebuchet MS"/>
              <a:cs typeface="Trebuchet MS"/>
            </a:endParaRPr>
          </a:p>
          <a:p>
            <a:pPr marL="330835" marR="266065" indent="-318135" algn="just">
              <a:spcBef>
                <a:spcPts val="685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2700" b="1" spc="-70" dirty="0">
                <a:latin typeface="Georgia"/>
                <a:cs typeface="Georgia"/>
              </a:rPr>
              <a:t>Kuliah </a:t>
            </a:r>
            <a:r>
              <a:rPr sz="2700" b="1" spc="-95" dirty="0">
                <a:latin typeface="Georgia"/>
                <a:cs typeface="Georgia"/>
              </a:rPr>
              <a:t>atau </a:t>
            </a:r>
            <a:r>
              <a:rPr sz="2700" b="1" spc="-110" dirty="0">
                <a:latin typeface="Georgia"/>
                <a:cs typeface="Georgia"/>
              </a:rPr>
              <a:t>demo</a:t>
            </a:r>
            <a:r>
              <a:rPr sz="2700" spc="-110" dirty="0">
                <a:latin typeface="Trebuchet MS"/>
                <a:cs typeface="Trebuchet MS"/>
              </a:rPr>
              <a:t>. </a:t>
            </a:r>
            <a:r>
              <a:rPr sz="2700" spc="110" dirty="0">
                <a:latin typeface="Trebuchet MS"/>
                <a:cs typeface="Trebuchet MS"/>
              </a:rPr>
              <a:t>Seseorang membagikan  </a:t>
            </a:r>
            <a:r>
              <a:rPr sz="2700" spc="30" dirty="0">
                <a:latin typeface="Trebuchet MS"/>
                <a:cs typeface="Trebuchet MS"/>
              </a:rPr>
              <a:t>informasi</a:t>
            </a:r>
            <a:r>
              <a:rPr sz="2700" spc="-114" dirty="0">
                <a:latin typeface="Trebuchet MS"/>
                <a:cs typeface="Trebuchet MS"/>
              </a:rPr>
              <a:t> </a:t>
            </a:r>
            <a:r>
              <a:rPr sz="2700" spc="105" dirty="0">
                <a:latin typeface="Trebuchet MS"/>
                <a:cs typeface="Trebuchet MS"/>
              </a:rPr>
              <a:t>kepada</a:t>
            </a:r>
            <a:r>
              <a:rPr sz="2700" spc="-130" dirty="0">
                <a:latin typeface="Trebuchet MS"/>
                <a:cs typeface="Trebuchet MS"/>
              </a:rPr>
              <a:t> </a:t>
            </a:r>
            <a:r>
              <a:rPr sz="2700" spc="114" dirty="0">
                <a:latin typeface="Trebuchet MS"/>
                <a:cs typeface="Trebuchet MS"/>
              </a:rPr>
              <a:t>banyak</a:t>
            </a:r>
            <a:r>
              <a:rPr sz="2700" spc="-130" dirty="0">
                <a:latin typeface="Trebuchet MS"/>
                <a:cs typeface="Trebuchet MS"/>
              </a:rPr>
              <a:t> </a:t>
            </a:r>
            <a:r>
              <a:rPr sz="2700" spc="80" dirty="0">
                <a:latin typeface="Trebuchet MS"/>
                <a:cs typeface="Trebuchet MS"/>
              </a:rPr>
              <a:t>pemakai</a:t>
            </a:r>
            <a:r>
              <a:rPr sz="2700" spc="-130" dirty="0">
                <a:latin typeface="Trebuchet MS"/>
                <a:cs typeface="Trebuchet MS"/>
              </a:rPr>
              <a:t> </a:t>
            </a:r>
            <a:r>
              <a:rPr sz="2700" spc="100" dirty="0">
                <a:latin typeface="Trebuchet MS"/>
                <a:cs typeface="Trebuchet MS"/>
              </a:rPr>
              <a:t>di</a:t>
            </a:r>
            <a:r>
              <a:rPr sz="2700" spc="-125" dirty="0">
                <a:latin typeface="Trebuchet MS"/>
                <a:cs typeface="Trebuchet MS"/>
              </a:rPr>
              <a:t> </a:t>
            </a:r>
            <a:r>
              <a:rPr sz="2700" spc="-30" dirty="0">
                <a:latin typeface="Trebuchet MS"/>
                <a:cs typeface="Trebuchet MS"/>
              </a:rPr>
              <a:t>tempat</a:t>
            </a:r>
            <a:r>
              <a:rPr sz="2700" spc="-130" dirty="0">
                <a:latin typeface="Trebuchet MS"/>
                <a:cs typeface="Trebuchet MS"/>
              </a:rPr>
              <a:t> </a:t>
            </a:r>
            <a:r>
              <a:rPr sz="2700" spc="-30" dirty="0">
                <a:latin typeface="Trebuchet MS"/>
                <a:cs typeface="Trebuchet MS"/>
              </a:rPr>
              <a:t>lain.</a:t>
            </a:r>
            <a:endParaRPr sz="2700" dirty="0">
              <a:latin typeface="Trebuchet MS"/>
              <a:cs typeface="Trebuchet MS"/>
            </a:endParaRPr>
          </a:p>
          <a:p>
            <a:pPr marL="330835" marR="46990" indent="-318135" algn="just">
              <a:spcBef>
                <a:spcPts val="64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2700" b="1" spc="-105" dirty="0">
                <a:latin typeface="Georgia"/>
                <a:cs typeface="Georgia"/>
              </a:rPr>
              <a:t>Konferensi</a:t>
            </a:r>
            <a:r>
              <a:rPr sz="2700" spc="-105" dirty="0">
                <a:latin typeface="Trebuchet MS"/>
                <a:cs typeface="Trebuchet MS"/>
              </a:rPr>
              <a:t>.</a:t>
            </a:r>
            <a:r>
              <a:rPr sz="2700" spc="-150" dirty="0">
                <a:latin typeface="Trebuchet MS"/>
                <a:cs typeface="Trebuchet MS"/>
              </a:rPr>
              <a:t> </a:t>
            </a:r>
            <a:r>
              <a:rPr sz="2700" spc="80" dirty="0">
                <a:latin typeface="Trebuchet MS"/>
                <a:cs typeface="Trebuchet MS"/>
              </a:rPr>
              <a:t>Komunikasi</a:t>
            </a:r>
            <a:r>
              <a:rPr sz="2700" spc="-140" dirty="0">
                <a:latin typeface="Trebuchet MS"/>
                <a:cs typeface="Trebuchet MS"/>
              </a:rPr>
              <a:t> </a:t>
            </a:r>
            <a:r>
              <a:rPr sz="2700" spc="110" dirty="0">
                <a:latin typeface="Trebuchet MS"/>
                <a:cs typeface="Trebuchet MS"/>
              </a:rPr>
              <a:t>kelompok</a:t>
            </a:r>
            <a:r>
              <a:rPr sz="2700" spc="-150" dirty="0">
                <a:latin typeface="Trebuchet MS"/>
                <a:cs typeface="Trebuchet MS"/>
              </a:rPr>
              <a:t> </a:t>
            </a:r>
            <a:r>
              <a:rPr sz="2700" spc="125" dirty="0">
                <a:latin typeface="Trebuchet MS"/>
                <a:cs typeface="Trebuchet MS"/>
              </a:rPr>
              <a:t>dengan</a:t>
            </a:r>
            <a:r>
              <a:rPr sz="2700" spc="-155" dirty="0">
                <a:latin typeface="Trebuchet MS"/>
                <a:cs typeface="Trebuchet MS"/>
              </a:rPr>
              <a:t> </a:t>
            </a:r>
            <a:r>
              <a:rPr sz="2700" spc="-30" dirty="0">
                <a:latin typeface="Trebuchet MS"/>
                <a:cs typeface="Trebuchet MS"/>
              </a:rPr>
              <a:t>tempat  </a:t>
            </a:r>
            <a:r>
              <a:rPr sz="2700" spc="145" dirty="0">
                <a:latin typeface="Trebuchet MS"/>
                <a:cs typeface="Trebuchet MS"/>
              </a:rPr>
              <a:t>yang</a:t>
            </a:r>
            <a:r>
              <a:rPr sz="2700" spc="-135" dirty="0">
                <a:latin typeface="Trebuchet MS"/>
                <a:cs typeface="Trebuchet MS"/>
              </a:rPr>
              <a:t> </a:t>
            </a:r>
            <a:r>
              <a:rPr sz="2700" spc="85" dirty="0">
                <a:latin typeface="Trebuchet MS"/>
                <a:cs typeface="Trebuchet MS"/>
              </a:rPr>
              <a:t>berbeda.</a:t>
            </a:r>
            <a:endParaRPr sz="2700" dirty="0">
              <a:latin typeface="Trebuchet MS"/>
              <a:cs typeface="Trebuchet MS"/>
            </a:endParaRPr>
          </a:p>
          <a:p>
            <a:pPr marL="330835" marR="5080" indent="-318135" algn="just">
              <a:spcBef>
                <a:spcPts val="63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2700" b="1" spc="-80" dirty="0">
                <a:latin typeface="Georgia"/>
                <a:cs typeface="Georgia"/>
              </a:rPr>
              <a:t>Proses </a:t>
            </a:r>
            <a:r>
              <a:rPr sz="2700" b="1" spc="-35" dirty="0">
                <a:latin typeface="Georgia"/>
                <a:cs typeface="Georgia"/>
              </a:rPr>
              <a:t>kerja </a:t>
            </a:r>
            <a:r>
              <a:rPr sz="2700" b="1" spc="-130" dirty="0">
                <a:latin typeface="Georgia"/>
                <a:cs typeface="Georgia"/>
              </a:rPr>
              <a:t>terstruktur</a:t>
            </a:r>
            <a:r>
              <a:rPr sz="2700" spc="-130" dirty="0">
                <a:latin typeface="Trebuchet MS"/>
                <a:cs typeface="Trebuchet MS"/>
              </a:rPr>
              <a:t>. </a:t>
            </a:r>
            <a:r>
              <a:rPr sz="2700" spc="160" dirty="0">
                <a:latin typeface="Trebuchet MS"/>
                <a:cs typeface="Trebuchet MS"/>
              </a:rPr>
              <a:t>Orang </a:t>
            </a:r>
            <a:r>
              <a:rPr sz="2700" spc="150" dirty="0">
                <a:latin typeface="Trebuchet MS"/>
                <a:cs typeface="Trebuchet MS"/>
              </a:rPr>
              <a:t>yang</a:t>
            </a:r>
            <a:r>
              <a:rPr sz="2700" spc="-330" dirty="0">
                <a:latin typeface="Trebuchet MS"/>
                <a:cs typeface="Trebuchet MS"/>
              </a:rPr>
              <a:t> </a:t>
            </a:r>
            <a:r>
              <a:rPr sz="2700" spc="75" dirty="0" err="1" smtClean="0">
                <a:latin typeface="Trebuchet MS"/>
                <a:cs typeface="Trebuchet MS"/>
              </a:rPr>
              <a:t>peranannya</a:t>
            </a:r>
            <a:r>
              <a:rPr sz="2700" spc="75" dirty="0" smtClean="0">
                <a:latin typeface="Trebuchet MS"/>
                <a:cs typeface="Trebuchet MS"/>
              </a:rPr>
              <a:t> </a:t>
            </a:r>
            <a:r>
              <a:rPr sz="2700" spc="125" dirty="0">
                <a:latin typeface="Trebuchet MS"/>
                <a:cs typeface="Trebuchet MS"/>
              </a:rPr>
              <a:t>berbeda </a:t>
            </a:r>
            <a:r>
              <a:rPr sz="2700" spc="60" dirty="0">
                <a:latin typeface="Trebuchet MS"/>
                <a:cs typeface="Trebuchet MS"/>
              </a:rPr>
              <a:t>bekerja </a:t>
            </a:r>
            <a:r>
              <a:rPr sz="2700" spc="65" dirty="0">
                <a:latin typeface="Trebuchet MS"/>
                <a:cs typeface="Trebuchet MS"/>
              </a:rPr>
              <a:t>sama </a:t>
            </a:r>
            <a:r>
              <a:rPr sz="2700" spc="55" dirty="0">
                <a:latin typeface="Trebuchet MS"/>
                <a:cs typeface="Trebuchet MS"/>
              </a:rPr>
              <a:t>dalam </a:t>
            </a:r>
            <a:r>
              <a:rPr sz="2700" spc="50" dirty="0">
                <a:latin typeface="Trebuchet MS"/>
                <a:cs typeface="Trebuchet MS"/>
              </a:rPr>
              <a:t>tugas </a:t>
            </a:r>
            <a:r>
              <a:rPr sz="2700" spc="150" dirty="0">
                <a:latin typeface="Trebuchet MS"/>
                <a:cs typeface="Trebuchet MS"/>
              </a:rPr>
              <a:t>yang  </a:t>
            </a:r>
            <a:r>
              <a:rPr sz="2700" spc="85" dirty="0">
                <a:latin typeface="Trebuchet MS"/>
                <a:cs typeface="Trebuchet MS"/>
              </a:rPr>
              <a:t>berhubungan.</a:t>
            </a:r>
            <a:endParaRPr sz="2700" dirty="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67004" y="1732279"/>
            <a:ext cx="11048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0200" y="609600"/>
            <a:ext cx="7999730" cy="974626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9464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320"/>
              </a:spcBef>
            </a:pPr>
            <a:r>
              <a:rPr sz="4400" spc="-135" dirty="0"/>
              <a:t>Tujuan </a:t>
            </a:r>
            <a:r>
              <a:rPr sz="4400" spc="-155" dirty="0"/>
              <a:t>Groupware</a:t>
            </a:r>
            <a:r>
              <a:rPr sz="4400" spc="70" dirty="0"/>
              <a:t> </a:t>
            </a:r>
            <a:r>
              <a:rPr sz="4400" spc="-185" dirty="0"/>
              <a:t>(Lanj.)</a:t>
            </a:r>
            <a:endParaRPr sz="4400" dirty="0"/>
          </a:p>
        </p:txBody>
      </p:sp>
      <p:sp>
        <p:nvSpPr>
          <p:cNvPr id="3" name="object 3"/>
          <p:cNvSpPr txBox="1"/>
          <p:nvPr/>
        </p:nvSpPr>
        <p:spPr>
          <a:xfrm>
            <a:off x="1600200" y="1793752"/>
            <a:ext cx="8077200" cy="582467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30835" marR="5080" indent="-318135" algn="just">
              <a:spcBef>
                <a:spcPts val="819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75" dirty="0">
                <a:latin typeface="Georgia"/>
                <a:cs typeface="Georgia"/>
              </a:rPr>
              <a:t>Electronic </a:t>
            </a:r>
            <a:r>
              <a:rPr sz="3000" b="1" spc="-65" dirty="0">
                <a:latin typeface="Georgia"/>
                <a:cs typeface="Georgia"/>
              </a:rPr>
              <a:t>commerce</a:t>
            </a:r>
            <a:r>
              <a:rPr sz="3000" spc="-65" dirty="0">
                <a:latin typeface="Trebuchet MS"/>
                <a:cs typeface="Trebuchet MS"/>
              </a:rPr>
              <a:t>. </a:t>
            </a:r>
            <a:r>
              <a:rPr sz="3000" spc="15" dirty="0">
                <a:latin typeface="Trebuchet MS"/>
                <a:cs typeface="Trebuchet MS"/>
              </a:rPr>
              <a:t>Kerja </a:t>
            </a:r>
            <a:r>
              <a:rPr sz="3000" spc="70" dirty="0">
                <a:latin typeface="Trebuchet MS"/>
                <a:cs typeface="Trebuchet MS"/>
              </a:rPr>
              <a:t>sama</a:t>
            </a:r>
            <a:r>
              <a:rPr sz="3000" spc="-345" dirty="0">
                <a:latin typeface="Trebuchet MS"/>
                <a:cs typeface="Trebuchet MS"/>
              </a:rPr>
              <a:t> </a:t>
            </a:r>
            <a:r>
              <a:rPr sz="3000" spc="70" dirty="0">
                <a:latin typeface="Trebuchet MS"/>
                <a:cs typeface="Trebuchet MS"/>
              </a:rPr>
              <a:t>jangka  </a:t>
            </a:r>
            <a:r>
              <a:rPr sz="3000" spc="140" dirty="0">
                <a:latin typeface="Trebuchet MS"/>
                <a:cs typeface="Trebuchet MS"/>
              </a:rPr>
              <a:t>pendek </a:t>
            </a:r>
            <a:r>
              <a:rPr sz="3000" spc="15" dirty="0">
                <a:latin typeface="Trebuchet MS"/>
                <a:cs typeface="Trebuchet MS"/>
              </a:rPr>
              <a:t>untuk </a:t>
            </a:r>
            <a:r>
              <a:rPr sz="3000" spc="65" dirty="0">
                <a:latin typeface="Trebuchet MS"/>
                <a:cs typeface="Trebuchet MS"/>
              </a:rPr>
              <a:t>mencari </a:t>
            </a:r>
            <a:r>
              <a:rPr sz="3000" spc="35" dirty="0">
                <a:latin typeface="Trebuchet MS"/>
                <a:cs typeface="Trebuchet MS"/>
              </a:rPr>
              <a:t>informasi </a:t>
            </a:r>
            <a:r>
              <a:rPr sz="3000" spc="95" dirty="0">
                <a:latin typeface="Trebuchet MS"/>
                <a:cs typeface="Trebuchet MS"/>
              </a:rPr>
              <a:t>dan  </a:t>
            </a:r>
            <a:r>
              <a:rPr sz="3000" spc="90" dirty="0">
                <a:latin typeface="Trebuchet MS"/>
                <a:cs typeface="Trebuchet MS"/>
              </a:rPr>
              <a:t>memesan </a:t>
            </a:r>
            <a:r>
              <a:rPr sz="3000" spc="85" dirty="0">
                <a:latin typeface="Trebuchet MS"/>
                <a:cs typeface="Trebuchet MS"/>
              </a:rPr>
              <a:t>produk, </a:t>
            </a:r>
            <a:r>
              <a:rPr sz="3000" spc="95" dirty="0">
                <a:latin typeface="Trebuchet MS"/>
                <a:cs typeface="Trebuchet MS"/>
              </a:rPr>
              <a:t>dan </a:t>
            </a:r>
            <a:r>
              <a:rPr sz="3000" spc="70" dirty="0">
                <a:latin typeface="Trebuchet MS"/>
                <a:cs typeface="Trebuchet MS"/>
              </a:rPr>
              <a:t>jangka panjang  </a:t>
            </a:r>
            <a:r>
              <a:rPr sz="3000" spc="15" dirty="0">
                <a:latin typeface="Trebuchet MS"/>
                <a:cs typeface="Trebuchet MS"/>
              </a:rPr>
              <a:t>untuk </a:t>
            </a:r>
            <a:r>
              <a:rPr sz="3000" spc="10" dirty="0">
                <a:latin typeface="Trebuchet MS"/>
                <a:cs typeface="Trebuchet MS"/>
              </a:rPr>
              <a:t>perjanjian </a:t>
            </a:r>
            <a:r>
              <a:rPr sz="3000" spc="-60" dirty="0">
                <a:latin typeface="Trebuchet MS"/>
                <a:cs typeface="Trebuchet MS"/>
              </a:rPr>
              <a:t>atau </a:t>
            </a:r>
            <a:r>
              <a:rPr sz="3000" spc="55" dirty="0">
                <a:latin typeface="Trebuchet MS"/>
                <a:cs typeface="Trebuchet MS"/>
              </a:rPr>
              <a:t>kontrak</a:t>
            </a:r>
            <a:r>
              <a:rPr sz="3000" spc="-575" dirty="0">
                <a:latin typeface="Trebuchet MS"/>
                <a:cs typeface="Trebuchet MS"/>
              </a:rPr>
              <a:t> </a:t>
            </a:r>
            <a:r>
              <a:rPr sz="3000" spc="65" dirty="0">
                <a:latin typeface="Trebuchet MS"/>
                <a:cs typeface="Trebuchet MS"/>
              </a:rPr>
              <a:t>bisnis.</a:t>
            </a:r>
            <a:endParaRPr sz="3000" dirty="0">
              <a:latin typeface="Trebuchet MS"/>
              <a:cs typeface="Trebuchet MS"/>
            </a:endParaRPr>
          </a:p>
          <a:p>
            <a:pPr marL="330835" marR="337820" indent="-318135" algn="just">
              <a:spcBef>
                <a:spcPts val="73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110" dirty="0">
                <a:latin typeface="Georgia"/>
                <a:cs typeface="Georgia"/>
              </a:rPr>
              <a:t>Rapat </a:t>
            </a:r>
            <a:r>
              <a:rPr sz="3000" b="1" spc="-120" dirty="0">
                <a:latin typeface="Georgia"/>
                <a:cs typeface="Georgia"/>
              </a:rPr>
              <a:t>dan </a:t>
            </a:r>
            <a:r>
              <a:rPr sz="3000" b="1" spc="-90" dirty="0">
                <a:latin typeface="Georgia"/>
                <a:cs typeface="Georgia"/>
              </a:rPr>
              <a:t>dukungan </a:t>
            </a:r>
            <a:r>
              <a:rPr sz="3000" b="1" spc="-105" dirty="0">
                <a:latin typeface="Georgia"/>
                <a:cs typeface="Georgia"/>
              </a:rPr>
              <a:t>keputusan</a:t>
            </a:r>
            <a:r>
              <a:rPr sz="3000" spc="-105" dirty="0">
                <a:latin typeface="Trebuchet MS"/>
                <a:cs typeface="Trebuchet MS"/>
              </a:rPr>
              <a:t>. </a:t>
            </a:r>
            <a:r>
              <a:rPr sz="3000" spc="-5" dirty="0">
                <a:latin typeface="Trebuchet MS"/>
                <a:cs typeface="Trebuchet MS"/>
              </a:rPr>
              <a:t>Rapat  </a:t>
            </a:r>
            <a:r>
              <a:rPr sz="3000" spc="-70" dirty="0">
                <a:latin typeface="Trebuchet MS"/>
                <a:cs typeface="Trebuchet MS"/>
              </a:rPr>
              <a:t>tatap </a:t>
            </a:r>
            <a:r>
              <a:rPr sz="3000" spc="90" dirty="0">
                <a:latin typeface="Trebuchet MS"/>
                <a:cs typeface="Trebuchet MS"/>
              </a:rPr>
              <a:t>muka </a:t>
            </a:r>
            <a:r>
              <a:rPr sz="3000" spc="130" dirty="0">
                <a:latin typeface="Trebuchet MS"/>
                <a:cs typeface="Trebuchet MS"/>
              </a:rPr>
              <a:t>menggunakan </a:t>
            </a:r>
            <a:r>
              <a:rPr sz="3000" spc="65" dirty="0">
                <a:latin typeface="Trebuchet MS"/>
                <a:cs typeface="Trebuchet MS"/>
              </a:rPr>
              <a:t>komputer  </a:t>
            </a:r>
            <a:r>
              <a:rPr sz="3000" spc="135" dirty="0">
                <a:latin typeface="Trebuchet MS"/>
                <a:cs typeface="Trebuchet MS"/>
              </a:rPr>
              <a:t>dengan </a:t>
            </a:r>
            <a:r>
              <a:rPr sz="3000" spc="45" dirty="0">
                <a:latin typeface="Trebuchet MS"/>
                <a:cs typeface="Trebuchet MS"/>
              </a:rPr>
              <a:t>membuat </a:t>
            </a:r>
            <a:r>
              <a:rPr sz="3000" spc="65" dirty="0">
                <a:latin typeface="Trebuchet MS"/>
                <a:cs typeface="Trebuchet MS"/>
              </a:rPr>
              <a:t>kontribusi</a:t>
            </a:r>
            <a:r>
              <a:rPr sz="3000" spc="-625" dirty="0">
                <a:latin typeface="Trebuchet MS"/>
                <a:cs typeface="Trebuchet MS"/>
              </a:rPr>
              <a:t> </a:t>
            </a:r>
            <a:r>
              <a:rPr sz="3000" spc="-15" dirty="0">
                <a:latin typeface="Trebuchet MS"/>
                <a:cs typeface="Trebuchet MS"/>
              </a:rPr>
              <a:t>simultan.</a:t>
            </a:r>
            <a:endParaRPr sz="3000" dirty="0">
              <a:latin typeface="Trebuchet MS"/>
              <a:cs typeface="Trebuchet MS"/>
            </a:endParaRPr>
          </a:p>
          <a:p>
            <a:pPr marL="330835" marR="268605" indent="-318135" algn="just">
              <a:spcBef>
                <a:spcPts val="725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60" dirty="0">
                <a:latin typeface="Georgia"/>
                <a:cs typeface="Georgia"/>
              </a:rPr>
              <a:t>Teledemokrasi</a:t>
            </a:r>
            <a:r>
              <a:rPr sz="3000" spc="-60" dirty="0">
                <a:latin typeface="Trebuchet MS"/>
                <a:cs typeface="Trebuchet MS"/>
              </a:rPr>
              <a:t>. </a:t>
            </a:r>
            <a:r>
              <a:rPr sz="3000" spc="25" dirty="0">
                <a:latin typeface="Trebuchet MS"/>
                <a:cs typeface="Trebuchet MS"/>
              </a:rPr>
              <a:t>Pemerintah </a:t>
            </a:r>
            <a:r>
              <a:rPr sz="3000" spc="80" dirty="0">
                <a:latin typeface="Trebuchet MS"/>
                <a:cs typeface="Trebuchet MS"/>
              </a:rPr>
              <a:t>melakukan  </a:t>
            </a:r>
            <a:r>
              <a:rPr sz="3000" dirty="0">
                <a:latin typeface="Trebuchet MS"/>
                <a:cs typeface="Trebuchet MS"/>
              </a:rPr>
              <a:t>rapat </a:t>
            </a:r>
            <a:r>
              <a:rPr sz="3000" spc="15" dirty="0">
                <a:latin typeface="Trebuchet MS"/>
                <a:cs typeface="Trebuchet MS"/>
              </a:rPr>
              <a:t>jarak </a:t>
            </a:r>
            <a:r>
              <a:rPr sz="3000" spc="-65" dirty="0">
                <a:latin typeface="Trebuchet MS"/>
                <a:cs typeface="Trebuchet MS"/>
              </a:rPr>
              <a:t>jauh, </a:t>
            </a:r>
            <a:r>
              <a:rPr sz="3000" spc="80" dirty="0">
                <a:latin typeface="Trebuchet MS"/>
                <a:cs typeface="Trebuchet MS"/>
              </a:rPr>
              <a:t>menampilkan </a:t>
            </a:r>
            <a:r>
              <a:rPr sz="3000" spc="45" dirty="0" err="1">
                <a:latin typeface="Trebuchet MS"/>
                <a:cs typeface="Trebuchet MS"/>
              </a:rPr>
              <a:t>komentar</a:t>
            </a:r>
            <a:r>
              <a:rPr sz="3000" spc="45" dirty="0">
                <a:latin typeface="Trebuchet MS"/>
                <a:cs typeface="Trebuchet MS"/>
              </a:rPr>
              <a:t>  </a:t>
            </a:r>
            <a:r>
              <a:rPr sz="3000" spc="35" dirty="0" err="1" smtClean="0">
                <a:latin typeface="Trebuchet MS"/>
                <a:cs typeface="Trebuchet MS"/>
              </a:rPr>
              <a:t>dewan</a:t>
            </a:r>
            <a:r>
              <a:rPr sz="3000" spc="35" dirty="0" smtClean="0">
                <a:latin typeface="Trebuchet MS"/>
                <a:cs typeface="Trebuchet MS"/>
              </a:rPr>
              <a:t>, </a:t>
            </a:r>
            <a:r>
              <a:rPr sz="3000" spc="60" dirty="0" err="1" smtClean="0">
                <a:latin typeface="Trebuchet MS"/>
                <a:cs typeface="Trebuchet MS"/>
              </a:rPr>
              <a:t>mencari</a:t>
            </a:r>
            <a:r>
              <a:rPr sz="3000" spc="60" dirty="0" smtClean="0">
                <a:latin typeface="Trebuchet MS"/>
                <a:cs typeface="Trebuchet MS"/>
              </a:rPr>
              <a:t> </a:t>
            </a:r>
            <a:r>
              <a:rPr sz="3000" spc="120" dirty="0">
                <a:latin typeface="Trebuchet MS"/>
                <a:cs typeface="Trebuchet MS"/>
              </a:rPr>
              <a:t>konsensus </a:t>
            </a:r>
            <a:r>
              <a:rPr sz="3000" spc="30" dirty="0">
                <a:latin typeface="Trebuchet MS"/>
                <a:cs typeface="Trebuchet MS"/>
              </a:rPr>
              <a:t>melalui  </a:t>
            </a:r>
            <a:r>
              <a:rPr sz="3000" spc="40" dirty="0">
                <a:latin typeface="Trebuchet MS"/>
                <a:cs typeface="Trebuchet MS"/>
              </a:rPr>
              <a:t>konferensi,</a:t>
            </a:r>
            <a:r>
              <a:rPr sz="3000" spc="-160" dirty="0">
                <a:latin typeface="Trebuchet MS"/>
                <a:cs typeface="Trebuchet MS"/>
              </a:rPr>
              <a:t> </a:t>
            </a:r>
            <a:r>
              <a:rPr sz="3000" spc="50" dirty="0">
                <a:latin typeface="Trebuchet MS"/>
                <a:cs typeface="Trebuchet MS"/>
              </a:rPr>
              <a:t>debat</a:t>
            </a:r>
            <a:r>
              <a:rPr sz="3000" spc="-155" dirty="0">
                <a:latin typeface="Trebuchet MS"/>
                <a:cs typeface="Trebuchet MS"/>
              </a:rPr>
              <a:t> </a:t>
            </a:r>
            <a:r>
              <a:rPr sz="3000" spc="95" dirty="0">
                <a:latin typeface="Trebuchet MS"/>
                <a:cs typeface="Trebuchet MS"/>
              </a:rPr>
              <a:t>dan</a:t>
            </a:r>
            <a:r>
              <a:rPr sz="3000" spc="-165" dirty="0">
                <a:latin typeface="Trebuchet MS"/>
                <a:cs typeface="Trebuchet MS"/>
              </a:rPr>
              <a:t> </a:t>
            </a:r>
            <a:r>
              <a:rPr sz="3000" spc="70" dirty="0">
                <a:latin typeface="Trebuchet MS"/>
                <a:cs typeface="Trebuchet MS"/>
              </a:rPr>
              <a:t>pemungutan</a:t>
            </a:r>
            <a:r>
              <a:rPr sz="3000" spc="-150" dirty="0">
                <a:latin typeface="Trebuchet MS"/>
                <a:cs typeface="Trebuchet MS"/>
              </a:rPr>
              <a:t> </a:t>
            </a:r>
            <a:r>
              <a:rPr sz="3000" spc="60" dirty="0">
                <a:latin typeface="Trebuchet MS"/>
                <a:cs typeface="Trebuchet MS"/>
              </a:rPr>
              <a:t>suara  </a:t>
            </a:r>
            <a:r>
              <a:rPr sz="3000" spc="15" dirty="0">
                <a:latin typeface="Trebuchet MS"/>
                <a:cs typeface="Trebuchet MS"/>
              </a:rPr>
              <a:t>online.</a:t>
            </a:r>
            <a:endParaRPr sz="30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42937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47800" y="491494"/>
            <a:ext cx="8152130" cy="1496564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628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070"/>
              </a:spcBef>
            </a:pPr>
            <a:r>
              <a:rPr sz="4000" spc="-95" dirty="0"/>
              <a:t>Pengelompokan </a:t>
            </a:r>
            <a:r>
              <a:rPr sz="4000" spc="-140" dirty="0"/>
              <a:t>Sistem</a:t>
            </a:r>
            <a:r>
              <a:rPr sz="4000" spc="60" dirty="0"/>
              <a:t> </a:t>
            </a:r>
            <a:r>
              <a:rPr sz="4000" spc="-145" dirty="0"/>
              <a:t>Groupware</a:t>
            </a:r>
            <a:endParaRPr sz="4000" dirty="0"/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2075180"/>
            <a:ext cx="8254365" cy="380168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0835" marR="5080" indent="-318135" algn="l">
              <a:lnSpc>
                <a:spcPct val="100000"/>
              </a:lnSpc>
              <a:spcBef>
                <a:spcPts val="105"/>
              </a:spcBef>
              <a:buChar char="•"/>
              <a:tabLst>
                <a:tab pos="331470" algn="l"/>
              </a:tabLst>
            </a:pPr>
            <a:r>
              <a:rPr spc="105" dirty="0"/>
              <a:t>Matriks </a:t>
            </a:r>
            <a:r>
              <a:rPr spc="55" dirty="0"/>
              <a:t>waktu-ruang </a:t>
            </a:r>
            <a:r>
              <a:rPr spc="15" dirty="0"/>
              <a:t>untuk  </a:t>
            </a:r>
            <a:r>
              <a:rPr spc="135" dirty="0"/>
              <a:t>mengelompokkan</a:t>
            </a:r>
            <a:r>
              <a:rPr spc="-185" dirty="0"/>
              <a:t> </a:t>
            </a:r>
            <a:r>
              <a:rPr spc="40" dirty="0"/>
              <a:t>sistem</a:t>
            </a:r>
            <a:r>
              <a:rPr spc="-180" dirty="0"/>
              <a:t> </a:t>
            </a:r>
            <a:r>
              <a:rPr spc="35" dirty="0"/>
              <a:t>kerja</a:t>
            </a:r>
            <a:r>
              <a:rPr spc="-175" dirty="0"/>
              <a:t> </a:t>
            </a:r>
            <a:r>
              <a:rPr spc="80" dirty="0"/>
              <a:t>sama</a:t>
            </a:r>
            <a:r>
              <a:rPr spc="-175" dirty="0"/>
              <a:t> </a:t>
            </a:r>
            <a:r>
              <a:rPr spc="75" dirty="0"/>
              <a:t>(Ellis  </a:t>
            </a:r>
            <a:r>
              <a:rPr spc="-110" dirty="0"/>
              <a:t>et </a:t>
            </a:r>
            <a:r>
              <a:rPr spc="-80" dirty="0"/>
              <a:t>al.</a:t>
            </a:r>
            <a:r>
              <a:rPr spc="-240" dirty="0"/>
              <a:t> </a:t>
            </a:r>
            <a:r>
              <a:rPr dirty="0"/>
              <a:t>1991):</a:t>
            </a:r>
          </a:p>
          <a:p>
            <a:pPr marL="2073275">
              <a:lnSpc>
                <a:spcPct val="100000"/>
              </a:lnSpc>
              <a:spcBef>
                <a:spcPts val="2195"/>
              </a:spcBef>
              <a:tabLst>
                <a:tab pos="3106420" algn="l"/>
                <a:tab pos="5017770" algn="l"/>
                <a:tab pos="6052185" algn="l"/>
              </a:tabLst>
            </a:pPr>
            <a:r>
              <a:rPr sz="1850" spc="10" dirty="0">
                <a:latin typeface="Arial"/>
                <a:cs typeface="Arial"/>
              </a:rPr>
              <a:t>W </a:t>
            </a:r>
            <a:r>
              <a:rPr sz="1850" spc="5" dirty="0">
                <a:latin typeface="Arial"/>
                <a:cs typeface="Arial"/>
              </a:rPr>
              <a:t>a k</a:t>
            </a:r>
            <a:r>
              <a:rPr sz="1850" spc="-50" dirty="0">
                <a:latin typeface="Arial"/>
                <a:cs typeface="Arial"/>
              </a:rPr>
              <a:t> </a:t>
            </a:r>
            <a:r>
              <a:rPr sz="1850" dirty="0">
                <a:latin typeface="Arial"/>
                <a:cs typeface="Arial"/>
              </a:rPr>
              <a:t>t</a:t>
            </a:r>
            <a:r>
              <a:rPr sz="1850" spc="-31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u	s a</a:t>
            </a:r>
            <a:r>
              <a:rPr sz="1850" spc="-235" dirty="0">
                <a:latin typeface="Arial"/>
                <a:cs typeface="Arial"/>
              </a:rPr>
              <a:t> </a:t>
            </a:r>
            <a:r>
              <a:rPr sz="1850" spc="10" dirty="0">
                <a:latin typeface="Arial"/>
                <a:cs typeface="Arial"/>
              </a:rPr>
              <a:t>m</a:t>
            </a:r>
            <a:r>
              <a:rPr sz="1850" spc="11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a	</a:t>
            </a:r>
            <a:r>
              <a:rPr sz="1850" spc="10" dirty="0">
                <a:latin typeface="Arial"/>
                <a:cs typeface="Arial"/>
              </a:rPr>
              <a:t>W </a:t>
            </a:r>
            <a:r>
              <a:rPr sz="1850" spc="5" dirty="0">
                <a:latin typeface="Arial"/>
                <a:cs typeface="Arial"/>
              </a:rPr>
              <a:t>a k</a:t>
            </a:r>
            <a:r>
              <a:rPr sz="1850" spc="-45" dirty="0">
                <a:latin typeface="Arial"/>
                <a:cs typeface="Arial"/>
              </a:rPr>
              <a:t> </a:t>
            </a:r>
            <a:r>
              <a:rPr sz="1850" dirty="0">
                <a:latin typeface="Arial"/>
                <a:cs typeface="Arial"/>
              </a:rPr>
              <a:t>t</a:t>
            </a:r>
            <a:r>
              <a:rPr sz="1850" spc="-31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u	b</a:t>
            </a:r>
            <a:r>
              <a:rPr sz="1850" spc="-105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e</a:t>
            </a:r>
            <a:r>
              <a:rPr sz="1850" spc="-100" dirty="0">
                <a:latin typeface="Arial"/>
                <a:cs typeface="Arial"/>
              </a:rPr>
              <a:t> </a:t>
            </a:r>
            <a:r>
              <a:rPr sz="1850" dirty="0">
                <a:latin typeface="Arial"/>
                <a:cs typeface="Arial"/>
              </a:rPr>
              <a:t>r</a:t>
            </a:r>
            <a:r>
              <a:rPr sz="1850" spc="-28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b</a:t>
            </a:r>
            <a:r>
              <a:rPr sz="1850" spc="-10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e</a:t>
            </a:r>
            <a:r>
              <a:rPr sz="1850" spc="-105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d</a:t>
            </a:r>
            <a:r>
              <a:rPr sz="1850" spc="-10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a</a:t>
            </a:r>
            <a:endParaRPr sz="1850" dirty="0">
              <a:latin typeface="Arial"/>
              <a:cs typeface="Arial"/>
            </a:endParaRPr>
          </a:p>
          <a:p>
            <a:pPr marL="342900" marR="6805295">
              <a:lnSpc>
                <a:spcPts val="2140"/>
              </a:lnSpc>
              <a:spcBef>
                <a:spcPts val="464"/>
              </a:spcBef>
            </a:pPr>
            <a:r>
              <a:rPr sz="1850" spc="5" dirty="0">
                <a:latin typeface="Arial"/>
                <a:cs typeface="Arial"/>
              </a:rPr>
              <a:t>T e </a:t>
            </a:r>
            <a:r>
              <a:rPr sz="1850" spc="10" dirty="0">
                <a:latin typeface="Arial"/>
                <a:cs typeface="Arial"/>
              </a:rPr>
              <a:t>m </a:t>
            </a:r>
            <a:r>
              <a:rPr sz="1850" spc="5" dirty="0">
                <a:latin typeface="Arial"/>
                <a:cs typeface="Arial"/>
              </a:rPr>
              <a:t>p a</a:t>
            </a:r>
            <a:r>
              <a:rPr sz="1850" spc="-365" dirty="0">
                <a:latin typeface="Arial"/>
                <a:cs typeface="Arial"/>
              </a:rPr>
              <a:t> </a:t>
            </a:r>
            <a:r>
              <a:rPr sz="1850" dirty="0">
                <a:latin typeface="Arial"/>
                <a:cs typeface="Arial"/>
              </a:rPr>
              <a:t>t  </a:t>
            </a:r>
            <a:r>
              <a:rPr sz="1850" spc="5" dirty="0">
                <a:latin typeface="Arial"/>
                <a:cs typeface="Arial"/>
              </a:rPr>
              <a:t>s a </a:t>
            </a:r>
            <a:r>
              <a:rPr sz="1850" spc="10" dirty="0">
                <a:latin typeface="Arial"/>
                <a:cs typeface="Arial"/>
              </a:rPr>
              <a:t>m</a:t>
            </a:r>
            <a:r>
              <a:rPr sz="1850" spc="-17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a</a:t>
            </a:r>
            <a:endParaRPr sz="1850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1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650" dirty="0">
              <a:latin typeface="Times New Roman"/>
              <a:cs typeface="Times New Roman"/>
            </a:endParaRPr>
          </a:p>
          <a:p>
            <a:pPr marL="342900" marR="6739890">
              <a:lnSpc>
                <a:spcPts val="2150"/>
              </a:lnSpc>
            </a:pPr>
            <a:r>
              <a:rPr sz="1850" spc="5" dirty="0">
                <a:latin typeface="Arial"/>
                <a:cs typeface="Arial"/>
              </a:rPr>
              <a:t>T e </a:t>
            </a:r>
            <a:r>
              <a:rPr sz="1850" spc="10" dirty="0">
                <a:latin typeface="Arial"/>
                <a:cs typeface="Arial"/>
              </a:rPr>
              <a:t>m </a:t>
            </a:r>
            <a:r>
              <a:rPr sz="1850" spc="5" dirty="0">
                <a:latin typeface="Arial"/>
                <a:cs typeface="Arial"/>
              </a:rPr>
              <a:t>p a </a:t>
            </a:r>
            <a:r>
              <a:rPr sz="1850" dirty="0">
                <a:latin typeface="Arial"/>
                <a:cs typeface="Arial"/>
              </a:rPr>
              <a:t>t  </a:t>
            </a:r>
            <a:r>
              <a:rPr sz="1850" spc="5" dirty="0">
                <a:latin typeface="Arial"/>
                <a:cs typeface="Arial"/>
              </a:rPr>
              <a:t>b</a:t>
            </a:r>
            <a:r>
              <a:rPr sz="1850" spc="-114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e</a:t>
            </a:r>
            <a:r>
              <a:rPr sz="1850" spc="-114" dirty="0">
                <a:latin typeface="Arial"/>
                <a:cs typeface="Arial"/>
              </a:rPr>
              <a:t> </a:t>
            </a:r>
            <a:r>
              <a:rPr sz="1850" dirty="0">
                <a:latin typeface="Arial"/>
                <a:cs typeface="Arial"/>
              </a:rPr>
              <a:t>r</a:t>
            </a:r>
            <a:r>
              <a:rPr sz="1850" spc="-285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b</a:t>
            </a:r>
            <a:r>
              <a:rPr sz="1850" spc="-114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e</a:t>
            </a:r>
            <a:r>
              <a:rPr sz="1850" spc="-114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d</a:t>
            </a:r>
            <a:r>
              <a:rPr sz="1850" spc="-110" dirty="0">
                <a:latin typeface="Arial"/>
                <a:cs typeface="Arial"/>
              </a:rPr>
              <a:t> </a:t>
            </a:r>
            <a:r>
              <a:rPr sz="1850" spc="5" dirty="0">
                <a:latin typeface="Arial"/>
                <a:cs typeface="Arial"/>
              </a:rPr>
              <a:t>a</a:t>
            </a:r>
            <a:endParaRPr sz="1850" dirty="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871861" y="4124983"/>
          <a:ext cx="6036309" cy="216606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44495"/>
                <a:gridCol w="3091814"/>
              </a:tblGrid>
              <a:tr h="1096010">
                <a:tc>
                  <a:txBody>
                    <a:bodyPr/>
                    <a:lstStyle/>
                    <a:p>
                      <a:pPr marL="118110" marR="925194">
                        <a:lnSpc>
                          <a:spcPts val="2140"/>
                        </a:lnSpc>
                        <a:spcBef>
                          <a:spcPts val="335"/>
                        </a:spcBef>
                        <a:tabLst>
                          <a:tab pos="1057910" algn="l"/>
                          <a:tab pos="1095375" algn="l"/>
                          <a:tab pos="1167765" algn="l"/>
                        </a:tabLst>
                      </a:pPr>
                      <a:r>
                        <a:rPr sz="1850" b="1" spc="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b="1" spc="-2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p		</a:t>
                      </a:r>
                      <a:r>
                        <a:rPr sz="1850" b="1" spc="10" dirty="0">
                          <a:latin typeface="Arial"/>
                          <a:cs typeface="Arial"/>
                        </a:rPr>
                        <a:t>m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u k a 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1850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g			k</a:t>
                      </a:r>
                      <a:r>
                        <a:rPr sz="1850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850" spc="-3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,  r</a:t>
                      </a:r>
                      <a:r>
                        <a:rPr sz="1850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g	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5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spc="-3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)</a:t>
                      </a:r>
                      <a:endParaRPr sz="185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8110">
                        <a:lnSpc>
                          <a:spcPts val="2180"/>
                        </a:lnSpc>
                        <a:spcBef>
                          <a:spcPts val="200"/>
                        </a:spcBef>
                      </a:pPr>
                      <a:r>
                        <a:rPr sz="185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b="1" spc="-3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b="1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b="1" spc="-2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5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b="1" spc="4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b="1" spc="-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b="1" spc="-2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b="1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</a:t>
                      </a:r>
                      <a:endParaRPr sz="1850">
                        <a:latin typeface="Arial"/>
                        <a:cs typeface="Arial"/>
                      </a:endParaRPr>
                    </a:p>
                    <a:p>
                      <a:pPr marL="118110">
                        <a:lnSpc>
                          <a:spcPts val="2140"/>
                        </a:lnSpc>
                      </a:pPr>
                      <a:r>
                        <a:rPr sz="1850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1850" spc="-2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j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endParaRPr sz="1850">
                        <a:latin typeface="Arial"/>
                        <a:cs typeface="Arial"/>
                      </a:endParaRPr>
                    </a:p>
                    <a:p>
                      <a:pPr marL="118110" marR="378460">
                        <a:lnSpc>
                          <a:spcPts val="2150"/>
                        </a:lnSpc>
                        <a:spcBef>
                          <a:spcPts val="90"/>
                        </a:spcBef>
                      </a:pPr>
                      <a:r>
                        <a:rPr sz="1850" spc="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1850" spc="-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50" spc="-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850" spc="4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850" spc="-3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spc="4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spc="-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u  k</a:t>
                      </a:r>
                      <a:r>
                        <a:rPr sz="1850" spc="-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)</a:t>
                      </a:r>
                      <a:endParaRPr sz="1850">
                        <a:latin typeface="Arial"/>
                        <a:cs typeface="Arial"/>
                      </a:endParaRPr>
                    </a:p>
                  </a:txBody>
                  <a:tcPr marL="0" marR="0" marT="254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23061">
                <a:tc>
                  <a:txBody>
                    <a:bodyPr/>
                    <a:lstStyle/>
                    <a:p>
                      <a:pPr marL="118110">
                        <a:lnSpc>
                          <a:spcPts val="2110"/>
                        </a:lnSpc>
                        <a:tabLst>
                          <a:tab pos="1447165" algn="l"/>
                        </a:tabLst>
                      </a:pPr>
                      <a:r>
                        <a:rPr sz="1850" b="1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b="1" spc="-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5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b="1" spc="-2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	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b="1" spc="-2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b="1" spc="-2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b="1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85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endParaRPr sz="1850">
                        <a:latin typeface="Arial"/>
                        <a:cs typeface="Arial"/>
                      </a:endParaRPr>
                    </a:p>
                    <a:p>
                      <a:pPr marL="118110" marR="568960">
                        <a:lnSpc>
                          <a:spcPts val="2140"/>
                        </a:lnSpc>
                        <a:spcBef>
                          <a:spcPts val="105"/>
                        </a:spcBef>
                        <a:tabLst>
                          <a:tab pos="1004569" algn="l"/>
                          <a:tab pos="1303020" algn="l"/>
                        </a:tabLst>
                      </a:pPr>
                      <a:r>
                        <a:rPr sz="1850" spc="5" dirty="0">
                          <a:latin typeface="Arial"/>
                          <a:cs typeface="Arial"/>
                        </a:rPr>
                        <a:t>(s</a:t>
                      </a:r>
                      <a:r>
                        <a:rPr sz="1850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	e</a:t>
                      </a:r>
                      <a:r>
                        <a:rPr sz="185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50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spc="-3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spc="-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, 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1850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	w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5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85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spc="-1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)</a:t>
                      </a:r>
                      <a:endParaRPr sz="1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8110">
                        <a:lnSpc>
                          <a:spcPts val="2110"/>
                        </a:lnSpc>
                        <a:tabLst>
                          <a:tab pos="1649095" algn="l"/>
                        </a:tabLst>
                      </a:pP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b="1" spc="-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b="1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5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b="1" spc="-2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n	</a:t>
                      </a:r>
                      <a:r>
                        <a:rPr sz="185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b="1" spc="-2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b="1" spc="-2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85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b="1" spc="-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b="1" spc="5" dirty="0">
                          <a:latin typeface="Arial"/>
                          <a:cs typeface="Arial"/>
                        </a:rPr>
                        <a:t>r</a:t>
                      </a:r>
                      <a:endParaRPr sz="1850">
                        <a:latin typeface="Arial"/>
                        <a:cs typeface="Arial"/>
                      </a:endParaRPr>
                    </a:p>
                    <a:p>
                      <a:pPr marL="118110">
                        <a:lnSpc>
                          <a:spcPts val="2145"/>
                        </a:lnSpc>
                      </a:pPr>
                      <a:r>
                        <a:rPr sz="1850" spc="5" dirty="0">
                          <a:latin typeface="Arial"/>
                          <a:cs typeface="Arial"/>
                        </a:rPr>
                        <a:t>(e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85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850" spc="409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850" spc="-3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850" spc="-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endParaRPr sz="1850">
                        <a:latin typeface="Arial"/>
                        <a:cs typeface="Arial"/>
                      </a:endParaRPr>
                    </a:p>
                    <a:p>
                      <a:pPr marL="118110">
                        <a:lnSpc>
                          <a:spcPts val="2180"/>
                        </a:lnSpc>
                      </a:pPr>
                      <a:r>
                        <a:rPr sz="1850" spc="5" dirty="0">
                          <a:latin typeface="Arial"/>
                          <a:cs typeface="Arial"/>
                        </a:rPr>
                        <a:t>b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1850" spc="4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k</a:t>
                      </a:r>
                      <a:r>
                        <a:rPr sz="1850" spc="-1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1850" spc="-3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850" spc="-25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85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850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spc="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850" spc="-1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850" spc="-3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50" dirty="0">
                          <a:latin typeface="Arial"/>
                          <a:cs typeface="Arial"/>
                        </a:rPr>
                        <a:t>)</a:t>
                      </a:r>
                      <a:endParaRPr sz="1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52600" y="685800"/>
            <a:ext cx="7847330" cy="1128514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365"/>
              </a:lnSpc>
            </a:pPr>
            <a:r>
              <a:rPr sz="4000" b="1" i="1" spc="-300" dirty="0">
                <a:latin typeface="Georgia"/>
                <a:cs typeface="Georgia"/>
              </a:rPr>
              <a:t>Asinkron  </a:t>
            </a:r>
            <a:r>
              <a:rPr sz="4000" b="1" i="1" spc="-185" dirty="0">
                <a:latin typeface="Georgia"/>
                <a:cs typeface="Georgia"/>
              </a:rPr>
              <a:t>Tersebar</a:t>
            </a:r>
            <a:r>
              <a:rPr sz="4000" b="1" spc="-185" dirty="0">
                <a:latin typeface="Georgia"/>
                <a:cs typeface="Georgia"/>
              </a:rPr>
              <a:t>: </a:t>
            </a:r>
            <a:r>
              <a:rPr sz="4000" b="1" spc="-90" dirty="0" err="1">
                <a:latin typeface="Georgia"/>
                <a:cs typeface="Georgia"/>
              </a:rPr>
              <a:t>Tempat</a:t>
            </a:r>
            <a:r>
              <a:rPr sz="4000" b="1" spc="-370" dirty="0">
                <a:latin typeface="Georgia"/>
                <a:cs typeface="Georgia"/>
              </a:rPr>
              <a:t> </a:t>
            </a:r>
            <a:r>
              <a:rPr sz="4000" b="1" spc="-155" dirty="0" err="1" smtClean="0">
                <a:latin typeface="Georgia"/>
                <a:cs typeface="Georgia"/>
              </a:rPr>
              <a:t>dan</a:t>
            </a:r>
            <a:r>
              <a:rPr sz="4000" dirty="0">
                <a:latin typeface="Georgia"/>
                <a:cs typeface="Georgia"/>
              </a:rPr>
              <a:t> </a:t>
            </a:r>
            <a:r>
              <a:rPr sz="4000" b="1" spc="-195" dirty="0" err="1" smtClean="0">
                <a:latin typeface="Georgia"/>
                <a:cs typeface="Georgia"/>
              </a:rPr>
              <a:t>Waktu</a:t>
            </a:r>
            <a:r>
              <a:rPr sz="4000" b="1" spc="-85" dirty="0" smtClean="0">
                <a:latin typeface="Georgia"/>
                <a:cs typeface="Georgia"/>
              </a:rPr>
              <a:t> </a:t>
            </a:r>
            <a:r>
              <a:rPr sz="4000" b="1" spc="-120" dirty="0">
                <a:latin typeface="Georgia"/>
                <a:cs typeface="Georgia"/>
              </a:rPr>
              <a:t>Berbeda</a:t>
            </a:r>
            <a:endParaRPr sz="4000" dirty="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2599" y="2117988"/>
            <a:ext cx="7847331" cy="3549690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sz="3600" b="1" spc="-130" dirty="0">
                <a:latin typeface="Georgia"/>
                <a:cs typeface="Georgia"/>
              </a:rPr>
              <a:t>Contoh;</a:t>
            </a:r>
            <a:endParaRPr sz="3600" dirty="0">
              <a:latin typeface="Georgia"/>
              <a:cs typeface="Georgia"/>
            </a:endParaRPr>
          </a:p>
          <a:p>
            <a:pPr marL="330835" indent="-318135">
              <a:lnSpc>
                <a:spcPct val="100000"/>
              </a:lnSpc>
              <a:spcBef>
                <a:spcPts val="775"/>
              </a:spcBef>
              <a:buChar char="•"/>
              <a:tabLst>
                <a:tab pos="331470" algn="l"/>
              </a:tabLst>
            </a:pPr>
            <a:r>
              <a:rPr sz="3200" spc="85" dirty="0">
                <a:latin typeface="Trebuchet MS"/>
                <a:cs typeface="Trebuchet MS"/>
              </a:rPr>
              <a:t>Email</a:t>
            </a:r>
            <a:endParaRPr sz="3200" dirty="0">
              <a:latin typeface="Trebuchet MS"/>
              <a:cs typeface="Trebuchet MS"/>
            </a:endParaRPr>
          </a:p>
          <a:p>
            <a:pPr marL="330835" indent="-318135">
              <a:lnSpc>
                <a:spcPct val="100000"/>
              </a:lnSpc>
              <a:spcBef>
                <a:spcPts val="755"/>
              </a:spcBef>
              <a:buChar char="•"/>
              <a:tabLst>
                <a:tab pos="331470" algn="l"/>
              </a:tabLst>
            </a:pPr>
            <a:r>
              <a:rPr sz="3200" spc="160" dirty="0">
                <a:latin typeface="Trebuchet MS"/>
                <a:cs typeface="Trebuchet MS"/>
              </a:rPr>
              <a:t>Newsgroups </a:t>
            </a:r>
            <a:r>
              <a:rPr sz="3200" dirty="0">
                <a:latin typeface="Trebuchet MS"/>
                <a:cs typeface="Trebuchet MS"/>
              </a:rPr>
              <a:t>ex; </a:t>
            </a:r>
            <a:r>
              <a:rPr sz="3200" i="1" dirty="0">
                <a:latin typeface="Georgia"/>
                <a:cs typeface="Georgia"/>
              </a:rPr>
              <a:t>online</a:t>
            </a:r>
            <a:r>
              <a:rPr sz="3200" i="1" spc="-480" dirty="0">
                <a:latin typeface="Georgia"/>
                <a:cs typeface="Georgia"/>
              </a:rPr>
              <a:t> </a:t>
            </a:r>
            <a:r>
              <a:rPr sz="3200" i="1" spc="-50" dirty="0">
                <a:latin typeface="Georgia"/>
                <a:cs typeface="Georgia"/>
              </a:rPr>
              <a:t>newslater</a:t>
            </a:r>
            <a:endParaRPr sz="3200" dirty="0">
              <a:latin typeface="Georgia"/>
              <a:cs typeface="Georgia"/>
            </a:endParaRPr>
          </a:p>
          <a:p>
            <a:pPr marL="330835" indent="-318135">
              <a:lnSpc>
                <a:spcPct val="100000"/>
              </a:lnSpc>
              <a:spcBef>
                <a:spcPts val="765"/>
              </a:spcBef>
              <a:buChar char="•"/>
              <a:tabLst>
                <a:tab pos="331470" algn="l"/>
              </a:tabLst>
            </a:pPr>
            <a:r>
              <a:rPr sz="3200" spc="45" dirty="0">
                <a:latin typeface="Trebuchet MS"/>
                <a:cs typeface="Trebuchet MS"/>
              </a:rPr>
              <a:t>Komunitas </a:t>
            </a:r>
            <a:r>
              <a:rPr sz="3200" spc="25" dirty="0">
                <a:latin typeface="Trebuchet MS"/>
                <a:cs typeface="Trebuchet MS"/>
              </a:rPr>
              <a:t>jaringan; </a:t>
            </a:r>
            <a:r>
              <a:rPr sz="3200" i="1" spc="60" dirty="0">
                <a:latin typeface="Georgia"/>
                <a:cs typeface="Georgia"/>
              </a:rPr>
              <a:t>web</a:t>
            </a:r>
            <a:r>
              <a:rPr sz="3200" i="1" spc="-360" dirty="0">
                <a:latin typeface="Georgia"/>
                <a:cs typeface="Georgia"/>
              </a:rPr>
              <a:t> </a:t>
            </a:r>
            <a:r>
              <a:rPr sz="3200" i="1" spc="-45" dirty="0">
                <a:latin typeface="Georgia"/>
                <a:cs typeface="Georgia"/>
              </a:rPr>
              <a:t>discussion/forum</a:t>
            </a:r>
            <a:endParaRPr sz="3200" dirty="0">
              <a:latin typeface="Georgia"/>
              <a:cs typeface="Georgia"/>
            </a:endParaRPr>
          </a:p>
          <a:p>
            <a:pPr marL="330835" indent="-318135">
              <a:lnSpc>
                <a:spcPct val="100000"/>
              </a:lnSpc>
              <a:spcBef>
                <a:spcPts val="760"/>
              </a:spcBef>
              <a:buChar char="•"/>
              <a:tabLst>
                <a:tab pos="331470" algn="l"/>
              </a:tabLst>
            </a:pPr>
            <a:r>
              <a:rPr sz="3200" spc="155" dirty="0">
                <a:latin typeface="Trebuchet MS"/>
                <a:cs typeface="Trebuchet MS"/>
              </a:rPr>
              <a:t>Mailing</a:t>
            </a:r>
            <a:r>
              <a:rPr sz="3200" spc="-180" dirty="0">
                <a:latin typeface="Trebuchet MS"/>
                <a:cs typeface="Trebuchet MS"/>
              </a:rPr>
              <a:t> </a:t>
            </a:r>
            <a:r>
              <a:rPr sz="3200" spc="-35" dirty="0">
                <a:latin typeface="Trebuchet MS"/>
                <a:cs typeface="Trebuchet MS"/>
              </a:rPr>
              <a:t>list</a:t>
            </a:r>
            <a:endParaRPr sz="32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76400" y="609600"/>
            <a:ext cx="7923530" cy="1290737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59054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64"/>
              </a:spcBef>
            </a:pPr>
            <a:r>
              <a:rPr sz="4000" b="1" spc="-215" dirty="0">
                <a:latin typeface="Georgia"/>
                <a:cs typeface="Georgia"/>
              </a:rPr>
              <a:t>Sinkron </a:t>
            </a:r>
            <a:r>
              <a:rPr sz="4000" b="1" spc="-95" dirty="0">
                <a:latin typeface="Georgia"/>
                <a:cs typeface="Georgia"/>
              </a:rPr>
              <a:t>Tersebar: </a:t>
            </a:r>
            <a:r>
              <a:rPr sz="4000" b="1" spc="-90" dirty="0" err="1">
                <a:latin typeface="Georgia"/>
                <a:cs typeface="Georgia"/>
              </a:rPr>
              <a:t>Tempat</a:t>
            </a:r>
            <a:r>
              <a:rPr sz="4000" b="1" spc="240" dirty="0">
                <a:latin typeface="Georgia"/>
                <a:cs typeface="Georgia"/>
              </a:rPr>
              <a:t> </a:t>
            </a:r>
            <a:r>
              <a:rPr sz="4000" b="1" spc="-95" dirty="0" err="1" smtClean="0">
                <a:latin typeface="Georgia"/>
                <a:cs typeface="Georgia"/>
              </a:rPr>
              <a:t>Berbeda</a:t>
            </a:r>
            <a:r>
              <a:rPr sz="4000" b="1" spc="-95" dirty="0" smtClean="0">
                <a:latin typeface="Georgia"/>
                <a:cs typeface="Georgia"/>
              </a:rPr>
              <a:t>,</a:t>
            </a:r>
            <a:r>
              <a:rPr sz="4000" dirty="0">
                <a:latin typeface="Georgia"/>
                <a:cs typeface="Georgia"/>
              </a:rPr>
              <a:t> </a:t>
            </a:r>
            <a:r>
              <a:rPr sz="4000" b="1" spc="-195" dirty="0" err="1" smtClean="0">
                <a:latin typeface="Georgia"/>
                <a:cs typeface="Georgia"/>
              </a:rPr>
              <a:t>Waktu</a:t>
            </a:r>
            <a:r>
              <a:rPr sz="4000" b="1" spc="-100" dirty="0" smtClean="0">
                <a:latin typeface="Georgia"/>
                <a:cs typeface="Georgia"/>
              </a:rPr>
              <a:t> </a:t>
            </a:r>
            <a:r>
              <a:rPr sz="4000" b="1" spc="-170" dirty="0">
                <a:latin typeface="Georgia"/>
                <a:cs typeface="Georgia"/>
              </a:rPr>
              <a:t>Sama</a:t>
            </a:r>
            <a:endParaRPr sz="4000" dirty="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76400" y="2224532"/>
            <a:ext cx="7923530" cy="4901341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30835" indent="-318135" algn="just">
              <a:lnSpc>
                <a:spcPct val="100000"/>
              </a:lnSpc>
              <a:spcBef>
                <a:spcPts val="459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110" dirty="0">
                <a:latin typeface="Georgia"/>
                <a:cs typeface="Georgia"/>
              </a:rPr>
              <a:t>Group </a:t>
            </a:r>
            <a:r>
              <a:rPr sz="3000" b="1" spc="-130" dirty="0">
                <a:latin typeface="Georgia"/>
                <a:cs typeface="Georgia"/>
              </a:rPr>
              <a:t>editor</a:t>
            </a:r>
            <a:r>
              <a:rPr sz="3000" spc="-130" dirty="0">
                <a:latin typeface="Trebuchet MS"/>
                <a:cs typeface="Trebuchet MS"/>
              </a:rPr>
              <a:t>: </a:t>
            </a:r>
            <a:r>
              <a:rPr sz="3000" spc="80" dirty="0">
                <a:latin typeface="Trebuchet MS"/>
                <a:cs typeface="Trebuchet MS"/>
              </a:rPr>
              <a:t>mengedit </a:t>
            </a:r>
            <a:r>
              <a:rPr sz="3000" spc="114" dirty="0">
                <a:latin typeface="Trebuchet MS"/>
                <a:cs typeface="Trebuchet MS"/>
              </a:rPr>
              <a:t>dokumen</a:t>
            </a:r>
            <a:r>
              <a:rPr sz="3000" spc="-335" dirty="0">
                <a:latin typeface="Trebuchet MS"/>
                <a:cs typeface="Trebuchet MS"/>
              </a:rPr>
              <a:t> </a:t>
            </a:r>
            <a:r>
              <a:rPr sz="3000" spc="60" dirty="0">
                <a:latin typeface="Trebuchet MS"/>
                <a:cs typeface="Trebuchet MS"/>
              </a:rPr>
              <a:t>bersama.</a:t>
            </a:r>
            <a:endParaRPr sz="3000" dirty="0">
              <a:latin typeface="Trebuchet MS"/>
              <a:cs typeface="Trebuchet MS"/>
            </a:endParaRPr>
          </a:p>
          <a:p>
            <a:pPr marL="330835" marR="9525" indent="-318135" algn="just">
              <a:lnSpc>
                <a:spcPct val="89900"/>
              </a:lnSpc>
              <a:spcBef>
                <a:spcPts val="72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150" dirty="0">
                <a:latin typeface="Georgia"/>
                <a:cs typeface="Georgia"/>
              </a:rPr>
              <a:t>Shared </a:t>
            </a:r>
            <a:r>
              <a:rPr sz="3000" b="1" spc="-80" dirty="0">
                <a:latin typeface="Georgia"/>
                <a:cs typeface="Georgia"/>
              </a:rPr>
              <a:t>workspace</a:t>
            </a:r>
            <a:r>
              <a:rPr sz="3000" spc="-80" dirty="0">
                <a:latin typeface="Trebuchet MS"/>
                <a:cs typeface="Trebuchet MS"/>
              </a:rPr>
              <a:t>: </a:t>
            </a:r>
            <a:r>
              <a:rPr sz="3000" spc="65" dirty="0">
                <a:latin typeface="Trebuchet MS"/>
                <a:cs typeface="Trebuchet MS"/>
              </a:rPr>
              <a:t>menulis </a:t>
            </a:r>
            <a:r>
              <a:rPr sz="3000" spc="-60" dirty="0">
                <a:latin typeface="Trebuchet MS"/>
                <a:cs typeface="Trebuchet MS"/>
              </a:rPr>
              <a:t>atau  </a:t>
            </a:r>
            <a:r>
              <a:rPr sz="3000" spc="145" dirty="0">
                <a:latin typeface="Trebuchet MS"/>
                <a:cs typeface="Trebuchet MS"/>
              </a:rPr>
              <a:t>menggambar </a:t>
            </a:r>
            <a:r>
              <a:rPr sz="3000" spc="100" dirty="0">
                <a:latin typeface="Trebuchet MS"/>
                <a:cs typeface="Trebuchet MS"/>
              </a:rPr>
              <a:t>bersama</a:t>
            </a:r>
            <a:r>
              <a:rPr sz="3000" spc="-625" dirty="0">
                <a:latin typeface="Trebuchet MS"/>
                <a:cs typeface="Trebuchet MS"/>
              </a:rPr>
              <a:t> </a:t>
            </a:r>
            <a:r>
              <a:rPr sz="3000" spc="30" dirty="0">
                <a:latin typeface="Trebuchet MS"/>
                <a:cs typeface="Trebuchet MS"/>
              </a:rPr>
              <a:t>(whiteboard), </a:t>
            </a:r>
            <a:r>
              <a:rPr sz="3000" spc="90" dirty="0" err="1" smtClean="0">
                <a:latin typeface="Trebuchet MS"/>
                <a:cs typeface="Trebuchet MS"/>
              </a:rPr>
              <a:t>desain</a:t>
            </a:r>
            <a:r>
              <a:rPr sz="3000" spc="90" dirty="0" smtClean="0">
                <a:latin typeface="Trebuchet MS"/>
                <a:cs typeface="Trebuchet MS"/>
              </a:rPr>
              <a:t> </a:t>
            </a:r>
            <a:r>
              <a:rPr sz="3000" spc="60" dirty="0">
                <a:latin typeface="Trebuchet MS"/>
                <a:cs typeface="Trebuchet MS"/>
              </a:rPr>
              <a:t>bersama, </a:t>
            </a:r>
            <a:r>
              <a:rPr sz="3000" spc="45" dirty="0">
                <a:latin typeface="Trebuchet MS"/>
                <a:cs typeface="Trebuchet MS"/>
              </a:rPr>
              <a:t>membuat </a:t>
            </a:r>
            <a:r>
              <a:rPr sz="3000" spc="114" dirty="0">
                <a:latin typeface="Trebuchet MS"/>
                <a:cs typeface="Trebuchet MS"/>
              </a:rPr>
              <a:t>dokumen </a:t>
            </a:r>
            <a:r>
              <a:rPr sz="3000" spc="60" dirty="0" err="1">
                <a:latin typeface="Trebuchet MS"/>
                <a:cs typeface="Trebuchet MS"/>
              </a:rPr>
              <a:t>bersama</a:t>
            </a:r>
            <a:r>
              <a:rPr sz="3000" spc="60" dirty="0" smtClean="0">
                <a:latin typeface="Trebuchet MS"/>
                <a:cs typeface="Trebuchet MS"/>
              </a:rPr>
              <a:t>, </a:t>
            </a:r>
            <a:r>
              <a:rPr sz="3000" spc="135" dirty="0">
                <a:latin typeface="Trebuchet MS"/>
                <a:cs typeface="Trebuchet MS"/>
              </a:rPr>
              <a:t>mendukung </a:t>
            </a:r>
            <a:r>
              <a:rPr sz="3000" spc="30" dirty="0">
                <a:latin typeface="Trebuchet MS"/>
                <a:cs typeface="Trebuchet MS"/>
              </a:rPr>
              <a:t>kerja </a:t>
            </a:r>
            <a:r>
              <a:rPr sz="3000" spc="70" dirty="0">
                <a:latin typeface="Trebuchet MS"/>
                <a:cs typeface="Trebuchet MS"/>
              </a:rPr>
              <a:t>sama </a:t>
            </a:r>
            <a:r>
              <a:rPr sz="3000" spc="-60" dirty="0">
                <a:latin typeface="Trebuchet MS"/>
                <a:cs typeface="Trebuchet MS"/>
              </a:rPr>
              <a:t>tim </a:t>
            </a:r>
            <a:r>
              <a:rPr sz="3000" spc="165" dirty="0">
                <a:latin typeface="Trebuchet MS"/>
                <a:cs typeface="Trebuchet MS"/>
              </a:rPr>
              <a:t>yang </a:t>
            </a:r>
            <a:r>
              <a:rPr sz="3000" spc="30" dirty="0">
                <a:latin typeface="Trebuchet MS"/>
                <a:cs typeface="Trebuchet MS"/>
              </a:rPr>
              <a:t>fleksibel.  </a:t>
            </a:r>
            <a:r>
              <a:rPr sz="3000" spc="45" dirty="0">
                <a:latin typeface="Trebuchet MS"/>
                <a:cs typeface="Trebuchet MS"/>
              </a:rPr>
              <a:t>Contoh:</a:t>
            </a:r>
            <a:r>
              <a:rPr sz="3000" spc="-155" dirty="0">
                <a:latin typeface="Trebuchet MS"/>
                <a:cs typeface="Trebuchet MS"/>
              </a:rPr>
              <a:t> </a:t>
            </a:r>
            <a:r>
              <a:rPr sz="3000" spc="75" dirty="0">
                <a:latin typeface="Trebuchet MS"/>
                <a:cs typeface="Trebuchet MS"/>
              </a:rPr>
              <a:t>TeamRooms</a:t>
            </a:r>
            <a:endParaRPr sz="3000" dirty="0">
              <a:latin typeface="Trebuchet MS"/>
              <a:cs typeface="Trebuchet MS"/>
            </a:endParaRPr>
          </a:p>
          <a:p>
            <a:pPr marL="330835" marR="36830" indent="-318135" algn="just">
              <a:lnSpc>
                <a:spcPct val="89900"/>
              </a:lnSpc>
              <a:spcBef>
                <a:spcPts val="74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150" dirty="0">
                <a:latin typeface="Georgia"/>
                <a:cs typeface="Georgia"/>
              </a:rPr>
              <a:t>Shared </a:t>
            </a:r>
            <a:r>
              <a:rPr sz="3000" b="1" spc="-80" dirty="0">
                <a:latin typeface="Georgia"/>
                <a:cs typeface="Georgia"/>
              </a:rPr>
              <a:t>screen</a:t>
            </a:r>
            <a:r>
              <a:rPr sz="3000" spc="-80" dirty="0">
                <a:latin typeface="Trebuchet MS"/>
                <a:cs typeface="Trebuchet MS"/>
              </a:rPr>
              <a:t>: </a:t>
            </a:r>
            <a:r>
              <a:rPr sz="3000" spc="55" dirty="0">
                <a:latin typeface="Trebuchet MS"/>
                <a:cs typeface="Trebuchet MS"/>
              </a:rPr>
              <a:t>Melihat </a:t>
            </a:r>
            <a:r>
              <a:rPr sz="3000" spc="60" dirty="0">
                <a:latin typeface="Trebuchet MS"/>
                <a:cs typeface="Trebuchet MS"/>
              </a:rPr>
              <a:t>layar </a:t>
            </a:r>
            <a:r>
              <a:rPr sz="3000" spc="90" dirty="0">
                <a:latin typeface="Trebuchet MS"/>
                <a:cs typeface="Trebuchet MS"/>
              </a:rPr>
              <a:t>dan  </a:t>
            </a:r>
            <a:r>
              <a:rPr sz="3000" spc="110" dirty="0">
                <a:latin typeface="Trebuchet MS"/>
                <a:cs typeface="Trebuchet MS"/>
              </a:rPr>
              <a:t>mengoperasikan</a:t>
            </a:r>
            <a:r>
              <a:rPr sz="3000" spc="-135" dirty="0">
                <a:latin typeface="Trebuchet MS"/>
                <a:cs typeface="Trebuchet MS"/>
              </a:rPr>
              <a:t> </a:t>
            </a:r>
            <a:r>
              <a:rPr sz="3000" spc="35" dirty="0">
                <a:latin typeface="Trebuchet MS"/>
                <a:cs typeface="Trebuchet MS"/>
              </a:rPr>
              <a:t>sistem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160" dirty="0">
                <a:latin typeface="Trebuchet MS"/>
                <a:cs typeface="Trebuchet MS"/>
              </a:rPr>
              <a:t>yang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10" dirty="0">
                <a:latin typeface="Trebuchet MS"/>
                <a:cs typeface="Trebuchet MS"/>
              </a:rPr>
              <a:t>sama.</a:t>
            </a:r>
            <a:r>
              <a:rPr sz="3000" spc="-155" dirty="0">
                <a:latin typeface="Trebuchet MS"/>
                <a:cs typeface="Trebuchet MS"/>
              </a:rPr>
              <a:t> </a:t>
            </a:r>
            <a:r>
              <a:rPr sz="3000" spc="45" dirty="0" err="1">
                <a:latin typeface="Trebuchet MS"/>
                <a:cs typeface="Trebuchet MS"/>
              </a:rPr>
              <a:t>Contoh</a:t>
            </a:r>
            <a:r>
              <a:rPr sz="3000" spc="45" dirty="0" smtClean="0">
                <a:latin typeface="Trebuchet MS"/>
                <a:cs typeface="Trebuchet MS"/>
              </a:rPr>
              <a:t>: </a:t>
            </a:r>
            <a:r>
              <a:rPr sz="3000" spc="40" dirty="0">
                <a:latin typeface="Trebuchet MS"/>
                <a:cs typeface="Trebuchet MS"/>
              </a:rPr>
              <a:t>Team </a:t>
            </a:r>
            <a:r>
              <a:rPr sz="3000" spc="65" dirty="0">
                <a:latin typeface="Trebuchet MS"/>
                <a:cs typeface="Trebuchet MS"/>
              </a:rPr>
              <a:t>Viewer, </a:t>
            </a:r>
            <a:r>
              <a:rPr sz="3000" spc="265" dirty="0">
                <a:latin typeface="Trebuchet MS"/>
                <a:cs typeface="Trebuchet MS"/>
              </a:rPr>
              <a:t>PC </a:t>
            </a:r>
            <a:r>
              <a:rPr sz="3000" spc="85" dirty="0">
                <a:latin typeface="Trebuchet MS"/>
                <a:cs typeface="Trebuchet MS"/>
              </a:rPr>
              <a:t>Anywhere, </a:t>
            </a:r>
            <a:r>
              <a:rPr sz="3000" spc="155" dirty="0">
                <a:latin typeface="Trebuchet MS"/>
                <a:cs typeface="Trebuchet MS"/>
              </a:rPr>
              <a:t>Windows  </a:t>
            </a:r>
            <a:r>
              <a:rPr sz="3000" spc="25" dirty="0">
                <a:latin typeface="Trebuchet MS"/>
                <a:cs typeface="Trebuchet MS"/>
              </a:rPr>
              <a:t>Remote</a:t>
            </a:r>
            <a:r>
              <a:rPr sz="3000" spc="-165" dirty="0">
                <a:latin typeface="Trebuchet MS"/>
                <a:cs typeface="Trebuchet MS"/>
              </a:rPr>
              <a:t> </a:t>
            </a:r>
            <a:r>
              <a:rPr sz="3000" spc="45" dirty="0">
                <a:latin typeface="Trebuchet MS"/>
                <a:cs typeface="Trebuchet MS"/>
              </a:rPr>
              <a:t>Assistance.</a:t>
            </a:r>
            <a:endParaRPr sz="30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609600"/>
            <a:ext cx="7766050" cy="906017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876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265"/>
              </a:spcBef>
            </a:pPr>
            <a:r>
              <a:rPr sz="4000" spc="-215" dirty="0"/>
              <a:t>Sinkron </a:t>
            </a:r>
            <a:r>
              <a:rPr sz="4000" spc="-95" dirty="0"/>
              <a:t>Tersebar</a:t>
            </a:r>
            <a:r>
              <a:rPr sz="4000" spc="105" dirty="0"/>
              <a:t> </a:t>
            </a:r>
            <a:r>
              <a:rPr sz="4000" spc="-165" dirty="0"/>
              <a:t>(Lanj.)</a:t>
            </a:r>
            <a:endParaRPr sz="4000" dirty="0"/>
          </a:p>
        </p:txBody>
      </p:sp>
      <p:sp>
        <p:nvSpPr>
          <p:cNvPr id="3" name="object 3"/>
          <p:cNvSpPr txBox="1"/>
          <p:nvPr/>
        </p:nvSpPr>
        <p:spPr>
          <a:xfrm>
            <a:off x="1524000" y="1815523"/>
            <a:ext cx="7620000" cy="5791328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30835" marR="5080" indent="-318135" algn="just">
              <a:spcBef>
                <a:spcPts val="459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65" dirty="0">
                <a:latin typeface="Georgia"/>
                <a:cs typeface="Georgia"/>
              </a:rPr>
              <a:t>Interactive </a:t>
            </a:r>
            <a:r>
              <a:rPr sz="3000" b="1" spc="10" dirty="0">
                <a:latin typeface="Georgia"/>
                <a:cs typeface="Georgia"/>
              </a:rPr>
              <a:t>game </a:t>
            </a:r>
            <a:r>
              <a:rPr sz="3000" b="1" spc="-125" dirty="0">
                <a:latin typeface="Georgia"/>
                <a:cs typeface="Georgia"/>
              </a:rPr>
              <a:t>networks</a:t>
            </a:r>
            <a:r>
              <a:rPr sz="3000" spc="-125" dirty="0">
                <a:latin typeface="Trebuchet MS"/>
                <a:cs typeface="Trebuchet MS"/>
              </a:rPr>
              <a:t>: </a:t>
            </a:r>
            <a:r>
              <a:rPr sz="3000" spc="60" dirty="0">
                <a:latin typeface="Trebuchet MS"/>
                <a:cs typeface="Trebuchet MS"/>
              </a:rPr>
              <a:t>Bermain </a:t>
            </a:r>
            <a:r>
              <a:rPr sz="3000" spc="140" dirty="0">
                <a:latin typeface="Trebuchet MS"/>
                <a:cs typeface="Trebuchet MS"/>
              </a:rPr>
              <a:t>game </a:t>
            </a:r>
            <a:r>
              <a:rPr sz="3000" spc="165" dirty="0" smtClean="0">
                <a:latin typeface="Trebuchet MS"/>
                <a:cs typeface="Trebuchet MS"/>
              </a:rPr>
              <a:t>yang</a:t>
            </a:r>
            <a:r>
              <a:rPr sz="3000" spc="-155" dirty="0" smtClean="0">
                <a:latin typeface="Trebuchet MS"/>
                <a:cs typeface="Trebuchet MS"/>
              </a:rPr>
              <a:t> </a:t>
            </a:r>
            <a:r>
              <a:rPr sz="3000" spc="65" dirty="0">
                <a:latin typeface="Trebuchet MS"/>
                <a:cs typeface="Trebuchet MS"/>
              </a:rPr>
              <a:t>sama</a:t>
            </a:r>
            <a:r>
              <a:rPr sz="3000" spc="-160" dirty="0">
                <a:latin typeface="Trebuchet MS"/>
                <a:cs typeface="Trebuchet MS"/>
              </a:rPr>
              <a:t> </a:t>
            </a:r>
            <a:r>
              <a:rPr sz="3000" spc="30" dirty="0">
                <a:latin typeface="Trebuchet MS"/>
                <a:cs typeface="Trebuchet MS"/>
              </a:rPr>
              <a:t>melalui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20" dirty="0">
                <a:latin typeface="Trebuchet MS"/>
                <a:cs typeface="Trebuchet MS"/>
              </a:rPr>
              <a:t>jaringan.</a:t>
            </a:r>
            <a:r>
              <a:rPr sz="3000" spc="-155" dirty="0">
                <a:latin typeface="Trebuchet MS"/>
                <a:cs typeface="Trebuchet MS"/>
              </a:rPr>
              <a:t> </a:t>
            </a:r>
            <a:r>
              <a:rPr sz="3000" spc="45" dirty="0">
                <a:latin typeface="Trebuchet MS"/>
                <a:cs typeface="Trebuchet MS"/>
              </a:rPr>
              <a:t>Contoh:</a:t>
            </a:r>
            <a:r>
              <a:rPr sz="3000" spc="-150" dirty="0">
                <a:latin typeface="Trebuchet MS"/>
                <a:cs typeface="Trebuchet MS"/>
              </a:rPr>
              <a:t> </a:t>
            </a:r>
            <a:r>
              <a:rPr sz="3000" spc="-25" dirty="0">
                <a:latin typeface="Trebuchet MS"/>
                <a:cs typeface="Trebuchet MS"/>
              </a:rPr>
              <a:t>StarCraft</a:t>
            </a:r>
            <a:r>
              <a:rPr sz="3000" spc="-25" dirty="0" smtClean="0">
                <a:latin typeface="Trebuchet MS"/>
                <a:cs typeface="Trebuchet MS"/>
              </a:rPr>
              <a:t>, </a:t>
            </a:r>
            <a:r>
              <a:rPr sz="3000" spc="35" dirty="0">
                <a:latin typeface="Trebuchet MS"/>
                <a:cs typeface="Trebuchet MS"/>
              </a:rPr>
              <a:t>WarCraft, </a:t>
            </a:r>
            <a:r>
              <a:rPr sz="3000" spc="80" dirty="0">
                <a:latin typeface="Trebuchet MS"/>
                <a:cs typeface="Trebuchet MS"/>
              </a:rPr>
              <a:t>Counter </a:t>
            </a:r>
            <a:r>
              <a:rPr sz="3000" dirty="0">
                <a:latin typeface="Trebuchet MS"/>
                <a:cs typeface="Trebuchet MS"/>
              </a:rPr>
              <a:t>Strike, </a:t>
            </a:r>
            <a:r>
              <a:rPr sz="3000" spc="-10" dirty="0">
                <a:latin typeface="Trebuchet MS"/>
                <a:cs typeface="Trebuchet MS"/>
              </a:rPr>
              <a:t>Point </a:t>
            </a:r>
            <a:r>
              <a:rPr sz="3000" spc="15" dirty="0">
                <a:latin typeface="Trebuchet MS"/>
                <a:cs typeface="Trebuchet MS"/>
              </a:rPr>
              <a:t>Blank</a:t>
            </a:r>
            <a:r>
              <a:rPr sz="3000" spc="15" dirty="0" smtClean="0">
                <a:latin typeface="Trebuchet MS"/>
                <a:cs typeface="Trebuchet MS"/>
              </a:rPr>
              <a:t>, </a:t>
            </a:r>
            <a:r>
              <a:rPr sz="3000" spc="-10" dirty="0">
                <a:latin typeface="Trebuchet MS"/>
                <a:cs typeface="Trebuchet MS"/>
              </a:rPr>
              <a:t>Atlantica </a:t>
            </a:r>
            <a:r>
              <a:rPr sz="3000" spc="95" dirty="0">
                <a:latin typeface="Trebuchet MS"/>
                <a:cs typeface="Trebuchet MS"/>
              </a:rPr>
              <a:t>dan </a:t>
            </a:r>
            <a:r>
              <a:rPr sz="3000" spc="20" dirty="0">
                <a:latin typeface="Trebuchet MS"/>
                <a:cs typeface="Trebuchet MS"/>
              </a:rPr>
              <a:t>lain</a:t>
            </a:r>
            <a:r>
              <a:rPr sz="3000" spc="-545" dirty="0">
                <a:latin typeface="Trebuchet MS"/>
                <a:cs typeface="Trebuchet MS"/>
              </a:rPr>
              <a:t> </a:t>
            </a:r>
            <a:r>
              <a:rPr sz="3000" spc="85" dirty="0">
                <a:latin typeface="Trebuchet MS"/>
                <a:cs typeface="Trebuchet MS"/>
              </a:rPr>
              <a:t>sebagainya.</a:t>
            </a:r>
            <a:endParaRPr sz="3000" dirty="0">
              <a:latin typeface="Trebuchet MS"/>
              <a:cs typeface="Trebuchet MS"/>
            </a:endParaRPr>
          </a:p>
          <a:p>
            <a:pPr marL="330835" marR="41275" indent="-318135" algn="just">
              <a:spcBef>
                <a:spcPts val="79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85" dirty="0">
                <a:latin typeface="Georgia"/>
                <a:cs typeface="Georgia"/>
              </a:rPr>
              <a:t>Chat</a:t>
            </a:r>
            <a:r>
              <a:rPr sz="3000" spc="-85" dirty="0">
                <a:latin typeface="Trebuchet MS"/>
                <a:cs typeface="Trebuchet MS"/>
              </a:rPr>
              <a:t>: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135" dirty="0">
                <a:latin typeface="Trebuchet MS"/>
                <a:cs typeface="Trebuchet MS"/>
              </a:rPr>
              <a:t>Diskusi</a:t>
            </a:r>
            <a:r>
              <a:rPr sz="3000" spc="-135" dirty="0">
                <a:latin typeface="Trebuchet MS"/>
                <a:cs typeface="Trebuchet MS"/>
              </a:rPr>
              <a:t> </a:t>
            </a:r>
            <a:r>
              <a:rPr sz="3000" spc="30" dirty="0">
                <a:latin typeface="Trebuchet MS"/>
                <a:cs typeface="Trebuchet MS"/>
              </a:rPr>
              <a:t>melalui</a:t>
            </a:r>
            <a:r>
              <a:rPr sz="3000" spc="-165" dirty="0">
                <a:latin typeface="Trebuchet MS"/>
                <a:cs typeface="Trebuchet MS"/>
              </a:rPr>
              <a:t> </a:t>
            </a:r>
            <a:r>
              <a:rPr sz="3000" spc="25" dirty="0">
                <a:latin typeface="Trebuchet MS"/>
                <a:cs typeface="Trebuchet MS"/>
              </a:rPr>
              <a:t>antarmuka</a:t>
            </a:r>
            <a:r>
              <a:rPr sz="3000" spc="-135" dirty="0">
                <a:latin typeface="Trebuchet MS"/>
                <a:cs typeface="Trebuchet MS"/>
              </a:rPr>
              <a:t> </a:t>
            </a:r>
            <a:r>
              <a:rPr sz="3000" spc="-20" dirty="0">
                <a:latin typeface="Trebuchet MS"/>
                <a:cs typeface="Trebuchet MS"/>
              </a:rPr>
              <a:t>teks.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45" dirty="0">
                <a:latin typeface="Trebuchet MS"/>
                <a:cs typeface="Trebuchet MS"/>
              </a:rPr>
              <a:t>Contoh:  </a:t>
            </a:r>
            <a:r>
              <a:rPr sz="3000" spc="100" dirty="0">
                <a:latin typeface="Trebuchet MS"/>
                <a:cs typeface="Trebuchet MS"/>
              </a:rPr>
              <a:t>IRC,</a:t>
            </a:r>
            <a:r>
              <a:rPr sz="3000" spc="-165" dirty="0">
                <a:latin typeface="Trebuchet MS"/>
                <a:cs typeface="Trebuchet MS"/>
              </a:rPr>
              <a:t> </a:t>
            </a:r>
            <a:r>
              <a:rPr sz="3000" spc="175" dirty="0">
                <a:latin typeface="Trebuchet MS"/>
                <a:cs typeface="Trebuchet MS"/>
              </a:rPr>
              <a:t>ICQ.</a:t>
            </a:r>
            <a:endParaRPr sz="3000" dirty="0">
              <a:latin typeface="Trebuchet MS"/>
              <a:cs typeface="Trebuchet MS"/>
            </a:endParaRPr>
          </a:p>
          <a:p>
            <a:pPr marL="330835" marR="715645" indent="-318135" algn="just">
              <a:spcBef>
                <a:spcPts val="690"/>
              </a:spcBef>
              <a:buFont typeface="Trebuchet MS"/>
              <a:buChar char="•"/>
              <a:tabLst>
                <a:tab pos="330835" algn="l"/>
                <a:tab pos="331470" algn="l"/>
              </a:tabLst>
            </a:pPr>
            <a:r>
              <a:rPr sz="3000" b="1" spc="-100" dirty="0">
                <a:latin typeface="Georgia"/>
                <a:cs typeface="Georgia"/>
              </a:rPr>
              <a:t>Video </a:t>
            </a:r>
            <a:r>
              <a:rPr sz="3000" b="1" spc="-65" dirty="0">
                <a:latin typeface="Georgia"/>
                <a:cs typeface="Georgia"/>
              </a:rPr>
              <a:t>conferencing </a:t>
            </a:r>
            <a:r>
              <a:rPr sz="3000" b="1" spc="10" dirty="0">
                <a:latin typeface="Georgia"/>
                <a:cs typeface="Georgia"/>
              </a:rPr>
              <a:t>&amp; </a:t>
            </a:r>
            <a:r>
              <a:rPr sz="3000" b="1" spc="-65" dirty="0">
                <a:latin typeface="Georgia"/>
                <a:cs typeface="Georgia"/>
              </a:rPr>
              <a:t>teleconferencing</a:t>
            </a:r>
            <a:r>
              <a:rPr sz="3000" spc="-65" dirty="0" smtClean="0">
                <a:latin typeface="Trebuchet MS"/>
                <a:cs typeface="Trebuchet MS"/>
              </a:rPr>
              <a:t>: </a:t>
            </a:r>
            <a:r>
              <a:rPr sz="3000" spc="60" dirty="0">
                <a:latin typeface="Trebuchet MS"/>
                <a:cs typeface="Trebuchet MS"/>
              </a:rPr>
              <a:t>Konferensi </a:t>
            </a:r>
            <a:r>
              <a:rPr sz="3000" dirty="0">
                <a:latin typeface="Trebuchet MS"/>
                <a:cs typeface="Trebuchet MS"/>
              </a:rPr>
              <a:t>real-time </a:t>
            </a:r>
            <a:r>
              <a:rPr sz="3000" spc="135" dirty="0">
                <a:latin typeface="Trebuchet MS"/>
                <a:cs typeface="Trebuchet MS"/>
              </a:rPr>
              <a:t>dengan </a:t>
            </a:r>
            <a:r>
              <a:rPr sz="3000" spc="90" dirty="0">
                <a:latin typeface="Trebuchet MS"/>
                <a:cs typeface="Trebuchet MS"/>
              </a:rPr>
              <a:t>kemampuan  </a:t>
            </a:r>
            <a:r>
              <a:rPr sz="3000" spc="75" dirty="0">
                <a:latin typeface="Trebuchet MS"/>
                <a:cs typeface="Trebuchet MS"/>
              </a:rPr>
              <a:t>audio</a:t>
            </a:r>
            <a:r>
              <a:rPr sz="3000" spc="-150" dirty="0">
                <a:latin typeface="Trebuchet MS"/>
                <a:cs typeface="Trebuchet MS"/>
              </a:rPr>
              <a:t> </a:t>
            </a:r>
            <a:r>
              <a:rPr sz="3000" spc="95" dirty="0">
                <a:latin typeface="Trebuchet MS"/>
                <a:cs typeface="Trebuchet MS"/>
              </a:rPr>
              <a:t>dan</a:t>
            </a:r>
            <a:r>
              <a:rPr sz="3000" spc="-160" dirty="0">
                <a:latin typeface="Trebuchet MS"/>
                <a:cs typeface="Trebuchet MS"/>
              </a:rPr>
              <a:t> </a:t>
            </a:r>
            <a:r>
              <a:rPr sz="3000" spc="50" dirty="0">
                <a:latin typeface="Trebuchet MS"/>
                <a:cs typeface="Trebuchet MS"/>
              </a:rPr>
              <a:t>video.</a:t>
            </a:r>
            <a:r>
              <a:rPr sz="3000" spc="-130" dirty="0">
                <a:latin typeface="Trebuchet MS"/>
                <a:cs typeface="Trebuchet MS"/>
              </a:rPr>
              <a:t> </a:t>
            </a:r>
            <a:r>
              <a:rPr sz="3000" spc="45" dirty="0">
                <a:latin typeface="Trebuchet MS"/>
                <a:cs typeface="Trebuchet MS"/>
              </a:rPr>
              <a:t>Contoh:</a:t>
            </a:r>
            <a:r>
              <a:rPr sz="3000" spc="-160" dirty="0">
                <a:latin typeface="Trebuchet MS"/>
                <a:cs typeface="Trebuchet MS"/>
              </a:rPr>
              <a:t> </a:t>
            </a:r>
            <a:r>
              <a:rPr sz="3000" spc="55" dirty="0">
                <a:latin typeface="Trebuchet MS"/>
                <a:cs typeface="Trebuchet MS"/>
              </a:rPr>
              <a:t>NetMeeting,</a:t>
            </a:r>
            <a:r>
              <a:rPr sz="3000" spc="-155" dirty="0">
                <a:latin typeface="Trebuchet MS"/>
                <a:cs typeface="Trebuchet MS"/>
              </a:rPr>
              <a:t> </a:t>
            </a:r>
            <a:r>
              <a:rPr sz="3000" spc="180" dirty="0">
                <a:latin typeface="Trebuchet MS"/>
                <a:cs typeface="Trebuchet MS"/>
              </a:rPr>
              <a:t>CU-  </a:t>
            </a:r>
            <a:r>
              <a:rPr sz="3000" spc="110" dirty="0">
                <a:latin typeface="Trebuchet MS"/>
                <a:cs typeface="Trebuchet MS"/>
              </a:rPr>
              <a:t>SeeMe,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90" dirty="0">
                <a:latin typeface="Trebuchet MS"/>
                <a:cs typeface="Trebuchet MS"/>
              </a:rPr>
              <a:t>Polycom</a:t>
            </a:r>
            <a:r>
              <a:rPr sz="3000" spc="-145" dirty="0">
                <a:latin typeface="Trebuchet MS"/>
                <a:cs typeface="Trebuchet MS"/>
              </a:rPr>
              <a:t> </a:t>
            </a:r>
            <a:r>
              <a:rPr sz="3000" spc="290" dirty="0">
                <a:latin typeface="Trebuchet MS"/>
                <a:cs typeface="Trebuchet MS"/>
              </a:rPr>
              <a:t>DTVC</a:t>
            </a:r>
            <a:r>
              <a:rPr sz="3000" spc="-160" dirty="0">
                <a:latin typeface="Trebuchet MS"/>
                <a:cs typeface="Trebuchet MS"/>
              </a:rPr>
              <a:t> </a:t>
            </a:r>
            <a:r>
              <a:rPr sz="3000" spc="70" dirty="0">
                <a:latin typeface="Trebuchet MS"/>
                <a:cs typeface="Trebuchet MS"/>
              </a:rPr>
              <a:t>products</a:t>
            </a:r>
            <a:r>
              <a:rPr sz="3000" spc="-155" dirty="0">
                <a:latin typeface="Trebuchet MS"/>
                <a:cs typeface="Trebuchet MS"/>
              </a:rPr>
              <a:t> </a:t>
            </a:r>
            <a:r>
              <a:rPr sz="3000" spc="-225" dirty="0">
                <a:latin typeface="Trebuchet MS"/>
                <a:cs typeface="Trebuchet MS"/>
              </a:rPr>
              <a:t>.</a:t>
            </a:r>
            <a:endParaRPr sz="30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07665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00200" y="762000"/>
            <a:ext cx="7999730" cy="906017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876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265"/>
              </a:spcBef>
            </a:pPr>
            <a:r>
              <a:rPr sz="4000" spc="-215" dirty="0"/>
              <a:t>Sinkron </a:t>
            </a:r>
            <a:r>
              <a:rPr sz="4000" spc="-95" dirty="0"/>
              <a:t>Tersebar</a:t>
            </a:r>
            <a:r>
              <a:rPr sz="4000" spc="105" dirty="0"/>
              <a:t> </a:t>
            </a:r>
            <a:r>
              <a:rPr sz="4000" spc="-165" dirty="0"/>
              <a:t>(Lanj.)</a:t>
            </a:r>
            <a:endParaRPr sz="4000" dirty="0"/>
          </a:p>
        </p:txBody>
      </p:sp>
      <p:sp>
        <p:nvSpPr>
          <p:cNvPr id="3" name="object 3"/>
          <p:cNvSpPr/>
          <p:nvPr/>
        </p:nvSpPr>
        <p:spPr>
          <a:xfrm>
            <a:off x="2895600" y="2286000"/>
            <a:ext cx="6172200" cy="426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4137151"/>
            <a:ext cx="1489710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spc="50" dirty="0">
                <a:latin typeface="Trebuchet MS"/>
                <a:cs typeface="Trebuchet MS"/>
              </a:rPr>
              <a:t>WarCraft  </a:t>
            </a:r>
            <a:r>
              <a:rPr sz="2000" spc="55" dirty="0">
                <a:latin typeface="Trebuchet MS"/>
                <a:cs typeface="Trebuchet MS"/>
              </a:rPr>
              <a:t>dari</a:t>
            </a:r>
            <a:r>
              <a:rPr sz="2000" spc="-180" dirty="0">
                <a:latin typeface="Trebuchet MS"/>
                <a:cs typeface="Trebuchet MS"/>
              </a:rPr>
              <a:t> </a:t>
            </a:r>
            <a:r>
              <a:rPr sz="2000" spc="15" dirty="0">
                <a:latin typeface="Trebuchet MS"/>
                <a:cs typeface="Trebuchet MS"/>
              </a:rPr>
              <a:t>Blizzard</a:t>
            </a:r>
            <a:endParaRPr sz="2000">
              <a:latin typeface="Trebuchet MS"/>
              <a:cs typeface="Trebuchet M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685800"/>
            <a:ext cx="7999730" cy="1521570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876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265"/>
              </a:spcBef>
            </a:pPr>
            <a:r>
              <a:rPr sz="4000" spc="-135" dirty="0"/>
              <a:t>Penerapan </a:t>
            </a:r>
            <a:r>
              <a:rPr sz="4000" spc="-125" dirty="0"/>
              <a:t>CSCW </a:t>
            </a:r>
            <a:r>
              <a:rPr sz="4000" spc="-100" dirty="0"/>
              <a:t>pada</a:t>
            </a:r>
            <a:r>
              <a:rPr sz="4000" spc="150" dirty="0"/>
              <a:t> </a:t>
            </a:r>
            <a:r>
              <a:rPr sz="4000" spc="-95" dirty="0"/>
              <a:t>Pendidikan</a:t>
            </a:r>
            <a:endParaRPr sz="4000" dirty="0"/>
          </a:p>
        </p:txBody>
      </p:sp>
      <p:sp>
        <p:nvSpPr>
          <p:cNvPr id="3" name="object 3"/>
          <p:cNvSpPr txBox="1"/>
          <p:nvPr/>
        </p:nvSpPr>
        <p:spPr>
          <a:xfrm>
            <a:off x="1524000" y="2514600"/>
            <a:ext cx="7999730" cy="344170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 marR="5080" algn="just">
              <a:lnSpc>
                <a:spcPct val="80100"/>
              </a:lnSpc>
              <a:spcBef>
                <a:spcPts val="865"/>
              </a:spcBef>
            </a:pPr>
            <a:r>
              <a:rPr sz="3200" spc="100" dirty="0">
                <a:latin typeface="Trebuchet MS"/>
                <a:cs typeface="Trebuchet MS"/>
              </a:rPr>
              <a:t>Koordinasi </a:t>
            </a:r>
            <a:r>
              <a:rPr sz="3200" spc="70" dirty="0">
                <a:latin typeface="Trebuchet MS"/>
                <a:cs typeface="Trebuchet MS"/>
              </a:rPr>
              <a:t>mahasiswa </a:t>
            </a:r>
            <a:r>
              <a:rPr sz="3200" spc="75" dirty="0">
                <a:latin typeface="Trebuchet MS"/>
                <a:cs typeface="Trebuchet MS"/>
              </a:rPr>
              <a:t>dalam </a:t>
            </a:r>
            <a:r>
              <a:rPr sz="3200" spc="95" dirty="0">
                <a:latin typeface="Trebuchet MS"/>
                <a:cs typeface="Trebuchet MS"/>
              </a:rPr>
              <a:t>kelas </a:t>
            </a:r>
            <a:r>
              <a:rPr sz="3200" dirty="0">
                <a:latin typeface="Trebuchet MS"/>
                <a:cs typeface="Trebuchet MS"/>
              </a:rPr>
              <a:t>virtual  </a:t>
            </a:r>
            <a:r>
              <a:rPr sz="3200" spc="55" dirty="0">
                <a:latin typeface="Trebuchet MS"/>
                <a:cs typeface="Trebuchet MS"/>
              </a:rPr>
              <a:t>adalah </a:t>
            </a:r>
            <a:r>
              <a:rPr sz="3200" spc="140" dirty="0">
                <a:latin typeface="Trebuchet MS"/>
                <a:cs typeface="Trebuchet MS"/>
              </a:rPr>
              <a:t>proses </a:t>
            </a:r>
            <a:r>
              <a:rPr sz="3200" spc="175" dirty="0">
                <a:latin typeface="Trebuchet MS"/>
                <a:cs typeface="Trebuchet MS"/>
              </a:rPr>
              <a:t>yang </a:t>
            </a:r>
            <a:r>
              <a:rPr sz="3200" spc="-10" dirty="0">
                <a:latin typeface="Trebuchet MS"/>
                <a:cs typeface="Trebuchet MS"/>
              </a:rPr>
              <a:t>rumit </a:t>
            </a:r>
            <a:r>
              <a:rPr sz="3200" spc="65" dirty="0">
                <a:latin typeface="Trebuchet MS"/>
                <a:cs typeface="Trebuchet MS"/>
              </a:rPr>
              <a:t>namun </a:t>
            </a:r>
            <a:r>
              <a:rPr sz="3200" spc="30" dirty="0">
                <a:latin typeface="Trebuchet MS"/>
                <a:cs typeface="Trebuchet MS"/>
              </a:rPr>
              <a:t>dapat  </a:t>
            </a:r>
            <a:r>
              <a:rPr sz="3200" spc="125" dirty="0">
                <a:latin typeface="Trebuchet MS"/>
                <a:cs typeface="Trebuchet MS"/>
              </a:rPr>
              <a:t>memungkinkan </a:t>
            </a:r>
            <a:r>
              <a:rPr sz="3200" spc="100" dirty="0">
                <a:latin typeface="Trebuchet MS"/>
                <a:cs typeface="Trebuchet MS"/>
              </a:rPr>
              <a:t>pengalaman </a:t>
            </a:r>
            <a:r>
              <a:rPr sz="3200" spc="120" dirty="0">
                <a:latin typeface="Trebuchet MS"/>
                <a:cs typeface="Trebuchet MS"/>
              </a:rPr>
              <a:t>pendidikan  </a:t>
            </a:r>
            <a:r>
              <a:rPr sz="3200" spc="175" dirty="0">
                <a:latin typeface="Trebuchet MS"/>
                <a:cs typeface="Trebuchet MS"/>
              </a:rPr>
              <a:t>yang</a:t>
            </a:r>
            <a:r>
              <a:rPr sz="3200" spc="-170" dirty="0">
                <a:latin typeface="Trebuchet MS"/>
                <a:cs typeface="Trebuchet MS"/>
              </a:rPr>
              <a:t> </a:t>
            </a:r>
            <a:r>
              <a:rPr sz="3200" spc="145" dirty="0">
                <a:latin typeface="Trebuchet MS"/>
                <a:cs typeface="Trebuchet MS"/>
              </a:rPr>
              <a:t>mendorong</a:t>
            </a:r>
            <a:r>
              <a:rPr sz="3200" spc="-170" dirty="0">
                <a:latin typeface="Trebuchet MS"/>
                <a:cs typeface="Trebuchet MS"/>
              </a:rPr>
              <a:t> </a:t>
            </a:r>
            <a:r>
              <a:rPr sz="3200" spc="110" dirty="0">
                <a:latin typeface="Trebuchet MS"/>
                <a:cs typeface="Trebuchet MS"/>
              </a:rPr>
              <a:t>dan</a:t>
            </a:r>
            <a:r>
              <a:rPr sz="3200" spc="-185" dirty="0">
                <a:latin typeface="Trebuchet MS"/>
                <a:cs typeface="Trebuchet MS"/>
              </a:rPr>
              <a:t> </a:t>
            </a:r>
            <a:r>
              <a:rPr sz="3200" spc="55" dirty="0">
                <a:latin typeface="Trebuchet MS"/>
                <a:cs typeface="Trebuchet MS"/>
              </a:rPr>
              <a:t>membantu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175" dirty="0" err="1">
                <a:latin typeface="Trebuchet MS"/>
                <a:cs typeface="Trebuchet MS"/>
              </a:rPr>
              <a:t>bagi</a:t>
            </a:r>
            <a:r>
              <a:rPr sz="3200" spc="-180" dirty="0">
                <a:latin typeface="Trebuchet MS"/>
                <a:cs typeface="Trebuchet MS"/>
              </a:rPr>
              <a:t> </a:t>
            </a:r>
            <a:r>
              <a:rPr sz="3200" spc="110" dirty="0" smtClean="0">
                <a:latin typeface="Trebuchet MS"/>
                <a:cs typeface="Trebuchet MS"/>
              </a:rPr>
              <a:t>orang-</a:t>
            </a:r>
            <a:r>
              <a:rPr sz="3200" spc="140" dirty="0" smtClean="0">
                <a:latin typeface="Trebuchet MS"/>
                <a:cs typeface="Trebuchet MS"/>
              </a:rPr>
              <a:t>orang </a:t>
            </a:r>
            <a:r>
              <a:rPr sz="3200" spc="175" dirty="0">
                <a:latin typeface="Trebuchet MS"/>
                <a:cs typeface="Trebuchet MS"/>
              </a:rPr>
              <a:t>yang </a:t>
            </a:r>
            <a:r>
              <a:rPr sz="3200" spc="-20" dirty="0">
                <a:latin typeface="Trebuchet MS"/>
                <a:cs typeface="Trebuchet MS"/>
              </a:rPr>
              <a:t>tak </a:t>
            </a:r>
            <a:r>
              <a:rPr sz="3200" spc="35" dirty="0">
                <a:latin typeface="Trebuchet MS"/>
                <a:cs typeface="Trebuchet MS"/>
              </a:rPr>
              <a:t>dapat </a:t>
            </a:r>
            <a:r>
              <a:rPr sz="3200" spc="140" dirty="0">
                <a:latin typeface="Trebuchet MS"/>
                <a:cs typeface="Trebuchet MS"/>
              </a:rPr>
              <a:t>bepergian </a:t>
            </a:r>
            <a:r>
              <a:rPr sz="3200" spc="155" dirty="0">
                <a:latin typeface="Trebuchet MS"/>
                <a:cs typeface="Trebuchet MS"/>
              </a:rPr>
              <a:t>ke </a:t>
            </a:r>
            <a:r>
              <a:rPr sz="3200" spc="95" dirty="0">
                <a:latin typeface="Trebuchet MS"/>
                <a:cs typeface="Trebuchet MS"/>
              </a:rPr>
              <a:t>kelas  </a:t>
            </a:r>
            <a:r>
              <a:rPr sz="3200" spc="60" dirty="0">
                <a:latin typeface="Trebuchet MS"/>
                <a:cs typeface="Trebuchet MS"/>
              </a:rPr>
              <a:t>kuliah</a:t>
            </a:r>
            <a:r>
              <a:rPr sz="3200" spc="-160" dirty="0">
                <a:latin typeface="Trebuchet MS"/>
                <a:cs typeface="Trebuchet MS"/>
              </a:rPr>
              <a:t> </a:t>
            </a:r>
            <a:r>
              <a:rPr sz="3200" spc="40" dirty="0">
                <a:latin typeface="Trebuchet MS"/>
                <a:cs typeface="Trebuchet MS"/>
              </a:rPr>
              <a:t>biasa.</a:t>
            </a:r>
            <a:endParaRPr sz="3200" dirty="0">
              <a:latin typeface="Trebuchet MS"/>
              <a:cs typeface="Trebuchet MS"/>
            </a:endParaRPr>
          </a:p>
          <a:p>
            <a:pPr algn="just">
              <a:lnSpc>
                <a:spcPct val="100000"/>
              </a:lnSpc>
              <a:spcBef>
                <a:spcPts val="3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3200" b="1" spc="-35" dirty="0">
                <a:latin typeface="Georgia"/>
                <a:cs typeface="Georgia"/>
              </a:rPr>
              <a:t>Misal</a:t>
            </a:r>
            <a:r>
              <a:rPr sz="3200" spc="-35" dirty="0">
                <a:latin typeface="Trebuchet MS"/>
                <a:cs typeface="Trebuchet MS"/>
              </a:rPr>
              <a:t>; </a:t>
            </a:r>
            <a:r>
              <a:rPr sz="3200" spc="125" dirty="0">
                <a:latin typeface="Trebuchet MS"/>
                <a:cs typeface="Trebuchet MS"/>
              </a:rPr>
              <a:t>Penggunaan </a:t>
            </a:r>
            <a:r>
              <a:rPr sz="3200" i="1" spc="-50" dirty="0">
                <a:latin typeface="Georgia"/>
                <a:cs typeface="Georgia"/>
              </a:rPr>
              <a:t>Net</a:t>
            </a:r>
            <a:r>
              <a:rPr sz="3200" i="1" spc="-415" dirty="0">
                <a:latin typeface="Georgia"/>
                <a:cs typeface="Georgia"/>
              </a:rPr>
              <a:t> </a:t>
            </a:r>
            <a:r>
              <a:rPr sz="3200" i="1" spc="-45" dirty="0">
                <a:latin typeface="Georgia"/>
                <a:cs typeface="Georgia"/>
              </a:rPr>
              <a:t>Support.</a:t>
            </a:r>
            <a:endParaRPr sz="3200" dirty="0">
              <a:latin typeface="Georgia"/>
              <a:cs typeface="Georgi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524000" y="1447800"/>
            <a:ext cx="8154924" cy="586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676400" y="1524000"/>
            <a:ext cx="7848600" cy="56527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600200" y="1524000"/>
            <a:ext cx="7940040" cy="58446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4853940"/>
            <a:ext cx="8075930" cy="1135567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30162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375"/>
              </a:spcBef>
            </a:pPr>
            <a:r>
              <a:rPr sz="5400" spc="70" dirty="0"/>
              <a:t>Ms. </a:t>
            </a:r>
            <a:r>
              <a:rPr sz="5400" spc="-280" dirty="0"/>
              <a:t>Share</a:t>
            </a:r>
            <a:r>
              <a:rPr sz="5400" spc="-130" dirty="0"/>
              <a:t> </a:t>
            </a:r>
            <a:r>
              <a:rPr sz="5400" spc="-235" dirty="0"/>
              <a:t>Point</a:t>
            </a:r>
            <a:endParaRPr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85394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47800" y="762000"/>
            <a:ext cx="8152130" cy="924612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1841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0"/>
              </a:spcBef>
            </a:pPr>
            <a:r>
              <a:rPr spc="-85" dirty="0"/>
              <a:t>Definisi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47799" y="2349500"/>
            <a:ext cx="8152131" cy="247567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99900"/>
              </a:lnSpc>
              <a:spcBef>
                <a:spcPts val="105"/>
              </a:spcBef>
            </a:pPr>
            <a:r>
              <a:rPr sz="3200" spc="40" dirty="0">
                <a:latin typeface="Trebuchet MS"/>
                <a:cs typeface="Trebuchet MS"/>
              </a:rPr>
              <a:t>SharePoint</a:t>
            </a:r>
            <a:r>
              <a:rPr sz="3200" spc="-160" dirty="0">
                <a:latin typeface="Trebuchet MS"/>
                <a:cs typeface="Trebuchet MS"/>
              </a:rPr>
              <a:t> </a:t>
            </a:r>
            <a:r>
              <a:rPr sz="3200" spc="55" dirty="0">
                <a:latin typeface="Trebuchet MS"/>
                <a:cs typeface="Trebuchet MS"/>
              </a:rPr>
              <a:t>adalah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-5" dirty="0">
                <a:latin typeface="Trebuchet MS"/>
                <a:cs typeface="Trebuchet MS"/>
              </a:rPr>
              <a:t>platform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20" dirty="0">
                <a:latin typeface="Trebuchet MS"/>
                <a:cs typeface="Trebuchet MS"/>
              </a:rPr>
              <a:t>untuk</a:t>
            </a:r>
            <a:r>
              <a:rPr sz="3200" spc="-170" dirty="0">
                <a:latin typeface="Trebuchet MS"/>
                <a:cs typeface="Trebuchet MS"/>
              </a:rPr>
              <a:t> </a:t>
            </a:r>
            <a:r>
              <a:rPr sz="3200" spc="165" dirty="0">
                <a:latin typeface="Trebuchet MS"/>
                <a:cs typeface="Trebuchet MS"/>
              </a:rPr>
              <a:t>berbagi  </a:t>
            </a:r>
            <a:r>
              <a:rPr sz="3200" spc="40" dirty="0">
                <a:latin typeface="Trebuchet MS"/>
                <a:cs typeface="Trebuchet MS"/>
              </a:rPr>
              <a:t>informasi </a:t>
            </a:r>
            <a:r>
              <a:rPr sz="3200" spc="110" dirty="0">
                <a:latin typeface="Trebuchet MS"/>
                <a:cs typeface="Trebuchet MS"/>
              </a:rPr>
              <a:t>dan </a:t>
            </a:r>
            <a:r>
              <a:rPr sz="3200" spc="85" dirty="0">
                <a:latin typeface="Trebuchet MS"/>
                <a:cs typeface="Trebuchet MS"/>
              </a:rPr>
              <a:t>berkolaborasi, </a:t>
            </a:r>
            <a:r>
              <a:rPr sz="3200" spc="165" dirty="0">
                <a:latin typeface="Trebuchet MS"/>
                <a:cs typeface="Trebuchet MS"/>
              </a:rPr>
              <a:t>berbagi  </a:t>
            </a:r>
            <a:r>
              <a:rPr sz="3200" spc="80" dirty="0">
                <a:latin typeface="Trebuchet MS"/>
                <a:cs typeface="Trebuchet MS"/>
              </a:rPr>
              <a:t>dokumen, </a:t>
            </a:r>
            <a:r>
              <a:rPr sz="3200" spc="45" dirty="0">
                <a:latin typeface="Trebuchet MS"/>
                <a:cs typeface="Trebuchet MS"/>
              </a:rPr>
              <a:t>menjalankan </a:t>
            </a:r>
            <a:r>
              <a:rPr sz="3200" spc="35" dirty="0">
                <a:latin typeface="Trebuchet MS"/>
                <a:cs typeface="Trebuchet MS"/>
              </a:rPr>
              <a:t>alur kerja </a:t>
            </a:r>
            <a:r>
              <a:rPr sz="3200" spc="-60" dirty="0">
                <a:latin typeface="Trebuchet MS"/>
                <a:cs typeface="Trebuchet MS"/>
              </a:rPr>
              <a:t>atau  </a:t>
            </a:r>
            <a:r>
              <a:rPr sz="3200" spc="55" dirty="0">
                <a:latin typeface="Trebuchet MS"/>
                <a:cs typeface="Trebuchet MS"/>
              </a:rPr>
              <a:t>workflow </a:t>
            </a:r>
            <a:r>
              <a:rPr sz="3200" spc="65" dirty="0">
                <a:latin typeface="Trebuchet MS"/>
                <a:cs typeface="Trebuchet MS"/>
              </a:rPr>
              <a:t>dalam </a:t>
            </a:r>
            <a:r>
              <a:rPr sz="3200" spc="45" dirty="0">
                <a:latin typeface="Trebuchet MS"/>
                <a:cs typeface="Trebuchet MS"/>
              </a:rPr>
              <a:t>menjalankan </a:t>
            </a:r>
            <a:r>
              <a:rPr sz="3200" spc="120" dirty="0">
                <a:latin typeface="Trebuchet MS"/>
                <a:cs typeface="Trebuchet MS"/>
              </a:rPr>
              <a:t>bisnis  </a:t>
            </a:r>
            <a:r>
              <a:rPr sz="3200" spc="140" dirty="0">
                <a:latin typeface="Trebuchet MS"/>
                <a:cs typeface="Trebuchet MS"/>
              </a:rPr>
              <a:t>proses</a:t>
            </a:r>
            <a:r>
              <a:rPr sz="3200" spc="-180" dirty="0">
                <a:latin typeface="Trebuchet MS"/>
                <a:cs typeface="Trebuchet MS"/>
              </a:rPr>
              <a:t> </a:t>
            </a:r>
            <a:r>
              <a:rPr sz="3200" spc="40" dirty="0">
                <a:latin typeface="Trebuchet MS"/>
                <a:cs typeface="Trebuchet MS"/>
              </a:rPr>
              <a:t>manajemen</a:t>
            </a:r>
            <a:endParaRPr sz="32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828800" y="1447800"/>
            <a:ext cx="7591655" cy="5867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0" y="762000"/>
            <a:ext cx="8001000" cy="924612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184150" rIns="0" bIns="0" rtlCol="0">
            <a:spAutoFit/>
          </a:bodyPr>
          <a:lstStyle/>
          <a:p>
            <a:pPr algn="r">
              <a:lnSpc>
                <a:spcPct val="100000"/>
              </a:lnSpc>
              <a:spcBef>
                <a:spcPts val="1450"/>
              </a:spcBef>
            </a:pPr>
            <a:r>
              <a:rPr spc="-145" dirty="0"/>
              <a:t>Requirements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24000" y="2075180"/>
            <a:ext cx="8001000" cy="465063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46100" marR="5080" indent="-533400" algn="just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545465" algn="l"/>
                <a:tab pos="546100" algn="l"/>
              </a:tabLst>
            </a:pPr>
            <a:r>
              <a:rPr sz="3200" spc="180" dirty="0">
                <a:latin typeface="Trebuchet MS"/>
                <a:cs typeface="Trebuchet MS"/>
              </a:rPr>
              <a:t>Mesin </a:t>
            </a:r>
            <a:r>
              <a:rPr sz="3200" spc="20" dirty="0">
                <a:latin typeface="Trebuchet MS"/>
                <a:cs typeface="Trebuchet MS"/>
              </a:rPr>
              <a:t>untuk </a:t>
            </a:r>
            <a:r>
              <a:rPr sz="3200" spc="120" dirty="0">
                <a:latin typeface="Trebuchet MS"/>
                <a:cs typeface="Trebuchet MS"/>
              </a:rPr>
              <a:t>Domain </a:t>
            </a:r>
            <a:r>
              <a:rPr sz="3200" spc="45" dirty="0">
                <a:latin typeface="Trebuchet MS"/>
                <a:cs typeface="Trebuchet MS"/>
              </a:rPr>
              <a:t>Controller.  </a:t>
            </a:r>
            <a:r>
              <a:rPr sz="3200" spc="120" dirty="0">
                <a:latin typeface="Trebuchet MS"/>
                <a:cs typeface="Trebuchet MS"/>
              </a:rPr>
              <a:t>Sebaiknya</a:t>
            </a:r>
            <a:r>
              <a:rPr sz="3200" spc="-150" dirty="0">
                <a:latin typeface="Trebuchet MS"/>
                <a:cs typeface="Trebuchet MS"/>
              </a:rPr>
              <a:t> </a:t>
            </a:r>
            <a:r>
              <a:rPr sz="3200" spc="20" dirty="0">
                <a:latin typeface="Trebuchet MS"/>
                <a:cs typeface="Trebuchet MS"/>
              </a:rPr>
              <a:t>diinstall</a:t>
            </a:r>
            <a:r>
              <a:rPr sz="3200" spc="-180" dirty="0">
                <a:latin typeface="Trebuchet MS"/>
                <a:cs typeface="Trebuchet MS"/>
              </a:rPr>
              <a:t> </a:t>
            </a:r>
            <a:r>
              <a:rPr sz="3200" spc="165" dirty="0">
                <a:latin typeface="Trebuchet MS"/>
                <a:cs typeface="Trebuchet MS"/>
              </a:rPr>
              <a:t>Windows</a:t>
            </a:r>
            <a:r>
              <a:rPr sz="3200" spc="-180" dirty="0">
                <a:latin typeface="Trebuchet MS"/>
                <a:cs typeface="Trebuchet MS"/>
              </a:rPr>
              <a:t> </a:t>
            </a:r>
            <a:r>
              <a:rPr sz="3200" spc="110" dirty="0">
                <a:latin typeface="Trebuchet MS"/>
                <a:cs typeface="Trebuchet MS"/>
              </a:rPr>
              <a:t>Server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-5" dirty="0">
                <a:latin typeface="Trebuchet MS"/>
                <a:cs typeface="Trebuchet MS"/>
              </a:rPr>
              <a:t>2012.</a:t>
            </a:r>
            <a:endParaRPr sz="3200" dirty="0">
              <a:latin typeface="Trebuchet MS"/>
              <a:cs typeface="Trebuchet MS"/>
            </a:endParaRPr>
          </a:p>
          <a:p>
            <a:pPr marL="546100" marR="773430" indent="-533400" algn="just">
              <a:lnSpc>
                <a:spcPct val="100000"/>
              </a:lnSpc>
              <a:spcBef>
                <a:spcPts val="755"/>
              </a:spcBef>
              <a:buAutoNum type="arabicPeriod"/>
              <a:tabLst>
                <a:tab pos="545465" algn="l"/>
                <a:tab pos="546100" algn="l"/>
              </a:tabLst>
            </a:pPr>
            <a:r>
              <a:rPr sz="3200" spc="180" dirty="0">
                <a:latin typeface="Trebuchet MS"/>
                <a:cs typeface="Trebuchet MS"/>
              </a:rPr>
              <a:t>Mesin</a:t>
            </a:r>
            <a:r>
              <a:rPr sz="3200" spc="-185" dirty="0">
                <a:latin typeface="Trebuchet MS"/>
                <a:cs typeface="Trebuchet MS"/>
              </a:rPr>
              <a:t> </a:t>
            </a:r>
            <a:r>
              <a:rPr sz="3200" spc="20" dirty="0">
                <a:latin typeface="Trebuchet MS"/>
                <a:cs typeface="Trebuchet MS"/>
              </a:rPr>
              <a:t>untuk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60" dirty="0">
                <a:latin typeface="Trebuchet MS"/>
                <a:cs typeface="Trebuchet MS"/>
              </a:rPr>
              <a:t>database</a:t>
            </a:r>
            <a:r>
              <a:rPr sz="3200" spc="-195" dirty="0">
                <a:latin typeface="Trebuchet MS"/>
                <a:cs typeface="Trebuchet MS"/>
              </a:rPr>
              <a:t> </a:t>
            </a:r>
            <a:r>
              <a:rPr sz="3200" spc="350" dirty="0">
                <a:latin typeface="Trebuchet MS"/>
                <a:cs typeface="Trebuchet MS"/>
              </a:rPr>
              <a:t>MS</a:t>
            </a:r>
            <a:r>
              <a:rPr sz="3200" spc="-185" dirty="0">
                <a:latin typeface="Trebuchet MS"/>
                <a:cs typeface="Trebuchet MS"/>
              </a:rPr>
              <a:t> </a:t>
            </a:r>
            <a:r>
              <a:rPr sz="3200" spc="200" dirty="0">
                <a:latin typeface="Trebuchet MS"/>
                <a:cs typeface="Trebuchet MS"/>
              </a:rPr>
              <a:t>SQL</a:t>
            </a:r>
            <a:r>
              <a:rPr sz="3200" spc="-195" dirty="0">
                <a:latin typeface="Trebuchet MS"/>
                <a:cs typeface="Trebuchet MS"/>
              </a:rPr>
              <a:t> </a:t>
            </a:r>
            <a:r>
              <a:rPr sz="3200" spc="60" dirty="0">
                <a:latin typeface="Trebuchet MS"/>
                <a:cs typeface="Trebuchet MS"/>
              </a:rPr>
              <a:t>Server.  </a:t>
            </a:r>
            <a:r>
              <a:rPr sz="3200" spc="105" dirty="0">
                <a:latin typeface="Trebuchet MS"/>
                <a:cs typeface="Trebuchet MS"/>
              </a:rPr>
              <a:t>Dalam </a:t>
            </a:r>
            <a:r>
              <a:rPr sz="3200" spc="120" dirty="0">
                <a:latin typeface="Trebuchet MS"/>
                <a:cs typeface="Trebuchet MS"/>
              </a:rPr>
              <a:t>kondisi</a:t>
            </a:r>
            <a:r>
              <a:rPr sz="3200" spc="-620" dirty="0">
                <a:latin typeface="Trebuchet MS"/>
                <a:cs typeface="Trebuchet MS"/>
              </a:rPr>
              <a:t> </a:t>
            </a:r>
            <a:r>
              <a:rPr sz="3200" spc="-5" dirty="0">
                <a:latin typeface="Trebuchet MS"/>
                <a:cs typeface="Trebuchet MS"/>
              </a:rPr>
              <a:t>join </a:t>
            </a:r>
            <a:r>
              <a:rPr sz="3200" spc="45" dirty="0">
                <a:latin typeface="Trebuchet MS"/>
                <a:cs typeface="Trebuchet MS"/>
              </a:rPr>
              <a:t>domain.</a:t>
            </a:r>
            <a:endParaRPr sz="3200" dirty="0">
              <a:latin typeface="Trebuchet MS"/>
              <a:cs typeface="Trebuchet MS"/>
            </a:endParaRPr>
          </a:p>
          <a:p>
            <a:pPr marL="546100" marR="24130" indent="-533400" algn="just">
              <a:lnSpc>
                <a:spcPct val="100000"/>
              </a:lnSpc>
              <a:spcBef>
                <a:spcPts val="755"/>
              </a:spcBef>
              <a:buAutoNum type="arabicPeriod"/>
              <a:tabLst>
                <a:tab pos="545465" algn="l"/>
                <a:tab pos="546100" algn="l"/>
              </a:tabLst>
            </a:pPr>
            <a:r>
              <a:rPr sz="3200" spc="180" dirty="0">
                <a:latin typeface="Trebuchet MS"/>
                <a:cs typeface="Trebuchet MS"/>
              </a:rPr>
              <a:t>Mesin </a:t>
            </a:r>
            <a:r>
              <a:rPr sz="3200" spc="175" dirty="0">
                <a:latin typeface="Trebuchet MS"/>
                <a:cs typeface="Trebuchet MS"/>
              </a:rPr>
              <a:t>yang </a:t>
            </a:r>
            <a:r>
              <a:rPr sz="3200" spc="105" dirty="0">
                <a:latin typeface="Trebuchet MS"/>
                <a:cs typeface="Trebuchet MS"/>
              </a:rPr>
              <a:t>sudah </a:t>
            </a:r>
            <a:r>
              <a:rPr sz="3200" spc="-20" dirty="0">
                <a:latin typeface="Trebuchet MS"/>
                <a:cs typeface="Trebuchet MS"/>
              </a:rPr>
              <a:t>terinstall </a:t>
            </a:r>
            <a:r>
              <a:rPr sz="3200" spc="165" dirty="0">
                <a:latin typeface="Trebuchet MS"/>
                <a:cs typeface="Trebuchet MS"/>
              </a:rPr>
              <a:t>Windows  </a:t>
            </a:r>
            <a:r>
              <a:rPr sz="3200" spc="110" dirty="0">
                <a:latin typeface="Trebuchet MS"/>
                <a:cs typeface="Trebuchet MS"/>
              </a:rPr>
              <a:t>Server </a:t>
            </a:r>
            <a:r>
              <a:rPr sz="3200" spc="55" dirty="0">
                <a:latin typeface="Trebuchet MS"/>
                <a:cs typeface="Trebuchet MS"/>
              </a:rPr>
              <a:t>2012 </a:t>
            </a:r>
            <a:r>
              <a:rPr sz="3200" spc="15" dirty="0">
                <a:latin typeface="Trebuchet MS"/>
                <a:cs typeface="Trebuchet MS"/>
              </a:rPr>
              <a:t>untuk </a:t>
            </a:r>
            <a:r>
              <a:rPr sz="3200" spc="-25" dirty="0">
                <a:latin typeface="Trebuchet MS"/>
                <a:cs typeface="Trebuchet MS"/>
              </a:rPr>
              <a:t>tempat </a:t>
            </a:r>
            <a:r>
              <a:rPr sz="3200" spc="15" dirty="0">
                <a:latin typeface="Trebuchet MS"/>
                <a:cs typeface="Trebuchet MS"/>
              </a:rPr>
              <a:t>SharePoint.  </a:t>
            </a:r>
            <a:r>
              <a:rPr sz="3200" spc="120" dirty="0">
                <a:latin typeface="Trebuchet MS"/>
                <a:cs typeface="Trebuchet MS"/>
              </a:rPr>
              <a:t>Sebaiknya</a:t>
            </a:r>
            <a:r>
              <a:rPr sz="3200" spc="-160" dirty="0">
                <a:latin typeface="Trebuchet MS"/>
                <a:cs typeface="Trebuchet MS"/>
              </a:rPr>
              <a:t> </a:t>
            </a:r>
            <a:r>
              <a:rPr sz="3200" spc="70" dirty="0">
                <a:latin typeface="Trebuchet MS"/>
                <a:cs typeface="Trebuchet MS"/>
              </a:rPr>
              <a:t>dalam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120" dirty="0">
                <a:latin typeface="Trebuchet MS"/>
                <a:cs typeface="Trebuchet MS"/>
              </a:rPr>
              <a:t>kondisi</a:t>
            </a:r>
            <a:r>
              <a:rPr sz="3200" spc="-175" dirty="0">
                <a:latin typeface="Trebuchet MS"/>
                <a:cs typeface="Trebuchet MS"/>
              </a:rPr>
              <a:t> </a:t>
            </a:r>
            <a:r>
              <a:rPr sz="3200" spc="-5" dirty="0">
                <a:latin typeface="Trebuchet MS"/>
                <a:cs typeface="Trebuchet MS"/>
              </a:rPr>
              <a:t>join</a:t>
            </a:r>
            <a:r>
              <a:rPr sz="3200" spc="-180" dirty="0">
                <a:latin typeface="Trebuchet MS"/>
                <a:cs typeface="Trebuchet MS"/>
              </a:rPr>
              <a:t> </a:t>
            </a:r>
            <a:r>
              <a:rPr sz="3200" spc="95" dirty="0">
                <a:latin typeface="Trebuchet MS"/>
                <a:cs typeface="Trebuchet MS"/>
              </a:rPr>
              <a:t>domain</a:t>
            </a:r>
            <a:r>
              <a:rPr sz="3200" spc="-160" dirty="0">
                <a:latin typeface="Trebuchet MS"/>
                <a:cs typeface="Trebuchet MS"/>
              </a:rPr>
              <a:t> </a:t>
            </a:r>
            <a:r>
              <a:rPr sz="3200" spc="110" dirty="0">
                <a:latin typeface="Trebuchet MS"/>
                <a:cs typeface="Trebuchet MS"/>
              </a:rPr>
              <a:t>dan  </a:t>
            </a:r>
            <a:r>
              <a:rPr sz="3200" spc="80" dirty="0">
                <a:latin typeface="Trebuchet MS"/>
                <a:cs typeface="Trebuchet MS"/>
              </a:rPr>
              <a:t>terkoneksi </a:t>
            </a:r>
            <a:r>
              <a:rPr sz="3200" spc="155" dirty="0">
                <a:latin typeface="Trebuchet MS"/>
                <a:cs typeface="Trebuchet MS"/>
              </a:rPr>
              <a:t>ke</a:t>
            </a:r>
            <a:r>
              <a:rPr sz="3200" spc="-409" dirty="0">
                <a:latin typeface="Trebuchet MS"/>
                <a:cs typeface="Trebuchet MS"/>
              </a:rPr>
              <a:t> </a:t>
            </a:r>
            <a:r>
              <a:rPr sz="3200" spc="-45" dirty="0">
                <a:latin typeface="Trebuchet MS"/>
                <a:cs typeface="Trebuchet MS"/>
              </a:rPr>
              <a:t>internet.</a:t>
            </a:r>
            <a:endParaRPr sz="32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00200" y="762000"/>
            <a:ext cx="7848600" cy="897682"/>
          </a:xfrm>
          <a:prstGeom prst="rect">
            <a:avLst/>
          </a:prstGeom>
          <a:solidFill>
            <a:srgbClr val="669900"/>
          </a:solidFill>
        </p:spPr>
        <p:txBody>
          <a:bodyPr vert="horz" wrap="square" lIns="0" tIns="218440" rIns="0" bIns="0" rtlCol="0">
            <a:spAutoFit/>
          </a:bodyPr>
          <a:lstStyle/>
          <a:p>
            <a:pPr algn="r">
              <a:lnSpc>
                <a:spcPct val="100000"/>
              </a:lnSpc>
              <a:spcBef>
                <a:spcPts val="1720"/>
              </a:spcBef>
            </a:pPr>
            <a:r>
              <a:rPr sz="4400" b="1" spc="-135" dirty="0">
                <a:latin typeface="Georgia"/>
                <a:cs typeface="Georgia"/>
              </a:rPr>
              <a:t>Silahkan</a:t>
            </a:r>
            <a:r>
              <a:rPr sz="4400" b="1" spc="-20" dirty="0">
                <a:latin typeface="Georgia"/>
                <a:cs typeface="Georgia"/>
              </a:rPr>
              <a:t> </a:t>
            </a:r>
            <a:r>
              <a:rPr sz="4400" b="1" spc="-330" dirty="0">
                <a:latin typeface="Georgia"/>
                <a:cs typeface="Georgia"/>
              </a:rPr>
              <a:t>Unduh</a:t>
            </a:r>
            <a:endParaRPr sz="4400" dirty="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46605" y="3200400"/>
            <a:ext cx="695579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600" u="heavy" spc="-55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Trebuchet MS"/>
                <a:cs typeface="Trebuchet MS"/>
                <a:hlinkClick r:id="rId2"/>
              </a:rPr>
              <a:t>http://technet.microsoft.com/en- </a:t>
            </a:r>
            <a:r>
              <a:rPr sz="3600" spc="-55" dirty="0">
                <a:solidFill>
                  <a:srgbClr val="009999"/>
                </a:solidFill>
                <a:latin typeface="Trebuchet MS"/>
                <a:cs typeface="Trebuchet MS"/>
              </a:rPr>
              <a:t> </a:t>
            </a:r>
            <a:r>
              <a:rPr sz="3600" u="heavy" spc="30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latin typeface="Trebuchet MS"/>
                <a:cs typeface="Trebuchet MS"/>
              </a:rPr>
              <a:t>us/evalcenter/hh973397.aspx</a:t>
            </a:r>
            <a:endParaRPr sz="3600" dirty="0">
              <a:latin typeface="Trebuchet MS"/>
              <a:cs typeface="Trebuchet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95400" y="1239776"/>
            <a:ext cx="8429243" cy="632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133600" y="1228890"/>
            <a:ext cx="6324600" cy="59603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95400" y="1066800"/>
            <a:ext cx="8429243" cy="6324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95400" y="1447800"/>
            <a:ext cx="8610600" cy="60030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71600" y="914400"/>
            <a:ext cx="7714488" cy="56662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371600" y="1524000"/>
            <a:ext cx="8382000" cy="6019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95400" y="1066800"/>
            <a:ext cx="7687056" cy="56052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837153" cy="1107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625</Words>
  <Application>Microsoft Office PowerPoint</Application>
  <PresentationFormat>Custom</PresentationFormat>
  <Paragraphs>68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Georgia</vt:lpstr>
      <vt:lpstr>Jokerman</vt:lpstr>
      <vt:lpstr>Times New Roman</vt:lpstr>
      <vt:lpstr>Trebuchet MS</vt:lpstr>
      <vt:lpstr>Office Theme</vt:lpstr>
      <vt:lpstr>PowerPoint Presentation</vt:lpstr>
      <vt:lpstr>Definisi</vt:lpstr>
      <vt:lpstr>Tipe Komunikasi</vt:lpstr>
      <vt:lpstr>Tujuan Groupware</vt:lpstr>
      <vt:lpstr>Tujuan Groupware (Lanj.)</vt:lpstr>
      <vt:lpstr>Pengelompokan Sistem Groupware</vt:lpstr>
      <vt:lpstr>PowerPoint Presentation</vt:lpstr>
      <vt:lpstr>PowerPoint Presentation</vt:lpstr>
      <vt:lpstr>Sinkron Tersebar (Lanj.)</vt:lpstr>
      <vt:lpstr>Sinkron Tersebar (Lanj.)</vt:lpstr>
      <vt:lpstr>Penerapan CSCW pada Pendidikan</vt:lpstr>
      <vt:lpstr>PowerPoint Presentation</vt:lpstr>
      <vt:lpstr>PowerPoint Presentation</vt:lpstr>
      <vt:lpstr>PowerPoint Presentation</vt:lpstr>
      <vt:lpstr>Ms. Share Point</vt:lpstr>
      <vt:lpstr>Definisi</vt:lpstr>
      <vt:lpstr>PowerPoint Presentation</vt:lpstr>
      <vt:lpstr>Requirements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Issue Stakeholders Requiremwnts and Comunication dan Collaboration Models</dc:title>
  <dc:creator>Larispa Web Developer</dc:creator>
  <cp:lastModifiedBy>INFORMATIKA</cp:lastModifiedBy>
  <cp:revision>3</cp:revision>
  <dcterms:created xsi:type="dcterms:W3CDTF">2019-02-18T05:01:07Z</dcterms:created>
  <dcterms:modified xsi:type="dcterms:W3CDTF">2019-02-23T15:15:12Z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2014-01-19T00:00:00Z</vt:filetime>
  </property>
  <property fmtid="{D5CDD505-2E9C-101B-9397-08002B2CF9AE}" pid="3" name="Creator">
    <vt:lpwstr>Nitro Pro 7  (7. 5. 0. 29)</vt:lpwstr>
  </property>
  <property fmtid="{D5CDD505-2E9C-101B-9397-08002B2CF9AE}" pid="4" name="LastSaved">
    <vt:filetime>2019-02-18T00:00:00Z</vt:filetime>
  </property>
</Properties>
</file>