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7" r:id="rId3"/>
    <p:sldId id="258" r:id="rId4"/>
    <p:sldId id="281" r:id="rId5"/>
    <p:sldId id="259" r:id="rId6"/>
    <p:sldId id="260" r:id="rId7"/>
    <p:sldId id="282" r:id="rId8"/>
    <p:sldId id="261" r:id="rId9"/>
    <p:sldId id="283" r:id="rId10"/>
    <p:sldId id="262" r:id="rId11"/>
    <p:sldId id="263" r:id="rId12"/>
    <p:sldId id="264" r:id="rId13"/>
    <p:sldId id="284" r:id="rId14"/>
    <p:sldId id="285" r:id="rId15"/>
    <p:sldId id="265" r:id="rId16"/>
    <p:sldId id="266" r:id="rId17"/>
    <p:sldId id="286" r:id="rId18"/>
    <p:sldId id="287" r:id="rId19"/>
    <p:sldId id="288" r:id="rId20"/>
    <p:sldId id="289" r:id="rId21"/>
    <p:sldId id="267" r:id="rId22"/>
    <p:sldId id="290" r:id="rId23"/>
    <p:sldId id="294" r:id="rId24"/>
    <p:sldId id="268" r:id="rId25"/>
    <p:sldId id="269" r:id="rId26"/>
    <p:sldId id="270" r:id="rId27"/>
    <p:sldId id="271" r:id="rId28"/>
    <p:sldId id="291" r:id="rId29"/>
    <p:sldId id="272" r:id="rId30"/>
    <p:sldId id="273" r:id="rId31"/>
    <p:sldId id="274" r:id="rId32"/>
    <p:sldId id="293" r:id="rId33"/>
    <p:sldId id="280" r:id="rId34"/>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286" y="4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1D00DC5-9E4B-46C8-A6F2-0829656CFD9E}" type="datetimeFigureOut">
              <a:rPr lang="en-US" smtClean="0"/>
              <a:pPr/>
              <a:t>9/25/2018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0F3C631-EACE-40AB-B2A0-CACFA6AD22D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0F3C631-EACE-40AB-B2A0-CACFA6AD22D6}"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71F792A4-6BA9-4F41-95E3-D8847FA9B163}" type="datetimeFigureOut">
              <a:rPr lang="id-ID" smtClean="0"/>
              <a:pPr/>
              <a:t>25/09/2018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971DFD-C630-4008-B340-C0CF106A80D7}"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1F792A4-6BA9-4F41-95E3-D8847FA9B163}" type="datetimeFigureOut">
              <a:rPr lang="id-ID" smtClean="0"/>
              <a:pPr/>
              <a:t>25/09/2018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971DFD-C630-4008-B340-C0CF106A80D7}"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1F792A4-6BA9-4F41-95E3-D8847FA9B163}" type="datetimeFigureOut">
              <a:rPr lang="id-ID" smtClean="0"/>
              <a:pPr/>
              <a:t>25/09/2018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971DFD-C630-4008-B340-C0CF106A80D7}"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71F792A4-6BA9-4F41-95E3-D8847FA9B163}" type="datetimeFigureOut">
              <a:rPr lang="id-ID" smtClean="0"/>
              <a:pPr/>
              <a:t>25/09/2018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E971DFD-C630-4008-B340-C0CF106A80D7}"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71F792A4-6BA9-4F41-95E3-D8847FA9B163}" type="datetimeFigureOut">
              <a:rPr lang="id-ID" smtClean="0"/>
              <a:pPr/>
              <a:t>25/09/2018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8E971DFD-C630-4008-B340-C0CF106A80D7}"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71F792A4-6BA9-4F41-95E3-D8847FA9B163}" type="datetimeFigureOut">
              <a:rPr lang="id-ID" smtClean="0"/>
              <a:pPr/>
              <a:t>25/09/2018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8E971DFD-C630-4008-B340-C0CF106A80D7}"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F792A4-6BA9-4F41-95E3-D8847FA9B163}" type="datetimeFigureOut">
              <a:rPr lang="id-ID" smtClean="0"/>
              <a:pPr/>
              <a:t>25/09/2018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8E971DFD-C630-4008-B340-C0CF106A80D7}"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F792A4-6BA9-4F41-95E3-D8847FA9B163}" type="datetimeFigureOut">
              <a:rPr lang="id-ID" smtClean="0"/>
              <a:pPr/>
              <a:t>25/09/2018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E971DFD-C630-4008-B340-C0CF106A80D7}"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F792A4-6BA9-4F41-95E3-D8847FA9B163}" type="datetimeFigureOut">
              <a:rPr lang="id-ID" smtClean="0"/>
              <a:pPr/>
              <a:t>25/09/2018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E971DFD-C630-4008-B340-C0CF106A80D7}"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1F792A4-6BA9-4F41-95E3-D8847FA9B163}" type="datetimeFigureOut">
              <a:rPr lang="id-ID" smtClean="0"/>
              <a:pPr/>
              <a:t>25/09/2018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971DFD-C630-4008-B340-C0CF106A80D7}"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1F792A4-6BA9-4F41-95E3-D8847FA9B163}" type="datetimeFigureOut">
              <a:rPr lang="id-ID" smtClean="0"/>
              <a:pPr/>
              <a:t>25/09/2018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971DFD-C630-4008-B340-C0CF106A80D7}"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F792A4-6BA9-4F41-95E3-D8847FA9B163}" type="datetimeFigureOut">
              <a:rPr lang="id-ID" smtClean="0"/>
              <a:pPr/>
              <a:t>25/09/2018</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971DFD-C630-4008-B340-C0CF106A80D7}" type="slidenum">
              <a:rPr lang="id-ID" smtClean="0"/>
              <a:pPr/>
              <a:t>‹#›</a:t>
            </a:fld>
            <a:endParaRPr lang="id-ID"/>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500694" y="2571744"/>
            <a:ext cx="3057492" cy="1470025"/>
          </a:xfrm>
        </p:spPr>
        <p:txBody>
          <a:bodyPr/>
          <a:lstStyle/>
          <a:p>
            <a:pPr algn="l"/>
            <a:r>
              <a:rPr lang="id-ID" dirty="0" smtClean="0"/>
              <a:t>Strategi </a:t>
            </a:r>
            <a:r>
              <a:rPr lang="en-US" dirty="0" smtClean="0"/>
              <a:t/>
            </a:r>
            <a:br>
              <a:rPr lang="en-US" dirty="0" smtClean="0"/>
            </a:br>
            <a:r>
              <a:rPr lang="id-ID" dirty="0" smtClean="0"/>
              <a:t>Komunikasi</a:t>
            </a:r>
            <a:endParaRPr lang="id-ID" dirty="0"/>
          </a:p>
        </p:txBody>
      </p:sp>
      <p:pic>
        <p:nvPicPr>
          <p:cNvPr id="3" name="Picture 2" descr="145729297256dc86aca414f.jpg"/>
          <p:cNvPicPr>
            <a:picLocks noChangeAspect="1"/>
          </p:cNvPicPr>
          <p:nvPr/>
        </p:nvPicPr>
        <p:blipFill>
          <a:blip r:embed="rId3"/>
          <a:stretch>
            <a:fillRect/>
          </a:stretch>
        </p:blipFill>
        <p:spPr>
          <a:xfrm>
            <a:off x="1285852" y="1928802"/>
            <a:ext cx="3764237" cy="3709977"/>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Strategi</a:t>
            </a:r>
            <a:endParaRPr lang="id-ID" dirty="0"/>
          </a:p>
        </p:txBody>
      </p:sp>
      <p:sp>
        <p:nvSpPr>
          <p:cNvPr id="3" name="Content Placeholder 2"/>
          <p:cNvSpPr>
            <a:spLocks noGrp="1"/>
          </p:cNvSpPr>
          <p:nvPr>
            <p:ph idx="1"/>
          </p:nvPr>
        </p:nvSpPr>
        <p:spPr/>
        <p:txBody>
          <a:bodyPr/>
          <a:lstStyle/>
          <a:p>
            <a:r>
              <a:rPr lang="id-ID" dirty="0" smtClean="0"/>
              <a:t>Strategi pada hakikatnya adalah perencanaan dan menajemen untuk mecapai tujuan. Tetapi untuk mencapai tujuan tersebut, strategi tidak hanya berfungsi sebagai peta jalan yang menunjukkan jalan saja tetapi harus mempu penunjukkan taktik operasionalnya.</a:t>
            </a:r>
            <a:endParaRPr lang="id-ID"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Strategi komunikasi</a:t>
            </a:r>
            <a:endParaRPr lang="id-ID" dirty="0"/>
          </a:p>
        </p:txBody>
      </p:sp>
      <p:sp>
        <p:nvSpPr>
          <p:cNvPr id="3" name="Content Placeholder 2"/>
          <p:cNvSpPr>
            <a:spLocks noGrp="1"/>
          </p:cNvSpPr>
          <p:nvPr>
            <p:ph idx="1"/>
          </p:nvPr>
        </p:nvSpPr>
        <p:spPr/>
        <p:txBody>
          <a:bodyPr/>
          <a:lstStyle/>
          <a:p>
            <a:r>
              <a:rPr lang="id-ID" dirty="0" smtClean="0"/>
              <a:t>Strategi komunikasi adalah merupakan paduan perencanaan komunikasi dengan menajemen komunikasi untuk mencapai tujuan yang yang telah ditetapkan.  Strategi komunikasi harus memapu menunjukkan bagaimana operasionalnya secara paraktis harus dilakukan. </a:t>
            </a:r>
            <a:endParaRPr lang="id-ID"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lide_3.jpg"/>
          <p:cNvPicPr>
            <a:picLocks noGrp="1" noChangeAspect="1"/>
          </p:cNvPicPr>
          <p:nvPr>
            <p:ph idx="1"/>
          </p:nvPr>
        </p:nvPicPr>
        <p:blipFill>
          <a:blip r:embed="rId2"/>
          <a:stretch>
            <a:fillRect/>
          </a:stretch>
        </p:blipFill>
        <p:spPr>
          <a:xfrm>
            <a:off x="-1" y="-107157"/>
            <a:ext cx="9286875" cy="6965157"/>
          </a:xfr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642918"/>
            <a:ext cx="8229600" cy="1143000"/>
          </a:xfrm>
        </p:spPr>
        <p:txBody>
          <a:bodyPr>
            <a:noAutofit/>
          </a:bodyPr>
          <a:lstStyle/>
          <a:p>
            <a:r>
              <a:rPr lang="id-ID" sz="3200" b="1" dirty="0" smtClean="0"/>
              <a:t>APAKAH TUJUAN UTAMA STRATEGI KOMUNIKASI ITU?</a:t>
            </a:r>
            <a:r>
              <a:rPr lang="id-ID" sz="2400" dirty="0" smtClean="0"/>
              <a:t/>
            </a:r>
            <a:br>
              <a:rPr lang="id-ID" sz="2400" dirty="0" smtClean="0"/>
            </a:br>
            <a:r>
              <a:rPr lang="id-ID" sz="2400" dirty="0" smtClean="0"/>
              <a:t>(menurut R. Wayne Pace, Brent D. Peterson, dan m. Dallas Burnett dalam Techniques for Effective Comunication</a:t>
            </a:r>
            <a:endParaRPr lang="id-ID" sz="2400" dirty="0"/>
          </a:p>
        </p:txBody>
      </p:sp>
      <p:sp>
        <p:nvSpPr>
          <p:cNvPr id="3" name="Content Placeholder 2"/>
          <p:cNvSpPr>
            <a:spLocks noGrp="1"/>
          </p:cNvSpPr>
          <p:nvPr>
            <p:ph idx="1"/>
          </p:nvPr>
        </p:nvSpPr>
        <p:spPr>
          <a:xfrm>
            <a:off x="457200" y="2214554"/>
            <a:ext cx="8229600" cy="3911609"/>
          </a:xfrm>
        </p:spPr>
        <p:txBody>
          <a:bodyPr/>
          <a:lstStyle/>
          <a:p>
            <a:r>
              <a:rPr lang="id-ID" dirty="0" smtClean="0"/>
              <a:t> Memastikan </a:t>
            </a:r>
            <a:r>
              <a:rPr lang="id-ID" dirty="0" smtClean="0"/>
              <a:t>kom</a:t>
            </a:r>
            <a:r>
              <a:rPr lang="en-US" dirty="0" smtClean="0"/>
              <a:t>u</a:t>
            </a:r>
            <a:r>
              <a:rPr lang="id-ID" dirty="0" smtClean="0"/>
              <a:t>nikan </a:t>
            </a:r>
            <a:r>
              <a:rPr lang="id-ID" dirty="0" smtClean="0"/>
              <a:t>mengerti pesan yang diterimanya</a:t>
            </a:r>
          </a:p>
          <a:p>
            <a:r>
              <a:rPr lang="id-ID" dirty="0" smtClean="0"/>
              <a:t>Penerimaannya itu harus dibina</a:t>
            </a:r>
          </a:p>
          <a:p>
            <a:r>
              <a:rPr lang="id-ID" dirty="0" smtClean="0"/>
              <a:t>Motivasi melakukan tindakan </a:t>
            </a:r>
            <a:endParaRPr lang="id-ID"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Bersifat makro-vertikal piramidal</a:t>
            </a:r>
            <a:endParaRPr lang="id-ID" dirty="0"/>
          </a:p>
        </p:txBody>
      </p:sp>
      <p:sp>
        <p:nvSpPr>
          <p:cNvPr id="3" name="Content Placeholder 2"/>
          <p:cNvSpPr>
            <a:spLocks noGrp="1"/>
          </p:cNvSpPr>
          <p:nvPr>
            <p:ph idx="1"/>
          </p:nvPr>
        </p:nvSpPr>
        <p:spPr/>
        <p:txBody>
          <a:bodyPr/>
          <a:lstStyle/>
          <a:p>
            <a:r>
              <a:rPr lang="id-ID" dirty="0" smtClean="0"/>
              <a:t>Para komunikator yang berada dipuncak kelembagaan negara melaukan komunikasi melalui media massa yang ada dari atas ke bawah. Memang mestinya komunikasi tidak hanya dilakukan dari atas </a:t>
            </a:r>
            <a:r>
              <a:rPr lang="id-ID" dirty="0" smtClean="0"/>
              <a:t>ke</a:t>
            </a:r>
            <a:r>
              <a:rPr lang="en-US" dirty="0" smtClean="0"/>
              <a:t> </a:t>
            </a:r>
            <a:r>
              <a:rPr lang="id-ID" dirty="0" smtClean="0"/>
              <a:t>bawah </a:t>
            </a:r>
            <a:r>
              <a:rPr lang="id-ID" dirty="0" smtClean="0"/>
              <a:t>tetapi juga sebaliknya dari bawah ke atas. Tetapi untuk yang kedua dirasa sulit karena terhambatnya saluran seperti budaya ABS (asal Bapak Senang) di Indonesia. </a:t>
            </a:r>
            <a:endParaRPr lang="id-ID"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okowi-dan-Kenaikan-BBM.jpg"/>
          <p:cNvPicPr>
            <a:picLocks noChangeAspect="1"/>
          </p:cNvPicPr>
          <p:nvPr/>
        </p:nvPicPr>
        <p:blipFill>
          <a:blip r:embed="rId2"/>
          <a:stretch>
            <a:fillRect/>
          </a:stretch>
        </p:blipFill>
        <p:spPr>
          <a:xfrm>
            <a:off x="1524000" y="781050"/>
            <a:ext cx="6096000" cy="52959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Komunikasi dari bawah ke atas</a:t>
            </a:r>
            <a:endParaRPr lang="id-ID" dirty="0"/>
          </a:p>
        </p:txBody>
      </p:sp>
      <p:sp>
        <p:nvSpPr>
          <p:cNvPr id="3" name="Content Placeholder 2"/>
          <p:cNvSpPr>
            <a:spLocks noGrp="1"/>
          </p:cNvSpPr>
          <p:nvPr>
            <p:ph idx="1"/>
          </p:nvPr>
        </p:nvSpPr>
        <p:spPr/>
        <p:txBody>
          <a:bodyPr/>
          <a:lstStyle/>
          <a:p>
            <a:r>
              <a:rPr lang="id-ID" dirty="0" smtClean="0"/>
              <a:t>Karena sulitnya komunikasi dari bawah ke atas maka mencari bentuknya sendiri seperti demonstrasi di depan gedung DPR, menulis surat pembaca di koran dii. </a:t>
            </a:r>
            <a:endParaRPr lang="id-ID"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titled-3.jpg"/>
          <p:cNvPicPr>
            <a:picLocks noChangeAspect="1"/>
          </p:cNvPicPr>
          <p:nvPr/>
        </p:nvPicPr>
        <p:blipFill>
          <a:blip r:embed="rId2"/>
          <a:stretch>
            <a:fillRect/>
          </a:stretch>
        </p:blipFill>
        <p:spPr>
          <a:xfrm>
            <a:off x="2643174" y="174563"/>
            <a:ext cx="3786214" cy="6388337"/>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Komponen komunikasi menurut Harold Lasswel</a:t>
            </a:r>
            <a:endParaRPr lang="id-ID" dirty="0"/>
          </a:p>
        </p:txBody>
      </p:sp>
      <p:sp>
        <p:nvSpPr>
          <p:cNvPr id="3" name="Content Placeholder 2"/>
          <p:cNvSpPr>
            <a:spLocks noGrp="1"/>
          </p:cNvSpPr>
          <p:nvPr>
            <p:ph idx="1"/>
          </p:nvPr>
        </p:nvSpPr>
        <p:spPr/>
        <p:txBody>
          <a:bodyPr/>
          <a:lstStyle/>
          <a:p>
            <a:r>
              <a:rPr lang="id-ID" dirty="0" smtClean="0"/>
              <a:t>Komunikator</a:t>
            </a:r>
          </a:p>
          <a:p>
            <a:r>
              <a:rPr lang="id-ID" dirty="0" smtClean="0"/>
              <a:t>Pesan</a:t>
            </a:r>
          </a:p>
          <a:p>
            <a:r>
              <a:rPr lang="id-ID" dirty="0" smtClean="0"/>
              <a:t>Mediom</a:t>
            </a:r>
          </a:p>
          <a:p>
            <a:r>
              <a:rPr lang="id-ID" dirty="0" smtClean="0"/>
              <a:t>Khalayak</a:t>
            </a:r>
          </a:p>
          <a:p>
            <a:r>
              <a:rPr lang="id-ID" dirty="0" smtClean="0"/>
              <a:t>Efek </a:t>
            </a:r>
            <a:endParaRPr lang="id-ID"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Gerhard Maletzke menambahkan</a:t>
            </a:r>
            <a:endParaRPr lang="id-ID" dirty="0"/>
          </a:p>
        </p:txBody>
      </p:sp>
      <p:sp>
        <p:nvSpPr>
          <p:cNvPr id="3" name="Content Placeholder 2"/>
          <p:cNvSpPr>
            <a:spLocks noGrp="1"/>
          </p:cNvSpPr>
          <p:nvPr>
            <p:ph idx="1"/>
          </p:nvPr>
        </p:nvSpPr>
        <p:spPr/>
        <p:txBody>
          <a:bodyPr/>
          <a:lstStyle/>
          <a:p>
            <a:r>
              <a:rPr lang="id-ID" dirty="0" smtClean="0"/>
              <a:t>Komponen komunikasi ‘tujuan yang hendak dicapai oleh komunikator’ </a:t>
            </a:r>
            <a:endParaRPr lang="id-ID"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571480"/>
            <a:ext cx="8229600" cy="1143000"/>
          </a:xfrm>
        </p:spPr>
        <p:txBody>
          <a:bodyPr>
            <a:normAutofit fontScale="90000"/>
          </a:bodyPr>
          <a:lstStyle/>
          <a:p>
            <a:r>
              <a:rPr lang="id-ID" dirty="0" smtClean="0"/>
              <a:t>Target komunikasi mempengaruhi cara berkomunikasi </a:t>
            </a:r>
            <a:endParaRPr lang="id-ID" dirty="0"/>
          </a:p>
        </p:txBody>
      </p:sp>
      <p:graphicFrame>
        <p:nvGraphicFramePr>
          <p:cNvPr id="5" name="Content Placeholder 4"/>
          <p:cNvGraphicFramePr>
            <a:graphicFrameLocks noGrp="1"/>
          </p:cNvGraphicFramePr>
          <p:nvPr>
            <p:ph idx="1"/>
          </p:nvPr>
        </p:nvGraphicFramePr>
        <p:xfrm>
          <a:off x="500034" y="2357430"/>
          <a:ext cx="8229600" cy="2194560"/>
        </p:xfrm>
        <a:graphic>
          <a:graphicData uri="http://schemas.openxmlformats.org/drawingml/2006/table">
            <a:tbl>
              <a:tblPr firstRow="1" bandRow="1">
                <a:tableStyleId>{5C22544A-7EE6-4342-B048-85BDC9FD1C3A}</a:tableStyleId>
              </a:tblPr>
              <a:tblGrid>
                <a:gridCol w="685776">
                  <a:extLst>
                    <a:ext uri="{9D8B030D-6E8A-4147-A177-3AD203B41FA5}">
                      <a16:colId xmlns:a16="http://schemas.microsoft.com/office/drawing/2014/main" val="20000"/>
                    </a:ext>
                  </a:extLst>
                </a:gridCol>
                <a:gridCol w="3429024">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370840">
                <a:tc>
                  <a:txBody>
                    <a:bodyPr/>
                    <a:lstStyle/>
                    <a:p>
                      <a:r>
                        <a:rPr lang="id-ID" dirty="0" smtClean="0"/>
                        <a:t>No </a:t>
                      </a:r>
                      <a:endParaRPr lang="id-ID" dirty="0"/>
                    </a:p>
                  </a:txBody>
                  <a:tcPr/>
                </a:tc>
                <a:tc>
                  <a:txBody>
                    <a:bodyPr/>
                    <a:lstStyle/>
                    <a:p>
                      <a:r>
                        <a:rPr lang="id-ID" dirty="0" smtClean="0"/>
                        <a:t>Target audience</a:t>
                      </a:r>
                    </a:p>
                    <a:p>
                      <a:r>
                        <a:rPr lang="id-ID" dirty="0" smtClean="0"/>
                        <a:t>(Kalimatnya serba abstrak)</a:t>
                      </a:r>
                      <a:endParaRPr lang="id-ID" dirty="0"/>
                    </a:p>
                  </a:txBody>
                  <a:tcPr/>
                </a:tc>
                <a:tc>
                  <a:txBody>
                    <a:bodyPr/>
                    <a:lstStyle/>
                    <a:p>
                      <a:r>
                        <a:rPr lang="id-ID" dirty="0" smtClean="0"/>
                        <a:t>Target</a:t>
                      </a:r>
                      <a:r>
                        <a:rPr lang="id-ID" baseline="0" dirty="0" smtClean="0"/>
                        <a:t> groups</a:t>
                      </a:r>
                    </a:p>
                    <a:p>
                      <a:r>
                        <a:rPr lang="id-ID" baseline="0" dirty="0" smtClean="0"/>
                        <a:t>(kalimatnya menjadi kongrit dengan mengganti subjek menjadi ‘kita’)</a:t>
                      </a:r>
                      <a:endParaRPr lang="id-ID" dirty="0"/>
                    </a:p>
                  </a:txBody>
                  <a:tcPr/>
                </a:tc>
                <a:extLst>
                  <a:ext uri="{0D108BD9-81ED-4DB2-BD59-A6C34878D82A}">
                    <a16:rowId xmlns:a16="http://schemas.microsoft.com/office/drawing/2014/main" val="10000"/>
                  </a:ext>
                </a:extLst>
              </a:tr>
              <a:tr h="370840">
                <a:tc>
                  <a:txBody>
                    <a:bodyPr/>
                    <a:lstStyle/>
                    <a:p>
                      <a:r>
                        <a:rPr lang="id-ID" dirty="0" smtClean="0"/>
                        <a:t>1</a:t>
                      </a:r>
                      <a:endParaRPr lang="id-ID" dirty="0"/>
                    </a:p>
                  </a:txBody>
                  <a:tcPr/>
                </a:tc>
                <a:tc>
                  <a:txBody>
                    <a:bodyPr/>
                    <a:lstStyle/>
                    <a:p>
                      <a:r>
                        <a:rPr lang="id-ID" dirty="0" smtClean="0"/>
                        <a:t>Demi pembangunan manusia seutuhnya</a:t>
                      </a:r>
                      <a:endParaRPr lang="id-ID" dirty="0"/>
                    </a:p>
                  </a:txBody>
                  <a:tcPr/>
                </a:tc>
                <a:tc>
                  <a:txBody>
                    <a:bodyPr/>
                    <a:lstStyle/>
                    <a:p>
                      <a:r>
                        <a:rPr lang="id-ID" dirty="0" smtClean="0"/>
                        <a:t>Agar rakyat hidup senang bahagia di dunia dan akhirat</a:t>
                      </a:r>
                      <a:endParaRPr lang="id-ID" dirty="0"/>
                    </a:p>
                  </a:txBody>
                  <a:tcPr/>
                </a:tc>
                <a:extLst>
                  <a:ext uri="{0D108BD9-81ED-4DB2-BD59-A6C34878D82A}">
                    <a16:rowId xmlns:a16="http://schemas.microsoft.com/office/drawing/2014/main" val="10001"/>
                  </a:ext>
                </a:extLst>
              </a:tr>
              <a:tr h="370840">
                <a:tc>
                  <a:txBody>
                    <a:bodyPr/>
                    <a:lstStyle/>
                    <a:p>
                      <a:r>
                        <a:rPr lang="id-ID" dirty="0" smtClean="0"/>
                        <a:t>2</a:t>
                      </a:r>
                      <a:endParaRPr lang="id-ID" dirty="0"/>
                    </a:p>
                  </a:txBody>
                  <a:tcPr/>
                </a:tc>
                <a:tc>
                  <a:txBody>
                    <a:bodyPr/>
                    <a:lstStyle/>
                    <a:p>
                      <a:r>
                        <a:rPr lang="id-ID" dirty="0" smtClean="0"/>
                        <a:t>Untuk kemakmuran rakyat</a:t>
                      </a:r>
                      <a:endParaRPr lang="id-ID" dirty="0"/>
                    </a:p>
                  </a:txBody>
                  <a:tcPr/>
                </a:tc>
                <a:tc>
                  <a:txBody>
                    <a:bodyPr/>
                    <a:lstStyle/>
                    <a:p>
                      <a:r>
                        <a:rPr lang="id-ID" dirty="0" smtClean="0"/>
                        <a:t>Agar kita memiliki rumah sendiri, dengan pakaian bagus dan makan yang cukup. </a:t>
                      </a:r>
                      <a:endParaRPr lang="id-ID" dirty="0"/>
                    </a:p>
                  </a:txBody>
                  <a:tcPr/>
                </a:tc>
                <a:extLst>
                  <a:ext uri="{0D108BD9-81ED-4DB2-BD59-A6C34878D82A}">
                    <a16:rowId xmlns:a16="http://schemas.microsoft.com/office/drawing/2014/main" val="10002"/>
                  </a:ext>
                </a:extLst>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ublic-comunicaiton.jpg"/>
          <p:cNvPicPr>
            <a:picLocks noGrp="1" noChangeAspect="1"/>
          </p:cNvPicPr>
          <p:nvPr>
            <p:ph idx="1"/>
          </p:nvPr>
        </p:nvPicPr>
        <p:blipFill>
          <a:blip r:embed="rId2"/>
          <a:stretch>
            <a:fillRect/>
          </a:stretch>
        </p:blipFill>
        <p:spPr>
          <a:xfrm>
            <a:off x="1142976" y="1214422"/>
            <a:ext cx="6801311" cy="4525963"/>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Kampanye-Jokowi.jpg"/>
          <p:cNvPicPr>
            <a:picLocks noGrp="1" noChangeAspect="1"/>
          </p:cNvPicPr>
          <p:nvPr>
            <p:ph idx="1"/>
          </p:nvPr>
        </p:nvPicPr>
        <p:blipFill>
          <a:blip r:embed="rId2"/>
          <a:stretch>
            <a:fillRect/>
          </a:stretch>
        </p:blipFill>
        <p:spPr>
          <a:xfrm>
            <a:off x="500034" y="1357298"/>
            <a:ext cx="8229600" cy="4175696"/>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Kredibilitas Komunikator</a:t>
            </a:r>
            <a:endParaRPr lang="id-ID" dirty="0"/>
          </a:p>
        </p:txBody>
      </p:sp>
      <p:sp>
        <p:nvSpPr>
          <p:cNvPr id="3" name="Content Placeholder 2"/>
          <p:cNvSpPr>
            <a:spLocks noGrp="1"/>
          </p:cNvSpPr>
          <p:nvPr>
            <p:ph idx="1"/>
          </p:nvPr>
        </p:nvSpPr>
        <p:spPr/>
        <p:txBody>
          <a:bodyPr>
            <a:normAutofit lnSpcReduction="10000"/>
          </a:bodyPr>
          <a:lstStyle/>
          <a:p>
            <a:r>
              <a:rPr lang="id-ID" dirty="0" smtClean="0"/>
              <a:t>Keberhasilan komunikasi ikut ditentukan komonikator. Selain keahlian, komonikator juga harus dipercaya. </a:t>
            </a:r>
          </a:p>
          <a:p>
            <a:r>
              <a:rPr lang="id-ID" dirty="0" smtClean="0"/>
              <a:t>Seorang komonikator bisa dipercaya karena dia memiliki </a:t>
            </a:r>
            <a:r>
              <a:rPr lang="id-ID" i="1" dirty="0" smtClean="0"/>
              <a:t>etos </a:t>
            </a:r>
            <a:r>
              <a:rPr lang="id-ID" dirty="0" smtClean="0"/>
              <a:t>seperti diungkapkan oleh aristoteles: </a:t>
            </a:r>
            <a:endParaRPr lang="en-US" dirty="0" smtClean="0"/>
          </a:p>
          <a:p>
            <a:pPr>
              <a:buFontTx/>
              <a:buChar char="-"/>
            </a:pPr>
            <a:r>
              <a:rPr lang="id-ID" dirty="0" smtClean="0"/>
              <a:t>good </a:t>
            </a:r>
            <a:r>
              <a:rPr lang="id-ID" dirty="0" smtClean="0"/>
              <a:t>sense (perasaan yang baik), </a:t>
            </a:r>
            <a:endParaRPr lang="en-US" dirty="0" smtClean="0"/>
          </a:p>
          <a:p>
            <a:pPr>
              <a:buFontTx/>
              <a:buChar char="-"/>
            </a:pPr>
            <a:r>
              <a:rPr lang="id-ID" dirty="0" smtClean="0"/>
              <a:t>good </a:t>
            </a:r>
            <a:r>
              <a:rPr lang="id-ID" dirty="0" smtClean="0"/>
              <a:t>moral (moral yang baik) , </a:t>
            </a:r>
            <a:endParaRPr lang="en-US" dirty="0" smtClean="0"/>
          </a:p>
          <a:p>
            <a:pPr>
              <a:buFontTx/>
              <a:buChar char="-"/>
            </a:pPr>
            <a:r>
              <a:rPr lang="id-ID" dirty="0" smtClean="0"/>
              <a:t>good </a:t>
            </a:r>
            <a:r>
              <a:rPr lang="id-ID" dirty="0" smtClean="0"/>
              <a:t>character (karakter yang baik). </a:t>
            </a:r>
            <a:endParaRPr lang="id-ID" i="1"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Lanjutan kredibilitas</a:t>
            </a:r>
            <a:endParaRPr lang="id-ID" dirty="0"/>
          </a:p>
        </p:txBody>
      </p:sp>
      <p:sp>
        <p:nvSpPr>
          <p:cNvPr id="3" name="Content Placeholder 2"/>
          <p:cNvSpPr>
            <a:spLocks noGrp="1"/>
          </p:cNvSpPr>
          <p:nvPr>
            <p:ph idx="1"/>
          </p:nvPr>
        </p:nvSpPr>
        <p:spPr/>
        <p:txBody>
          <a:bodyPr/>
          <a:lstStyle/>
          <a:p>
            <a:r>
              <a:rPr lang="id-ID" dirty="0" smtClean="0"/>
              <a:t>Oleh cendikiawan moderen seorang komunikator danggap memiliki kredibilitas bila: </a:t>
            </a:r>
            <a:endParaRPr lang="en-US" dirty="0" smtClean="0"/>
          </a:p>
          <a:p>
            <a:pPr>
              <a:buFontTx/>
              <a:buChar char="-"/>
            </a:pPr>
            <a:r>
              <a:rPr lang="id-ID" dirty="0" smtClean="0"/>
              <a:t>memiliki </a:t>
            </a:r>
            <a:r>
              <a:rPr lang="id-ID" dirty="0" smtClean="0"/>
              <a:t>iktikad yang baik, </a:t>
            </a:r>
            <a:endParaRPr lang="en-US" dirty="0" smtClean="0"/>
          </a:p>
          <a:p>
            <a:pPr>
              <a:buFontTx/>
              <a:buChar char="-"/>
            </a:pPr>
            <a:r>
              <a:rPr lang="id-ID" dirty="0" smtClean="0"/>
              <a:t>kelayakan </a:t>
            </a:r>
            <a:r>
              <a:rPr lang="id-ID" dirty="0" smtClean="0"/>
              <a:t>untuk dipercaya, </a:t>
            </a:r>
            <a:endParaRPr lang="en-US" dirty="0" smtClean="0"/>
          </a:p>
          <a:p>
            <a:pPr>
              <a:buFontTx/>
              <a:buChar char="-"/>
            </a:pPr>
            <a:r>
              <a:rPr lang="id-ID" dirty="0" smtClean="0"/>
              <a:t>serta </a:t>
            </a:r>
            <a:r>
              <a:rPr lang="id-ID" dirty="0" smtClean="0"/>
              <a:t>kecakapan atau keahlian. </a:t>
            </a:r>
            <a:endParaRPr lang="id-ID"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ario-teguh-buka-biro-jodoh-thumbs.jpg"/>
          <p:cNvPicPr>
            <a:picLocks noGrp="1" noChangeAspect="1"/>
          </p:cNvPicPr>
          <p:nvPr>
            <p:ph idx="1"/>
          </p:nvPr>
        </p:nvPicPr>
        <p:blipFill>
          <a:blip r:embed="rId2"/>
          <a:stretch>
            <a:fillRect/>
          </a:stretch>
        </p:blipFill>
        <p:spPr>
          <a:xfrm>
            <a:off x="214282" y="1285860"/>
            <a:ext cx="7671196" cy="4286280"/>
          </a:xfr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037751000_1448457179-Aa_Gym_dan_Teh_Ninih__I_.jpg"/>
          <p:cNvPicPr>
            <a:picLocks noGrp="1" noChangeAspect="1"/>
          </p:cNvPicPr>
          <p:nvPr>
            <p:ph idx="1"/>
          </p:nvPr>
        </p:nvPicPr>
        <p:blipFill>
          <a:blip r:embed="rId2"/>
          <a:stretch>
            <a:fillRect/>
          </a:stretch>
        </p:blipFill>
        <p:spPr>
          <a:xfrm>
            <a:off x="857224" y="1428736"/>
            <a:ext cx="7711843" cy="4274171"/>
          </a:xfr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uet-reza-artamevia-dan-aa-gatot-ramaikan-konser-jakarta-dekade_20151214_133131.jpg"/>
          <p:cNvPicPr>
            <a:picLocks noGrp="1" noChangeAspect="1"/>
          </p:cNvPicPr>
          <p:nvPr>
            <p:ph idx="1"/>
          </p:nvPr>
        </p:nvPicPr>
        <p:blipFill>
          <a:blip r:embed="rId2"/>
          <a:stretch>
            <a:fillRect/>
          </a:stretch>
        </p:blipFill>
        <p:spPr>
          <a:xfrm>
            <a:off x="1285852" y="1500174"/>
            <a:ext cx="6667500" cy="3743325"/>
          </a:xfr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imas-kanjeng.jpg"/>
          <p:cNvPicPr>
            <a:picLocks noGrp="1" noChangeAspect="1"/>
          </p:cNvPicPr>
          <p:nvPr>
            <p:ph idx="1"/>
          </p:nvPr>
        </p:nvPicPr>
        <p:blipFill>
          <a:blip r:embed="rId2"/>
          <a:stretch>
            <a:fillRect/>
          </a:stretch>
        </p:blipFill>
        <p:spPr>
          <a:xfrm>
            <a:off x="642910" y="1214422"/>
            <a:ext cx="7860883" cy="4525963"/>
          </a:xfr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Siapakah komonikator dalam media massa?</a:t>
            </a:r>
            <a:endParaRPr lang="id-ID" dirty="0"/>
          </a:p>
        </p:txBody>
      </p:sp>
      <p:sp>
        <p:nvSpPr>
          <p:cNvPr id="3" name="Content Placeholder 2"/>
          <p:cNvSpPr>
            <a:spLocks noGrp="1"/>
          </p:cNvSpPr>
          <p:nvPr>
            <p:ph idx="1"/>
          </p:nvPr>
        </p:nvSpPr>
        <p:spPr/>
        <p:txBody>
          <a:bodyPr/>
          <a:lstStyle/>
          <a:p>
            <a:r>
              <a:rPr lang="id-ID" dirty="0" smtClean="0"/>
              <a:t>Di dalam media massa </a:t>
            </a:r>
            <a:r>
              <a:rPr lang="id-ID" dirty="0" smtClean="0"/>
              <a:t>kom</a:t>
            </a:r>
            <a:r>
              <a:rPr lang="en-US" dirty="0" smtClean="0"/>
              <a:t>u</a:t>
            </a:r>
            <a:r>
              <a:rPr lang="id-ID" dirty="0" smtClean="0"/>
              <a:t>nikator </a:t>
            </a:r>
            <a:r>
              <a:rPr lang="id-ID" dirty="0" smtClean="0"/>
              <a:t>dibedakan menjadi dua macam, pertama </a:t>
            </a:r>
            <a:r>
              <a:rPr lang="id-ID" dirty="0" smtClean="0"/>
              <a:t>kom</a:t>
            </a:r>
            <a:r>
              <a:rPr lang="en-US" dirty="0" smtClean="0"/>
              <a:t>u</a:t>
            </a:r>
            <a:r>
              <a:rPr lang="id-ID" dirty="0" smtClean="0"/>
              <a:t>nikator </a:t>
            </a:r>
            <a:r>
              <a:rPr lang="id-ID" dirty="0" smtClean="0"/>
              <a:t>kolektif dan yang kedua </a:t>
            </a:r>
            <a:r>
              <a:rPr lang="id-ID" dirty="0" smtClean="0"/>
              <a:t>kom</a:t>
            </a:r>
            <a:r>
              <a:rPr lang="en-US" dirty="0" smtClean="0"/>
              <a:t>u</a:t>
            </a:r>
            <a:r>
              <a:rPr lang="id-ID" dirty="0" smtClean="0"/>
              <a:t>nikator indi</a:t>
            </a:r>
            <a:r>
              <a:rPr lang="en-US" dirty="0" smtClean="0"/>
              <a:t>v</a:t>
            </a:r>
            <a:r>
              <a:rPr lang="id-ID" dirty="0" smtClean="0"/>
              <a:t>idual</a:t>
            </a:r>
            <a:r>
              <a:rPr lang="id-ID" dirty="0" smtClean="0"/>
              <a:t>. Ciri-ciri </a:t>
            </a:r>
            <a:r>
              <a:rPr lang="id-ID" dirty="0" smtClean="0"/>
              <a:t>kom</a:t>
            </a:r>
            <a:r>
              <a:rPr lang="en-US" dirty="0" smtClean="0"/>
              <a:t>u</a:t>
            </a:r>
            <a:r>
              <a:rPr lang="id-ID" dirty="0" smtClean="0"/>
              <a:t>nikator </a:t>
            </a:r>
            <a:r>
              <a:rPr lang="id-ID" dirty="0" smtClean="0"/>
              <a:t>kolektif adalah reporter yang mewakili media massa sedangkan contoh untuk </a:t>
            </a:r>
            <a:r>
              <a:rPr lang="id-ID" dirty="0" smtClean="0"/>
              <a:t>kom</a:t>
            </a:r>
            <a:r>
              <a:rPr lang="en-US" dirty="0" smtClean="0"/>
              <a:t>u</a:t>
            </a:r>
            <a:r>
              <a:rPr lang="id-ID" dirty="0" smtClean="0"/>
              <a:t>nikator </a:t>
            </a:r>
            <a:r>
              <a:rPr lang="id-ID" dirty="0" smtClean="0"/>
              <a:t>individual adalah narasumber yang mewakili dirinya sendiri. </a:t>
            </a:r>
            <a:endParaRPr lang="id-ID"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endag-berbicara-tentang-world-batik-summit-di-acara-bukan-empat-mata-1-1353696517.jpg"/>
          <p:cNvPicPr>
            <a:picLocks noGrp="1" noChangeAspect="1"/>
          </p:cNvPicPr>
          <p:nvPr>
            <p:ph idx="1"/>
          </p:nvPr>
        </p:nvPicPr>
        <p:blipFill>
          <a:blip r:embed="rId2"/>
          <a:stretch>
            <a:fillRect/>
          </a:stretch>
        </p:blipFill>
        <p:spPr>
          <a:xfrm>
            <a:off x="714348" y="1000108"/>
            <a:ext cx="7777913" cy="4857784"/>
          </a:xfr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MG_6112b.JPG"/>
          <p:cNvPicPr>
            <a:picLocks noGrp="1" noChangeAspect="1"/>
          </p:cNvPicPr>
          <p:nvPr>
            <p:ph idx="1"/>
          </p:nvPr>
        </p:nvPicPr>
        <p:blipFill>
          <a:blip r:embed="rId2"/>
          <a:stretch>
            <a:fillRect/>
          </a:stretch>
        </p:blipFill>
        <p:spPr>
          <a:xfrm>
            <a:off x="1508002" y="1600200"/>
            <a:ext cx="6127996" cy="4525963"/>
          </a:xfr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Korelasi antara komponen dan strategi komunikasi</a:t>
            </a:r>
            <a:endParaRPr lang="id-ID" dirty="0"/>
          </a:p>
        </p:txBody>
      </p:sp>
      <p:sp>
        <p:nvSpPr>
          <p:cNvPr id="3" name="Content Placeholder 2"/>
          <p:cNvSpPr>
            <a:spLocks noGrp="1"/>
          </p:cNvSpPr>
          <p:nvPr>
            <p:ph idx="1"/>
          </p:nvPr>
        </p:nvSpPr>
        <p:spPr/>
        <p:txBody>
          <a:bodyPr/>
          <a:lstStyle/>
          <a:p>
            <a:pPr marL="514350" indent="-514350">
              <a:buFont typeface="+mj-lt"/>
              <a:buAutoNum type="alphaLcParenR"/>
            </a:pPr>
            <a:r>
              <a:rPr lang="id-ID" dirty="0" smtClean="0"/>
              <a:t>Mengenai sasaran komunikasi </a:t>
            </a:r>
          </a:p>
          <a:p>
            <a:pPr>
              <a:buNone/>
            </a:pPr>
            <a:r>
              <a:rPr lang="id-ID" dirty="0" smtClean="0"/>
              <a:t>	Sebelum melakukan komunikasi kita harus mengenal siapa komonikan kita dan tujuan kita berkomunikasi apakah hanya ingin menyampaikan informasi atau ingin mempengaruhi kom</a:t>
            </a:r>
            <a:r>
              <a:rPr lang="en-US" dirty="0" smtClean="0"/>
              <a:t>u</a:t>
            </a:r>
            <a:r>
              <a:rPr lang="id-ID" dirty="0" smtClean="0"/>
              <a:t>nikan? Apapun tujuannya perlu memperhatikan faktor-faktor sebagai berikut: </a:t>
            </a:r>
            <a:endParaRPr lang="id-ID"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1. Faktor kerangka referensi</a:t>
            </a:r>
            <a:endParaRPr lang="id-ID" dirty="0"/>
          </a:p>
        </p:txBody>
      </p:sp>
      <p:sp>
        <p:nvSpPr>
          <p:cNvPr id="3" name="Content Placeholder 2"/>
          <p:cNvSpPr>
            <a:spLocks noGrp="1"/>
          </p:cNvSpPr>
          <p:nvPr>
            <p:ph idx="1"/>
          </p:nvPr>
        </p:nvSpPr>
        <p:spPr/>
        <p:txBody>
          <a:bodyPr>
            <a:normAutofit fontScale="92500" lnSpcReduction="10000"/>
          </a:bodyPr>
          <a:lstStyle/>
          <a:p>
            <a:r>
              <a:rPr lang="id-ID" dirty="0" smtClean="0"/>
              <a:t>Kita harus mengenal latar belakang komonikan atau kerangka referensi. Kerangka referensi seseorang terbentuk dalam diri seseorang melalui paduan pengalaman, pendidikan, gaya hidup, norma, status sosial, ideologi, cita-cita dan lain sebagainya. Kerangka referensi seseorang akan berbeda antara satu orang dengan orang lain. Perbedaan bisa sangat tajam seperti murid SD dengan mahasiswa atau antara petani dengan diplomat.</a:t>
            </a:r>
            <a:endParaRPr lang="id-ID"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Lanjutan ....</a:t>
            </a:r>
            <a:endParaRPr lang="id-ID" dirty="0"/>
          </a:p>
        </p:txBody>
      </p:sp>
      <p:sp>
        <p:nvSpPr>
          <p:cNvPr id="3" name="Content Placeholder 2"/>
          <p:cNvSpPr>
            <a:spLocks noGrp="1"/>
          </p:cNvSpPr>
          <p:nvPr>
            <p:ph idx="1"/>
          </p:nvPr>
        </p:nvSpPr>
        <p:spPr/>
        <p:txBody>
          <a:bodyPr>
            <a:normAutofit fontScale="85000" lnSpcReduction="10000"/>
          </a:bodyPr>
          <a:lstStyle/>
          <a:p>
            <a:r>
              <a:rPr lang="id-ID" dirty="0" smtClean="0"/>
              <a:t>Dalam komunikasi antar persona (antar pribadi) akan gampang mengenali karena kita berkomunikasi hanya dengan satu orang, cukup menanyakan “kuliah dimana?” atau “asalnya dari mana” kita sudah dapat meraba kira-kira siapa komonikan kita.</a:t>
            </a:r>
          </a:p>
          <a:p>
            <a:r>
              <a:rPr lang="id-ID" dirty="0" smtClean="0"/>
              <a:t>Akan lebih sulit jika kita berkomunikasi dengan kelompok. Ada kelompok yang referensinya sudah kita kenal seperti mahasiswa dalam sebuah kelas akan tetapi juga ada kelompok yang referensinya belum dikenal seperti rapat Himpunan Mahasiswa. </a:t>
            </a:r>
            <a:endParaRPr lang="id-ID"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Lanjutan ....</a:t>
            </a:r>
            <a:endParaRPr lang="id-ID" dirty="0"/>
          </a:p>
        </p:txBody>
      </p:sp>
      <p:sp>
        <p:nvSpPr>
          <p:cNvPr id="3" name="Content Placeholder 2"/>
          <p:cNvSpPr>
            <a:spLocks noGrp="1"/>
          </p:cNvSpPr>
          <p:nvPr>
            <p:ph idx="1"/>
          </p:nvPr>
        </p:nvSpPr>
        <p:spPr/>
        <p:txBody>
          <a:bodyPr/>
          <a:lstStyle/>
          <a:p>
            <a:r>
              <a:rPr lang="id-ID" dirty="0" smtClean="0"/>
              <a:t>Lebih sulit lagi mengenal kerangka referensi para komonikan dalam komonikasi massa karena sifatnya yang hiterogen. Maka komunikasi yang dilakukan sebaiknya bersifat umum dan informatif. </a:t>
            </a:r>
            <a:endParaRPr lang="id-ID"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2).jpg"/>
          <p:cNvPicPr>
            <a:picLocks noChangeAspect="1"/>
          </p:cNvPicPr>
          <p:nvPr/>
        </p:nvPicPr>
        <p:blipFill>
          <a:blip r:embed="rId2"/>
          <a:stretch>
            <a:fillRect/>
          </a:stretch>
        </p:blipFill>
        <p:spPr>
          <a:xfrm>
            <a:off x="4286248" y="3571876"/>
            <a:ext cx="4327675" cy="2895608"/>
          </a:xfrm>
          <a:prstGeom prst="rect">
            <a:avLst/>
          </a:prstGeom>
        </p:spPr>
      </p:pic>
      <p:pic>
        <p:nvPicPr>
          <p:cNvPr id="5" name="Picture 4" descr="petani.jpg"/>
          <p:cNvPicPr>
            <a:picLocks noChangeAspect="1"/>
          </p:cNvPicPr>
          <p:nvPr/>
        </p:nvPicPr>
        <p:blipFill>
          <a:blip r:embed="rId3"/>
          <a:stretch>
            <a:fillRect/>
          </a:stretch>
        </p:blipFill>
        <p:spPr>
          <a:xfrm>
            <a:off x="714348" y="571480"/>
            <a:ext cx="4295775" cy="2857500"/>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2. Faktor situasi dan kondisi</a:t>
            </a:r>
            <a:endParaRPr lang="id-ID" dirty="0"/>
          </a:p>
        </p:txBody>
      </p:sp>
      <p:sp>
        <p:nvSpPr>
          <p:cNvPr id="3" name="Content Placeholder 2"/>
          <p:cNvSpPr>
            <a:spLocks noGrp="1"/>
          </p:cNvSpPr>
          <p:nvPr>
            <p:ph idx="1"/>
          </p:nvPr>
        </p:nvSpPr>
        <p:spPr/>
        <p:txBody>
          <a:bodyPr>
            <a:normAutofit/>
          </a:bodyPr>
          <a:lstStyle/>
          <a:p>
            <a:r>
              <a:rPr lang="id-ID" dirty="0" smtClean="0"/>
              <a:t>Kita harus memperhatikan faktor situasi. Faktor situasi dibedakan dua macam yaitu yang bisa diprediksi dan faktor yang tidak bisa diprediksi. Yang bisa diprediksi misalnya kita mau menyampaikan sebuah pidato di</a:t>
            </a:r>
            <a:r>
              <a:rPr lang="en-US" dirty="0" smtClean="0"/>
              <a:t> </a:t>
            </a:r>
            <a:r>
              <a:rPr lang="id-ID" dirty="0" smtClean="0"/>
              <a:t>acara malam perayaan, karena hadirin ingin segera menikmati hiburan musik maka sebaiknya pidato yang Anda sampaikan singkat saja. </a:t>
            </a:r>
            <a:endParaRPr lang="id-ID"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Lanjutan...</a:t>
            </a:r>
            <a:endParaRPr lang="id-ID" dirty="0"/>
          </a:p>
        </p:txBody>
      </p:sp>
      <p:sp>
        <p:nvSpPr>
          <p:cNvPr id="3" name="Content Placeholder 2"/>
          <p:cNvSpPr>
            <a:spLocks noGrp="1"/>
          </p:cNvSpPr>
          <p:nvPr>
            <p:ph idx="1"/>
          </p:nvPr>
        </p:nvSpPr>
        <p:spPr/>
        <p:txBody>
          <a:bodyPr>
            <a:normAutofit lnSpcReduction="10000"/>
          </a:bodyPr>
          <a:lstStyle/>
          <a:p>
            <a:r>
              <a:rPr lang="id-ID" dirty="0" smtClean="0"/>
              <a:t>Untuk mengatasi hambatan komunikasi yang tak terprediksi misalnya hujan bergemuruh petir, atau sasasna kelas ramai karena hadirin terfokus oleh perhatian lain maka yang dapat kita lakukan bisa saja mempercepat intonasi dan mengeraskan suara untuk merebut perhatian kom</a:t>
            </a:r>
            <a:r>
              <a:rPr lang="en-US" dirty="0" smtClean="0"/>
              <a:t>u</a:t>
            </a:r>
            <a:r>
              <a:rPr lang="id-ID" dirty="0" smtClean="0"/>
              <a:t>nikan kembali. Cara lain yang dapat kita lakukan adalah dengan cara berhenti sejenak hingga komonikan tenang kembali. </a:t>
            </a:r>
            <a:endParaRPr lang="id-ID"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Lanjutan ....</a:t>
            </a:r>
            <a:endParaRPr lang="id-ID" dirty="0"/>
          </a:p>
        </p:txBody>
      </p:sp>
      <p:sp>
        <p:nvSpPr>
          <p:cNvPr id="3" name="Content Placeholder 2"/>
          <p:cNvSpPr>
            <a:spLocks noGrp="1"/>
          </p:cNvSpPr>
          <p:nvPr>
            <p:ph idx="1"/>
          </p:nvPr>
        </p:nvSpPr>
        <p:spPr/>
        <p:txBody>
          <a:bodyPr/>
          <a:lstStyle/>
          <a:p>
            <a:r>
              <a:rPr lang="id-ID" dirty="0" smtClean="0"/>
              <a:t>Yang dimaksud dengan kondisi di</a:t>
            </a:r>
            <a:r>
              <a:rPr lang="en-US" dirty="0" smtClean="0"/>
              <a:t> </a:t>
            </a:r>
            <a:r>
              <a:rPr lang="id-ID" dirty="0" smtClean="0"/>
              <a:t>sini adalah keadaan personal komonikan, yaitu keadaan fisik, psikis kom</a:t>
            </a:r>
            <a:r>
              <a:rPr lang="en-US" dirty="0" smtClean="0"/>
              <a:t>u</a:t>
            </a:r>
            <a:r>
              <a:rPr lang="id-ID" dirty="0" smtClean="0"/>
              <a:t>nikan saat menerima pesan apakah dia sedang sedih, marah, sakit, atau lapar. Kadang kita harus menangguhkan komonikasi kita sampai keadan membaik atau tetap melakukannya. Hal ini </a:t>
            </a:r>
            <a:r>
              <a:rPr lang="en-US" dirty="0" err="1" smtClean="0"/>
              <a:t>ber</a:t>
            </a:r>
            <a:r>
              <a:rPr lang="id-ID" dirty="0" smtClean="0"/>
              <a:t>gantung faktor k</a:t>
            </a:r>
            <a:r>
              <a:rPr lang="en-US" dirty="0" smtClean="0"/>
              <a:t>e</a:t>
            </a:r>
            <a:r>
              <a:rPr lang="id-ID" dirty="0" smtClean="0"/>
              <a:t>manusiaan. </a:t>
            </a:r>
            <a:endParaRPr lang="id-ID"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anfaat-marah.jpg"/>
          <p:cNvPicPr>
            <a:picLocks noGrp="1" noChangeAspect="1"/>
          </p:cNvPicPr>
          <p:nvPr>
            <p:ph idx="1"/>
          </p:nvPr>
        </p:nvPicPr>
        <p:blipFill>
          <a:blip r:embed="rId2"/>
          <a:stretch>
            <a:fillRect/>
          </a:stretch>
        </p:blipFill>
        <p:spPr>
          <a:xfrm>
            <a:off x="-157162" y="0"/>
            <a:ext cx="9301162" cy="6858000"/>
          </a:xfr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a:bodyPr>
          <a:lstStyle/>
          <a:p>
            <a:pPr lvl="0"/>
            <a:r>
              <a:rPr lang="id-ID" dirty="0" smtClean="0"/>
              <a:t>Apa </a:t>
            </a:r>
            <a:r>
              <a:rPr lang="id-ID" dirty="0" smtClean="0"/>
              <a:t>yang dimaksud dengan kredibilitas komonikator? Jelaskan dan beri contoh.</a:t>
            </a:r>
          </a:p>
          <a:p>
            <a:r>
              <a:rPr lang="en-US" dirty="0" err="1" smtClean="0"/>
              <a:t>Apa</a:t>
            </a:r>
            <a:r>
              <a:rPr lang="en-US" dirty="0" smtClean="0"/>
              <a:t> yang </a:t>
            </a:r>
            <a:r>
              <a:rPr lang="en-US" dirty="0" err="1" smtClean="0"/>
              <a:t>dikatakan</a:t>
            </a:r>
            <a:r>
              <a:rPr lang="en-US" dirty="0" smtClean="0"/>
              <a:t> </a:t>
            </a:r>
            <a:r>
              <a:rPr lang="en-US" dirty="0" err="1" smtClean="0"/>
              <a:t>oleh</a:t>
            </a:r>
            <a:r>
              <a:rPr lang="en-US" dirty="0" smtClean="0"/>
              <a:t> </a:t>
            </a:r>
            <a:r>
              <a:rPr lang="en-US" dirty="0" err="1" smtClean="0"/>
              <a:t>Aristotels</a:t>
            </a:r>
            <a:r>
              <a:rPr lang="en-US" dirty="0" smtClean="0"/>
              <a:t> </a:t>
            </a:r>
            <a:r>
              <a:rPr lang="en-US" dirty="0" err="1" smtClean="0"/>
              <a:t>tentang</a:t>
            </a:r>
            <a:r>
              <a:rPr lang="en-US" dirty="0" smtClean="0"/>
              <a:t> </a:t>
            </a:r>
            <a:r>
              <a:rPr lang="en-US" dirty="0" err="1" smtClean="0"/>
              <a:t>etos</a:t>
            </a:r>
            <a:r>
              <a:rPr lang="en-US" dirty="0" smtClean="0"/>
              <a:t>?</a:t>
            </a:r>
          </a:p>
          <a:p>
            <a:r>
              <a:rPr lang="en-US" dirty="0" err="1" smtClean="0"/>
              <a:t>Apa</a:t>
            </a:r>
            <a:r>
              <a:rPr lang="en-US" dirty="0" smtClean="0"/>
              <a:t> yang </a:t>
            </a:r>
            <a:r>
              <a:rPr lang="en-US" dirty="0" err="1" smtClean="0"/>
              <a:t>disebut</a:t>
            </a:r>
            <a:r>
              <a:rPr lang="en-US" dirty="0" smtClean="0"/>
              <a:t> </a:t>
            </a:r>
            <a:r>
              <a:rPr lang="en-US" dirty="0" err="1" smtClean="0"/>
              <a:t>strategi</a:t>
            </a:r>
            <a:r>
              <a:rPr lang="en-US" dirty="0" smtClean="0"/>
              <a:t> </a:t>
            </a:r>
            <a:r>
              <a:rPr lang="en-US" dirty="0" err="1" smtClean="0"/>
              <a:t>komunikasi</a:t>
            </a:r>
            <a:r>
              <a:rPr lang="en-US" dirty="0" smtClean="0"/>
              <a:t>?</a:t>
            </a:r>
          </a:p>
          <a:p>
            <a:r>
              <a:rPr lang="en-US" dirty="0" err="1" smtClean="0"/>
              <a:t>Sebutkan</a:t>
            </a:r>
            <a:r>
              <a:rPr lang="en-US" dirty="0" smtClean="0"/>
              <a:t> </a:t>
            </a:r>
            <a:r>
              <a:rPr lang="en-US" dirty="0" err="1" smtClean="0"/>
              <a:t>dan</a:t>
            </a:r>
            <a:r>
              <a:rPr lang="en-US" dirty="0" smtClean="0"/>
              <a:t> </a:t>
            </a:r>
            <a:r>
              <a:rPr lang="en-US" dirty="0" err="1" smtClean="0"/>
              <a:t>jelaskan</a:t>
            </a:r>
            <a:r>
              <a:rPr lang="en-US" dirty="0" smtClean="0"/>
              <a:t> </a:t>
            </a:r>
            <a:r>
              <a:rPr lang="en-US" dirty="0" err="1" smtClean="0"/>
              <a:t>tentang</a:t>
            </a:r>
            <a:r>
              <a:rPr lang="en-US" dirty="0" smtClean="0"/>
              <a:t> </a:t>
            </a:r>
            <a:r>
              <a:rPr lang="en-US" dirty="0" err="1" smtClean="0"/>
              <a:t>komunikator</a:t>
            </a:r>
            <a:r>
              <a:rPr lang="en-US" dirty="0" smtClean="0"/>
              <a:t> di media </a:t>
            </a:r>
            <a:r>
              <a:rPr lang="en-US" dirty="0" err="1" smtClean="0"/>
              <a:t>massa</a:t>
            </a:r>
            <a:r>
              <a:rPr lang="en-US" smtClean="0"/>
              <a:t>!</a:t>
            </a:r>
            <a:endParaRPr lang="en-US" dirty="0" smtClean="0"/>
          </a:p>
          <a:p>
            <a:endParaRPr lang="en-US" dirty="0" smtClean="0"/>
          </a:p>
          <a:p>
            <a:endParaRPr lang="id-ID"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537</TotalTime>
  <Words>794</Words>
  <Application>Microsoft Office PowerPoint</Application>
  <PresentationFormat>On-screen Show (4:3)</PresentationFormat>
  <Paragraphs>67</Paragraphs>
  <Slides>33</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33</vt:i4>
      </vt:variant>
    </vt:vector>
  </HeadingPairs>
  <TitlesOfParts>
    <vt:vector size="36" baseType="lpstr">
      <vt:lpstr>Arial</vt:lpstr>
      <vt:lpstr>Calibri</vt:lpstr>
      <vt:lpstr>Office Theme</vt:lpstr>
      <vt:lpstr>Strategi  Komunikasi</vt:lpstr>
      <vt:lpstr>Strategi</vt:lpstr>
      <vt:lpstr>Strategi komunikasi</vt:lpstr>
      <vt:lpstr>PowerPoint Presentation</vt:lpstr>
      <vt:lpstr>APAKAH TUJUAN UTAMA STRATEGI KOMUNIKASI ITU? (menurut R. Wayne Pace, Brent D. Peterson, dan m. Dallas Burnett dalam Techniques for Effective Comunication</vt:lpstr>
      <vt:lpstr>Bersifat makro-vertikal piramidal</vt:lpstr>
      <vt:lpstr>PowerPoint Presentation</vt:lpstr>
      <vt:lpstr>Komunikasi dari bawah ke atas</vt:lpstr>
      <vt:lpstr>PowerPoint Presentation</vt:lpstr>
      <vt:lpstr>Komponen komunikasi menurut Harold Lasswel</vt:lpstr>
      <vt:lpstr>Gerhard Maletzke menambahkan</vt:lpstr>
      <vt:lpstr>Target komunikasi mempengaruhi cara berkomunikasi </vt:lpstr>
      <vt:lpstr>PowerPoint Presentation</vt:lpstr>
      <vt:lpstr>PowerPoint Presentation</vt:lpstr>
      <vt:lpstr>Kredibilitas Komunikator</vt:lpstr>
      <vt:lpstr>Lanjutan kredibilitas</vt:lpstr>
      <vt:lpstr>PowerPoint Presentation</vt:lpstr>
      <vt:lpstr>PowerPoint Presentation</vt:lpstr>
      <vt:lpstr>PowerPoint Presentation</vt:lpstr>
      <vt:lpstr>PowerPoint Presentation</vt:lpstr>
      <vt:lpstr>Siapakah komonikator dalam media massa?</vt:lpstr>
      <vt:lpstr>PowerPoint Presentation</vt:lpstr>
      <vt:lpstr>PowerPoint Presentation</vt:lpstr>
      <vt:lpstr>Korelasi antara komponen dan strategi komunikasi</vt:lpstr>
      <vt:lpstr>1. Faktor kerangka referensi</vt:lpstr>
      <vt:lpstr>Lanjutan ....</vt:lpstr>
      <vt:lpstr>Lanjutan ....</vt:lpstr>
      <vt:lpstr>PowerPoint Presentation</vt:lpstr>
      <vt:lpstr>2. Faktor situasi dan kondisi</vt:lpstr>
      <vt:lpstr>Lanjutan...</vt:lpstr>
      <vt:lpstr>Lanjutan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 Komunikasi</dc:title>
  <dc:creator>Unknown</dc:creator>
  <cp:lastModifiedBy>Muhajir</cp:lastModifiedBy>
  <cp:revision>37</cp:revision>
  <dcterms:created xsi:type="dcterms:W3CDTF">2014-10-27T07:00:22Z</dcterms:created>
  <dcterms:modified xsi:type="dcterms:W3CDTF">2018-09-25T01:03:26Z</dcterms:modified>
</cp:coreProperties>
</file>