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5"/>
  </p:notesMasterIdLst>
  <p:sldIdLst>
    <p:sldId id="256" r:id="rId2"/>
    <p:sldId id="257" r:id="rId3"/>
    <p:sldId id="267" r:id="rId4"/>
    <p:sldId id="268" r:id="rId5"/>
    <p:sldId id="269" r:id="rId6"/>
    <p:sldId id="259" r:id="rId7"/>
    <p:sldId id="270" r:id="rId8"/>
    <p:sldId id="277" r:id="rId9"/>
    <p:sldId id="265" r:id="rId10"/>
    <p:sldId id="272" r:id="rId11"/>
    <p:sldId id="274" r:id="rId12"/>
    <p:sldId id="260" r:id="rId13"/>
    <p:sldId id="271" r:id="rId14"/>
    <p:sldId id="278" r:id="rId15"/>
    <p:sldId id="275" r:id="rId16"/>
    <p:sldId id="276"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3CF36E-FA43-44A7-A98B-A7644C53F3E0}" type="datetimeFigureOut">
              <a:rPr lang="en-US" smtClean="0"/>
              <a:t>10/8/2020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F0FA11-94A4-43F4-A176-1D603AD53C8B}" type="slidenum">
              <a:rPr lang="en-US" smtClean="0"/>
              <a:t>‹#›</a:t>
            </a:fld>
            <a:endParaRPr lang="en-US"/>
          </a:p>
        </p:txBody>
      </p:sp>
    </p:spTree>
    <p:extLst>
      <p:ext uri="{BB962C8B-B14F-4D97-AF65-F5344CB8AC3E}">
        <p14:creationId xmlns:p14="http://schemas.microsoft.com/office/powerpoint/2010/main" val="322598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9A71DAA-55C3-4659-953B-070E21606D96}"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E60E7-3FDA-473E-8BF1-3CBABE752A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A71DAA-55C3-4659-953B-070E21606D96}"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E60E7-3FDA-473E-8BF1-3CBABE752A14}"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A71DAA-55C3-4659-953B-070E21606D96}"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E60E7-3FDA-473E-8BF1-3CBABE752A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9A71DAA-55C3-4659-953B-070E21606D96}" type="datetimeFigureOut">
              <a:rPr lang="en-US" smtClean="0"/>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DE60E7-3FDA-473E-8BF1-3CBABE752A14}"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A71DAA-55C3-4659-953B-070E21606D96}" type="datetimeFigureOut">
              <a:rPr lang="en-US" smtClean="0"/>
              <a:t>10/8/2020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DE60E7-3FDA-473E-8BF1-3CBABE752A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A71DAA-55C3-4659-953B-070E21606D96}" type="datetimeFigureOut">
              <a:rPr lang="en-US" smtClean="0"/>
              <a:t>10/8/2020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DE60E7-3FDA-473E-8BF1-3CBABE752A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9A71DAA-55C3-4659-953B-070E21606D96}" type="datetimeFigureOut">
              <a:rPr lang="en-US" smtClean="0"/>
              <a:t>10/8/2020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DE60E7-3FDA-473E-8BF1-3CBABE752A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9A71DAA-55C3-4659-953B-070E21606D96}" type="datetimeFigureOut">
              <a:rPr lang="en-US" smtClean="0"/>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DE60E7-3FDA-473E-8BF1-3CBABE752A14}"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A71DAA-55C3-4659-953B-070E21606D96}" type="datetimeFigureOut">
              <a:rPr lang="en-US" smtClean="0"/>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DE60E7-3FDA-473E-8BF1-3CBABE752A14}"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A71DAA-55C3-4659-953B-070E21606D96}"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E60E7-3FDA-473E-8BF1-3CBABE752A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9A71DAA-55C3-4659-953B-070E21606D96}"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DE60E7-3FDA-473E-8BF1-3CBABE752A14}"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9A71DAA-55C3-4659-953B-070E21606D96}" type="datetimeFigureOut">
              <a:rPr lang="en-US" smtClean="0"/>
              <a:t>10/8/2020</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5ADE60E7-3FDA-473E-8BF1-3CBABE752A14}"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hyperlink" Target="https://www.kbknews.id/2016/10/23/setiap-hari-220-ton-sampah-di-semarang-dibuang-sembaranga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2339" y="914400"/>
            <a:ext cx="7772400" cy="1780108"/>
          </a:xfrm>
        </p:spPr>
        <p:txBody>
          <a:bodyPr/>
          <a:lstStyle/>
          <a:p>
            <a:r>
              <a:rPr lang="en-US" dirty="0" err="1" smtClean="0"/>
              <a:t>Pencemaran</a:t>
            </a:r>
            <a:r>
              <a:rPr lang="en-US" dirty="0" smtClean="0"/>
              <a:t> </a:t>
            </a:r>
            <a:r>
              <a:rPr lang="en-US" dirty="0" err="1" smtClean="0"/>
              <a:t>Lingkungan</a:t>
            </a:r>
            <a:r>
              <a:rPr lang="en-US" dirty="0" smtClean="0"/>
              <a:t/>
            </a:r>
            <a:br>
              <a:rPr lang="en-US" dirty="0" smtClean="0"/>
            </a:br>
            <a:r>
              <a:rPr lang="en-US" dirty="0" smtClean="0"/>
              <a:t>(Environmental Pollution) </a:t>
            </a:r>
            <a:endParaRPr lang="en-US" dirty="0"/>
          </a:p>
        </p:txBody>
      </p:sp>
      <p:sp>
        <p:nvSpPr>
          <p:cNvPr id="3" name="Subtitle 2"/>
          <p:cNvSpPr>
            <a:spLocks noGrp="1"/>
          </p:cNvSpPr>
          <p:nvPr>
            <p:ph type="subTitle" idx="1"/>
          </p:nvPr>
        </p:nvSpPr>
        <p:spPr>
          <a:xfrm>
            <a:off x="4945380" y="3376179"/>
            <a:ext cx="3063240" cy="653761"/>
          </a:xfrm>
        </p:spPr>
        <p:txBody>
          <a:bodyPr>
            <a:normAutofit/>
          </a:bodyPr>
          <a:lstStyle/>
          <a:p>
            <a:pPr algn="r"/>
            <a:r>
              <a:rPr lang="en-US" sz="2400" dirty="0" err="1" smtClean="0"/>
              <a:t>Fibria</a:t>
            </a:r>
            <a:r>
              <a:rPr lang="en-US" sz="2400" dirty="0" smtClean="0"/>
              <a:t> </a:t>
            </a:r>
            <a:r>
              <a:rPr lang="en-US" sz="2400" dirty="0" err="1" smtClean="0"/>
              <a:t>Kaswinarni</a:t>
            </a:r>
            <a:endParaRPr lang="en-US" sz="2400" dirty="0" smtClean="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866160"/>
            <a:ext cx="2971099" cy="1673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2" y="4648200"/>
            <a:ext cx="2971099"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648200"/>
            <a:ext cx="2743200"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542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609600" y="2667000"/>
            <a:ext cx="8305800"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l" defTabSz="914400" rtl="0" eaLnBrk="1" latinLnBrk="0" hangingPunct="1">
              <a:defRPr sz="3600" kern="1200">
                <a:solidFill>
                  <a:schemeClr val="tx1"/>
                </a:solidFill>
                <a:latin typeface="Arial" pitchFamily="34" charset="0"/>
                <a:ea typeface="+mn-ea"/>
                <a:cs typeface="Arial" pitchFamily="34" charset="0"/>
              </a:defRPr>
            </a:lvl6pPr>
            <a:lvl7pPr marL="2743200" algn="l" defTabSz="914400" rtl="0" eaLnBrk="1" latinLnBrk="0" hangingPunct="1">
              <a:defRPr sz="3600" kern="1200">
                <a:solidFill>
                  <a:schemeClr val="tx1"/>
                </a:solidFill>
                <a:latin typeface="Arial" pitchFamily="34" charset="0"/>
                <a:ea typeface="+mn-ea"/>
                <a:cs typeface="Arial" pitchFamily="34" charset="0"/>
              </a:defRPr>
            </a:lvl7pPr>
            <a:lvl8pPr marL="3200400" algn="l" defTabSz="914400" rtl="0" eaLnBrk="1" latinLnBrk="0" hangingPunct="1">
              <a:defRPr sz="3600" kern="1200">
                <a:solidFill>
                  <a:schemeClr val="tx1"/>
                </a:solidFill>
                <a:latin typeface="Arial" pitchFamily="34" charset="0"/>
                <a:ea typeface="+mn-ea"/>
                <a:cs typeface="Arial" pitchFamily="34" charset="0"/>
              </a:defRPr>
            </a:lvl8pPr>
            <a:lvl9pPr marL="3657600" algn="l" defTabSz="914400" rtl="0" eaLnBrk="1" latinLnBrk="0" hangingPunct="1">
              <a:defRPr sz="3600" kern="1200">
                <a:solidFill>
                  <a:schemeClr val="tx1"/>
                </a:solidFill>
                <a:latin typeface="Arial" pitchFamily="34" charset="0"/>
                <a:ea typeface="+mn-ea"/>
                <a:cs typeface="Arial" pitchFamily="34" charset="0"/>
              </a:defRPr>
            </a:lvl9pPr>
          </a:lstStyle>
          <a:p>
            <a:r>
              <a:rPr lang="en-US" sz="2400" dirty="0" err="1">
                <a:latin typeface="Nirmala UI Semilight" pitchFamily="34" charset="0"/>
                <a:cs typeface="Nirmala UI Semilight" pitchFamily="34" charset="0"/>
              </a:rPr>
              <a:t>Pencemaran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lingkungan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hidup</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adalah</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masuknya</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atau</a:t>
            </a:r>
            <a:r>
              <a:rPr lang="en-US" sz="2400" dirty="0">
                <a:latin typeface="Nirmala UI Semilight" pitchFamily="34" charset="0"/>
                <a:cs typeface="Nirmala UI Semilight" pitchFamily="34" charset="0"/>
              </a:rPr>
              <a:t> </a:t>
            </a:r>
            <a:r>
              <a:rPr lang="en-US" sz="2400" dirty="0" err="1" smtClean="0">
                <a:latin typeface="Nirmala UI Semilight" pitchFamily="34" charset="0"/>
                <a:cs typeface="Nirmala UI Semilight" pitchFamily="34" charset="0"/>
              </a:rPr>
              <a:t>dimasukkannya</a:t>
            </a:r>
            <a:r>
              <a:rPr lang="en-US" sz="2400" b="1"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makhluk</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hidup</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zat</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energi</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dan</a:t>
            </a:r>
            <a:r>
              <a:rPr lang="en-US" sz="2400" dirty="0">
                <a:latin typeface="Nirmala UI Semilight" pitchFamily="34" charset="0"/>
                <a:cs typeface="Nirmala UI Semilight" pitchFamily="34" charset="0"/>
              </a:rPr>
              <a:t>/</a:t>
            </a:r>
            <a:r>
              <a:rPr lang="en-US" sz="2400" dirty="0" err="1">
                <a:latin typeface="Nirmala UI Semilight" pitchFamily="34" charset="0"/>
                <a:cs typeface="Nirmala UI Semilight" pitchFamily="34" charset="0"/>
              </a:rPr>
              <a:t>atau</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komponen</a:t>
            </a:r>
            <a:r>
              <a:rPr lang="en-US" sz="2400" dirty="0">
                <a:latin typeface="Nirmala UI Semilight" pitchFamily="34" charset="0"/>
                <a:cs typeface="Nirmala UI Semilight" pitchFamily="34" charset="0"/>
              </a:rPr>
              <a:t> lain </a:t>
            </a:r>
            <a:r>
              <a:rPr lang="en-US" sz="2400" dirty="0" err="1">
                <a:latin typeface="Nirmala UI Semilight" pitchFamily="34" charset="0"/>
                <a:cs typeface="Nirmala UI Semilight" pitchFamily="34" charset="0"/>
              </a:rPr>
              <a:t>ke</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dalam</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lingkungan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hidup</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oleh</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kegiatan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manusia</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sehingga</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kualitasnya</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turun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sampai</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ke</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tingkat</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tertentu</a:t>
            </a:r>
            <a:r>
              <a:rPr lang="en-US" sz="2400" dirty="0">
                <a:latin typeface="Nirmala UI Semilight" pitchFamily="34" charset="0"/>
                <a:cs typeface="Nirmala UI Semilight" pitchFamily="34" charset="0"/>
              </a:rPr>
              <a:t> yang </a:t>
            </a:r>
            <a:r>
              <a:rPr lang="en-US" sz="2400" dirty="0" err="1">
                <a:latin typeface="Nirmala UI Semilight" pitchFamily="34" charset="0"/>
                <a:cs typeface="Nirmala UI Semilight" pitchFamily="34" charset="0"/>
              </a:rPr>
              <a:t>menyebabkan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lingkungan</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hidup</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tidak</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dapat</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berfungsi</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sesuai</a:t>
            </a:r>
            <a:r>
              <a:rPr lang="en-US" sz="2400" dirty="0">
                <a:latin typeface="Nirmala UI Semilight" pitchFamily="34" charset="0"/>
                <a:cs typeface="Nirmala UI Semilight" pitchFamily="34" charset="0"/>
              </a:rPr>
              <a:t> </a:t>
            </a:r>
            <a:r>
              <a:rPr lang="en-US" sz="2400" dirty="0" err="1">
                <a:latin typeface="Nirmala UI Semilight" pitchFamily="34" charset="0"/>
                <a:cs typeface="Nirmala UI Semilight" pitchFamily="34" charset="0"/>
              </a:rPr>
              <a:t>dengan</a:t>
            </a:r>
            <a:r>
              <a:rPr lang="en-US" sz="2400" dirty="0">
                <a:latin typeface="Nirmala UI Semilight" pitchFamily="34" charset="0"/>
                <a:cs typeface="Nirmala UI Semilight" pitchFamily="34" charset="0"/>
              </a:rPr>
              <a:t> </a:t>
            </a:r>
            <a:r>
              <a:rPr lang="en-US" sz="2400" dirty="0" err="1" smtClean="0">
                <a:latin typeface="Nirmala UI Semilight" pitchFamily="34" charset="0"/>
                <a:cs typeface="Nirmala UI Semilight" pitchFamily="34" charset="0"/>
              </a:rPr>
              <a:t>peruntukannya</a:t>
            </a:r>
            <a:endParaRPr lang="en-US" sz="2400" dirty="0" smtClean="0">
              <a:latin typeface="Nirmala UI Semilight" pitchFamily="34" charset="0"/>
              <a:cs typeface="Nirmala UI Semilight" pitchFamily="34" charset="0"/>
            </a:endParaRPr>
          </a:p>
          <a:p>
            <a:endParaRPr lang="en-US" sz="2400" dirty="0" smtClean="0">
              <a:latin typeface="Nirmala UI Semilight" pitchFamily="34" charset="0"/>
              <a:cs typeface="Nirmala UI Semilight" pitchFamily="34" charset="0"/>
            </a:endParaRPr>
          </a:p>
          <a:p>
            <a:endParaRPr lang="en-US" sz="1600" dirty="0"/>
          </a:p>
          <a:p>
            <a:pPr marL="82296" indent="0">
              <a:buNone/>
            </a:pPr>
            <a:endParaRPr lang="en-US" sz="1600" dirty="0"/>
          </a:p>
          <a:p>
            <a:endParaRPr lang="en-US" sz="1800" dirty="0"/>
          </a:p>
        </p:txBody>
      </p:sp>
      <p:sp>
        <p:nvSpPr>
          <p:cNvPr id="2" name="Title 1"/>
          <p:cNvSpPr>
            <a:spLocks noGrp="1"/>
          </p:cNvSpPr>
          <p:nvPr>
            <p:ph type="title"/>
          </p:nvPr>
        </p:nvSpPr>
        <p:spPr>
          <a:xfrm>
            <a:off x="838200" y="457200"/>
            <a:ext cx="7498080" cy="1143000"/>
          </a:xfrm>
        </p:spPr>
        <p:txBody>
          <a:bodyPr>
            <a:normAutofit fontScale="90000"/>
          </a:bodyPr>
          <a:lstStyle/>
          <a:p>
            <a:r>
              <a:rPr lang="en-US" sz="2800" dirty="0" err="1" smtClean="0"/>
              <a:t>Definisi</a:t>
            </a:r>
            <a:r>
              <a:rPr lang="en-US" sz="2800" dirty="0" smtClean="0"/>
              <a:t> </a:t>
            </a:r>
            <a:r>
              <a:rPr lang="en-US" sz="2800" dirty="0" err="1" smtClean="0"/>
              <a:t>Pencemaran</a:t>
            </a:r>
            <a:r>
              <a:rPr lang="en-US" sz="2800" dirty="0" smtClean="0"/>
              <a:t> </a:t>
            </a:r>
            <a:r>
              <a:rPr lang="en-US" sz="2800" dirty="0" err="1" smtClean="0"/>
              <a:t>Lingkungan</a:t>
            </a:r>
            <a:r>
              <a:rPr lang="en-US" sz="2800" dirty="0" smtClean="0"/>
              <a:t> </a:t>
            </a:r>
            <a:r>
              <a:rPr lang="en-US" sz="2800" dirty="0" err="1" smtClean="0"/>
              <a:t>Hidup</a:t>
            </a:r>
            <a:r>
              <a:rPr lang="en-US" sz="2800" dirty="0" smtClean="0"/>
              <a:t/>
            </a:r>
            <a:br>
              <a:rPr lang="en-US" sz="2800" dirty="0" smtClean="0"/>
            </a:br>
            <a:r>
              <a:rPr lang="en-US" sz="2800" dirty="0" err="1" smtClean="0"/>
              <a:t>Menurut</a:t>
            </a:r>
            <a:r>
              <a:rPr lang="en-US" sz="2800" dirty="0" smtClean="0"/>
              <a:t> UU No. 23 </a:t>
            </a:r>
            <a:r>
              <a:rPr lang="en-US" sz="2800" dirty="0" err="1" smtClean="0"/>
              <a:t>Thn</a:t>
            </a:r>
            <a:r>
              <a:rPr lang="en-US" sz="2800" dirty="0" smtClean="0"/>
              <a:t> 1997 </a:t>
            </a:r>
            <a:br>
              <a:rPr lang="en-US" sz="2800" dirty="0" smtClean="0"/>
            </a:br>
            <a:r>
              <a:rPr lang="en-US" sz="2800" dirty="0" err="1" smtClean="0"/>
              <a:t>Tentang</a:t>
            </a:r>
            <a:r>
              <a:rPr lang="en-US" sz="2800" dirty="0" smtClean="0"/>
              <a:t> </a:t>
            </a:r>
            <a:r>
              <a:rPr lang="en-US" sz="2800" dirty="0" err="1" smtClean="0"/>
              <a:t>Pengelolaan</a:t>
            </a:r>
            <a:r>
              <a:rPr lang="en-US" sz="2800" dirty="0" smtClean="0"/>
              <a:t> </a:t>
            </a:r>
            <a:r>
              <a:rPr lang="en-US" sz="2800" dirty="0" err="1" smtClean="0"/>
              <a:t>Lingkungan</a:t>
            </a:r>
            <a:r>
              <a:rPr lang="en-US" sz="2800" dirty="0" smtClean="0"/>
              <a:t> </a:t>
            </a:r>
            <a:r>
              <a:rPr lang="en-US" sz="2800" dirty="0" err="1" smtClean="0"/>
              <a:t>Hidup</a:t>
            </a:r>
            <a:endParaRPr lang="en-US" sz="2800" dirty="0"/>
          </a:p>
        </p:txBody>
      </p:sp>
    </p:spTree>
    <p:extLst>
      <p:ext uri="{BB962C8B-B14F-4D97-AF65-F5344CB8AC3E}">
        <p14:creationId xmlns:p14="http://schemas.microsoft.com/office/powerpoint/2010/main" val="3894208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Pertumbuhan</a:t>
            </a:r>
            <a:r>
              <a:rPr lang="en-US" dirty="0" smtClean="0"/>
              <a:t> </a:t>
            </a:r>
            <a:r>
              <a:rPr lang="en-US" dirty="0" err="1" smtClean="0"/>
              <a:t>Populasi</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3352800"/>
            <a:ext cx="7408862" cy="2256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a:spLocks noChangeArrowheads="1"/>
          </p:cNvSpPr>
          <p:nvPr/>
        </p:nvSpPr>
        <p:spPr bwMode="auto">
          <a:xfrm>
            <a:off x="457200" y="1971675"/>
            <a:ext cx="8329612" cy="830997"/>
          </a:xfrm>
          <a:prstGeom prst="rect">
            <a:avLst/>
          </a:prstGeom>
          <a:noFill/>
          <a:ln w="9525">
            <a:noFill/>
            <a:miter lim="800000"/>
            <a:headEnd/>
            <a:tailEnd/>
          </a:ln>
          <a:effectLst/>
        </p:spPr>
        <p:txBody>
          <a:bodyPr>
            <a:spAutoFit/>
          </a:bodyPr>
          <a:lstStyle/>
          <a:p>
            <a:r>
              <a:rPr lang="id-ID" sz="2400" dirty="0"/>
              <a:t>Ada sekitar 6,6 miliar orang di dunia dan lebih dari 95 juta bayi lahir per tahun - itu berarti rata-rata tiga bayi per detik</a:t>
            </a:r>
            <a:r>
              <a:rPr lang="id-ID" sz="2400" dirty="0" smtClean="0"/>
              <a:t>!</a:t>
            </a:r>
            <a:endParaRPr lang="en-GB" sz="2400" dirty="0">
              <a:solidFill>
                <a:srgbClr val="010066"/>
              </a:solidFill>
            </a:endParaRPr>
          </a:p>
        </p:txBody>
      </p:sp>
    </p:spTree>
    <p:extLst>
      <p:ext uri="{BB962C8B-B14F-4D97-AF65-F5344CB8AC3E}">
        <p14:creationId xmlns:p14="http://schemas.microsoft.com/office/powerpoint/2010/main" val="1267667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Pertumbuhan</a:t>
            </a:r>
            <a:r>
              <a:rPr lang="en-US" dirty="0" smtClean="0"/>
              <a:t> </a:t>
            </a:r>
            <a:r>
              <a:rPr lang="en-US" dirty="0" err="1" smtClean="0"/>
              <a:t>Eksponensial</a:t>
            </a:r>
            <a:endParaRPr lang="en-US" dirty="0"/>
          </a:p>
        </p:txBody>
      </p:sp>
      <p:sp>
        <p:nvSpPr>
          <p:cNvPr id="4" name="Rectangle 2"/>
          <p:cNvSpPr>
            <a:spLocks noGrp="1" noChangeArrowheads="1"/>
          </p:cNvSpPr>
          <p:nvPr>
            <p:ph idx="1"/>
          </p:nvPr>
        </p:nvSpPr>
        <p:spPr bwMode="auto">
          <a:xfrm>
            <a:off x="872067" y="2675467"/>
            <a:ext cx="7408333" cy="4228850"/>
          </a:xfrm>
          <a:prstGeom prst="rect">
            <a:avLst/>
          </a:prstGeom>
          <a:noFill/>
          <a:ln w="9525">
            <a:noFill/>
            <a:miter lim="800000"/>
            <a:headEnd/>
            <a:tailEnd/>
          </a:ln>
          <a:effectLst/>
        </p:spPr>
        <p:txBody>
          <a:bodyPr>
            <a:spAutoFit/>
          </a:bodyPr>
          <a:lstStyle/>
          <a:p>
            <a:r>
              <a:rPr lang="es-ES" dirty="0" err="1">
                <a:solidFill>
                  <a:srgbClr val="010066"/>
                </a:solidFill>
              </a:rPr>
              <a:t>Populasi</a:t>
            </a:r>
            <a:r>
              <a:rPr lang="es-ES" dirty="0">
                <a:solidFill>
                  <a:srgbClr val="010066"/>
                </a:solidFill>
              </a:rPr>
              <a:t> </a:t>
            </a:r>
            <a:r>
              <a:rPr lang="es-ES" dirty="0" err="1">
                <a:solidFill>
                  <a:srgbClr val="010066"/>
                </a:solidFill>
              </a:rPr>
              <a:t>manusia</a:t>
            </a:r>
            <a:r>
              <a:rPr lang="es-ES" dirty="0">
                <a:solidFill>
                  <a:srgbClr val="010066"/>
                </a:solidFill>
              </a:rPr>
              <a:t> </a:t>
            </a:r>
            <a:r>
              <a:rPr lang="es-ES" dirty="0" err="1">
                <a:solidFill>
                  <a:srgbClr val="010066"/>
                </a:solidFill>
              </a:rPr>
              <a:t>dikatakan</a:t>
            </a:r>
            <a:r>
              <a:rPr lang="es-ES" dirty="0">
                <a:solidFill>
                  <a:srgbClr val="010066"/>
                </a:solidFill>
              </a:rPr>
              <a:t> </a:t>
            </a:r>
            <a:r>
              <a:rPr lang="es-ES" dirty="0" err="1">
                <a:solidFill>
                  <a:srgbClr val="010066"/>
                </a:solidFill>
              </a:rPr>
              <a:t>tumbuh</a:t>
            </a:r>
            <a:r>
              <a:rPr lang="es-ES" dirty="0">
                <a:solidFill>
                  <a:srgbClr val="010066"/>
                </a:solidFill>
              </a:rPr>
              <a:t> secara </a:t>
            </a:r>
            <a:r>
              <a:rPr lang="es-ES" dirty="0" err="1">
                <a:solidFill>
                  <a:srgbClr val="010066"/>
                </a:solidFill>
              </a:rPr>
              <a:t>eksponensial</a:t>
            </a:r>
            <a:r>
              <a:rPr lang="es-ES" dirty="0">
                <a:solidFill>
                  <a:srgbClr val="010066"/>
                </a:solidFill>
              </a:rPr>
              <a:t>. </a:t>
            </a:r>
            <a:r>
              <a:rPr lang="es-ES" dirty="0" err="1">
                <a:solidFill>
                  <a:srgbClr val="010066"/>
                </a:solidFill>
              </a:rPr>
              <a:t>Artinya</a:t>
            </a:r>
            <a:r>
              <a:rPr lang="es-ES" dirty="0">
                <a:solidFill>
                  <a:srgbClr val="010066"/>
                </a:solidFill>
              </a:rPr>
              <a:t>, </a:t>
            </a:r>
            <a:r>
              <a:rPr lang="es-ES" dirty="0" err="1">
                <a:solidFill>
                  <a:srgbClr val="010066"/>
                </a:solidFill>
              </a:rPr>
              <a:t>semakin</a:t>
            </a:r>
            <a:r>
              <a:rPr lang="es-ES" dirty="0">
                <a:solidFill>
                  <a:srgbClr val="010066"/>
                </a:solidFill>
              </a:rPr>
              <a:t> besar </a:t>
            </a:r>
            <a:r>
              <a:rPr lang="es-ES" dirty="0" err="1">
                <a:solidFill>
                  <a:srgbClr val="010066"/>
                </a:solidFill>
              </a:rPr>
              <a:t>populasinya</a:t>
            </a:r>
            <a:r>
              <a:rPr lang="es-ES" dirty="0">
                <a:solidFill>
                  <a:srgbClr val="010066"/>
                </a:solidFill>
              </a:rPr>
              <a:t>, </a:t>
            </a:r>
            <a:r>
              <a:rPr lang="es-ES" dirty="0" err="1">
                <a:solidFill>
                  <a:srgbClr val="010066"/>
                </a:solidFill>
              </a:rPr>
              <a:t>semakin</a:t>
            </a:r>
            <a:r>
              <a:rPr lang="es-ES" dirty="0">
                <a:solidFill>
                  <a:srgbClr val="010066"/>
                </a:solidFill>
              </a:rPr>
              <a:t> </a:t>
            </a:r>
            <a:r>
              <a:rPr lang="es-ES" dirty="0" err="1">
                <a:solidFill>
                  <a:srgbClr val="010066"/>
                </a:solidFill>
              </a:rPr>
              <a:t>cepat</a:t>
            </a:r>
            <a:r>
              <a:rPr lang="es-ES" dirty="0">
                <a:solidFill>
                  <a:srgbClr val="010066"/>
                </a:solidFill>
              </a:rPr>
              <a:t> </a:t>
            </a:r>
            <a:r>
              <a:rPr lang="es-ES" dirty="0" err="1" smtClean="0">
                <a:solidFill>
                  <a:srgbClr val="010066"/>
                </a:solidFill>
              </a:rPr>
              <a:t>pertumbuhannya</a:t>
            </a:r>
            <a:endParaRPr lang="es-ES" dirty="0" smtClean="0">
              <a:solidFill>
                <a:srgbClr val="010066"/>
              </a:solidFill>
            </a:endParaRPr>
          </a:p>
          <a:p>
            <a:r>
              <a:rPr lang="id-ID" dirty="0"/>
              <a:t>Peningkatan populasi terbesar terjadi di negara berkembang secara ekonomi, bukan di negara maju secara </a:t>
            </a:r>
            <a:r>
              <a:rPr lang="id-ID" dirty="0" smtClean="0"/>
              <a:t>ekonomi </a:t>
            </a:r>
            <a:endParaRPr lang="en-US" dirty="0" smtClean="0"/>
          </a:p>
          <a:p>
            <a:r>
              <a:rPr lang="id-ID" dirty="0"/>
              <a:t>Salah satu masalah terbesar dari peningkatan populasi adalah peningkatan polusi</a:t>
            </a:r>
            <a:endParaRPr lang="en-US" dirty="0"/>
          </a:p>
          <a:p>
            <a:endParaRPr lang="en-US" sz="2800" dirty="0" smtClean="0"/>
          </a:p>
          <a:p>
            <a:endParaRPr lang="en-GB" sz="2800" dirty="0">
              <a:solidFill>
                <a:srgbClr val="010066"/>
              </a:solidFill>
            </a:endParaRPr>
          </a:p>
        </p:txBody>
      </p:sp>
    </p:spTree>
    <p:extLst>
      <p:ext uri="{BB962C8B-B14F-4D97-AF65-F5344CB8AC3E}">
        <p14:creationId xmlns:p14="http://schemas.microsoft.com/office/powerpoint/2010/main" val="4204962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err="1"/>
              <a:t>Menggunakan</a:t>
            </a:r>
            <a:r>
              <a:rPr lang="en-US" dirty="0"/>
              <a:t> </a:t>
            </a:r>
            <a:r>
              <a:rPr lang="en-US" dirty="0" err="1"/>
              <a:t>sumber</a:t>
            </a:r>
            <a:r>
              <a:rPr lang="en-US" dirty="0"/>
              <a:t> </a:t>
            </a:r>
            <a:r>
              <a:rPr lang="en-US" dirty="0" err="1"/>
              <a:t>daya</a:t>
            </a:r>
            <a:r>
              <a:rPr lang="en-US" dirty="0"/>
              <a:t> </a:t>
            </a:r>
            <a:r>
              <a:rPr lang="en-US" dirty="0" err="1"/>
              <a:t>dan</a:t>
            </a:r>
            <a:r>
              <a:rPr lang="en-US" dirty="0"/>
              <a:t> </a:t>
            </a:r>
            <a:r>
              <a:rPr lang="en-US" dirty="0" err="1"/>
              <a:t>menghasilkan</a:t>
            </a:r>
            <a:r>
              <a:rPr lang="en-US" dirty="0"/>
              <a:t> </a:t>
            </a:r>
            <a:r>
              <a:rPr lang="en-US" dirty="0" err="1"/>
              <a:t>polusi</a:t>
            </a:r>
            <a:endParaRPr lang="en-US"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600200"/>
            <a:ext cx="7239000" cy="5125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6209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1" descr="0110"/>
          <p:cNvPicPr>
            <a:picLocks noChangeAspect="1" noChangeArrowheads="1"/>
          </p:cNvPicPr>
          <p:nvPr/>
        </p:nvPicPr>
        <p:blipFill>
          <a:blip r:embed="rId2"/>
          <a:srcRect/>
          <a:stretch>
            <a:fillRect/>
          </a:stretch>
        </p:blipFill>
        <p:spPr bwMode="auto">
          <a:xfrm>
            <a:off x="287454" y="1704125"/>
            <a:ext cx="8607166" cy="43434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3171902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438400"/>
            <a:ext cx="7408333" cy="4343400"/>
          </a:xfrm>
        </p:spPr>
        <p:txBody>
          <a:bodyPr>
            <a:noAutofit/>
          </a:bodyPr>
          <a:lstStyle/>
          <a:p>
            <a:r>
              <a:rPr lang="en-US" dirty="0" err="1"/>
              <a:t>Polutan</a:t>
            </a:r>
            <a:r>
              <a:rPr lang="en-US" dirty="0"/>
              <a:t> </a:t>
            </a:r>
            <a:r>
              <a:rPr lang="en-US" dirty="0" err="1"/>
              <a:t>adalah</a:t>
            </a:r>
            <a:r>
              <a:rPr lang="en-US" dirty="0"/>
              <a:t> </a:t>
            </a:r>
            <a:r>
              <a:rPr lang="en-US" dirty="0" err="1"/>
              <a:t>bahan</a:t>
            </a:r>
            <a:r>
              <a:rPr lang="en-US" dirty="0"/>
              <a:t> </a:t>
            </a:r>
            <a:r>
              <a:rPr lang="en-US" dirty="0" err="1"/>
              <a:t>kimia</a:t>
            </a:r>
            <a:r>
              <a:rPr lang="en-US" dirty="0"/>
              <a:t> yang </a:t>
            </a:r>
            <a:r>
              <a:rPr lang="en-US" dirty="0" err="1"/>
              <a:t>ditemukan</a:t>
            </a:r>
            <a:r>
              <a:rPr lang="en-US" dirty="0"/>
              <a:t> </a:t>
            </a:r>
            <a:r>
              <a:rPr lang="en-US" dirty="0" err="1"/>
              <a:t>pada</a:t>
            </a:r>
            <a:r>
              <a:rPr lang="en-US" dirty="0"/>
              <a:t> </a:t>
            </a:r>
            <a:r>
              <a:rPr lang="en-US" dirty="0" err="1"/>
              <a:t>tingkat</a:t>
            </a:r>
            <a:r>
              <a:rPr lang="en-US" dirty="0"/>
              <a:t> yang </a:t>
            </a:r>
            <a:r>
              <a:rPr lang="en-US" dirty="0" err="1"/>
              <a:t>cukup</a:t>
            </a:r>
            <a:r>
              <a:rPr lang="en-US" dirty="0"/>
              <a:t> </a:t>
            </a:r>
            <a:r>
              <a:rPr lang="en-US" dirty="0" err="1"/>
              <a:t>tinggi</a:t>
            </a:r>
            <a:r>
              <a:rPr lang="en-US" dirty="0"/>
              <a:t> di </a:t>
            </a:r>
            <a:r>
              <a:rPr lang="en-US" dirty="0" err="1"/>
              <a:t>lingkungan</a:t>
            </a:r>
            <a:r>
              <a:rPr lang="en-US" dirty="0"/>
              <a:t> yang </a:t>
            </a:r>
            <a:r>
              <a:rPr lang="en-US" dirty="0" err="1"/>
              <a:t>dapat</a:t>
            </a:r>
            <a:r>
              <a:rPr lang="en-US" dirty="0"/>
              <a:t> </a:t>
            </a:r>
            <a:r>
              <a:rPr lang="en-US" dirty="0" err="1"/>
              <a:t>membahayakan</a:t>
            </a:r>
            <a:r>
              <a:rPr lang="en-US" dirty="0"/>
              <a:t> </a:t>
            </a:r>
            <a:r>
              <a:rPr lang="en-US" dirty="0" err="1"/>
              <a:t>manusia</a:t>
            </a:r>
            <a:r>
              <a:rPr lang="en-US" dirty="0"/>
              <a:t> </a:t>
            </a:r>
            <a:r>
              <a:rPr lang="en-US" dirty="0" err="1"/>
              <a:t>atau</a:t>
            </a:r>
            <a:r>
              <a:rPr lang="en-US" dirty="0"/>
              <a:t> </a:t>
            </a:r>
            <a:r>
              <a:rPr lang="en-US" dirty="0" err="1"/>
              <a:t>organisme</a:t>
            </a:r>
            <a:r>
              <a:rPr lang="en-US" dirty="0"/>
              <a:t> </a:t>
            </a:r>
            <a:r>
              <a:rPr lang="en-US" dirty="0" smtClean="0"/>
              <a:t>lain</a:t>
            </a:r>
          </a:p>
          <a:p>
            <a:r>
              <a:rPr lang="en-US" dirty="0" err="1" smtClean="0"/>
              <a:t>Jika</a:t>
            </a:r>
            <a:r>
              <a:rPr lang="en-US" dirty="0" smtClean="0"/>
              <a:t> </a:t>
            </a:r>
            <a:r>
              <a:rPr lang="en-US" dirty="0" err="1" smtClean="0"/>
              <a:t>kehadiran</a:t>
            </a:r>
            <a:r>
              <a:rPr lang="en-US" dirty="0" smtClean="0"/>
              <a:t> </a:t>
            </a:r>
            <a:r>
              <a:rPr lang="en-US" dirty="0" err="1" smtClean="0"/>
              <a:t>polutan</a:t>
            </a:r>
            <a:r>
              <a:rPr lang="id-ID" dirty="0" smtClean="0"/>
              <a:t> pada </a:t>
            </a:r>
            <a:r>
              <a:rPr lang="id-ID" dirty="0"/>
              <a:t>tingkat yang cukup tinggi di udara, air, tanah, atau makanan yang dapat mengancam kesehatan, kelangsungan hidup, atau aktivitas manusia atau organisme </a:t>
            </a:r>
            <a:r>
              <a:rPr lang="id-ID" dirty="0" smtClean="0"/>
              <a:t>lain</a:t>
            </a:r>
            <a:endParaRPr lang="en-US" dirty="0" smtClean="0"/>
          </a:p>
          <a:p>
            <a:r>
              <a:rPr lang="en-US" dirty="0" err="1"/>
              <a:t>Polutan</a:t>
            </a:r>
            <a:r>
              <a:rPr lang="en-US" dirty="0"/>
              <a:t> </a:t>
            </a:r>
            <a:r>
              <a:rPr lang="en-US" dirty="0" err="1"/>
              <a:t>dapat</a:t>
            </a:r>
            <a:r>
              <a:rPr lang="en-US" dirty="0"/>
              <a:t> </a:t>
            </a:r>
            <a:r>
              <a:rPr lang="en-US" dirty="0" err="1"/>
              <a:t>masuk</a:t>
            </a:r>
            <a:r>
              <a:rPr lang="en-US" dirty="0"/>
              <a:t> </a:t>
            </a:r>
            <a:r>
              <a:rPr lang="en-US" dirty="0" err="1"/>
              <a:t>ke</a:t>
            </a:r>
            <a:r>
              <a:rPr lang="en-US" dirty="0"/>
              <a:t> </a:t>
            </a:r>
            <a:r>
              <a:rPr lang="en-US" dirty="0" err="1"/>
              <a:t>lingkungan</a:t>
            </a:r>
            <a:r>
              <a:rPr lang="en-US" dirty="0"/>
              <a:t>: </a:t>
            </a:r>
            <a:r>
              <a:rPr lang="en-US" dirty="0" err="1"/>
              <a:t>secara</a:t>
            </a:r>
            <a:r>
              <a:rPr lang="en-US" dirty="0"/>
              <a:t> </a:t>
            </a:r>
            <a:r>
              <a:rPr lang="en-US" dirty="0" err="1"/>
              <a:t>alami</a:t>
            </a:r>
            <a:r>
              <a:rPr lang="en-US" dirty="0"/>
              <a:t> (</a:t>
            </a:r>
            <a:r>
              <a:rPr lang="en-US" dirty="0" err="1"/>
              <a:t>mis</a:t>
            </a:r>
            <a:r>
              <a:rPr lang="en-US" dirty="0"/>
              <a:t>: </a:t>
            </a:r>
            <a:r>
              <a:rPr lang="en-US" dirty="0" err="1"/>
              <a:t>dari</a:t>
            </a:r>
            <a:r>
              <a:rPr lang="en-US" dirty="0"/>
              <a:t> </a:t>
            </a:r>
            <a:r>
              <a:rPr lang="en-US" dirty="0" err="1"/>
              <a:t>letusan</a:t>
            </a:r>
            <a:r>
              <a:rPr lang="en-US" dirty="0"/>
              <a:t> </a:t>
            </a:r>
            <a:r>
              <a:rPr lang="en-US" dirty="0" err="1"/>
              <a:t>gunung</a:t>
            </a:r>
            <a:r>
              <a:rPr lang="en-US" dirty="0"/>
              <a:t> </a:t>
            </a:r>
            <a:r>
              <a:rPr lang="en-US" dirty="0" err="1"/>
              <a:t>berapi</a:t>
            </a:r>
            <a:r>
              <a:rPr lang="en-US" dirty="0"/>
              <a:t>) </a:t>
            </a:r>
            <a:r>
              <a:rPr lang="en-US" dirty="0" err="1"/>
              <a:t>atau</a:t>
            </a:r>
            <a:r>
              <a:rPr lang="en-US" dirty="0"/>
              <a:t> </a:t>
            </a:r>
            <a:r>
              <a:rPr lang="en-US" dirty="0" err="1"/>
              <a:t>melalui</a:t>
            </a:r>
            <a:r>
              <a:rPr lang="en-US" dirty="0"/>
              <a:t> </a:t>
            </a:r>
            <a:r>
              <a:rPr lang="en-US" dirty="0" err="1"/>
              <a:t>aktivitas</a:t>
            </a:r>
            <a:r>
              <a:rPr lang="en-US" dirty="0"/>
              <a:t> </a:t>
            </a:r>
            <a:r>
              <a:rPr lang="en-US" dirty="0" err="1"/>
              <a:t>antropogenik</a:t>
            </a:r>
            <a:r>
              <a:rPr lang="en-US" dirty="0"/>
              <a:t> </a:t>
            </a:r>
            <a:r>
              <a:rPr lang="en-US" dirty="0" err="1"/>
              <a:t>manusia</a:t>
            </a:r>
            <a:r>
              <a:rPr lang="en-US" dirty="0"/>
              <a:t> (</a:t>
            </a:r>
            <a:r>
              <a:rPr lang="en-US" dirty="0" err="1"/>
              <a:t>mis</a:t>
            </a:r>
            <a:r>
              <a:rPr lang="en-US" dirty="0"/>
              <a:t>: </a:t>
            </a:r>
            <a:r>
              <a:rPr lang="en-US" dirty="0" err="1"/>
              <a:t>dari</a:t>
            </a:r>
            <a:r>
              <a:rPr lang="en-US" dirty="0"/>
              <a:t> </a:t>
            </a:r>
            <a:r>
              <a:rPr lang="en-US" dirty="0" err="1"/>
              <a:t>pembakaran</a:t>
            </a:r>
            <a:r>
              <a:rPr lang="en-US" dirty="0"/>
              <a:t> </a:t>
            </a:r>
            <a:r>
              <a:rPr lang="en-US" dirty="0" err="1"/>
              <a:t>batu</a:t>
            </a:r>
            <a:r>
              <a:rPr lang="en-US" dirty="0"/>
              <a:t> </a:t>
            </a:r>
            <a:r>
              <a:rPr lang="en-US" dirty="0" err="1"/>
              <a:t>bara</a:t>
            </a:r>
            <a:r>
              <a:rPr lang="en-US" dirty="0"/>
              <a:t>)</a:t>
            </a:r>
          </a:p>
        </p:txBody>
      </p:sp>
      <p:sp>
        <p:nvSpPr>
          <p:cNvPr id="3" name="Title 2"/>
          <p:cNvSpPr>
            <a:spLocks noGrp="1"/>
          </p:cNvSpPr>
          <p:nvPr>
            <p:ph type="title"/>
          </p:nvPr>
        </p:nvSpPr>
        <p:spPr/>
        <p:txBody>
          <a:bodyPr/>
          <a:lstStyle/>
          <a:p>
            <a:r>
              <a:rPr lang="en-US" dirty="0" err="1" smtClean="0"/>
              <a:t>Apakah</a:t>
            </a:r>
            <a:r>
              <a:rPr lang="en-US" dirty="0" smtClean="0"/>
              <a:t> </a:t>
            </a:r>
            <a:r>
              <a:rPr lang="en-US" dirty="0" err="1" smtClean="0"/>
              <a:t>Polutant</a:t>
            </a:r>
            <a:r>
              <a:rPr lang="en-US" dirty="0" smtClean="0"/>
              <a:t> </a:t>
            </a:r>
            <a:r>
              <a:rPr lang="en-US" dirty="0" err="1" smtClean="0"/>
              <a:t>itu</a:t>
            </a:r>
            <a:r>
              <a:rPr lang="en-US" dirty="0" smtClean="0"/>
              <a:t>?</a:t>
            </a:r>
            <a:endParaRPr lang="en-US" dirty="0"/>
          </a:p>
        </p:txBody>
      </p:sp>
    </p:spTree>
    <p:extLst>
      <p:ext uri="{BB962C8B-B14F-4D97-AF65-F5344CB8AC3E}">
        <p14:creationId xmlns:p14="http://schemas.microsoft.com/office/powerpoint/2010/main" val="10239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Polutan</a:t>
            </a:r>
            <a:endParaRPr lang="en-US" dirty="0"/>
          </a:p>
        </p:txBody>
      </p:sp>
      <p:sp>
        <p:nvSpPr>
          <p:cNvPr id="3" name="Content Placeholder 2"/>
          <p:cNvSpPr>
            <a:spLocks noGrp="1"/>
          </p:cNvSpPr>
          <p:nvPr>
            <p:ph sz="quarter" idx="13"/>
          </p:nvPr>
        </p:nvSpPr>
        <p:spPr/>
        <p:txBody>
          <a:bodyPr/>
          <a:lstStyle/>
          <a:p>
            <a:r>
              <a:rPr lang="en-US" dirty="0" err="1" smtClean="0"/>
              <a:t>Polutan</a:t>
            </a:r>
            <a:r>
              <a:rPr lang="en-US" dirty="0" smtClean="0"/>
              <a:t> yang </a:t>
            </a:r>
            <a:r>
              <a:rPr lang="id-ID" dirty="0" smtClean="0"/>
              <a:t>tidak </a:t>
            </a:r>
            <a:r>
              <a:rPr lang="id-ID" dirty="0"/>
              <a:t>dapat terdegradasi (misalnya pestisida DDT) - ini membusuk sangat lambat, memungkinkan mereka menumpuk ke tingkat racun saat melewati rantai </a:t>
            </a:r>
            <a:r>
              <a:rPr lang="id-ID" dirty="0" smtClean="0"/>
              <a:t>makanan</a:t>
            </a:r>
            <a:endParaRPr lang="en-US" dirty="0"/>
          </a:p>
        </p:txBody>
      </p:sp>
      <p:sp>
        <p:nvSpPr>
          <p:cNvPr id="4" name="Content Placeholder 3"/>
          <p:cNvSpPr>
            <a:spLocks noGrp="1"/>
          </p:cNvSpPr>
          <p:nvPr>
            <p:ph sz="quarter" idx="14"/>
          </p:nvPr>
        </p:nvSpPr>
        <p:spPr/>
        <p:txBody>
          <a:bodyPr/>
          <a:lstStyle/>
          <a:p>
            <a:r>
              <a:rPr lang="en-US" dirty="0" err="1" smtClean="0"/>
              <a:t>Polutan</a:t>
            </a:r>
            <a:r>
              <a:rPr lang="en-US" dirty="0" smtClean="0"/>
              <a:t> yang </a:t>
            </a:r>
            <a:r>
              <a:rPr lang="id-ID" dirty="0" smtClean="0"/>
              <a:t>biodegradable </a:t>
            </a:r>
            <a:r>
              <a:rPr lang="id-ID" dirty="0"/>
              <a:t>(misalnya limbah) - ini biasanya hanya merusak ketika ditambahkan ke lingkungan lebih cepat daripada yang dapat terurai.</a:t>
            </a:r>
            <a:endParaRPr lang="en-US" dirty="0"/>
          </a:p>
        </p:txBody>
      </p:sp>
    </p:spTree>
    <p:extLst>
      <p:ext uri="{BB962C8B-B14F-4D97-AF65-F5344CB8AC3E}">
        <p14:creationId xmlns:p14="http://schemas.microsoft.com/office/powerpoint/2010/main" val="2918458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96646" indent="-514350">
              <a:buAutoNum type="arabicPeriod"/>
            </a:pPr>
            <a:r>
              <a:rPr lang="en-US" sz="2800" dirty="0" smtClean="0"/>
              <a:t>D</a:t>
            </a:r>
            <a:r>
              <a:rPr lang="id-ID" sz="2800" dirty="0" smtClean="0"/>
              <a:t>apat </a:t>
            </a:r>
            <a:r>
              <a:rPr lang="id-ID" sz="2800" dirty="0"/>
              <a:t>mengganggu atau merusak sistem pendukung kehidupan bagi manusia atau spesies </a:t>
            </a:r>
            <a:r>
              <a:rPr lang="id-ID" sz="2800" dirty="0" smtClean="0"/>
              <a:t>lain</a:t>
            </a:r>
            <a:endParaRPr lang="en-US" sz="2800" dirty="0" smtClean="0"/>
          </a:p>
          <a:p>
            <a:pPr marL="596646" indent="-514350">
              <a:buAutoNum type="arabicPeriod"/>
            </a:pPr>
            <a:r>
              <a:rPr lang="en-US" sz="2800" dirty="0" smtClean="0"/>
              <a:t>Da</a:t>
            </a:r>
            <a:r>
              <a:rPr lang="id-ID" sz="2800" dirty="0" smtClean="0"/>
              <a:t>pat </a:t>
            </a:r>
            <a:r>
              <a:rPr lang="id-ID" sz="2800" dirty="0"/>
              <a:t>merusak satwa liar, kesehatan manusia, dan harta </a:t>
            </a:r>
            <a:r>
              <a:rPr lang="id-ID" sz="2800" dirty="0" smtClean="0"/>
              <a:t>benda</a:t>
            </a:r>
            <a:endParaRPr lang="en-US" sz="2800" dirty="0" smtClean="0"/>
          </a:p>
          <a:p>
            <a:pPr marL="596646" indent="-514350">
              <a:buAutoNum type="arabicPeriod"/>
            </a:pPr>
            <a:r>
              <a:rPr lang="en-US" sz="2800" dirty="0" err="1" smtClean="0"/>
              <a:t>Dapat</a:t>
            </a:r>
            <a:r>
              <a:rPr lang="id-ID" sz="2800" dirty="0" smtClean="0"/>
              <a:t> </a:t>
            </a:r>
            <a:r>
              <a:rPr lang="id-ID" sz="2800" dirty="0"/>
              <a:t>menjadi gangguan, seperti: kebisingan dan bau tidak sedap, rasa dan pemandangan</a:t>
            </a:r>
            <a:endParaRPr lang="en-US" sz="2800" dirty="0"/>
          </a:p>
        </p:txBody>
      </p:sp>
      <p:sp>
        <p:nvSpPr>
          <p:cNvPr id="2" name="Title 1"/>
          <p:cNvSpPr>
            <a:spLocks noGrp="1"/>
          </p:cNvSpPr>
          <p:nvPr>
            <p:ph type="title"/>
          </p:nvPr>
        </p:nvSpPr>
        <p:spPr/>
        <p:txBody>
          <a:bodyPr>
            <a:normAutofit/>
          </a:bodyPr>
          <a:lstStyle/>
          <a:p>
            <a:r>
              <a:rPr lang="en-US" dirty="0" err="1" smtClean="0"/>
              <a:t>Efek</a:t>
            </a:r>
            <a:r>
              <a:rPr lang="en-US" dirty="0" smtClean="0"/>
              <a:t> </a:t>
            </a:r>
            <a:r>
              <a:rPr lang="en-US" dirty="0" err="1" smtClean="0"/>
              <a:t>Polutan</a:t>
            </a:r>
            <a:r>
              <a:rPr lang="en-US" dirty="0" smtClean="0"/>
              <a:t> </a:t>
            </a:r>
            <a:endParaRPr lang="en-US" dirty="0"/>
          </a:p>
        </p:txBody>
      </p:sp>
    </p:spTree>
    <p:extLst>
      <p:ext uri="{BB962C8B-B14F-4D97-AF65-F5344CB8AC3E}">
        <p14:creationId xmlns:p14="http://schemas.microsoft.com/office/powerpoint/2010/main" val="2895045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Sumber</a:t>
            </a:r>
            <a:r>
              <a:rPr lang="en-US" dirty="0" smtClean="0"/>
              <a:t> </a:t>
            </a:r>
            <a:r>
              <a:rPr lang="en-US" dirty="0" err="1" smtClean="0"/>
              <a:t>Polutan</a:t>
            </a:r>
            <a:endParaRPr lang="en-US" dirty="0"/>
          </a:p>
        </p:txBody>
      </p:sp>
      <p:sp>
        <p:nvSpPr>
          <p:cNvPr id="3" name="Text Placeholder 2"/>
          <p:cNvSpPr>
            <a:spLocks noGrp="1"/>
          </p:cNvSpPr>
          <p:nvPr>
            <p:ph type="body" idx="1"/>
          </p:nvPr>
        </p:nvSpPr>
        <p:spPr/>
        <p:txBody>
          <a:bodyPr>
            <a:normAutofit fontScale="77500" lnSpcReduction="20000"/>
          </a:bodyPr>
          <a:lstStyle/>
          <a:p>
            <a:r>
              <a:rPr lang="en-US" dirty="0" smtClean="0"/>
              <a:t>Point Source of </a:t>
            </a:r>
            <a:r>
              <a:rPr lang="en-US" dirty="0" err="1" smtClean="0"/>
              <a:t>Polutan</a:t>
            </a:r>
            <a:r>
              <a:rPr lang="en-US" dirty="0" smtClean="0"/>
              <a:t> </a:t>
            </a:r>
          </a:p>
          <a:p>
            <a:r>
              <a:rPr lang="en-US" dirty="0" smtClean="0"/>
              <a:t>(</a:t>
            </a:r>
            <a:r>
              <a:rPr lang="id-ID" dirty="0"/>
              <a:t>Sumber </a:t>
            </a:r>
            <a:r>
              <a:rPr lang="id-ID" dirty="0" smtClean="0"/>
              <a:t>Polutan </a:t>
            </a:r>
            <a:r>
              <a:rPr lang="en-US" dirty="0" smtClean="0"/>
              <a:t>B</a:t>
            </a:r>
            <a:r>
              <a:rPr lang="id-ID" dirty="0" smtClean="0"/>
              <a:t>ersifat </a:t>
            </a:r>
            <a:r>
              <a:rPr lang="en-US" dirty="0" smtClean="0"/>
              <a:t>T</a:t>
            </a:r>
            <a:r>
              <a:rPr lang="id-ID" dirty="0" smtClean="0"/>
              <a:t>unggal</a:t>
            </a:r>
            <a:r>
              <a:rPr lang="en-US" dirty="0" smtClean="0"/>
              <a:t>)</a:t>
            </a:r>
            <a:endParaRPr lang="en-US" dirty="0"/>
          </a:p>
        </p:txBody>
      </p:sp>
      <p:sp>
        <p:nvSpPr>
          <p:cNvPr id="4" name="Content Placeholder 3"/>
          <p:cNvSpPr>
            <a:spLocks noGrp="1"/>
          </p:cNvSpPr>
          <p:nvPr>
            <p:ph sz="half" idx="2"/>
          </p:nvPr>
        </p:nvSpPr>
        <p:spPr/>
        <p:txBody>
          <a:bodyPr/>
          <a:lstStyle/>
          <a:p>
            <a:r>
              <a:rPr lang="en-US" dirty="0" err="1" smtClean="0"/>
              <a:t>Sumber</a:t>
            </a:r>
            <a:r>
              <a:rPr lang="en-US" dirty="0" smtClean="0"/>
              <a:t> </a:t>
            </a:r>
            <a:r>
              <a:rPr lang="en-US" dirty="0" err="1" smtClean="0"/>
              <a:t>polutan</a:t>
            </a:r>
            <a:r>
              <a:rPr lang="en-US" dirty="0" smtClean="0"/>
              <a:t> </a:t>
            </a:r>
            <a:r>
              <a:rPr lang="en-US" dirty="0" err="1" smtClean="0"/>
              <a:t>dapat</a:t>
            </a:r>
            <a:r>
              <a:rPr lang="en-US" dirty="0" smtClean="0"/>
              <a:t> </a:t>
            </a:r>
            <a:r>
              <a:rPr lang="en-US" dirty="0" err="1" smtClean="0"/>
              <a:t>atau</a:t>
            </a:r>
            <a:r>
              <a:rPr lang="en-US" dirty="0" smtClean="0"/>
              <a:t> </a:t>
            </a:r>
            <a:r>
              <a:rPr lang="en-US" dirty="0" err="1" smtClean="0"/>
              <a:t>mudah</a:t>
            </a:r>
            <a:r>
              <a:rPr lang="en-US" dirty="0" smtClean="0"/>
              <a:t> </a:t>
            </a:r>
            <a:r>
              <a:rPr lang="en-US" dirty="0" err="1" smtClean="0"/>
              <a:t>diidentifikasi</a:t>
            </a:r>
            <a:endParaRPr lang="en-US" dirty="0" smtClean="0"/>
          </a:p>
          <a:p>
            <a:r>
              <a:rPr lang="en-US" dirty="0" err="1" smtClean="0"/>
              <a:t>Contoh</a:t>
            </a:r>
            <a:r>
              <a:rPr lang="en-US" dirty="0"/>
              <a:t>: </a:t>
            </a:r>
            <a:r>
              <a:rPr lang="en-US" dirty="0" err="1"/>
              <a:t>cerobong</a:t>
            </a:r>
            <a:r>
              <a:rPr lang="en-US" dirty="0"/>
              <a:t> </a:t>
            </a:r>
            <a:r>
              <a:rPr lang="en-US" dirty="0" err="1"/>
              <a:t>asap</a:t>
            </a:r>
            <a:r>
              <a:rPr lang="en-US" dirty="0"/>
              <a:t> </a:t>
            </a:r>
            <a:r>
              <a:rPr lang="en-US" dirty="0" err="1"/>
              <a:t>pembangkit</a:t>
            </a:r>
            <a:r>
              <a:rPr lang="en-US" dirty="0"/>
              <a:t> </a:t>
            </a:r>
            <a:r>
              <a:rPr lang="en-US" dirty="0" err="1"/>
              <a:t>listrik</a:t>
            </a:r>
            <a:r>
              <a:rPr lang="en-US" dirty="0"/>
              <a:t> </a:t>
            </a:r>
            <a:r>
              <a:rPr lang="en-US" dirty="0" err="1"/>
              <a:t>berbahan</a:t>
            </a:r>
            <a:r>
              <a:rPr lang="en-US" dirty="0"/>
              <a:t> </a:t>
            </a:r>
            <a:r>
              <a:rPr lang="en-US" dirty="0" err="1"/>
              <a:t>bakar</a:t>
            </a:r>
            <a:r>
              <a:rPr lang="en-US" dirty="0"/>
              <a:t> </a:t>
            </a:r>
            <a:r>
              <a:rPr lang="en-US" dirty="0" err="1" smtClean="0"/>
              <a:t>batubara</a:t>
            </a:r>
            <a:r>
              <a:rPr lang="en-US" dirty="0" smtClean="0"/>
              <a:t> </a:t>
            </a:r>
            <a:r>
              <a:rPr lang="en-US" dirty="0" err="1" smtClean="0"/>
              <a:t>atau</a:t>
            </a:r>
            <a:r>
              <a:rPr lang="en-US" dirty="0" smtClean="0"/>
              <a:t> </a:t>
            </a:r>
            <a:r>
              <a:rPr lang="en-US" dirty="0" err="1" smtClean="0"/>
              <a:t>cerobong</a:t>
            </a:r>
            <a:r>
              <a:rPr lang="en-US" dirty="0" smtClean="0"/>
              <a:t> </a:t>
            </a:r>
            <a:r>
              <a:rPr lang="en-US" dirty="0" err="1" smtClean="0"/>
              <a:t>asap</a:t>
            </a:r>
            <a:r>
              <a:rPr lang="en-US" dirty="0" smtClean="0"/>
              <a:t> </a:t>
            </a:r>
            <a:r>
              <a:rPr lang="en-US" dirty="0" err="1" smtClean="0"/>
              <a:t>pabrik</a:t>
            </a:r>
            <a:r>
              <a:rPr lang="en-US" dirty="0" smtClean="0"/>
              <a:t>, </a:t>
            </a:r>
            <a:r>
              <a:rPr lang="en-US" dirty="0" err="1" smtClean="0"/>
              <a:t>pipa</a:t>
            </a:r>
            <a:r>
              <a:rPr lang="en-US" dirty="0" smtClean="0"/>
              <a:t> </a:t>
            </a:r>
            <a:r>
              <a:rPr lang="en-US" dirty="0" err="1"/>
              <a:t>pembuangan</a:t>
            </a:r>
            <a:r>
              <a:rPr lang="en-US" dirty="0"/>
              <a:t> </a:t>
            </a:r>
            <a:r>
              <a:rPr lang="en-US" dirty="0" err="1"/>
              <a:t>sebuah</a:t>
            </a:r>
            <a:r>
              <a:rPr lang="en-US" dirty="0"/>
              <a:t> </a:t>
            </a:r>
            <a:r>
              <a:rPr lang="en-US" dirty="0" err="1"/>
              <a:t>pabrik</a:t>
            </a:r>
            <a:r>
              <a:rPr lang="en-US" dirty="0"/>
              <a:t>, </a:t>
            </a:r>
            <a:r>
              <a:rPr lang="en-US" dirty="0" err="1"/>
              <a:t>dan</a:t>
            </a:r>
            <a:r>
              <a:rPr lang="en-US" dirty="0"/>
              <a:t> </a:t>
            </a:r>
            <a:r>
              <a:rPr lang="en-US" dirty="0" err="1"/>
              <a:t>pipa</a:t>
            </a:r>
            <a:r>
              <a:rPr lang="en-US" dirty="0"/>
              <a:t> </a:t>
            </a:r>
            <a:r>
              <a:rPr lang="en-US" dirty="0" err="1"/>
              <a:t>knalpot</a:t>
            </a:r>
            <a:r>
              <a:rPr lang="en-US" dirty="0"/>
              <a:t> </a:t>
            </a:r>
            <a:r>
              <a:rPr lang="en-US" dirty="0" err="1" smtClean="0"/>
              <a:t>mobil</a:t>
            </a:r>
            <a:r>
              <a:rPr lang="en-US" dirty="0" smtClean="0"/>
              <a:t>, </a:t>
            </a:r>
            <a:r>
              <a:rPr lang="en-US" dirty="0" err="1" smtClean="0"/>
              <a:t>dll</a:t>
            </a:r>
            <a:endParaRPr lang="en-US" dirty="0"/>
          </a:p>
        </p:txBody>
      </p:sp>
      <p:sp>
        <p:nvSpPr>
          <p:cNvPr id="5" name="Text Placeholder 4"/>
          <p:cNvSpPr>
            <a:spLocks noGrp="1"/>
          </p:cNvSpPr>
          <p:nvPr>
            <p:ph type="body" sz="quarter" idx="3"/>
          </p:nvPr>
        </p:nvSpPr>
        <p:spPr/>
        <p:txBody>
          <a:bodyPr>
            <a:normAutofit fontScale="77500" lnSpcReduction="20000"/>
          </a:bodyPr>
          <a:lstStyle/>
          <a:p>
            <a:r>
              <a:rPr lang="en-US" dirty="0" smtClean="0"/>
              <a:t>Non-Point Source of </a:t>
            </a:r>
            <a:r>
              <a:rPr lang="en-US" dirty="0" err="1" smtClean="0"/>
              <a:t>Polutan</a:t>
            </a:r>
            <a:endParaRPr lang="en-US" dirty="0" smtClean="0"/>
          </a:p>
          <a:p>
            <a:r>
              <a:rPr lang="en-US" dirty="0"/>
              <a:t>(</a:t>
            </a:r>
            <a:r>
              <a:rPr lang="id-ID" dirty="0" smtClean="0"/>
              <a:t>Sumber </a:t>
            </a:r>
            <a:r>
              <a:rPr lang="en-US" dirty="0" smtClean="0"/>
              <a:t>P</a:t>
            </a:r>
            <a:r>
              <a:rPr lang="id-ID" dirty="0" smtClean="0"/>
              <a:t>olutan </a:t>
            </a:r>
            <a:r>
              <a:rPr lang="en-US" dirty="0" err="1" smtClean="0"/>
              <a:t>Tersebar</a:t>
            </a:r>
            <a:r>
              <a:rPr lang="en-US" dirty="0" smtClean="0"/>
              <a:t>)</a:t>
            </a:r>
            <a:r>
              <a:rPr lang="id-ID" dirty="0" smtClean="0"/>
              <a:t> </a:t>
            </a:r>
            <a:endParaRPr lang="en-US" dirty="0"/>
          </a:p>
        </p:txBody>
      </p:sp>
      <p:sp>
        <p:nvSpPr>
          <p:cNvPr id="6" name="Content Placeholder 5"/>
          <p:cNvSpPr>
            <a:spLocks noGrp="1"/>
          </p:cNvSpPr>
          <p:nvPr>
            <p:ph sz="quarter" idx="4"/>
          </p:nvPr>
        </p:nvSpPr>
        <p:spPr/>
        <p:txBody>
          <a:bodyPr>
            <a:normAutofit/>
          </a:bodyPr>
          <a:lstStyle/>
          <a:p>
            <a:r>
              <a:rPr lang="en-US" dirty="0" smtClean="0"/>
              <a:t>S</a:t>
            </a:r>
            <a:r>
              <a:rPr lang="id-ID" dirty="0" smtClean="0"/>
              <a:t>eringkali </a:t>
            </a:r>
            <a:r>
              <a:rPr lang="id-ID" dirty="0"/>
              <a:t>sulit </a:t>
            </a:r>
            <a:r>
              <a:rPr lang="id-ID" dirty="0" smtClean="0"/>
              <a:t>diidentifikasi</a:t>
            </a:r>
            <a:endParaRPr lang="en-US" dirty="0" smtClean="0"/>
          </a:p>
          <a:p>
            <a:r>
              <a:rPr lang="id-ID" dirty="0" smtClean="0"/>
              <a:t>Contoh</a:t>
            </a:r>
            <a:r>
              <a:rPr lang="id-ID" dirty="0"/>
              <a:t>: pestisida disemprotkan ke udara atau tertiup angin ke atmosfer dan limpasan pupuk </a:t>
            </a:r>
            <a:r>
              <a:rPr lang="en-US" dirty="0" err="1" smtClean="0"/>
              <a:t>atau</a:t>
            </a:r>
            <a:r>
              <a:rPr lang="id-ID" dirty="0" smtClean="0"/>
              <a:t> </a:t>
            </a:r>
            <a:r>
              <a:rPr lang="id-ID" dirty="0"/>
              <a:t>pestisida dari lahan pertanian</a:t>
            </a:r>
            <a:r>
              <a:rPr lang="id-ID" dirty="0" smtClean="0"/>
              <a:t>, </a:t>
            </a:r>
            <a:r>
              <a:rPr lang="id-ID" dirty="0"/>
              <a:t>halaman rumput dan kebun pinggiran kota ke sungai dan danau</a:t>
            </a:r>
            <a:endParaRPr lang="en-US" dirty="0"/>
          </a:p>
        </p:txBody>
      </p:sp>
    </p:spTree>
    <p:extLst>
      <p:ext uri="{BB962C8B-B14F-4D97-AF65-F5344CB8AC3E}">
        <p14:creationId xmlns:p14="http://schemas.microsoft.com/office/powerpoint/2010/main" val="2582329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dirty="0" err="1" smtClean="0">
                <a:latin typeface="Times New Roman" pitchFamily="18" charset="0"/>
                <a:cs typeface="Times New Roman" pitchFamily="18" charset="0"/>
              </a:rPr>
              <a:t>Contoh</a:t>
            </a:r>
            <a:r>
              <a:rPr lang="en-US" sz="3600" dirty="0" smtClean="0">
                <a:latin typeface="Times New Roman" pitchFamily="18" charset="0"/>
                <a:cs typeface="Times New Roman" pitchFamily="18" charset="0"/>
              </a:rPr>
              <a:t> Non-Point </a:t>
            </a:r>
            <a:r>
              <a:rPr lang="en-US" sz="3600" dirty="0">
                <a:latin typeface="Times New Roman" pitchFamily="18" charset="0"/>
                <a:cs typeface="Times New Roman" pitchFamily="18" charset="0"/>
              </a:rPr>
              <a:t>and Point </a:t>
            </a:r>
            <a:r>
              <a:rPr lang="en-US" sz="3600" dirty="0" smtClean="0">
                <a:latin typeface="Times New Roman" pitchFamily="18" charset="0"/>
                <a:cs typeface="Times New Roman" pitchFamily="18" charset="0"/>
              </a:rPr>
              <a:t>Sources of Pollution</a:t>
            </a:r>
            <a:r>
              <a:rPr lang="en-US" sz="3600" dirty="0">
                <a:latin typeface="Times New Roman" pitchFamily="18" charset="0"/>
                <a:cs typeface="Times New Roman" pitchFamily="18" charset="0"/>
              </a:rPr>
              <a:t/>
            </a:r>
            <a:br>
              <a:rPr lang="en-US" sz="3600" dirty="0">
                <a:latin typeface="Times New Roman" pitchFamily="18" charset="0"/>
                <a:cs typeface="Times New Roman" pitchFamily="18" charset="0"/>
              </a:rPr>
            </a:br>
            <a:endParaRPr lang="en-US" sz="3600"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371600"/>
            <a:ext cx="7998330" cy="539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8994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921327" y="1600200"/>
            <a:ext cx="7232073" cy="5122718"/>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2286716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800"/>
            <a:ext cx="86868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1374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514600"/>
            <a:ext cx="7408333" cy="4114800"/>
          </a:xfrm>
        </p:spPr>
        <p:txBody>
          <a:bodyPr>
            <a:normAutofit fontScale="70000" lnSpcReduction="20000"/>
          </a:bodyPr>
          <a:lstStyle/>
          <a:p>
            <a:pPr marL="0" indent="0">
              <a:buNone/>
            </a:pPr>
            <a:r>
              <a:rPr lang="id-ID" sz="2900" dirty="0"/>
              <a:t>Aktivitas manusia menghasilkan dua jenis utama pencemar </a:t>
            </a:r>
            <a:r>
              <a:rPr lang="id-ID" sz="2900" dirty="0" smtClean="0"/>
              <a:t>udara</a:t>
            </a:r>
            <a:r>
              <a:rPr lang="en-US" sz="2900" dirty="0" smtClean="0"/>
              <a:t> :</a:t>
            </a:r>
          </a:p>
          <a:p>
            <a:pPr marL="457200" indent="-457200">
              <a:buAutoNum type="arabicPeriod"/>
            </a:pPr>
            <a:r>
              <a:rPr lang="en-US" sz="2900" dirty="0" smtClean="0">
                <a:solidFill>
                  <a:schemeClr val="accent3">
                    <a:lumMod val="75000"/>
                  </a:schemeClr>
                </a:solidFill>
              </a:rPr>
              <a:t>Noxious gases (</a:t>
            </a:r>
            <a:r>
              <a:rPr lang="id-ID" sz="2900" dirty="0" smtClean="0">
                <a:solidFill>
                  <a:schemeClr val="accent3">
                    <a:lumMod val="75000"/>
                  </a:schemeClr>
                </a:solidFill>
              </a:rPr>
              <a:t>gas berbahaya</a:t>
            </a:r>
            <a:r>
              <a:rPr lang="en-US" sz="2900" dirty="0" smtClean="0">
                <a:solidFill>
                  <a:schemeClr val="accent3">
                    <a:lumMod val="75000"/>
                  </a:schemeClr>
                </a:solidFill>
              </a:rPr>
              <a:t>)</a:t>
            </a:r>
            <a:r>
              <a:rPr lang="id-ID" sz="2900" dirty="0" smtClean="0"/>
              <a:t> </a:t>
            </a:r>
            <a:r>
              <a:rPr lang="id-ID" sz="2900" dirty="0"/>
              <a:t>- Ini termasuk karbon dioksida (CO2), sulfur dioksida (SO2) dan nitrogen oksida (NOx</a:t>
            </a:r>
            <a:r>
              <a:rPr lang="id-ID" sz="2900" dirty="0" smtClean="0"/>
              <a:t>)</a:t>
            </a:r>
            <a:endParaRPr lang="en-US" sz="2900" dirty="0" smtClean="0"/>
          </a:p>
          <a:p>
            <a:pPr marL="457200" indent="-457200">
              <a:buAutoNum type="arabicPeriod"/>
            </a:pPr>
            <a:r>
              <a:rPr lang="en-US" sz="2900" dirty="0" smtClean="0">
                <a:solidFill>
                  <a:schemeClr val="accent3">
                    <a:lumMod val="75000"/>
                  </a:schemeClr>
                </a:solidFill>
              </a:rPr>
              <a:t>P</a:t>
            </a:r>
            <a:r>
              <a:rPr lang="id-ID" sz="2900" dirty="0" smtClean="0">
                <a:solidFill>
                  <a:schemeClr val="accent3">
                    <a:lumMod val="75000"/>
                  </a:schemeClr>
                </a:solidFill>
              </a:rPr>
              <a:t>artikulat </a:t>
            </a:r>
            <a:r>
              <a:rPr lang="id-ID" sz="2900" dirty="0"/>
              <a:t>- Ini adalah partikel kecil yang tersuspensi di udara (misalnya asap), yang biasanya dihasilkan oleh pembakaran bahan bakar </a:t>
            </a:r>
            <a:r>
              <a:rPr lang="id-ID" sz="2900" dirty="0" smtClean="0"/>
              <a:t>fosil</a:t>
            </a:r>
            <a:endParaRPr lang="en-US" sz="2900" dirty="0" smtClean="0"/>
          </a:p>
          <a:p>
            <a:pPr marL="457200" indent="-457200">
              <a:buAutoNum type="arabicPeriod"/>
            </a:pPr>
            <a:endParaRPr lang="en-US" sz="2900" dirty="0" smtClean="0"/>
          </a:p>
          <a:p>
            <a:pPr marL="0" indent="0">
              <a:buNone/>
            </a:pPr>
            <a:r>
              <a:rPr lang="id-ID" sz="2900" dirty="0"/>
              <a:t>Polusi udara telah menjadi masalah utama sejak Revolusi Industri pada akhir abad ke-18, dan diperparah oleh ketergantungan manusia pada pembakaran bahan bakar fosil untuk </a:t>
            </a:r>
            <a:r>
              <a:rPr lang="id-ID" sz="2900" dirty="0" smtClean="0"/>
              <a:t>energi</a:t>
            </a:r>
            <a:endParaRPr lang="en-US" sz="2900" dirty="0" smtClean="0"/>
          </a:p>
          <a:p>
            <a:pPr marL="0" indent="0">
              <a:buNone/>
            </a:pPr>
            <a:endParaRPr lang="en-US" sz="2900" dirty="0"/>
          </a:p>
          <a:p>
            <a:pPr marL="0" indent="0">
              <a:buNone/>
            </a:pPr>
            <a:r>
              <a:rPr lang="id-ID" sz="2900" dirty="0"/>
              <a:t>Polusi udara, pemanasan global, hujan asam, kerusakan lapisan ozon dan kabut asap. Masing-masing memiliki implikasi serius bagi lingkungan dan kesehatan manusia</a:t>
            </a:r>
            <a:br>
              <a:rPr lang="id-ID" sz="2900" dirty="0"/>
            </a:br>
            <a:endParaRPr lang="en-US" sz="2900" dirty="0" smtClean="0"/>
          </a:p>
          <a:p>
            <a:pPr marL="457200" indent="-457200">
              <a:buAutoNum type="arabicPeriod"/>
            </a:pPr>
            <a:endParaRPr lang="en-US" dirty="0" smtClean="0"/>
          </a:p>
          <a:p>
            <a:endParaRPr lang="en-US" dirty="0"/>
          </a:p>
        </p:txBody>
      </p:sp>
      <p:sp>
        <p:nvSpPr>
          <p:cNvPr id="3" name="Title 2"/>
          <p:cNvSpPr>
            <a:spLocks noGrp="1"/>
          </p:cNvSpPr>
          <p:nvPr>
            <p:ph type="title"/>
          </p:nvPr>
        </p:nvSpPr>
        <p:spPr/>
        <p:txBody>
          <a:bodyPr/>
          <a:lstStyle/>
          <a:p>
            <a:r>
              <a:rPr lang="en-US" dirty="0" err="1" smtClean="0"/>
              <a:t>Polusi</a:t>
            </a:r>
            <a:r>
              <a:rPr lang="en-US" dirty="0" smtClean="0"/>
              <a:t> </a:t>
            </a:r>
            <a:r>
              <a:rPr lang="en-US" dirty="0" err="1" smtClean="0"/>
              <a:t>Udara</a:t>
            </a:r>
            <a:endParaRPr lang="en-US" dirty="0"/>
          </a:p>
        </p:txBody>
      </p:sp>
    </p:spTree>
    <p:extLst>
      <p:ext uri="{BB962C8B-B14F-4D97-AF65-F5344CB8AC3E}">
        <p14:creationId xmlns:p14="http://schemas.microsoft.com/office/powerpoint/2010/main" val="2741685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Polusi</a:t>
            </a:r>
            <a:r>
              <a:rPr lang="en-US" dirty="0" smtClean="0"/>
              <a:t> </a:t>
            </a:r>
            <a:r>
              <a:rPr lang="en-US" dirty="0" err="1" smtClean="0"/>
              <a:t>Udara</a:t>
            </a:r>
            <a:r>
              <a:rPr lang="en-US" dirty="0" smtClean="0"/>
              <a:t> di </a:t>
            </a:r>
            <a:r>
              <a:rPr lang="en-US" dirty="0" err="1" smtClean="0"/>
              <a:t>luar</a:t>
            </a:r>
            <a:r>
              <a:rPr lang="en-US" dirty="0" smtClean="0"/>
              <a:t> </a:t>
            </a:r>
            <a:r>
              <a:rPr lang="en-US" dirty="0" err="1" smtClean="0"/>
              <a:t>ruangan</a:t>
            </a:r>
            <a:endParaRPr lang="en-US"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2590800"/>
            <a:ext cx="6785088"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6007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Polusi</a:t>
            </a:r>
            <a:r>
              <a:rPr lang="en-US" dirty="0" smtClean="0"/>
              <a:t> </a:t>
            </a:r>
            <a:r>
              <a:rPr lang="en-US" dirty="0" err="1" smtClean="0"/>
              <a:t>Udara</a:t>
            </a:r>
            <a:r>
              <a:rPr lang="en-US" dirty="0" smtClean="0"/>
              <a:t> di </a:t>
            </a:r>
            <a:r>
              <a:rPr lang="en-US" dirty="0" err="1" smtClean="0"/>
              <a:t>dalam</a:t>
            </a:r>
            <a:r>
              <a:rPr lang="en-US" dirty="0" smtClean="0"/>
              <a:t> </a:t>
            </a:r>
            <a:r>
              <a:rPr lang="en-US" dirty="0" err="1" smtClean="0"/>
              <a:t>ruangan</a:t>
            </a:r>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1600200"/>
            <a:ext cx="6302737"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88395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id-ID" dirty="0"/>
              <a:t>Salah satu ancaman terbesar yang disebabkan oleh polusi udara adalah pemanasan </a:t>
            </a:r>
            <a:r>
              <a:rPr lang="id-ID" dirty="0" smtClean="0"/>
              <a:t>global</a:t>
            </a:r>
            <a:endParaRPr lang="en-US" dirty="0" smtClean="0"/>
          </a:p>
          <a:p>
            <a:r>
              <a:rPr lang="id-ID" dirty="0"/>
              <a:t>Pemanasan global disebabkan oleh penumpukan gas rumah kaca, yang menyebabkan peningkatan suhu </a:t>
            </a:r>
            <a:r>
              <a:rPr lang="id-ID" dirty="0" smtClean="0"/>
              <a:t>bumi</a:t>
            </a:r>
            <a:endParaRPr lang="en-US" dirty="0" smtClean="0"/>
          </a:p>
          <a:p>
            <a:r>
              <a:rPr lang="id-ID" dirty="0"/>
              <a:t>Gas rumah kaca adalah gas atmosfer yang menyerap cahaya </a:t>
            </a:r>
            <a:r>
              <a:rPr lang="id-ID" dirty="0" smtClean="0"/>
              <a:t>inframerah</a:t>
            </a:r>
            <a:endParaRPr lang="en-US" dirty="0" smtClean="0"/>
          </a:p>
          <a:p>
            <a:r>
              <a:rPr lang="id-ID" dirty="0"/>
              <a:t>Gas rumah kaca utama </a:t>
            </a:r>
            <a:r>
              <a:rPr lang="id-ID" dirty="0" smtClean="0"/>
              <a:t>meliputi</a:t>
            </a:r>
            <a:r>
              <a:rPr lang="en-US" dirty="0" smtClean="0"/>
              <a:t> : </a:t>
            </a:r>
            <a:r>
              <a:rPr lang="id-ID" dirty="0"/>
              <a:t>karbon dioksida (CO2</a:t>
            </a:r>
            <a:r>
              <a:rPr lang="id-ID" dirty="0" smtClean="0"/>
              <a:t>)</a:t>
            </a:r>
            <a:r>
              <a:rPr lang="en-US" dirty="0" smtClean="0"/>
              <a:t>, </a:t>
            </a:r>
            <a:r>
              <a:rPr lang="id-ID" dirty="0" smtClean="0"/>
              <a:t> </a:t>
            </a:r>
            <a:r>
              <a:rPr lang="id-ID" dirty="0"/>
              <a:t>metana (CH4</a:t>
            </a:r>
            <a:r>
              <a:rPr lang="id-ID" dirty="0" smtClean="0"/>
              <a:t>)</a:t>
            </a:r>
            <a:r>
              <a:rPr lang="en-US" dirty="0" smtClean="0"/>
              <a:t>,</a:t>
            </a:r>
            <a:r>
              <a:rPr lang="id-ID" dirty="0" smtClean="0"/>
              <a:t> </a:t>
            </a:r>
            <a:r>
              <a:rPr lang="id-ID" dirty="0"/>
              <a:t>uap air (H2O</a:t>
            </a:r>
            <a:r>
              <a:rPr lang="id-ID" dirty="0" smtClean="0"/>
              <a:t>)</a:t>
            </a:r>
            <a:r>
              <a:rPr lang="en-US" dirty="0" smtClean="0"/>
              <a:t>,</a:t>
            </a:r>
            <a:r>
              <a:rPr lang="id-ID" dirty="0" smtClean="0"/>
              <a:t> </a:t>
            </a:r>
            <a:r>
              <a:rPr lang="id-ID" dirty="0"/>
              <a:t>dinitrogen oksida (N2O)</a:t>
            </a:r>
            <a:endParaRPr lang="en-US" dirty="0"/>
          </a:p>
        </p:txBody>
      </p:sp>
      <p:sp>
        <p:nvSpPr>
          <p:cNvPr id="3" name="Title 2"/>
          <p:cNvSpPr>
            <a:spLocks noGrp="1"/>
          </p:cNvSpPr>
          <p:nvPr>
            <p:ph type="title"/>
          </p:nvPr>
        </p:nvSpPr>
        <p:spPr/>
        <p:txBody>
          <a:bodyPr>
            <a:normAutofit fontScale="90000"/>
          </a:bodyPr>
          <a:lstStyle/>
          <a:p>
            <a:r>
              <a:rPr lang="en-US" dirty="0" err="1" smtClean="0"/>
              <a:t>Pemanasan</a:t>
            </a:r>
            <a:r>
              <a:rPr lang="en-US" dirty="0" smtClean="0"/>
              <a:t> Global </a:t>
            </a:r>
            <a:r>
              <a:rPr lang="en-US" dirty="0" err="1" smtClean="0"/>
              <a:t>dan</a:t>
            </a:r>
            <a:r>
              <a:rPr lang="en-US" dirty="0" smtClean="0"/>
              <a:t> Gas </a:t>
            </a:r>
            <a:r>
              <a:rPr lang="en-US" dirty="0" err="1" smtClean="0"/>
              <a:t>Rumah</a:t>
            </a:r>
            <a:r>
              <a:rPr lang="en-US" dirty="0" smtClean="0"/>
              <a:t> </a:t>
            </a:r>
            <a:r>
              <a:rPr lang="en-US" dirty="0" err="1" smtClean="0"/>
              <a:t>Kaca</a:t>
            </a:r>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912248"/>
            <a:ext cx="1948937" cy="179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119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Kadar </a:t>
            </a:r>
            <a:r>
              <a:rPr lang="en-US" dirty="0" err="1" smtClean="0"/>
              <a:t>Karbondioksida</a:t>
            </a:r>
            <a:endParaRPr lang="en-U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38800" y="1447800"/>
            <a:ext cx="3060457" cy="1926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3" descr="fossil_fuels"/>
          <p:cNvPicPr>
            <a:picLocks noChangeAspect="1" noChangeArrowheads="1"/>
          </p:cNvPicPr>
          <p:nvPr/>
        </p:nvPicPr>
        <p:blipFill>
          <a:blip r:embed="rId3" cstate="print"/>
          <a:srcRect/>
          <a:stretch>
            <a:fillRect/>
          </a:stretch>
        </p:blipFill>
        <p:spPr bwMode="auto">
          <a:xfrm>
            <a:off x="1066800" y="3581399"/>
            <a:ext cx="2671763" cy="2598737"/>
          </a:xfrm>
          <a:prstGeom prst="rect">
            <a:avLst/>
          </a:prstGeom>
          <a:noFill/>
        </p:spPr>
      </p:pic>
      <p:sp>
        <p:nvSpPr>
          <p:cNvPr id="4" name="TextBox 3"/>
          <p:cNvSpPr txBox="1"/>
          <p:nvPr/>
        </p:nvSpPr>
        <p:spPr>
          <a:xfrm>
            <a:off x="838200" y="1981200"/>
            <a:ext cx="4953000" cy="1200329"/>
          </a:xfrm>
          <a:prstGeom prst="rect">
            <a:avLst/>
          </a:prstGeom>
          <a:noFill/>
        </p:spPr>
        <p:txBody>
          <a:bodyPr wrap="square" rtlCol="0">
            <a:spAutoFit/>
          </a:bodyPr>
          <a:lstStyle/>
          <a:p>
            <a:r>
              <a:rPr lang="id-ID" dirty="0"/>
              <a:t>Karbon dioksida adalah salah satu gas rumah kaca terpenting karena konsentrasi atmosfer telah meningkat secara dramatis selama seabad terakhir. Menurut Anda mengapa ini </a:t>
            </a:r>
            <a:r>
              <a:rPr lang="id-ID" dirty="0" smtClean="0"/>
              <a:t>terjadi</a:t>
            </a:r>
            <a:r>
              <a:rPr lang="en-US" dirty="0" smtClean="0"/>
              <a:t> </a:t>
            </a:r>
            <a:r>
              <a:rPr lang="id-ID" dirty="0" smtClean="0"/>
              <a:t>?</a:t>
            </a:r>
            <a:endParaRPr lang="en-US" dirty="0"/>
          </a:p>
        </p:txBody>
      </p:sp>
      <p:sp>
        <p:nvSpPr>
          <p:cNvPr id="6" name="TextBox 5"/>
          <p:cNvSpPr txBox="1"/>
          <p:nvPr/>
        </p:nvSpPr>
        <p:spPr>
          <a:xfrm>
            <a:off x="3962400" y="4003604"/>
            <a:ext cx="4800600" cy="1754326"/>
          </a:xfrm>
          <a:prstGeom prst="rect">
            <a:avLst/>
          </a:prstGeom>
          <a:noFill/>
        </p:spPr>
        <p:txBody>
          <a:bodyPr wrap="square" rtlCol="0">
            <a:spAutoFit/>
          </a:bodyPr>
          <a:lstStyle/>
          <a:p>
            <a:r>
              <a:rPr lang="id-ID" dirty="0"/>
              <a:t>Pembakaran bahan bakar fosil, penggundulan hutan dan banjir lahan untuk pembangunan bendungan pembangkit listrik tenaga air semuanya berkontribusi pada peningkatan kadar karbon </a:t>
            </a:r>
            <a:r>
              <a:rPr lang="id-ID" dirty="0" smtClean="0"/>
              <a:t>dioksida</a:t>
            </a:r>
            <a:r>
              <a:rPr lang="id-ID" dirty="0"/>
              <a:t/>
            </a:r>
            <a:br>
              <a:rPr lang="id-ID" dirty="0"/>
            </a:br>
            <a:endParaRPr lang="en-US" dirty="0"/>
          </a:p>
        </p:txBody>
      </p:sp>
    </p:spTree>
    <p:extLst>
      <p:ext uri="{BB962C8B-B14F-4D97-AF65-F5344CB8AC3E}">
        <p14:creationId xmlns:p14="http://schemas.microsoft.com/office/powerpoint/2010/main" val="296425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Apa</a:t>
            </a:r>
            <a:r>
              <a:rPr lang="en-US" dirty="0"/>
              <a:t> </a:t>
            </a:r>
            <a:r>
              <a:rPr lang="en-US" dirty="0" err="1"/>
              <a:t>itu</a:t>
            </a:r>
            <a:r>
              <a:rPr lang="en-US" dirty="0"/>
              <a:t> </a:t>
            </a:r>
            <a:r>
              <a:rPr lang="en-US" dirty="0" err="1"/>
              <a:t>penyerap</a:t>
            </a:r>
            <a:r>
              <a:rPr lang="en-US" dirty="0"/>
              <a:t> </a:t>
            </a:r>
            <a:r>
              <a:rPr lang="en-US" dirty="0" err="1"/>
              <a:t>karbon</a:t>
            </a:r>
            <a:r>
              <a:rPr lang="en-US" dirty="0"/>
              <a:t>?</a:t>
            </a:r>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19800" y="2819400"/>
            <a:ext cx="2810500" cy="2822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09600" y="2286000"/>
            <a:ext cx="5410200" cy="923330"/>
          </a:xfrm>
          <a:prstGeom prst="rect">
            <a:avLst/>
          </a:prstGeom>
          <a:noFill/>
        </p:spPr>
        <p:txBody>
          <a:bodyPr wrap="square" rtlCol="0">
            <a:spAutoFit/>
          </a:bodyPr>
          <a:lstStyle/>
          <a:p>
            <a:r>
              <a:rPr lang="en-US" dirty="0" err="1"/>
              <a:t>Sebelum</a:t>
            </a:r>
            <a:r>
              <a:rPr lang="en-US" dirty="0"/>
              <a:t> </a:t>
            </a:r>
            <a:r>
              <a:rPr lang="en-US" dirty="0" err="1"/>
              <a:t>revolusi</a:t>
            </a:r>
            <a:r>
              <a:rPr lang="en-US" dirty="0"/>
              <a:t> </a:t>
            </a:r>
            <a:r>
              <a:rPr lang="en-US" dirty="0" err="1"/>
              <a:t>industri</a:t>
            </a:r>
            <a:r>
              <a:rPr lang="en-US" dirty="0"/>
              <a:t>, </a:t>
            </a:r>
            <a:r>
              <a:rPr lang="en-US" dirty="0" err="1"/>
              <a:t>tingkat</a:t>
            </a:r>
            <a:r>
              <a:rPr lang="en-US" dirty="0"/>
              <a:t> </a:t>
            </a:r>
            <a:r>
              <a:rPr lang="en-US" dirty="0" err="1"/>
              <a:t>karbon</a:t>
            </a:r>
            <a:r>
              <a:rPr lang="en-US" dirty="0"/>
              <a:t> </a:t>
            </a:r>
            <a:r>
              <a:rPr lang="en-US" dirty="0" err="1"/>
              <a:t>dioksida</a:t>
            </a:r>
            <a:r>
              <a:rPr lang="en-US" dirty="0"/>
              <a:t> </a:t>
            </a:r>
            <a:r>
              <a:rPr lang="en-US" dirty="0" err="1"/>
              <a:t>biasanya</a:t>
            </a:r>
            <a:r>
              <a:rPr lang="en-US" dirty="0"/>
              <a:t> </a:t>
            </a:r>
            <a:r>
              <a:rPr lang="en-US" dirty="0" err="1"/>
              <a:t>dikendalikan</a:t>
            </a:r>
            <a:r>
              <a:rPr lang="en-US" dirty="0"/>
              <a:t> </a:t>
            </a:r>
            <a:r>
              <a:rPr lang="en-US" dirty="0" err="1"/>
              <a:t>oleh</a:t>
            </a:r>
            <a:r>
              <a:rPr lang="en-US" dirty="0"/>
              <a:t> </a:t>
            </a:r>
            <a:r>
              <a:rPr lang="en-US" dirty="0" err="1"/>
              <a:t>penyerap</a:t>
            </a:r>
            <a:r>
              <a:rPr lang="en-US" dirty="0"/>
              <a:t> </a:t>
            </a:r>
            <a:r>
              <a:rPr lang="en-US" dirty="0" err="1"/>
              <a:t>karbon</a:t>
            </a:r>
            <a:r>
              <a:rPr lang="en-US" dirty="0"/>
              <a:t> - </a:t>
            </a:r>
            <a:r>
              <a:rPr lang="en-US" dirty="0" err="1"/>
              <a:t>hutan</a:t>
            </a:r>
            <a:r>
              <a:rPr lang="en-US" dirty="0"/>
              <a:t> </a:t>
            </a:r>
            <a:r>
              <a:rPr lang="en-US" dirty="0" err="1"/>
              <a:t>dan</a:t>
            </a:r>
            <a:r>
              <a:rPr lang="en-US" dirty="0"/>
              <a:t> </a:t>
            </a:r>
            <a:r>
              <a:rPr lang="en-US" dirty="0" err="1"/>
              <a:t>lautan</a:t>
            </a:r>
            <a:r>
              <a:rPr lang="en-US" dirty="0"/>
              <a:t> yang </a:t>
            </a:r>
            <a:r>
              <a:rPr lang="en-US" dirty="0" err="1"/>
              <a:t>menangkap</a:t>
            </a:r>
            <a:r>
              <a:rPr lang="en-US" dirty="0"/>
              <a:t> </a:t>
            </a:r>
            <a:r>
              <a:rPr lang="en-US" dirty="0" err="1"/>
              <a:t>dan</a:t>
            </a:r>
            <a:r>
              <a:rPr lang="en-US" dirty="0"/>
              <a:t> </a:t>
            </a:r>
            <a:r>
              <a:rPr lang="en-US" dirty="0" err="1"/>
              <a:t>menyimpan</a:t>
            </a:r>
            <a:r>
              <a:rPr lang="en-US" dirty="0"/>
              <a:t> </a:t>
            </a:r>
            <a:r>
              <a:rPr lang="en-US" dirty="0" err="1" smtClean="0"/>
              <a:t>karbon</a:t>
            </a:r>
            <a:endParaRPr lang="en-US" dirty="0"/>
          </a:p>
        </p:txBody>
      </p:sp>
      <p:sp>
        <p:nvSpPr>
          <p:cNvPr id="5" name="Rectangle 4"/>
          <p:cNvSpPr/>
          <p:nvPr/>
        </p:nvSpPr>
        <p:spPr>
          <a:xfrm>
            <a:off x="609600" y="3431554"/>
            <a:ext cx="5943600" cy="2585323"/>
          </a:xfrm>
          <a:prstGeom prst="rect">
            <a:avLst/>
          </a:prstGeom>
        </p:spPr>
        <p:txBody>
          <a:bodyPr wrap="square">
            <a:spAutoFit/>
          </a:bodyPr>
          <a:lstStyle/>
          <a:p>
            <a:pPr marL="342900" indent="-342900">
              <a:buAutoNum type="arabicPeriod"/>
            </a:pPr>
            <a:r>
              <a:rPr lang="en-US" dirty="0" err="1" smtClean="0">
                <a:solidFill>
                  <a:schemeClr val="accent3">
                    <a:lumMod val="75000"/>
                  </a:schemeClr>
                </a:solidFill>
              </a:rPr>
              <a:t>Hutan</a:t>
            </a:r>
            <a:r>
              <a:rPr lang="en-US" dirty="0" smtClean="0">
                <a:solidFill>
                  <a:schemeClr val="accent3">
                    <a:lumMod val="75000"/>
                  </a:schemeClr>
                </a:solidFill>
              </a:rPr>
              <a:t> </a:t>
            </a:r>
            <a:r>
              <a:rPr lang="en-US" dirty="0"/>
              <a:t>- </a:t>
            </a:r>
            <a:r>
              <a:rPr lang="en-US" dirty="0" err="1"/>
              <a:t>Semua</a:t>
            </a:r>
            <a:r>
              <a:rPr lang="en-US" dirty="0"/>
              <a:t> </a:t>
            </a:r>
            <a:r>
              <a:rPr lang="en-US" dirty="0" err="1"/>
              <a:t>tumbuhan</a:t>
            </a:r>
            <a:r>
              <a:rPr lang="en-US" dirty="0"/>
              <a:t> </a:t>
            </a:r>
            <a:r>
              <a:rPr lang="en-US" dirty="0" err="1"/>
              <a:t>hijau</a:t>
            </a:r>
            <a:r>
              <a:rPr lang="en-US" dirty="0"/>
              <a:t> </a:t>
            </a:r>
            <a:r>
              <a:rPr lang="en-US" dirty="0" err="1"/>
              <a:t>menyerap</a:t>
            </a:r>
            <a:r>
              <a:rPr lang="en-US" dirty="0"/>
              <a:t> </a:t>
            </a:r>
            <a:r>
              <a:rPr lang="en-US" dirty="0" err="1"/>
              <a:t>karbon</a:t>
            </a:r>
            <a:r>
              <a:rPr lang="en-US" dirty="0"/>
              <a:t> </a:t>
            </a:r>
            <a:r>
              <a:rPr lang="en-US" dirty="0" err="1"/>
              <a:t>dioksida</a:t>
            </a:r>
            <a:r>
              <a:rPr lang="en-US" dirty="0"/>
              <a:t> </a:t>
            </a:r>
            <a:r>
              <a:rPr lang="en-US" dirty="0" err="1"/>
              <a:t>sebagai</a:t>
            </a:r>
            <a:r>
              <a:rPr lang="en-US" dirty="0"/>
              <a:t> </a:t>
            </a:r>
            <a:r>
              <a:rPr lang="en-US" dirty="0" err="1"/>
              <a:t>bagian</a:t>
            </a:r>
            <a:r>
              <a:rPr lang="en-US" dirty="0"/>
              <a:t> </a:t>
            </a:r>
            <a:r>
              <a:rPr lang="en-US" dirty="0" err="1"/>
              <a:t>dari</a:t>
            </a:r>
            <a:r>
              <a:rPr lang="en-US" dirty="0"/>
              <a:t> </a:t>
            </a:r>
            <a:r>
              <a:rPr lang="en-US" dirty="0" err="1"/>
              <a:t>fotosintesis</a:t>
            </a:r>
            <a:r>
              <a:rPr lang="en-US" dirty="0"/>
              <a:t>. </a:t>
            </a:r>
            <a:r>
              <a:rPr lang="en-US" dirty="0" err="1"/>
              <a:t>Karbon</a:t>
            </a:r>
            <a:r>
              <a:rPr lang="en-US" dirty="0"/>
              <a:t> yang </a:t>
            </a:r>
            <a:r>
              <a:rPr lang="en-US" dirty="0" err="1"/>
              <a:t>terserap</a:t>
            </a:r>
            <a:r>
              <a:rPr lang="en-US" dirty="0"/>
              <a:t> </a:t>
            </a:r>
            <a:r>
              <a:rPr lang="en-US" dirty="0" err="1"/>
              <a:t>hanya</a:t>
            </a:r>
            <a:r>
              <a:rPr lang="en-US" dirty="0"/>
              <a:t> </a:t>
            </a:r>
            <a:r>
              <a:rPr lang="en-US" dirty="0" err="1"/>
              <a:t>dilepaskan</a:t>
            </a:r>
            <a:r>
              <a:rPr lang="en-US" dirty="0"/>
              <a:t> </a:t>
            </a:r>
            <a:r>
              <a:rPr lang="en-US" dirty="0" err="1"/>
              <a:t>kembali</a:t>
            </a:r>
            <a:r>
              <a:rPr lang="en-US" dirty="0"/>
              <a:t> </a:t>
            </a:r>
            <a:r>
              <a:rPr lang="en-US" dirty="0" err="1"/>
              <a:t>ke</a:t>
            </a:r>
            <a:r>
              <a:rPr lang="en-US" dirty="0"/>
              <a:t> </a:t>
            </a:r>
            <a:r>
              <a:rPr lang="en-US" dirty="0" err="1"/>
              <a:t>atmosfer</a:t>
            </a:r>
            <a:r>
              <a:rPr lang="en-US" dirty="0"/>
              <a:t> </a:t>
            </a:r>
            <a:r>
              <a:rPr lang="en-US" dirty="0" err="1"/>
              <a:t>saat</a:t>
            </a:r>
            <a:r>
              <a:rPr lang="en-US" dirty="0"/>
              <a:t> </a:t>
            </a:r>
            <a:r>
              <a:rPr lang="en-US" dirty="0" err="1"/>
              <a:t>tanaman</a:t>
            </a:r>
            <a:r>
              <a:rPr lang="en-US" dirty="0"/>
              <a:t> </a:t>
            </a:r>
            <a:r>
              <a:rPr lang="en-US" dirty="0" err="1"/>
              <a:t>mati</a:t>
            </a:r>
            <a:r>
              <a:rPr lang="en-US" dirty="0"/>
              <a:t> </a:t>
            </a:r>
            <a:r>
              <a:rPr lang="en-US" dirty="0" err="1"/>
              <a:t>dan</a:t>
            </a:r>
            <a:r>
              <a:rPr lang="en-US" dirty="0"/>
              <a:t> </a:t>
            </a:r>
            <a:r>
              <a:rPr lang="en-US" dirty="0" err="1"/>
              <a:t>membusuk</a:t>
            </a:r>
            <a:r>
              <a:rPr lang="en-US" dirty="0"/>
              <a:t>, </a:t>
            </a:r>
            <a:r>
              <a:rPr lang="en-US" dirty="0" err="1"/>
              <a:t>atau</a:t>
            </a:r>
            <a:r>
              <a:rPr lang="en-US" dirty="0"/>
              <a:t> </a:t>
            </a:r>
            <a:r>
              <a:rPr lang="en-US" dirty="0" err="1"/>
              <a:t>terbakar</a:t>
            </a:r>
            <a:r>
              <a:rPr lang="en-US" dirty="0" smtClean="0"/>
              <a:t>.</a:t>
            </a:r>
          </a:p>
          <a:p>
            <a:pPr marL="342900" indent="-342900">
              <a:buAutoNum type="arabicPeriod"/>
            </a:pPr>
            <a:r>
              <a:rPr lang="en-US" dirty="0" smtClean="0">
                <a:solidFill>
                  <a:schemeClr val="accent3">
                    <a:lumMod val="75000"/>
                  </a:schemeClr>
                </a:solidFill>
              </a:rPr>
              <a:t>L</a:t>
            </a:r>
            <a:r>
              <a:rPr lang="id-ID" dirty="0" smtClean="0">
                <a:solidFill>
                  <a:schemeClr val="accent3">
                    <a:lumMod val="75000"/>
                  </a:schemeClr>
                </a:solidFill>
              </a:rPr>
              <a:t>autan </a:t>
            </a:r>
            <a:r>
              <a:rPr lang="id-ID" dirty="0"/>
              <a:t>- Karbon dioksida larut dalam air laut, tergantung pada suhu dan tekanan. Hewan laut kecil yang disebut fitoplankton mengekstrak karbon dari karbon dioksida untuk membuat kerangka dan cangkangnya.</a:t>
            </a:r>
            <a:endParaRPr lang="en-US" dirty="0"/>
          </a:p>
        </p:txBody>
      </p:sp>
    </p:spTree>
    <p:extLst>
      <p:ext uri="{BB962C8B-B14F-4D97-AF65-F5344CB8AC3E}">
        <p14:creationId xmlns:p14="http://schemas.microsoft.com/office/powerpoint/2010/main" val="2858783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4038599"/>
          </a:xfrm>
        </p:spPr>
        <p:txBody>
          <a:bodyPr>
            <a:normAutofit fontScale="85000" lnSpcReduction="20000"/>
          </a:bodyPr>
          <a:lstStyle/>
          <a:p>
            <a:r>
              <a:rPr lang="id-ID" dirty="0"/>
              <a:t>Lapisan ozon adalah bagian pelindung atmosfer yang menyerap sebagian sinar ultraviolet (UV) matahari yang </a:t>
            </a:r>
            <a:r>
              <a:rPr lang="id-ID" dirty="0" smtClean="0"/>
              <a:t>merusak</a:t>
            </a:r>
            <a:endParaRPr lang="en-US" dirty="0" smtClean="0"/>
          </a:p>
          <a:p>
            <a:r>
              <a:rPr lang="en-US" dirty="0" err="1" smtClean="0"/>
              <a:t>Apa</a:t>
            </a:r>
            <a:r>
              <a:rPr lang="en-US" dirty="0" smtClean="0"/>
              <a:t> </a:t>
            </a:r>
            <a:r>
              <a:rPr lang="en-US" dirty="0"/>
              <a:t>yang </a:t>
            </a:r>
            <a:r>
              <a:rPr lang="en-US" dirty="0" err="1"/>
              <a:t>merusak</a:t>
            </a:r>
            <a:r>
              <a:rPr lang="en-US" dirty="0"/>
              <a:t> </a:t>
            </a:r>
            <a:r>
              <a:rPr lang="en-US" dirty="0" err="1"/>
              <a:t>lapisan</a:t>
            </a:r>
            <a:r>
              <a:rPr lang="en-US" dirty="0"/>
              <a:t> </a:t>
            </a:r>
            <a:r>
              <a:rPr lang="en-US" dirty="0" err="1"/>
              <a:t>ozon</a:t>
            </a:r>
            <a:r>
              <a:rPr lang="en-US" dirty="0"/>
              <a:t>? </a:t>
            </a:r>
            <a:r>
              <a:rPr lang="en-US" dirty="0" err="1"/>
              <a:t>Lapisan</a:t>
            </a:r>
            <a:r>
              <a:rPr lang="en-US" dirty="0"/>
              <a:t> </a:t>
            </a:r>
            <a:r>
              <a:rPr lang="en-US" dirty="0" err="1"/>
              <a:t>ozon</a:t>
            </a:r>
            <a:r>
              <a:rPr lang="en-US" dirty="0"/>
              <a:t> </a:t>
            </a:r>
            <a:r>
              <a:rPr lang="en-US" dirty="0" err="1"/>
              <a:t>adalah</a:t>
            </a:r>
            <a:r>
              <a:rPr lang="en-US" dirty="0"/>
              <a:t> </a:t>
            </a:r>
            <a:r>
              <a:rPr lang="en-US" dirty="0" err="1"/>
              <a:t>bagian</a:t>
            </a:r>
            <a:r>
              <a:rPr lang="en-US" dirty="0"/>
              <a:t> </a:t>
            </a:r>
            <a:r>
              <a:rPr lang="en-US" dirty="0" err="1"/>
              <a:t>pelindung</a:t>
            </a:r>
            <a:r>
              <a:rPr lang="en-US" dirty="0"/>
              <a:t> </a:t>
            </a:r>
            <a:r>
              <a:rPr lang="en-US" dirty="0" err="1"/>
              <a:t>atmosfer</a:t>
            </a:r>
            <a:r>
              <a:rPr lang="en-US" dirty="0"/>
              <a:t> yang </a:t>
            </a:r>
            <a:r>
              <a:rPr lang="en-US" dirty="0" err="1"/>
              <a:t>menyerap</a:t>
            </a:r>
            <a:r>
              <a:rPr lang="en-US" dirty="0"/>
              <a:t> </a:t>
            </a:r>
            <a:r>
              <a:rPr lang="en-US" dirty="0" err="1"/>
              <a:t>sebagian</a:t>
            </a:r>
            <a:r>
              <a:rPr lang="en-US" dirty="0"/>
              <a:t> </a:t>
            </a:r>
            <a:r>
              <a:rPr lang="en-US" dirty="0" err="1"/>
              <a:t>sinar</a:t>
            </a:r>
            <a:r>
              <a:rPr lang="en-US" dirty="0"/>
              <a:t> ultraviolet (UV) </a:t>
            </a:r>
            <a:r>
              <a:rPr lang="en-US" dirty="0" err="1"/>
              <a:t>matahari</a:t>
            </a:r>
            <a:r>
              <a:rPr lang="en-US" dirty="0"/>
              <a:t> yang </a:t>
            </a:r>
            <a:r>
              <a:rPr lang="en-US" dirty="0" err="1"/>
              <a:t>merusak</a:t>
            </a:r>
            <a:r>
              <a:rPr lang="en-US" dirty="0"/>
              <a:t>. </a:t>
            </a:r>
            <a:r>
              <a:rPr lang="en-US" dirty="0" err="1"/>
              <a:t>Kerusakan</a:t>
            </a:r>
            <a:r>
              <a:rPr lang="en-US" dirty="0"/>
              <a:t> </a:t>
            </a:r>
            <a:r>
              <a:rPr lang="en-US" dirty="0" err="1"/>
              <a:t>lapisan</a:t>
            </a:r>
            <a:r>
              <a:rPr lang="en-US" dirty="0"/>
              <a:t> </a:t>
            </a:r>
            <a:r>
              <a:rPr lang="en-US" dirty="0" err="1"/>
              <a:t>ozon</a:t>
            </a:r>
            <a:r>
              <a:rPr lang="en-US" dirty="0"/>
              <a:t> </a:t>
            </a:r>
            <a:r>
              <a:rPr lang="en-US" dirty="0" err="1"/>
              <a:t>berarti</a:t>
            </a:r>
            <a:r>
              <a:rPr lang="en-US" dirty="0"/>
              <a:t> </a:t>
            </a:r>
            <a:r>
              <a:rPr lang="en-US" dirty="0" err="1"/>
              <a:t>semakin</a:t>
            </a:r>
            <a:r>
              <a:rPr lang="en-US" dirty="0"/>
              <a:t> </a:t>
            </a:r>
            <a:r>
              <a:rPr lang="en-US" dirty="0" err="1"/>
              <a:t>banyak</a:t>
            </a:r>
            <a:r>
              <a:rPr lang="en-US" dirty="0"/>
              <a:t> </a:t>
            </a:r>
            <a:r>
              <a:rPr lang="en-US" dirty="0" err="1"/>
              <a:t>sinar</a:t>
            </a:r>
            <a:r>
              <a:rPr lang="en-US" dirty="0"/>
              <a:t> UV yang </a:t>
            </a:r>
            <a:r>
              <a:rPr lang="en-US" dirty="0" err="1"/>
              <a:t>mencapai</a:t>
            </a:r>
            <a:r>
              <a:rPr lang="en-US" dirty="0"/>
              <a:t> </a:t>
            </a:r>
            <a:r>
              <a:rPr lang="en-US" dirty="0" err="1"/>
              <a:t>bumi</a:t>
            </a:r>
            <a:r>
              <a:rPr lang="en-US" dirty="0"/>
              <a:t>, </a:t>
            </a:r>
            <a:r>
              <a:rPr lang="en-US" dirty="0" err="1"/>
              <a:t>meningkatkan</a:t>
            </a:r>
            <a:r>
              <a:rPr lang="en-US" dirty="0"/>
              <a:t> </a:t>
            </a:r>
            <a:r>
              <a:rPr lang="en-US" dirty="0" err="1"/>
              <a:t>risiko</a:t>
            </a:r>
            <a:r>
              <a:rPr lang="en-US" dirty="0"/>
              <a:t> </a:t>
            </a:r>
            <a:r>
              <a:rPr lang="en-US" dirty="0" err="1"/>
              <a:t>kanker</a:t>
            </a:r>
            <a:r>
              <a:rPr lang="en-US" dirty="0"/>
              <a:t> </a:t>
            </a:r>
            <a:r>
              <a:rPr lang="en-US" dirty="0" err="1" smtClean="0"/>
              <a:t>kulit</a:t>
            </a:r>
            <a:endParaRPr lang="en-US" dirty="0"/>
          </a:p>
          <a:p>
            <a:r>
              <a:rPr lang="id-ID" dirty="0"/>
              <a:t>Lapisan ozon dirusak oleh bahan kimia yang disebut chlorofluorocarbons (CFCs), yang mengandung unsur karbon, hidrogen, klorin dan </a:t>
            </a:r>
            <a:r>
              <a:rPr lang="id-ID" dirty="0" smtClean="0"/>
              <a:t>fluor</a:t>
            </a:r>
            <a:endParaRPr lang="en-US" dirty="0" smtClean="0"/>
          </a:p>
          <a:p>
            <a:r>
              <a:rPr lang="id-ID" dirty="0"/>
              <a:t>CFC digunakan dalam lemari es dan freezer, semprotan aerosol dan bahan pengemas seperti polistiren. Produksi dan penggunaan CFC sekarang dilarang di banyak negara dan dapat dilakukan di seluruh dunia dalam beberapa tahun.</a:t>
            </a:r>
            <a:endParaRPr lang="en-US" dirty="0"/>
          </a:p>
        </p:txBody>
      </p:sp>
      <p:sp>
        <p:nvSpPr>
          <p:cNvPr id="3" name="Title 2"/>
          <p:cNvSpPr>
            <a:spLocks noGrp="1"/>
          </p:cNvSpPr>
          <p:nvPr>
            <p:ph type="title"/>
          </p:nvPr>
        </p:nvSpPr>
        <p:spPr/>
        <p:txBody>
          <a:bodyPr/>
          <a:lstStyle/>
          <a:p>
            <a:r>
              <a:rPr lang="id-ID" dirty="0"/>
              <a:t>Apa yang merusak lapisan ozon?</a:t>
            </a:r>
            <a:endParaRPr lang="en-US" dirty="0"/>
          </a:p>
        </p:txBody>
      </p:sp>
    </p:spTree>
    <p:extLst>
      <p:ext uri="{BB962C8B-B14F-4D97-AF65-F5344CB8AC3E}">
        <p14:creationId xmlns:p14="http://schemas.microsoft.com/office/powerpoint/2010/main" val="2338110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a:t>Apa itu kabut asap?</a:t>
            </a:r>
            <a:endParaRPr lang="en-US" dirty="0"/>
          </a:p>
        </p:txBody>
      </p:sp>
      <p:pic>
        <p:nvPicPr>
          <p:cNvPr id="4" name="Picture 12" descr="smog"/>
          <p:cNvPicPr>
            <a:picLocks noChangeAspect="1" noChangeArrowheads="1"/>
          </p:cNvPicPr>
          <p:nvPr/>
        </p:nvPicPr>
        <p:blipFill>
          <a:blip r:embed="rId2" cstate="print"/>
          <a:srcRect/>
          <a:stretch>
            <a:fillRect/>
          </a:stretch>
        </p:blipFill>
        <p:spPr bwMode="auto">
          <a:xfrm>
            <a:off x="4938339" y="3361711"/>
            <a:ext cx="3997843" cy="2514600"/>
          </a:xfrm>
          <a:prstGeom prst="rect">
            <a:avLst/>
          </a:prstGeom>
          <a:noFill/>
        </p:spPr>
      </p:pic>
      <p:sp>
        <p:nvSpPr>
          <p:cNvPr id="5" name="TextBox 4"/>
          <p:cNvSpPr txBox="1"/>
          <p:nvPr/>
        </p:nvSpPr>
        <p:spPr>
          <a:xfrm>
            <a:off x="304800" y="1981200"/>
            <a:ext cx="8610600" cy="1015663"/>
          </a:xfrm>
          <a:prstGeom prst="rect">
            <a:avLst/>
          </a:prstGeom>
          <a:noFill/>
        </p:spPr>
        <p:txBody>
          <a:bodyPr wrap="square" rtlCol="0">
            <a:spAutoFit/>
          </a:bodyPr>
          <a:lstStyle/>
          <a:p>
            <a:r>
              <a:rPr lang="id-ID" sz="2000" dirty="0"/>
              <a:t>Asap adalah campuran polutan udara dan partikulat yang kadang-kadang ditemukan di lapisan atmosfer yang lebih rendah. Ini memiliki kabut kecoklatan yang </a:t>
            </a:r>
            <a:r>
              <a:rPr lang="id-ID" sz="2000" dirty="0" smtClean="0"/>
              <a:t>khas</a:t>
            </a:r>
            <a:endParaRPr lang="en-US" sz="2000" dirty="0"/>
          </a:p>
        </p:txBody>
      </p:sp>
      <p:sp>
        <p:nvSpPr>
          <p:cNvPr id="6" name="Rectangle 5"/>
          <p:cNvSpPr/>
          <p:nvPr/>
        </p:nvSpPr>
        <p:spPr>
          <a:xfrm>
            <a:off x="335973" y="3119377"/>
            <a:ext cx="4475018" cy="1015663"/>
          </a:xfrm>
          <a:prstGeom prst="rect">
            <a:avLst/>
          </a:prstGeom>
        </p:spPr>
        <p:txBody>
          <a:bodyPr wrap="square">
            <a:spAutoFit/>
          </a:bodyPr>
          <a:lstStyle/>
          <a:p>
            <a:r>
              <a:rPr lang="en-US" sz="2000" dirty="0" err="1"/>
              <a:t>Sebagian</a:t>
            </a:r>
            <a:r>
              <a:rPr lang="en-US" sz="2000" dirty="0"/>
              <a:t> </a:t>
            </a:r>
            <a:r>
              <a:rPr lang="en-US" sz="2000" dirty="0" err="1"/>
              <a:t>besar</a:t>
            </a:r>
            <a:r>
              <a:rPr lang="en-US" sz="2000" dirty="0"/>
              <a:t> </a:t>
            </a:r>
            <a:r>
              <a:rPr lang="en-US" sz="2000" dirty="0" err="1"/>
              <a:t>kabut</a:t>
            </a:r>
            <a:r>
              <a:rPr lang="en-US" sz="2000" dirty="0"/>
              <a:t> </a:t>
            </a:r>
            <a:r>
              <a:rPr lang="en-US" sz="2000" dirty="0" err="1"/>
              <a:t>asap</a:t>
            </a:r>
            <a:r>
              <a:rPr lang="en-US" sz="2000" dirty="0"/>
              <a:t> </a:t>
            </a:r>
            <a:r>
              <a:rPr lang="en-US" sz="2000" dirty="0" err="1"/>
              <a:t>adalah</a:t>
            </a:r>
            <a:r>
              <a:rPr lang="en-US" sz="2000" dirty="0"/>
              <a:t> </a:t>
            </a:r>
            <a:r>
              <a:rPr lang="en-US" sz="2000" dirty="0" err="1"/>
              <a:t>ozon</a:t>
            </a:r>
            <a:r>
              <a:rPr lang="en-US" sz="2000" dirty="0"/>
              <a:t> di </a:t>
            </a:r>
            <a:r>
              <a:rPr lang="en-US" sz="2000" dirty="0" err="1"/>
              <a:t>permukaan</a:t>
            </a:r>
            <a:r>
              <a:rPr lang="en-US" sz="2000" dirty="0"/>
              <a:t> </a:t>
            </a:r>
            <a:r>
              <a:rPr lang="en-US" sz="2000" dirty="0" err="1"/>
              <a:t>tanah</a:t>
            </a:r>
            <a:r>
              <a:rPr lang="en-US" sz="2000" dirty="0"/>
              <a:t>, gas yang </a:t>
            </a:r>
            <a:r>
              <a:rPr lang="en-US" sz="2000" dirty="0" err="1"/>
              <a:t>sangat</a:t>
            </a:r>
            <a:r>
              <a:rPr lang="en-US" sz="2000" dirty="0"/>
              <a:t> </a:t>
            </a:r>
            <a:r>
              <a:rPr lang="en-US" sz="2000" dirty="0" err="1" smtClean="0"/>
              <a:t>beracun</a:t>
            </a:r>
            <a:endParaRPr lang="en-US" sz="2000" dirty="0"/>
          </a:p>
        </p:txBody>
      </p:sp>
      <p:sp>
        <p:nvSpPr>
          <p:cNvPr id="7" name="Rectangle 1"/>
          <p:cNvSpPr>
            <a:spLocks noChangeArrowheads="1"/>
          </p:cNvSpPr>
          <p:nvPr/>
        </p:nvSpPr>
        <p:spPr bwMode="auto">
          <a:xfrm>
            <a:off x="426027" y="5339941"/>
            <a:ext cx="4294909" cy="107274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22222"/>
                </a:solidFill>
                <a:effectLst/>
                <a:latin typeface="Candara" pitchFamily="34" charset="0"/>
                <a:cs typeface="Arial" pitchFamily="34" charset="0"/>
              </a:rPr>
              <a:t>Ozon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terbentuk</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ketika</a:t>
            </a:r>
            <a:r>
              <a:rPr kumimoji="0" lang="en-US" b="0" i="0" u="none" strike="noStrike" cap="none" normalizeH="0" baseline="0" dirty="0" smtClean="0">
                <a:ln>
                  <a:noFill/>
                </a:ln>
                <a:solidFill>
                  <a:srgbClr val="222222"/>
                </a:solidFill>
                <a:effectLst/>
                <a:latin typeface="Candara" pitchFamily="34" charset="0"/>
                <a:cs typeface="Arial" pitchFamily="34" charset="0"/>
              </a:rPr>
              <a:t> nitrogen </a:t>
            </a:r>
            <a:r>
              <a:rPr kumimoji="0" lang="en-US" b="0" i="0" u="none" strike="noStrike" cap="none" normalizeH="0" baseline="0" dirty="0" err="1" smtClean="0">
                <a:ln>
                  <a:noFill/>
                </a:ln>
                <a:solidFill>
                  <a:srgbClr val="222222"/>
                </a:solidFill>
                <a:effectLst/>
                <a:latin typeface="Candara" pitchFamily="34" charset="0"/>
                <a:cs typeface="Arial" pitchFamily="34" charset="0"/>
              </a:rPr>
              <a:t>oksida</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dan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hidrokarbon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bereaksi</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dengan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oksigen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dalam</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reaksi</a:t>
            </a:r>
            <a:r>
              <a:rPr kumimoji="0" lang="en-US" b="0" i="0" u="none" strike="noStrike" cap="none" normalizeH="0" baseline="0" dirty="0" smtClean="0">
                <a:ln>
                  <a:noFill/>
                </a:ln>
                <a:solidFill>
                  <a:srgbClr val="222222"/>
                </a:solidFill>
                <a:effectLst/>
                <a:latin typeface="Candara" pitchFamily="34" charset="0"/>
                <a:cs typeface="Arial" pitchFamily="34" charset="0"/>
              </a:rPr>
              <a:t> yang </a:t>
            </a:r>
            <a:r>
              <a:rPr kumimoji="0" lang="en-US" b="0" i="0" u="none" strike="noStrike" cap="none" normalizeH="0" baseline="0" dirty="0" err="1" smtClean="0">
                <a:ln>
                  <a:noFill/>
                </a:ln>
                <a:solidFill>
                  <a:srgbClr val="222222"/>
                </a:solidFill>
                <a:effectLst/>
                <a:latin typeface="Candara" pitchFamily="34" charset="0"/>
                <a:cs typeface="Arial" pitchFamily="34" charset="0"/>
              </a:rPr>
              <a:t>dikatalisasi</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oleh</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sinar</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matahari</a:t>
            </a:r>
            <a:r>
              <a:rPr kumimoji="0" lang="en-US" b="0" i="0" u="none" strike="noStrike" cap="none" normalizeH="0" baseline="0" dirty="0" smtClean="0">
                <a:ln>
                  <a:noFill/>
                </a:ln>
                <a:solidFill>
                  <a:schemeClr val="tx1"/>
                </a:solidFill>
                <a:effectLst/>
                <a:latin typeface="Candara" pitchFamily="34" charset="0"/>
                <a:cs typeface="Arial" pitchFamily="34" charset="0"/>
              </a:rPr>
              <a:t> </a:t>
            </a:r>
          </a:p>
        </p:txBody>
      </p:sp>
      <p:sp>
        <p:nvSpPr>
          <p:cNvPr id="8" name="Rectangle 2"/>
          <p:cNvSpPr>
            <a:spLocks noChangeArrowheads="1"/>
          </p:cNvSpPr>
          <p:nvPr/>
        </p:nvSpPr>
        <p:spPr bwMode="auto">
          <a:xfrm>
            <a:off x="429491" y="4267200"/>
            <a:ext cx="4381500" cy="107274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err="1" smtClean="0">
                <a:ln>
                  <a:noFill/>
                </a:ln>
                <a:solidFill>
                  <a:srgbClr val="222222"/>
                </a:solidFill>
                <a:effectLst/>
                <a:latin typeface="Candara" pitchFamily="34" charset="0"/>
                <a:cs typeface="Arial" pitchFamily="34" charset="0"/>
              </a:rPr>
              <a:t>Kabut</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asap</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dapat</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mencapai</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tingkat</a:t>
            </a:r>
            <a:r>
              <a:rPr kumimoji="0" lang="en-US" b="0" i="0" u="none" strike="noStrike" cap="none" normalizeH="0" baseline="0" dirty="0" smtClean="0">
                <a:ln>
                  <a:noFill/>
                </a:ln>
                <a:solidFill>
                  <a:srgbClr val="222222"/>
                </a:solidFill>
                <a:effectLst/>
                <a:latin typeface="Candara" pitchFamily="34" charset="0"/>
                <a:cs typeface="Arial" pitchFamily="34" charset="0"/>
              </a:rPr>
              <a:t> yang </a:t>
            </a:r>
            <a:r>
              <a:rPr kumimoji="0" lang="en-US" b="0" i="0" u="none" strike="noStrike" cap="none" normalizeH="0" baseline="0" dirty="0" err="1" smtClean="0">
                <a:ln>
                  <a:noFill/>
                </a:ln>
                <a:solidFill>
                  <a:srgbClr val="222222"/>
                </a:solidFill>
                <a:effectLst/>
                <a:latin typeface="Candara" pitchFamily="34" charset="0"/>
                <a:cs typeface="Arial" pitchFamily="34" charset="0"/>
              </a:rPr>
              <a:t>berbahaya</a:t>
            </a:r>
            <a:r>
              <a:rPr kumimoji="0" lang="en-US" b="0" i="0" u="none" strike="noStrike" cap="none" normalizeH="0" baseline="0" dirty="0" smtClean="0">
                <a:ln>
                  <a:noFill/>
                </a:ln>
                <a:solidFill>
                  <a:srgbClr val="222222"/>
                </a:solidFill>
                <a:effectLst/>
                <a:latin typeface="Candara" pitchFamily="34" charset="0"/>
                <a:cs typeface="Arial" pitchFamily="34" charset="0"/>
              </a:rPr>
              <a:t> di area yang </a:t>
            </a:r>
            <a:r>
              <a:rPr kumimoji="0" lang="en-US" b="0" i="0" u="none" strike="noStrike" cap="none" normalizeH="0" baseline="0" dirty="0" err="1" smtClean="0">
                <a:ln>
                  <a:noFill/>
                </a:ln>
                <a:solidFill>
                  <a:srgbClr val="222222"/>
                </a:solidFill>
                <a:effectLst/>
                <a:latin typeface="Candara" pitchFamily="34" charset="0"/>
                <a:cs typeface="Arial" pitchFamily="34" charset="0"/>
              </a:rPr>
              <a:t>padat</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menyebabkan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iritasi</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pada</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mata</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dan</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b="0" i="0" u="none" strike="noStrike" cap="none" normalizeH="0" baseline="0" dirty="0" err="1" smtClean="0">
                <a:ln>
                  <a:noFill/>
                </a:ln>
                <a:solidFill>
                  <a:srgbClr val="222222"/>
                </a:solidFill>
                <a:effectLst/>
                <a:latin typeface="Candara" pitchFamily="34" charset="0"/>
                <a:cs typeface="Arial" pitchFamily="34" charset="0"/>
              </a:rPr>
              <a:t>paru-paru</a:t>
            </a:r>
            <a:r>
              <a:rPr kumimoji="0" lang="en-US" b="0" i="0" u="none" strike="noStrike" cap="none" normalizeH="0" baseline="0" dirty="0" smtClean="0">
                <a:ln>
                  <a:noFill/>
                </a:ln>
                <a:solidFill>
                  <a:srgbClr val="222222"/>
                </a:solidFill>
                <a:effectLst/>
                <a:latin typeface="Candara" pitchFamily="34" charset="0"/>
                <a:cs typeface="Arial" pitchFamily="34" charset="0"/>
              </a:rPr>
              <a:t>. </a:t>
            </a:r>
            <a:r>
              <a:rPr kumimoji="0" lang="en-US" sz="800" b="0" i="0" u="none" strike="noStrike" cap="none" normalizeH="0" baseline="0" dirty="0" smtClean="0">
                <a:ln>
                  <a:noFill/>
                </a:ln>
                <a:solidFill>
                  <a:schemeClr val="tx1"/>
                </a:solidFill>
                <a:effectLst/>
                <a:latin typeface="Arial" pitchFamily="34" charset="0"/>
                <a:cs typeface="Arial" pitchFamily="34" charset="0"/>
              </a:rPr>
              <a:t/>
            </a:r>
            <a:br>
              <a:rPr kumimoji="0" lang="en-US" sz="800" b="0" i="0" u="none" strike="noStrike" cap="none" normalizeH="0" baseline="0" dirty="0" smtClean="0">
                <a:ln>
                  <a:noFill/>
                </a:ln>
                <a:solidFill>
                  <a:schemeClr val="tx1"/>
                </a:solidFill>
                <a:effectLst/>
                <a:latin typeface="Arial" pitchFamily="34"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08642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686800" cy="651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01490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id-ID" dirty="0"/>
              <a:t>Limbah, limbah industri, minyak</a:t>
            </a:r>
            <a:r>
              <a:rPr lang="id-ID" dirty="0" smtClean="0"/>
              <a:t>,</a:t>
            </a:r>
            <a:endParaRPr lang="en-US" dirty="0" smtClean="0"/>
          </a:p>
          <a:p>
            <a:pPr marL="0" indent="0">
              <a:buNone/>
            </a:pPr>
            <a:r>
              <a:rPr lang="id-ID" dirty="0" smtClean="0"/>
              <a:t> </a:t>
            </a:r>
            <a:r>
              <a:rPr lang="en-US" dirty="0" smtClean="0"/>
              <a:t>    </a:t>
            </a:r>
            <a:r>
              <a:rPr lang="id-ID" dirty="0" smtClean="0"/>
              <a:t>pestisida </a:t>
            </a:r>
            <a:r>
              <a:rPr lang="id-ID" dirty="0"/>
              <a:t>dan pupuk semuanya </a:t>
            </a:r>
            <a:endParaRPr lang="en-US" dirty="0" smtClean="0"/>
          </a:p>
          <a:p>
            <a:pPr marL="0" indent="0">
              <a:buNone/>
            </a:pPr>
            <a:r>
              <a:rPr lang="en-US" dirty="0"/>
              <a:t> </a:t>
            </a:r>
            <a:r>
              <a:rPr lang="en-US" dirty="0" smtClean="0"/>
              <a:t>    </a:t>
            </a:r>
            <a:r>
              <a:rPr lang="id-ID" dirty="0" smtClean="0"/>
              <a:t>mencemari air</a:t>
            </a:r>
            <a:endParaRPr lang="en-US" dirty="0" smtClean="0"/>
          </a:p>
          <a:p>
            <a:pPr marL="0" indent="0">
              <a:buNone/>
            </a:pPr>
            <a:endParaRPr lang="en-US" dirty="0" smtClean="0"/>
          </a:p>
          <a:p>
            <a:r>
              <a:rPr lang="id-ID" dirty="0"/>
              <a:t>Pupuk dan limbah dapat dengan mudah terbawa ke sungai, sungai, dan danau. Nutrisi, fosfat dan nitrat dalam zat ini menyebabkan </a:t>
            </a:r>
            <a:r>
              <a:rPr lang="id-ID" dirty="0" smtClean="0"/>
              <a:t>eutrofikasi</a:t>
            </a:r>
            <a:endParaRPr lang="en-US" dirty="0" smtClean="0"/>
          </a:p>
          <a:p>
            <a:r>
              <a:rPr lang="id-ID" dirty="0"/>
              <a:t>Eutrofikasi adalah akumulasi nutrisi dalam air, yang menyebabkan pertumbuhan alga berlebihan. Hal ini menyebabkan penurunan kadar oksigen dan kematian kehidupan akuatik.</a:t>
            </a:r>
            <a:endParaRPr lang="en-US" dirty="0"/>
          </a:p>
        </p:txBody>
      </p:sp>
      <p:sp>
        <p:nvSpPr>
          <p:cNvPr id="3" name="Title 2"/>
          <p:cNvSpPr>
            <a:spLocks noGrp="1"/>
          </p:cNvSpPr>
          <p:nvPr>
            <p:ph type="title"/>
          </p:nvPr>
        </p:nvSpPr>
        <p:spPr/>
        <p:txBody>
          <a:bodyPr/>
          <a:lstStyle/>
          <a:p>
            <a:r>
              <a:rPr lang="en-US" dirty="0" err="1" smtClean="0"/>
              <a:t>Polusi</a:t>
            </a:r>
            <a:r>
              <a:rPr lang="en-US" dirty="0" smtClean="0"/>
              <a:t> Air</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1302326"/>
            <a:ext cx="3622964" cy="2536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14505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bem25: Eutrofik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60" y="685800"/>
            <a:ext cx="85344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4658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pa Itu Eutrofikasi? Berikut Penjelasannya! - Nakama Aqua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088" y="990600"/>
            <a:ext cx="4172224" cy="264222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617" y="2514600"/>
            <a:ext cx="4036391"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6088" y="3810000"/>
            <a:ext cx="4172224" cy="1569660"/>
          </a:xfrm>
          <a:prstGeom prst="rect">
            <a:avLst/>
          </a:prstGeom>
          <a:noFill/>
        </p:spPr>
        <p:txBody>
          <a:bodyPr wrap="square" rtlCol="0">
            <a:spAutoFit/>
          </a:bodyPr>
          <a:lstStyle/>
          <a:p>
            <a:r>
              <a:rPr lang="en-US" sz="1600" dirty="0" err="1" smtClean="0"/>
              <a:t>Eutrofikasi</a:t>
            </a:r>
            <a:r>
              <a:rPr lang="en-US" sz="1600" dirty="0" smtClean="0"/>
              <a:t> </a:t>
            </a:r>
            <a:r>
              <a:rPr lang="en-US" sz="1600" dirty="0" err="1"/>
              <a:t>merupakan</a:t>
            </a:r>
            <a:r>
              <a:rPr lang="en-US" sz="1600" dirty="0"/>
              <a:t> </a:t>
            </a:r>
            <a:r>
              <a:rPr lang="en-US" sz="1600" dirty="0" err="1"/>
              <a:t>masalah</a:t>
            </a:r>
            <a:r>
              <a:rPr lang="en-US" sz="1600" dirty="0"/>
              <a:t> </a:t>
            </a:r>
            <a:r>
              <a:rPr lang="en-US" sz="1600" dirty="0" err="1"/>
              <a:t>lingkungan</a:t>
            </a:r>
            <a:r>
              <a:rPr lang="en-US" sz="1600" dirty="0"/>
              <a:t> </a:t>
            </a:r>
            <a:r>
              <a:rPr lang="en-US" sz="1600" dirty="0" err="1" smtClean="0"/>
              <a:t>hidup</a:t>
            </a:r>
            <a:r>
              <a:rPr lang="en-US" sz="1600" dirty="0" smtClean="0"/>
              <a:t> </a:t>
            </a:r>
            <a:r>
              <a:rPr lang="en-US" sz="1600" dirty="0"/>
              <a:t>yang </a:t>
            </a:r>
            <a:r>
              <a:rPr lang="en-US" sz="1600" dirty="0" err="1"/>
              <a:t>diakibatkan</a:t>
            </a:r>
            <a:r>
              <a:rPr lang="en-US" sz="1600" dirty="0"/>
              <a:t> </a:t>
            </a:r>
            <a:r>
              <a:rPr lang="en-US" sz="1600" dirty="0" err="1"/>
              <a:t>oleh</a:t>
            </a:r>
            <a:r>
              <a:rPr lang="en-US" sz="1600" dirty="0"/>
              <a:t> </a:t>
            </a:r>
            <a:r>
              <a:rPr lang="en-US" sz="1600" dirty="0" err="1"/>
              <a:t>limbah</a:t>
            </a:r>
            <a:r>
              <a:rPr lang="en-US" sz="1600" dirty="0"/>
              <a:t> </a:t>
            </a:r>
            <a:r>
              <a:rPr lang="en-US" sz="1600" dirty="0" err="1"/>
              <a:t>fosfat</a:t>
            </a:r>
            <a:r>
              <a:rPr lang="en-US" sz="1600" dirty="0"/>
              <a:t> (PO43-), </a:t>
            </a:r>
            <a:r>
              <a:rPr lang="en-US" sz="1600" dirty="0" err="1"/>
              <a:t>khususnya</a:t>
            </a:r>
            <a:r>
              <a:rPr lang="en-US" sz="1600" dirty="0"/>
              <a:t> </a:t>
            </a:r>
            <a:r>
              <a:rPr lang="en-US" sz="1600" dirty="0" err="1"/>
              <a:t>dalam</a:t>
            </a:r>
            <a:r>
              <a:rPr lang="en-US" sz="1600" dirty="0"/>
              <a:t> </a:t>
            </a:r>
            <a:r>
              <a:rPr lang="en-US" sz="1600" dirty="0" err="1"/>
              <a:t>ekosistem</a:t>
            </a:r>
            <a:r>
              <a:rPr lang="en-US" sz="1600" dirty="0"/>
              <a:t> air </a:t>
            </a:r>
            <a:r>
              <a:rPr lang="en-US" sz="1600" dirty="0" err="1"/>
              <a:t>tawar</a:t>
            </a:r>
            <a:r>
              <a:rPr lang="en-US" sz="1600" dirty="0"/>
              <a:t>. </a:t>
            </a:r>
            <a:r>
              <a:rPr lang="en-US" sz="1600" dirty="0" err="1"/>
              <a:t>Definisi</a:t>
            </a:r>
            <a:r>
              <a:rPr lang="en-US" sz="1600" dirty="0"/>
              <a:t> </a:t>
            </a:r>
            <a:r>
              <a:rPr lang="en-US" sz="1600" dirty="0" err="1"/>
              <a:t>dasarnya</a:t>
            </a:r>
            <a:r>
              <a:rPr lang="en-US" sz="1600" dirty="0"/>
              <a:t> </a:t>
            </a:r>
            <a:r>
              <a:rPr lang="en-US" sz="1600" dirty="0" err="1"/>
              <a:t>adalah</a:t>
            </a:r>
            <a:r>
              <a:rPr lang="en-US" sz="1600" dirty="0"/>
              <a:t> </a:t>
            </a:r>
            <a:r>
              <a:rPr lang="en-US" sz="1600" dirty="0" err="1"/>
              <a:t>pencemaran</a:t>
            </a:r>
            <a:r>
              <a:rPr lang="en-US" sz="1600" dirty="0"/>
              <a:t> air yang </a:t>
            </a:r>
            <a:r>
              <a:rPr lang="en-US" sz="1600" dirty="0" err="1"/>
              <a:t>disebabkan</a:t>
            </a:r>
            <a:r>
              <a:rPr lang="en-US" sz="1600" dirty="0"/>
              <a:t> </a:t>
            </a:r>
            <a:r>
              <a:rPr lang="en-US" sz="1600" dirty="0" err="1"/>
              <a:t>oleh</a:t>
            </a:r>
            <a:r>
              <a:rPr lang="en-US" sz="1600" dirty="0"/>
              <a:t> </a:t>
            </a:r>
            <a:r>
              <a:rPr lang="en-US" sz="1600" dirty="0" err="1"/>
              <a:t>munculnya</a:t>
            </a:r>
            <a:r>
              <a:rPr lang="en-US" sz="1600" dirty="0"/>
              <a:t> </a:t>
            </a:r>
            <a:r>
              <a:rPr lang="en-US" sz="1600" dirty="0" err="1"/>
              <a:t>nutrien</a:t>
            </a:r>
            <a:r>
              <a:rPr lang="en-US" sz="1600" dirty="0"/>
              <a:t> yang </a:t>
            </a:r>
            <a:r>
              <a:rPr lang="en-US" sz="1600" dirty="0" err="1"/>
              <a:t>berlebihan</a:t>
            </a:r>
            <a:r>
              <a:rPr lang="en-US" sz="1600" dirty="0"/>
              <a:t> </a:t>
            </a:r>
            <a:r>
              <a:rPr lang="en-US" sz="1600" dirty="0" err="1"/>
              <a:t>ke</a:t>
            </a:r>
            <a:r>
              <a:rPr lang="en-US" sz="1600" dirty="0"/>
              <a:t> </a:t>
            </a:r>
            <a:r>
              <a:rPr lang="en-US" sz="1600" dirty="0" err="1"/>
              <a:t>dalam</a:t>
            </a:r>
            <a:r>
              <a:rPr lang="en-US" sz="1600" dirty="0"/>
              <a:t> </a:t>
            </a:r>
            <a:r>
              <a:rPr lang="en-US" sz="1600" dirty="0" err="1"/>
              <a:t>ekosistem</a:t>
            </a:r>
            <a:r>
              <a:rPr lang="en-US" sz="1600" dirty="0"/>
              <a:t> </a:t>
            </a:r>
            <a:r>
              <a:rPr lang="en-US" sz="1600" dirty="0" smtClean="0"/>
              <a:t>air</a:t>
            </a:r>
            <a:endParaRPr lang="en-US" sz="1600" dirty="0"/>
          </a:p>
        </p:txBody>
      </p:sp>
    </p:spTree>
    <p:extLst>
      <p:ext uri="{BB962C8B-B14F-4D97-AF65-F5344CB8AC3E}">
        <p14:creationId xmlns:p14="http://schemas.microsoft.com/office/powerpoint/2010/main" val="24744369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UTROFIKASI â Mikrobiologi Lingkung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62000"/>
            <a:ext cx="8305800" cy="574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345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85344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895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Polusi</a:t>
            </a:r>
            <a:r>
              <a:rPr lang="en-US" dirty="0" smtClean="0"/>
              <a:t> Tanah</a:t>
            </a:r>
            <a:endParaRPr lang="en-US" dirty="0"/>
          </a:p>
        </p:txBody>
      </p:sp>
      <p:pic>
        <p:nvPicPr>
          <p:cNvPr id="4" name="Picture 12" descr="rubbish1"/>
          <p:cNvPicPr>
            <a:picLocks noGrp="1" noChangeAspect="1" noChangeArrowheads="1"/>
          </p:cNvPicPr>
          <p:nvPr>
            <p:ph idx="1"/>
          </p:nvPr>
        </p:nvPicPr>
        <p:blipFill>
          <a:blip r:embed="rId2" cstate="print"/>
          <a:srcRect/>
          <a:stretch>
            <a:fillRect/>
          </a:stretch>
        </p:blipFill>
        <p:spPr bwMode="auto">
          <a:xfrm>
            <a:off x="6400800" y="1447800"/>
            <a:ext cx="2464174" cy="3451225"/>
          </a:xfrm>
          <a:prstGeom prst="rect">
            <a:avLst/>
          </a:prstGeom>
          <a:noFill/>
        </p:spPr>
      </p:pic>
      <p:sp>
        <p:nvSpPr>
          <p:cNvPr id="5" name="TextBox 4"/>
          <p:cNvSpPr txBox="1"/>
          <p:nvPr/>
        </p:nvSpPr>
        <p:spPr>
          <a:xfrm>
            <a:off x="838200" y="2209800"/>
            <a:ext cx="5181600" cy="3139321"/>
          </a:xfrm>
          <a:prstGeom prst="rect">
            <a:avLst/>
          </a:prstGeom>
          <a:noFill/>
        </p:spPr>
        <p:txBody>
          <a:bodyPr wrap="square" rtlCol="0">
            <a:spAutoFit/>
          </a:bodyPr>
          <a:lstStyle/>
          <a:p>
            <a:r>
              <a:rPr lang="en-US" dirty="0" err="1" smtClean="0"/>
              <a:t>Lahan</a:t>
            </a:r>
            <a:r>
              <a:rPr lang="en-US" dirty="0" smtClean="0"/>
              <a:t> </a:t>
            </a:r>
            <a:r>
              <a:rPr lang="id-ID" dirty="0" smtClean="0"/>
              <a:t>dan </a:t>
            </a:r>
            <a:r>
              <a:rPr lang="id-ID" dirty="0"/>
              <a:t>tanah dapat tercemar oleh dua jenis zat </a:t>
            </a:r>
            <a:r>
              <a:rPr lang="id-ID" dirty="0" smtClean="0"/>
              <a:t>utama</a:t>
            </a:r>
            <a:r>
              <a:rPr lang="en-US" dirty="0" smtClean="0"/>
              <a:t> </a:t>
            </a:r>
            <a:r>
              <a:rPr lang="id-ID" dirty="0" smtClean="0"/>
              <a:t>:</a:t>
            </a:r>
            <a:endParaRPr lang="en-US" dirty="0" smtClean="0"/>
          </a:p>
          <a:p>
            <a:pPr marL="342900" indent="-342900">
              <a:buAutoNum type="arabicPeriod"/>
            </a:pPr>
            <a:r>
              <a:rPr lang="en-GB" b="1" dirty="0" smtClean="0">
                <a:solidFill>
                  <a:srgbClr val="10BC45"/>
                </a:solidFill>
              </a:rPr>
              <a:t>solid waste (</a:t>
            </a:r>
            <a:r>
              <a:rPr lang="en-GB" b="1" dirty="0" err="1" smtClean="0">
                <a:solidFill>
                  <a:srgbClr val="10BC45"/>
                </a:solidFill>
              </a:rPr>
              <a:t>limbah</a:t>
            </a:r>
            <a:r>
              <a:rPr lang="en-GB" b="1" dirty="0" smtClean="0">
                <a:solidFill>
                  <a:srgbClr val="10BC45"/>
                </a:solidFill>
              </a:rPr>
              <a:t> </a:t>
            </a:r>
            <a:r>
              <a:rPr lang="en-GB" b="1" dirty="0" err="1" smtClean="0">
                <a:solidFill>
                  <a:srgbClr val="10BC45"/>
                </a:solidFill>
              </a:rPr>
              <a:t>padat</a:t>
            </a:r>
            <a:r>
              <a:rPr lang="en-GB" b="1" dirty="0" smtClean="0">
                <a:solidFill>
                  <a:srgbClr val="10BC45"/>
                </a:solidFill>
              </a:rPr>
              <a:t>)</a:t>
            </a:r>
            <a:r>
              <a:rPr lang="en-GB" dirty="0" smtClean="0">
                <a:solidFill>
                  <a:srgbClr val="010066"/>
                </a:solidFill>
              </a:rPr>
              <a:t> –</a:t>
            </a:r>
            <a:r>
              <a:rPr lang="id-ID" dirty="0" smtClean="0"/>
              <a:t> </a:t>
            </a:r>
            <a:r>
              <a:rPr lang="id-ID" dirty="0"/>
              <a:t>seperti plastik, logam, kertas, dan bahan buatan manusia </a:t>
            </a:r>
            <a:r>
              <a:rPr lang="id-ID" dirty="0" smtClean="0"/>
              <a:t>lainnya</a:t>
            </a:r>
            <a:endParaRPr lang="en-US" dirty="0"/>
          </a:p>
          <a:p>
            <a:pPr marL="342900" indent="-342900">
              <a:buAutoNum type="arabicPeriod"/>
            </a:pPr>
            <a:r>
              <a:rPr lang="en-GB" b="1" dirty="0">
                <a:solidFill>
                  <a:srgbClr val="10BC45"/>
                </a:solidFill>
              </a:rPr>
              <a:t>chemicals</a:t>
            </a:r>
            <a:r>
              <a:rPr lang="en-GB" dirty="0" smtClean="0">
                <a:solidFill>
                  <a:srgbClr val="010066"/>
                </a:solidFill>
              </a:rPr>
              <a:t> </a:t>
            </a:r>
            <a:r>
              <a:rPr lang="en-GB" b="1" dirty="0" smtClean="0">
                <a:solidFill>
                  <a:srgbClr val="10BC45"/>
                </a:solidFill>
              </a:rPr>
              <a:t>(</a:t>
            </a:r>
            <a:r>
              <a:rPr lang="en-GB" b="1" dirty="0" err="1" smtClean="0">
                <a:solidFill>
                  <a:srgbClr val="10BC45"/>
                </a:solidFill>
              </a:rPr>
              <a:t>bahan</a:t>
            </a:r>
            <a:r>
              <a:rPr lang="en-GB" b="1" dirty="0" smtClean="0">
                <a:solidFill>
                  <a:srgbClr val="10BC45"/>
                </a:solidFill>
              </a:rPr>
              <a:t> </a:t>
            </a:r>
            <a:r>
              <a:rPr lang="en-GB" b="1" dirty="0" err="1" smtClean="0">
                <a:solidFill>
                  <a:srgbClr val="10BC45"/>
                </a:solidFill>
              </a:rPr>
              <a:t>kimia</a:t>
            </a:r>
            <a:r>
              <a:rPr lang="en-GB" b="1" dirty="0" smtClean="0">
                <a:solidFill>
                  <a:srgbClr val="10BC45"/>
                </a:solidFill>
              </a:rPr>
              <a:t>) </a:t>
            </a:r>
            <a:r>
              <a:rPr lang="en-GB" dirty="0" smtClean="0">
                <a:solidFill>
                  <a:srgbClr val="010066"/>
                </a:solidFill>
              </a:rPr>
              <a:t>–</a:t>
            </a:r>
            <a:r>
              <a:rPr lang="id-ID" dirty="0"/>
              <a:t>seperti herbisida dan pestisida, minyak mentah dan limbah dari proses </a:t>
            </a:r>
            <a:r>
              <a:rPr lang="id-ID" dirty="0" smtClean="0"/>
              <a:t>industri</a:t>
            </a:r>
            <a:endParaRPr lang="en-US" dirty="0" smtClean="0"/>
          </a:p>
          <a:p>
            <a:pPr marL="342900" indent="-342900">
              <a:buAutoNum type="arabicPeriod"/>
            </a:pPr>
            <a:endParaRPr lang="en-US" dirty="0"/>
          </a:p>
          <a:p>
            <a:r>
              <a:rPr lang="id-ID" dirty="0"/>
              <a:t>Polusi tanah sering menyebabkan polusi air, karena bahan kimia tersapu ke sungai dan danau</a:t>
            </a:r>
            <a:endParaRPr lang="en-US" dirty="0"/>
          </a:p>
        </p:txBody>
      </p:sp>
    </p:spTree>
    <p:extLst>
      <p:ext uri="{BB962C8B-B14F-4D97-AF65-F5344CB8AC3E}">
        <p14:creationId xmlns:p14="http://schemas.microsoft.com/office/powerpoint/2010/main" val="1300191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48" descr="bin_bags"/>
          <p:cNvPicPr>
            <a:picLocks noChangeAspect="1" noChangeArrowheads="1"/>
          </p:cNvPicPr>
          <p:nvPr/>
        </p:nvPicPr>
        <p:blipFill>
          <a:blip r:embed="rId2" cstate="print"/>
          <a:srcRect/>
          <a:stretch>
            <a:fillRect/>
          </a:stretch>
        </p:blipFill>
        <p:spPr bwMode="auto">
          <a:xfrm>
            <a:off x="4765675" y="1693863"/>
            <a:ext cx="3571875" cy="4762500"/>
          </a:xfrm>
          <a:prstGeom prst="rect">
            <a:avLst/>
          </a:prstGeom>
          <a:noFill/>
        </p:spPr>
      </p:pic>
      <p:sp>
        <p:nvSpPr>
          <p:cNvPr id="7" name="TextBox 6"/>
          <p:cNvSpPr txBox="1"/>
          <p:nvPr/>
        </p:nvSpPr>
        <p:spPr>
          <a:xfrm>
            <a:off x="381000" y="1905000"/>
            <a:ext cx="4114800" cy="923330"/>
          </a:xfrm>
          <a:prstGeom prst="rect">
            <a:avLst/>
          </a:prstGeom>
          <a:noFill/>
        </p:spPr>
        <p:txBody>
          <a:bodyPr wrap="square" rtlCol="0">
            <a:spAutoFit/>
          </a:bodyPr>
          <a:lstStyle/>
          <a:p>
            <a:r>
              <a:rPr lang="id-ID" dirty="0"/>
              <a:t>Setiap tahun, milyaran ton kertas, plastik, bahan sintetis, logam dan kayu </a:t>
            </a:r>
            <a:r>
              <a:rPr lang="id-ID" dirty="0" smtClean="0"/>
              <a:t>dibuang</a:t>
            </a:r>
            <a:endParaRPr lang="en-US" dirty="0"/>
          </a:p>
        </p:txBody>
      </p:sp>
      <p:sp>
        <p:nvSpPr>
          <p:cNvPr id="8" name="TextBox 7"/>
          <p:cNvSpPr txBox="1"/>
          <p:nvPr/>
        </p:nvSpPr>
        <p:spPr>
          <a:xfrm>
            <a:off x="381000" y="3144856"/>
            <a:ext cx="4114800" cy="923330"/>
          </a:xfrm>
          <a:prstGeom prst="rect">
            <a:avLst/>
          </a:prstGeom>
          <a:noFill/>
        </p:spPr>
        <p:txBody>
          <a:bodyPr wrap="square" rtlCol="0">
            <a:spAutoFit/>
          </a:bodyPr>
          <a:lstStyle/>
          <a:p>
            <a:r>
              <a:rPr lang="id-ID" dirty="0"/>
              <a:t>Rata-rata, setiap rumah tangga di Inggris menghasilkan lebih dari 1 ton sampah setiap </a:t>
            </a:r>
            <a:r>
              <a:rPr lang="id-ID" dirty="0" smtClean="0"/>
              <a:t>tahun</a:t>
            </a:r>
            <a:endParaRPr lang="en-US" dirty="0"/>
          </a:p>
        </p:txBody>
      </p:sp>
      <p:sp>
        <p:nvSpPr>
          <p:cNvPr id="9" name="TextBox 8"/>
          <p:cNvSpPr txBox="1"/>
          <p:nvPr/>
        </p:nvSpPr>
        <p:spPr>
          <a:xfrm>
            <a:off x="387926" y="4419600"/>
            <a:ext cx="4107873" cy="923330"/>
          </a:xfrm>
          <a:prstGeom prst="rect">
            <a:avLst/>
          </a:prstGeom>
          <a:noFill/>
        </p:spPr>
        <p:txBody>
          <a:bodyPr wrap="square" rtlCol="0">
            <a:spAutoFit/>
          </a:bodyPr>
          <a:lstStyle/>
          <a:p>
            <a:r>
              <a:rPr lang="en-US" dirty="0" err="1"/>
              <a:t>Bagaimana</a:t>
            </a:r>
            <a:r>
              <a:rPr lang="en-US" dirty="0"/>
              <a:t> </a:t>
            </a:r>
            <a:r>
              <a:rPr lang="en-US" dirty="0" err="1"/>
              <a:t>Anda</a:t>
            </a:r>
            <a:r>
              <a:rPr lang="en-US" dirty="0"/>
              <a:t> </a:t>
            </a:r>
            <a:r>
              <a:rPr lang="en-US" dirty="0" err="1"/>
              <a:t>bisa</a:t>
            </a:r>
            <a:r>
              <a:rPr lang="en-US" dirty="0"/>
              <a:t> </a:t>
            </a:r>
            <a:r>
              <a:rPr lang="en-US" dirty="0" err="1"/>
              <a:t>memperkirakan</a:t>
            </a:r>
            <a:r>
              <a:rPr lang="en-US" dirty="0"/>
              <a:t> </a:t>
            </a:r>
            <a:r>
              <a:rPr lang="en-US" dirty="0" err="1"/>
              <a:t>jumlah</a:t>
            </a:r>
            <a:r>
              <a:rPr lang="en-US" dirty="0"/>
              <a:t> </a:t>
            </a:r>
            <a:r>
              <a:rPr lang="en-US" dirty="0" err="1"/>
              <a:t>sampah</a:t>
            </a:r>
            <a:r>
              <a:rPr lang="en-US" dirty="0"/>
              <a:t> yang </a:t>
            </a:r>
            <a:r>
              <a:rPr lang="en-US" dirty="0" err="1"/>
              <a:t>Anda</a:t>
            </a:r>
            <a:r>
              <a:rPr lang="en-US" dirty="0"/>
              <a:t> </a:t>
            </a:r>
            <a:r>
              <a:rPr lang="en-US" dirty="0" err="1"/>
              <a:t>buang</a:t>
            </a:r>
            <a:r>
              <a:rPr lang="en-US" dirty="0"/>
              <a:t> </a:t>
            </a:r>
            <a:r>
              <a:rPr lang="en-US" dirty="0" err="1"/>
              <a:t>setiap</a:t>
            </a:r>
            <a:r>
              <a:rPr lang="en-US" dirty="0"/>
              <a:t> </a:t>
            </a:r>
            <a:r>
              <a:rPr lang="en-US" dirty="0" err="1"/>
              <a:t>tahun</a:t>
            </a:r>
            <a:r>
              <a:rPr lang="en-US" dirty="0"/>
              <a:t>?</a:t>
            </a:r>
          </a:p>
        </p:txBody>
      </p:sp>
    </p:spTree>
    <p:extLst>
      <p:ext uri="{BB962C8B-B14F-4D97-AF65-F5344CB8AC3E}">
        <p14:creationId xmlns:p14="http://schemas.microsoft.com/office/powerpoint/2010/main" val="2755095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905000"/>
            <a:ext cx="7408333" cy="3450696"/>
          </a:xfrm>
        </p:spPr>
        <p:txBody>
          <a:bodyPr/>
          <a:lstStyle/>
          <a:p>
            <a:r>
              <a:rPr lang="en-US" b="1" dirty="0" err="1"/>
              <a:t>Tempat</a:t>
            </a:r>
            <a:r>
              <a:rPr lang="en-US" b="1" dirty="0"/>
              <a:t> </a:t>
            </a:r>
            <a:r>
              <a:rPr lang="en-US" b="1" dirty="0" err="1"/>
              <a:t>Pembuangan</a:t>
            </a:r>
            <a:r>
              <a:rPr lang="en-US" b="1" dirty="0"/>
              <a:t> </a:t>
            </a:r>
            <a:r>
              <a:rPr lang="en-US" b="1" dirty="0" err="1"/>
              <a:t>Akhir</a:t>
            </a:r>
            <a:r>
              <a:rPr lang="en-US" dirty="0"/>
              <a:t> ( </a:t>
            </a:r>
            <a:r>
              <a:rPr lang="en-US" b="1" dirty="0"/>
              <a:t>TPA</a:t>
            </a:r>
            <a:r>
              <a:rPr lang="en-US" dirty="0"/>
              <a:t>) </a:t>
            </a:r>
            <a:r>
              <a:rPr lang="en-US" dirty="0" err="1"/>
              <a:t>merupakan</a:t>
            </a:r>
            <a:r>
              <a:rPr lang="en-US" dirty="0"/>
              <a:t> </a:t>
            </a:r>
            <a:r>
              <a:rPr lang="en-US" dirty="0" err="1"/>
              <a:t>salah</a:t>
            </a:r>
            <a:r>
              <a:rPr lang="en-US" dirty="0"/>
              <a:t> </a:t>
            </a:r>
            <a:r>
              <a:rPr lang="en-US" dirty="0" err="1"/>
              <a:t>satu</a:t>
            </a:r>
            <a:r>
              <a:rPr lang="en-US" dirty="0"/>
              <a:t> </a:t>
            </a:r>
            <a:r>
              <a:rPr lang="en-US" b="1" dirty="0" err="1"/>
              <a:t>tempat</a:t>
            </a:r>
            <a:r>
              <a:rPr lang="en-US" dirty="0"/>
              <a:t> yang </a:t>
            </a:r>
            <a:r>
              <a:rPr lang="en-US" dirty="0" err="1"/>
              <a:t>digunakan</a:t>
            </a:r>
            <a:r>
              <a:rPr lang="en-US" dirty="0"/>
              <a:t> </a:t>
            </a:r>
            <a:r>
              <a:rPr lang="en-US" dirty="0" err="1"/>
              <a:t>untuk</a:t>
            </a:r>
            <a:r>
              <a:rPr lang="en-US" dirty="0"/>
              <a:t> </a:t>
            </a:r>
            <a:r>
              <a:rPr lang="en-US" dirty="0" err="1"/>
              <a:t>membuang</a:t>
            </a:r>
            <a:r>
              <a:rPr lang="en-US" dirty="0"/>
              <a:t> </a:t>
            </a:r>
            <a:r>
              <a:rPr lang="en-US" dirty="0" err="1"/>
              <a:t>sampah</a:t>
            </a:r>
            <a:r>
              <a:rPr lang="en-US" dirty="0"/>
              <a:t> yang </a:t>
            </a:r>
            <a:r>
              <a:rPr lang="en-US" dirty="0" err="1"/>
              <a:t>sudah</a:t>
            </a:r>
            <a:r>
              <a:rPr lang="en-US" dirty="0"/>
              <a:t> </a:t>
            </a:r>
            <a:r>
              <a:rPr lang="en-US" dirty="0" err="1"/>
              <a:t>menacapai</a:t>
            </a:r>
            <a:r>
              <a:rPr lang="en-US" dirty="0"/>
              <a:t> </a:t>
            </a:r>
            <a:r>
              <a:rPr lang="en-US" dirty="0" err="1"/>
              <a:t>tahap</a:t>
            </a:r>
            <a:r>
              <a:rPr lang="en-US" dirty="0"/>
              <a:t> </a:t>
            </a:r>
            <a:r>
              <a:rPr lang="en-US" b="1" dirty="0" err="1"/>
              <a:t>akhir</a:t>
            </a:r>
            <a:r>
              <a:rPr lang="en-US" dirty="0"/>
              <a:t> </a:t>
            </a:r>
            <a:r>
              <a:rPr lang="en-US" dirty="0" err="1"/>
              <a:t>dalam</a:t>
            </a:r>
            <a:r>
              <a:rPr lang="en-US" dirty="0"/>
              <a:t> </a:t>
            </a:r>
            <a:r>
              <a:rPr lang="en-US" dirty="0" err="1"/>
              <a:t>pengelolaan</a:t>
            </a:r>
            <a:r>
              <a:rPr lang="en-US" dirty="0"/>
              <a:t> </a:t>
            </a:r>
            <a:r>
              <a:rPr lang="en-US" dirty="0" err="1"/>
              <a:t>sampah</a:t>
            </a:r>
            <a:r>
              <a:rPr lang="en-US" dirty="0"/>
              <a:t> yang </a:t>
            </a:r>
            <a:r>
              <a:rPr lang="en-US" dirty="0" err="1"/>
              <a:t>dimulai</a:t>
            </a:r>
            <a:r>
              <a:rPr lang="en-US" dirty="0"/>
              <a:t> </a:t>
            </a:r>
            <a:r>
              <a:rPr lang="en-US" dirty="0" err="1"/>
              <a:t>dari</a:t>
            </a:r>
            <a:r>
              <a:rPr lang="en-US" dirty="0"/>
              <a:t> </a:t>
            </a:r>
            <a:r>
              <a:rPr lang="en-US" dirty="0" err="1"/>
              <a:t>pertamakali</a:t>
            </a:r>
            <a:r>
              <a:rPr lang="en-US" dirty="0"/>
              <a:t> </a:t>
            </a:r>
            <a:r>
              <a:rPr lang="en-US" dirty="0" err="1"/>
              <a:t>sampah</a:t>
            </a:r>
            <a:r>
              <a:rPr lang="en-US" dirty="0"/>
              <a:t> </a:t>
            </a:r>
            <a:r>
              <a:rPr lang="en-US" dirty="0" err="1"/>
              <a:t>dihasilkan</a:t>
            </a:r>
            <a:r>
              <a:rPr lang="en-US" dirty="0"/>
              <a:t>, </a:t>
            </a:r>
            <a:r>
              <a:rPr lang="en-US" dirty="0" err="1"/>
              <a:t>dikumpulkan</a:t>
            </a:r>
            <a:r>
              <a:rPr lang="en-US" dirty="0"/>
              <a:t>, </a:t>
            </a:r>
            <a:r>
              <a:rPr lang="en-US" dirty="0" err="1"/>
              <a:t>diangkut</a:t>
            </a:r>
            <a:r>
              <a:rPr lang="en-US" dirty="0"/>
              <a:t> , </a:t>
            </a:r>
            <a:r>
              <a:rPr lang="en-US" dirty="0" err="1"/>
              <a:t>dikelola</a:t>
            </a:r>
            <a:r>
              <a:rPr lang="en-US" dirty="0"/>
              <a:t> </a:t>
            </a:r>
            <a:r>
              <a:rPr lang="en-US" dirty="0" err="1"/>
              <a:t>dan</a:t>
            </a:r>
            <a:r>
              <a:rPr lang="en-US" dirty="0"/>
              <a:t> </a:t>
            </a:r>
            <a:r>
              <a:rPr lang="en-US" dirty="0" err="1" smtClean="0"/>
              <a:t>dibuang</a:t>
            </a:r>
            <a:endParaRPr lang="en-US" dirty="0"/>
          </a:p>
        </p:txBody>
      </p:sp>
      <p:sp>
        <p:nvSpPr>
          <p:cNvPr id="3" name="Title 2"/>
          <p:cNvSpPr>
            <a:spLocks noGrp="1"/>
          </p:cNvSpPr>
          <p:nvPr>
            <p:ph type="title"/>
          </p:nvPr>
        </p:nvSpPr>
        <p:spPr/>
        <p:txBody>
          <a:bodyPr/>
          <a:lstStyle/>
          <a:p>
            <a:r>
              <a:rPr lang="en-US" dirty="0" err="1" smtClean="0"/>
              <a:t>Kondisi</a:t>
            </a:r>
            <a:r>
              <a:rPr lang="en-US" dirty="0" smtClean="0"/>
              <a:t> TPA di Indonesia</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1" y="3886201"/>
            <a:ext cx="4114800" cy="2756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4639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57200"/>
            <a:ext cx="375381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29037" y="1499056"/>
            <a:ext cx="4350327" cy="430887"/>
          </a:xfrm>
          <a:prstGeom prst="rect">
            <a:avLst/>
          </a:prstGeom>
        </p:spPr>
        <p:txBody>
          <a:bodyPr wrap="square">
            <a:spAutoFit/>
          </a:bodyPr>
          <a:lstStyle/>
          <a:p>
            <a:r>
              <a:rPr lang="en-US" sz="1100" dirty="0"/>
              <a:t>https://republika.co.id/berita/prfq1u291/atasi-sampah-pemkab-banyumas-masuh-butuh-tpa</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352800"/>
            <a:ext cx="4236803"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029200" y="4365781"/>
            <a:ext cx="3810000" cy="415498"/>
          </a:xfrm>
          <a:prstGeom prst="rect">
            <a:avLst/>
          </a:prstGeom>
        </p:spPr>
        <p:txBody>
          <a:bodyPr wrap="square">
            <a:spAutoFit/>
          </a:bodyPr>
          <a:lstStyle/>
          <a:p>
            <a:r>
              <a:rPr lang="en-US" sz="1050" u="sng" dirty="0">
                <a:hlinkClick r:id="rId4"/>
              </a:rPr>
              <a:t>https://www.kbknews.id/2016/10/23/setiap-hari-220-ton-sampah-di-semarang-dibuang-sembarangan/</a:t>
            </a:r>
            <a:endParaRPr lang="en-US" sz="1050" u="sng" dirty="0"/>
          </a:p>
        </p:txBody>
      </p:sp>
    </p:spTree>
    <p:extLst>
      <p:ext uri="{BB962C8B-B14F-4D97-AF65-F5344CB8AC3E}">
        <p14:creationId xmlns:p14="http://schemas.microsoft.com/office/powerpoint/2010/main" val="254054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GB" b="1" dirty="0">
                <a:solidFill>
                  <a:srgbClr val="10BC45"/>
                </a:solidFill>
              </a:rPr>
              <a:t>Landfill </a:t>
            </a:r>
            <a:r>
              <a:rPr lang="en-GB" b="1" dirty="0" smtClean="0">
                <a:solidFill>
                  <a:srgbClr val="10BC45"/>
                </a:solidFill>
              </a:rPr>
              <a:t> </a:t>
            </a:r>
            <a:r>
              <a:rPr lang="en-GB" b="1" dirty="0" err="1" smtClean="0">
                <a:solidFill>
                  <a:srgbClr val="10BC45"/>
                </a:solidFill>
              </a:rPr>
              <a:t>atau</a:t>
            </a:r>
            <a:r>
              <a:rPr lang="en-GB" b="1" dirty="0" smtClean="0">
                <a:solidFill>
                  <a:srgbClr val="10BC45"/>
                </a:solidFill>
              </a:rPr>
              <a:t> TPA</a:t>
            </a:r>
            <a:r>
              <a:rPr lang="id-ID" dirty="0" smtClean="0"/>
              <a:t> </a:t>
            </a:r>
            <a:r>
              <a:rPr lang="id-ID" dirty="0"/>
              <a:t>adalah solusi termurah, tetapi lokasi cepat penuh dan limbah mencemari udara, tanah, dan air di </a:t>
            </a:r>
            <a:r>
              <a:rPr lang="id-ID" dirty="0" smtClean="0"/>
              <a:t>sekitarnya</a:t>
            </a:r>
            <a:endParaRPr lang="en-US" dirty="0" smtClean="0"/>
          </a:p>
          <a:p>
            <a:r>
              <a:rPr lang="en-GB" b="1" dirty="0">
                <a:solidFill>
                  <a:srgbClr val="10BC45"/>
                </a:solidFill>
              </a:rPr>
              <a:t>Incinerating </a:t>
            </a:r>
            <a:r>
              <a:rPr lang="en-GB" b="1" dirty="0" err="1" smtClean="0">
                <a:solidFill>
                  <a:srgbClr val="10BC45"/>
                </a:solidFill>
              </a:rPr>
              <a:t>atau</a:t>
            </a:r>
            <a:r>
              <a:rPr lang="en-GB" b="1" dirty="0" smtClean="0">
                <a:solidFill>
                  <a:srgbClr val="10BC45"/>
                </a:solidFill>
              </a:rPr>
              <a:t> </a:t>
            </a:r>
            <a:r>
              <a:rPr lang="en-GB" b="1" dirty="0" err="1" smtClean="0">
                <a:solidFill>
                  <a:srgbClr val="10BC45"/>
                </a:solidFill>
              </a:rPr>
              <a:t>membakar</a:t>
            </a:r>
            <a:r>
              <a:rPr lang="en-GB" b="1" dirty="0" smtClean="0">
                <a:solidFill>
                  <a:srgbClr val="10BC45"/>
                </a:solidFill>
              </a:rPr>
              <a:t> </a:t>
            </a:r>
            <a:r>
              <a:rPr lang="en-GB" b="1" dirty="0" err="1" smtClean="0">
                <a:solidFill>
                  <a:srgbClr val="10BC45"/>
                </a:solidFill>
              </a:rPr>
              <a:t>sampah</a:t>
            </a:r>
            <a:r>
              <a:rPr lang="en-GB" b="1" dirty="0" smtClean="0">
                <a:solidFill>
                  <a:srgbClr val="10BC45"/>
                </a:solidFill>
              </a:rPr>
              <a:t>/</a:t>
            </a:r>
            <a:r>
              <a:rPr lang="en-GB" b="1" dirty="0" err="1" smtClean="0">
                <a:solidFill>
                  <a:srgbClr val="10BC45"/>
                </a:solidFill>
              </a:rPr>
              <a:t>limbah</a:t>
            </a:r>
            <a:r>
              <a:rPr lang="en-GB" b="1" dirty="0" smtClean="0">
                <a:solidFill>
                  <a:srgbClr val="10BC45"/>
                </a:solidFill>
              </a:rPr>
              <a:t> </a:t>
            </a:r>
            <a:r>
              <a:rPr lang="id-ID" dirty="0" smtClean="0"/>
              <a:t> </a:t>
            </a:r>
            <a:r>
              <a:rPr lang="id-ID" dirty="0"/>
              <a:t>mengurangi volume, tetapi seringkali menghasilkan bahan kimia </a:t>
            </a:r>
            <a:r>
              <a:rPr lang="id-ID" dirty="0" smtClean="0"/>
              <a:t>beracun</a:t>
            </a:r>
            <a:endParaRPr lang="en-US" dirty="0" smtClean="0"/>
          </a:p>
          <a:p>
            <a:r>
              <a:rPr lang="en-GB" b="1" dirty="0" smtClean="0">
                <a:solidFill>
                  <a:srgbClr val="10BC45"/>
                </a:solidFill>
              </a:rPr>
              <a:t>Recycling </a:t>
            </a:r>
            <a:r>
              <a:rPr lang="en-GB" b="1" dirty="0" err="1" smtClean="0">
                <a:solidFill>
                  <a:srgbClr val="10BC45"/>
                </a:solidFill>
              </a:rPr>
              <a:t>atau</a:t>
            </a:r>
            <a:r>
              <a:rPr lang="en-GB" b="1" dirty="0" smtClean="0">
                <a:solidFill>
                  <a:srgbClr val="10BC45"/>
                </a:solidFill>
              </a:rPr>
              <a:t> </a:t>
            </a:r>
            <a:r>
              <a:rPr lang="en-GB" b="1" dirty="0" err="1" smtClean="0">
                <a:solidFill>
                  <a:srgbClr val="10BC45"/>
                </a:solidFill>
              </a:rPr>
              <a:t>mendaur</a:t>
            </a:r>
            <a:r>
              <a:rPr lang="en-GB" b="1" dirty="0" smtClean="0">
                <a:solidFill>
                  <a:srgbClr val="10BC45"/>
                </a:solidFill>
              </a:rPr>
              <a:t> </a:t>
            </a:r>
            <a:r>
              <a:rPr lang="en-GB" b="1" dirty="0" err="1" smtClean="0">
                <a:solidFill>
                  <a:srgbClr val="10BC45"/>
                </a:solidFill>
              </a:rPr>
              <a:t>ulang</a:t>
            </a:r>
            <a:r>
              <a:rPr lang="en-GB" b="1" dirty="0" smtClean="0">
                <a:solidFill>
                  <a:srgbClr val="10BC45"/>
                </a:solidFill>
              </a:rPr>
              <a:t> </a:t>
            </a:r>
            <a:r>
              <a:rPr lang="id-ID" dirty="0" smtClean="0"/>
              <a:t>memungkinkan </a:t>
            </a:r>
            <a:r>
              <a:rPr lang="en-US" dirty="0" err="1" smtClean="0"/>
              <a:t>sampah</a:t>
            </a:r>
            <a:r>
              <a:rPr lang="en-US" dirty="0" smtClean="0"/>
              <a:t> </a:t>
            </a:r>
            <a:r>
              <a:rPr lang="id-ID" dirty="0" smtClean="0"/>
              <a:t>untuk </a:t>
            </a:r>
            <a:r>
              <a:rPr lang="id-ID" dirty="0"/>
              <a:t>berguna kembali, dan mengurangi kebutuhan untuk menggunakan lebih banyak bahan </a:t>
            </a:r>
            <a:r>
              <a:rPr lang="id-ID" dirty="0" smtClean="0"/>
              <a:t>mentah</a:t>
            </a:r>
            <a:endParaRPr lang="en-US" dirty="0" smtClean="0"/>
          </a:p>
          <a:p>
            <a:r>
              <a:rPr lang="en-GB" b="1" dirty="0" smtClean="0">
                <a:solidFill>
                  <a:srgbClr val="10BC45"/>
                </a:solidFill>
              </a:rPr>
              <a:t>Composting </a:t>
            </a:r>
            <a:r>
              <a:rPr lang="en-GB" b="1" dirty="0" err="1" smtClean="0">
                <a:solidFill>
                  <a:srgbClr val="10BC45"/>
                </a:solidFill>
              </a:rPr>
              <a:t>atau</a:t>
            </a:r>
            <a:r>
              <a:rPr lang="en-GB" b="1" dirty="0" smtClean="0">
                <a:solidFill>
                  <a:srgbClr val="10BC45"/>
                </a:solidFill>
              </a:rPr>
              <a:t> </a:t>
            </a:r>
            <a:r>
              <a:rPr lang="en-GB" b="1" dirty="0" err="1" smtClean="0">
                <a:solidFill>
                  <a:srgbClr val="10BC45"/>
                </a:solidFill>
              </a:rPr>
              <a:t>pengomposan</a:t>
            </a:r>
            <a:r>
              <a:rPr lang="id-ID" dirty="0" smtClean="0"/>
              <a:t> </a:t>
            </a:r>
            <a:r>
              <a:rPr lang="id-ID" dirty="0"/>
              <a:t>menggunakan proses biologis alami untuk menguraikan bahan organik, tetapi tidak dapat digunakan untuk membuang limbah yang tidak dapat terurai secara hayati</a:t>
            </a:r>
            <a:endParaRPr lang="en-US" dirty="0" smtClean="0"/>
          </a:p>
          <a:p>
            <a:endParaRPr lang="en-US" dirty="0"/>
          </a:p>
        </p:txBody>
      </p:sp>
      <p:sp>
        <p:nvSpPr>
          <p:cNvPr id="3" name="Title 2"/>
          <p:cNvSpPr>
            <a:spLocks noGrp="1"/>
          </p:cNvSpPr>
          <p:nvPr>
            <p:ph type="title"/>
          </p:nvPr>
        </p:nvSpPr>
        <p:spPr/>
        <p:txBody>
          <a:bodyPr>
            <a:normAutofit fontScale="90000"/>
          </a:bodyPr>
          <a:lstStyle/>
          <a:p>
            <a:r>
              <a:rPr lang="id-ID" sz="3600" dirty="0"/>
              <a:t>Apa saja opsinya? </a:t>
            </a:r>
            <a:r>
              <a:rPr lang="en-US" sz="3600" dirty="0" smtClean="0"/>
              <a:t/>
            </a:r>
            <a:br>
              <a:rPr lang="en-US" sz="3600" dirty="0" smtClean="0"/>
            </a:br>
            <a:r>
              <a:rPr lang="id-ID" sz="3600" dirty="0" smtClean="0"/>
              <a:t>Metode </a:t>
            </a:r>
            <a:r>
              <a:rPr lang="id-ID" sz="3600" dirty="0"/>
              <a:t>apa yang tersedia untuk membuang </a:t>
            </a:r>
            <a:r>
              <a:rPr lang="en-US" sz="3600" dirty="0" err="1" smtClean="0"/>
              <a:t>sampah</a:t>
            </a:r>
            <a:r>
              <a:rPr lang="en-US" sz="3600" dirty="0"/>
              <a:t> </a:t>
            </a:r>
            <a:r>
              <a:rPr lang="en-US" sz="3600" dirty="0" smtClean="0"/>
              <a:t>/</a:t>
            </a:r>
            <a:r>
              <a:rPr lang="id-ID" sz="3600" dirty="0" smtClean="0"/>
              <a:t> </a:t>
            </a:r>
            <a:r>
              <a:rPr lang="id-ID" sz="3600" dirty="0"/>
              <a:t>limbah?</a:t>
            </a:r>
            <a:endParaRPr lang="en-US" sz="3600" dirty="0"/>
          </a:p>
        </p:txBody>
      </p:sp>
    </p:spTree>
    <p:extLst>
      <p:ext uri="{BB962C8B-B14F-4D97-AF65-F5344CB8AC3E}">
        <p14:creationId xmlns:p14="http://schemas.microsoft.com/office/powerpoint/2010/main" val="343840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US" sz="6000" dirty="0" smtClean="0"/>
              <a:t>TERIMA KASIH</a:t>
            </a:r>
            <a:endParaRPr lang="en-US" sz="6000" dirty="0"/>
          </a:p>
        </p:txBody>
      </p:sp>
    </p:spTree>
    <p:extLst>
      <p:ext uri="{BB962C8B-B14F-4D97-AF65-F5344CB8AC3E}">
        <p14:creationId xmlns:p14="http://schemas.microsoft.com/office/powerpoint/2010/main" val="8978577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537</TotalTime>
  <Words>1202</Words>
  <Application>Microsoft Office PowerPoint</Application>
  <PresentationFormat>On-screen Show (4:3)</PresentationFormat>
  <Paragraphs>93</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Waveform</vt:lpstr>
      <vt:lpstr>Pencemaran Lingkungan (Environmental Pollution) </vt:lpstr>
      <vt:lpstr>Definisi Pencemaran Lingkungan Hidup Menurut UU No. 23 Thn 1997  Tentang Pengelolaan Lingkungan Hidup</vt:lpstr>
      <vt:lpstr>Pertumbuhan Populasi</vt:lpstr>
      <vt:lpstr>Pertumbuhan Eksponensial</vt:lpstr>
      <vt:lpstr>Menggunakan sumber daya dan menghasilkan polusi</vt:lpstr>
      <vt:lpstr>PowerPoint Presentation</vt:lpstr>
      <vt:lpstr>Apakah Polutant itu?</vt:lpstr>
      <vt:lpstr>Polutan</vt:lpstr>
      <vt:lpstr>Efek Polutan </vt:lpstr>
      <vt:lpstr>Sumber Polutan</vt:lpstr>
      <vt:lpstr>Contoh Non-Point and Point Sources of Pollution </vt:lpstr>
      <vt:lpstr>PowerPoint Presentation</vt:lpstr>
      <vt:lpstr>PowerPoint Presentation</vt:lpstr>
      <vt:lpstr>Polusi Udara</vt:lpstr>
      <vt:lpstr>Polusi Udara di luar ruangan</vt:lpstr>
      <vt:lpstr>Polusi Udara di dalam ruangan</vt:lpstr>
      <vt:lpstr>Pemanasan Global dan Gas Rumah Kaca</vt:lpstr>
      <vt:lpstr>Kadar Karbondioksida</vt:lpstr>
      <vt:lpstr>Apa itu penyerap karbon?</vt:lpstr>
      <vt:lpstr>Apa yang merusak lapisan ozon?</vt:lpstr>
      <vt:lpstr>Apa itu kabut asap?</vt:lpstr>
      <vt:lpstr>PowerPoint Presentation</vt:lpstr>
      <vt:lpstr>Polusi Air</vt:lpstr>
      <vt:lpstr>PowerPoint Presentation</vt:lpstr>
      <vt:lpstr>PowerPoint Presentation</vt:lpstr>
      <vt:lpstr>PowerPoint Presentation</vt:lpstr>
      <vt:lpstr>PowerPoint Presentation</vt:lpstr>
      <vt:lpstr>Polusi Tanah</vt:lpstr>
      <vt:lpstr>PowerPoint Presentation</vt:lpstr>
      <vt:lpstr>Kondisi TPA di Indonesia</vt:lpstr>
      <vt:lpstr>PowerPoint Presentation</vt:lpstr>
      <vt:lpstr>Apa saja opsinya?  Metode apa yang tersedia untuk membuang sampah / limbah?</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Pencemaran Lingkungan</dc:title>
  <dc:creator>Windows User</dc:creator>
  <cp:lastModifiedBy>User</cp:lastModifiedBy>
  <cp:revision>94</cp:revision>
  <dcterms:created xsi:type="dcterms:W3CDTF">2018-10-17T20:27:35Z</dcterms:created>
  <dcterms:modified xsi:type="dcterms:W3CDTF">2020-10-08T06:58:49Z</dcterms:modified>
</cp:coreProperties>
</file>