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4" r:id="rId1"/>
  </p:sldMasterIdLst>
  <p:sldIdLst>
    <p:sldId id="256" r:id="rId2"/>
    <p:sldId id="257" r:id="rId3"/>
    <p:sldId id="258" r:id="rId4"/>
    <p:sldId id="259" r:id="rId5"/>
    <p:sldId id="260" r:id="rId6"/>
    <p:sldId id="261" r:id="rId7"/>
    <p:sldId id="262" r:id="rId8"/>
    <p:sldId id="263" r:id="rId9"/>
    <p:sldId id="264"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F31D3EED-671E-499C-A6C2-84B03ADBCF15}" type="datetimeFigureOut">
              <a:rPr lang="en-US" smtClean="0"/>
              <a:t>4/3/2017</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BDE0C0D3-0BCF-490B-8421-8C0068F7B87C}" type="slidenum">
              <a:rPr lang="en-US" smtClean="0"/>
              <a:t>‹#›</a:t>
            </a:fld>
            <a:endParaRPr lang="en-US"/>
          </a:p>
        </p:txBody>
      </p:sp>
    </p:spTree>
    <p:extLst>
      <p:ext uri="{BB962C8B-B14F-4D97-AF65-F5344CB8AC3E}">
        <p14:creationId xmlns:p14="http://schemas.microsoft.com/office/powerpoint/2010/main" val="3228773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31D3EED-671E-499C-A6C2-84B03ADBCF15}" type="datetimeFigureOut">
              <a:rPr lang="en-US" smtClean="0"/>
              <a:t>4/3/2017</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BDE0C0D3-0BCF-490B-8421-8C0068F7B87C}" type="slidenum">
              <a:rPr lang="en-US" smtClean="0"/>
              <a:t>‹#›</a:t>
            </a:fld>
            <a:endParaRPr lang="en-US"/>
          </a:p>
        </p:txBody>
      </p:sp>
    </p:spTree>
    <p:extLst>
      <p:ext uri="{BB962C8B-B14F-4D97-AF65-F5344CB8AC3E}">
        <p14:creationId xmlns:p14="http://schemas.microsoft.com/office/powerpoint/2010/main" val="6526114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31D3EED-671E-499C-A6C2-84B03ADBCF15}" type="datetimeFigureOut">
              <a:rPr lang="en-US" smtClean="0"/>
              <a:t>4/3/2017</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BDE0C0D3-0BCF-490B-8421-8C0068F7B87C}" type="slidenum">
              <a:rPr lang="en-US" smtClean="0"/>
              <a:t>‹#›</a:t>
            </a:fld>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8387148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F31D3EED-671E-499C-A6C2-84B03ADBCF15}" type="datetimeFigureOut">
              <a:rPr lang="en-US" smtClean="0"/>
              <a:t>4/3/2017</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DE0C0D3-0BCF-490B-8421-8C0068F7B87C}" type="slidenum">
              <a:rPr lang="en-US" smtClean="0"/>
              <a:t>‹#›</a:t>
            </a:fld>
            <a:endParaRPr lang="en-US"/>
          </a:p>
        </p:txBody>
      </p:sp>
    </p:spTree>
    <p:extLst>
      <p:ext uri="{BB962C8B-B14F-4D97-AF65-F5344CB8AC3E}">
        <p14:creationId xmlns:p14="http://schemas.microsoft.com/office/powerpoint/2010/main" val="9923064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F31D3EED-671E-499C-A6C2-84B03ADBCF15}" type="datetimeFigureOut">
              <a:rPr lang="en-US" smtClean="0"/>
              <a:t>4/3/2017</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DE0C0D3-0BCF-490B-8421-8C0068F7B87C}" type="slidenum">
              <a:rPr lang="en-US" smtClean="0"/>
              <a:t>‹#›</a:t>
            </a:fld>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3563848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F31D3EED-671E-499C-A6C2-84B03ADBCF15}" type="datetimeFigureOut">
              <a:rPr lang="en-US" smtClean="0"/>
              <a:t>4/3/2017</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DE0C0D3-0BCF-490B-8421-8C0068F7B87C}" type="slidenum">
              <a:rPr lang="en-US" smtClean="0"/>
              <a:t>‹#›</a:t>
            </a:fld>
            <a:endParaRPr lang="en-US"/>
          </a:p>
        </p:txBody>
      </p:sp>
    </p:spTree>
    <p:extLst>
      <p:ext uri="{BB962C8B-B14F-4D97-AF65-F5344CB8AC3E}">
        <p14:creationId xmlns:p14="http://schemas.microsoft.com/office/powerpoint/2010/main" val="31689393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31D3EED-671E-499C-A6C2-84B03ADBCF15}" type="datetimeFigureOut">
              <a:rPr lang="en-US" smtClean="0"/>
              <a:t>4/3/2017</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DE0C0D3-0BCF-490B-8421-8C0068F7B87C}" type="slidenum">
              <a:rPr lang="en-US" smtClean="0"/>
              <a:t>‹#›</a:t>
            </a:fld>
            <a:endParaRPr lang="en-US"/>
          </a:p>
        </p:txBody>
      </p:sp>
    </p:spTree>
    <p:extLst>
      <p:ext uri="{BB962C8B-B14F-4D97-AF65-F5344CB8AC3E}">
        <p14:creationId xmlns:p14="http://schemas.microsoft.com/office/powerpoint/2010/main" val="17698452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31D3EED-671E-499C-A6C2-84B03ADBCF15}" type="datetimeFigureOut">
              <a:rPr lang="en-US" smtClean="0"/>
              <a:t>4/3/2017</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DE0C0D3-0BCF-490B-8421-8C0068F7B87C}" type="slidenum">
              <a:rPr lang="en-US" smtClean="0"/>
              <a:t>‹#›</a:t>
            </a:fld>
            <a:endParaRPr lang="en-US"/>
          </a:p>
        </p:txBody>
      </p:sp>
    </p:spTree>
    <p:extLst>
      <p:ext uri="{BB962C8B-B14F-4D97-AF65-F5344CB8AC3E}">
        <p14:creationId xmlns:p14="http://schemas.microsoft.com/office/powerpoint/2010/main" val="33871666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31D3EED-671E-499C-A6C2-84B03ADBCF15}" type="datetimeFigureOut">
              <a:rPr lang="en-US" smtClean="0"/>
              <a:t>4/3/2017</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DE0C0D3-0BCF-490B-8421-8C0068F7B87C}" type="slidenum">
              <a:rPr lang="en-US" smtClean="0"/>
              <a:t>‹#›</a:t>
            </a:fld>
            <a:endParaRPr lang="en-US"/>
          </a:p>
        </p:txBody>
      </p:sp>
    </p:spTree>
    <p:extLst>
      <p:ext uri="{BB962C8B-B14F-4D97-AF65-F5344CB8AC3E}">
        <p14:creationId xmlns:p14="http://schemas.microsoft.com/office/powerpoint/2010/main" val="4918501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31D3EED-671E-499C-A6C2-84B03ADBCF15}" type="datetimeFigureOut">
              <a:rPr lang="en-US" smtClean="0"/>
              <a:t>4/3/2017</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BDE0C0D3-0BCF-490B-8421-8C0068F7B87C}" type="slidenum">
              <a:rPr lang="en-US" smtClean="0"/>
              <a:t>‹#›</a:t>
            </a:fld>
            <a:endParaRPr lang="en-US"/>
          </a:p>
        </p:txBody>
      </p:sp>
    </p:spTree>
    <p:extLst>
      <p:ext uri="{BB962C8B-B14F-4D97-AF65-F5344CB8AC3E}">
        <p14:creationId xmlns:p14="http://schemas.microsoft.com/office/powerpoint/2010/main" val="40529454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31D3EED-671E-499C-A6C2-84B03ADBCF15}" type="datetimeFigureOut">
              <a:rPr lang="en-US" smtClean="0"/>
              <a:t>4/3/2017</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BDE0C0D3-0BCF-490B-8421-8C0068F7B87C}" type="slidenum">
              <a:rPr lang="en-US" smtClean="0"/>
              <a:t>‹#›</a:t>
            </a:fld>
            <a:endParaRPr lang="en-US"/>
          </a:p>
        </p:txBody>
      </p:sp>
    </p:spTree>
    <p:extLst>
      <p:ext uri="{BB962C8B-B14F-4D97-AF65-F5344CB8AC3E}">
        <p14:creationId xmlns:p14="http://schemas.microsoft.com/office/powerpoint/2010/main" val="9624857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31D3EED-671E-499C-A6C2-84B03ADBCF15}" type="datetimeFigureOut">
              <a:rPr lang="en-US" smtClean="0"/>
              <a:t>4/3/2017</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BDE0C0D3-0BCF-490B-8421-8C0068F7B87C}" type="slidenum">
              <a:rPr lang="en-US" smtClean="0"/>
              <a:t>‹#›</a:t>
            </a:fld>
            <a:endParaRPr lang="en-US"/>
          </a:p>
        </p:txBody>
      </p:sp>
    </p:spTree>
    <p:extLst>
      <p:ext uri="{BB962C8B-B14F-4D97-AF65-F5344CB8AC3E}">
        <p14:creationId xmlns:p14="http://schemas.microsoft.com/office/powerpoint/2010/main" val="34962651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F31D3EED-671E-499C-A6C2-84B03ADBCF15}" type="datetimeFigureOut">
              <a:rPr lang="en-US" smtClean="0"/>
              <a:t>4/3/2017</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BDE0C0D3-0BCF-490B-8421-8C0068F7B87C}" type="slidenum">
              <a:rPr lang="en-US" smtClean="0"/>
              <a:t>‹#›</a:t>
            </a:fld>
            <a:endParaRPr lang="en-US"/>
          </a:p>
        </p:txBody>
      </p:sp>
    </p:spTree>
    <p:extLst>
      <p:ext uri="{BB962C8B-B14F-4D97-AF65-F5344CB8AC3E}">
        <p14:creationId xmlns:p14="http://schemas.microsoft.com/office/powerpoint/2010/main" val="2978507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1D3EED-671E-499C-A6C2-84B03ADBCF15}" type="datetimeFigureOut">
              <a:rPr lang="en-US" smtClean="0"/>
              <a:t>4/3/2017</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BDE0C0D3-0BCF-490B-8421-8C0068F7B87C}" type="slidenum">
              <a:rPr lang="en-US" smtClean="0"/>
              <a:t>‹#›</a:t>
            </a:fld>
            <a:endParaRPr lang="en-US"/>
          </a:p>
        </p:txBody>
      </p:sp>
    </p:spTree>
    <p:extLst>
      <p:ext uri="{BB962C8B-B14F-4D97-AF65-F5344CB8AC3E}">
        <p14:creationId xmlns:p14="http://schemas.microsoft.com/office/powerpoint/2010/main" val="11997316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1D3EED-671E-499C-A6C2-84B03ADBCF15}" type="datetimeFigureOut">
              <a:rPr lang="en-US" smtClean="0"/>
              <a:t>4/3/2017</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BDE0C0D3-0BCF-490B-8421-8C0068F7B87C}" type="slidenum">
              <a:rPr lang="en-US" smtClean="0"/>
              <a:t>‹#›</a:t>
            </a:fld>
            <a:endParaRPr lang="en-US"/>
          </a:p>
        </p:txBody>
      </p:sp>
    </p:spTree>
    <p:extLst>
      <p:ext uri="{BB962C8B-B14F-4D97-AF65-F5344CB8AC3E}">
        <p14:creationId xmlns:p14="http://schemas.microsoft.com/office/powerpoint/2010/main" val="16487073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1D3EED-671E-499C-A6C2-84B03ADBCF15}" type="datetimeFigureOut">
              <a:rPr lang="en-US" smtClean="0"/>
              <a:t>4/3/2017</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DE0C0D3-0BCF-490B-8421-8C0068F7B87C}" type="slidenum">
              <a:rPr lang="en-US" smtClean="0"/>
              <a:t>‹#›</a:t>
            </a:fld>
            <a:endParaRPr lang="en-US"/>
          </a:p>
        </p:txBody>
      </p:sp>
    </p:spTree>
    <p:extLst>
      <p:ext uri="{BB962C8B-B14F-4D97-AF65-F5344CB8AC3E}">
        <p14:creationId xmlns:p14="http://schemas.microsoft.com/office/powerpoint/2010/main" val="32002671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F31D3EED-671E-499C-A6C2-84B03ADBCF15}" type="datetimeFigureOut">
              <a:rPr lang="en-US" smtClean="0"/>
              <a:t>4/3/2017</a:t>
            </a:fld>
            <a:endParaRPr 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BDE0C0D3-0BCF-490B-8421-8C0068F7B87C}" type="slidenum">
              <a:rPr lang="en-US" smtClean="0"/>
              <a:t>‹#›</a:t>
            </a:fld>
            <a:endParaRPr lang="en-US"/>
          </a:p>
        </p:txBody>
      </p:sp>
    </p:spTree>
    <p:extLst>
      <p:ext uri="{BB962C8B-B14F-4D97-AF65-F5344CB8AC3E}">
        <p14:creationId xmlns:p14="http://schemas.microsoft.com/office/powerpoint/2010/main" val="2333712276"/>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26" r:id="rId12"/>
    <p:sldLayoutId id="2147483727" r:id="rId13"/>
    <p:sldLayoutId id="2147483728" r:id="rId14"/>
    <p:sldLayoutId id="2147483729" r:id="rId15"/>
    <p:sldLayoutId id="2147483730"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26806" y="253378"/>
            <a:ext cx="9755187" cy="2766528"/>
          </a:xfrm>
        </p:spPr>
        <p:txBody>
          <a:bodyPr>
            <a:normAutofit/>
          </a:bodyPr>
          <a:lstStyle/>
          <a:p>
            <a:r>
              <a:rPr lang="en-US" sz="6000" dirty="0" smtClean="0"/>
              <a:t>PERTUMBUHAN EKONOMI DAN STRUKTUR EKONOMI</a:t>
            </a:r>
            <a:endParaRPr lang="en-US" sz="6000" dirty="0"/>
          </a:p>
        </p:txBody>
      </p:sp>
      <p:sp>
        <p:nvSpPr>
          <p:cNvPr id="3" name="Subtitle 2"/>
          <p:cNvSpPr>
            <a:spLocks noGrp="1"/>
          </p:cNvSpPr>
          <p:nvPr>
            <p:ph type="subTitle" idx="1"/>
          </p:nvPr>
        </p:nvSpPr>
        <p:spPr>
          <a:xfrm>
            <a:off x="1813911" y="3847867"/>
            <a:ext cx="9428360" cy="1641682"/>
          </a:xfrm>
        </p:spPr>
        <p:txBody>
          <a:bodyPr>
            <a:noAutofit/>
          </a:bodyPr>
          <a:lstStyle/>
          <a:p>
            <a:r>
              <a:rPr lang="en-US" sz="2000" dirty="0" err="1" smtClean="0">
                <a:latin typeface="Times New Roman" panose="02020603050405020304" pitchFamily="18" charset="0"/>
                <a:cs typeface="Times New Roman" panose="02020603050405020304" pitchFamily="18" charset="0"/>
              </a:rPr>
              <a:t>Kelompok</a:t>
            </a:r>
            <a:r>
              <a:rPr lang="en-US" sz="2000" dirty="0" smtClean="0">
                <a:latin typeface="Times New Roman" panose="02020603050405020304" pitchFamily="18" charset="0"/>
                <a:cs typeface="Times New Roman" panose="02020603050405020304" pitchFamily="18" charset="0"/>
              </a:rPr>
              <a:t> 1 :</a:t>
            </a:r>
          </a:p>
          <a:p>
            <a:r>
              <a:rPr lang="en-US" sz="2000" dirty="0" err="1" smtClean="0">
                <a:latin typeface="Times New Roman" panose="02020603050405020304" pitchFamily="18" charset="0"/>
                <a:cs typeface="Times New Roman" panose="02020603050405020304" pitchFamily="18" charset="0"/>
              </a:rPr>
              <a:t>Ainie</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Shoufiyyah</a:t>
            </a:r>
            <a:endParaRPr lang="en-US" sz="2000" dirty="0" smtClean="0">
              <a:latin typeface="Times New Roman" panose="02020603050405020304" pitchFamily="18" charset="0"/>
              <a:cs typeface="Times New Roman" panose="02020603050405020304" pitchFamily="18" charset="0"/>
            </a:endParaRPr>
          </a:p>
          <a:p>
            <a:r>
              <a:rPr lang="en-US" sz="2000" dirty="0" err="1" smtClean="0">
                <a:latin typeface="Times New Roman" panose="02020603050405020304" pitchFamily="18" charset="0"/>
                <a:cs typeface="Times New Roman" panose="02020603050405020304" pitchFamily="18" charset="0"/>
              </a:rPr>
              <a:t>Ijabah</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alim</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istiqomah</a:t>
            </a:r>
            <a:endParaRPr lang="en-US" sz="2000" dirty="0" smtClean="0">
              <a:latin typeface="Times New Roman" panose="02020603050405020304" pitchFamily="18" charset="0"/>
              <a:cs typeface="Times New Roman" panose="02020603050405020304" pitchFamily="18" charset="0"/>
            </a:endParaRPr>
          </a:p>
          <a:p>
            <a:r>
              <a:rPr lang="en-US" sz="2000" dirty="0" err="1" smtClean="0">
                <a:latin typeface="Times New Roman" panose="02020603050405020304" pitchFamily="18" charset="0"/>
                <a:cs typeface="Times New Roman" panose="02020603050405020304" pitchFamily="18" charset="0"/>
              </a:rPr>
              <a:t>Lukman</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dwi</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setyawan</a:t>
            </a:r>
            <a:endParaRPr lang="en-US" sz="2000" dirty="0" smtClean="0">
              <a:latin typeface="Times New Roman" panose="02020603050405020304" pitchFamily="18" charset="0"/>
              <a:cs typeface="Times New Roman" panose="02020603050405020304" pitchFamily="18" charset="0"/>
            </a:endParaRPr>
          </a:p>
          <a:p>
            <a:r>
              <a:rPr lang="en-US" sz="2000" dirty="0" err="1" smtClean="0">
                <a:latin typeface="Times New Roman" panose="02020603050405020304" pitchFamily="18" charset="0"/>
                <a:cs typeface="Times New Roman" panose="02020603050405020304" pitchFamily="18" charset="0"/>
              </a:rPr>
              <a:t>Dyah</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Ayu</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Kurniawati</a:t>
            </a: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848150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97429" y="488703"/>
            <a:ext cx="9694571" cy="1130120"/>
          </a:xfrm>
        </p:spPr>
        <p:txBody>
          <a:bodyPr/>
          <a:lstStyle/>
          <a:p>
            <a:r>
              <a:rPr lang="en-US" b="1" dirty="0" err="1"/>
              <a:t>Pertumbuhan</a:t>
            </a:r>
            <a:r>
              <a:rPr lang="en-US" b="1" dirty="0"/>
              <a:t> </a:t>
            </a:r>
            <a:r>
              <a:rPr lang="en-US" b="1" dirty="0" err="1"/>
              <a:t>Ekonomi</a:t>
            </a:r>
            <a:r>
              <a:rPr lang="en-US" b="1" dirty="0"/>
              <a:t> </a:t>
            </a:r>
            <a:endParaRPr lang="en-US" dirty="0"/>
          </a:p>
        </p:txBody>
      </p:sp>
      <p:sp>
        <p:nvSpPr>
          <p:cNvPr id="3" name="Rectangle 2"/>
          <p:cNvSpPr/>
          <p:nvPr/>
        </p:nvSpPr>
        <p:spPr>
          <a:xfrm>
            <a:off x="1072167" y="2558981"/>
            <a:ext cx="10750639" cy="3231654"/>
          </a:xfrm>
          <a:prstGeom prst="rect">
            <a:avLst/>
          </a:prstGeom>
        </p:spPr>
        <p:txBody>
          <a:bodyPr wrap="square">
            <a:spAutoFit/>
          </a:bodyPr>
          <a:lstStyle/>
          <a:p>
            <a:pPr algn="ctr">
              <a:lnSpc>
                <a:spcPct val="150000"/>
              </a:lnSpc>
            </a:pPr>
            <a:r>
              <a:rPr lang="en-US" sz="2800" b="1" i="1" dirty="0" err="1" smtClean="0">
                <a:effectLst/>
                <a:latin typeface="Times New Roman" panose="02020603050405020304" pitchFamily="18" charset="0"/>
                <a:ea typeface="Times New Roman" panose="02020603050405020304" pitchFamily="18" charset="0"/>
              </a:rPr>
              <a:t>Pertumbuhan</a:t>
            </a:r>
            <a:r>
              <a:rPr lang="en-US" sz="2800" b="1" i="1" dirty="0" smtClean="0">
                <a:effectLst/>
                <a:latin typeface="Times New Roman" panose="02020603050405020304" pitchFamily="18" charset="0"/>
                <a:ea typeface="Times New Roman" panose="02020603050405020304" pitchFamily="18" charset="0"/>
              </a:rPr>
              <a:t> </a:t>
            </a:r>
            <a:r>
              <a:rPr lang="en-US" sz="2800" b="1" i="1" dirty="0" err="1" smtClean="0">
                <a:effectLst/>
                <a:latin typeface="Times New Roman" panose="02020603050405020304" pitchFamily="18" charset="0"/>
                <a:ea typeface="Times New Roman" panose="02020603050405020304" pitchFamily="18" charset="0"/>
              </a:rPr>
              <a:t>ekonomi</a:t>
            </a:r>
            <a:r>
              <a:rPr lang="en-US" sz="2800" b="1" dirty="0" smtClean="0">
                <a:effectLst/>
                <a:latin typeface="Times New Roman" panose="02020603050405020304" pitchFamily="18" charset="0"/>
                <a:ea typeface="Times New Roman" panose="02020603050405020304" pitchFamily="18" charset="0"/>
              </a:rPr>
              <a:t> (Economic Growth) </a:t>
            </a:r>
            <a:r>
              <a:rPr lang="en-US" sz="2800" b="1" dirty="0" err="1" smtClean="0">
                <a:effectLst/>
                <a:latin typeface="Times New Roman" panose="02020603050405020304" pitchFamily="18" charset="0"/>
                <a:ea typeface="Times New Roman" panose="02020603050405020304" pitchFamily="18" charset="0"/>
              </a:rPr>
              <a:t>adalah</a:t>
            </a:r>
            <a:r>
              <a:rPr lang="en-US" sz="2800" b="1" dirty="0" smtClean="0">
                <a:effectLst/>
                <a:latin typeface="Times New Roman" panose="02020603050405020304" pitchFamily="18" charset="0"/>
                <a:ea typeface="Times New Roman" panose="02020603050405020304" pitchFamily="18" charset="0"/>
              </a:rPr>
              <a:t> </a:t>
            </a:r>
            <a:r>
              <a:rPr lang="en-US" sz="2800" b="1" dirty="0" err="1" smtClean="0">
                <a:effectLst/>
                <a:latin typeface="Times New Roman" panose="02020603050405020304" pitchFamily="18" charset="0"/>
                <a:ea typeface="Times New Roman" panose="02020603050405020304" pitchFamily="18" charset="0"/>
              </a:rPr>
              <a:t>perkembangan</a:t>
            </a:r>
            <a:r>
              <a:rPr lang="en-US" sz="2800" b="1" dirty="0" smtClean="0">
                <a:effectLst/>
                <a:latin typeface="Times New Roman" panose="02020603050405020304" pitchFamily="18" charset="0"/>
                <a:ea typeface="Times New Roman" panose="02020603050405020304" pitchFamily="18" charset="0"/>
              </a:rPr>
              <a:t> </a:t>
            </a:r>
            <a:r>
              <a:rPr lang="en-US" sz="2800" b="1" dirty="0" err="1" smtClean="0">
                <a:effectLst/>
                <a:latin typeface="Times New Roman" panose="02020603050405020304" pitchFamily="18" charset="0"/>
                <a:ea typeface="Times New Roman" panose="02020603050405020304" pitchFamily="18" charset="0"/>
              </a:rPr>
              <a:t>kegiatan</a:t>
            </a:r>
            <a:r>
              <a:rPr lang="en-US" sz="2800" b="1" dirty="0" smtClean="0">
                <a:effectLst/>
                <a:latin typeface="Times New Roman" panose="02020603050405020304" pitchFamily="18" charset="0"/>
                <a:ea typeface="Times New Roman" panose="02020603050405020304" pitchFamily="18" charset="0"/>
              </a:rPr>
              <a:t> </a:t>
            </a:r>
            <a:r>
              <a:rPr lang="en-US" sz="2800" b="1" dirty="0" err="1" smtClean="0">
                <a:effectLst/>
                <a:latin typeface="Times New Roman" panose="02020603050405020304" pitchFamily="18" charset="0"/>
                <a:ea typeface="Times New Roman" panose="02020603050405020304" pitchFamily="18" charset="0"/>
              </a:rPr>
              <a:t>dalam</a:t>
            </a:r>
            <a:r>
              <a:rPr lang="en-US" sz="2800" b="1" dirty="0" smtClean="0">
                <a:effectLst/>
                <a:latin typeface="Times New Roman" panose="02020603050405020304" pitchFamily="18" charset="0"/>
                <a:ea typeface="Times New Roman" panose="02020603050405020304" pitchFamily="18" charset="0"/>
              </a:rPr>
              <a:t> </a:t>
            </a:r>
            <a:r>
              <a:rPr lang="en-US" sz="2800" b="1" dirty="0" err="1" smtClean="0">
                <a:effectLst/>
                <a:latin typeface="Times New Roman" panose="02020603050405020304" pitchFamily="18" charset="0"/>
                <a:ea typeface="Times New Roman" panose="02020603050405020304" pitchFamily="18" charset="0"/>
              </a:rPr>
              <a:t>perekonomian</a:t>
            </a:r>
            <a:r>
              <a:rPr lang="en-US" sz="2800" b="1" dirty="0" smtClean="0">
                <a:effectLst/>
                <a:latin typeface="Times New Roman" panose="02020603050405020304" pitchFamily="18" charset="0"/>
                <a:ea typeface="Times New Roman" panose="02020603050405020304" pitchFamily="18" charset="0"/>
              </a:rPr>
              <a:t> yang </a:t>
            </a:r>
            <a:r>
              <a:rPr lang="en-US" sz="2800" b="1" dirty="0" err="1" smtClean="0">
                <a:effectLst/>
                <a:latin typeface="Times New Roman" panose="02020603050405020304" pitchFamily="18" charset="0"/>
                <a:ea typeface="Times New Roman" panose="02020603050405020304" pitchFamily="18" charset="0"/>
              </a:rPr>
              <a:t>menyebabkan</a:t>
            </a:r>
            <a:r>
              <a:rPr lang="en-US" sz="2800" b="1" dirty="0" smtClean="0">
                <a:effectLst/>
                <a:latin typeface="Times New Roman" panose="02020603050405020304" pitchFamily="18" charset="0"/>
                <a:ea typeface="Times New Roman" panose="02020603050405020304" pitchFamily="18" charset="0"/>
              </a:rPr>
              <a:t> </a:t>
            </a:r>
            <a:r>
              <a:rPr lang="en-US" sz="2800" b="1" dirty="0" err="1" smtClean="0">
                <a:effectLst/>
                <a:latin typeface="Times New Roman" panose="02020603050405020304" pitchFamily="18" charset="0"/>
                <a:ea typeface="Times New Roman" panose="02020603050405020304" pitchFamily="18" charset="0"/>
              </a:rPr>
              <a:t>barang</a:t>
            </a:r>
            <a:r>
              <a:rPr lang="en-US" sz="2800" b="1" dirty="0" smtClean="0">
                <a:effectLst/>
                <a:latin typeface="Times New Roman" panose="02020603050405020304" pitchFamily="18" charset="0"/>
                <a:ea typeface="Times New Roman" panose="02020603050405020304" pitchFamily="18" charset="0"/>
              </a:rPr>
              <a:t> </a:t>
            </a:r>
            <a:r>
              <a:rPr lang="en-US" sz="2800" b="1" dirty="0" err="1" smtClean="0">
                <a:effectLst/>
                <a:latin typeface="Times New Roman" panose="02020603050405020304" pitchFamily="18" charset="0"/>
                <a:ea typeface="Times New Roman" panose="02020603050405020304" pitchFamily="18" charset="0"/>
              </a:rPr>
              <a:t>dan</a:t>
            </a:r>
            <a:r>
              <a:rPr lang="en-US" sz="2800" b="1" dirty="0" smtClean="0">
                <a:effectLst/>
                <a:latin typeface="Times New Roman" panose="02020603050405020304" pitchFamily="18" charset="0"/>
                <a:ea typeface="Times New Roman" panose="02020603050405020304" pitchFamily="18" charset="0"/>
              </a:rPr>
              <a:t> </a:t>
            </a:r>
            <a:r>
              <a:rPr lang="en-US" sz="2800" b="1" dirty="0" err="1" smtClean="0">
                <a:effectLst/>
                <a:latin typeface="Times New Roman" panose="02020603050405020304" pitchFamily="18" charset="0"/>
                <a:ea typeface="Times New Roman" panose="02020603050405020304" pitchFamily="18" charset="0"/>
              </a:rPr>
              <a:t>jasa</a:t>
            </a:r>
            <a:r>
              <a:rPr lang="en-US" sz="2800" b="1" dirty="0" smtClean="0">
                <a:effectLst/>
                <a:latin typeface="Times New Roman" panose="02020603050405020304" pitchFamily="18" charset="0"/>
                <a:ea typeface="Times New Roman" panose="02020603050405020304" pitchFamily="18" charset="0"/>
              </a:rPr>
              <a:t> yang </a:t>
            </a:r>
            <a:r>
              <a:rPr lang="en-US" sz="2800" b="1" dirty="0" err="1" smtClean="0">
                <a:effectLst/>
                <a:latin typeface="Times New Roman" panose="02020603050405020304" pitchFamily="18" charset="0"/>
                <a:ea typeface="Times New Roman" panose="02020603050405020304" pitchFamily="18" charset="0"/>
              </a:rPr>
              <a:t>diproduksikan</a:t>
            </a:r>
            <a:r>
              <a:rPr lang="en-US" sz="2800" b="1" dirty="0" smtClean="0">
                <a:effectLst/>
                <a:latin typeface="Times New Roman" panose="02020603050405020304" pitchFamily="18" charset="0"/>
                <a:ea typeface="Times New Roman" panose="02020603050405020304" pitchFamily="18" charset="0"/>
              </a:rPr>
              <a:t> </a:t>
            </a:r>
            <a:r>
              <a:rPr lang="en-US" sz="2800" b="1" dirty="0" err="1" smtClean="0">
                <a:effectLst/>
                <a:latin typeface="Times New Roman" panose="02020603050405020304" pitchFamily="18" charset="0"/>
                <a:ea typeface="Times New Roman" panose="02020603050405020304" pitchFamily="18" charset="0"/>
              </a:rPr>
              <a:t>dalam</a:t>
            </a:r>
            <a:r>
              <a:rPr lang="en-US" sz="2800" b="1" dirty="0" smtClean="0">
                <a:effectLst/>
                <a:latin typeface="Times New Roman" panose="02020603050405020304" pitchFamily="18" charset="0"/>
                <a:ea typeface="Times New Roman" panose="02020603050405020304" pitchFamily="18" charset="0"/>
              </a:rPr>
              <a:t> </a:t>
            </a:r>
            <a:r>
              <a:rPr lang="en-US" sz="2800" b="1" dirty="0" err="1" smtClean="0">
                <a:effectLst/>
                <a:latin typeface="Times New Roman" panose="02020603050405020304" pitchFamily="18" charset="0"/>
                <a:ea typeface="Times New Roman" panose="02020603050405020304" pitchFamily="18" charset="0"/>
              </a:rPr>
              <a:t>masyarakat</a:t>
            </a:r>
            <a:r>
              <a:rPr lang="en-US" sz="2800" b="1" dirty="0" smtClean="0">
                <a:effectLst/>
                <a:latin typeface="Times New Roman" panose="02020603050405020304" pitchFamily="18" charset="0"/>
                <a:ea typeface="Times New Roman" panose="02020603050405020304" pitchFamily="18" charset="0"/>
              </a:rPr>
              <a:t> </a:t>
            </a:r>
            <a:r>
              <a:rPr lang="en-US" sz="2800" b="1" dirty="0" err="1" smtClean="0">
                <a:effectLst/>
                <a:latin typeface="Times New Roman" panose="02020603050405020304" pitchFamily="18" charset="0"/>
                <a:ea typeface="Times New Roman" panose="02020603050405020304" pitchFamily="18" charset="0"/>
              </a:rPr>
              <a:t>bertambah</a:t>
            </a:r>
            <a:r>
              <a:rPr lang="en-US" sz="2800" b="1" dirty="0" smtClean="0">
                <a:effectLst/>
                <a:latin typeface="Times New Roman" panose="02020603050405020304" pitchFamily="18" charset="0"/>
                <a:ea typeface="Times New Roman" panose="02020603050405020304" pitchFamily="18" charset="0"/>
              </a:rPr>
              <a:t> </a:t>
            </a:r>
            <a:r>
              <a:rPr lang="en-US" sz="2800" b="1" dirty="0" err="1" smtClean="0">
                <a:effectLst/>
                <a:latin typeface="Times New Roman" panose="02020603050405020304" pitchFamily="18" charset="0"/>
                <a:ea typeface="Times New Roman" panose="02020603050405020304" pitchFamily="18" charset="0"/>
              </a:rPr>
              <a:t>dan</a:t>
            </a:r>
            <a:r>
              <a:rPr lang="en-US" sz="2800" b="1" dirty="0" smtClean="0">
                <a:effectLst/>
                <a:latin typeface="Times New Roman" panose="02020603050405020304" pitchFamily="18" charset="0"/>
                <a:ea typeface="Times New Roman" panose="02020603050405020304" pitchFamily="18" charset="0"/>
              </a:rPr>
              <a:t> </a:t>
            </a:r>
            <a:r>
              <a:rPr lang="en-US" sz="2800" b="1" dirty="0" err="1" smtClean="0">
                <a:effectLst/>
                <a:latin typeface="Times New Roman" panose="02020603050405020304" pitchFamily="18" charset="0"/>
                <a:ea typeface="Times New Roman" panose="02020603050405020304" pitchFamily="18" charset="0"/>
              </a:rPr>
              <a:t>kemakmuran</a:t>
            </a:r>
            <a:r>
              <a:rPr lang="en-US" sz="2800" b="1" dirty="0" smtClean="0">
                <a:effectLst/>
                <a:latin typeface="Times New Roman" panose="02020603050405020304" pitchFamily="18" charset="0"/>
                <a:ea typeface="Times New Roman" panose="02020603050405020304" pitchFamily="18" charset="0"/>
              </a:rPr>
              <a:t> </a:t>
            </a:r>
            <a:r>
              <a:rPr lang="en-US" sz="2800" b="1" dirty="0" err="1" smtClean="0">
                <a:effectLst/>
                <a:latin typeface="Times New Roman" panose="02020603050405020304" pitchFamily="18" charset="0"/>
                <a:ea typeface="Times New Roman" panose="02020603050405020304" pitchFamily="18" charset="0"/>
              </a:rPr>
              <a:t>masyarakat</a:t>
            </a:r>
            <a:r>
              <a:rPr lang="en-US" sz="2800" b="1" dirty="0" smtClean="0">
                <a:effectLst/>
                <a:latin typeface="Times New Roman" panose="02020603050405020304" pitchFamily="18" charset="0"/>
                <a:ea typeface="Times New Roman" panose="02020603050405020304" pitchFamily="18" charset="0"/>
              </a:rPr>
              <a:t> </a:t>
            </a:r>
            <a:r>
              <a:rPr lang="en-US" sz="2800" b="1" dirty="0" err="1" smtClean="0">
                <a:effectLst/>
                <a:latin typeface="Times New Roman" panose="02020603050405020304" pitchFamily="18" charset="0"/>
                <a:ea typeface="Times New Roman" panose="02020603050405020304" pitchFamily="18" charset="0"/>
              </a:rPr>
              <a:t>meningkat</a:t>
            </a:r>
            <a:r>
              <a:rPr lang="en-US" sz="2800" b="1" dirty="0" smtClean="0">
                <a:effectLst/>
                <a:latin typeface="Times New Roman" panose="02020603050405020304" pitchFamily="18" charset="0"/>
                <a:ea typeface="Times New Roman" panose="02020603050405020304" pitchFamily="18" charset="0"/>
              </a:rPr>
              <a:t>. </a:t>
            </a:r>
          </a:p>
          <a:p>
            <a:pPr marL="285750" indent="-285750" algn="just">
              <a:buFont typeface="Wingdings" panose="05000000000000000000" pitchFamily="2" charset="2"/>
              <a:buChar char="§"/>
            </a:pPr>
            <a:endParaRPr lang="en-US" dirty="0">
              <a:latin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276226886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a:t>Definisi</a:t>
            </a:r>
            <a:r>
              <a:rPr lang="en-US" b="1" dirty="0"/>
              <a:t> </a:t>
            </a:r>
            <a:r>
              <a:rPr lang="en-US" b="1" dirty="0" err="1"/>
              <a:t>ini</a:t>
            </a:r>
            <a:r>
              <a:rPr lang="en-US" b="1" dirty="0"/>
              <a:t> </a:t>
            </a:r>
            <a:r>
              <a:rPr lang="en-US" b="1" dirty="0" err="1"/>
              <a:t>memiliki</a:t>
            </a:r>
            <a:r>
              <a:rPr lang="en-US" b="1" dirty="0"/>
              <a:t> </a:t>
            </a:r>
            <a:r>
              <a:rPr lang="en-US" b="1" dirty="0" err="1"/>
              <a:t>tiga</a:t>
            </a:r>
            <a:r>
              <a:rPr lang="en-US" b="1" dirty="0"/>
              <a:t> </a:t>
            </a:r>
            <a:r>
              <a:rPr lang="en-US" b="1" dirty="0" err="1"/>
              <a:t>komponen</a:t>
            </a:r>
            <a:r>
              <a:rPr lang="en-US" b="1" dirty="0"/>
              <a:t> </a:t>
            </a:r>
            <a:r>
              <a:rPr lang="en-US" dirty="0"/>
              <a:t>:</a:t>
            </a:r>
            <a:br>
              <a:rPr lang="en-US" dirty="0"/>
            </a:br>
            <a:endParaRPr lang="en-US" dirty="0"/>
          </a:p>
        </p:txBody>
      </p:sp>
      <p:sp>
        <p:nvSpPr>
          <p:cNvPr id="3" name="Rectangle 2"/>
          <p:cNvSpPr/>
          <p:nvPr/>
        </p:nvSpPr>
        <p:spPr>
          <a:xfrm>
            <a:off x="1339403" y="1403798"/>
            <a:ext cx="10689465" cy="4191981"/>
          </a:xfrm>
          <a:prstGeom prst="rect">
            <a:avLst/>
          </a:prstGeom>
        </p:spPr>
        <p:txBody>
          <a:bodyPr wrap="square">
            <a:spAutoFit/>
          </a:bodyPr>
          <a:lstStyle/>
          <a:p>
            <a:pPr marL="342900" lvl="0" indent="-342900" algn="just">
              <a:lnSpc>
                <a:spcPct val="150000"/>
              </a:lnSpc>
              <a:spcAft>
                <a:spcPts val="0"/>
              </a:spcAft>
              <a:buFont typeface="+mj-lt"/>
              <a:buAutoNum type="alphaLcParenR"/>
              <a:tabLst>
                <a:tab pos="269875" algn="l"/>
              </a:tabLst>
            </a:pPr>
            <a:r>
              <a:rPr lang="en-US" sz="2000" b="1" kern="0" dirty="0" err="1" smtClean="0">
                <a:solidFill>
                  <a:srgbClr val="FF0000"/>
                </a:solidFill>
                <a:effectLst/>
                <a:latin typeface="Times New Roman" panose="02020603050405020304" pitchFamily="18" charset="0"/>
                <a:ea typeface="Times New Roman" panose="02020603050405020304" pitchFamily="18" charset="0"/>
              </a:rPr>
              <a:t>Pertumbuhan</a:t>
            </a:r>
            <a:r>
              <a:rPr lang="en-US" sz="2000" b="1" kern="0" dirty="0" smtClean="0">
                <a:solidFill>
                  <a:srgbClr val="FF0000"/>
                </a:solidFill>
                <a:effectLst/>
                <a:latin typeface="Times New Roman" panose="02020603050405020304" pitchFamily="18" charset="0"/>
                <a:ea typeface="Times New Roman" panose="02020603050405020304" pitchFamily="18" charset="0"/>
              </a:rPr>
              <a:t> </a:t>
            </a:r>
            <a:r>
              <a:rPr lang="en-US" sz="2000" b="1" kern="0" dirty="0" err="1" smtClean="0">
                <a:solidFill>
                  <a:srgbClr val="FF0000"/>
                </a:solidFill>
                <a:effectLst/>
                <a:latin typeface="Times New Roman" panose="02020603050405020304" pitchFamily="18" charset="0"/>
                <a:ea typeface="Times New Roman" panose="02020603050405020304" pitchFamily="18" charset="0"/>
              </a:rPr>
              <a:t>ekonomi</a:t>
            </a:r>
            <a:r>
              <a:rPr lang="en-US" sz="2000" b="1" kern="0" dirty="0" smtClean="0">
                <a:solidFill>
                  <a:srgbClr val="FF0000"/>
                </a:solidFill>
                <a:effectLst/>
                <a:latin typeface="Times New Roman" panose="02020603050405020304" pitchFamily="18" charset="0"/>
                <a:ea typeface="Times New Roman" panose="02020603050405020304" pitchFamily="18" charset="0"/>
              </a:rPr>
              <a:t> </a:t>
            </a:r>
            <a:r>
              <a:rPr lang="en-US" sz="2000" b="1" kern="0" dirty="0" err="1" smtClean="0">
                <a:solidFill>
                  <a:srgbClr val="FF0000"/>
                </a:solidFill>
                <a:effectLst/>
                <a:latin typeface="Times New Roman" panose="02020603050405020304" pitchFamily="18" charset="0"/>
                <a:ea typeface="Times New Roman" panose="02020603050405020304" pitchFamily="18" charset="0"/>
              </a:rPr>
              <a:t>suatu</a:t>
            </a:r>
            <a:r>
              <a:rPr lang="en-US" sz="2000" b="1" kern="0" dirty="0" smtClean="0">
                <a:solidFill>
                  <a:srgbClr val="FF0000"/>
                </a:solidFill>
                <a:effectLst/>
                <a:latin typeface="Times New Roman" panose="02020603050405020304" pitchFamily="18" charset="0"/>
                <a:ea typeface="Times New Roman" panose="02020603050405020304" pitchFamily="18" charset="0"/>
              </a:rPr>
              <a:t> </a:t>
            </a:r>
            <a:r>
              <a:rPr lang="en-US" sz="2000" b="1" kern="0" dirty="0" err="1" smtClean="0">
                <a:solidFill>
                  <a:srgbClr val="FF0000"/>
                </a:solidFill>
                <a:effectLst/>
                <a:latin typeface="Times New Roman" panose="02020603050405020304" pitchFamily="18" charset="0"/>
                <a:ea typeface="Times New Roman" panose="02020603050405020304" pitchFamily="18" charset="0"/>
              </a:rPr>
              <a:t>bangsa</a:t>
            </a:r>
            <a:r>
              <a:rPr lang="en-US" sz="2000" b="1" kern="0" dirty="0" smtClean="0">
                <a:solidFill>
                  <a:srgbClr val="FF0000"/>
                </a:solidFill>
                <a:effectLst/>
                <a:latin typeface="Times New Roman" panose="02020603050405020304" pitchFamily="18" charset="0"/>
                <a:ea typeface="Times New Roman" panose="02020603050405020304" pitchFamily="18" charset="0"/>
              </a:rPr>
              <a:t> </a:t>
            </a:r>
            <a:r>
              <a:rPr lang="en-US" sz="2000" b="1" kern="0" dirty="0" err="1" smtClean="0">
                <a:effectLst/>
                <a:latin typeface="Times New Roman" panose="02020603050405020304" pitchFamily="18" charset="0"/>
                <a:ea typeface="Times New Roman" panose="02020603050405020304" pitchFamily="18" charset="0"/>
              </a:rPr>
              <a:t>terlihat</a:t>
            </a:r>
            <a:r>
              <a:rPr lang="en-US" sz="2000" b="1" kern="0" dirty="0" smtClean="0">
                <a:effectLst/>
                <a:latin typeface="Times New Roman" panose="02020603050405020304" pitchFamily="18" charset="0"/>
                <a:ea typeface="Times New Roman" panose="02020603050405020304" pitchFamily="18" charset="0"/>
              </a:rPr>
              <a:t> </a:t>
            </a:r>
            <a:r>
              <a:rPr lang="en-US" sz="2000" b="1" kern="0" dirty="0" err="1" smtClean="0">
                <a:effectLst/>
                <a:latin typeface="Times New Roman" panose="02020603050405020304" pitchFamily="18" charset="0"/>
                <a:ea typeface="Times New Roman" panose="02020603050405020304" pitchFamily="18" charset="0"/>
              </a:rPr>
              <a:t>dari</a:t>
            </a:r>
            <a:r>
              <a:rPr lang="en-US" sz="2000" b="1" kern="0" dirty="0" smtClean="0">
                <a:effectLst/>
                <a:latin typeface="Times New Roman" panose="02020603050405020304" pitchFamily="18" charset="0"/>
                <a:ea typeface="Times New Roman" panose="02020603050405020304" pitchFamily="18" charset="0"/>
              </a:rPr>
              <a:t> </a:t>
            </a:r>
            <a:r>
              <a:rPr lang="en-US" sz="2000" b="1" kern="0" dirty="0" err="1" smtClean="0">
                <a:effectLst/>
                <a:latin typeface="Times New Roman" panose="02020603050405020304" pitchFamily="18" charset="0"/>
                <a:ea typeface="Times New Roman" panose="02020603050405020304" pitchFamily="18" charset="0"/>
              </a:rPr>
              <a:t>meningkatnya</a:t>
            </a:r>
            <a:r>
              <a:rPr lang="en-US" sz="2000" b="1" kern="0" dirty="0" smtClean="0">
                <a:effectLst/>
                <a:latin typeface="Times New Roman" panose="02020603050405020304" pitchFamily="18" charset="0"/>
                <a:ea typeface="Times New Roman" panose="02020603050405020304" pitchFamily="18" charset="0"/>
              </a:rPr>
              <a:t> </a:t>
            </a:r>
            <a:r>
              <a:rPr lang="en-US" sz="2000" b="1" kern="0" dirty="0" err="1" smtClean="0">
                <a:effectLst/>
                <a:latin typeface="Times New Roman" panose="02020603050405020304" pitchFamily="18" charset="0"/>
                <a:ea typeface="Times New Roman" panose="02020603050405020304" pitchFamily="18" charset="0"/>
              </a:rPr>
              <a:t>secara</a:t>
            </a:r>
            <a:r>
              <a:rPr lang="en-US" sz="2000" b="1" kern="0" dirty="0" smtClean="0">
                <a:effectLst/>
                <a:latin typeface="Times New Roman" panose="02020603050405020304" pitchFamily="18" charset="0"/>
                <a:ea typeface="Times New Roman" panose="02020603050405020304" pitchFamily="18" charset="0"/>
              </a:rPr>
              <a:t> </a:t>
            </a:r>
            <a:r>
              <a:rPr lang="en-US" sz="2000" b="1" kern="0" dirty="0" err="1" smtClean="0">
                <a:effectLst/>
                <a:latin typeface="Times New Roman" panose="02020603050405020304" pitchFamily="18" charset="0"/>
                <a:ea typeface="Times New Roman" panose="02020603050405020304" pitchFamily="18" charset="0"/>
              </a:rPr>
              <a:t>terus-menerus</a:t>
            </a:r>
            <a:r>
              <a:rPr lang="en-US" sz="2000" b="1" kern="0" dirty="0" smtClean="0">
                <a:effectLst/>
                <a:latin typeface="Times New Roman" panose="02020603050405020304" pitchFamily="18" charset="0"/>
                <a:ea typeface="Times New Roman" panose="02020603050405020304" pitchFamily="18" charset="0"/>
              </a:rPr>
              <a:t> </a:t>
            </a:r>
            <a:r>
              <a:rPr lang="en-US" sz="2000" b="1" kern="0" dirty="0" err="1" smtClean="0">
                <a:effectLst/>
                <a:latin typeface="Times New Roman" panose="02020603050405020304" pitchFamily="18" charset="0"/>
                <a:ea typeface="Times New Roman" panose="02020603050405020304" pitchFamily="18" charset="0"/>
              </a:rPr>
              <a:t>persediaan</a:t>
            </a:r>
            <a:r>
              <a:rPr lang="en-US" sz="2000" b="1" kern="0" dirty="0" smtClean="0">
                <a:effectLst/>
                <a:latin typeface="Times New Roman" panose="02020603050405020304" pitchFamily="18" charset="0"/>
                <a:ea typeface="Times New Roman" panose="02020603050405020304" pitchFamily="18" charset="0"/>
              </a:rPr>
              <a:t> </a:t>
            </a:r>
            <a:r>
              <a:rPr lang="en-US" sz="2000" b="1" kern="0" dirty="0" err="1" smtClean="0">
                <a:effectLst/>
                <a:latin typeface="Times New Roman" panose="02020603050405020304" pitchFamily="18" charset="0"/>
                <a:ea typeface="Times New Roman" panose="02020603050405020304" pitchFamily="18" charset="0"/>
              </a:rPr>
              <a:t>barang</a:t>
            </a:r>
            <a:r>
              <a:rPr lang="en-US" sz="2000" b="1" kern="0" dirty="0" smtClean="0">
                <a:effectLst/>
                <a:latin typeface="Times New Roman" panose="02020603050405020304" pitchFamily="18" charset="0"/>
                <a:ea typeface="Times New Roman" panose="02020603050405020304" pitchFamily="18" charset="0"/>
              </a:rPr>
              <a:t>.</a:t>
            </a:r>
            <a:endParaRPr lang="en-US" sz="2000" b="1" kern="100" dirty="0" smtClean="0">
              <a:effectLst/>
              <a:latin typeface="Times New Roman" panose="02020603050405020304" pitchFamily="18" charset="0"/>
              <a:ea typeface="SimSun" panose="02010600030101010101" pitchFamily="2" charset="-122"/>
            </a:endParaRPr>
          </a:p>
          <a:p>
            <a:pPr marL="342900" lvl="0" indent="-342900" algn="just">
              <a:lnSpc>
                <a:spcPct val="150000"/>
              </a:lnSpc>
              <a:spcAft>
                <a:spcPts val="0"/>
              </a:spcAft>
              <a:buFont typeface="+mj-lt"/>
              <a:buAutoNum type="alphaLcParenR"/>
              <a:tabLst>
                <a:tab pos="269875" algn="l"/>
              </a:tabLst>
            </a:pPr>
            <a:r>
              <a:rPr lang="en-US" sz="2000" b="1" kern="0" dirty="0" err="1" smtClean="0">
                <a:solidFill>
                  <a:srgbClr val="FF0000"/>
                </a:solidFill>
                <a:effectLst/>
                <a:latin typeface="Times New Roman" panose="02020603050405020304" pitchFamily="18" charset="0"/>
                <a:ea typeface="Times New Roman" panose="02020603050405020304" pitchFamily="18" charset="0"/>
              </a:rPr>
              <a:t>Teknologi</a:t>
            </a:r>
            <a:r>
              <a:rPr lang="en-US" sz="2000" b="1" kern="0" dirty="0" smtClean="0">
                <a:solidFill>
                  <a:srgbClr val="FF0000"/>
                </a:solidFill>
                <a:effectLst/>
                <a:latin typeface="Times New Roman" panose="02020603050405020304" pitchFamily="18" charset="0"/>
                <a:ea typeface="Times New Roman" panose="02020603050405020304" pitchFamily="18" charset="0"/>
              </a:rPr>
              <a:t> </a:t>
            </a:r>
            <a:r>
              <a:rPr lang="en-US" sz="2000" b="1" kern="0" dirty="0" err="1" smtClean="0">
                <a:solidFill>
                  <a:srgbClr val="FF0000"/>
                </a:solidFill>
                <a:effectLst/>
                <a:latin typeface="Times New Roman" panose="02020603050405020304" pitchFamily="18" charset="0"/>
                <a:ea typeface="Times New Roman" panose="02020603050405020304" pitchFamily="18" charset="0"/>
              </a:rPr>
              <a:t>maju</a:t>
            </a:r>
            <a:r>
              <a:rPr lang="en-US" sz="2000" b="1" kern="0" dirty="0" smtClean="0">
                <a:solidFill>
                  <a:srgbClr val="FF0000"/>
                </a:solidFill>
                <a:effectLst/>
                <a:latin typeface="Times New Roman" panose="02020603050405020304" pitchFamily="18" charset="0"/>
                <a:ea typeface="Times New Roman" panose="02020603050405020304" pitchFamily="18" charset="0"/>
              </a:rPr>
              <a:t> </a:t>
            </a:r>
            <a:r>
              <a:rPr lang="en-US" sz="2000" b="1" kern="0" dirty="0" err="1" smtClean="0">
                <a:effectLst/>
                <a:latin typeface="Times New Roman" panose="02020603050405020304" pitchFamily="18" charset="0"/>
                <a:ea typeface="Times New Roman" panose="02020603050405020304" pitchFamily="18" charset="0"/>
              </a:rPr>
              <a:t>merupakan</a:t>
            </a:r>
            <a:r>
              <a:rPr lang="en-US" sz="2000" b="1" kern="0" dirty="0" smtClean="0">
                <a:effectLst/>
                <a:latin typeface="Times New Roman" panose="02020603050405020304" pitchFamily="18" charset="0"/>
                <a:ea typeface="Times New Roman" panose="02020603050405020304" pitchFamily="18" charset="0"/>
              </a:rPr>
              <a:t> </a:t>
            </a:r>
            <a:r>
              <a:rPr lang="en-US" sz="2000" b="1" kern="0" dirty="0" err="1" smtClean="0">
                <a:effectLst/>
                <a:latin typeface="Times New Roman" panose="02020603050405020304" pitchFamily="18" charset="0"/>
                <a:ea typeface="Times New Roman" panose="02020603050405020304" pitchFamily="18" charset="0"/>
              </a:rPr>
              <a:t>faktor</a:t>
            </a:r>
            <a:r>
              <a:rPr lang="en-US" sz="2000" b="1" kern="0" dirty="0" smtClean="0">
                <a:effectLst/>
                <a:latin typeface="Times New Roman" panose="02020603050405020304" pitchFamily="18" charset="0"/>
                <a:ea typeface="Times New Roman" panose="02020603050405020304" pitchFamily="18" charset="0"/>
              </a:rPr>
              <a:t> yang </a:t>
            </a:r>
            <a:r>
              <a:rPr lang="en-US" sz="2000" b="1" kern="0" dirty="0" err="1" smtClean="0">
                <a:effectLst/>
                <a:latin typeface="Times New Roman" panose="02020603050405020304" pitchFamily="18" charset="0"/>
                <a:ea typeface="Times New Roman" panose="02020603050405020304" pitchFamily="18" charset="0"/>
              </a:rPr>
              <a:t>menentukan</a:t>
            </a:r>
            <a:r>
              <a:rPr lang="en-US" sz="2000" b="1" kern="0" dirty="0" smtClean="0">
                <a:effectLst/>
                <a:latin typeface="Times New Roman" panose="02020603050405020304" pitchFamily="18" charset="0"/>
                <a:ea typeface="Times New Roman" panose="02020603050405020304" pitchFamily="18" charset="0"/>
              </a:rPr>
              <a:t> </a:t>
            </a:r>
            <a:r>
              <a:rPr lang="en-US" sz="2000" b="1" kern="0" dirty="0" err="1" smtClean="0">
                <a:effectLst/>
                <a:latin typeface="Times New Roman" panose="02020603050405020304" pitchFamily="18" charset="0"/>
                <a:ea typeface="Times New Roman" panose="02020603050405020304" pitchFamily="18" charset="0"/>
              </a:rPr>
              <a:t>derajat</a:t>
            </a:r>
            <a:r>
              <a:rPr lang="en-US" sz="2000" b="1" kern="0" dirty="0" smtClean="0">
                <a:effectLst/>
                <a:latin typeface="Times New Roman" panose="02020603050405020304" pitchFamily="18" charset="0"/>
                <a:ea typeface="Times New Roman" panose="02020603050405020304" pitchFamily="18" charset="0"/>
              </a:rPr>
              <a:t> </a:t>
            </a:r>
            <a:r>
              <a:rPr lang="en-US" sz="2000" b="1" kern="0" dirty="0" err="1" smtClean="0">
                <a:effectLst/>
                <a:latin typeface="Times New Roman" panose="02020603050405020304" pitchFamily="18" charset="0"/>
                <a:ea typeface="Times New Roman" panose="02020603050405020304" pitchFamily="18" charset="0"/>
              </a:rPr>
              <a:t>kemampuan</a:t>
            </a:r>
            <a:r>
              <a:rPr lang="en-US" sz="2000" b="1" kern="0" dirty="0" smtClean="0">
                <a:effectLst/>
                <a:latin typeface="Times New Roman" panose="02020603050405020304" pitchFamily="18" charset="0"/>
                <a:ea typeface="Times New Roman" panose="02020603050405020304" pitchFamily="18" charset="0"/>
              </a:rPr>
              <a:t> </a:t>
            </a:r>
            <a:r>
              <a:rPr lang="en-US" sz="2000" b="1" kern="0" dirty="0" err="1" smtClean="0">
                <a:effectLst/>
                <a:latin typeface="Times New Roman" panose="02020603050405020304" pitchFamily="18" charset="0"/>
                <a:ea typeface="Times New Roman" panose="02020603050405020304" pitchFamily="18" charset="0"/>
              </a:rPr>
              <a:t>dalam</a:t>
            </a:r>
            <a:r>
              <a:rPr lang="en-US" sz="2000" b="1" kern="0" dirty="0" smtClean="0">
                <a:effectLst/>
                <a:latin typeface="Times New Roman" panose="02020603050405020304" pitchFamily="18" charset="0"/>
                <a:ea typeface="Times New Roman" panose="02020603050405020304" pitchFamily="18" charset="0"/>
              </a:rPr>
              <a:t> </a:t>
            </a:r>
            <a:r>
              <a:rPr lang="en-US" sz="2000" b="1" kern="0" dirty="0" err="1" smtClean="0">
                <a:effectLst/>
                <a:latin typeface="Times New Roman" panose="02020603050405020304" pitchFamily="18" charset="0"/>
                <a:ea typeface="Times New Roman" panose="02020603050405020304" pitchFamily="18" charset="0"/>
              </a:rPr>
              <a:t>penyediaan</a:t>
            </a:r>
            <a:r>
              <a:rPr lang="en-US" sz="2000" b="1" kern="0" dirty="0" smtClean="0">
                <a:effectLst/>
                <a:latin typeface="Times New Roman" panose="02020603050405020304" pitchFamily="18" charset="0"/>
                <a:ea typeface="Times New Roman" panose="02020603050405020304" pitchFamily="18" charset="0"/>
              </a:rPr>
              <a:t> </a:t>
            </a:r>
            <a:r>
              <a:rPr lang="en-US" sz="2000" b="1" kern="0" dirty="0" err="1" smtClean="0">
                <a:effectLst/>
                <a:latin typeface="Times New Roman" panose="02020603050405020304" pitchFamily="18" charset="0"/>
                <a:ea typeface="Times New Roman" panose="02020603050405020304" pitchFamily="18" charset="0"/>
              </a:rPr>
              <a:t>aneka</a:t>
            </a:r>
            <a:r>
              <a:rPr lang="en-US" sz="2000" b="1" kern="0" dirty="0" smtClean="0">
                <a:effectLst/>
                <a:latin typeface="Times New Roman" panose="02020603050405020304" pitchFamily="18" charset="0"/>
                <a:ea typeface="Times New Roman" panose="02020603050405020304" pitchFamily="18" charset="0"/>
              </a:rPr>
              <a:t> </a:t>
            </a:r>
            <a:r>
              <a:rPr lang="en-US" sz="2000" b="1" kern="0" dirty="0" err="1" smtClean="0">
                <a:effectLst/>
                <a:latin typeface="Times New Roman" panose="02020603050405020304" pitchFamily="18" charset="0"/>
                <a:ea typeface="Times New Roman" panose="02020603050405020304" pitchFamily="18" charset="0"/>
              </a:rPr>
              <a:t>macam</a:t>
            </a:r>
            <a:r>
              <a:rPr lang="en-US" sz="2000" b="1" kern="0" dirty="0" smtClean="0">
                <a:effectLst/>
                <a:latin typeface="Times New Roman" panose="02020603050405020304" pitchFamily="18" charset="0"/>
                <a:ea typeface="Times New Roman" panose="02020603050405020304" pitchFamily="18" charset="0"/>
              </a:rPr>
              <a:t> </a:t>
            </a:r>
            <a:r>
              <a:rPr lang="en-US" sz="2000" b="1" kern="0" dirty="0" err="1" smtClean="0">
                <a:effectLst/>
                <a:latin typeface="Times New Roman" panose="02020603050405020304" pitchFamily="18" charset="0"/>
                <a:ea typeface="Times New Roman" panose="02020603050405020304" pitchFamily="18" charset="0"/>
              </a:rPr>
              <a:t>barang</a:t>
            </a:r>
            <a:endParaRPr lang="en-US" sz="2000" b="1" kern="100" dirty="0" smtClean="0">
              <a:effectLst/>
              <a:latin typeface="Times New Roman" panose="02020603050405020304" pitchFamily="18" charset="0"/>
              <a:ea typeface="SimSun" panose="02010600030101010101" pitchFamily="2" charset="-122"/>
            </a:endParaRPr>
          </a:p>
          <a:p>
            <a:pPr marL="342900" lvl="0" indent="-342900" algn="just">
              <a:lnSpc>
                <a:spcPct val="150000"/>
              </a:lnSpc>
              <a:spcAft>
                <a:spcPts val="0"/>
              </a:spcAft>
              <a:buFont typeface="+mj-lt"/>
              <a:buAutoNum type="alphaLcParenR"/>
              <a:tabLst>
                <a:tab pos="269875" algn="l"/>
              </a:tabLst>
            </a:pPr>
            <a:r>
              <a:rPr lang="en-US" sz="2000" b="1" kern="0" dirty="0" err="1" smtClean="0">
                <a:solidFill>
                  <a:srgbClr val="FF0000"/>
                </a:solidFill>
                <a:effectLst/>
                <a:latin typeface="Times New Roman" panose="02020603050405020304" pitchFamily="18" charset="0"/>
                <a:ea typeface="Times New Roman" panose="02020603050405020304" pitchFamily="18" charset="0"/>
              </a:rPr>
              <a:t>Penggunaan</a:t>
            </a:r>
            <a:r>
              <a:rPr lang="en-US" sz="2000" b="1" kern="0" dirty="0" smtClean="0">
                <a:solidFill>
                  <a:srgbClr val="FF0000"/>
                </a:solidFill>
                <a:effectLst/>
                <a:latin typeface="Times New Roman" panose="02020603050405020304" pitchFamily="18" charset="0"/>
                <a:ea typeface="Times New Roman" panose="02020603050405020304" pitchFamily="18" charset="0"/>
              </a:rPr>
              <a:t> </a:t>
            </a:r>
            <a:r>
              <a:rPr lang="en-US" sz="2000" b="1" kern="0" dirty="0" err="1" smtClean="0">
                <a:solidFill>
                  <a:srgbClr val="FF0000"/>
                </a:solidFill>
                <a:effectLst/>
                <a:latin typeface="Times New Roman" panose="02020603050405020304" pitchFamily="18" charset="0"/>
                <a:ea typeface="Times New Roman" panose="02020603050405020304" pitchFamily="18" charset="0"/>
              </a:rPr>
              <a:t>teknologi</a:t>
            </a:r>
            <a:r>
              <a:rPr lang="en-US" sz="2000" b="1" kern="0" dirty="0" smtClean="0">
                <a:solidFill>
                  <a:srgbClr val="FF0000"/>
                </a:solidFill>
                <a:effectLst/>
                <a:latin typeface="Times New Roman" panose="02020603050405020304" pitchFamily="18" charset="0"/>
                <a:ea typeface="Times New Roman" panose="02020603050405020304" pitchFamily="18" charset="0"/>
              </a:rPr>
              <a:t> </a:t>
            </a:r>
            <a:r>
              <a:rPr lang="en-US" sz="2000" b="1" kern="0" dirty="0" err="1" smtClean="0">
                <a:effectLst/>
                <a:latin typeface="Times New Roman" panose="02020603050405020304" pitchFamily="18" charset="0"/>
                <a:ea typeface="Times New Roman" panose="02020603050405020304" pitchFamily="18" charset="0"/>
              </a:rPr>
              <a:t>secara</a:t>
            </a:r>
            <a:r>
              <a:rPr lang="en-US" sz="2000" b="1" kern="0" dirty="0" smtClean="0">
                <a:effectLst/>
                <a:latin typeface="Times New Roman" panose="02020603050405020304" pitchFamily="18" charset="0"/>
                <a:ea typeface="Times New Roman" panose="02020603050405020304" pitchFamily="18" charset="0"/>
              </a:rPr>
              <a:t> </a:t>
            </a:r>
            <a:r>
              <a:rPr lang="en-US" sz="2000" b="1" kern="0" dirty="0" err="1" smtClean="0">
                <a:effectLst/>
                <a:latin typeface="Times New Roman" panose="02020603050405020304" pitchFamily="18" charset="0"/>
                <a:ea typeface="Times New Roman" panose="02020603050405020304" pitchFamily="18" charset="0"/>
              </a:rPr>
              <a:t>luas</a:t>
            </a:r>
            <a:r>
              <a:rPr lang="en-US" sz="2000" b="1" kern="0" dirty="0" smtClean="0">
                <a:effectLst/>
                <a:latin typeface="Times New Roman" panose="02020603050405020304" pitchFamily="18" charset="0"/>
                <a:ea typeface="Times New Roman" panose="02020603050405020304" pitchFamily="18" charset="0"/>
              </a:rPr>
              <a:t> </a:t>
            </a:r>
            <a:r>
              <a:rPr lang="en-US" sz="2000" b="1" kern="0" dirty="0" err="1" smtClean="0">
                <a:effectLst/>
                <a:latin typeface="Times New Roman" panose="02020603050405020304" pitchFamily="18" charset="0"/>
                <a:ea typeface="Times New Roman" panose="02020603050405020304" pitchFamily="18" charset="0"/>
              </a:rPr>
              <a:t>dan</a:t>
            </a:r>
            <a:r>
              <a:rPr lang="en-US" sz="2000" b="1" kern="0" dirty="0" smtClean="0">
                <a:effectLst/>
                <a:latin typeface="Times New Roman" panose="02020603050405020304" pitchFamily="18" charset="0"/>
                <a:ea typeface="Times New Roman" panose="02020603050405020304" pitchFamily="18" charset="0"/>
              </a:rPr>
              <a:t> </a:t>
            </a:r>
            <a:r>
              <a:rPr lang="en-US" sz="2000" b="1" kern="0" dirty="0" err="1" smtClean="0">
                <a:effectLst/>
                <a:latin typeface="Times New Roman" panose="02020603050405020304" pitchFamily="18" charset="0"/>
                <a:ea typeface="Times New Roman" panose="02020603050405020304" pitchFamily="18" charset="0"/>
              </a:rPr>
              <a:t>efisien</a:t>
            </a:r>
            <a:r>
              <a:rPr lang="en-US" sz="2000" b="1" kern="0" dirty="0" smtClean="0">
                <a:effectLst/>
                <a:latin typeface="Times New Roman" panose="02020603050405020304" pitchFamily="18" charset="0"/>
                <a:ea typeface="Times New Roman" panose="02020603050405020304" pitchFamily="18" charset="0"/>
              </a:rPr>
              <a:t> yang </a:t>
            </a:r>
            <a:r>
              <a:rPr lang="en-US" sz="2000" b="1" kern="0" dirty="0" err="1" smtClean="0">
                <a:effectLst/>
                <a:latin typeface="Times New Roman" panose="02020603050405020304" pitchFamily="18" charset="0"/>
                <a:ea typeface="Times New Roman" panose="02020603050405020304" pitchFamily="18" charset="0"/>
              </a:rPr>
              <a:t>dihasilkan</a:t>
            </a:r>
            <a:r>
              <a:rPr lang="en-US" sz="2000" b="1" kern="0" dirty="0" smtClean="0">
                <a:effectLst/>
                <a:latin typeface="Times New Roman" panose="02020603050405020304" pitchFamily="18" charset="0"/>
                <a:ea typeface="Times New Roman" panose="02020603050405020304" pitchFamily="18" charset="0"/>
              </a:rPr>
              <a:t> </a:t>
            </a:r>
            <a:r>
              <a:rPr lang="en-US" sz="2000" b="1" kern="0" dirty="0" err="1" smtClean="0">
                <a:effectLst/>
                <a:latin typeface="Times New Roman" panose="02020603050405020304" pitchFamily="18" charset="0"/>
                <a:ea typeface="Times New Roman" panose="02020603050405020304" pitchFamily="18" charset="0"/>
              </a:rPr>
              <a:t>oleh</a:t>
            </a:r>
            <a:r>
              <a:rPr lang="en-US" sz="2000" b="1" kern="0" dirty="0" smtClean="0">
                <a:effectLst/>
                <a:latin typeface="Times New Roman" panose="02020603050405020304" pitchFamily="18" charset="0"/>
                <a:ea typeface="Times New Roman" panose="02020603050405020304" pitchFamily="18" charset="0"/>
              </a:rPr>
              <a:t> </a:t>
            </a:r>
            <a:r>
              <a:rPr lang="en-US" sz="2000" b="1" kern="0" dirty="0" err="1" smtClean="0">
                <a:effectLst/>
                <a:latin typeface="Times New Roman" panose="02020603050405020304" pitchFamily="18" charset="0"/>
                <a:ea typeface="Times New Roman" panose="02020603050405020304" pitchFamily="18" charset="0"/>
              </a:rPr>
              <a:t>ilmu</a:t>
            </a:r>
            <a:r>
              <a:rPr lang="en-US" sz="2000" b="1" kern="0" dirty="0" smtClean="0">
                <a:effectLst/>
                <a:latin typeface="Times New Roman" panose="02020603050405020304" pitchFamily="18" charset="0"/>
                <a:ea typeface="Times New Roman" panose="02020603050405020304" pitchFamily="18" charset="0"/>
              </a:rPr>
              <a:t> </a:t>
            </a:r>
            <a:r>
              <a:rPr lang="en-US" sz="2000" b="1" kern="0" dirty="0" err="1" smtClean="0">
                <a:effectLst/>
                <a:latin typeface="Times New Roman" panose="02020603050405020304" pitchFamily="18" charset="0"/>
                <a:ea typeface="Times New Roman" panose="02020603050405020304" pitchFamily="18" charset="0"/>
              </a:rPr>
              <a:t>pengetahuan</a:t>
            </a:r>
            <a:r>
              <a:rPr lang="en-US" sz="2000" b="1" kern="0" dirty="0" smtClean="0">
                <a:effectLst/>
                <a:latin typeface="Times New Roman" panose="02020603050405020304" pitchFamily="18" charset="0"/>
                <a:ea typeface="Times New Roman" panose="02020603050405020304" pitchFamily="18" charset="0"/>
              </a:rPr>
              <a:t> </a:t>
            </a:r>
            <a:r>
              <a:rPr lang="en-US" sz="2000" b="1" kern="0" dirty="0" err="1" smtClean="0">
                <a:effectLst/>
                <a:latin typeface="Times New Roman" panose="02020603050405020304" pitchFamily="18" charset="0"/>
                <a:ea typeface="Times New Roman" panose="02020603050405020304" pitchFamily="18" charset="0"/>
              </a:rPr>
              <a:t>dapat</a:t>
            </a:r>
            <a:r>
              <a:rPr lang="en-US" sz="2000" b="1" kern="0" dirty="0" smtClean="0">
                <a:effectLst/>
                <a:latin typeface="Times New Roman" panose="02020603050405020304" pitchFamily="18" charset="0"/>
                <a:ea typeface="Times New Roman" panose="02020603050405020304" pitchFamily="18" charset="0"/>
              </a:rPr>
              <a:t> </a:t>
            </a:r>
            <a:r>
              <a:rPr lang="en-US" sz="2000" b="1" kern="0" dirty="0" err="1" smtClean="0">
                <a:effectLst/>
                <a:latin typeface="Times New Roman" panose="02020603050405020304" pitchFamily="18" charset="0"/>
                <a:ea typeface="Times New Roman" panose="02020603050405020304" pitchFamily="18" charset="0"/>
              </a:rPr>
              <a:t>dimanfaatkan</a:t>
            </a:r>
            <a:r>
              <a:rPr lang="en-US" sz="2000" b="1" kern="0" dirty="0" smtClean="0">
                <a:effectLst/>
                <a:latin typeface="Times New Roman" panose="02020603050405020304" pitchFamily="18" charset="0"/>
                <a:ea typeface="Times New Roman" panose="02020603050405020304" pitchFamily="18" charset="0"/>
              </a:rPr>
              <a:t> </a:t>
            </a:r>
            <a:r>
              <a:rPr lang="en-US" sz="2000" b="1" kern="0" dirty="0" err="1" smtClean="0">
                <a:effectLst/>
                <a:latin typeface="Times New Roman" panose="02020603050405020304" pitchFamily="18" charset="0"/>
                <a:ea typeface="Times New Roman" panose="02020603050405020304" pitchFamily="18" charset="0"/>
              </a:rPr>
              <a:t>secara</a:t>
            </a:r>
            <a:r>
              <a:rPr lang="en-US" sz="2000" b="1" kern="0" dirty="0" smtClean="0">
                <a:effectLst/>
                <a:latin typeface="Times New Roman" panose="02020603050405020304" pitchFamily="18" charset="0"/>
                <a:ea typeface="Times New Roman" panose="02020603050405020304" pitchFamily="18" charset="0"/>
              </a:rPr>
              <a:t> </a:t>
            </a:r>
            <a:r>
              <a:rPr lang="en-US" sz="2000" b="1" kern="0" dirty="0" err="1" smtClean="0">
                <a:effectLst/>
                <a:latin typeface="Times New Roman" panose="02020603050405020304" pitchFamily="18" charset="0"/>
                <a:ea typeface="Times New Roman" panose="02020603050405020304" pitchFamily="18" charset="0"/>
              </a:rPr>
              <a:t>tepat</a:t>
            </a:r>
            <a:endParaRPr lang="en-US" sz="2000" b="1" kern="100" dirty="0" smtClean="0">
              <a:effectLst/>
              <a:latin typeface="Times New Roman" panose="02020603050405020304" pitchFamily="18" charset="0"/>
              <a:ea typeface="SimSun" panose="02010600030101010101" pitchFamily="2" charset="-122"/>
            </a:endParaRPr>
          </a:p>
          <a:p>
            <a:pPr marL="342900" lvl="0" indent="-342900" algn="just">
              <a:lnSpc>
                <a:spcPct val="150000"/>
              </a:lnSpc>
              <a:spcAft>
                <a:spcPts val="0"/>
              </a:spcAft>
              <a:buFont typeface="+mj-lt"/>
              <a:buAutoNum type="alphaLcParenR"/>
              <a:tabLst>
                <a:tab pos="269875" algn="l"/>
              </a:tabLst>
            </a:pPr>
            <a:r>
              <a:rPr lang="en-US" sz="2000" b="1" kern="0" dirty="0" err="1" smtClean="0">
                <a:solidFill>
                  <a:srgbClr val="FF0000"/>
                </a:solidFill>
                <a:effectLst/>
                <a:latin typeface="Times New Roman" panose="02020603050405020304" pitchFamily="18" charset="0"/>
                <a:ea typeface="Times New Roman" panose="02020603050405020304" pitchFamily="18" charset="0"/>
              </a:rPr>
              <a:t>Teori</a:t>
            </a:r>
            <a:r>
              <a:rPr lang="en-US" sz="2000" b="1" kern="0" dirty="0" smtClean="0">
                <a:solidFill>
                  <a:srgbClr val="FF0000"/>
                </a:solidFill>
                <a:effectLst/>
                <a:latin typeface="Times New Roman" panose="02020603050405020304" pitchFamily="18" charset="0"/>
                <a:ea typeface="Times New Roman" panose="02020603050405020304" pitchFamily="18" charset="0"/>
              </a:rPr>
              <a:t> </a:t>
            </a:r>
            <a:r>
              <a:rPr lang="en-US" sz="2000" b="1" kern="0" dirty="0" err="1" smtClean="0">
                <a:solidFill>
                  <a:srgbClr val="FF0000"/>
                </a:solidFill>
                <a:effectLst/>
                <a:latin typeface="Times New Roman" panose="02020603050405020304" pitchFamily="18" charset="0"/>
                <a:ea typeface="Times New Roman" panose="02020603050405020304" pitchFamily="18" charset="0"/>
              </a:rPr>
              <a:t>pertumbuhan</a:t>
            </a:r>
            <a:r>
              <a:rPr lang="en-US" sz="2000" b="1" kern="0" dirty="0" smtClean="0">
                <a:solidFill>
                  <a:srgbClr val="FF0000"/>
                </a:solidFill>
                <a:effectLst/>
                <a:latin typeface="Times New Roman" panose="02020603050405020304" pitchFamily="18" charset="0"/>
                <a:ea typeface="Times New Roman" panose="02020603050405020304" pitchFamily="18" charset="0"/>
              </a:rPr>
              <a:t> </a:t>
            </a:r>
            <a:r>
              <a:rPr lang="en-US" sz="2000" b="1" kern="0" dirty="0" err="1" smtClean="0">
                <a:solidFill>
                  <a:srgbClr val="FF0000"/>
                </a:solidFill>
                <a:effectLst/>
                <a:latin typeface="Times New Roman" panose="02020603050405020304" pitchFamily="18" charset="0"/>
                <a:ea typeface="Times New Roman" panose="02020603050405020304" pitchFamily="18" charset="0"/>
              </a:rPr>
              <a:t>ekonomi</a:t>
            </a:r>
            <a:r>
              <a:rPr lang="en-US" sz="2000" b="1" kern="0" dirty="0" smtClean="0">
                <a:solidFill>
                  <a:srgbClr val="FF0000"/>
                </a:solidFill>
                <a:effectLst/>
                <a:latin typeface="Times New Roman" panose="02020603050405020304" pitchFamily="18" charset="0"/>
                <a:ea typeface="Times New Roman" panose="02020603050405020304" pitchFamily="18" charset="0"/>
              </a:rPr>
              <a:t> </a:t>
            </a:r>
            <a:r>
              <a:rPr lang="en-US" sz="2000" b="1" kern="0" dirty="0" err="1" smtClean="0">
                <a:effectLst/>
                <a:latin typeface="Times New Roman" panose="02020603050405020304" pitchFamily="18" charset="0"/>
                <a:ea typeface="Times New Roman" panose="02020603050405020304" pitchFamily="18" charset="0"/>
              </a:rPr>
              <a:t>sebagai</a:t>
            </a:r>
            <a:r>
              <a:rPr lang="en-US" sz="2000" b="1" kern="0" dirty="0" smtClean="0">
                <a:effectLst/>
                <a:latin typeface="Times New Roman" panose="02020603050405020304" pitchFamily="18" charset="0"/>
                <a:ea typeface="Times New Roman" panose="02020603050405020304" pitchFamily="18" charset="0"/>
              </a:rPr>
              <a:t> </a:t>
            </a:r>
            <a:r>
              <a:rPr lang="en-US" sz="2000" b="1" kern="0" dirty="0" err="1" smtClean="0">
                <a:effectLst/>
                <a:latin typeface="Times New Roman" panose="02020603050405020304" pitchFamily="18" charset="0"/>
                <a:ea typeface="Times New Roman" panose="02020603050405020304" pitchFamily="18" charset="0"/>
              </a:rPr>
              <a:t>penjelasan</a:t>
            </a:r>
            <a:r>
              <a:rPr lang="en-US" sz="2000" b="1" kern="0" dirty="0" smtClean="0">
                <a:effectLst/>
                <a:latin typeface="Times New Roman" panose="02020603050405020304" pitchFamily="18" charset="0"/>
                <a:ea typeface="Times New Roman" panose="02020603050405020304" pitchFamily="18" charset="0"/>
              </a:rPr>
              <a:t> </a:t>
            </a:r>
            <a:r>
              <a:rPr lang="en-US" sz="2000" b="1" kern="0" dirty="0" err="1" smtClean="0">
                <a:effectLst/>
                <a:latin typeface="Times New Roman" panose="02020603050405020304" pitchFamily="18" charset="0"/>
                <a:ea typeface="Times New Roman" panose="02020603050405020304" pitchFamily="18" charset="0"/>
              </a:rPr>
              <a:t>mengenai</a:t>
            </a:r>
            <a:r>
              <a:rPr lang="en-US" sz="2000" b="1" kern="0" dirty="0" smtClean="0">
                <a:effectLst/>
                <a:latin typeface="Times New Roman" panose="02020603050405020304" pitchFamily="18" charset="0"/>
                <a:ea typeface="Times New Roman" panose="02020603050405020304" pitchFamily="18" charset="0"/>
              </a:rPr>
              <a:t> </a:t>
            </a:r>
            <a:r>
              <a:rPr lang="en-US" sz="2000" b="1" kern="0" dirty="0" err="1" smtClean="0">
                <a:effectLst/>
                <a:latin typeface="Times New Roman" panose="02020603050405020304" pitchFamily="18" charset="0"/>
                <a:ea typeface="Times New Roman" panose="02020603050405020304" pitchFamily="18" charset="0"/>
              </a:rPr>
              <a:t>faktor</a:t>
            </a:r>
            <a:r>
              <a:rPr lang="en-US" sz="2000" b="1" kern="0" dirty="0" smtClean="0">
                <a:effectLst/>
                <a:latin typeface="Times New Roman" panose="02020603050405020304" pitchFamily="18" charset="0"/>
                <a:ea typeface="Times New Roman" panose="02020603050405020304" pitchFamily="18" charset="0"/>
              </a:rPr>
              <a:t> – </a:t>
            </a:r>
            <a:r>
              <a:rPr lang="en-US" sz="2000" b="1" kern="0" dirty="0" err="1" smtClean="0">
                <a:effectLst/>
                <a:latin typeface="Times New Roman" panose="02020603050405020304" pitchFamily="18" charset="0"/>
                <a:ea typeface="Times New Roman" panose="02020603050405020304" pitchFamily="18" charset="0"/>
              </a:rPr>
              <a:t>faktor</a:t>
            </a:r>
            <a:r>
              <a:rPr lang="en-US" sz="2000" b="1" kern="0" dirty="0" smtClean="0">
                <a:effectLst/>
                <a:latin typeface="Times New Roman" panose="02020603050405020304" pitchFamily="18" charset="0"/>
                <a:ea typeface="Times New Roman" panose="02020603050405020304" pitchFamily="18" charset="0"/>
              </a:rPr>
              <a:t> </a:t>
            </a:r>
            <a:r>
              <a:rPr lang="en-US" sz="2000" b="1" kern="0" dirty="0" err="1" smtClean="0">
                <a:effectLst/>
                <a:latin typeface="Times New Roman" panose="02020603050405020304" pitchFamily="18" charset="0"/>
                <a:ea typeface="Times New Roman" panose="02020603050405020304" pitchFamily="18" charset="0"/>
              </a:rPr>
              <a:t>apa</a:t>
            </a:r>
            <a:r>
              <a:rPr lang="en-US" sz="2000" b="1" kern="0" dirty="0" smtClean="0">
                <a:effectLst/>
                <a:latin typeface="Times New Roman" panose="02020603050405020304" pitchFamily="18" charset="0"/>
                <a:ea typeface="Times New Roman" panose="02020603050405020304" pitchFamily="18" charset="0"/>
              </a:rPr>
              <a:t> </a:t>
            </a:r>
            <a:r>
              <a:rPr lang="en-US" sz="2000" b="1" kern="0" dirty="0" err="1" smtClean="0">
                <a:effectLst/>
                <a:latin typeface="Times New Roman" panose="02020603050405020304" pitchFamily="18" charset="0"/>
                <a:ea typeface="Times New Roman" panose="02020603050405020304" pitchFamily="18" charset="0"/>
              </a:rPr>
              <a:t>dan</a:t>
            </a:r>
            <a:r>
              <a:rPr lang="en-US" sz="2000" b="1" kern="0" dirty="0" smtClean="0">
                <a:effectLst/>
                <a:latin typeface="Times New Roman" panose="02020603050405020304" pitchFamily="18" charset="0"/>
                <a:ea typeface="Times New Roman" panose="02020603050405020304" pitchFamily="18" charset="0"/>
              </a:rPr>
              <a:t> </a:t>
            </a:r>
            <a:r>
              <a:rPr lang="en-US" sz="2000" b="1" kern="0" dirty="0" err="1" smtClean="0">
                <a:effectLst/>
                <a:latin typeface="Times New Roman" panose="02020603050405020304" pitchFamily="18" charset="0"/>
                <a:ea typeface="Times New Roman" panose="02020603050405020304" pitchFamily="18" charset="0"/>
              </a:rPr>
              <a:t>bagaimana</a:t>
            </a:r>
            <a:r>
              <a:rPr lang="en-US" sz="2000" b="1" kern="0" dirty="0" smtClean="0">
                <a:effectLst/>
                <a:latin typeface="Times New Roman" panose="02020603050405020304" pitchFamily="18" charset="0"/>
                <a:ea typeface="Times New Roman" panose="02020603050405020304" pitchFamily="18" charset="0"/>
              </a:rPr>
              <a:t> </a:t>
            </a:r>
            <a:r>
              <a:rPr lang="en-US" sz="2000" b="1" kern="0" dirty="0" err="1" smtClean="0">
                <a:effectLst/>
                <a:latin typeface="Times New Roman" panose="02020603050405020304" pitchFamily="18" charset="0"/>
                <a:ea typeface="Times New Roman" panose="02020603050405020304" pitchFamily="18" charset="0"/>
              </a:rPr>
              <a:t>faktor</a:t>
            </a:r>
            <a:r>
              <a:rPr lang="en-US" sz="2000" b="1" kern="0" dirty="0" smtClean="0">
                <a:effectLst/>
                <a:latin typeface="Times New Roman" panose="02020603050405020304" pitchFamily="18" charset="0"/>
                <a:ea typeface="Times New Roman" panose="02020603050405020304" pitchFamily="18" charset="0"/>
              </a:rPr>
              <a:t> – </a:t>
            </a:r>
            <a:r>
              <a:rPr lang="en-US" sz="2000" b="1" kern="0" dirty="0" err="1" smtClean="0">
                <a:effectLst/>
                <a:latin typeface="Times New Roman" panose="02020603050405020304" pitchFamily="18" charset="0"/>
                <a:ea typeface="Times New Roman" panose="02020603050405020304" pitchFamily="18" charset="0"/>
              </a:rPr>
              <a:t>faktor</a:t>
            </a:r>
            <a:r>
              <a:rPr lang="en-US" sz="2000" b="1" kern="0" dirty="0" smtClean="0">
                <a:effectLst/>
                <a:latin typeface="Times New Roman" panose="02020603050405020304" pitchFamily="18" charset="0"/>
                <a:ea typeface="Times New Roman" panose="02020603050405020304" pitchFamily="18" charset="0"/>
              </a:rPr>
              <a:t> </a:t>
            </a:r>
            <a:r>
              <a:rPr lang="en-US" sz="2000" b="1" kern="0" dirty="0" err="1" smtClean="0">
                <a:effectLst/>
                <a:latin typeface="Times New Roman" panose="02020603050405020304" pitchFamily="18" charset="0"/>
                <a:ea typeface="Times New Roman" panose="02020603050405020304" pitchFamily="18" charset="0"/>
              </a:rPr>
              <a:t>tersebut</a:t>
            </a:r>
            <a:r>
              <a:rPr lang="en-US" sz="2000" b="1" kern="0" dirty="0" smtClean="0">
                <a:effectLst/>
                <a:latin typeface="Times New Roman" panose="02020603050405020304" pitchFamily="18" charset="0"/>
                <a:ea typeface="Times New Roman" panose="02020603050405020304" pitchFamily="18" charset="0"/>
              </a:rPr>
              <a:t> </a:t>
            </a:r>
            <a:r>
              <a:rPr lang="en-US" sz="2000" b="1" kern="0" dirty="0" err="1" smtClean="0">
                <a:effectLst/>
                <a:latin typeface="Times New Roman" panose="02020603050405020304" pitchFamily="18" charset="0"/>
                <a:ea typeface="Times New Roman" panose="02020603050405020304" pitchFamily="18" charset="0"/>
              </a:rPr>
              <a:t>berinteraksi</a:t>
            </a:r>
            <a:r>
              <a:rPr lang="en-US" sz="2000" b="1" kern="0" dirty="0" smtClean="0">
                <a:effectLst/>
                <a:latin typeface="Times New Roman" panose="02020603050405020304" pitchFamily="18" charset="0"/>
                <a:ea typeface="Times New Roman" panose="02020603050405020304" pitchFamily="18" charset="0"/>
              </a:rPr>
              <a:t> </a:t>
            </a:r>
            <a:r>
              <a:rPr lang="en-US" sz="2000" b="1" kern="0" dirty="0" err="1" smtClean="0">
                <a:effectLst/>
                <a:latin typeface="Times New Roman" panose="02020603050405020304" pitchFamily="18" charset="0"/>
                <a:ea typeface="Times New Roman" panose="02020603050405020304" pitchFamily="18" charset="0"/>
              </a:rPr>
              <a:t>satu</a:t>
            </a:r>
            <a:r>
              <a:rPr lang="en-US" sz="2000" b="1" kern="0" dirty="0" smtClean="0">
                <a:effectLst/>
                <a:latin typeface="Times New Roman" panose="02020603050405020304" pitchFamily="18" charset="0"/>
                <a:ea typeface="Times New Roman" panose="02020603050405020304" pitchFamily="18" charset="0"/>
              </a:rPr>
              <a:t> </a:t>
            </a:r>
            <a:r>
              <a:rPr lang="en-US" sz="2000" b="1" kern="0" dirty="0" err="1" smtClean="0">
                <a:effectLst/>
                <a:latin typeface="Times New Roman" panose="02020603050405020304" pitchFamily="18" charset="0"/>
                <a:ea typeface="Times New Roman" panose="02020603050405020304" pitchFamily="18" charset="0"/>
              </a:rPr>
              <a:t>sama</a:t>
            </a:r>
            <a:r>
              <a:rPr lang="en-US" sz="2000" b="1" kern="0" dirty="0" smtClean="0">
                <a:effectLst/>
                <a:latin typeface="Times New Roman" panose="02020603050405020304" pitchFamily="18" charset="0"/>
                <a:ea typeface="Times New Roman" panose="02020603050405020304" pitchFamily="18" charset="0"/>
              </a:rPr>
              <a:t> lain </a:t>
            </a:r>
            <a:r>
              <a:rPr lang="en-US" sz="2000" b="1" kern="0" dirty="0" err="1" smtClean="0">
                <a:effectLst/>
                <a:latin typeface="Times New Roman" panose="02020603050405020304" pitchFamily="18" charset="0"/>
                <a:ea typeface="Times New Roman" panose="02020603050405020304" pitchFamily="18" charset="0"/>
              </a:rPr>
              <a:t>sehingga</a:t>
            </a:r>
            <a:r>
              <a:rPr lang="en-US" sz="2000" b="1" kern="0" dirty="0" smtClean="0">
                <a:effectLst/>
                <a:latin typeface="Times New Roman" panose="02020603050405020304" pitchFamily="18" charset="0"/>
                <a:ea typeface="Times New Roman" panose="02020603050405020304" pitchFamily="18" charset="0"/>
              </a:rPr>
              <a:t> </a:t>
            </a:r>
            <a:r>
              <a:rPr lang="en-US" sz="2000" b="1" kern="0" dirty="0" err="1" smtClean="0">
                <a:effectLst/>
                <a:latin typeface="Times New Roman" panose="02020603050405020304" pitchFamily="18" charset="0"/>
                <a:ea typeface="Times New Roman" panose="02020603050405020304" pitchFamily="18" charset="0"/>
              </a:rPr>
              <a:t>terjadi</a:t>
            </a:r>
            <a:r>
              <a:rPr lang="en-US" sz="2000" b="1" kern="0" dirty="0" smtClean="0">
                <a:effectLst/>
                <a:latin typeface="Times New Roman" panose="02020603050405020304" pitchFamily="18" charset="0"/>
                <a:ea typeface="Times New Roman" panose="02020603050405020304" pitchFamily="18" charset="0"/>
              </a:rPr>
              <a:t> proses </a:t>
            </a:r>
            <a:r>
              <a:rPr lang="en-US" sz="2000" b="1" kern="0" dirty="0" err="1" smtClean="0">
                <a:effectLst/>
                <a:latin typeface="Times New Roman" panose="02020603050405020304" pitchFamily="18" charset="0"/>
                <a:ea typeface="Times New Roman" panose="02020603050405020304" pitchFamily="18" charset="0"/>
              </a:rPr>
              <a:t>pertumbuhan</a:t>
            </a:r>
            <a:endParaRPr lang="en-US" sz="2000" b="1" kern="100" dirty="0">
              <a:effectLst/>
              <a:latin typeface="Times New Roman" panose="02020603050405020304" pitchFamily="18" charset="0"/>
              <a:ea typeface="SimSun" panose="02010600030101010101" pitchFamily="2" charset="-122"/>
            </a:endParaRPr>
          </a:p>
        </p:txBody>
      </p:sp>
    </p:spTree>
    <p:extLst>
      <p:ext uri="{BB962C8B-B14F-4D97-AF65-F5344CB8AC3E}">
        <p14:creationId xmlns:p14="http://schemas.microsoft.com/office/powerpoint/2010/main" val="1144530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a:t>Teori-Teori</a:t>
            </a:r>
            <a:r>
              <a:rPr lang="en-US" b="1" dirty="0"/>
              <a:t> </a:t>
            </a:r>
            <a:r>
              <a:rPr lang="en-US" b="1" dirty="0" err="1"/>
              <a:t>Pertumbuhan</a:t>
            </a:r>
            <a:r>
              <a:rPr lang="en-US" b="1" dirty="0"/>
              <a:t> </a:t>
            </a:r>
            <a:r>
              <a:rPr lang="en-US" b="1" dirty="0" err="1"/>
              <a:t>Ekonomi</a:t>
            </a:r>
            <a:endParaRPr lang="en-US" dirty="0"/>
          </a:p>
        </p:txBody>
      </p:sp>
      <p:sp>
        <p:nvSpPr>
          <p:cNvPr id="3" name="Rectangle 2"/>
          <p:cNvSpPr/>
          <p:nvPr/>
        </p:nvSpPr>
        <p:spPr>
          <a:xfrm>
            <a:off x="888642" y="1264555"/>
            <a:ext cx="11092487" cy="5078313"/>
          </a:xfrm>
          <a:prstGeom prst="rect">
            <a:avLst/>
          </a:prstGeom>
        </p:spPr>
        <p:txBody>
          <a:bodyPr wrap="square">
            <a:spAutoFit/>
          </a:bodyPr>
          <a:lstStyle/>
          <a:p>
            <a:pPr marL="342900" indent="-342900" algn="just">
              <a:lnSpc>
                <a:spcPct val="150000"/>
              </a:lnSpc>
              <a:buFont typeface="+mj-lt"/>
              <a:buAutoNum type="arabicPeriod"/>
              <a:tabLst>
                <a:tab pos="269875" algn="l"/>
              </a:tabLst>
            </a:pPr>
            <a:r>
              <a:rPr lang="en-US" b="1" kern="0" dirty="0" err="1" smtClean="0">
                <a:effectLst/>
                <a:latin typeface="Bell MT" panose="02020503060305020303" pitchFamily="18" charset="0"/>
                <a:ea typeface="Times New Roman" panose="02020603050405020304" pitchFamily="18" charset="0"/>
              </a:rPr>
              <a:t>Teori</a:t>
            </a:r>
            <a:r>
              <a:rPr lang="en-US" b="1" kern="0" dirty="0" smtClean="0">
                <a:effectLst/>
                <a:latin typeface="Bell MT" panose="02020503060305020303" pitchFamily="18" charset="0"/>
                <a:ea typeface="Times New Roman" panose="02020603050405020304" pitchFamily="18" charset="0"/>
              </a:rPr>
              <a:t> </a:t>
            </a:r>
            <a:r>
              <a:rPr lang="en-US" b="1" kern="0" dirty="0" err="1" smtClean="0">
                <a:effectLst/>
                <a:latin typeface="Bell MT" panose="02020503060305020303" pitchFamily="18" charset="0"/>
                <a:ea typeface="Times New Roman" panose="02020603050405020304" pitchFamily="18" charset="0"/>
              </a:rPr>
              <a:t>Pertumbuhan</a:t>
            </a:r>
            <a:r>
              <a:rPr lang="en-US" b="1" kern="0" dirty="0" smtClean="0">
                <a:effectLst/>
                <a:latin typeface="Bell MT" panose="02020503060305020303" pitchFamily="18" charset="0"/>
                <a:ea typeface="Times New Roman" panose="02020603050405020304" pitchFamily="18" charset="0"/>
              </a:rPr>
              <a:t> </a:t>
            </a:r>
            <a:r>
              <a:rPr lang="en-US" b="1" kern="0" dirty="0" err="1" smtClean="0">
                <a:solidFill>
                  <a:srgbClr val="FF0000"/>
                </a:solidFill>
                <a:effectLst/>
                <a:latin typeface="Bell MT" panose="02020503060305020303" pitchFamily="18" charset="0"/>
                <a:ea typeface="Times New Roman" panose="02020603050405020304" pitchFamily="18" charset="0"/>
              </a:rPr>
              <a:t>Klasik</a:t>
            </a:r>
            <a:endParaRPr lang="en-US" b="1" kern="100" dirty="0">
              <a:solidFill>
                <a:srgbClr val="FF0000"/>
              </a:solidFill>
              <a:latin typeface="Bell MT" panose="02020503060305020303" pitchFamily="18" charset="0"/>
              <a:ea typeface="SimSun" panose="02010600030101010101" pitchFamily="2" charset="-122"/>
            </a:endParaRPr>
          </a:p>
          <a:p>
            <a:pPr lvl="1" algn="just">
              <a:lnSpc>
                <a:spcPct val="150000"/>
              </a:lnSpc>
              <a:tabLst>
                <a:tab pos="269875" algn="l"/>
              </a:tabLst>
            </a:pPr>
            <a:r>
              <a:rPr lang="en-US" b="1" dirty="0" err="1" smtClean="0">
                <a:effectLst/>
                <a:latin typeface="Bell MT" panose="02020503060305020303" pitchFamily="18" charset="0"/>
                <a:ea typeface="Times New Roman" panose="02020603050405020304" pitchFamily="18" charset="0"/>
              </a:rPr>
              <a:t>ada</a:t>
            </a:r>
            <a:r>
              <a:rPr lang="en-US" b="1" dirty="0" smtClean="0">
                <a:effectLst/>
                <a:latin typeface="Bell MT" panose="02020503060305020303" pitchFamily="18" charset="0"/>
                <a:ea typeface="Times New Roman" panose="02020603050405020304" pitchFamily="18" charset="0"/>
              </a:rPr>
              <a:t> </a:t>
            </a:r>
            <a:r>
              <a:rPr lang="en-US" b="1" dirty="0" err="1" smtClean="0">
                <a:effectLst/>
                <a:latin typeface="Bell MT" panose="02020503060305020303" pitchFamily="18" charset="0"/>
                <a:ea typeface="Times New Roman" panose="02020603050405020304" pitchFamily="18" charset="0"/>
              </a:rPr>
              <a:t>empat</a:t>
            </a:r>
            <a:r>
              <a:rPr lang="en-US" b="1" dirty="0" smtClean="0">
                <a:effectLst/>
                <a:latin typeface="Bell MT" panose="02020503060305020303" pitchFamily="18" charset="0"/>
                <a:ea typeface="Times New Roman" panose="02020603050405020304" pitchFamily="18" charset="0"/>
              </a:rPr>
              <a:t> </a:t>
            </a:r>
            <a:r>
              <a:rPr lang="en-US" b="1" dirty="0" err="1" smtClean="0">
                <a:effectLst/>
                <a:latin typeface="Bell MT" panose="02020503060305020303" pitchFamily="18" charset="0"/>
                <a:ea typeface="Times New Roman" panose="02020603050405020304" pitchFamily="18" charset="0"/>
              </a:rPr>
              <a:t>faktor</a:t>
            </a:r>
            <a:r>
              <a:rPr lang="en-US" b="1" dirty="0" smtClean="0">
                <a:effectLst/>
                <a:latin typeface="Bell MT" panose="02020503060305020303" pitchFamily="18" charset="0"/>
                <a:ea typeface="Times New Roman" panose="02020603050405020304" pitchFamily="18" charset="0"/>
              </a:rPr>
              <a:t> yang </a:t>
            </a:r>
            <a:r>
              <a:rPr lang="en-US" b="1" dirty="0" err="1" smtClean="0">
                <a:effectLst/>
                <a:latin typeface="Bell MT" panose="02020503060305020303" pitchFamily="18" charset="0"/>
                <a:ea typeface="Times New Roman" panose="02020603050405020304" pitchFamily="18" charset="0"/>
              </a:rPr>
              <a:t>mempengaruhi</a:t>
            </a:r>
            <a:r>
              <a:rPr lang="en-US" b="1" dirty="0" smtClean="0">
                <a:effectLst/>
                <a:latin typeface="Bell MT" panose="02020503060305020303" pitchFamily="18" charset="0"/>
                <a:ea typeface="Times New Roman" panose="02020603050405020304" pitchFamily="18" charset="0"/>
              </a:rPr>
              <a:t> </a:t>
            </a:r>
            <a:r>
              <a:rPr lang="en-US" b="1" dirty="0" err="1" smtClean="0">
                <a:effectLst/>
                <a:latin typeface="Bell MT" panose="02020503060305020303" pitchFamily="18" charset="0"/>
                <a:ea typeface="Times New Roman" panose="02020603050405020304" pitchFamily="18" charset="0"/>
              </a:rPr>
              <a:t>pertumbuhan</a:t>
            </a:r>
            <a:r>
              <a:rPr lang="en-US" b="1" dirty="0" smtClean="0">
                <a:effectLst/>
                <a:latin typeface="Bell MT" panose="02020503060305020303" pitchFamily="18" charset="0"/>
                <a:ea typeface="Times New Roman" panose="02020603050405020304" pitchFamily="18" charset="0"/>
              </a:rPr>
              <a:t> </a:t>
            </a:r>
            <a:r>
              <a:rPr lang="en-US" b="1" dirty="0" err="1" smtClean="0">
                <a:effectLst/>
                <a:latin typeface="Bell MT" panose="02020503060305020303" pitchFamily="18" charset="0"/>
                <a:ea typeface="Times New Roman" panose="02020603050405020304" pitchFamily="18" charset="0"/>
              </a:rPr>
              <a:t>ekonomi</a:t>
            </a:r>
            <a:r>
              <a:rPr lang="en-US" b="1" dirty="0" smtClean="0">
                <a:effectLst/>
                <a:latin typeface="Bell MT" panose="02020503060305020303" pitchFamily="18" charset="0"/>
                <a:ea typeface="Times New Roman" panose="02020603050405020304" pitchFamily="18" charset="0"/>
              </a:rPr>
              <a:t>, </a:t>
            </a:r>
            <a:r>
              <a:rPr lang="en-US" b="1" dirty="0" err="1" smtClean="0">
                <a:effectLst/>
                <a:latin typeface="Bell MT" panose="02020503060305020303" pitchFamily="18" charset="0"/>
                <a:ea typeface="Times New Roman" panose="02020603050405020304" pitchFamily="18" charset="0"/>
              </a:rPr>
              <a:t>yaitu</a:t>
            </a:r>
            <a:r>
              <a:rPr lang="en-US" b="1" dirty="0" smtClean="0">
                <a:effectLst/>
                <a:latin typeface="Bell MT" panose="02020503060305020303" pitchFamily="18" charset="0"/>
                <a:ea typeface="Times New Roman" panose="02020603050405020304" pitchFamily="18" charset="0"/>
              </a:rPr>
              <a:t> </a:t>
            </a:r>
            <a:r>
              <a:rPr lang="en-US" b="1" dirty="0" err="1" smtClean="0">
                <a:effectLst/>
                <a:latin typeface="Bell MT" panose="02020503060305020303" pitchFamily="18" charset="0"/>
                <a:ea typeface="Times New Roman" panose="02020603050405020304" pitchFamily="18" charset="0"/>
              </a:rPr>
              <a:t>jumlah</a:t>
            </a:r>
            <a:r>
              <a:rPr lang="en-US" b="1" dirty="0" smtClean="0">
                <a:effectLst/>
                <a:latin typeface="Bell MT" panose="02020503060305020303" pitchFamily="18" charset="0"/>
                <a:ea typeface="Times New Roman" panose="02020603050405020304" pitchFamily="18" charset="0"/>
              </a:rPr>
              <a:t> </a:t>
            </a:r>
            <a:r>
              <a:rPr lang="en-US" b="1" dirty="0" err="1" smtClean="0">
                <a:effectLst/>
                <a:latin typeface="Bell MT" panose="02020503060305020303" pitchFamily="18" charset="0"/>
                <a:ea typeface="Times New Roman" panose="02020603050405020304" pitchFamily="18" charset="0"/>
              </a:rPr>
              <a:t>penduduk</a:t>
            </a:r>
            <a:r>
              <a:rPr lang="en-US" b="1" dirty="0" smtClean="0">
                <a:effectLst/>
                <a:latin typeface="Bell MT" panose="02020503060305020303" pitchFamily="18" charset="0"/>
                <a:ea typeface="Times New Roman" panose="02020603050405020304" pitchFamily="18" charset="0"/>
              </a:rPr>
              <a:t>, </a:t>
            </a:r>
            <a:r>
              <a:rPr lang="en-US" b="1" dirty="0" err="1" smtClean="0">
                <a:effectLst/>
                <a:latin typeface="Bell MT" panose="02020503060305020303" pitchFamily="18" charset="0"/>
                <a:ea typeface="Times New Roman" panose="02020603050405020304" pitchFamily="18" charset="0"/>
              </a:rPr>
              <a:t>jumlah</a:t>
            </a:r>
            <a:r>
              <a:rPr lang="en-US" b="1" dirty="0" smtClean="0">
                <a:effectLst/>
                <a:latin typeface="Bell MT" panose="02020503060305020303" pitchFamily="18" charset="0"/>
                <a:ea typeface="Times New Roman" panose="02020603050405020304" pitchFamily="18" charset="0"/>
              </a:rPr>
              <a:t> stock </a:t>
            </a:r>
            <a:r>
              <a:rPr lang="en-US" b="1" dirty="0" err="1" smtClean="0">
                <a:effectLst/>
                <a:latin typeface="Bell MT" panose="02020503060305020303" pitchFamily="18" charset="0"/>
                <a:ea typeface="Times New Roman" panose="02020603050405020304" pitchFamily="18" charset="0"/>
              </a:rPr>
              <a:t>barang-barang</a:t>
            </a:r>
            <a:r>
              <a:rPr lang="en-US" b="1" dirty="0" smtClean="0">
                <a:effectLst/>
                <a:latin typeface="Bell MT" panose="02020503060305020303" pitchFamily="18" charset="0"/>
                <a:ea typeface="Times New Roman" panose="02020603050405020304" pitchFamily="18" charset="0"/>
              </a:rPr>
              <a:t> modal, </a:t>
            </a:r>
            <a:r>
              <a:rPr lang="en-US" b="1" dirty="0" err="1" smtClean="0">
                <a:effectLst/>
                <a:latin typeface="Bell MT" panose="02020503060305020303" pitchFamily="18" charset="0"/>
                <a:ea typeface="Times New Roman" panose="02020603050405020304" pitchFamily="18" charset="0"/>
              </a:rPr>
              <a:t>luas</a:t>
            </a:r>
            <a:r>
              <a:rPr lang="en-US" b="1" dirty="0" smtClean="0">
                <a:effectLst/>
                <a:latin typeface="Bell MT" panose="02020503060305020303" pitchFamily="18" charset="0"/>
                <a:ea typeface="Times New Roman" panose="02020603050405020304" pitchFamily="18" charset="0"/>
              </a:rPr>
              <a:t> </a:t>
            </a:r>
            <a:r>
              <a:rPr lang="en-US" b="1" dirty="0" err="1" smtClean="0">
                <a:effectLst/>
                <a:latin typeface="Bell MT" panose="02020503060305020303" pitchFamily="18" charset="0"/>
                <a:ea typeface="Times New Roman" panose="02020603050405020304" pitchFamily="18" charset="0"/>
              </a:rPr>
              <a:t>tanah</a:t>
            </a:r>
            <a:r>
              <a:rPr lang="en-US" b="1" dirty="0" smtClean="0">
                <a:effectLst/>
                <a:latin typeface="Bell MT" panose="02020503060305020303" pitchFamily="18" charset="0"/>
                <a:ea typeface="Times New Roman" panose="02020603050405020304" pitchFamily="18" charset="0"/>
              </a:rPr>
              <a:t>, </a:t>
            </a:r>
            <a:r>
              <a:rPr lang="en-US" b="1" dirty="0" err="1" smtClean="0">
                <a:effectLst/>
                <a:latin typeface="Bell MT" panose="02020503060305020303" pitchFamily="18" charset="0"/>
                <a:ea typeface="Times New Roman" panose="02020603050405020304" pitchFamily="18" charset="0"/>
              </a:rPr>
              <a:t>dan</a:t>
            </a:r>
            <a:r>
              <a:rPr lang="en-US" b="1" dirty="0" smtClean="0">
                <a:effectLst/>
                <a:latin typeface="Bell MT" panose="02020503060305020303" pitchFamily="18" charset="0"/>
                <a:ea typeface="Times New Roman" panose="02020603050405020304" pitchFamily="18" charset="0"/>
              </a:rPr>
              <a:t> </a:t>
            </a:r>
            <a:r>
              <a:rPr lang="en-US" b="1" dirty="0" err="1" smtClean="0">
                <a:effectLst/>
                <a:latin typeface="Bell MT" panose="02020503060305020303" pitchFamily="18" charset="0"/>
                <a:ea typeface="Times New Roman" panose="02020603050405020304" pitchFamily="18" charset="0"/>
              </a:rPr>
              <a:t>kekayaan</a:t>
            </a:r>
            <a:r>
              <a:rPr lang="en-US" b="1" dirty="0" smtClean="0">
                <a:effectLst/>
                <a:latin typeface="Bell MT" panose="02020503060305020303" pitchFamily="18" charset="0"/>
                <a:ea typeface="Times New Roman" panose="02020603050405020304" pitchFamily="18" charset="0"/>
              </a:rPr>
              <a:t> </a:t>
            </a:r>
            <a:r>
              <a:rPr lang="en-US" b="1" dirty="0" err="1" smtClean="0">
                <a:effectLst/>
                <a:latin typeface="Bell MT" panose="02020503060305020303" pitchFamily="18" charset="0"/>
                <a:ea typeface="Times New Roman" panose="02020603050405020304" pitchFamily="18" charset="0"/>
              </a:rPr>
              <a:t>alam</a:t>
            </a:r>
            <a:r>
              <a:rPr lang="en-US" b="1" dirty="0" smtClean="0">
                <a:effectLst/>
                <a:latin typeface="Bell MT" panose="02020503060305020303" pitchFamily="18" charset="0"/>
                <a:ea typeface="Times New Roman" panose="02020603050405020304" pitchFamily="18" charset="0"/>
              </a:rPr>
              <a:t>, </a:t>
            </a:r>
            <a:r>
              <a:rPr lang="en-US" b="1" dirty="0" err="1" smtClean="0">
                <a:effectLst/>
                <a:latin typeface="Bell MT" panose="02020503060305020303" pitchFamily="18" charset="0"/>
                <a:ea typeface="Times New Roman" panose="02020603050405020304" pitchFamily="18" charset="0"/>
              </a:rPr>
              <a:t>serta</a:t>
            </a:r>
            <a:r>
              <a:rPr lang="en-US" b="1" dirty="0" smtClean="0">
                <a:effectLst/>
                <a:latin typeface="Bell MT" panose="02020503060305020303" pitchFamily="18" charset="0"/>
                <a:ea typeface="Times New Roman" panose="02020603050405020304" pitchFamily="18" charset="0"/>
              </a:rPr>
              <a:t> </a:t>
            </a:r>
            <a:r>
              <a:rPr lang="en-US" b="1" dirty="0" err="1" smtClean="0">
                <a:effectLst/>
                <a:latin typeface="Bell MT" panose="02020503060305020303" pitchFamily="18" charset="0"/>
                <a:ea typeface="Times New Roman" panose="02020603050405020304" pitchFamily="18" charset="0"/>
              </a:rPr>
              <a:t>tingkat</a:t>
            </a:r>
            <a:r>
              <a:rPr lang="en-US" b="1" dirty="0" smtClean="0">
                <a:effectLst/>
                <a:latin typeface="Bell MT" panose="02020503060305020303" pitchFamily="18" charset="0"/>
                <a:ea typeface="Times New Roman" panose="02020603050405020304" pitchFamily="18" charset="0"/>
              </a:rPr>
              <a:t> </a:t>
            </a:r>
            <a:r>
              <a:rPr lang="en-US" b="1" dirty="0" err="1" smtClean="0">
                <a:effectLst/>
                <a:latin typeface="Bell MT" panose="02020503060305020303" pitchFamily="18" charset="0"/>
                <a:ea typeface="Times New Roman" panose="02020603050405020304" pitchFamily="18" charset="0"/>
              </a:rPr>
              <a:t>teknologi</a:t>
            </a:r>
            <a:r>
              <a:rPr lang="en-US" b="1" dirty="0" smtClean="0">
                <a:effectLst/>
                <a:latin typeface="Bell MT" panose="02020503060305020303" pitchFamily="18" charset="0"/>
                <a:ea typeface="Times New Roman" panose="02020603050405020304" pitchFamily="18" charset="0"/>
              </a:rPr>
              <a:t> yang </a:t>
            </a:r>
            <a:r>
              <a:rPr lang="en-US" b="1" dirty="0" err="1" smtClean="0">
                <a:effectLst/>
                <a:latin typeface="Bell MT" panose="02020503060305020303" pitchFamily="18" charset="0"/>
                <a:ea typeface="Times New Roman" panose="02020603050405020304" pitchFamily="18" charset="0"/>
              </a:rPr>
              <a:t>digunakan</a:t>
            </a:r>
            <a:r>
              <a:rPr lang="en-US" b="1" dirty="0" smtClean="0">
                <a:effectLst/>
                <a:latin typeface="Bell MT" panose="02020503060305020303" pitchFamily="18" charset="0"/>
                <a:ea typeface="Times New Roman" panose="02020603050405020304" pitchFamily="18" charset="0"/>
              </a:rPr>
              <a:t>.</a:t>
            </a:r>
            <a:r>
              <a:rPr lang="en-US" b="1" dirty="0" smtClean="0">
                <a:latin typeface="Bell MT" panose="02020503060305020303" pitchFamily="18" charset="0"/>
                <a:ea typeface="Times New Roman" panose="02020603050405020304" pitchFamily="18" charset="0"/>
              </a:rPr>
              <a:t> </a:t>
            </a:r>
          </a:p>
          <a:p>
            <a:pPr marL="342900" lvl="0" indent="-342900" algn="just">
              <a:lnSpc>
                <a:spcPct val="150000"/>
              </a:lnSpc>
              <a:buFont typeface="+mj-lt"/>
              <a:buAutoNum type="arabicPeriod"/>
            </a:pPr>
            <a:r>
              <a:rPr lang="en-US" b="1" dirty="0" err="1">
                <a:latin typeface="Bell MT" panose="02020503060305020303" pitchFamily="18" charset="0"/>
              </a:rPr>
              <a:t>Teori</a:t>
            </a:r>
            <a:r>
              <a:rPr lang="en-US" b="1" dirty="0">
                <a:latin typeface="Bell MT" panose="02020503060305020303" pitchFamily="18" charset="0"/>
              </a:rPr>
              <a:t> </a:t>
            </a:r>
            <a:r>
              <a:rPr lang="en-US" b="1" dirty="0">
                <a:solidFill>
                  <a:srgbClr val="FF0000"/>
                </a:solidFill>
                <a:latin typeface="Bell MT" panose="02020503060305020303" pitchFamily="18" charset="0"/>
              </a:rPr>
              <a:t>Schumpeter</a:t>
            </a:r>
          </a:p>
          <a:p>
            <a:pPr lvl="1" algn="just">
              <a:lnSpc>
                <a:spcPct val="150000"/>
              </a:lnSpc>
            </a:pPr>
            <a:r>
              <a:rPr lang="en-US" b="1" dirty="0" err="1" smtClean="0">
                <a:latin typeface="Bell MT" panose="02020503060305020303" pitchFamily="18" charset="0"/>
              </a:rPr>
              <a:t>menekankan</a:t>
            </a:r>
            <a:r>
              <a:rPr lang="en-US" b="1" dirty="0" smtClean="0">
                <a:latin typeface="Bell MT" panose="02020503060305020303" pitchFamily="18" charset="0"/>
              </a:rPr>
              <a:t> </a:t>
            </a:r>
            <a:r>
              <a:rPr lang="en-US" b="1" dirty="0" err="1">
                <a:latin typeface="Bell MT" panose="02020503060305020303" pitchFamily="18" charset="0"/>
              </a:rPr>
              <a:t>tentang</a:t>
            </a:r>
            <a:r>
              <a:rPr lang="en-US" b="1" dirty="0">
                <a:latin typeface="Bell MT" panose="02020503060305020303" pitchFamily="18" charset="0"/>
              </a:rPr>
              <a:t> </a:t>
            </a:r>
            <a:r>
              <a:rPr lang="en-US" b="1" dirty="0" err="1">
                <a:latin typeface="Bell MT" panose="02020503060305020303" pitchFamily="18" charset="0"/>
              </a:rPr>
              <a:t>pentingnya</a:t>
            </a:r>
            <a:r>
              <a:rPr lang="en-US" b="1" dirty="0">
                <a:latin typeface="Bell MT" panose="02020503060305020303" pitchFamily="18" charset="0"/>
              </a:rPr>
              <a:t> </a:t>
            </a:r>
            <a:r>
              <a:rPr lang="en-US" b="1" dirty="0" err="1">
                <a:latin typeface="Bell MT" panose="02020503060305020303" pitchFamily="18" charset="0"/>
              </a:rPr>
              <a:t>peranan</a:t>
            </a:r>
            <a:r>
              <a:rPr lang="en-US" b="1" dirty="0">
                <a:latin typeface="Bell MT" panose="02020503060305020303" pitchFamily="18" charset="0"/>
              </a:rPr>
              <a:t> </a:t>
            </a:r>
            <a:r>
              <a:rPr lang="en-US" b="1" dirty="0" err="1">
                <a:latin typeface="Bell MT" panose="02020503060305020303" pitchFamily="18" charset="0"/>
              </a:rPr>
              <a:t>pengusaha</a:t>
            </a:r>
            <a:r>
              <a:rPr lang="en-US" b="1" dirty="0">
                <a:latin typeface="Bell MT" panose="02020503060305020303" pitchFamily="18" charset="0"/>
              </a:rPr>
              <a:t> di </a:t>
            </a:r>
            <a:r>
              <a:rPr lang="en-US" b="1" dirty="0" err="1">
                <a:latin typeface="Bell MT" panose="02020503060305020303" pitchFamily="18" charset="0"/>
              </a:rPr>
              <a:t>dalam</a:t>
            </a:r>
            <a:r>
              <a:rPr lang="en-US" b="1" dirty="0">
                <a:latin typeface="Bell MT" panose="02020503060305020303" pitchFamily="18" charset="0"/>
              </a:rPr>
              <a:t> </a:t>
            </a:r>
            <a:r>
              <a:rPr lang="en-US" b="1" dirty="0" err="1">
                <a:latin typeface="Bell MT" panose="02020503060305020303" pitchFamily="18" charset="0"/>
              </a:rPr>
              <a:t>mewujudkan</a:t>
            </a:r>
            <a:r>
              <a:rPr lang="en-US" b="1" dirty="0">
                <a:latin typeface="Bell MT" panose="02020503060305020303" pitchFamily="18" charset="0"/>
              </a:rPr>
              <a:t> </a:t>
            </a:r>
            <a:r>
              <a:rPr lang="en-US" b="1" dirty="0" err="1">
                <a:latin typeface="Bell MT" panose="02020503060305020303" pitchFamily="18" charset="0"/>
              </a:rPr>
              <a:t>pertumbuhan</a:t>
            </a:r>
            <a:r>
              <a:rPr lang="en-US" b="1" dirty="0">
                <a:latin typeface="Bell MT" panose="02020503060305020303" pitchFamily="18" charset="0"/>
              </a:rPr>
              <a:t> </a:t>
            </a:r>
            <a:r>
              <a:rPr lang="en-US" b="1" dirty="0" err="1">
                <a:latin typeface="Bell MT" panose="02020503060305020303" pitchFamily="18" charset="0"/>
              </a:rPr>
              <a:t>ekonomi</a:t>
            </a:r>
            <a:r>
              <a:rPr lang="en-US" b="1" dirty="0" smtClean="0">
                <a:latin typeface="Bell MT" panose="02020503060305020303" pitchFamily="18" charset="0"/>
              </a:rPr>
              <a:t>. </a:t>
            </a:r>
          </a:p>
          <a:p>
            <a:pPr marL="342900" lvl="0" indent="-342900" algn="just">
              <a:lnSpc>
                <a:spcPct val="150000"/>
              </a:lnSpc>
              <a:buFont typeface="+mj-lt"/>
              <a:buAutoNum type="arabicPeriod"/>
            </a:pPr>
            <a:r>
              <a:rPr lang="en-US" b="1" dirty="0" err="1">
                <a:latin typeface="Bell MT" panose="02020503060305020303" pitchFamily="18" charset="0"/>
              </a:rPr>
              <a:t>Teori</a:t>
            </a:r>
            <a:r>
              <a:rPr lang="en-US" b="1" dirty="0">
                <a:latin typeface="Bell MT" panose="02020503060305020303" pitchFamily="18" charset="0"/>
              </a:rPr>
              <a:t> </a:t>
            </a:r>
            <a:r>
              <a:rPr lang="en-US" b="1" dirty="0" err="1" smtClean="0">
                <a:solidFill>
                  <a:srgbClr val="FF0000"/>
                </a:solidFill>
                <a:latin typeface="Bell MT" panose="02020503060305020303" pitchFamily="18" charset="0"/>
              </a:rPr>
              <a:t>Harrod-Domar</a:t>
            </a:r>
            <a:endParaRPr lang="en-US" b="1" dirty="0" smtClean="0">
              <a:solidFill>
                <a:srgbClr val="FF0000"/>
              </a:solidFill>
              <a:latin typeface="Bell MT" panose="02020503060305020303" pitchFamily="18" charset="0"/>
            </a:endParaRPr>
          </a:p>
          <a:p>
            <a:pPr lvl="1" algn="just">
              <a:lnSpc>
                <a:spcPct val="150000"/>
              </a:lnSpc>
            </a:pPr>
            <a:r>
              <a:rPr lang="en-US" b="1" dirty="0" err="1" smtClean="0">
                <a:latin typeface="Bell MT" panose="02020503060305020303" pitchFamily="18" charset="0"/>
              </a:rPr>
              <a:t>Teori</a:t>
            </a:r>
            <a:r>
              <a:rPr lang="en-US" b="1" dirty="0" smtClean="0">
                <a:latin typeface="Bell MT" panose="02020503060305020303" pitchFamily="18" charset="0"/>
              </a:rPr>
              <a:t> </a:t>
            </a:r>
            <a:r>
              <a:rPr lang="en-US" b="1" dirty="0" err="1">
                <a:latin typeface="Bell MT" panose="02020503060305020303" pitchFamily="18" charset="0"/>
              </a:rPr>
              <a:t>ini</a:t>
            </a:r>
            <a:r>
              <a:rPr lang="en-US" b="1" dirty="0">
                <a:latin typeface="Bell MT" panose="02020503060305020303" pitchFamily="18" charset="0"/>
              </a:rPr>
              <a:t> </a:t>
            </a:r>
            <a:r>
              <a:rPr lang="en-US" b="1" dirty="0" err="1">
                <a:latin typeface="Bell MT" panose="02020503060305020303" pitchFamily="18" charset="0"/>
              </a:rPr>
              <a:t>beranggapan</a:t>
            </a:r>
            <a:r>
              <a:rPr lang="en-US" b="1" dirty="0">
                <a:latin typeface="Bell MT" panose="02020503060305020303" pitchFamily="18" charset="0"/>
              </a:rPr>
              <a:t> </a:t>
            </a:r>
            <a:r>
              <a:rPr lang="en-US" b="1" dirty="0" err="1">
                <a:latin typeface="Bell MT" panose="02020503060305020303" pitchFamily="18" charset="0"/>
              </a:rPr>
              <a:t>bahwa</a:t>
            </a:r>
            <a:r>
              <a:rPr lang="en-US" b="1" dirty="0">
                <a:latin typeface="Bell MT" panose="02020503060305020303" pitchFamily="18" charset="0"/>
              </a:rPr>
              <a:t> modal </a:t>
            </a:r>
            <a:r>
              <a:rPr lang="en-US" b="1" dirty="0" err="1">
                <a:latin typeface="Bell MT" panose="02020503060305020303" pitchFamily="18" charset="0"/>
              </a:rPr>
              <a:t>harus</a:t>
            </a:r>
            <a:r>
              <a:rPr lang="en-US" b="1" dirty="0">
                <a:latin typeface="Bell MT" panose="02020503060305020303" pitchFamily="18" charset="0"/>
              </a:rPr>
              <a:t> </a:t>
            </a:r>
            <a:r>
              <a:rPr lang="en-US" b="1" dirty="0" err="1">
                <a:latin typeface="Bell MT" panose="02020503060305020303" pitchFamily="18" charset="0"/>
              </a:rPr>
              <a:t>dipakai</a:t>
            </a:r>
            <a:r>
              <a:rPr lang="en-US" b="1" dirty="0">
                <a:latin typeface="Bell MT" panose="02020503060305020303" pitchFamily="18" charset="0"/>
              </a:rPr>
              <a:t> </a:t>
            </a:r>
            <a:r>
              <a:rPr lang="en-US" b="1" dirty="0" err="1">
                <a:latin typeface="Bell MT" panose="02020503060305020303" pitchFamily="18" charset="0"/>
              </a:rPr>
              <a:t>secara</a:t>
            </a:r>
            <a:r>
              <a:rPr lang="en-US" b="1" dirty="0">
                <a:latin typeface="Bell MT" panose="02020503060305020303" pitchFamily="18" charset="0"/>
              </a:rPr>
              <a:t> </a:t>
            </a:r>
            <a:r>
              <a:rPr lang="en-US" b="1" dirty="0" err="1">
                <a:latin typeface="Bell MT" panose="02020503060305020303" pitchFamily="18" charset="0"/>
              </a:rPr>
              <a:t>efektif</a:t>
            </a:r>
            <a:r>
              <a:rPr lang="en-US" b="1" dirty="0">
                <a:latin typeface="Bell MT" panose="02020503060305020303" pitchFamily="18" charset="0"/>
              </a:rPr>
              <a:t>, </a:t>
            </a:r>
            <a:r>
              <a:rPr lang="en-US" b="1" dirty="0" err="1">
                <a:latin typeface="Bell MT" panose="02020503060305020303" pitchFamily="18" charset="0"/>
              </a:rPr>
              <a:t>karena</a:t>
            </a:r>
            <a:r>
              <a:rPr lang="en-US" b="1" dirty="0">
                <a:latin typeface="Bell MT" panose="02020503060305020303" pitchFamily="18" charset="0"/>
              </a:rPr>
              <a:t> </a:t>
            </a:r>
            <a:r>
              <a:rPr lang="en-US" b="1" dirty="0" err="1">
                <a:latin typeface="Bell MT" panose="02020503060305020303" pitchFamily="18" charset="0"/>
              </a:rPr>
              <a:t>pertumbuhan</a:t>
            </a:r>
            <a:r>
              <a:rPr lang="en-US" b="1" dirty="0">
                <a:latin typeface="Bell MT" panose="02020503060305020303" pitchFamily="18" charset="0"/>
              </a:rPr>
              <a:t> </a:t>
            </a:r>
            <a:r>
              <a:rPr lang="en-US" b="1" dirty="0" err="1">
                <a:latin typeface="Bell MT" panose="02020503060305020303" pitchFamily="18" charset="0"/>
              </a:rPr>
              <a:t>ekonomi</a:t>
            </a:r>
            <a:r>
              <a:rPr lang="en-US" b="1" dirty="0">
                <a:latin typeface="Bell MT" panose="02020503060305020303" pitchFamily="18" charset="0"/>
              </a:rPr>
              <a:t> </a:t>
            </a:r>
            <a:r>
              <a:rPr lang="en-US" b="1" dirty="0" err="1">
                <a:latin typeface="Bell MT" panose="02020503060305020303" pitchFamily="18" charset="0"/>
              </a:rPr>
              <a:t>sangat</a:t>
            </a:r>
            <a:r>
              <a:rPr lang="en-US" b="1" dirty="0">
                <a:latin typeface="Bell MT" panose="02020503060305020303" pitchFamily="18" charset="0"/>
              </a:rPr>
              <a:t> </a:t>
            </a:r>
            <a:r>
              <a:rPr lang="en-US" b="1" dirty="0" err="1">
                <a:latin typeface="Bell MT" panose="02020503060305020303" pitchFamily="18" charset="0"/>
              </a:rPr>
              <a:t>dipengaruhi</a:t>
            </a:r>
            <a:r>
              <a:rPr lang="en-US" b="1" dirty="0">
                <a:latin typeface="Bell MT" panose="02020503060305020303" pitchFamily="18" charset="0"/>
              </a:rPr>
              <a:t> </a:t>
            </a:r>
            <a:r>
              <a:rPr lang="en-US" b="1" dirty="0" err="1">
                <a:latin typeface="Bell MT" panose="02020503060305020303" pitchFamily="18" charset="0"/>
              </a:rPr>
              <a:t>oleh</a:t>
            </a:r>
            <a:r>
              <a:rPr lang="en-US" b="1" dirty="0">
                <a:latin typeface="Bell MT" panose="02020503060305020303" pitchFamily="18" charset="0"/>
              </a:rPr>
              <a:t> </a:t>
            </a:r>
            <a:r>
              <a:rPr lang="en-US" b="1" dirty="0" err="1">
                <a:latin typeface="Bell MT" panose="02020503060305020303" pitchFamily="18" charset="0"/>
              </a:rPr>
              <a:t>peranan</a:t>
            </a:r>
            <a:r>
              <a:rPr lang="en-US" b="1" dirty="0">
                <a:latin typeface="Bell MT" panose="02020503060305020303" pitchFamily="18" charset="0"/>
              </a:rPr>
              <a:t> </a:t>
            </a:r>
            <a:r>
              <a:rPr lang="en-US" b="1" dirty="0" err="1">
                <a:latin typeface="Bell MT" panose="02020503060305020303" pitchFamily="18" charset="0"/>
              </a:rPr>
              <a:t>pembentukan</a:t>
            </a:r>
            <a:r>
              <a:rPr lang="en-US" b="1" dirty="0">
                <a:latin typeface="Bell MT" panose="02020503060305020303" pitchFamily="18" charset="0"/>
              </a:rPr>
              <a:t> modal </a:t>
            </a:r>
            <a:r>
              <a:rPr lang="en-US" b="1" dirty="0" err="1">
                <a:latin typeface="Bell MT" panose="02020503060305020303" pitchFamily="18" charset="0"/>
              </a:rPr>
              <a:t>tersebut</a:t>
            </a:r>
            <a:r>
              <a:rPr lang="en-US" b="1" dirty="0">
                <a:latin typeface="Bell MT" panose="02020503060305020303" pitchFamily="18" charset="0"/>
              </a:rPr>
              <a:t>. </a:t>
            </a:r>
            <a:endParaRPr lang="en-US" b="1" dirty="0" smtClean="0">
              <a:latin typeface="Bell MT" panose="02020503060305020303" pitchFamily="18" charset="0"/>
            </a:endParaRPr>
          </a:p>
          <a:p>
            <a:pPr marL="342900" lvl="0" indent="-342900" algn="just">
              <a:lnSpc>
                <a:spcPct val="150000"/>
              </a:lnSpc>
              <a:buFont typeface="+mj-lt"/>
              <a:buAutoNum type="arabicPeriod"/>
            </a:pPr>
            <a:r>
              <a:rPr lang="en-US" b="1" dirty="0" err="1">
                <a:latin typeface="Bell MT" panose="02020503060305020303" pitchFamily="18" charset="0"/>
              </a:rPr>
              <a:t>Teori</a:t>
            </a:r>
            <a:r>
              <a:rPr lang="en-US" b="1" dirty="0">
                <a:latin typeface="Bell MT" panose="02020503060305020303" pitchFamily="18" charset="0"/>
              </a:rPr>
              <a:t> </a:t>
            </a:r>
            <a:r>
              <a:rPr lang="en-US" b="1" dirty="0" err="1">
                <a:solidFill>
                  <a:srgbClr val="FF0000"/>
                </a:solidFill>
                <a:latin typeface="Bell MT" panose="02020503060305020303" pitchFamily="18" charset="0"/>
              </a:rPr>
              <a:t>Pertumbuhan</a:t>
            </a:r>
            <a:r>
              <a:rPr lang="en-US" b="1" dirty="0">
                <a:solidFill>
                  <a:srgbClr val="FF0000"/>
                </a:solidFill>
                <a:latin typeface="Bell MT" panose="02020503060305020303" pitchFamily="18" charset="0"/>
              </a:rPr>
              <a:t> Neo </a:t>
            </a:r>
            <a:r>
              <a:rPr lang="en-US" b="1" dirty="0" err="1">
                <a:solidFill>
                  <a:srgbClr val="FF0000"/>
                </a:solidFill>
                <a:latin typeface="Bell MT" panose="02020503060305020303" pitchFamily="18" charset="0"/>
              </a:rPr>
              <a:t>Klasik</a:t>
            </a:r>
            <a:endParaRPr lang="en-US" b="1" dirty="0">
              <a:solidFill>
                <a:srgbClr val="FF0000"/>
              </a:solidFill>
              <a:latin typeface="Bell MT" panose="02020503060305020303" pitchFamily="18" charset="0"/>
            </a:endParaRPr>
          </a:p>
          <a:p>
            <a:pPr lvl="1" algn="just">
              <a:lnSpc>
                <a:spcPct val="150000"/>
              </a:lnSpc>
            </a:pPr>
            <a:r>
              <a:rPr lang="en-US" b="1" dirty="0" err="1" smtClean="0">
                <a:latin typeface="Bell MT" panose="02020503060305020303" pitchFamily="18" charset="0"/>
              </a:rPr>
              <a:t>Bahwa</a:t>
            </a:r>
            <a:r>
              <a:rPr lang="en-US" b="1" dirty="0" smtClean="0">
                <a:latin typeface="Bell MT" panose="02020503060305020303" pitchFamily="18" charset="0"/>
              </a:rPr>
              <a:t> </a:t>
            </a:r>
            <a:r>
              <a:rPr lang="en-US" b="1" dirty="0" err="1" smtClean="0">
                <a:latin typeface="Bell MT" panose="02020503060305020303" pitchFamily="18" charset="0"/>
              </a:rPr>
              <a:t>faktor</a:t>
            </a:r>
            <a:r>
              <a:rPr lang="en-US" b="1" dirty="0" smtClean="0">
                <a:latin typeface="Bell MT" panose="02020503060305020303" pitchFamily="18" charset="0"/>
              </a:rPr>
              <a:t> </a:t>
            </a:r>
            <a:r>
              <a:rPr lang="en-US" b="1" dirty="0" err="1">
                <a:latin typeface="Bell MT" panose="02020503060305020303" pitchFamily="18" charset="0"/>
              </a:rPr>
              <a:t>terpenting</a:t>
            </a:r>
            <a:r>
              <a:rPr lang="en-US" b="1" dirty="0">
                <a:latin typeface="Bell MT" panose="02020503060305020303" pitchFamily="18" charset="0"/>
              </a:rPr>
              <a:t> </a:t>
            </a:r>
            <a:r>
              <a:rPr lang="en-US" b="1" dirty="0" err="1">
                <a:latin typeface="Bell MT" panose="02020503060305020303" pitchFamily="18" charset="0"/>
              </a:rPr>
              <a:t>dalam</a:t>
            </a:r>
            <a:r>
              <a:rPr lang="en-US" b="1" dirty="0">
                <a:latin typeface="Bell MT" panose="02020503060305020303" pitchFamily="18" charset="0"/>
              </a:rPr>
              <a:t> </a:t>
            </a:r>
            <a:r>
              <a:rPr lang="en-US" b="1" dirty="0" err="1">
                <a:latin typeface="Bell MT" panose="02020503060305020303" pitchFamily="18" charset="0"/>
              </a:rPr>
              <a:t>mewujudkan</a:t>
            </a:r>
            <a:r>
              <a:rPr lang="en-US" b="1" dirty="0">
                <a:latin typeface="Bell MT" panose="02020503060305020303" pitchFamily="18" charset="0"/>
              </a:rPr>
              <a:t> </a:t>
            </a:r>
            <a:r>
              <a:rPr lang="en-US" b="1" dirty="0" err="1">
                <a:latin typeface="Bell MT" panose="02020503060305020303" pitchFamily="18" charset="0"/>
              </a:rPr>
              <a:t>pertumbuhan</a:t>
            </a:r>
            <a:r>
              <a:rPr lang="en-US" b="1" dirty="0">
                <a:latin typeface="Bell MT" panose="02020503060305020303" pitchFamily="18" charset="0"/>
              </a:rPr>
              <a:t> </a:t>
            </a:r>
            <a:r>
              <a:rPr lang="en-US" b="1" dirty="0" err="1">
                <a:latin typeface="Bell MT" panose="02020503060305020303" pitchFamily="18" charset="0"/>
              </a:rPr>
              <a:t>ekonomi</a:t>
            </a:r>
            <a:r>
              <a:rPr lang="en-US" b="1" dirty="0">
                <a:latin typeface="Bell MT" panose="02020503060305020303" pitchFamily="18" charset="0"/>
              </a:rPr>
              <a:t> </a:t>
            </a:r>
            <a:r>
              <a:rPr lang="en-US" b="1" dirty="0" err="1">
                <a:latin typeface="Bell MT" panose="02020503060305020303" pitchFamily="18" charset="0"/>
              </a:rPr>
              <a:t>bukanlah</a:t>
            </a:r>
            <a:r>
              <a:rPr lang="en-US" b="1" dirty="0">
                <a:latin typeface="Bell MT" panose="02020503060305020303" pitchFamily="18" charset="0"/>
              </a:rPr>
              <a:t> </a:t>
            </a:r>
            <a:r>
              <a:rPr lang="en-US" b="1" dirty="0" err="1">
                <a:latin typeface="Bell MT" panose="02020503060305020303" pitchFamily="18" charset="0"/>
              </a:rPr>
              <a:t>pertambahan</a:t>
            </a:r>
            <a:r>
              <a:rPr lang="en-US" b="1" dirty="0">
                <a:latin typeface="Bell MT" panose="02020503060305020303" pitchFamily="18" charset="0"/>
              </a:rPr>
              <a:t> modal </a:t>
            </a:r>
            <a:r>
              <a:rPr lang="en-US" b="1" dirty="0" err="1">
                <a:latin typeface="Bell MT" panose="02020503060305020303" pitchFamily="18" charset="0"/>
              </a:rPr>
              <a:t>dan</a:t>
            </a:r>
            <a:r>
              <a:rPr lang="en-US" b="1" dirty="0">
                <a:latin typeface="Bell MT" panose="02020503060305020303" pitchFamily="18" charset="0"/>
              </a:rPr>
              <a:t> </a:t>
            </a:r>
            <a:r>
              <a:rPr lang="en-US" b="1" dirty="0" err="1">
                <a:latin typeface="Bell MT" panose="02020503060305020303" pitchFamily="18" charset="0"/>
              </a:rPr>
              <a:t>pertambahan</a:t>
            </a:r>
            <a:r>
              <a:rPr lang="en-US" b="1" dirty="0">
                <a:latin typeface="Bell MT" panose="02020503060305020303" pitchFamily="18" charset="0"/>
              </a:rPr>
              <a:t> </a:t>
            </a:r>
            <a:r>
              <a:rPr lang="en-US" b="1" dirty="0" err="1">
                <a:latin typeface="Bell MT" panose="02020503060305020303" pitchFamily="18" charset="0"/>
              </a:rPr>
              <a:t>tenaga</a:t>
            </a:r>
            <a:r>
              <a:rPr lang="en-US" b="1" dirty="0">
                <a:latin typeface="Bell MT" panose="02020503060305020303" pitchFamily="18" charset="0"/>
              </a:rPr>
              <a:t> </a:t>
            </a:r>
            <a:r>
              <a:rPr lang="en-US" b="1" dirty="0" err="1">
                <a:latin typeface="Bell MT" panose="02020503060305020303" pitchFamily="18" charset="0"/>
              </a:rPr>
              <a:t>kerja</a:t>
            </a:r>
            <a:r>
              <a:rPr lang="en-US" b="1" dirty="0">
                <a:latin typeface="Bell MT" panose="02020503060305020303" pitchFamily="18" charset="0"/>
              </a:rPr>
              <a:t>. </a:t>
            </a:r>
            <a:r>
              <a:rPr lang="en-US" b="1" dirty="0" err="1">
                <a:latin typeface="Bell MT" panose="02020503060305020303" pitchFamily="18" charset="0"/>
              </a:rPr>
              <a:t>Faktor</a:t>
            </a:r>
            <a:r>
              <a:rPr lang="en-US" b="1" dirty="0">
                <a:latin typeface="Bell MT" panose="02020503060305020303" pitchFamily="18" charset="0"/>
              </a:rPr>
              <a:t> yang paling </a:t>
            </a:r>
            <a:r>
              <a:rPr lang="en-US" b="1" dirty="0" err="1">
                <a:latin typeface="Bell MT" panose="02020503060305020303" pitchFamily="18" charset="0"/>
              </a:rPr>
              <a:t>penting</a:t>
            </a:r>
            <a:r>
              <a:rPr lang="en-US" b="1" dirty="0">
                <a:latin typeface="Bell MT" panose="02020503060305020303" pitchFamily="18" charset="0"/>
              </a:rPr>
              <a:t> </a:t>
            </a:r>
            <a:r>
              <a:rPr lang="en-US" b="1" dirty="0" err="1">
                <a:latin typeface="Bell MT" panose="02020503060305020303" pitchFamily="18" charset="0"/>
              </a:rPr>
              <a:t>adalah</a:t>
            </a:r>
            <a:r>
              <a:rPr lang="en-US" b="1" dirty="0">
                <a:latin typeface="Bell MT" panose="02020503060305020303" pitchFamily="18" charset="0"/>
              </a:rPr>
              <a:t> </a:t>
            </a:r>
            <a:r>
              <a:rPr lang="en-US" b="1" dirty="0" err="1">
                <a:latin typeface="Bell MT" panose="02020503060305020303" pitchFamily="18" charset="0"/>
              </a:rPr>
              <a:t>kemajuan</a:t>
            </a:r>
            <a:r>
              <a:rPr lang="en-US" b="1" dirty="0">
                <a:latin typeface="Bell MT" panose="02020503060305020303" pitchFamily="18" charset="0"/>
              </a:rPr>
              <a:t> </a:t>
            </a:r>
            <a:r>
              <a:rPr lang="en-US" b="1" dirty="0" err="1">
                <a:latin typeface="Bell MT" panose="02020503060305020303" pitchFamily="18" charset="0"/>
              </a:rPr>
              <a:t>teknologi</a:t>
            </a:r>
            <a:r>
              <a:rPr lang="en-US" b="1" dirty="0">
                <a:latin typeface="Bell MT" panose="02020503060305020303" pitchFamily="18" charset="0"/>
              </a:rPr>
              <a:t> </a:t>
            </a:r>
            <a:r>
              <a:rPr lang="en-US" b="1" dirty="0" err="1">
                <a:latin typeface="Bell MT" panose="02020503060305020303" pitchFamily="18" charset="0"/>
              </a:rPr>
              <a:t>dan</a:t>
            </a:r>
            <a:r>
              <a:rPr lang="en-US" b="1" dirty="0">
                <a:latin typeface="Bell MT" panose="02020503060305020303" pitchFamily="18" charset="0"/>
              </a:rPr>
              <a:t> </a:t>
            </a:r>
            <a:r>
              <a:rPr lang="en-US" b="1" dirty="0" err="1">
                <a:latin typeface="Bell MT" panose="02020503060305020303" pitchFamily="18" charset="0"/>
              </a:rPr>
              <a:t>pertambahan</a:t>
            </a:r>
            <a:r>
              <a:rPr lang="en-US" b="1" dirty="0">
                <a:latin typeface="Bell MT" panose="02020503060305020303" pitchFamily="18" charset="0"/>
              </a:rPr>
              <a:t> </a:t>
            </a:r>
            <a:r>
              <a:rPr lang="en-US" b="1" dirty="0" err="1">
                <a:latin typeface="Bell MT" panose="02020503060305020303" pitchFamily="18" charset="0"/>
              </a:rPr>
              <a:t>kemahiran</a:t>
            </a:r>
            <a:r>
              <a:rPr lang="en-US" b="1" dirty="0">
                <a:latin typeface="Bell MT" panose="02020503060305020303" pitchFamily="18" charset="0"/>
              </a:rPr>
              <a:t> </a:t>
            </a:r>
            <a:r>
              <a:rPr lang="en-US" b="1" dirty="0" err="1">
                <a:latin typeface="Bell MT" panose="02020503060305020303" pitchFamily="18" charset="0"/>
              </a:rPr>
              <a:t>dan</a:t>
            </a:r>
            <a:r>
              <a:rPr lang="en-US" b="1" dirty="0">
                <a:latin typeface="Bell MT" panose="02020503060305020303" pitchFamily="18" charset="0"/>
              </a:rPr>
              <a:t> </a:t>
            </a:r>
            <a:r>
              <a:rPr lang="en-US" b="1" dirty="0" err="1">
                <a:latin typeface="Bell MT" panose="02020503060305020303" pitchFamily="18" charset="0"/>
              </a:rPr>
              <a:t>kepakaran</a:t>
            </a:r>
            <a:r>
              <a:rPr lang="en-US" b="1" dirty="0">
                <a:latin typeface="Bell MT" panose="02020503060305020303" pitchFamily="18" charset="0"/>
              </a:rPr>
              <a:t> </a:t>
            </a:r>
            <a:r>
              <a:rPr lang="en-US" b="1" dirty="0" err="1">
                <a:latin typeface="Bell MT" panose="02020503060305020303" pitchFamily="18" charset="0"/>
              </a:rPr>
              <a:t>tenaga</a:t>
            </a:r>
            <a:r>
              <a:rPr lang="en-US" b="1" dirty="0">
                <a:latin typeface="Bell MT" panose="02020503060305020303" pitchFamily="18" charset="0"/>
              </a:rPr>
              <a:t> </a:t>
            </a:r>
            <a:r>
              <a:rPr lang="en-US" b="1" dirty="0" err="1" smtClean="0">
                <a:latin typeface="Bell MT" panose="02020503060305020303" pitchFamily="18" charset="0"/>
              </a:rPr>
              <a:t>kerja</a:t>
            </a:r>
            <a:endParaRPr lang="en-US" b="1" dirty="0" smtClean="0">
              <a:latin typeface="Bell MT" panose="02020503060305020303" pitchFamily="18" charset="0"/>
            </a:endParaRPr>
          </a:p>
        </p:txBody>
      </p:sp>
    </p:spTree>
    <p:extLst>
      <p:ext uri="{BB962C8B-B14F-4D97-AF65-F5344CB8AC3E}">
        <p14:creationId xmlns:p14="http://schemas.microsoft.com/office/powerpoint/2010/main" val="211191842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a:t>Faktor-Faktor</a:t>
            </a:r>
            <a:r>
              <a:rPr lang="en-US" b="1" dirty="0"/>
              <a:t> </a:t>
            </a:r>
            <a:r>
              <a:rPr lang="en-US" b="1" dirty="0" err="1"/>
              <a:t>Pertumbuhan</a:t>
            </a:r>
            <a:r>
              <a:rPr lang="en-US" b="1" dirty="0"/>
              <a:t> </a:t>
            </a:r>
            <a:r>
              <a:rPr lang="en-US" b="1" dirty="0" err="1"/>
              <a:t>Ekonomi</a:t>
            </a:r>
            <a:endParaRPr lang="en-US" dirty="0"/>
          </a:p>
        </p:txBody>
      </p:sp>
      <p:sp>
        <p:nvSpPr>
          <p:cNvPr id="3" name="Rectangle 2"/>
          <p:cNvSpPr/>
          <p:nvPr/>
        </p:nvSpPr>
        <p:spPr>
          <a:xfrm>
            <a:off x="2122043" y="1552347"/>
            <a:ext cx="5861541" cy="2795958"/>
          </a:xfrm>
          <a:prstGeom prst="rect">
            <a:avLst/>
          </a:prstGeom>
        </p:spPr>
        <p:txBody>
          <a:bodyPr wrap="none">
            <a:spAutoFit/>
          </a:bodyPr>
          <a:lstStyle/>
          <a:p>
            <a:pPr marL="342900" indent="-342900" algn="just">
              <a:lnSpc>
                <a:spcPct val="150000"/>
              </a:lnSpc>
              <a:spcAft>
                <a:spcPts val="0"/>
              </a:spcAft>
              <a:buFont typeface="+mj-lt"/>
              <a:buAutoNum type="arabicPeriod"/>
            </a:pPr>
            <a:r>
              <a:rPr lang="en-US" sz="2400" b="1" kern="0" dirty="0" err="1" smtClean="0">
                <a:effectLst/>
                <a:latin typeface="Times New Roman" panose="02020603050405020304" pitchFamily="18" charset="0"/>
                <a:ea typeface="Times New Roman" panose="02020603050405020304" pitchFamily="18" charset="0"/>
                <a:cs typeface="Times New Roman" panose="02020603050405020304" pitchFamily="18" charset="0"/>
              </a:rPr>
              <a:t>Faktor</a:t>
            </a:r>
            <a:r>
              <a:rPr lang="en-US" sz="2400" b="1" kern="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kern="0" dirty="0" err="1" smtClean="0">
                <a:effectLst/>
                <a:latin typeface="Times New Roman" panose="02020603050405020304" pitchFamily="18" charset="0"/>
                <a:ea typeface="Times New Roman" panose="02020603050405020304" pitchFamily="18" charset="0"/>
                <a:cs typeface="Times New Roman" panose="02020603050405020304" pitchFamily="18" charset="0"/>
              </a:rPr>
              <a:t>Sumber</a:t>
            </a:r>
            <a:r>
              <a:rPr lang="en-US" sz="2400" b="1" kern="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kern="0" dirty="0" err="1" smtClean="0">
                <a:effectLst/>
                <a:latin typeface="Times New Roman" panose="02020603050405020304" pitchFamily="18" charset="0"/>
                <a:ea typeface="Times New Roman" panose="02020603050405020304" pitchFamily="18" charset="0"/>
                <a:cs typeface="Times New Roman" panose="02020603050405020304" pitchFamily="18" charset="0"/>
              </a:rPr>
              <a:t>Daya</a:t>
            </a:r>
            <a:r>
              <a:rPr lang="en-US" sz="2400" b="1" kern="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kern="0" dirty="0" err="1" smtClean="0">
                <a:effectLst/>
                <a:latin typeface="Times New Roman" panose="02020603050405020304" pitchFamily="18" charset="0"/>
                <a:ea typeface="Times New Roman" panose="02020603050405020304" pitchFamily="18" charset="0"/>
                <a:cs typeface="Times New Roman" panose="02020603050405020304" pitchFamily="18" charset="0"/>
              </a:rPr>
              <a:t>Manusia</a:t>
            </a:r>
            <a:endParaRPr lang="en-US" sz="2400" b="1" kern="0"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indent="-342900" algn="just">
              <a:lnSpc>
                <a:spcPct val="150000"/>
              </a:lnSpc>
              <a:spcAft>
                <a:spcPts val="0"/>
              </a:spcAft>
              <a:buFont typeface="+mj-lt"/>
              <a:buAutoNum type="arabicPeriod"/>
            </a:pPr>
            <a:r>
              <a:rPr lang="en-US" sz="2400" b="1" dirty="0" err="1" smtClean="0">
                <a:latin typeface="Times New Roman" panose="02020603050405020304" pitchFamily="18" charset="0"/>
                <a:cs typeface="Times New Roman" panose="02020603050405020304" pitchFamily="18" charset="0"/>
              </a:rPr>
              <a:t>Faktor</a:t>
            </a:r>
            <a:r>
              <a:rPr lang="en-US" sz="2400" b="1" dirty="0" smtClean="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Sumber</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Daya</a:t>
            </a:r>
            <a:r>
              <a:rPr lang="en-US" sz="2400" b="1" dirty="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Alam</a:t>
            </a:r>
            <a:endParaRPr lang="en-US" sz="2400" b="1" dirty="0" smtClean="0">
              <a:latin typeface="Times New Roman" panose="02020603050405020304" pitchFamily="18" charset="0"/>
              <a:cs typeface="Times New Roman" panose="02020603050405020304" pitchFamily="18" charset="0"/>
            </a:endParaRPr>
          </a:p>
          <a:p>
            <a:pPr marL="342900" indent="-342900" algn="just">
              <a:lnSpc>
                <a:spcPct val="150000"/>
              </a:lnSpc>
              <a:spcAft>
                <a:spcPts val="0"/>
              </a:spcAft>
              <a:buFont typeface="+mj-lt"/>
              <a:buAutoNum type="arabicPeriod"/>
            </a:pPr>
            <a:r>
              <a:rPr lang="en-US" sz="2400" b="1" dirty="0" err="1">
                <a:latin typeface="Times New Roman" panose="02020603050405020304" pitchFamily="18" charset="0"/>
                <a:cs typeface="Times New Roman" panose="02020603050405020304" pitchFamily="18" charset="0"/>
              </a:rPr>
              <a:t>Faktor</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Ilmu</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Pengetahuan</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dan</a:t>
            </a:r>
            <a:r>
              <a:rPr lang="en-US" sz="2400" b="1" dirty="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Teknologi</a:t>
            </a:r>
            <a:endParaRPr lang="en-US" sz="2400" b="1" dirty="0" smtClean="0">
              <a:latin typeface="Times New Roman" panose="02020603050405020304" pitchFamily="18" charset="0"/>
              <a:cs typeface="Times New Roman" panose="02020603050405020304" pitchFamily="18" charset="0"/>
            </a:endParaRPr>
          </a:p>
          <a:p>
            <a:pPr marL="342900" indent="-342900" algn="just">
              <a:lnSpc>
                <a:spcPct val="150000"/>
              </a:lnSpc>
              <a:spcAft>
                <a:spcPts val="0"/>
              </a:spcAft>
              <a:buFont typeface="+mj-lt"/>
              <a:buAutoNum type="arabicPeriod"/>
            </a:pPr>
            <a:r>
              <a:rPr lang="en-US" sz="2400" b="1" dirty="0" err="1">
                <a:latin typeface="Times New Roman" panose="02020603050405020304" pitchFamily="18" charset="0"/>
                <a:cs typeface="Times New Roman" panose="02020603050405020304" pitchFamily="18" charset="0"/>
              </a:rPr>
              <a:t>Faktor</a:t>
            </a:r>
            <a:r>
              <a:rPr lang="en-US" sz="2400" b="1" dirty="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Budaya</a:t>
            </a:r>
            <a:endParaRPr lang="en-US" sz="2400" b="1" dirty="0" smtClean="0">
              <a:latin typeface="Times New Roman" panose="02020603050405020304" pitchFamily="18" charset="0"/>
              <a:cs typeface="Times New Roman" panose="02020603050405020304" pitchFamily="18" charset="0"/>
            </a:endParaRPr>
          </a:p>
          <a:p>
            <a:pPr marL="342900" indent="-342900" algn="just">
              <a:lnSpc>
                <a:spcPct val="150000"/>
              </a:lnSpc>
              <a:spcAft>
                <a:spcPts val="0"/>
              </a:spcAft>
              <a:buFont typeface="+mj-lt"/>
              <a:buAutoNum type="arabicPeriod"/>
            </a:pPr>
            <a:r>
              <a:rPr lang="en-US" sz="2400" b="1" dirty="0" err="1">
                <a:latin typeface="Times New Roman" panose="02020603050405020304" pitchFamily="18" charset="0"/>
                <a:cs typeface="Times New Roman" panose="02020603050405020304" pitchFamily="18" charset="0"/>
              </a:rPr>
              <a:t>Sumber</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Daya</a:t>
            </a:r>
            <a:r>
              <a:rPr lang="en-US" sz="2400" b="1" dirty="0">
                <a:latin typeface="Times New Roman" panose="02020603050405020304" pitchFamily="18" charset="0"/>
                <a:cs typeface="Times New Roman" panose="02020603050405020304" pitchFamily="18" charset="0"/>
              </a:rPr>
              <a:t> Modal</a:t>
            </a:r>
          </a:p>
        </p:txBody>
      </p:sp>
    </p:spTree>
    <p:extLst>
      <p:ext uri="{BB962C8B-B14F-4D97-AF65-F5344CB8AC3E}">
        <p14:creationId xmlns:p14="http://schemas.microsoft.com/office/powerpoint/2010/main" val="27033561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a:t>Struktur</a:t>
            </a:r>
            <a:r>
              <a:rPr lang="en-US" b="1" dirty="0"/>
              <a:t> </a:t>
            </a:r>
            <a:r>
              <a:rPr lang="en-US" b="1" dirty="0" err="1"/>
              <a:t>Ekonomi</a:t>
            </a:r>
            <a:endParaRPr lang="en-US" dirty="0"/>
          </a:p>
        </p:txBody>
      </p:sp>
      <p:sp>
        <p:nvSpPr>
          <p:cNvPr id="3" name="Rectangle 2"/>
          <p:cNvSpPr/>
          <p:nvPr/>
        </p:nvSpPr>
        <p:spPr>
          <a:xfrm>
            <a:off x="1544950" y="2033020"/>
            <a:ext cx="9959661" cy="2241960"/>
          </a:xfrm>
          <a:prstGeom prst="rect">
            <a:avLst/>
          </a:prstGeom>
        </p:spPr>
        <p:txBody>
          <a:bodyPr wrap="square">
            <a:spAutoFit/>
          </a:bodyPr>
          <a:lstStyle/>
          <a:p>
            <a:pPr marL="266700" indent="266700" algn="ctr">
              <a:lnSpc>
                <a:spcPct val="150000"/>
              </a:lnSpc>
              <a:spcAft>
                <a:spcPts val="0"/>
              </a:spcAft>
            </a:pPr>
            <a:r>
              <a:rPr lang="en-US" sz="2400" b="1" kern="100" dirty="0" err="1">
                <a:solidFill>
                  <a:srgbClr val="44413C"/>
                </a:solidFill>
                <a:latin typeface="Times New Roman" panose="02020603050405020304" pitchFamily="18" charset="0"/>
                <a:ea typeface="Times New Roman" panose="02020603050405020304" pitchFamily="18" charset="0"/>
              </a:rPr>
              <a:t>Struktur</a:t>
            </a:r>
            <a:r>
              <a:rPr lang="en-US" sz="2400" b="1" kern="100" dirty="0">
                <a:solidFill>
                  <a:srgbClr val="44413C"/>
                </a:solidFill>
                <a:latin typeface="Times New Roman" panose="02020603050405020304" pitchFamily="18" charset="0"/>
                <a:ea typeface="Times New Roman" panose="02020603050405020304" pitchFamily="18" charset="0"/>
              </a:rPr>
              <a:t> </a:t>
            </a:r>
            <a:r>
              <a:rPr lang="en-US" sz="2400" b="1" kern="100" dirty="0" err="1">
                <a:solidFill>
                  <a:srgbClr val="44413C"/>
                </a:solidFill>
                <a:latin typeface="Times New Roman" panose="02020603050405020304" pitchFamily="18" charset="0"/>
                <a:ea typeface="Times New Roman" panose="02020603050405020304" pitchFamily="18" charset="0"/>
              </a:rPr>
              <a:t>ekonomi</a:t>
            </a:r>
            <a:r>
              <a:rPr lang="en-US" sz="2400" b="1" kern="100" dirty="0">
                <a:solidFill>
                  <a:srgbClr val="44413C"/>
                </a:solidFill>
                <a:latin typeface="Times New Roman" panose="02020603050405020304" pitchFamily="18" charset="0"/>
                <a:ea typeface="Times New Roman" panose="02020603050405020304" pitchFamily="18" charset="0"/>
              </a:rPr>
              <a:t> </a:t>
            </a:r>
            <a:r>
              <a:rPr lang="en-US" sz="2400" b="1" kern="100" dirty="0" err="1">
                <a:solidFill>
                  <a:srgbClr val="44413C"/>
                </a:solidFill>
                <a:latin typeface="Times New Roman" panose="02020603050405020304" pitchFamily="18" charset="0"/>
                <a:ea typeface="Times New Roman" panose="02020603050405020304" pitchFamily="18" charset="0"/>
              </a:rPr>
              <a:t>dipergunakan</a:t>
            </a:r>
            <a:r>
              <a:rPr lang="en-US" sz="2400" b="1" kern="100" dirty="0">
                <a:solidFill>
                  <a:srgbClr val="44413C"/>
                </a:solidFill>
                <a:latin typeface="Times New Roman" panose="02020603050405020304" pitchFamily="18" charset="0"/>
                <a:ea typeface="Times New Roman" panose="02020603050405020304" pitchFamily="18" charset="0"/>
              </a:rPr>
              <a:t> </a:t>
            </a:r>
            <a:r>
              <a:rPr lang="en-US" sz="2400" b="1" kern="100" dirty="0" err="1">
                <a:solidFill>
                  <a:srgbClr val="44413C"/>
                </a:solidFill>
                <a:latin typeface="Times New Roman" panose="02020603050405020304" pitchFamily="18" charset="0"/>
                <a:ea typeface="Times New Roman" panose="02020603050405020304" pitchFamily="18" charset="0"/>
              </a:rPr>
              <a:t>untuk</a:t>
            </a:r>
            <a:r>
              <a:rPr lang="en-US" sz="2400" b="1" kern="100" dirty="0">
                <a:solidFill>
                  <a:srgbClr val="44413C"/>
                </a:solidFill>
                <a:latin typeface="Times New Roman" panose="02020603050405020304" pitchFamily="18" charset="0"/>
                <a:ea typeface="Times New Roman" panose="02020603050405020304" pitchFamily="18" charset="0"/>
              </a:rPr>
              <a:t> </a:t>
            </a:r>
            <a:r>
              <a:rPr lang="en-US" sz="2400" b="1" kern="100" dirty="0" err="1">
                <a:solidFill>
                  <a:srgbClr val="44413C"/>
                </a:solidFill>
                <a:latin typeface="Times New Roman" panose="02020603050405020304" pitchFamily="18" charset="0"/>
                <a:ea typeface="Times New Roman" panose="02020603050405020304" pitchFamily="18" charset="0"/>
              </a:rPr>
              <a:t>menunjukkan</a:t>
            </a:r>
            <a:r>
              <a:rPr lang="en-US" sz="2400" b="1" kern="100" dirty="0">
                <a:solidFill>
                  <a:srgbClr val="44413C"/>
                </a:solidFill>
                <a:latin typeface="Times New Roman" panose="02020603050405020304" pitchFamily="18" charset="0"/>
                <a:ea typeface="Times New Roman" panose="02020603050405020304" pitchFamily="18" charset="0"/>
              </a:rPr>
              <a:t> </a:t>
            </a:r>
            <a:r>
              <a:rPr lang="en-US" sz="2400" b="1" kern="100" dirty="0" err="1">
                <a:solidFill>
                  <a:srgbClr val="44413C"/>
                </a:solidFill>
                <a:latin typeface="Times New Roman" panose="02020603050405020304" pitchFamily="18" charset="0"/>
                <a:ea typeface="Times New Roman" panose="02020603050405020304" pitchFamily="18" charset="0"/>
              </a:rPr>
              <a:t>komposisi</a:t>
            </a:r>
            <a:r>
              <a:rPr lang="en-US" sz="2400" b="1" kern="100" dirty="0">
                <a:solidFill>
                  <a:srgbClr val="44413C"/>
                </a:solidFill>
                <a:latin typeface="Times New Roman" panose="02020603050405020304" pitchFamily="18" charset="0"/>
                <a:ea typeface="Times New Roman" panose="02020603050405020304" pitchFamily="18" charset="0"/>
              </a:rPr>
              <a:t> </a:t>
            </a:r>
            <a:r>
              <a:rPr lang="en-US" sz="2400" b="1" kern="100" dirty="0" err="1">
                <a:solidFill>
                  <a:srgbClr val="44413C"/>
                </a:solidFill>
                <a:latin typeface="Times New Roman" panose="02020603050405020304" pitchFamily="18" charset="0"/>
                <a:ea typeface="Times New Roman" panose="02020603050405020304" pitchFamily="18" charset="0"/>
              </a:rPr>
              <a:t>atau</a:t>
            </a:r>
            <a:r>
              <a:rPr lang="en-US" sz="2400" b="1" kern="100" dirty="0">
                <a:solidFill>
                  <a:srgbClr val="44413C"/>
                </a:solidFill>
                <a:latin typeface="Times New Roman" panose="02020603050405020304" pitchFamily="18" charset="0"/>
                <a:ea typeface="Times New Roman" panose="02020603050405020304" pitchFamily="18" charset="0"/>
              </a:rPr>
              <a:t> </a:t>
            </a:r>
            <a:r>
              <a:rPr lang="en-US" sz="2400" b="1" kern="100" dirty="0" err="1">
                <a:solidFill>
                  <a:srgbClr val="44413C"/>
                </a:solidFill>
                <a:latin typeface="Times New Roman" panose="02020603050405020304" pitchFamily="18" charset="0"/>
                <a:ea typeface="Times New Roman" panose="02020603050405020304" pitchFamily="18" charset="0"/>
              </a:rPr>
              <a:t>susunan</a:t>
            </a:r>
            <a:r>
              <a:rPr lang="en-US" sz="2400" b="1" kern="100" dirty="0">
                <a:solidFill>
                  <a:srgbClr val="44413C"/>
                </a:solidFill>
                <a:latin typeface="Times New Roman" panose="02020603050405020304" pitchFamily="18" charset="0"/>
                <a:ea typeface="Times New Roman" panose="02020603050405020304" pitchFamily="18" charset="0"/>
              </a:rPr>
              <a:t> </a:t>
            </a:r>
            <a:r>
              <a:rPr lang="en-US" sz="2400" b="1" kern="100" dirty="0" err="1">
                <a:solidFill>
                  <a:srgbClr val="44413C"/>
                </a:solidFill>
                <a:latin typeface="Times New Roman" panose="02020603050405020304" pitchFamily="18" charset="0"/>
                <a:ea typeface="Times New Roman" panose="02020603050405020304" pitchFamily="18" charset="0"/>
              </a:rPr>
              <a:t>sektor-sektor</a:t>
            </a:r>
            <a:r>
              <a:rPr lang="en-US" sz="2400" b="1" kern="100" dirty="0">
                <a:solidFill>
                  <a:srgbClr val="44413C"/>
                </a:solidFill>
                <a:latin typeface="Times New Roman" panose="02020603050405020304" pitchFamily="18" charset="0"/>
                <a:ea typeface="Times New Roman" panose="02020603050405020304" pitchFamily="18" charset="0"/>
              </a:rPr>
              <a:t> </a:t>
            </a:r>
            <a:r>
              <a:rPr lang="en-US" sz="2400" b="1" kern="100" dirty="0" err="1">
                <a:solidFill>
                  <a:srgbClr val="44413C"/>
                </a:solidFill>
                <a:latin typeface="Times New Roman" panose="02020603050405020304" pitchFamily="18" charset="0"/>
                <a:ea typeface="Times New Roman" panose="02020603050405020304" pitchFamily="18" charset="0"/>
              </a:rPr>
              <a:t>ekonomi</a:t>
            </a:r>
            <a:r>
              <a:rPr lang="en-US" sz="2400" b="1" kern="100" dirty="0">
                <a:solidFill>
                  <a:srgbClr val="44413C"/>
                </a:solidFill>
                <a:latin typeface="Times New Roman" panose="02020603050405020304" pitchFamily="18" charset="0"/>
                <a:ea typeface="Times New Roman" panose="02020603050405020304" pitchFamily="18" charset="0"/>
              </a:rPr>
              <a:t> </a:t>
            </a:r>
            <a:r>
              <a:rPr lang="en-US" sz="2400" b="1" kern="100" dirty="0" err="1">
                <a:solidFill>
                  <a:srgbClr val="44413C"/>
                </a:solidFill>
                <a:latin typeface="Times New Roman" panose="02020603050405020304" pitchFamily="18" charset="0"/>
                <a:ea typeface="Times New Roman" panose="02020603050405020304" pitchFamily="18" charset="0"/>
              </a:rPr>
              <a:t>dalam</a:t>
            </a:r>
            <a:r>
              <a:rPr lang="en-US" sz="2400" b="1" kern="100" dirty="0">
                <a:solidFill>
                  <a:srgbClr val="44413C"/>
                </a:solidFill>
                <a:latin typeface="Times New Roman" panose="02020603050405020304" pitchFamily="18" charset="0"/>
                <a:ea typeface="Times New Roman" panose="02020603050405020304" pitchFamily="18" charset="0"/>
              </a:rPr>
              <a:t> </a:t>
            </a:r>
            <a:r>
              <a:rPr lang="en-US" sz="2400" b="1" kern="100" dirty="0" err="1">
                <a:solidFill>
                  <a:srgbClr val="44413C"/>
                </a:solidFill>
                <a:latin typeface="Times New Roman" panose="02020603050405020304" pitchFamily="18" charset="0"/>
                <a:ea typeface="Times New Roman" panose="02020603050405020304" pitchFamily="18" charset="0"/>
              </a:rPr>
              <a:t>suatu</a:t>
            </a:r>
            <a:r>
              <a:rPr lang="en-US" sz="2400" b="1" kern="100" dirty="0">
                <a:solidFill>
                  <a:srgbClr val="44413C"/>
                </a:solidFill>
                <a:latin typeface="Times New Roman" panose="02020603050405020304" pitchFamily="18" charset="0"/>
                <a:ea typeface="Times New Roman" panose="02020603050405020304" pitchFamily="18" charset="0"/>
              </a:rPr>
              <a:t> </a:t>
            </a:r>
            <a:r>
              <a:rPr lang="en-US" sz="2400" b="1" kern="100" dirty="0" err="1">
                <a:solidFill>
                  <a:srgbClr val="44413C"/>
                </a:solidFill>
                <a:latin typeface="Times New Roman" panose="02020603050405020304" pitchFamily="18" charset="0"/>
                <a:ea typeface="Times New Roman" panose="02020603050405020304" pitchFamily="18" charset="0"/>
              </a:rPr>
              <a:t>perekonomian</a:t>
            </a:r>
            <a:r>
              <a:rPr lang="en-US" sz="2400" b="1" kern="100" dirty="0">
                <a:solidFill>
                  <a:srgbClr val="44413C"/>
                </a:solidFill>
                <a:latin typeface="Times New Roman" panose="02020603050405020304" pitchFamily="18" charset="0"/>
                <a:ea typeface="Times New Roman" panose="02020603050405020304" pitchFamily="18" charset="0"/>
              </a:rPr>
              <a:t>. </a:t>
            </a:r>
            <a:r>
              <a:rPr lang="en-US" sz="2400" b="1" kern="100" dirty="0" err="1">
                <a:solidFill>
                  <a:srgbClr val="44413C"/>
                </a:solidFill>
                <a:latin typeface="Times New Roman" panose="02020603050405020304" pitchFamily="18" charset="0"/>
                <a:ea typeface="Times New Roman" panose="02020603050405020304" pitchFamily="18" charset="0"/>
              </a:rPr>
              <a:t>Sektor</a:t>
            </a:r>
            <a:r>
              <a:rPr lang="en-US" sz="2400" b="1" kern="100" dirty="0">
                <a:solidFill>
                  <a:srgbClr val="44413C"/>
                </a:solidFill>
                <a:latin typeface="Times New Roman" panose="02020603050405020304" pitchFamily="18" charset="0"/>
                <a:ea typeface="Times New Roman" panose="02020603050405020304" pitchFamily="18" charset="0"/>
              </a:rPr>
              <a:t> yang </a:t>
            </a:r>
            <a:r>
              <a:rPr lang="en-US" sz="2400" b="1" kern="100" dirty="0" err="1">
                <a:solidFill>
                  <a:srgbClr val="44413C"/>
                </a:solidFill>
                <a:latin typeface="Times New Roman" panose="02020603050405020304" pitchFamily="18" charset="0"/>
                <a:ea typeface="Times New Roman" panose="02020603050405020304" pitchFamily="18" charset="0"/>
              </a:rPr>
              <a:t>dominan</a:t>
            </a:r>
            <a:r>
              <a:rPr lang="en-US" sz="2400" b="1" kern="100" dirty="0">
                <a:solidFill>
                  <a:srgbClr val="44413C"/>
                </a:solidFill>
                <a:latin typeface="Times New Roman" panose="02020603050405020304" pitchFamily="18" charset="0"/>
                <a:ea typeface="Times New Roman" panose="02020603050405020304" pitchFamily="18" charset="0"/>
              </a:rPr>
              <a:t> </a:t>
            </a:r>
            <a:r>
              <a:rPr lang="en-US" sz="2400" b="1" kern="100" dirty="0" err="1">
                <a:solidFill>
                  <a:srgbClr val="44413C"/>
                </a:solidFill>
                <a:latin typeface="Times New Roman" panose="02020603050405020304" pitchFamily="18" charset="0"/>
                <a:ea typeface="Times New Roman" panose="02020603050405020304" pitchFamily="18" charset="0"/>
              </a:rPr>
              <a:t>atau</a:t>
            </a:r>
            <a:r>
              <a:rPr lang="en-US" sz="2400" b="1" kern="100" dirty="0">
                <a:solidFill>
                  <a:srgbClr val="44413C"/>
                </a:solidFill>
                <a:latin typeface="Times New Roman" panose="02020603050405020304" pitchFamily="18" charset="0"/>
                <a:ea typeface="Times New Roman" panose="02020603050405020304" pitchFamily="18" charset="0"/>
              </a:rPr>
              <a:t> yang </a:t>
            </a:r>
            <a:r>
              <a:rPr lang="en-US" sz="2400" b="1" kern="100" dirty="0" err="1">
                <a:solidFill>
                  <a:srgbClr val="44413C"/>
                </a:solidFill>
                <a:latin typeface="Times New Roman" panose="02020603050405020304" pitchFamily="18" charset="0"/>
                <a:ea typeface="Times New Roman" panose="02020603050405020304" pitchFamily="18" charset="0"/>
              </a:rPr>
              <a:t>diandalkan</a:t>
            </a:r>
            <a:r>
              <a:rPr lang="en-US" sz="2400" b="1" kern="100" dirty="0">
                <a:solidFill>
                  <a:srgbClr val="44413C"/>
                </a:solidFill>
                <a:latin typeface="Times New Roman" panose="02020603050405020304" pitchFamily="18" charset="0"/>
                <a:ea typeface="Times New Roman" panose="02020603050405020304" pitchFamily="18" charset="0"/>
              </a:rPr>
              <a:t> </a:t>
            </a:r>
            <a:r>
              <a:rPr lang="en-US" sz="2400" b="1" kern="100" dirty="0" err="1">
                <a:solidFill>
                  <a:srgbClr val="44413C"/>
                </a:solidFill>
                <a:latin typeface="Times New Roman" panose="02020603050405020304" pitchFamily="18" charset="0"/>
                <a:ea typeface="Times New Roman" panose="02020603050405020304" pitchFamily="18" charset="0"/>
              </a:rPr>
              <a:t>mempunyai</a:t>
            </a:r>
            <a:r>
              <a:rPr lang="en-US" sz="2400" b="1" kern="100" dirty="0">
                <a:solidFill>
                  <a:srgbClr val="44413C"/>
                </a:solidFill>
                <a:latin typeface="Times New Roman" panose="02020603050405020304" pitchFamily="18" charset="0"/>
                <a:ea typeface="Times New Roman" panose="02020603050405020304" pitchFamily="18" charset="0"/>
              </a:rPr>
              <a:t> </a:t>
            </a:r>
            <a:r>
              <a:rPr lang="en-US" sz="2400" b="1" kern="100" dirty="0" err="1">
                <a:solidFill>
                  <a:srgbClr val="44413C"/>
                </a:solidFill>
                <a:latin typeface="Times New Roman" panose="02020603050405020304" pitchFamily="18" charset="0"/>
                <a:ea typeface="Times New Roman" panose="02020603050405020304" pitchFamily="18" charset="0"/>
              </a:rPr>
              <a:t>kedudukan</a:t>
            </a:r>
            <a:r>
              <a:rPr lang="en-US" sz="2400" b="1" kern="100" dirty="0">
                <a:solidFill>
                  <a:srgbClr val="44413C"/>
                </a:solidFill>
                <a:latin typeface="Times New Roman" panose="02020603050405020304" pitchFamily="18" charset="0"/>
                <a:ea typeface="Times New Roman" panose="02020603050405020304" pitchFamily="18" charset="0"/>
              </a:rPr>
              <a:t> paling </a:t>
            </a:r>
            <a:r>
              <a:rPr lang="en-US" sz="2400" b="1" kern="100" dirty="0" err="1">
                <a:solidFill>
                  <a:srgbClr val="44413C"/>
                </a:solidFill>
                <a:latin typeface="Times New Roman" panose="02020603050405020304" pitchFamily="18" charset="0"/>
                <a:ea typeface="Times New Roman" panose="02020603050405020304" pitchFamily="18" charset="0"/>
              </a:rPr>
              <a:t>atas</a:t>
            </a:r>
            <a:r>
              <a:rPr lang="en-US" sz="2400" b="1" kern="100" dirty="0">
                <a:solidFill>
                  <a:srgbClr val="44413C"/>
                </a:solidFill>
                <a:latin typeface="Times New Roman" panose="02020603050405020304" pitchFamily="18" charset="0"/>
                <a:ea typeface="Times New Roman" panose="02020603050405020304" pitchFamily="18" charset="0"/>
              </a:rPr>
              <a:t> </a:t>
            </a:r>
            <a:r>
              <a:rPr lang="en-US" sz="2400" b="1" kern="100" dirty="0" err="1">
                <a:solidFill>
                  <a:srgbClr val="44413C"/>
                </a:solidFill>
                <a:latin typeface="Times New Roman" panose="02020603050405020304" pitchFamily="18" charset="0"/>
                <a:ea typeface="Times New Roman" panose="02020603050405020304" pitchFamily="18" charset="0"/>
              </a:rPr>
              <a:t>dalam</a:t>
            </a:r>
            <a:r>
              <a:rPr lang="en-US" sz="2400" b="1" kern="100" dirty="0">
                <a:solidFill>
                  <a:srgbClr val="44413C"/>
                </a:solidFill>
                <a:latin typeface="Times New Roman" panose="02020603050405020304" pitchFamily="18" charset="0"/>
                <a:ea typeface="Times New Roman" panose="02020603050405020304" pitchFamily="18" charset="0"/>
              </a:rPr>
              <a:t> </a:t>
            </a:r>
            <a:r>
              <a:rPr lang="en-US" sz="2400" b="1" kern="100" dirty="0" err="1">
                <a:solidFill>
                  <a:srgbClr val="44413C"/>
                </a:solidFill>
                <a:latin typeface="Times New Roman" panose="02020603050405020304" pitchFamily="18" charset="0"/>
                <a:ea typeface="Times New Roman" panose="02020603050405020304" pitchFamily="18" charset="0"/>
              </a:rPr>
              <a:t>struktur</a:t>
            </a:r>
            <a:r>
              <a:rPr lang="en-US" sz="2400" b="1" kern="100" dirty="0">
                <a:solidFill>
                  <a:srgbClr val="44413C"/>
                </a:solidFill>
                <a:latin typeface="Times New Roman" panose="02020603050405020304" pitchFamily="18" charset="0"/>
                <a:ea typeface="Times New Roman" panose="02020603050405020304" pitchFamily="18" charset="0"/>
              </a:rPr>
              <a:t> </a:t>
            </a:r>
            <a:r>
              <a:rPr lang="en-US" sz="2400" b="1" kern="100" dirty="0" err="1">
                <a:solidFill>
                  <a:srgbClr val="44413C"/>
                </a:solidFill>
                <a:latin typeface="Times New Roman" panose="02020603050405020304" pitchFamily="18" charset="0"/>
                <a:ea typeface="Times New Roman" panose="02020603050405020304" pitchFamily="18" charset="0"/>
              </a:rPr>
              <a:t>tersebut</a:t>
            </a:r>
            <a:r>
              <a:rPr lang="en-US" sz="2400" b="1" kern="100" dirty="0">
                <a:solidFill>
                  <a:srgbClr val="44413C"/>
                </a:solidFill>
                <a:latin typeface="Times New Roman" panose="02020603050405020304" pitchFamily="18" charset="0"/>
                <a:ea typeface="Times New Roman" panose="02020603050405020304" pitchFamily="18" charset="0"/>
              </a:rPr>
              <a:t> </a:t>
            </a:r>
            <a:r>
              <a:rPr lang="en-US" sz="2400" b="1" kern="100" dirty="0" err="1">
                <a:solidFill>
                  <a:srgbClr val="44413C"/>
                </a:solidFill>
                <a:latin typeface="Times New Roman" panose="02020603050405020304" pitchFamily="18" charset="0"/>
                <a:ea typeface="Times New Roman" panose="02020603050405020304" pitchFamily="18" charset="0"/>
              </a:rPr>
              <a:t>dan</a:t>
            </a:r>
            <a:r>
              <a:rPr lang="en-US" sz="2400" b="1" kern="100" dirty="0">
                <a:solidFill>
                  <a:srgbClr val="44413C"/>
                </a:solidFill>
                <a:latin typeface="Times New Roman" panose="02020603050405020304" pitchFamily="18" charset="0"/>
                <a:ea typeface="Times New Roman" panose="02020603050405020304" pitchFamily="18" charset="0"/>
              </a:rPr>
              <a:t> </a:t>
            </a:r>
            <a:r>
              <a:rPr lang="en-US" sz="2400" b="1" kern="100" dirty="0" err="1">
                <a:solidFill>
                  <a:srgbClr val="44413C"/>
                </a:solidFill>
                <a:latin typeface="Times New Roman" panose="02020603050405020304" pitchFamily="18" charset="0"/>
                <a:ea typeface="Times New Roman" panose="02020603050405020304" pitchFamily="18" charset="0"/>
              </a:rPr>
              <a:t>menjadi</a:t>
            </a:r>
            <a:r>
              <a:rPr lang="en-US" sz="2400" b="1" kern="100" dirty="0">
                <a:solidFill>
                  <a:srgbClr val="44413C"/>
                </a:solidFill>
                <a:latin typeface="Times New Roman" panose="02020603050405020304" pitchFamily="18" charset="0"/>
                <a:ea typeface="Times New Roman" panose="02020603050405020304" pitchFamily="18" charset="0"/>
              </a:rPr>
              <a:t> </a:t>
            </a:r>
            <a:r>
              <a:rPr lang="en-US" sz="2400" b="1" kern="100" dirty="0" err="1">
                <a:solidFill>
                  <a:srgbClr val="44413C"/>
                </a:solidFill>
                <a:latin typeface="Times New Roman" panose="02020603050405020304" pitchFamily="18" charset="0"/>
                <a:ea typeface="Times New Roman" panose="02020603050405020304" pitchFamily="18" charset="0"/>
              </a:rPr>
              <a:t>ciri</a:t>
            </a:r>
            <a:r>
              <a:rPr lang="en-US" sz="2400" b="1" kern="100" dirty="0">
                <a:solidFill>
                  <a:srgbClr val="44413C"/>
                </a:solidFill>
                <a:latin typeface="Times New Roman" panose="02020603050405020304" pitchFamily="18" charset="0"/>
                <a:ea typeface="Times New Roman" panose="02020603050405020304" pitchFamily="18" charset="0"/>
              </a:rPr>
              <a:t> </a:t>
            </a:r>
            <a:r>
              <a:rPr lang="en-US" sz="2400" b="1" kern="100" dirty="0" err="1">
                <a:solidFill>
                  <a:srgbClr val="44413C"/>
                </a:solidFill>
                <a:latin typeface="Times New Roman" panose="02020603050405020304" pitchFamily="18" charset="0"/>
                <a:ea typeface="Times New Roman" panose="02020603050405020304" pitchFamily="18" charset="0"/>
              </a:rPr>
              <a:t>khas</a:t>
            </a:r>
            <a:r>
              <a:rPr lang="en-US" sz="2400" b="1" kern="100" dirty="0">
                <a:solidFill>
                  <a:srgbClr val="44413C"/>
                </a:solidFill>
                <a:latin typeface="Times New Roman" panose="02020603050405020304" pitchFamily="18" charset="0"/>
                <a:ea typeface="Times New Roman" panose="02020603050405020304" pitchFamily="18" charset="0"/>
              </a:rPr>
              <a:t> </a:t>
            </a:r>
            <a:r>
              <a:rPr lang="en-US" sz="2400" b="1" kern="100" dirty="0" err="1">
                <a:solidFill>
                  <a:srgbClr val="44413C"/>
                </a:solidFill>
                <a:latin typeface="Times New Roman" panose="02020603050405020304" pitchFamily="18" charset="0"/>
                <a:ea typeface="Times New Roman" panose="02020603050405020304" pitchFamily="18" charset="0"/>
              </a:rPr>
              <a:t>dari</a:t>
            </a:r>
            <a:r>
              <a:rPr lang="en-US" sz="2400" b="1" kern="100" dirty="0">
                <a:solidFill>
                  <a:srgbClr val="44413C"/>
                </a:solidFill>
                <a:latin typeface="Times New Roman" panose="02020603050405020304" pitchFamily="18" charset="0"/>
                <a:ea typeface="Times New Roman" panose="02020603050405020304" pitchFamily="18" charset="0"/>
              </a:rPr>
              <a:t> </a:t>
            </a:r>
            <a:r>
              <a:rPr lang="en-US" sz="2400" b="1" kern="100" dirty="0" err="1">
                <a:solidFill>
                  <a:srgbClr val="44413C"/>
                </a:solidFill>
                <a:latin typeface="Times New Roman" panose="02020603050405020304" pitchFamily="18" charset="0"/>
                <a:ea typeface="Times New Roman" panose="02020603050405020304" pitchFamily="18" charset="0"/>
              </a:rPr>
              <a:t>suatu</a:t>
            </a:r>
            <a:r>
              <a:rPr lang="en-US" sz="2400" b="1" kern="100" dirty="0">
                <a:solidFill>
                  <a:srgbClr val="44413C"/>
                </a:solidFill>
                <a:latin typeface="Times New Roman" panose="02020603050405020304" pitchFamily="18" charset="0"/>
                <a:ea typeface="Times New Roman" panose="02020603050405020304" pitchFamily="18" charset="0"/>
              </a:rPr>
              <a:t> </a:t>
            </a:r>
            <a:r>
              <a:rPr lang="en-US" sz="2400" b="1" kern="100" dirty="0" err="1">
                <a:solidFill>
                  <a:srgbClr val="44413C"/>
                </a:solidFill>
                <a:latin typeface="Times New Roman" panose="02020603050405020304" pitchFamily="18" charset="0"/>
                <a:ea typeface="Times New Roman" panose="02020603050405020304" pitchFamily="18" charset="0"/>
              </a:rPr>
              <a:t>perekonomian</a:t>
            </a:r>
            <a:r>
              <a:rPr lang="en-US" sz="2400" b="1" kern="100" dirty="0">
                <a:solidFill>
                  <a:srgbClr val="44413C"/>
                </a:solidFill>
                <a:latin typeface="Times New Roman" panose="02020603050405020304" pitchFamily="18" charset="0"/>
                <a:ea typeface="Times New Roman" panose="02020603050405020304" pitchFamily="18" charset="0"/>
              </a:rPr>
              <a:t>.</a:t>
            </a:r>
            <a:endParaRPr lang="en-US" sz="2400" b="1" kern="100" dirty="0">
              <a:effectLst/>
              <a:latin typeface="Times New Roman" panose="02020603050405020304" pitchFamily="18" charset="0"/>
              <a:ea typeface="SimSun" panose="02010600030101010101" pitchFamily="2" charset="-122"/>
            </a:endParaRPr>
          </a:p>
        </p:txBody>
      </p:sp>
    </p:spTree>
    <p:extLst>
      <p:ext uri="{BB962C8B-B14F-4D97-AF65-F5344CB8AC3E}">
        <p14:creationId xmlns:p14="http://schemas.microsoft.com/office/powerpoint/2010/main" val="18610978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err="1"/>
              <a:t>Struktur</a:t>
            </a:r>
            <a:r>
              <a:rPr lang="en-US" b="1" dirty="0"/>
              <a:t> </a:t>
            </a:r>
            <a:r>
              <a:rPr lang="en-US" b="1" dirty="0" err="1"/>
              <a:t>ekonomi</a:t>
            </a:r>
            <a:r>
              <a:rPr lang="en-US" b="1" dirty="0"/>
              <a:t> </a:t>
            </a:r>
            <a:r>
              <a:rPr lang="en-US" b="1" dirty="0" err="1"/>
              <a:t>sebuah</a:t>
            </a:r>
            <a:r>
              <a:rPr lang="en-US" b="1" dirty="0"/>
              <a:t> </a:t>
            </a:r>
            <a:r>
              <a:rPr lang="en-US" b="1" dirty="0" err="1"/>
              <a:t>negara</a:t>
            </a:r>
            <a:r>
              <a:rPr lang="en-US" b="1" dirty="0"/>
              <a:t> </a:t>
            </a:r>
            <a:r>
              <a:rPr lang="en-US" b="1" dirty="0" err="1"/>
              <a:t>dapat</a:t>
            </a:r>
            <a:r>
              <a:rPr lang="en-US" b="1" dirty="0"/>
              <a:t> </a:t>
            </a:r>
            <a:r>
              <a:rPr lang="en-US" b="1" dirty="0" err="1"/>
              <a:t>dilihat</a:t>
            </a:r>
            <a:r>
              <a:rPr lang="en-US" b="1" dirty="0"/>
              <a:t> </a:t>
            </a:r>
            <a:r>
              <a:rPr lang="en-US" b="1" dirty="0" err="1"/>
              <a:t>berdasarkan</a:t>
            </a:r>
            <a:r>
              <a:rPr lang="en-US" b="1" dirty="0"/>
              <a:t> </a:t>
            </a:r>
            <a:r>
              <a:rPr lang="en-US" b="1" dirty="0" err="1"/>
              <a:t>empat</a:t>
            </a:r>
            <a:r>
              <a:rPr lang="en-US" b="1" dirty="0"/>
              <a:t> </a:t>
            </a:r>
            <a:r>
              <a:rPr lang="en-US" b="1" dirty="0" err="1"/>
              <a:t>macam</a:t>
            </a:r>
            <a:r>
              <a:rPr lang="en-US" b="1" dirty="0"/>
              <a:t> </a:t>
            </a:r>
            <a:r>
              <a:rPr lang="en-US" b="1" dirty="0" err="1"/>
              <a:t>sudut</a:t>
            </a:r>
            <a:r>
              <a:rPr lang="en-US" b="1" dirty="0"/>
              <a:t> </a:t>
            </a:r>
            <a:r>
              <a:rPr lang="en-US" b="1" dirty="0" err="1"/>
              <a:t>tinjauan</a:t>
            </a:r>
            <a:r>
              <a:rPr lang="en-US" b="1" dirty="0"/>
              <a:t> </a:t>
            </a:r>
            <a:r>
              <a:rPr lang="en-US" b="1" dirty="0" err="1"/>
              <a:t>yaitu</a:t>
            </a:r>
            <a:r>
              <a:rPr lang="en-US" b="1" dirty="0"/>
              <a:t>:</a:t>
            </a:r>
            <a:br>
              <a:rPr lang="en-US" b="1" dirty="0"/>
            </a:br>
            <a:endParaRPr lang="en-US" b="1" dirty="0"/>
          </a:p>
        </p:txBody>
      </p:sp>
      <p:sp>
        <p:nvSpPr>
          <p:cNvPr id="3" name="Rectangle 2"/>
          <p:cNvSpPr/>
          <p:nvPr/>
        </p:nvSpPr>
        <p:spPr>
          <a:xfrm>
            <a:off x="2592924" y="2587512"/>
            <a:ext cx="8225330" cy="2308324"/>
          </a:xfrm>
          <a:prstGeom prst="rect">
            <a:avLst/>
          </a:prstGeom>
        </p:spPr>
        <p:txBody>
          <a:bodyPr wrap="square">
            <a:spAutoFit/>
          </a:bodyPr>
          <a:lstStyle/>
          <a:p>
            <a:pPr marL="342900" indent="-342900">
              <a:buFont typeface="+mj-lt"/>
              <a:buAutoNum type="arabicPeriod"/>
            </a:pPr>
            <a:r>
              <a:rPr lang="en-US" sz="2800" b="1" kern="100" dirty="0" err="1">
                <a:solidFill>
                  <a:srgbClr val="44413C"/>
                </a:solidFill>
                <a:latin typeface="Times New Roman" panose="02020603050405020304" pitchFamily="18" charset="0"/>
                <a:ea typeface="Times New Roman" panose="02020603050405020304" pitchFamily="18" charset="0"/>
                <a:cs typeface="Times New Roman" panose="02020603050405020304" pitchFamily="18" charset="0"/>
              </a:rPr>
              <a:t>Tinjauan</a:t>
            </a:r>
            <a:r>
              <a:rPr lang="en-US" sz="2800" b="1" kern="100" dirty="0">
                <a:solidFill>
                  <a:srgbClr val="44413C"/>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kern="100" dirty="0" err="1" smtClean="0">
                <a:solidFill>
                  <a:srgbClr val="44413C"/>
                </a:solidFill>
                <a:latin typeface="Times New Roman" panose="02020603050405020304" pitchFamily="18" charset="0"/>
                <a:ea typeface="Times New Roman" panose="02020603050405020304" pitchFamily="18" charset="0"/>
                <a:cs typeface="Times New Roman" panose="02020603050405020304" pitchFamily="18" charset="0"/>
              </a:rPr>
              <a:t>makro-sektoral</a:t>
            </a:r>
            <a:endParaRPr lang="en-US" sz="2800" b="1" kern="100" dirty="0" smtClean="0">
              <a:solidFill>
                <a:srgbClr val="44413C"/>
              </a:solidFill>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buFont typeface="+mj-lt"/>
              <a:buAutoNum type="arabicPeriod"/>
            </a:pPr>
            <a:r>
              <a:rPr lang="en-US" sz="2800" b="1" dirty="0" err="1">
                <a:latin typeface="Times New Roman" panose="02020603050405020304" pitchFamily="18" charset="0"/>
                <a:cs typeface="Times New Roman" panose="02020603050405020304" pitchFamily="18" charset="0"/>
              </a:rPr>
              <a:t>Tinjauan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keruangan</a:t>
            </a:r>
            <a:r>
              <a:rPr lang="en-US" sz="2800" b="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spasial</a:t>
            </a:r>
            <a:r>
              <a:rPr lang="en-US" sz="2800" b="1" dirty="0">
                <a:latin typeface="Times New Roman" panose="02020603050405020304" pitchFamily="18" charset="0"/>
                <a:cs typeface="Times New Roman" panose="02020603050405020304" pitchFamily="18" charset="0"/>
              </a:rPr>
              <a:t>)</a:t>
            </a:r>
          </a:p>
          <a:p>
            <a:pPr marL="342900" lvl="0" indent="-342900">
              <a:buFont typeface="+mj-lt"/>
              <a:buAutoNum type="arabicPeriod"/>
            </a:pPr>
            <a:r>
              <a:rPr lang="en-US" sz="2800" b="1" dirty="0" err="1">
                <a:latin typeface="Times New Roman" panose="02020603050405020304" pitchFamily="18" charset="0"/>
                <a:cs typeface="Times New Roman" panose="02020603050405020304" pitchFamily="18" charset="0"/>
              </a:rPr>
              <a:t>Tinjauan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penyelenggaraan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kenegaraan</a:t>
            </a:r>
            <a:endParaRPr lang="en-US" sz="2800" b="1" dirty="0">
              <a:latin typeface="Times New Roman" panose="02020603050405020304" pitchFamily="18" charset="0"/>
              <a:cs typeface="Times New Roman" panose="02020603050405020304" pitchFamily="18" charset="0"/>
            </a:endParaRPr>
          </a:p>
          <a:p>
            <a:pPr marL="342900" lvl="0" indent="-342900">
              <a:buFont typeface="+mj-lt"/>
              <a:buAutoNum type="arabicPeriod"/>
            </a:pPr>
            <a:r>
              <a:rPr lang="en-US" sz="2800" b="1" dirty="0" err="1">
                <a:latin typeface="Times New Roman" panose="02020603050405020304" pitchFamily="18" charset="0"/>
                <a:cs typeface="Times New Roman" panose="02020603050405020304" pitchFamily="18" charset="0"/>
              </a:rPr>
              <a:t>Tinjauan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birokrasi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pengambilan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keputusannya</a:t>
            </a:r>
            <a:endParaRPr lang="en-US" sz="2800" b="1" dirty="0">
              <a:latin typeface="Times New Roman" panose="02020603050405020304" pitchFamily="18" charset="0"/>
              <a:cs typeface="Times New Roman" panose="02020603050405020304" pitchFamily="18" charset="0"/>
            </a:endParaRPr>
          </a:p>
          <a:p>
            <a:pPr marL="342900" indent="-342900">
              <a:buFont typeface="+mj-lt"/>
              <a:buAutoNum type="arabicPeriod"/>
            </a:pPr>
            <a:endParaRPr 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2860900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tinjauan</a:t>
            </a:r>
            <a:r>
              <a:rPr lang="en-US" b="1" dirty="0" smtClean="0"/>
              <a:t> </a:t>
            </a:r>
            <a:r>
              <a:rPr lang="en-US" b="1" dirty="0" err="1"/>
              <a:t>struktur</a:t>
            </a:r>
            <a:r>
              <a:rPr lang="en-US" b="1" dirty="0"/>
              <a:t> </a:t>
            </a:r>
            <a:r>
              <a:rPr lang="en-US" b="1" dirty="0" err="1"/>
              <a:t>ekonomi</a:t>
            </a:r>
            <a:r>
              <a:rPr lang="en-US" b="1" dirty="0"/>
              <a:t> Indonesia</a:t>
            </a:r>
            <a:endParaRPr lang="en-US" dirty="0"/>
          </a:p>
        </p:txBody>
      </p:sp>
      <p:sp>
        <p:nvSpPr>
          <p:cNvPr id="3" name="Rectangle 2"/>
          <p:cNvSpPr/>
          <p:nvPr/>
        </p:nvSpPr>
        <p:spPr>
          <a:xfrm>
            <a:off x="1429555" y="1558345"/>
            <a:ext cx="10251583" cy="2862322"/>
          </a:xfrm>
          <a:prstGeom prst="rect">
            <a:avLst/>
          </a:prstGeom>
        </p:spPr>
        <p:txBody>
          <a:bodyPr wrap="square">
            <a:spAutoFit/>
          </a:bodyPr>
          <a:lstStyle/>
          <a:p>
            <a:pPr algn="just">
              <a:lnSpc>
                <a:spcPct val="150000"/>
              </a:lnSpc>
            </a:pPr>
            <a:r>
              <a:rPr lang="en-US" sz="2000" b="1" kern="100" dirty="0" err="1">
                <a:solidFill>
                  <a:srgbClr val="444444"/>
                </a:solidFill>
                <a:latin typeface="Times New Roman" panose="02020603050405020304" pitchFamily="18" charset="0"/>
                <a:ea typeface="SimSun" panose="02010600030101010101" pitchFamily="2" charset="-122"/>
              </a:rPr>
              <a:t>Ditinjau</a:t>
            </a:r>
            <a:r>
              <a:rPr lang="en-US" sz="2000" b="1" kern="100" dirty="0">
                <a:solidFill>
                  <a:srgbClr val="444444"/>
                </a:solidFill>
                <a:latin typeface="Times New Roman" panose="02020603050405020304" pitchFamily="18" charset="0"/>
                <a:ea typeface="SimSun" panose="02010600030101010101" pitchFamily="2" charset="-122"/>
              </a:rPr>
              <a:t> </a:t>
            </a:r>
            <a:r>
              <a:rPr lang="en-US" sz="2000" b="1" kern="100" dirty="0" err="1">
                <a:solidFill>
                  <a:srgbClr val="444444"/>
                </a:solidFill>
                <a:latin typeface="Times New Roman" panose="02020603050405020304" pitchFamily="18" charset="0"/>
                <a:ea typeface="SimSun" panose="02010600030101010101" pitchFamily="2" charset="-122"/>
              </a:rPr>
              <a:t>secara</a:t>
            </a:r>
            <a:r>
              <a:rPr lang="en-US" sz="2000" b="1" kern="100" dirty="0">
                <a:solidFill>
                  <a:srgbClr val="444444"/>
                </a:solidFill>
                <a:latin typeface="Times New Roman" panose="02020603050405020304" pitchFamily="18" charset="0"/>
                <a:ea typeface="SimSun" panose="02010600030101010101" pitchFamily="2" charset="-122"/>
              </a:rPr>
              <a:t> </a:t>
            </a:r>
            <a:r>
              <a:rPr lang="en-US" sz="2000" b="1" kern="100" dirty="0" err="1">
                <a:solidFill>
                  <a:srgbClr val="444444"/>
                </a:solidFill>
                <a:latin typeface="Times New Roman" panose="02020603050405020304" pitchFamily="18" charset="0"/>
                <a:ea typeface="SimSun" panose="02010600030101010101" pitchFamily="2" charset="-122"/>
              </a:rPr>
              <a:t>makro-sektoral</a:t>
            </a:r>
            <a:r>
              <a:rPr lang="en-US" sz="2000" b="1" kern="100" dirty="0">
                <a:solidFill>
                  <a:srgbClr val="444444"/>
                </a:solidFill>
                <a:latin typeface="Times New Roman" panose="02020603050405020304" pitchFamily="18" charset="0"/>
                <a:ea typeface="SimSun" panose="02010600030101010101" pitchFamily="2" charset="-122"/>
              </a:rPr>
              <a:t> </a:t>
            </a:r>
            <a:r>
              <a:rPr lang="en-US" sz="2000" b="1" kern="100" dirty="0" err="1">
                <a:solidFill>
                  <a:srgbClr val="444444"/>
                </a:solidFill>
                <a:latin typeface="Times New Roman" panose="02020603050405020304" pitchFamily="18" charset="0"/>
                <a:ea typeface="SimSun" panose="02010600030101010101" pitchFamily="2" charset="-122"/>
              </a:rPr>
              <a:t>struktur</a:t>
            </a:r>
            <a:r>
              <a:rPr lang="en-US" sz="2000" b="1" kern="100" dirty="0">
                <a:solidFill>
                  <a:srgbClr val="444444"/>
                </a:solidFill>
                <a:latin typeface="Times New Roman" panose="02020603050405020304" pitchFamily="18" charset="0"/>
                <a:ea typeface="SimSun" panose="02010600030101010101" pitchFamily="2" charset="-122"/>
              </a:rPr>
              <a:t> </a:t>
            </a:r>
            <a:r>
              <a:rPr lang="en-US" sz="2000" b="1" kern="100" dirty="0" err="1">
                <a:solidFill>
                  <a:srgbClr val="444444"/>
                </a:solidFill>
                <a:latin typeface="Times New Roman" panose="02020603050405020304" pitchFamily="18" charset="0"/>
                <a:ea typeface="SimSun" panose="02010600030101010101" pitchFamily="2" charset="-122"/>
              </a:rPr>
              <a:t>ekonomi</a:t>
            </a:r>
            <a:r>
              <a:rPr lang="en-US" sz="2000" b="1" kern="100" dirty="0">
                <a:solidFill>
                  <a:srgbClr val="444444"/>
                </a:solidFill>
                <a:latin typeface="Times New Roman" panose="02020603050405020304" pitchFamily="18" charset="0"/>
                <a:ea typeface="SimSun" panose="02010600030101010101" pitchFamily="2" charset="-122"/>
              </a:rPr>
              <a:t> Indonesia </a:t>
            </a:r>
            <a:r>
              <a:rPr lang="en-US" sz="2000" b="1" kern="100" dirty="0" err="1">
                <a:solidFill>
                  <a:srgbClr val="444444"/>
                </a:solidFill>
                <a:latin typeface="Times New Roman" panose="02020603050405020304" pitchFamily="18" charset="0"/>
                <a:ea typeface="SimSun" panose="02010600030101010101" pitchFamily="2" charset="-122"/>
              </a:rPr>
              <a:t>sesungguhnya</a:t>
            </a:r>
            <a:r>
              <a:rPr lang="en-US" sz="2000" b="1" kern="100" dirty="0">
                <a:solidFill>
                  <a:srgbClr val="444444"/>
                </a:solidFill>
                <a:latin typeface="Times New Roman" panose="02020603050405020304" pitchFamily="18" charset="0"/>
                <a:ea typeface="SimSun" panose="02010600030101010101" pitchFamily="2" charset="-122"/>
              </a:rPr>
              <a:t> </a:t>
            </a:r>
            <a:r>
              <a:rPr lang="en-US" sz="2000" b="1" kern="100" dirty="0" err="1">
                <a:solidFill>
                  <a:srgbClr val="444444"/>
                </a:solidFill>
                <a:latin typeface="Times New Roman" panose="02020603050405020304" pitchFamily="18" charset="0"/>
                <a:ea typeface="SimSun" panose="02010600030101010101" pitchFamily="2" charset="-122"/>
              </a:rPr>
              <a:t>masih</a:t>
            </a:r>
            <a:r>
              <a:rPr lang="en-US" sz="2000" b="1" kern="100" dirty="0">
                <a:solidFill>
                  <a:srgbClr val="444444"/>
                </a:solidFill>
                <a:latin typeface="Times New Roman" panose="02020603050405020304" pitchFamily="18" charset="0"/>
                <a:ea typeface="SimSun" panose="02010600030101010101" pitchFamily="2" charset="-122"/>
              </a:rPr>
              <a:t> </a:t>
            </a:r>
            <a:r>
              <a:rPr lang="en-US" sz="2000" b="1" kern="100" dirty="0" err="1">
                <a:solidFill>
                  <a:srgbClr val="444444"/>
                </a:solidFill>
                <a:latin typeface="Times New Roman" panose="02020603050405020304" pitchFamily="18" charset="0"/>
                <a:ea typeface="SimSun" panose="02010600030101010101" pitchFamily="2" charset="-122"/>
              </a:rPr>
              <a:t>dualistis</a:t>
            </a:r>
            <a:r>
              <a:rPr lang="en-US" sz="2000" b="1" kern="100" dirty="0">
                <a:solidFill>
                  <a:srgbClr val="444444"/>
                </a:solidFill>
                <a:latin typeface="Times New Roman" panose="02020603050405020304" pitchFamily="18" charset="0"/>
                <a:ea typeface="SimSun" panose="02010600030101010101" pitchFamily="2" charset="-122"/>
              </a:rPr>
              <a:t>. </a:t>
            </a:r>
            <a:r>
              <a:rPr lang="en-US" sz="2000" b="1" kern="100" dirty="0" err="1">
                <a:solidFill>
                  <a:srgbClr val="444444"/>
                </a:solidFill>
                <a:latin typeface="Times New Roman" panose="02020603050405020304" pitchFamily="18" charset="0"/>
                <a:ea typeface="SimSun" panose="02010600030101010101" pitchFamily="2" charset="-122"/>
              </a:rPr>
              <a:t>Sumber</a:t>
            </a:r>
            <a:r>
              <a:rPr lang="en-US" sz="2000" b="1" kern="100" dirty="0">
                <a:solidFill>
                  <a:srgbClr val="444444"/>
                </a:solidFill>
                <a:latin typeface="Times New Roman" panose="02020603050405020304" pitchFamily="18" charset="0"/>
                <a:ea typeface="SimSun" panose="02010600030101010101" pitchFamily="2" charset="-122"/>
              </a:rPr>
              <a:t> </a:t>
            </a:r>
            <a:r>
              <a:rPr lang="en-US" sz="2000" b="1" kern="100" dirty="0" err="1">
                <a:solidFill>
                  <a:srgbClr val="444444"/>
                </a:solidFill>
                <a:latin typeface="Times New Roman" panose="02020603050405020304" pitchFamily="18" charset="0"/>
                <a:ea typeface="SimSun" panose="02010600030101010101" pitchFamily="2" charset="-122"/>
              </a:rPr>
              <a:t>mata</a:t>
            </a:r>
            <a:r>
              <a:rPr lang="en-US" sz="2000" b="1" kern="100" dirty="0">
                <a:solidFill>
                  <a:srgbClr val="444444"/>
                </a:solidFill>
                <a:latin typeface="Times New Roman" panose="02020603050405020304" pitchFamily="18" charset="0"/>
                <a:ea typeface="SimSun" panose="02010600030101010101" pitchFamily="2" charset="-122"/>
              </a:rPr>
              <a:t> </a:t>
            </a:r>
            <a:r>
              <a:rPr lang="en-US" sz="2000" b="1" kern="100" dirty="0" err="1">
                <a:solidFill>
                  <a:srgbClr val="444444"/>
                </a:solidFill>
                <a:latin typeface="Times New Roman" panose="02020603050405020304" pitchFamily="18" charset="0"/>
                <a:ea typeface="SimSun" panose="02010600030101010101" pitchFamily="2" charset="-122"/>
              </a:rPr>
              <a:t>pencaharian</a:t>
            </a:r>
            <a:r>
              <a:rPr lang="en-US" sz="2000" b="1" kern="100" dirty="0">
                <a:solidFill>
                  <a:srgbClr val="444444"/>
                </a:solidFill>
                <a:latin typeface="Times New Roman" panose="02020603050405020304" pitchFamily="18" charset="0"/>
                <a:ea typeface="SimSun" panose="02010600030101010101" pitchFamily="2" charset="-122"/>
              </a:rPr>
              <a:t> </a:t>
            </a:r>
            <a:r>
              <a:rPr lang="en-US" sz="2000" b="1" kern="100" dirty="0" err="1">
                <a:solidFill>
                  <a:srgbClr val="444444"/>
                </a:solidFill>
                <a:latin typeface="Times New Roman" panose="02020603050405020304" pitchFamily="18" charset="0"/>
                <a:ea typeface="SimSun" panose="02010600030101010101" pitchFamily="2" charset="-122"/>
              </a:rPr>
              <a:t>utama</a:t>
            </a:r>
            <a:r>
              <a:rPr lang="en-US" sz="2000" b="1" kern="100" dirty="0">
                <a:solidFill>
                  <a:srgbClr val="444444"/>
                </a:solidFill>
                <a:latin typeface="Times New Roman" panose="02020603050405020304" pitchFamily="18" charset="0"/>
                <a:ea typeface="SimSun" panose="02010600030101010101" pitchFamily="2" charset="-122"/>
              </a:rPr>
              <a:t> </a:t>
            </a:r>
            <a:r>
              <a:rPr lang="en-US" sz="2000" b="1" kern="100" dirty="0" err="1">
                <a:solidFill>
                  <a:srgbClr val="444444"/>
                </a:solidFill>
                <a:latin typeface="Times New Roman" panose="02020603050405020304" pitchFamily="18" charset="0"/>
                <a:ea typeface="SimSun" panose="02010600030101010101" pitchFamily="2" charset="-122"/>
              </a:rPr>
              <a:t>sebagian</a:t>
            </a:r>
            <a:r>
              <a:rPr lang="en-US" sz="2000" b="1" kern="100" dirty="0">
                <a:solidFill>
                  <a:srgbClr val="444444"/>
                </a:solidFill>
                <a:latin typeface="Times New Roman" panose="02020603050405020304" pitchFamily="18" charset="0"/>
                <a:ea typeface="SimSun" panose="02010600030101010101" pitchFamily="2" charset="-122"/>
              </a:rPr>
              <a:t> </a:t>
            </a:r>
            <a:r>
              <a:rPr lang="en-US" sz="2000" b="1" kern="100" dirty="0" err="1">
                <a:solidFill>
                  <a:srgbClr val="444444"/>
                </a:solidFill>
                <a:latin typeface="Times New Roman" panose="02020603050405020304" pitchFamily="18" charset="0"/>
                <a:ea typeface="SimSun" panose="02010600030101010101" pitchFamily="2" charset="-122"/>
              </a:rPr>
              <a:t>besar</a:t>
            </a:r>
            <a:r>
              <a:rPr lang="en-US" sz="2000" b="1" kern="100" dirty="0">
                <a:solidFill>
                  <a:srgbClr val="444444"/>
                </a:solidFill>
                <a:latin typeface="Times New Roman" panose="02020603050405020304" pitchFamily="18" charset="0"/>
                <a:ea typeface="SimSun" panose="02010600030101010101" pitchFamily="2" charset="-122"/>
              </a:rPr>
              <a:t> </a:t>
            </a:r>
            <a:r>
              <a:rPr lang="en-US" sz="2000" b="1" kern="100" dirty="0" err="1">
                <a:solidFill>
                  <a:srgbClr val="444444"/>
                </a:solidFill>
                <a:latin typeface="Times New Roman" panose="02020603050405020304" pitchFamily="18" charset="0"/>
                <a:ea typeface="SimSun" panose="02010600030101010101" pitchFamily="2" charset="-122"/>
              </a:rPr>
              <a:t>penduduk</a:t>
            </a:r>
            <a:r>
              <a:rPr lang="en-US" sz="2000" b="1" kern="100" dirty="0">
                <a:solidFill>
                  <a:srgbClr val="444444"/>
                </a:solidFill>
                <a:latin typeface="Times New Roman" panose="02020603050405020304" pitchFamily="18" charset="0"/>
                <a:ea typeface="SimSun" panose="02010600030101010101" pitchFamily="2" charset="-122"/>
              </a:rPr>
              <a:t> </a:t>
            </a:r>
            <a:r>
              <a:rPr lang="en-US" sz="2000" b="1" kern="100" dirty="0" err="1">
                <a:solidFill>
                  <a:srgbClr val="444444"/>
                </a:solidFill>
                <a:latin typeface="Times New Roman" panose="02020603050405020304" pitchFamily="18" charset="0"/>
                <a:ea typeface="SimSun" panose="02010600030101010101" pitchFamily="2" charset="-122"/>
              </a:rPr>
              <a:t>masih</a:t>
            </a:r>
            <a:r>
              <a:rPr lang="en-US" sz="2000" b="1" kern="100" dirty="0">
                <a:solidFill>
                  <a:srgbClr val="444444"/>
                </a:solidFill>
                <a:latin typeface="Times New Roman" panose="02020603050405020304" pitchFamily="18" charset="0"/>
                <a:ea typeface="SimSun" panose="02010600030101010101" pitchFamily="2" charset="-122"/>
              </a:rPr>
              <a:t> </a:t>
            </a:r>
            <a:r>
              <a:rPr lang="en-US" sz="2000" b="1" kern="100" dirty="0" err="1">
                <a:solidFill>
                  <a:srgbClr val="444444"/>
                </a:solidFill>
                <a:latin typeface="Times New Roman" panose="02020603050405020304" pitchFamily="18" charset="0"/>
                <a:ea typeface="SimSun" panose="02010600030101010101" pitchFamily="2" charset="-122"/>
              </a:rPr>
              <a:t>sektor</a:t>
            </a:r>
            <a:r>
              <a:rPr lang="en-US" sz="2000" b="1" kern="100" dirty="0">
                <a:solidFill>
                  <a:srgbClr val="444444"/>
                </a:solidFill>
                <a:latin typeface="Times New Roman" panose="02020603050405020304" pitchFamily="18" charset="0"/>
                <a:ea typeface="SimSun" panose="02010600030101010101" pitchFamily="2" charset="-122"/>
              </a:rPr>
              <a:t> </a:t>
            </a:r>
            <a:r>
              <a:rPr lang="en-US" sz="2000" b="1" kern="100" dirty="0" err="1">
                <a:solidFill>
                  <a:srgbClr val="444444"/>
                </a:solidFill>
                <a:latin typeface="Times New Roman" panose="02020603050405020304" pitchFamily="18" charset="0"/>
                <a:ea typeface="SimSun" panose="02010600030101010101" pitchFamily="2" charset="-122"/>
              </a:rPr>
              <a:t>pertanian</a:t>
            </a:r>
            <a:r>
              <a:rPr lang="en-US" sz="2000" b="1" kern="100" dirty="0">
                <a:solidFill>
                  <a:srgbClr val="444444"/>
                </a:solidFill>
                <a:latin typeface="Times New Roman" panose="02020603050405020304" pitchFamily="18" charset="0"/>
                <a:ea typeface="SimSun" panose="02010600030101010101" pitchFamily="2" charset="-122"/>
              </a:rPr>
              <a:t>. </a:t>
            </a:r>
            <a:r>
              <a:rPr lang="en-US" sz="2000" b="1" kern="100" dirty="0" err="1">
                <a:solidFill>
                  <a:srgbClr val="444444"/>
                </a:solidFill>
                <a:latin typeface="Times New Roman" panose="02020603050405020304" pitchFamily="18" charset="0"/>
                <a:ea typeface="SimSun" panose="02010600030101010101" pitchFamily="2" charset="-122"/>
              </a:rPr>
              <a:t>Dalam</a:t>
            </a:r>
            <a:r>
              <a:rPr lang="en-US" sz="2000" b="1" kern="100" dirty="0">
                <a:solidFill>
                  <a:srgbClr val="444444"/>
                </a:solidFill>
                <a:latin typeface="Times New Roman" panose="02020603050405020304" pitchFamily="18" charset="0"/>
                <a:ea typeface="SimSun" panose="02010600030101010101" pitchFamily="2" charset="-122"/>
              </a:rPr>
              <a:t> </a:t>
            </a:r>
            <a:r>
              <a:rPr lang="en-US" sz="2000" b="1" kern="100" dirty="0" err="1">
                <a:solidFill>
                  <a:srgbClr val="444444"/>
                </a:solidFill>
                <a:latin typeface="Times New Roman" panose="02020603050405020304" pitchFamily="18" charset="0"/>
                <a:ea typeface="SimSun" panose="02010600030101010101" pitchFamily="2" charset="-122"/>
              </a:rPr>
              <a:t>kaitan</a:t>
            </a:r>
            <a:r>
              <a:rPr lang="en-US" sz="2000" b="1" kern="100" dirty="0">
                <a:solidFill>
                  <a:srgbClr val="444444"/>
                </a:solidFill>
                <a:latin typeface="Times New Roman" panose="02020603050405020304" pitchFamily="18" charset="0"/>
                <a:ea typeface="SimSun" panose="02010600030101010101" pitchFamily="2" charset="-122"/>
              </a:rPr>
              <a:t> </a:t>
            </a:r>
            <a:r>
              <a:rPr lang="en-US" sz="2000" b="1" kern="100" dirty="0" err="1">
                <a:solidFill>
                  <a:srgbClr val="444444"/>
                </a:solidFill>
                <a:latin typeface="Times New Roman" panose="02020603050405020304" pitchFamily="18" charset="0"/>
                <a:ea typeface="SimSun" panose="02010600030101010101" pitchFamily="2" charset="-122"/>
              </a:rPr>
              <a:t>ini</a:t>
            </a:r>
            <a:r>
              <a:rPr lang="en-US" sz="2000" b="1" kern="100" dirty="0">
                <a:solidFill>
                  <a:srgbClr val="444444"/>
                </a:solidFill>
                <a:latin typeface="Times New Roman" panose="02020603050405020304" pitchFamily="18" charset="0"/>
                <a:ea typeface="SimSun" panose="02010600030101010101" pitchFamily="2" charset="-122"/>
              </a:rPr>
              <a:t> </a:t>
            </a:r>
            <a:r>
              <a:rPr lang="en-US" sz="2000" b="1" kern="100" dirty="0" err="1">
                <a:solidFill>
                  <a:srgbClr val="444444"/>
                </a:solidFill>
                <a:latin typeface="Times New Roman" panose="02020603050405020304" pitchFamily="18" charset="0"/>
                <a:ea typeface="SimSun" panose="02010600030101010101" pitchFamily="2" charset="-122"/>
              </a:rPr>
              <a:t>berarti</a:t>
            </a:r>
            <a:r>
              <a:rPr lang="en-US" sz="2000" b="1" kern="100" dirty="0">
                <a:solidFill>
                  <a:srgbClr val="444444"/>
                </a:solidFill>
                <a:latin typeface="Times New Roman" panose="02020603050405020304" pitchFamily="18" charset="0"/>
                <a:ea typeface="SimSun" panose="02010600030101010101" pitchFamily="2" charset="-122"/>
              </a:rPr>
              <a:t> </a:t>
            </a:r>
            <a:r>
              <a:rPr lang="en-US" sz="2000" b="1" kern="100" dirty="0" err="1">
                <a:solidFill>
                  <a:srgbClr val="444444"/>
                </a:solidFill>
                <a:latin typeface="Times New Roman" panose="02020603050405020304" pitchFamily="18" charset="0"/>
                <a:ea typeface="SimSun" panose="02010600030101010101" pitchFamily="2" charset="-122"/>
              </a:rPr>
              <a:t>struktur</a:t>
            </a:r>
            <a:r>
              <a:rPr lang="en-US" sz="2000" b="1" kern="100" dirty="0">
                <a:solidFill>
                  <a:srgbClr val="444444"/>
                </a:solidFill>
                <a:latin typeface="Times New Roman" panose="02020603050405020304" pitchFamily="18" charset="0"/>
                <a:ea typeface="SimSun" panose="02010600030101010101" pitchFamily="2" charset="-122"/>
              </a:rPr>
              <a:t> </a:t>
            </a:r>
            <a:r>
              <a:rPr lang="en-US" sz="2000" b="1" kern="100" dirty="0" err="1">
                <a:solidFill>
                  <a:srgbClr val="444444"/>
                </a:solidFill>
                <a:latin typeface="Times New Roman" panose="02020603050405020304" pitchFamily="18" charset="0"/>
                <a:ea typeface="SimSun" panose="02010600030101010101" pitchFamily="2" charset="-122"/>
              </a:rPr>
              <a:t>tersebut</a:t>
            </a:r>
            <a:r>
              <a:rPr lang="en-US" sz="2000" b="1" kern="100" dirty="0">
                <a:solidFill>
                  <a:srgbClr val="444444"/>
                </a:solidFill>
                <a:latin typeface="Times New Roman" panose="02020603050405020304" pitchFamily="18" charset="0"/>
                <a:ea typeface="SimSun" panose="02010600030101010101" pitchFamily="2" charset="-122"/>
              </a:rPr>
              <a:t> </a:t>
            </a:r>
            <a:r>
              <a:rPr lang="en-US" sz="2000" b="1" kern="100" dirty="0" err="1">
                <a:solidFill>
                  <a:srgbClr val="444444"/>
                </a:solidFill>
                <a:latin typeface="Times New Roman" panose="02020603050405020304" pitchFamily="18" charset="0"/>
                <a:ea typeface="SimSun" panose="02010600030101010101" pitchFamily="2" charset="-122"/>
              </a:rPr>
              <a:t>masih</a:t>
            </a:r>
            <a:r>
              <a:rPr lang="en-US" sz="2000" b="1" kern="100" dirty="0">
                <a:solidFill>
                  <a:srgbClr val="444444"/>
                </a:solidFill>
                <a:latin typeface="Times New Roman" panose="02020603050405020304" pitchFamily="18" charset="0"/>
                <a:ea typeface="SimSun" panose="02010600030101010101" pitchFamily="2" charset="-122"/>
              </a:rPr>
              <a:t> </a:t>
            </a:r>
            <a:r>
              <a:rPr lang="en-US" sz="2000" b="1" kern="100" dirty="0" err="1">
                <a:solidFill>
                  <a:srgbClr val="444444"/>
                </a:solidFill>
                <a:latin typeface="Times New Roman" panose="02020603050405020304" pitchFamily="18" charset="0"/>
                <a:ea typeface="SimSun" panose="02010600030101010101" pitchFamily="2" charset="-122"/>
              </a:rPr>
              <a:t>agraris</a:t>
            </a:r>
            <a:r>
              <a:rPr lang="en-US" sz="2000" b="1" kern="100" dirty="0">
                <a:solidFill>
                  <a:srgbClr val="444444"/>
                </a:solidFill>
                <a:latin typeface="Times New Roman" panose="02020603050405020304" pitchFamily="18" charset="0"/>
                <a:ea typeface="SimSun" panose="02010600030101010101" pitchFamily="2" charset="-122"/>
              </a:rPr>
              <a:t>. Akan </a:t>
            </a:r>
            <a:r>
              <a:rPr lang="en-US" sz="2000" b="1" kern="100" dirty="0" err="1">
                <a:solidFill>
                  <a:srgbClr val="444444"/>
                </a:solidFill>
                <a:latin typeface="Times New Roman" panose="02020603050405020304" pitchFamily="18" charset="0"/>
                <a:ea typeface="SimSun" panose="02010600030101010101" pitchFamily="2" charset="-122"/>
              </a:rPr>
              <a:t>tetapi</a:t>
            </a:r>
            <a:r>
              <a:rPr lang="en-US" sz="2000" b="1" kern="100" dirty="0">
                <a:solidFill>
                  <a:srgbClr val="444444"/>
                </a:solidFill>
                <a:latin typeface="Times New Roman" panose="02020603050405020304" pitchFamily="18" charset="0"/>
                <a:ea typeface="SimSun" panose="02010600030101010101" pitchFamily="2" charset="-122"/>
              </a:rPr>
              <a:t> </a:t>
            </a:r>
            <a:r>
              <a:rPr lang="en-US" sz="2000" b="1" kern="100" dirty="0" err="1">
                <a:solidFill>
                  <a:srgbClr val="444444"/>
                </a:solidFill>
                <a:latin typeface="Times New Roman" panose="02020603050405020304" pitchFamily="18" charset="0"/>
                <a:ea typeface="SimSun" panose="02010600030101010101" pitchFamily="2" charset="-122"/>
              </a:rPr>
              <a:t>penyumbang</a:t>
            </a:r>
            <a:r>
              <a:rPr lang="en-US" sz="2000" b="1" kern="100" dirty="0">
                <a:solidFill>
                  <a:srgbClr val="444444"/>
                </a:solidFill>
                <a:latin typeface="Times New Roman" panose="02020603050405020304" pitchFamily="18" charset="0"/>
                <a:ea typeface="SimSun" panose="02010600030101010101" pitchFamily="2" charset="-122"/>
              </a:rPr>
              <a:t> </a:t>
            </a:r>
            <a:r>
              <a:rPr lang="en-US" sz="2000" b="1" kern="100" dirty="0" err="1">
                <a:solidFill>
                  <a:srgbClr val="444444"/>
                </a:solidFill>
                <a:latin typeface="Times New Roman" panose="02020603050405020304" pitchFamily="18" charset="0"/>
                <a:ea typeface="SimSun" panose="02010600030101010101" pitchFamily="2" charset="-122"/>
              </a:rPr>
              <a:t>utama</a:t>
            </a:r>
            <a:r>
              <a:rPr lang="en-US" sz="2000" b="1" kern="100" dirty="0">
                <a:solidFill>
                  <a:srgbClr val="444444"/>
                </a:solidFill>
                <a:latin typeface="Times New Roman" panose="02020603050405020304" pitchFamily="18" charset="0"/>
                <a:ea typeface="SimSun" panose="02010600030101010101" pitchFamily="2" charset="-122"/>
              </a:rPr>
              <a:t> </a:t>
            </a:r>
            <a:r>
              <a:rPr lang="en-US" sz="2000" b="1" kern="100" dirty="0" err="1">
                <a:solidFill>
                  <a:srgbClr val="444444"/>
                </a:solidFill>
                <a:latin typeface="Times New Roman" panose="02020603050405020304" pitchFamily="18" charset="0"/>
                <a:ea typeface="SimSun" panose="02010600030101010101" pitchFamily="2" charset="-122"/>
              </a:rPr>
              <a:t>pendapatan</a:t>
            </a:r>
            <a:r>
              <a:rPr lang="en-US" sz="2000" b="1" kern="100" dirty="0">
                <a:solidFill>
                  <a:srgbClr val="444444"/>
                </a:solidFill>
                <a:latin typeface="Times New Roman" panose="02020603050405020304" pitchFamily="18" charset="0"/>
                <a:ea typeface="SimSun" panose="02010600030101010101" pitchFamily="2" charset="-122"/>
              </a:rPr>
              <a:t> </a:t>
            </a:r>
            <a:r>
              <a:rPr lang="en-US" sz="2000" b="1" kern="100" dirty="0" err="1">
                <a:solidFill>
                  <a:srgbClr val="444444"/>
                </a:solidFill>
                <a:latin typeface="Times New Roman" panose="02020603050405020304" pitchFamily="18" charset="0"/>
                <a:ea typeface="SimSun" panose="02010600030101010101" pitchFamily="2" charset="-122"/>
              </a:rPr>
              <a:t>nasional</a:t>
            </a:r>
            <a:r>
              <a:rPr lang="en-US" sz="2000" b="1" kern="100" dirty="0">
                <a:solidFill>
                  <a:srgbClr val="444444"/>
                </a:solidFill>
                <a:latin typeface="Times New Roman" panose="02020603050405020304" pitchFamily="18" charset="0"/>
                <a:ea typeface="SimSun" panose="02010600030101010101" pitchFamily="2" charset="-122"/>
              </a:rPr>
              <a:t> </a:t>
            </a:r>
            <a:r>
              <a:rPr lang="en-US" sz="2000" b="1" kern="100" dirty="0" err="1">
                <a:solidFill>
                  <a:srgbClr val="444444"/>
                </a:solidFill>
                <a:latin typeface="Times New Roman" panose="02020603050405020304" pitchFamily="18" charset="0"/>
                <a:ea typeface="SimSun" panose="02010600030101010101" pitchFamily="2" charset="-122"/>
              </a:rPr>
              <a:t>adalah</a:t>
            </a:r>
            <a:r>
              <a:rPr lang="en-US" sz="2000" b="1" kern="100" dirty="0">
                <a:solidFill>
                  <a:srgbClr val="444444"/>
                </a:solidFill>
                <a:latin typeface="Times New Roman" panose="02020603050405020304" pitchFamily="18" charset="0"/>
                <a:ea typeface="SimSun" panose="02010600030101010101" pitchFamily="2" charset="-122"/>
              </a:rPr>
              <a:t> </a:t>
            </a:r>
            <a:r>
              <a:rPr lang="en-US" sz="2000" b="1" kern="100" dirty="0" err="1">
                <a:solidFill>
                  <a:srgbClr val="444444"/>
                </a:solidFill>
                <a:latin typeface="Times New Roman" panose="02020603050405020304" pitchFamily="18" charset="0"/>
                <a:ea typeface="SimSun" panose="02010600030101010101" pitchFamily="2" charset="-122"/>
              </a:rPr>
              <a:t>sektor</a:t>
            </a:r>
            <a:r>
              <a:rPr lang="en-US" sz="2000" b="1" kern="100" dirty="0">
                <a:solidFill>
                  <a:srgbClr val="444444"/>
                </a:solidFill>
                <a:latin typeface="Times New Roman" panose="02020603050405020304" pitchFamily="18" charset="0"/>
                <a:ea typeface="SimSun" panose="02010600030101010101" pitchFamily="2" charset="-122"/>
              </a:rPr>
              <a:t> </a:t>
            </a:r>
            <a:r>
              <a:rPr lang="en-US" sz="2000" b="1" kern="100" dirty="0" err="1">
                <a:solidFill>
                  <a:srgbClr val="444444"/>
                </a:solidFill>
                <a:latin typeface="Times New Roman" panose="02020603050405020304" pitchFamily="18" charset="0"/>
                <a:ea typeface="SimSun" panose="02010600030101010101" pitchFamily="2" charset="-122"/>
              </a:rPr>
              <a:t>industri</a:t>
            </a:r>
            <a:r>
              <a:rPr lang="en-US" sz="2000" b="1" kern="100" dirty="0">
                <a:solidFill>
                  <a:srgbClr val="444444"/>
                </a:solidFill>
                <a:latin typeface="Times New Roman" panose="02020603050405020304" pitchFamily="18" charset="0"/>
                <a:ea typeface="SimSun" panose="02010600030101010101" pitchFamily="2" charset="-122"/>
              </a:rPr>
              <a:t> </a:t>
            </a:r>
            <a:r>
              <a:rPr lang="en-US" sz="2000" b="1" kern="100" dirty="0" err="1">
                <a:solidFill>
                  <a:srgbClr val="444444"/>
                </a:solidFill>
                <a:latin typeface="Times New Roman" panose="02020603050405020304" pitchFamily="18" charset="0"/>
                <a:ea typeface="SimSun" panose="02010600030101010101" pitchFamily="2" charset="-122"/>
              </a:rPr>
              <a:t>pengolahan</a:t>
            </a:r>
            <a:r>
              <a:rPr lang="en-US" sz="2000" b="1" kern="100" dirty="0">
                <a:solidFill>
                  <a:srgbClr val="444444"/>
                </a:solidFill>
                <a:latin typeface="Times New Roman" panose="02020603050405020304" pitchFamily="18" charset="0"/>
                <a:ea typeface="SimSun" panose="02010600030101010101" pitchFamily="2" charset="-122"/>
              </a:rPr>
              <a:t>. </a:t>
            </a:r>
            <a:r>
              <a:rPr lang="en-US" sz="2000" b="1" kern="100" dirty="0" err="1">
                <a:solidFill>
                  <a:srgbClr val="444444"/>
                </a:solidFill>
                <a:latin typeface="Times New Roman" panose="02020603050405020304" pitchFamily="18" charset="0"/>
                <a:ea typeface="SimSun" panose="02010600030101010101" pitchFamily="2" charset="-122"/>
              </a:rPr>
              <a:t>Dalam</a:t>
            </a:r>
            <a:r>
              <a:rPr lang="en-US" sz="2000" b="1" kern="100" dirty="0">
                <a:solidFill>
                  <a:srgbClr val="444444"/>
                </a:solidFill>
                <a:latin typeface="Times New Roman" panose="02020603050405020304" pitchFamily="18" charset="0"/>
                <a:ea typeface="SimSun" panose="02010600030101010101" pitchFamily="2" charset="-122"/>
              </a:rPr>
              <a:t> </a:t>
            </a:r>
            <a:r>
              <a:rPr lang="en-US" sz="2000" b="1" kern="100" dirty="0" err="1">
                <a:solidFill>
                  <a:srgbClr val="444444"/>
                </a:solidFill>
                <a:latin typeface="Times New Roman" panose="02020603050405020304" pitchFamily="18" charset="0"/>
                <a:ea typeface="SimSun" panose="02010600030101010101" pitchFamily="2" charset="-122"/>
              </a:rPr>
              <a:t>kaitan</a:t>
            </a:r>
            <a:r>
              <a:rPr lang="en-US" sz="2000" b="1" kern="100" dirty="0">
                <a:solidFill>
                  <a:srgbClr val="444444"/>
                </a:solidFill>
                <a:latin typeface="Times New Roman" panose="02020603050405020304" pitchFamily="18" charset="0"/>
                <a:ea typeface="SimSun" panose="02010600030101010101" pitchFamily="2" charset="-122"/>
              </a:rPr>
              <a:t> </a:t>
            </a:r>
            <a:r>
              <a:rPr lang="en-US" sz="2000" b="1" kern="100" dirty="0" err="1">
                <a:solidFill>
                  <a:srgbClr val="444444"/>
                </a:solidFill>
                <a:latin typeface="Times New Roman" panose="02020603050405020304" pitchFamily="18" charset="0"/>
                <a:ea typeface="SimSun" panose="02010600030101010101" pitchFamily="2" charset="-122"/>
              </a:rPr>
              <a:t>ini</a:t>
            </a:r>
            <a:r>
              <a:rPr lang="en-US" sz="2000" b="1" kern="100" dirty="0">
                <a:solidFill>
                  <a:srgbClr val="444444"/>
                </a:solidFill>
                <a:latin typeface="Times New Roman" panose="02020603050405020304" pitchFamily="18" charset="0"/>
                <a:ea typeface="SimSun" panose="02010600030101010101" pitchFamily="2" charset="-122"/>
              </a:rPr>
              <a:t> </a:t>
            </a:r>
            <a:r>
              <a:rPr lang="en-US" sz="2000" b="1" kern="100" dirty="0" err="1">
                <a:solidFill>
                  <a:srgbClr val="444444"/>
                </a:solidFill>
                <a:latin typeface="Times New Roman" panose="02020603050405020304" pitchFamily="18" charset="0"/>
                <a:ea typeface="SimSun" panose="02010600030101010101" pitchFamily="2" charset="-122"/>
              </a:rPr>
              <a:t>berarti</a:t>
            </a:r>
            <a:r>
              <a:rPr lang="en-US" sz="2000" b="1" kern="100" dirty="0">
                <a:solidFill>
                  <a:srgbClr val="444444"/>
                </a:solidFill>
                <a:latin typeface="Times New Roman" panose="02020603050405020304" pitchFamily="18" charset="0"/>
                <a:ea typeface="SimSun" panose="02010600030101010101" pitchFamily="2" charset="-122"/>
              </a:rPr>
              <a:t> </a:t>
            </a:r>
            <a:r>
              <a:rPr lang="en-US" sz="2000" b="1" kern="100" dirty="0" err="1">
                <a:solidFill>
                  <a:srgbClr val="444444"/>
                </a:solidFill>
                <a:latin typeface="Times New Roman" panose="02020603050405020304" pitchFamily="18" charset="0"/>
                <a:ea typeface="SimSun" panose="02010600030101010101" pitchFamily="2" charset="-122"/>
              </a:rPr>
              <a:t>struktur</a:t>
            </a:r>
            <a:r>
              <a:rPr lang="en-US" sz="2000" b="1" kern="100" dirty="0">
                <a:solidFill>
                  <a:srgbClr val="444444"/>
                </a:solidFill>
                <a:latin typeface="Times New Roman" panose="02020603050405020304" pitchFamily="18" charset="0"/>
                <a:ea typeface="SimSun" panose="02010600030101010101" pitchFamily="2" charset="-122"/>
              </a:rPr>
              <a:t> </a:t>
            </a:r>
            <a:r>
              <a:rPr lang="en-US" sz="2000" b="1" kern="100" dirty="0" err="1">
                <a:solidFill>
                  <a:srgbClr val="444444"/>
                </a:solidFill>
                <a:latin typeface="Times New Roman" panose="02020603050405020304" pitchFamily="18" charset="0"/>
                <a:ea typeface="SimSun" panose="02010600030101010101" pitchFamily="2" charset="-122"/>
              </a:rPr>
              <a:t>tersebut</a:t>
            </a:r>
            <a:r>
              <a:rPr lang="en-US" sz="2000" b="1" kern="100" dirty="0">
                <a:solidFill>
                  <a:srgbClr val="444444"/>
                </a:solidFill>
                <a:latin typeface="Times New Roman" panose="02020603050405020304" pitchFamily="18" charset="0"/>
                <a:ea typeface="SimSun" panose="02010600030101010101" pitchFamily="2" charset="-122"/>
              </a:rPr>
              <a:t> </a:t>
            </a:r>
            <a:r>
              <a:rPr lang="en-US" sz="2000" b="1" kern="100" dirty="0" err="1">
                <a:solidFill>
                  <a:srgbClr val="444444"/>
                </a:solidFill>
                <a:latin typeface="Times New Roman" panose="02020603050405020304" pitchFamily="18" charset="0"/>
                <a:ea typeface="SimSun" panose="02010600030101010101" pitchFamily="2" charset="-122"/>
              </a:rPr>
              <a:t>sudah</a:t>
            </a:r>
            <a:r>
              <a:rPr lang="en-US" sz="2000" b="1" kern="100" dirty="0">
                <a:solidFill>
                  <a:srgbClr val="444444"/>
                </a:solidFill>
                <a:latin typeface="Times New Roman" panose="02020603050405020304" pitchFamily="18" charset="0"/>
                <a:ea typeface="SimSun" panose="02010600030101010101" pitchFamily="2" charset="-122"/>
              </a:rPr>
              <a:t> industrial. </a:t>
            </a:r>
            <a:r>
              <a:rPr lang="en-US" sz="2000" b="1" kern="100" dirty="0" err="1">
                <a:solidFill>
                  <a:srgbClr val="444444"/>
                </a:solidFill>
                <a:latin typeface="Times New Roman" panose="02020603050405020304" pitchFamily="18" charset="0"/>
                <a:ea typeface="SimSun" panose="02010600030101010101" pitchFamily="2" charset="-122"/>
              </a:rPr>
              <a:t>Semua</a:t>
            </a:r>
            <a:r>
              <a:rPr lang="en-US" sz="2000" b="1" kern="100" dirty="0">
                <a:solidFill>
                  <a:srgbClr val="444444"/>
                </a:solidFill>
                <a:latin typeface="Times New Roman" panose="02020603050405020304" pitchFamily="18" charset="0"/>
                <a:ea typeface="SimSun" panose="02010600030101010101" pitchFamily="2" charset="-122"/>
              </a:rPr>
              <a:t> </a:t>
            </a:r>
            <a:r>
              <a:rPr lang="en-US" sz="2000" b="1" kern="100" dirty="0" err="1">
                <a:solidFill>
                  <a:srgbClr val="444444"/>
                </a:solidFill>
                <a:latin typeface="Times New Roman" panose="02020603050405020304" pitchFamily="18" charset="0"/>
                <a:ea typeface="SimSun" panose="02010600030101010101" pitchFamily="2" charset="-122"/>
              </a:rPr>
              <a:t>itu</a:t>
            </a:r>
            <a:r>
              <a:rPr lang="en-US" sz="2000" b="1" kern="100" dirty="0">
                <a:solidFill>
                  <a:srgbClr val="444444"/>
                </a:solidFill>
                <a:latin typeface="Times New Roman" panose="02020603050405020304" pitchFamily="18" charset="0"/>
                <a:ea typeface="SimSun" panose="02010600030101010101" pitchFamily="2" charset="-122"/>
              </a:rPr>
              <a:t> </a:t>
            </a:r>
            <a:r>
              <a:rPr lang="en-US" sz="2000" b="1" kern="100" dirty="0" err="1">
                <a:solidFill>
                  <a:srgbClr val="444444"/>
                </a:solidFill>
                <a:latin typeface="Times New Roman" panose="02020603050405020304" pitchFamily="18" charset="0"/>
                <a:ea typeface="SimSun" panose="02010600030101010101" pitchFamily="2" charset="-122"/>
              </a:rPr>
              <a:t>berarti</a:t>
            </a:r>
            <a:r>
              <a:rPr lang="en-US" sz="2000" b="1" kern="100" dirty="0">
                <a:solidFill>
                  <a:srgbClr val="444444"/>
                </a:solidFill>
                <a:latin typeface="Times New Roman" panose="02020603050405020304" pitchFamily="18" charset="0"/>
                <a:ea typeface="SimSun" panose="02010600030101010101" pitchFamily="2" charset="-122"/>
              </a:rPr>
              <a:t> </a:t>
            </a:r>
            <a:r>
              <a:rPr lang="en-US" sz="2000" b="1" kern="100" dirty="0" err="1">
                <a:solidFill>
                  <a:srgbClr val="444444"/>
                </a:solidFill>
                <a:latin typeface="Times New Roman" panose="02020603050405020304" pitchFamily="18" charset="0"/>
                <a:ea typeface="SimSun" panose="02010600030101010101" pitchFamily="2" charset="-122"/>
              </a:rPr>
              <a:t>bahwa</a:t>
            </a:r>
            <a:r>
              <a:rPr lang="en-US" sz="2000" b="1" kern="100" dirty="0">
                <a:solidFill>
                  <a:srgbClr val="444444"/>
                </a:solidFill>
                <a:latin typeface="Times New Roman" panose="02020603050405020304" pitchFamily="18" charset="0"/>
                <a:ea typeface="SimSun" panose="02010600030101010101" pitchFamily="2" charset="-122"/>
              </a:rPr>
              <a:t> </a:t>
            </a:r>
            <a:r>
              <a:rPr lang="en-US" sz="2000" b="1" kern="100" dirty="0" err="1">
                <a:solidFill>
                  <a:srgbClr val="444444"/>
                </a:solidFill>
                <a:latin typeface="Times New Roman" panose="02020603050405020304" pitchFamily="18" charset="0"/>
                <a:ea typeface="SimSun" panose="02010600030101010101" pitchFamily="2" charset="-122"/>
              </a:rPr>
              <a:t>secara</a:t>
            </a:r>
            <a:r>
              <a:rPr lang="en-US" sz="2000" b="1" kern="100" dirty="0">
                <a:solidFill>
                  <a:srgbClr val="444444"/>
                </a:solidFill>
                <a:latin typeface="Times New Roman" panose="02020603050405020304" pitchFamily="18" charset="0"/>
                <a:ea typeface="SimSun" panose="02010600030101010101" pitchFamily="2" charset="-122"/>
              </a:rPr>
              <a:t> </a:t>
            </a:r>
            <a:r>
              <a:rPr lang="en-US" sz="2000" b="1" kern="100" dirty="0" err="1">
                <a:solidFill>
                  <a:srgbClr val="444444"/>
                </a:solidFill>
                <a:latin typeface="Times New Roman" panose="02020603050405020304" pitchFamily="18" charset="0"/>
                <a:ea typeface="SimSun" panose="02010600030101010101" pitchFamily="2" charset="-122"/>
              </a:rPr>
              <a:t>makro-sektoral</a:t>
            </a:r>
            <a:r>
              <a:rPr lang="en-US" sz="2000" b="1" kern="100" dirty="0">
                <a:solidFill>
                  <a:srgbClr val="444444"/>
                </a:solidFill>
                <a:latin typeface="Times New Roman" panose="02020603050405020304" pitchFamily="18" charset="0"/>
                <a:ea typeface="SimSun" panose="02010600030101010101" pitchFamily="2" charset="-122"/>
              </a:rPr>
              <a:t> </a:t>
            </a:r>
            <a:r>
              <a:rPr lang="en-US" sz="2000" b="1" kern="100" dirty="0" err="1">
                <a:solidFill>
                  <a:srgbClr val="444444"/>
                </a:solidFill>
                <a:latin typeface="Times New Roman" panose="02020603050405020304" pitchFamily="18" charset="0"/>
                <a:ea typeface="SimSun" panose="02010600030101010101" pitchFamily="2" charset="-122"/>
              </a:rPr>
              <a:t>ekonomi</a:t>
            </a:r>
            <a:r>
              <a:rPr lang="en-US" sz="2000" b="1" kern="100" dirty="0">
                <a:solidFill>
                  <a:srgbClr val="444444"/>
                </a:solidFill>
                <a:latin typeface="Times New Roman" panose="02020603050405020304" pitchFamily="18" charset="0"/>
                <a:ea typeface="SimSun" panose="02010600030101010101" pitchFamily="2" charset="-122"/>
              </a:rPr>
              <a:t> Indonesia </a:t>
            </a:r>
            <a:r>
              <a:rPr lang="en-US" sz="2000" b="1" kern="100" dirty="0" err="1">
                <a:solidFill>
                  <a:srgbClr val="444444"/>
                </a:solidFill>
                <a:latin typeface="Times New Roman" panose="02020603050405020304" pitchFamily="18" charset="0"/>
                <a:ea typeface="SimSun" panose="02010600030101010101" pitchFamily="2" charset="-122"/>
              </a:rPr>
              <a:t>baru</a:t>
            </a:r>
            <a:r>
              <a:rPr lang="en-US" sz="2000" b="1" kern="100" dirty="0">
                <a:solidFill>
                  <a:srgbClr val="444444"/>
                </a:solidFill>
                <a:latin typeface="Times New Roman" panose="02020603050405020304" pitchFamily="18" charset="0"/>
                <a:ea typeface="SimSun" panose="02010600030101010101" pitchFamily="2" charset="-122"/>
              </a:rPr>
              <a:t> </a:t>
            </a:r>
            <a:r>
              <a:rPr lang="en-US" sz="2000" b="1" kern="100" dirty="0" err="1">
                <a:solidFill>
                  <a:srgbClr val="444444"/>
                </a:solidFill>
                <a:latin typeface="Times New Roman" panose="02020603050405020304" pitchFamily="18" charset="0"/>
                <a:ea typeface="SimSun" panose="02010600030101010101" pitchFamily="2" charset="-122"/>
              </a:rPr>
              <a:t>bergeser</a:t>
            </a:r>
            <a:r>
              <a:rPr lang="en-US" sz="2000" b="1" kern="100" dirty="0">
                <a:solidFill>
                  <a:srgbClr val="444444"/>
                </a:solidFill>
                <a:latin typeface="Times New Roman" panose="02020603050405020304" pitchFamily="18" charset="0"/>
                <a:ea typeface="SimSun" panose="02010600030101010101" pitchFamily="2" charset="-122"/>
              </a:rPr>
              <a:t> </a:t>
            </a:r>
            <a:r>
              <a:rPr lang="en-US" sz="2000" b="1" kern="100" dirty="0" err="1">
                <a:solidFill>
                  <a:srgbClr val="444444"/>
                </a:solidFill>
                <a:latin typeface="Times New Roman" panose="02020603050405020304" pitchFamily="18" charset="0"/>
                <a:ea typeface="SimSun" panose="02010600030101010101" pitchFamily="2" charset="-122"/>
              </a:rPr>
              <a:t>dari</a:t>
            </a:r>
            <a:r>
              <a:rPr lang="en-US" sz="2000" b="1" kern="100" dirty="0">
                <a:solidFill>
                  <a:srgbClr val="444444"/>
                </a:solidFill>
                <a:latin typeface="Times New Roman" panose="02020603050405020304" pitchFamily="18" charset="0"/>
                <a:ea typeface="SimSun" panose="02010600030101010101" pitchFamily="2" charset="-122"/>
              </a:rPr>
              <a:t> </a:t>
            </a:r>
            <a:r>
              <a:rPr lang="en-US" sz="2000" b="1" kern="100" dirty="0" err="1">
                <a:solidFill>
                  <a:srgbClr val="444444"/>
                </a:solidFill>
                <a:latin typeface="Times New Roman" panose="02020603050405020304" pitchFamily="18" charset="0"/>
                <a:ea typeface="SimSun" panose="02010600030101010101" pitchFamily="2" charset="-122"/>
              </a:rPr>
              <a:t>struktur</a:t>
            </a:r>
            <a:r>
              <a:rPr lang="en-US" sz="2000" b="1" kern="100" dirty="0">
                <a:solidFill>
                  <a:srgbClr val="444444"/>
                </a:solidFill>
                <a:latin typeface="Times New Roman" panose="02020603050405020304" pitchFamily="18" charset="0"/>
                <a:ea typeface="SimSun" panose="02010600030101010101" pitchFamily="2" charset="-122"/>
              </a:rPr>
              <a:t> </a:t>
            </a:r>
            <a:r>
              <a:rPr lang="en-US" sz="2000" b="1" kern="100" dirty="0" err="1">
                <a:solidFill>
                  <a:srgbClr val="444444"/>
                </a:solidFill>
                <a:latin typeface="Times New Roman" panose="02020603050405020304" pitchFamily="18" charset="0"/>
                <a:ea typeface="SimSun" panose="02010600030101010101" pitchFamily="2" charset="-122"/>
              </a:rPr>
              <a:t>agraris</a:t>
            </a:r>
            <a:r>
              <a:rPr lang="en-US" sz="2000" b="1" kern="100" dirty="0">
                <a:solidFill>
                  <a:srgbClr val="444444"/>
                </a:solidFill>
                <a:latin typeface="Times New Roman" panose="02020603050405020304" pitchFamily="18" charset="0"/>
                <a:ea typeface="SimSun" panose="02010600030101010101" pitchFamily="2" charset="-122"/>
              </a:rPr>
              <a:t> </a:t>
            </a:r>
            <a:r>
              <a:rPr lang="en-US" sz="2000" b="1" kern="100" dirty="0" err="1">
                <a:solidFill>
                  <a:srgbClr val="444444"/>
                </a:solidFill>
                <a:latin typeface="Times New Roman" panose="02020603050405020304" pitchFamily="18" charset="0"/>
                <a:ea typeface="SimSun" panose="02010600030101010101" pitchFamily="2" charset="-122"/>
              </a:rPr>
              <a:t>ke</a:t>
            </a:r>
            <a:r>
              <a:rPr lang="en-US" sz="2000" b="1" kern="100" dirty="0">
                <a:solidFill>
                  <a:srgbClr val="444444"/>
                </a:solidFill>
                <a:latin typeface="Times New Roman" panose="02020603050405020304" pitchFamily="18" charset="0"/>
                <a:ea typeface="SimSun" panose="02010600030101010101" pitchFamily="2" charset="-122"/>
              </a:rPr>
              <a:t> </a:t>
            </a:r>
            <a:r>
              <a:rPr lang="en-US" sz="2000" b="1" kern="100" dirty="0" err="1">
                <a:solidFill>
                  <a:srgbClr val="444444"/>
                </a:solidFill>
                <a:latin typeface="Times New Roman" panose="02020603050405020304" pitchFamily="18" charset="0"/>
                <a:ea typeface="SimSun" panose="02010600030101010101" pitchFamily="2" charset="-122"/>
              </a:rPr>
              <a:t>struktur</a:t>
            </a:r>
            <a:r>
              <a:rPr lang="en-US" sz="2000" b="1" kern="100" dirty="0">
                <a:solidFill>
                  <a:srgbClr val="444444"/>
                </a:solidFill>
                <a:latin typeface="Times New Roman" panose="02020603050405020304" pitchFamily="18" charset="0"/>
                <a:ea typeface="SimSun" panose="02010600030101010101" pitchFamily="2" charset="-122"/>
              </a:rPr>
              <a:t> yang industrial.</a:t>
            </a:r>
            <a:endParaRPr lang="en-US" sz="2000" b="1" dirty="0"/>
          </a:p>
        </p:txBody>
      </p:sp>
    </p:spTree>
    <p:extLst>
      <p:ext uri="{BB962C8B-B14F-4D97-AF65-F5344CB8AC3E}">
        <p14:creationId xmlns:p14="http://schemas.microsoft.com/office/powerpoint/2010/main" val="25838940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a:t>Kesimpulan</a:t>
            </a:r>
            <a:endParaRPr lang="en-US" b="1" dirty="0"/>
          </a:p>
        </p:txBody>
      </p:sp>
      <p:sp>
        <p:nvSpPr>
          <p:cNvPr id="3" name="Rectangle 2"/>
          <p:cNvSpPr/>
          <p:nvPr/>
        </p:nvSpPr>
        <p:spPr>
          <a:xfrm>
            <a:off x="1399503" y="1394506"/>
            <a:ext cx="9534659" cy="4191981"/>
          </a:xfrm>
          <a:prstGeom prst="rect">
            <a:avLst/>
          </a:prstGeom>
        </p:spPr>
        <p:txBody>
          <a:bodyPr wrap="square">
            <a:spAutoFit/>
          </a:bodyPr>
          <a:lstStyle/>
          <a:p>
            <a:pPr marL="266700" indent="457200" algn="just">
              <a:lnSpc>
                <a:spcPct val="150000"/>
              </a:lnSpc>
              <a:spcAft>
                <a:spcPts val="0"/>
              </a:spcAft>
            </a:pPr>
            <a:r>
              <a:rPr lang="id-ID" sz="2000" b="1" kern="100" dirty="0">
                <a:solidFill>
                  <a:srgbClr val="44413C"/>
                </a:solidFill>
                <a:latin typeface="Times New Roman" panose="02020603050405020304" pitchFamily="18" charset="0"/>
                <a:ea typeface="Times New Roman" panose="02020603050405020304" pitchFamily="18" charset="0"/>
                <a:cs typeface="Times New Roman" panose="02020603050405020304" pitchFamily="18" charset="0"/>
              </a:rPr>
              <a:t>Pertumbuhan ekonomi adalah proses kenaikan kapasitas produksi suatu perekonomian yang diwujudkan dalam bentuk kenaikan pendapatan nasional. Suatu wilayah dikatakan mengalami pertumbuhan ekonomi apabila terjadi peningkatan GNP riil di wilayah tersebut.</a:t>
            </a:r>
            <a:endParaRPr lang="en-US" sz="2000" b="1" kern="100" dirty="0">
              <a:latin typeface="Times New Roman" panose="02020603050405020304" pitchFamily="18" charset="0"/>
              <a:ea typeface="SimSun" panose="02010600030101010101" pitchFamily="2" charset="-122"/>
              <a:cs typeface="Times New Roman" panose="02020603050405020304" pitchFamily="18" charset="0"/>
            </a:endParaRPr>
          </a:p>
          <a:p>
            <a:pPr marL="266700" indent="457200" algn="just">
              <a:lnSpc>
                <a:spcPct val="150000"/>
              </a:lnSpc>
              <a:spcAft>
                <a:spcPts val="0"/>
              </a:spcAft>
            </a:pPr>
            <a:r>
              <a:rPr lang="id-ID" sz="2000" b="1" kern="100" dirty="0" smtClean="0">
                <a:solidFill>
                  <a:srgbClr val="44413C"/>
                </a:solidFill>
                <a:latin typeface="Times New Roman" panose="02020603050405020304" pitchFamily="18" charset="0"/>
                <a:ea typeface="Times New Roman" panose="02020603050405020304" pitchFamily="18" charset="0"/>
                <a:cs typeface="Times New Roman" panose="02020603050405020304" pitchFamily="18" charset="0"/>
              </a:rPr>
              <a:t>Struktur </a:t>
            </a:r>
            <a:r>
              <a:rPr lang="id-ID" sz="2000" b="1" kern="100" dirty="0">
                <a:solidFill>
                  <a:srgbClr val="44413C"/>
                </a:solidFill>
                <a:latin typeface="Times New Roman" panose="02020603050405020304" pitchFamily="18" charset="0"/>
                <a:ea typeface="Times New Roman" panose="02020603050405020304" pitchFamily="18" charset="0"/>
                <a:cs typeface="Times New Roman" panose="02020603050405020304" pitchFamily="18" charset="0"/>
              </a:rPr>
              <a:t>ekonomi yang tengah kita hadapi saat ini seseungguhnya merupakan suatu struktur yang transisional. Kita sedang beralih struktur yang agraris ke industrial  dari struktur yang etatis ke borjulis, dari sturktur yang kedesaan/tradisional ke kotaan/modern, sementara dalam hal birokrasi dan pengambilan keputusan mulai desentralis</a:t>
            </a:r>
            <a:endParaRPr lang="en-US" sz="2000" b="1" kern="100" dirty="0">
              <a:effectLst/>
              <a:latin typeface="Times New Roman" panose="02020603050405020304" pitchFamily="18" charset="0"/>
              <a:ea typeface="SimSu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269392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250</TotalTime>
  <Words>408</Words>
  <Application>Microsoft Office PowerPoint</Application>
  <PresentationFormat>Widescreen</PresentationFormat>
  <Paragraphs>40</Paragraphs>
  <Slides>9</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9</vt:i4>
      </vt:variant>
    </vt:vector>
  </HeadingPairs>
  <TitlesOfParts>
    <vt:vector size="17" baseType="lpstr">
      <vt:lpstr>SimSun</vt:lpstr>
      <vt:lpstr>Arial</vt:lpstr>
      <vt:lpstr>Bell MT</vt:lpstr>
      <vt:lpstr>Century Gothic</vt:lpstr>
      <vt:lpstr>Times New Roman</vt:lpstr>
      <vt:lpstr>Wingdings</vt:lpstr>
      <vt:lpstr>Wingdings 3</vt:lpstr>
      <vt:lpstr>Wisp</vt:lpstr>
      <vt:lpstr>PERTUMBUHAN EKONOMI DAN STRUKTUR EKONOMI</vt:lpstr>
      <vt:lpstr>Pertumbuhan Ekonomi </vt:lpstr>
      <vt:lpstr>Definisi ini memiliki tiga komponen : </vt:lpstr>
      <vt:lpstr>Teori-Teori Pertumbuhan Ekonomi</vt:lpstr>
      <vt:lpstr>Faktor-Faktor Pertumbuhan Ekonomi</vt:lpstr>
      <vt:lpstr>Struktur Ekonomi</vt:lpstr>
      <vt:lpstr>Struktur ekonomi sebuah negara dapat dilihat berdasarkan empat macam sudut tinjauan yaitu: </vt:lpstr>
      <vt:lpstr>tinjauan struktur ekonomi Indonesia</vt:lpstr>
      <vt:lpstr>Kesimpulan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PERTUMBUHAN EKONOMI DAN STRUKTUR EKONOMI</dc:title>
  <dc:creator>user</dc:creator>
  <cp:lastModifiedBy>user</cp:lastModifiedBy>
  <cp:revision>14</cp:revision>
  <dcterms:created xsi:type="dcterms:W3CDTF">2017-04-02T17:21:49Z</dcterms:created>
  <dcterms:modified xsi:type="dcterms:W3CDTF">2017-04-03T02:32:32Z</dcterms:modified>
</cp:coreProperties>
</file>