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1" r:id="rId1"/>
  </p:sldMasterIdLst>
  <p:sldIdLst>
    <p:sldId id="256" r:id="rId2"/>
    <p:sldId id="265" r:id="rId3"/>
    <p:sldId id="271" r:id="rId4"/>
    <p:sldId id="298" r:id="rId5"/>
    <p:sldId id="296" r:id="rId6"/>
    <p:sldId id="267" r:id="rId7"/>
    <p:sldId id="297" r:id="rId8"/>
    <p:sldId id="330" r:id="rId9"/>
    <p:sldId id="331" r:id="rId10"/>
    <p:sldId id="332" r:id="rId11"/>
    <p:sldId id="278" r:id="rId12"/>
    <p:sldId id="342" r:id="rId13"/>
    <p:sldId id="268" r:id="rId14"/>
    <p:sldId id="309" r:id="rId15"/>
    <p:sldId id="328" r:id="rId16"/>
    <p:sldId id="310" r:id="rId17"/>
    <p:sldId id="334" r:id="rId18"/>
    <p:sldId id="335" r:id="rId19"/>
    <p:sldId id="336" r:id="rId20"/>
    <p:sldId id="337" r:id="rId21"/>
    <p:sldId id="338" r:id="rId22"/>
    <p:sldId id="339" r:id="rId23"/>
    <p:sldId id="340" r:id="rId24"/>
    <p:sldId id="341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8AA4"/>
    <a:srgbClr val="3147B3"/>
    <a:srgbClr val="3366FF"/>
    <a:srgbClr val="CC99FF"/>
    <a:srgbClr val="CCFFFF"/>
    <a:srgbClr val="669900"/>
    <a:srgbClr val="66CCFF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075" autoAdjust="0"/>
    <p:restoredTop sz="93482" autoAdjust="0"/>
  </p:normalViewPr>
  <p:slideViewPr>
    <p:cSldViewPr>
      <p:cViewPr varScale="1">
        <p:scale>
          <a:sx n="55" d="100"/>
          <a:sy n="55" d="100"/>
        </p:scale>
        <p:origin x="-8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09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A83D3-92C1-4877-BFB0-B87A123CB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A5327-B79B-4F18-8E35-29E45494B2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CF6D6-F4B8-4AAA-9835-180744DCDE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55DB0-415F-4D4F-B26D-824C752C24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54297-BB6E-419C-958F-9145FBE2F4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5D740-4BA7-4995-A6F0-4562201613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28503-F2D0-40F6-A2A1-399EC95E50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6F7CF-3C63-498B-9C75-30D27CFC3A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73EB2-CB42-4C43-9125-D315B125EC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8A744-B5FC-43FA-BFE4-565C9EFB8B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861B3-8D92-4381-8D7C-C67E8AAB92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D8F4E-98C0-4FD1-BBBD-E3CDF66FB9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43D440D8-A47C-408D-B5BB-3B94E985D0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68" r:id="rId2"/>
    <p:sldLayoutId id="2147483977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8" r:id="rId9"/>
    <p:sldLayoutId id="2147483974" r:id="rId10"/>
    <p:sldLayoutId id="2147483975" r:id="rId11"/>
    <p:sldLayoutId id="2147483979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hyperlink" Target="http://images.google.co.id/imgres?imgurl=http://www.syracusethenandnow.net/Architects/WWWard/ForganPhotos/Moyer%20Factory%20Post%20Card%201910-1915.jpg&amp;imgrefurl=http://www.syracusethenandnow.net/Architects/WWWard/WWWard.htm&amp;h=467&amp;w=789&amp;sz=132&amp;hl=en&amp;start=2&amp;tbnid=wFkZxn2ySTjuFM:&amp;tbnh=83&amp;tbnw=141&amp;prev=/images?q=factory&amp;svnum=10&amp;hl=en&amp;lr=&amp;sa=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.id/imgres?imgurl=http://www.co.genesee.mi.us/gcmpc-plan/Files/Docs/Solid%20Waste/pictures/Crim%208-26-2006%20022.jpg&amp;imgrefurl=http://www.co.genesee.mi.us/gcmpc-plan/SolidWaste_Environment.htm&amp;h=2771&amp;w=2307&amp;sz=2114&amp;hl=en&amp;start=18&amp;tbnid=4oJIE7s3ncWNYM:&amp;tbnh=150&amp;tbnw=125&amp;prev=/images?q=solid+waste&amp;gbv=2&amp;svnum=10&amp;hl=en&amp;sa=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mages.google.co.id/imgres?imgurl=http://www.eia.doe.gov/cneaf/solar.renewables/page/mswaste/msw.jpg&amp;imgrefurl=http://www.eia.doe.gov/cneaf/solar.renewables/page/mswaste/msw.html&amp;h=425&amp;w=324&amp;sz=55&amp;hl=en&amp;start=1&amp;tbnid=g_WlzcXElql0VM:&amp;tbnh=126&amp;tbnw=96&amp;prev=/images?q=solid+waste&amp;gbv=2&amp;svnum=10&amp;hl=en&amp;sa=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o.id/imgres?imgurl=http://brc.pbrc.edu/CefaluLab.jpg&amp;imgrefurl=http://brc.pbrc.edu/research.asp&amp;h=200&amp;w=229&amp;sz=15&amp;hl=en&amp;start=189&amp;tbnid=rxpBy7wt2nqLhM:&amp;tbnh=89&amp;tbnw=103&amp;prev=/images?q=research+center&amp;start=180&amp;ndsp=20&amp;svnum=10&amp;hl=en&amp;lr=&amp;sa=N" TargetMode="External"/><Relationship Id="rId3" Type="http://schemas.openxmlformats.org/officeDocument/2006/relationships/image" Target="../media/image14.jpeg"/><Relationship Id="rId7" Type="http://schemas.openxmlformats.org/officeDocument/2006/relationships/image" Target="../media/image15.jpeg"/><Relationship Id="rId12" Type="http://schemas.openxmlformats.org/officeDocument/2006/relationships/image" Target="../media/image18.jpeg"/><Relationship Id="rId2" Type="http://schemas.openxmlformats.org/officeDocument/2006/relationships/hyperlink" Target="http://images.google.co.id/imgres?imgurl=http://upload.wikimedia.org/wikipedia/commons/thumb/5/5f/Lab_bench.jpg/320px-Lab_bench.jpg&amp;imgrefurl=http://bibleocean.com/OmniDefinition/Laboratory&amp;h=240&amp;w=320&amp;sz=30&amp;hl=en&amp;start=15&amp;tbnid=tICpvYidvD4qnM:&amp;tbnh=84&amp;tbnw=113&amp;prev=/images?q=laboratory&amp;svnum=10&amp;hl=en&amp;lr=&amp;sa=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.id/imgres?imgurl=http://www.fatbabies.com/talk_chandra-mall.jpg&amp;imgrefurl=http://www.fatbabies.com/fattalk.html&amp;h=443&amp;w=587&amp;sz=69&amp;hl=en&amp;start=16&amp;tbnid=cuF-LtTigz5YEM:&amp;tbnh=99&amp;tbnw=132&amp;prev=/images?q=mall&amp;svnum=10&amp;hl=en&amp;lr=&amp;sa=G" TargetMode="External"/><Relationship Id="rId11" Type="http://schemas.openxmlformats.org/officeDocument/2006/relationships/image" Target="../media/image17.jpeg"/><Relationship Id="rId5" Type="http://schemas.openxmlformats.org/officeDocument/2006/relationships/image" Target="../media/image4.jpeg"/><Relationship Id="rId10" Type="http://schemas.openxmlformats.org/officeDocument/2006/relationships/hyperlink" Target="http://images.google.co.id/imgres?imgurl=http://www.triton.edu/moveoxfer/images/Library/online.jpg&amp;imgrefurl=http://www.triton.edu/cgi-bin/r.cgi/Department_detail.html?SESSION=0vRCExUuGQ&amp;ContentID=804&amp;h=197&amp;w=276&amp;sz=19&amp;hl=en&amp;start=240&amp;tbnid=1PgfiIMKHXdWDM:&amp;tbnh=77&amp;tbnw=109&amp;prev=/images?q=research+center&amp;start=220&amp;ndsp=20&amp;svnum=10&amp;hl=en&amp;lr=&amp;sa=N" TargetMode="External"/><Relationship Id="rId4" Type="http://schemas.openxmlformats.org/officeDocument/2006/relationships/hyperlink" Target="http://images.google.co.id/imgres?imgurl=http://www.syracusethenandnow.net/Architects/WWWard/ForganPhotos/Moyer%20Factory%20Post%20Card%201910-1915.jpg&amp;imgrefurl=http://www.syracusethenandnow.net/Architects/WWWard/WWWard.htm&amp;h=467&amp;w=789&amp;sz=132&amp;hl=en&amp;start=2&amp;tbnid=wFkZxn2ySTjuFM:&amp;tbnh=83&amp;tbnw=141&amp;prev=/images?q=factory&amp;svnum=10&amp;hl=en&amp;lr=&amp;sa=G" TargetMode="External"/><Relationship Id="rId9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/C:\Hg\Hg-15_files\hhwp21.gif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cleaningdeburringfinishing.com/accofloc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3.wmf"/><Relationship Id="rId2" Type="http://schemas.openxmlformats.org/officeDocument/2006/relationships/hyperlink" Target="http://www.cleaningdeburringfinishing.com/pm100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http://www.cleaningdeburringfinishing.com/pm-100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42988" y="1885950"/>
            <a:ext cx="7947025" cy="1677988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en-US" sz="4000" dirty="0" smtClean="0">
                <a:ln w="17780" cmpd="sng">
                  <a:solidFill>
                    <a:srgbClr val="FF000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DAMPAK LIMBAH B3 DAN UPAYA PENGOLAHAN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642910" y="3929066"/>
            <a:ext cx="7854696" cy="17526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id-ID" b="1" dirty="0" smtClean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Department of  Food Technology</a:t>
            </a:r>
          </a:p>
          <a:p>
            <a:r>
              <a:rPr lang="id-ID" b="1" dirty="0" smtClean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University of  PGRI Semarang</a:t>
            </a:r>
          </a:p>
          <a:p>
            <a:r>
              <a:rPr lang="id-ID" b="1" dirty="0" smtClean="0">
                <a:ln w="11430"/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2018 </a:t>
            </a:r>
            <a:endParaRPr lang="id-ID" b="1" dirty="0">
              <a:ln w="11430"/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b="1" dirty="0" smtClean="0">
                <a:solidFill>
                  <a:srgbClr val="663300"/>
                </a:solidFill>
              </a:rPr>
              <a:t>I. 1</a:t>
            </a:r>
            <a:r>
              <a:rPr lang="id-ID" sz="3400" b="1" dirty="0" smtClean="0">
                <a:solidFill>
                  <a:srgbClr val="663300"/>
                </a:solidFill>
              </a:rPr>
              <a:t> l</a:t>
            </a:r>
            <a:r>
              <a:rPr lang="en-US" sz="3400" b="1" dirty="0" err="1" smtClean="0">
                <a:solidFill>
                  <a:srgbClr val="663300"/>
                </a:solidFill>
              </a:rPr>
              <a:t>imbah</a:t>
            </a:r>
            <a:r>
              <a:rPr lang="id-ID" sz="3400" b="1" dirty="0" smtClean="0">
                <a:solidFill>
                  <a:srgbClr val="663300"/>
                </a:solidFill>
              </a:rPr>
              <a:t> industri</a:t>
            </a:r>
            <a:r>
              <a:rPr lang="en-US" sz="3400" b="1" dirty="0" smtClean="0">
                <a:solidFill>
                  <a:schemeClr val="bg2"/>
                </a:solidFill>
              </a:rPr>
              <a:t> </a:t>
            </a:r>
          </a:p>
        </p:txBody>
      </p:sp>
      <p:pic>
        <p:nvPicPr>
          <p:cNvPr id="7171" name="Picture 38" descr="DSCN212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32363" y="1484313"/>
            <a:ext cx="1873250" cy="1657350"/>
          </a:xfrm>
          <a:noFill/>
        </p:spPr>
      </p:pic>
      <p:pic>
        <p:nvPicPr>
          <p:cNvPr id="7172" name="Picture 40" descr="plastik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003800" y="4221163"/>
            <a:ext cx="1584325" cy="950912"/>
          </a:xfrm>
          <a:noFill/>
        </p:spPr>
      </p:pic>
      <p:pic>
        <p:nvPicPr>
          <p:cNvPr id="7173" name="Picture 47" descr="industry">
            <a:hlinkClick r:id="rId4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2700338" y="2852738"/>
            <a:ext cx="1871662" cy="1512887"/>
          </a:xfrm>
        </p:spPr>
      </p:pic>
      <p:sp>
        <p:nvSpPr>
          <p:cNvPr id="717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-500098" y="1000108"/>
            <a:ext cx="7272338" cy="636588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800" smtClean="0">
                <a:solidFill>
                  <a:srgbClr val="6600CC"/>
                </a:solidFill>
              </a:rPr>
              <a:t>          </a:t>
            </a:r>
            <a:endParaRPr lang="en-US" sz="900" smtClean="0">
              <a:solidFill>
                <a:srgbClr val="6600CC"/>
              </a:solidFill>
            </a:endParaRPr>
          </a:p>
        </p:txBody>
      </p:sp>
      <p:sp>
        <p:nvSpPr>
          <p:cNvPr id="7175" name="AutoShape 15"/>
          <p:cNvSpPr>
            <a:spLocks noChangeArrowheads="1"/>
          </p:cNvSpPr>
          <p:nvPr/>
        </p:nvSpPr>
        <p:spPr bwMode="auto">
          <a:xfrm>
            <a:off x="5076825" y="3500438"/>
            <a:ext cx="1509713" cy="485775"/>
          </a:xfrm>
          <a:prstGeom prst="rightArrow">
            <a:avLst>
              <a:gd name="adj1" fmla="val 50000"/>
              <a:gd name="adj2" fmla="val 7769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pic>
        <p:nvPicPr>
          <p:cNvPr id="7176" name="Picture 23" descr="DSCN213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2781300"/>
            <a:ext cx="15843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7" name="AutoShape 24"/>
          <p:cNvSpPr>
            <a:spLocks noChangeArrowheads="1"/>
          </p:cNvSpPr>
          <p:nvPr/>
        </p:nvSpPr>
        <p:spPr bwMode="auto">
          <a:xfrm>
            <a:off x="1835150" y="3357563"/>
            <a:ext cx="904875" cy="485775"/>
          </a:xfrm>
          <a:prstGeom prst="rightArrow">
            <a:avLst>
              <a:gd name="adj1" fmla="val 50000"/>
              <a:gd name="adj2" fmla="val 465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5129" name="Rectangle 27"/>
          <p:cNvSpPr>
            <a:spLocks noChangeArrowheads="1"/>
          </p:cNvSpPr>
          <p:nvPr/>
        </p:nvSpPr>
        <p:spPr bwMode="auto">
          <a:xfrm>
            <a:off x="0" y="4868863"/>
            <a:ext cx="1908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200" b="1" dirty="0" err="1">
                <a:solidFill>
                  <a:schemeClr val="bg2">
                    <a:lumMod val="50000"/>
                  </a:schemeClr>
                </a:solidFill>
              </a:rPr>
              <a:t>Bahan</a:t>
            </a:r>
            <a:r>
              <a:rPr lang="en-US" sz="22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bg2">
                    <a:lumMod val="50000"/>
                  </a:schemeClr>
                </a:solidFill>
              </a:rPr>
              <a:t>awal</a:t>
            </a:r>
            <a:endParaRPr lang="en-US" sz="2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130" name="Rectangle 29"/>
          <p:cNvSpPr>
            <a:spLocks noChangeArrowheads="1"/>
          </p:cNvSpPr>
          <p:nvPr/>
        </p:nvSpPr>
        <p:spPr bwMode="auto">
          <a:xfrm>
            <a:off x="3059113" y="4868863"/>
            <a:ext cx="12954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200" b="1" dirty="0" err="1">
                <a:solidFill>
                  <a:schemeClr val="bg2">
                    <a:lumMod val="50000"/>
                  </a:schemeClr>
                </a:solidFill>
              </a:rPr>
              <a:t>Proses</a:t>
            </a:r>
            <a:endParaRPr lang="en-US" sz="2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180" name="Rectangle 32"/>
          <p:cNvSpPr>
            <a:spLocks noChangeArrowheads="1"/>
          </p:cNvSpPr>
          <p:nvPr/>
        </p:nvSpPr>
        <p:spPr bwMode="auto">
          <a:xfrm>
            <a:off x="468313" y="1484313"/>
            <a:ext cx="79200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/>
            </a:r>
            <a:br>
              <a:rPr lang="en-US" sz="3200">
                <a:solidFill>
                  <a:srgbClr val="0033CC"/>
                </a:solidFill>
              </a:rPr>
            </a:br>
            <a:r>
              <a:rPr lang="en-US" sz="3200">
                <a:solidFill>
                  <a:srgbClr val="0033CC"/>
                </a:solidFill>
              </a:rPr>
              <a:t> </a:t>
            </a:r>
          </a:p>
        </p:txBody>
      </p:sp>
      <p:pic>
        <p:nvPicPr>
          <p:cNvPr id="7181" name="Picture 35" descr="DSCN217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19925" y="3141663"/>
            <a:ext cx="158432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2" name="Rectangle 42"/>
          <p:cNvSpPr>
            <a:spLocks noChangeArrowheads="1"/>
          </p:cNvSpPr>
          <p:nvPr/>
        </p:nvSpPr>
        <p:spPr bwMode="auto">
          <a:xfrm>
            <a:off x="5003800" y="5300663"/>
            <a:ext cx="1728788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sz="1600" b="1">
                <a:solidFill>
                  <a:srgbClr val="0033CC"/>
                </a:solidFill>
              </a:rPr>
              <a:t>  </a:t>
            </a:r>
            <a:r>
              <a:rPr lang="en-US" sz="1600" b="1">
                <a:solidFill>
                  <a:srgbClr val="663300"/>
                </a:solidFill>
              </a:rPr>
              <a:t>Bahan kimia      </a:t>
            </a:r>
          </a:p>
          <a:p>
            <a:pPr eaLnBrk="1" hangingPunct="1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sz="1600" b="1">
                <a:solidFill>
                  <a:srgbClr val="663300"/>
                </a:solidFill>
              </a:rPr>
              <a:t>   kadaluarsa</a:t>
            </a:r>
          </a:p>
        </p:txBody>
      </p:sp>
      <p:sp>
        <p:nvSpPr>
          <p:cNvPr id="5134" name="Rectangle 43"/>
          <p:cNvSpPr>
            <a:spLocks noChangeArrowheads="1"/>
          </p:cNvSpPr>
          <p:nvPr/>
        </p:nvSpPr>
        <p:spPr bwMode="auto">
          <a:xfrm>
            <a:off x="6156325" y="6237288"/>
            <a:ext cx="216058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200" b="1" dirty="0" err="1">
                <a:solidFill>
                  <a:schemeClr val="bg2">
                    <a:lumMod val="50000"/>
                  </a:schemeClr>
                </a:solidFill>
              </a:rPr>
              <a:t>Limbah</a:t>
            </a:r>
            <a:endParaRPr lang="en-US" sz="2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184" name="Rectangle 44"/>
          <p:cNvSpPr>
            <a:spLocks noChangeArrowheads="1"/>
          </p:cNvSpPr>
          <p:nvPr/>
        </p:nvSpPr>
        <p:spPr bwMode="auto">
          <a:xfrm>
            <a:off x="7380288" y="4005263"/>
            <a:ext cx="15843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sz="1600" b="1">
                <a:solidFill>
                  <a:srgbClr val="FFFF00"/>
                </a:solidFill>
              </a:rPr>
              <a:t>Sisa/hasil samping</a:t>
            </a:r>
          </a:p>
        </p:txBody>
      </p:sp>
      <p:sp>
        <p:nvSpPr>
          <p:cNvPr id="7185" name="Rectangle 45"/>
          <p:cNvSpPr>
            <a:spLocks noChangeArrowheads="1"/>
          </p:cNvSpPr>
          <p:nvPr/>
        </p:nvSpPr>
        <p:spPr bwMode="auto">
          <a:xfrm>
            <a:off x="6916764" y="2428868"/>
            <a:ext cx="15128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sz="1600" b="1" dirty="0" err="1"/>
              <a:t>Kemasan</a:t>
            </a:r>
            <a:r>
              <a:rPr lang="en-US" sz="1600" b="1" dirty="0"/>
              <a:t> </a:t>
            </a:r>
            <a:r>
              <a:rPr lang="en-US" sz="1600" b="1" dirty="0" err="1"/>
              <a:t>bekas</a:t>
            </a:r>
            <a:r>
              <a:rPr lang="en-US" sz="1600" b="1" dirty="0"/>
              <a:t> </a:t>
            </a:r>
          </a:p>
        </p:txBody>
      </p:sp>
      <p:sp>
        <p:nvSpPr>
          <p:cNvPr id="7186" name="Rectangle 46"/>
          <p:cNvSpPr>
            <a:spLocks noChangeArrowheads="1"/>
          </p:cNvSpPr>
          <p:nvPr/>
        </p:nvSpPr>
        <p:spPr bwMode="auto">
          <a:xfrm>
            <a:off x="3071802" y="2071678"/>
            <a:ext cx="190817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eaLnBrk="1" hangingPunct="1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sz="1400" b="1" dirty="0" err="1"/>
              <a:t>Bahan</a:t>
            </a:r>
            <a:r>
              <a:rPr lang="en-US" sz="1400" b="1" dirty="0"/>
              <a:t> </a:t>
            </a:r>
            <a:r>
              <a:rPr lang="en-US" sz="1400" b="1" dirty="0" err="1"/>
              <a:t>untuk</a:t>
            </a:r>
            <a:r>
              <a:rPr lang="en-US" sz="1400" b="1" dirty="0"/>
              <a:t> </a:t>
            </a:r>
            <a:r>
              <a:rPr lang="en-US" sz="1400" b="1" dirty="0" err="1"/>
              <a:t>pemeliharaan</a:t>
            </a:r>
            <a:r>
              <a:rPr lang="en-US" sz="1400" b="1" dirty="0"/>
              <a:t> </a:t>
            </a:r>
            <a:r>
              <a:rPr lang="en-US" sz="1400" b="1" dirty="0" err="1"/>
              <a:t>alat</a:t>
            </a:r>
            <a:r>
              <a:rPr lang="en-US" sz="1400" b="1" dirty="0"/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smtClean="0">
                <a:solidFill>
                  <a:srgbClr val="663300"/>
                </a:solidFill>
              </a:rPr>
              <a:t>I. 2 Jenis Limbah</a:t>
            </a:r>
            <a:r>
              <a:rPr lang="en-US" smtClean="0"/>
              <a:t> </a:t>
            </a:r>
          </a:p>
        </p:txBody>
      </p:sp>
      <p:pic>
        <p:nvPicPr>
          <p:cNvPr id="8195" name="Picture 4" descr="Copy (2) of Picture 13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071934" y="2071678"/>
            <a:ext cx="4703954" cy="3714776"/>
          </a:xfrm>
          <a:noFill/>
        </p:spPr>
      </p:pic>
      <p:pic>
        <p:nvPicPr>
          <p:cNvPr id="8196" name="Picture 17" descr="Crim%25208-26-2006%2520022">
            <a:hlinkClick r:id="rId3"/>
          </p:cNvPr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714348" y="2571744"/>
            <a:ext cx="2918096" cy="3143272"/>
          </a:xfrm>
        </p:spPr>
      </p:pic>
      <p:sp>
        <p:nvSpPr>
          <p:cNvPr id="8197" name="Rectangle 10"/>
          <p:cNvSpPr>
            <a:spLocks noChangeArrowheads="1"/>
          </p:cNvSpPr>
          <p:nvPr/>
        </p:nvSpPr>
        <p:spPr bwMode="auto">
          <a:xfrm>
            <a:off x="1357290" y="2000240"/>
            <a:ext cx="17287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2800" b="1" dirty="0">
                <a:solidFill>
                  <a:srgbClr val="663300"/>
                </a:solidFill>
              </a:rPr>
              <a:t>Non-B3</a:t>
            </a:r>
            <a:endParaRPr lang="en-US" sz="1600" b="1" dirty="0">
              <a:solidFill>
                <a:srgbClr val="663300"/>
              </a:solidFill>
            </a:endParaRPr>
          </a:p>
        </p:txBody>
      </p:sp>
      <p:sp>
        <p:nvSpPr>
          <p:cNvPr id="8198" name="Rectangle 26"/>
          <p:cNvSpPr>
            <a:spLocks noChangeArrowheads="1"/>
          </p:cNvSpPr>
          <p:nvPr/>
        </p:nvSpPr>
        <p:spPr bwMode="auto">
          <a:xfrm>
            <a:off x="4643438" y="954929"/>
            <a:ext cx="35719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663300"/>
                </a:solidFill>
              </a:rPr>
              <a:t>B3 (</a:t>
            </a:r>
            <a:r>
              <a:rPr lang="en-US" sz="2400" b="1" dirty="0" err="1">
                <a:solidFill>
                  <a:srgbClr val="663300"/>
                </a:solidFill>
              </a:rPr>
              <a:t>Bahan</a:t>
            </a:r>
            <a:r>
              <a:rPr lang="en-US" sz="2400" b="1" dirty="0">
                <a:solidFill>
                  <a:srgbClr val="663300"/>
                </a:solidFill>
              </a:rPr>
              <a:t> </a:t>
            </a:r>
            <a:r>
              <a:rPr lang="en-US" sz="2400" b="1" dirty="0" err="1">
                <a:solidFill>
                  <a:srgbClr val="663300"/>
                </a:solidFill>
              </a:rPr>
              <a:t>beracun</a:t>
            </a:r>
            <a:r>
              <a:rPr lang="en-US" sz="2400" b="1" dirty="0">
                <a:solidFill>
                  <a:srgbClr val="663300"/>
                </a:solidFill>
              </a:rPr>
              <a:t> </a:t>
            </a:r>
            <a:r>
              <a:rPr lang="en-US" sz="2400" b="1" dirty="0" err="1">
                <a:solidFill>
                  <a:srgbClr val="663300"/>
                </a:solidFill>
              </a:rPr>
              <a:t>dan</a:t>
            </a:r>
            <a:r>
              <a:rPr lang="en-US" sz="2400" b="1" dirty="0">
                <a:solidFill>
                  <a:srgbClr val="663300"/>
                </a:solidFill>
              </a:rPr>
              <a:t> </a:t>
            </a:r>
            <a:r>
              <a:rPr lang="en-US" sz="2400" b="1" dirty="0" err="1">
                <a:solidFill>
                  <a:srgbClr val="663300"/>
                </a:solidFill>
              </a:rPr>
              <a:t>berbahaya</a:t>
            </a:r>
            <a:r>
              <a:rPr lang="en-US" sz="2400" b="1" dirty="0">
                <a:solidFill>
                  <a:srgbClr val="663300"/>
                </a:solidFill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400" b="1" smtClean="0">
                <a:solidFill>
                  <a:srgbClr val="663300"/>
                </a:solidFill>
              </a:rPr>
              <a:t>Limbah B3</a:t>
            </a:r>
            <a:r>
              <a:rPr lang="en-US" sz="3400" smtClean="0">
                <a:solidFill>
                  <a:srgbClr val="663300"/>
                </a:solidFill>
              </a:rPr>
              <a:t/>
            </a:r>
            <a:br>
              <a:rPr lang="en-US" sz="3400" smtClean="0">
                <a:solidFill>
                  <a:srgbClr val="663300"/>
                </a:solidFill>
              </a:rPr>
            </a:br>
            <a:r>
              <a:rPr lang="en-US" sz="1700" b="1" smtClean="0">
                <a:solidFill>
                  <a:srgbClr val="663300"/>
                </a:solidFill>
              </a:rPr>
              <a:t>UURI No.23 th.1997 Ps.1 Bt.17  dan  PP No. 18 jo PP 85 th.1999</a:t>
            </a:r>
            <a:br>
              <a:rPr lang="en-US" sz="1700" b="1" smtClean="0">
                <a:solidFill>
                  <a:srgbClr val="663300"/>
                </a:solidFill>
              </a:rPr>
            </a:br>
            <a:endParaRPr lang="en-US" sz="1700" b="1" smtClean="0">
              <a:solidFill>
                <a:srgbClr val="663300"/>
              </a:solidFill>
            </a:endParaRP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2124075" y="2492375"/>
            <a:ext cx="44640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en-US" sz="2400">
                <a:solidFill>
                  <a:srgbClr val="663300"/>
                </a:solidFill>
              </a:rPr>
              <a:t>Sifatnya (Hg)</a:t>
            </a:r>
          </a:p>
          <a:p>
            <a:pPr lvl="1"/>
            <a:r>
              <a:rPr lang="en-US" sz="2400">
                <a:solidFill>
                  <a:srgbClr val="663300"/>
                </a:solidFill>
              </a:rPr>
              <a:t>Konsentrasinya (Cu) </a:t>
            </a:r>
          </a:p>
          <a:p>
            <a:pPr lvl="1"/>
            <a:r>
              <a:rPr lang="en-US" sz="2400">
                <a:solidFill>
                  <a:srgbClr val="663300"/>
                </a:solidFill>
              </a:rPr>
              <a:t>Jumlahnya (kuantitas)                                                                 </a:t>
            </a:r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2339975" y="5084763"/>
            <a:ext cx="41052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dapat mencemari,  merusak,    membahayakan: lingkungan hidup, kesehatan dan kelangsungan  hidup  manusia/ makhluk hidup lain</a:t>
            </a:r>
          </a:p>
        </p:txBody>
      </p:sp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6372225" y="4219575"/>
            <a:ext cx="2254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Tidak langsung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>
            <a:off x="611188" y="4364038"/>
            <a:ext cx="1525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Langsung</a:t>
            </a:r>
          </a:p>
        </p:txBody>
      </p:sp>
      <p:sp>
        <p:nvSpPr>
          <p:cNvPr id="9223" name="AutoShape 8"/>
          <p:cNvSpPr>
            <a:spLocks noChangeArrowheads="1"/>
          </p:cNvSpPr>
          <p:nvPr/>
        </p:nvSpPr>
        <p:spPr bwMode="auto">
          <a:xfrm>
            <a:off x="2268538" y="4005263"/>
            <a:ext cx="649287" cy="936625"/>
          </a:xfrm>
          <a:prstGeom prst="curvedRightArrow">
            <a:avLst>
              <a:gd name="adj1" fmla="val 28851"/>
              <a:gd name="adj2" fmla="val 57702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9224" name="AutoShape 9"/>
          <p:cNvSpPr>
            <a:spLocks noChangeArrowheads="1"/>
          </p:cNvSpPr>
          <p:nvPr/>
        </p:nvSpPr>
        <p:spPr bwMode="auto">
          <a:xfrm>
            <a:off x="5795963" y="4005263"/>
            <a:ext cx="503237" cy="863600"/>
          </a:xfrm>
          <a:prstGeom prst="curvedLeftArrow">
            <a:avLst>
              <a:gd name="adj1" fmla="val 34322"/>
              <a:gd name="adj2" fmla="val 6864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 </a:t>
            </a:r>
          </a:p>
        </p:txBody>
      </p:sp>
      <p:pic>
        <p:nvPicPr>
          <p:cNvPr id="9225" name="Picture 10" descr="keracun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229225"/>
            <a:ext cx="1912938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1" descr="air limba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4652963"/>
            <a:ext cx="208756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7" name="Rectangle 12"/>
          <p:cNvSpPr>
            <a:spLocks noChangeArrowheads="1"/>
          </p:cNvSpPr>
          <p:nvPr/>
        </p:nvSpPr>
        <p:spPr bwMode="auto">
          <a:xfrm>
            <a:off x="468313" y="1771650"/>
            <a:ext cx="7750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663300"/>
                </a:solidFill>
              </a:rPr>
              <a:t>Adalah setiap limbah yang mengandung B3 karena:</a:t>
            </a:r>
            <a:r>
              <a:rPr lang="en-US" sz="2400">
                <a:solidFill>
                  <a:srgbClr val="6633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663300"/>
                </a:solidFill>
              </a:rPr>
              <a:t>II.1 Karakteristik limbah B3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Mudah meledak (eksplosif) (misal : bahan peledak)</a:t>
            </a:r>
          </a:p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Mudah terbakar ( misal: bahan bakar, solven)</a:t>
            </a:r>
          </a:p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Bersifat reaktif (misal: bahan-bahan oksidator)</a:t>
            </a:r>
          </a:p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Menyebabkan infeksi : (limbah bakteri/rumah sakit)</a:t>
            </a:r>
          </a:p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Bersifat korosif (asam kuat)</a:t>
            </a:r>
          </a:p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Bersifat irritatif (basa kuat)</a:t>
            </a:r>
          </a:p>
          <a:p>
            <a:pPr>
              <a:lnSpc>
                <a:spcPct val="80000"/>
              </a:lnSpc>
            </a:pPr>
            <a:endParaRPr lang="en-US" sz="1800" smtClean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Berbahaya/harmful (misal logam berat)</a:t>
            </a:r>
          </a:p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Beracun (HCN, Cr(VI)) </a:t>
            </a:r>
          </a:p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Karsinogenik, Mutagenik dan Teratogenik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     (merkuri, turunan benzena)</a:t>
            </a:r>
          </a:p>
          <a:p>
            <a:pPr>
              <a:lnSpc>
                <a:spcPct val="80000"/>
              </a:lnSpc>
            </a:pPr>
            <a:r>
              <a:rPr lang="en-US" sz="1800" smtClean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Bahan Radioaktif (Uranium, plutonium,dll)</a:t>
            </a:r>
          </a:p>
          <a:p>
            <a:pPr>
              <a:lnSpc>
                <a:spcPct val="80000"/>
              </a:lnSpc>
            </a:pPr>
            <a:endParaRPr lang="en-US" sz="1800" smtClean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</a:pPr>
            <a:endParaRPr lang="en-US" sz="1800" smtClean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6443663" y="2060575"/>
            <a:ext cx="245427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d-ID"/>
              <a:t>pengamatan secara </a:t>
            </a:r>
            <a:endParaRPr lang="en-US"/>
          </a:p>
          <a:p>
            <a:r>
              <a:rPr lang="id-ID"/>
              <a:t>langsung, yang dapat </a:t>
            </a:r>
            <a:endParaRPr lang="en-US"/>
          </a:p>
          <a:p>
            <a:r>
              <a:rPr lang="id-ID"/>
              <a:t>seketika maupun </a:t>
            </a:r>
            <a:endParaRPr lang="en-US"/>
          </a:p>
          <a:p>
            <a:r>
              <a:rPr lang="id-ID"/>
              <a:t>menunggu beberapa</a:t>
            </a:r>
            <a:endParaRPr lang="en-US"/>
          </a:p>
          <a:p>
            <a:r>
              <a:rPr lang="id-ID"/>
              <a:t> wakt</a:t>
            </a:r>
            <a:r>
              <a:rPr lang="en-US"/>
              <a:t>U</a:t>
            </a:r>
          </a:p>
        </p:txBody>
      </p:sp>
      <p:sp>
        <p:nvSpPr>
          <p:cNvPr id="5" name="Right Brace 4"/>
          <p:cNvSpPr/>
          <p:nvPr/>
        </p:nvSpPr>
        <p:spPr>
          <a:xfrm>
            <a:off x="5867400" y="2060575"/>
            <a:ext cx="576263" cy="1584325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5940425" y="4149725"/>
            <a:ext cx="18002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d-ID"/>
              <a:t>uji toksikologi </a:t>
            </a:r>
            <a:endParaRPr lang="en-US"/>
          </a:p>
          <a:p>
            <a:pPr eaLnBrk="1" hangingPunct="1"/>
            <a:r>
              <a:rPr lang="id-ID"/>
              <a:t>uji sifat akut</a:t>
            </a:r>
            <a:endParaRPr lang="en-US"/>
          </a:p>
          <a:p>
            <a:pPr eaLnBrk="1" hangingPunct="1"/>
            <a:r>
              <a:rPr lang="id-ID"/>
              <a:t>uji sifat kronis</a:t>
            </a:r>
            <a:endParaRPr lang="en-US"/>
          </a:p>
        </p:txBody>
      </p:sp>
      <p:sp>
        <p:nvSpPr>
          <p:cNvPr id="7" name="Right Brace 6"/>
          <p:cNvSpPr/>
          <p:nvPr/>
        </p:nvSpPr>
        <p:spPr>
          <a:xfrm>
            <a:off x="5148263" y="3789363"/>
            <a:ext cx="576262" cy="1584325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smtClean="0">
                <a:solidFill>
                  <a:srgbClr val="663300"/>
                </a:solidFill>
              </a:rPr>
              <a:t>III. 1  Fase Limbah B3</a:t>
            </a:r>
          </a:p>
        </p:txBody>
      </p:sp>
      <p:pic>
        <p:nvPicPr>
          <p:cNvPr id="11267" name="Picture 25" descr="msw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114800" y="3529013"/>
            <a:ext cx="914400" cy="1200150"/>
          </a:xfrm>
        </p:spPr>
      </p:pic>
      <p:pic>
        <p:nvPicPr>
          <p:cNvPr id="11268" name="Picture 5" descr="art-big-1749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3500438"/>
            <a:ext cx="2438400" cy="2089150"/>
          </a:xfrm>
          <a:noFill/>
        </p:spPr>
      </p:pic>
      <p:pic>
        <p:nvPicPr>
          <p:cNvPr id="11269" name="Picture 6" descr="Copy (2) of Picture 13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335713" y="3573463"/>
            <a:ext cx="2808287" cy="1798637"/>
          </a:xfrm>
          <a:noFill/>
        </p:spPr>
      </p:pic>
      <p:sp>
        <p:nvSpPr>
          <p:cNvPr id="11270" name="AutoShape 14"/>
          <p:cNvSpPr>
            <a:spLocks noChangeArrowheads="1"/>
          </p:cNvSpPr>
          <p:nvPr/>
        </p:nvSpPr>
        <p:spPr bwMode="auto">
          <a:xfrm>
            <a:off x="1116013" y="2636838"/>
            <a:ext cx="485775" cy="831850"/>
          </a:xfrm>
          <a:prstGeom prst="downArrow">
            <a:avLst>
              <a:gd name="adj1" fmla="val 50000"/>
              <a:gd name="adj2" fmla="val 4281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1271" name="AutoShape 15"/>
          <p:cNvSpPr>
            <a:spLocks noChangeArrowheads="1"/>
          </p:cNvSpPr>
          <p:nvPr/>
        </p:nvSpPr>
        <p:spPr bwMode="auto">
          <a:xfrm>
            <a:off x="4067175" y="2492375"/>
            <a:ext cx="485775" cy="976313"/>
          </a:xfrm>
          <a:prstGeom prst="down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1272" name="Rectangle 17"/>
          <p:cNvSpPr>
            <a:spLocks noChangeArrowheads="1"/>
          </p:cNvSpPr>
          <p:nvPr/>
        </p:nvSpPr>
        <p:spPr bwMode="auto">
          <a:xfrm>
            <a:off x="971550" y="2179638"/>
            <a:ext cx="663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663300"/>
                </a:solidFill>
              </a:rPr>
              <a:t>Gas</a:t>
            </a:r>
          </a:p>
        </p:txBody>
      </p:sp>
      <p:sp>
        <p:nvSpPr>
          <p:cNvPr id="11273" name="Rectangle 18"/>
          <p:cNvSpPr>
            <a:spLocks noChangeArrowheads="1"/>
          </p:cNvSpPr>
          <p:nvPr/>
        </p:nvSpPr>
        <p:spPr bwMode="auto">
          <a:xfrm>
            <a:off x="3995738" y="1844675"/>
            <a:ext cx="677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663300"/>
                </a:solidFill>
              </a:rPr>
              <a:t>Cair</a:t>
            </a:r>
          </a:p>
        </p:txBody>
      </p:sp>
      <p:sp>
        <p:nvSpPr>
          <p:cNvPr id="11274" name="Rectangle 20"/>
          <p:cNvSpPr>
            <a:spLocks noChangeArrowheads="1"/>
          </p:cNvSpPr>
          <p:nvPr/>
        </p:nvSpPr>
        <p:spPr bwMode="auto">
          <a:xfrm>
            <a:off x="7235825" y="2108200"/>
            <a:ext cx="876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663300"/>
                </a:solidFill>
              </a:rPr>
              <a:t>Padat</a:t>
            </a:r>
          </a:p>
        </p:txBody>
      </p:sp>
      <p:sp>
        <p:nvSpPr>
          <p:cNvPr id="11275" name="Rectangle 22"/>
          <p:cNvSpPr>
            <a:spLocks noChangeArrowheads="1"/>
          </p:cNvSpPr>
          <p:nvPr/>
        </p:nvSpPr>
        <p:spPr bwMode="auto">
          <a:xfrm>
            <a:off x="250825" y="5805488"/>
            <a:ext cx="2736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0033CC"/>
                </a:solidFill>
              </a:rPr>
              <a:t> </a:t>
            </a:r>
            <a:r>
              <a:rPr lang="en-US" b="1">
                <a:solidFill>
                  <a:srgbClr val="663300"/>
                </a:solidFill>
              </a:rPr>
              <a:t>SO</a:t>
            </a:r>
            <a:r>
              <a:rPr lang="en-US" b="1" baseline="-25000">
                <a:solidFill>
                  <a:srgbClr val="663300"/>
                </a:solidFill>
              </a:rPr>
              <a:t>2</a:t>
            </a:r>
            <a:r>
              <a:rPr lang="en-US" b="1">
                <a:solidFill>
                  <a:srgbClr val="663300"/>
                </a:solidFill>
              </a:rPr>
              <a:t>, NO</a:t>
            </a:r>
            <a:r>
              <a:rPr lang="en-US" b="1" baseline="-25000">
                <a:solidFill>
                  <a:srgbClr val="663300"/>
                </a:solidFill>
              </a:rPr>
              <a:t>2 </a:t>
            </a:r>
            <a:r>
              <a:rPr lang="en-US" b="1">
                <a:solidFill>
                  <a:srgbClr val="663300"/>
                </a:solidFill>
              </a:rPr>
              <a:t>,H</a:t>
            </a:r>
            <a:r>
              <a:rPr lang="en-US" b="1" baseline="-25000">
                <a:solidFill>
                  <a:srgbClr val="663300"/>
                </a:solidFill>
              </a:rPr>
              <a:t>2</a:t>
            </a:r>
            <a:r>
              <a:rPr lang="en-US" b="1">
                <a:solidFill>
                  <a:srgbClr val="663300"/>
                </a:solidFill>
              </a:rPr>
              <a:t>S, NH</a:t>
            </a:r>
            <a:r>
              <a:rPr lang="en-US" b="1" baseline="-25000">
                <a:solidFill>
                  <a:srgbClr val="663300"/>
                </a:solidFill>
              </a:rPr>
              <a:t>3</a:t>
            </a:r>
            <a:r>
              <a:rPr lang="en-US" b="1">
                <a:solidFill>
                  <a:srgbClr val="663300"/>
                </a:solidFill>
              </a:rPr>
              <a:t>,</a:t>
            </a:r>
          </a:p>
          <a:p>
            <a:r>
              <a:rPr lang="en-US" b="1">
                <a:solidFill>
                  <a:srgbClr val="663300"/>
                </a:solidFill>
              </a:rPr>
              <a:t>Debu C,  Pb atau Hg</a:t>
            </a:r>
          </a:p>
        </p:txBody>
      </p:sp>
      <p:sp>
        <p:nvSpPr>
          <p:cNvPr id="11276" name="Rectangle 23"/>
          <p:cNvSpPr>
            <a:spLocks noChangeArrowheads="1"/>
          </p:cNvSpPr>
          <p:nvPr/>
        </p:nvSpPr>
        <p:spPr bwMode="auto">
          <a:xfrm>
            <a:off x="3059113" y="5445125"/>
            <a:ext cx="331311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0033CC"/>
                </a:solidFill>
              </a:rPr>
              <a:t> </a:t>
            </a:r>
            <a:r>
              <a:rPr lang="en-US" b="1">
                <a:solidFill>
                  <a:srgbClr val="663300"/>
                </a:solidFill>
              </a:rPr>
              <a:t>asam, basa, zat warna, solven organik, ion logam, anion, zat organik</a:t>
            </a:r>
          </a:p>
        </p:txBody>
      </p:sp>
      <p:sp>
        <p:nvSpPr>
          <p:cNvPr id="11277" name="Rectangle 24"/>
          <p:cNvSpPr>
            <a:spLocks noChangeArrowheads="1"/>
          </p:cNvSpPr>
          <p:nvPr/>
        </p:nvSpPr>
        <p:spPr bwMode="auto">
          <a:xfrm>
            <a:off x="6516688" y="5300663"/>
            <a:ext cx="30035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663300"/>
                </a:solidFill>
              </a:rPr>
              <a:t>Sludge, protein, </a:t>
            </a:r>
          </a:p>
          <a:p>
            <a:r>
              <a:rPr lang="en-US">
                <a:solidFill>
                  <a:srgbClr val="663300"/>
                </a:solidFill>
              </a:rPr>
              <a:t>Endapan kimia, adsorben</a:t>
            </a:r>
          </a:p>
          <a:p>
            <a:r>
              <a:rPr lang="en-US">
                <a:solidFill>
                  <a:srgbClr val="663300"/>
                </a:solidFill>
              </a:rPr>
              <a:t>Bahan kimia kadaluarsa</a:t>
            </a:r>
          </a:p>
        </p:txBody>
      </p:sp>
      <p:sp>
        <p:nvSpPr>
          <p:cNvPr id="11278" name="AutoShape 27"/>
          <p:cNvSpPr>
            <a:spLocks noChangeArrowheads="1"/>
          </p:cNvSpPr>
          <p:nvPr/>
        </p:nvSpPr>
        <p:spPr bwMode="auto">
          <a:xfrm>
            <a:off x="7380288" y="2492375"/>
            <a:ext cx="504825" cy="1081088"/>
          </a:xfrm>
          <a:prstGeom prst="downArrow">
            <a:avLst>
              <a:gd name="adj1" fmla="val 50000"/>
              <a:gd name="adj2" fmla="val 53538"/>
            </a:avLst>
          </a:prstGeom>
          <a:solidFill>
            <a:srgbClr val="660033"/>
          </a:solidFill>
          <a:ln w="9525">
            <a:solidFill>
              <a:srgbClr val="6600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smtClean="0">
                <a:solidFill>
                  <a:srgbClr val="663300"/>
                </a:solidFill>
              </a:rPr>
              <a:t>III. 2  Sumber/penghasil Limbah B3</a:t>
            </a:r>
          </a:p>
        </p:txBody>
      </p:sp>
      <p:pic>
        <p:nvPicPr>
          <p:cNvPr id="12291" name="Picture 13" descr="industry-01-small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4213" y="4632325"/>
            <a:ext cx="2087562" cy="1428750"/>
          </a:xfrm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1116013" y="4076700"/>
            <a:ext cx="15843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Industri</a:t>
            </a:r>
            <a:endParaRPr lang="en-US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2293" name="Picture 5" descr="industry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2420938"/>
            <a:ext cx="21605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talk_chandra-mall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27763" y="2420938"/>
            <a:ext cx="2312987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 descr="00_ambon_operasi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63938" y="4724400"/>
            <a:ext cx="2147887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 descr="320px-Lab_bench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084888" y="4437063"/>
            <a:ext cx="2430462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Rectangle 9"/>
          <p:cNvSpPr>
            <a:spLocks noChangeArrowheads="1"/>
          </p:cNvSpPr>
          <p:nvPr/>
        </p:nvSpPr>
        <p:spPr bwMode="auto">
          <a:xfrm>
            <a:off x="6300788" y="6021388"/>
            <a:ext cx="2166937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Laboratorium</a:t>
            </a:r>
            <a:endParaRPr lang="en-US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321" name="Rectangle 10"/>
          <p:cNvSpPr>
            <a:spLocks noChangeArrowheads="1"/>
          </p:cNvSpPr>
          <p:nvPr/>
        </p:nvSpPr>
        <p:spPr bwMode="auto">
          <a:xfrm>
            <a:off x="3779838" y="6092825"/>
            <a:ext cx="21605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Rumah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sakit</a:t>
            </a:r>
            <a:endParaRPr lang="en-US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322" name="Rectangle 11"/>
          <p:cNvSpPr>
            <a:spLocks noChangeArrowheads="1"/>
          </p:cNvSpPr>
          <p:nvPr/>
        </p:nvSpPr>
        <p:spPr bwMode="auto">
          <a:xfrm>
            <a:off x="6659563" y="3860800"/>
            <a:ext cx="15843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Domestik</a:t>
            </a:r>
            <a:endParaRPr lang="en-US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2300" name="Picture 12" descr="kendaraan bermotor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419475" y="2133600"/>
            <a:ext cx="18002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5" name="Rectangle 14"/>
          <p:cNvSpPr>
            <a:spLocks noChangeArrowheads="1"/>
          </p:cNvSpPr>
          <p:nvPr/>
        </p:nvSpPr>
        <p:spPr bwMode="auto">
          <a:xfrm>
            <a:off x="611188" y="6021388"/>
            <a:ext cx="22320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Pertambangan</a:t>
            </a:r>
            <a:endParaRPr lang="en-US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326" name="Rectangle 15"/>
          <p:cNvSpPr>
            <a:spLocks noChangeArrowheads="1"/>
          </p:cNvSpPr>
          <p:nvPr/>
        </p:nvSpPr>
        <p:spPr bwMode="auto">
          <a:xfrm>
            <a:off x="3203575" y="3933825"/>
            <a:ext cx="2809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Kendaraan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3">
                    <a:lumMod val="50000"/>
                  </a:schemeClr>
                </a:solidFill>
              </a:rPr>
              <a:t>bermotor</a:t>
            </a:r>
            <a:endParaRPr lang="en-US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611188" y="476250"/>
            <a:ext cx="8229600" cy="1143000"/>
          </a:xfrm>
        </p:spPr>
        <p:txBody>
          <a:bodyPr/>
          <a:lstStyle/>
          <a:p>
            <a:r>
              <a:rPr lang="en-US" smtClean="0"/>
              <a:t>III. Dampak Limbah B3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539750" y="1628775"/>
            <a:ext cx="8229600" cy="438943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id-ID" smtClean="0"/>
          </a:p>
        </p:txBody>
      </p:sp>
      <p:graphicFrame>
        <p:nvGraphicFramePr>
          <p:cNvPr id="4" name="Table Placeholder 3"/>
          <p:cNvGraphicFramePr>
            <a:graphicFrameLocks/>
          </p:cNvGraphicFramePr>
          <p:nvPr/>
        </p:nvGraphicFramePr>
        <p:xfrm>
          <a:off x="468313" y="2116138"/>
          <a:ext cx="8229600" cy="4785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4400"/>
                <a:gridCol w="936104"/>
                <a:gridCol w="2088232"/>
                <a:gridCol w="2232248"/>
                <a:gridCol w="2458616"/>
              </a:tblGrid>
              <a:tr h="310586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No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Unsur logam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Sumber dan cara penyebaran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Efek yang ditimbulkan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2213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Alamiah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Kegiatan manusia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98186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Arsen (As)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Pelapukan batuan sulfida dan emisi gas panas bumi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Proses pertambangan, Industri insektisida arsenik, dan Pembakaran bahan bakar minyak dan gas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Sangat beracun 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78548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Barium (Ba)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Pelarutan mineral barit (BaSO</a:t>
                      </a:r>
                      <a:r>
                        <a:rPr lang="id-ID" sz="1400" baseline="-25000" dirty="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)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Limbah industri cat  dan  kertas, dan proses pengeboran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Konsumsi dalam waktu lama menyebabkan gangguan otot dan jantung, dan merusak ginjal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589117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Besi (Fe)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Pelarutan kulit bumi dan bijih besi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Air limbah elektroplating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Menurunkan estetika (air keruh dan bau amis, warna coklat pada baju )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78548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Kadmium (Cd)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Pelepasan dari sel mikroorganisme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Limbah industri cat, baterai, dan plastik, dan proses elektroplating 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Menyebabkan karapuhan tulang dan nyeri dengan intensitas tinggi, serta beracun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589117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Kobal (Co)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-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Air limbah industri cat dan tekstil, dan emisi pembakaran mineral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Konsentrasi tinggi beracun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smtClean="0"/>
          </a:p>
        </p:txBody>
      </p:sp>
      <p:graphicFrame>
        <p:nvGraphicFramePr>
          <p:cNvPr id="4" name="Table Placeholder 3"/>
          <p:cNvGraphicFramePr>
            <a:graphicFrameLocks/>
          </p:cNvGraphicFramePr>
          <p:nvPr/>
        </p:nvGraphicFramePr>
        <p:xfrm>
          <a:off x="457200" y="1600200"/>
          <a:ext cx="8229600" cy="5008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6408"/>
                <a:gridCol w="1224136"/>
                <a:gridCol w="2160240"/>
                <a:gridCol w="2232248"/>
                <a:gridCol w="2026568"/>
              </a:tblGrid>
              <a:tr h="370817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No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Unsur logam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Sumber dan cara penyebaran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Efek yang ditimbulkan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17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Alamiah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Kegiatan manusia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85338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+mj-lt"/>
                          <a:ea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Kromium heksavalen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 (Cr (VI))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+mj-lt"/>
                          <a:ea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Air limbah elektroplating, penyamakan kulit, industri tekstil  dan pembuatan cat.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+mj-lt"/>
                          <a:ea typeface="Times New Roman"/>
                        </a:rPr>
                        <a:t>Gangguan kulit, kerusakan liver dan karsinogenik</a:t>
                      </a:r>
                    </a:p>
                  </a:txBody>
                  <a:tcPr marL="68580" marR="68580" marT="0" marB="0"/>
                </a:tc>
              </a:tr>
              <a:tr h="42669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Mangan (Mn)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+mj-lt"/>
                          <a:ea typeface="Times New Roman"/>
                        </a:rPr>
                        <a:t>Pelarutan mineral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Industri pembuatan baterai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</a:tr>
              <a:tr h="128007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Merkuri (Hg)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Emisi gas panas bumi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Limbah industri pembuatan termometer, lampu, baterai, pembasmi serang, dan soda kostik, dan  ekstraksi emas dan perak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+mj-lt"/>
                          <a:ea typeface="Times New Roman"/>
                        </a:rPr>
                        <a:t>Beracun dan merusak sistem syaraf</a:t>
                      </a:r>
                    </a:p>
                  </a:txBody>
                  <a:tcPr marL="68580" marR="68580" marT="0" marB="0"/>
                </a:tc>
              </a:tr>
              <a:tr h="64003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Nikel (Ni)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Pelarutan kulit bumi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Air limbah proses elektroplating, dan pembuatan baterai kering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Karsinogenik</a:t>
                      </a:r>
                    </a:p>
                  </a:txBody>
                  <a:tcPr marL="68580" marR="68580" marT="0" marB="0"/>
                </a:tc>
              </a:tr>
              <a:tr h="106673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Tembaga (Cu)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Pelarutan mineral kalkopirit (CuFeS) dan atau malasit (Cu(OH)</a:t>
                      </a:r>
                      <a:r>
                        <a:rPr lang="id-ID" sz="1400" baseline="-25000">
                          <a:effectLst/>
                          <a:latin typeface="+mj-lt"/>
                          <a:ea typeface="Times New Roman"/>
                        </a:rPr>
                        <a:t>2</a:t>
                      </a: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CuCO</a:t>
                      </a:r>
                      <a:r>
                        <a:rPr lang="id-ID" sz="1400" baseline="-25000">
                          <a:effectLst/>
                          <a:latin typeface="+mj-lt"/>
                          <a:ea typeface="Times New Roman"/>
                        </a:rPr>
                        <a:t>3</a:t>
                      </a: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+mj-lt"/>
                          <a:ea typeface="Times New Roman"/>
                        </a:rPr>
                        <a:t> Air limbah proses elektroplating, industri pembuatan soda kostik, cat, dan pestisida,  dan kegiatan  pertambangan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+mj-lt"/>
                          <a:ea typeface="Times New Roman"/>
                        </a:rPr>
                        <a:t>Beracun bagi biota dan ikan. Konsentrasi tinggi menyhebabkan iritasi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smtClean="0"/>
          </a:p>
        </p:txBody>
      </p:sp>
      <p:graphicFrame>
        <p:nvGraphicFramePr>
          <p:cNvPr id="4" name="Table Placeholder 3"/>
          <p:cNvGraphicFramePr>
            <a:graphicFrameLocks/>
          </p:cNvGraphicFramePr>
          <p:nvPr/>
        </p:nvGraphicFramePr>
        <p:xfrm>
          <a:off x="468313" y="2276475"/>
          <a:ext cx="8229600" cy="42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6408"/>
                <a:gridCol w="1512168"/>
                <a:gridCol w="1800200"/>
                <a:gridCol w="2160240"/>
                <a:gridCol w="2170584"/>
              </a:tblGrid>
              <a:tr h="370868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No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Unsur logam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>
                          <a:effectLst/>
                          <a:latin typeface="Arial"/>
                          <a:ea typeface="Times New Roman"/>
                        </a:rPr>
                        <a:t>Sumber dan cara penyebaran</a:t>
                      </a:r>
                      <a:endParaRPr lang="id-ID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>
                          <a:effectLst/>
                          <a:latin typeface="Arial"/>
                          <a:ea typeface="Times New Roman"/>
                        </a:rPr>
                        <a:t>Efek yang ditimbulkan</a:t>
                      </a:r>
                      <a:endParaRPr lang="id-ID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68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Alamiah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600" dirty="0">
                          <a:effectLst/>
                          <a:latin typeface="Arial"/>
                          <a:ea typeface="Times New Roman"/>
                        </a:rPr>
                        <a:t>Kegiatan manusia</a:t>
                      </a:r>
                      <a:endParaRPr lang="id-ID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16003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11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Timbal (Pb)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Pelarutan batuan galena (PbS)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Industri pembuatan cat dan soda kostik,  dan kegiatan pertambangan, serta emisi kendaraan bermotor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Kerusakan otak dan ginjal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401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12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Selenium (Se)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-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Industri pembuatan komponen listrik 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Beracun jika dihirup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28025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13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7274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Zenk (Zn)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Pelepasan dari sel biota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>
                          <a:effectLst/>
                          <a:latin typeface="Arial"/>
                          <a:ea typeface="Times New Roman"/>
                        </a:rPr>
                        <a:t>Air limbah proses elektroplating, industri pembuatan cat, baterai, dan  soda kostik </a:t>
                      </a:r>
                      <a:endParaRPr lang="id-ID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476375" algn="l"/>
                        </a:tabLst>
                      </a:pPr>
                      <a:r>
                        <a:rPr lang="id-ID" sz="1400" dirty="0">
                          <a:effectLst/>
                          <a:latin typeface="Arial"/>
                          <a:ea typeface="Times New Roman"/>
                        </a:rPr>
                        <a:t>Tidak beracun bagi manusia dan ikan</a:t>
                      </a:r>
                      <a:endParaRPr lang="id-ID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2400" b="1" smtClean="0">
                <a:solidFill>
                  <a:srgbClr val="663300"/>
                </a:solidFill>
              </a:rPr>
              <a:t>Pembuangan limbah tanpa ijin dan menimbulkan pencemaran lingkungan</a:t>
            </a:r>
          </a:p>
        </p:txBody>
      </p:sp>
      <p:pic>
        <p:nvPicPr>
          <p:cNvPr id="16387" name="Picture 6" descr="Image8.jpg (46095 bytes)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924300" y="2205038"/>
            <a:ext cx="2374900" cy="2184400"/>
          </a:xfrm>
          <a:noFill/>
        </p:spPr>
      </p:pic>
      <p:pic>
        <p:nvPicPr>
          <p:cNvPr id="16388" name="Picture 10" descr="tanah terpolusi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6983413" y="2112963"/>
            <a:ext cx="2160587" cy="1849437"/>
          </a:xfrm>
        </p:spPr>
      </p:pic>
      <p:sp>
        <p:nvSpPr>
          <p:cNvPr id="16390" name="Rectangle 11"/>
          <p:cNvSpPr>
            <a:spLocks noChangeArrowheads="1"/>
          </p:cNvSpPr>
          <p:nvPr/>
        </p:nvSpPr>
        <p:spPr bwMode="auto">
          <a:xfrm>
            <a:off x="7235825" y="4149725"/>
            <a:ext cx="9334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Tanah</a:t>
            </a:r>
          </a:p>
        </p:txBody>
      </p:sp>
      <p:sp>
        <p:nvSpPr>
          <p:cNvPr id="16392" name="Rectangle 13"/>
          <p:cNvSpPr>
            <a:spLocks noChangeArrowheads="1"/>
          </p:cNvSpPr>
          <p:nvPr/>
        </p:nvSpPr>
        <p:spPr bwMode="auto">
          <a:xfrm>
            <a:off x="4500563" y="4437063"/>
            <a:ext cx="606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Air </a:t>
            </a:r>
          </a:p>
        </p:txBody>
      </p:sp>
      <p:sp>
        <p:nvSpPr>
          <p:cNvPr id="16393" name="Rectangle 14"/>
          <p:cNvSpPr>
            <a:spLocks noChangeArrowheads="1"/>
          </p:cNvSpPr>
          <p:nvPr/>
        </p:nvSpPr>
        <p:spPr bwMode="auto">
          <a:xfrm>
            <a:off x="1116013" y="4076700"/>
            <a:ext cx="9747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Udara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" name="Rectangle 15"/>
          <p:cNvSpPr>
            <a:spLocks noChangeArrowheads="1"/>
          </p:cNvSpPr>
          <p:nvPr/>
        </p:nvSpPr>
        <p:spPr bwMode="auto">
          <a:xfrm>
            <a:off x="755650" y="4868863"/>
            <a:ext cx="50625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sz="2800" b="1">
                <a:solidFill>
                  <a:srgbClr val="0033CC"/>
                </a:solidFill>
                <a:sym typeface="Wingdings" pitchFamily="2" charset="2"/>
              </a:rPr>
              <a:t> </a:t>
            </a:r>
            <a:r>
              <a:rPr lang="en-US" sz="2800" b="1">
                <a:solidFill>
                  <a:srgbClr val="0033CC"/>
                </a:solidFill>
              </a:rPr>
              <a:t>Adalah tindakan kriminal !</a:t>
            </a:r>
          </a:p>
        </p:txBody>
      </p:sp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2411413" y="5949950"/>
            <a:ext cx="659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sz="2800" b="1">
                <a:solidFill>
                  <a:srgbClr val="0033CC"/>
                </a:solidFill>
              </a:rPr>
              <a:t>Limbah harus dikelola dengan benar !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276872"/>
            <a:ext cx="2450580" cy="1630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Cara 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  <a:r>
              <a:rPr lang="en-US" dirty="0" err="1" smtClean="0"/>
              <a:t>kimia</a:t>
            </a:r>
            <a:r>
              <a:rPr lang="en-US" dirty="0" smtClean="0"/>
              <a:t> </a:t>
            </a:r>
            <a:r>
              <a:rPr lang="en-US" dirty="0" err="1" smtClean="0"/>
              <a:t>menyakiti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endParaRPr lang="en-US" dirty="0"/>
          </a:p>
        </p:txBody>
      </p:sp>
      <p:pic>
        <p:nvPicPr>
          <p:cNvPr id="3" name="Picture 4" descr="C:\Hg\Hg-15_files\hhwp21.gif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827088" y="2420938"/>
            <a:ext cx="3810000" cy="287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4716463" y="2276475"/>
            <a:ext cx="4572000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Arial" charset="0"/>
              <a:buChar char="•"/>
            </a:pPr>
            <a:r>
              <a:rPr lang="en-US" sz="2800">
                <a:latin typeface="Maiandra GD" pitchFamily="34" charset="0"/>
              </a:rPr>
              <a:t>Inhalation/Menghirup</a:t>
            </a:r>
          </a:p>
          <a:p>
            <a:pPr eaLnBrk="1" hangingPunct="1">
              <a:buFont typeface="Arial" charset="0"/>
              <a:buChar char="•"/>
            </a:pPr>
            <a:r>
              <a:rPr lang="en-US" sz="2800">
                <a:latin typeface="Maiandra GD" pitchFamily="34" charset="0"/>
              </a:rPr>
              <a:t>Kontak dengan kulit</a:t>
            </a:r>
          </a:p>
          <a:p>
            <a:pPr eaLnBrk="1" hangingPunct="1">
              <a:buFont typeface="Arial" charset="0"/>
              <a:buChar char="•"/>
            </a:pPr>
            <a:r>
              <a:rPr lang="en-US" sz="2800">
                <a:latin typeface="Maiandra GD" pitchFamily="34" charset="0"/>
              </a:rPr>
              <a:t>Tertelan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smtClean="0">
                <a:solidFill>
                  <a:srgbClr val="663300"/>
                </a:solidFill>
              </a:rPr>
              <a:t>IV  Pengelolaan Limbah B3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smtClean="0">
                <a:solidFill>
                  <a:srgbClr val="0033CC"/>
                </a:solidFill>
              </a:rPr>
              <a:t>PP 18 jo PP 85 th 1999 :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solidFill>
                  <a:srgbClr val="0033CC"/>
                </a:solidFill>
              </a:rPr>
              <a:t>Meliputi :</a:t>
            </a:r>
          </a:p>
          <a:p>
            <a:pPr lvl="1">
              <a:lnSpc>
                <a:spcPct val="90000"/>
              </a:lnSpc>
            </a:pPr>
            <a:r>
              <a:rPr lang="en-US" sz="2300" smtClean="0">
                <a:solidFill>
                  <a:srgbClr val="0033CC"/>
                </a:solidFill>
              </a:rPr>
              <a:t>Reduksi/pengurangan limbah B3. </a:t>
            </a:r>
          </a:p>
          <a:p>
            <a:pPr lvl="1">
              <a:lnSpc>
                <a:spcPct val="90000"/>
              </a:lnSpc>
            </a:pPr>
            <a:r>
              <a:rPr lang="en-US" sz="2300" smtClean="0">
                <a:solidFill>
                  <a:srgbClr val="0033CC"/>
                </a:solidFill>
              </a:rPr>
              <a:t>Penyimpanan limbah B3</a:t>
            </a:r>
          </a:p>
          <a:p>
            <a:pPr lvl="1">
              <a:lnSpc>
                <a:spcPct val="90000"/>
              </a:lnSpc>
            </a:pPr>
            <a:r>
              <a:rPr lang="en-US" sz="2300" smtClean="0">
                <a:solidFill>
                  <a:srgbClr val="0033CC"/>
                </a:solidFill>
              </a:rPr>
              <a:t>Pengumpulan limbah B3</a:t>
            </a:r>
          </a:p>
          <a:p>
            <a:pPr lvl="1">
              <a:lnSpc>
                <a:spcPct val="90000"/>
              </a:lnSpc>
            </a:pPr>
            <a:r>
              <a:rPr lang="en-US" sz="2300" smtClean="0">
                <a:solidFill>
                  <a:srgbClr val="0033CC"/>
                </a:solidFill>
              </a:rPr>
              <a:t>Pengangkutan limbah B3</a:t>
            </a:r>
          </a:p>
          <a:p>
            <a:pPr lvl="1">
              <a:lnSpc>
                <a:spcPct val="90000"/>
              </a:lnSpc>
            </a:pPr>
            <a:r>
              <a:rPr lang="en-US" sz="2300" smtClean="0">
                <a:solidFill>
                  <a:srgbClr val="0033CC"/>
                </a:solidFill>
              </a:rPr>
              <a:t>Pemanfaatan limbah B3</a:t>
            </a:r>
          </a:p>
          <a:p>
            <a:pPr lvl="1">
              <a:lnSpc>
                <a:spcPct val="90000"/>
              </a:lnSpc>
            </a:pPr>
            <a:r>
              <a:rPr lang="en-US" sz="2300" b="1" smtClean="0">
                <a:solidFill>
                  <a:srgbClr val="0033CC"/>
                </a:solidFill>
              </a:rPr>
              <a:t>Pengolahan limbah B3</a:t>
            </a:r>
          </a:p>
          <a:p>
            <a:pPr lvl="1">
              <a:lnSpc>
                <a:spcPct val="90000"/>
              </a:lnSpc>
            </a:pPr>
            <a:r>
              <a:rPr lang="en-US" sz="2300" smtClean="0">
                <a:solidFill>
                  <a:srgbClr val="0033CC"/>
                </a:solidFill>
              </a:rPr>
              <a:t>Perlakuan/treatmen hasil pengolahan limbah</a:t>
            </a:r>
            <a:r>
              <a:rPr lang="en-US" sz="2300" smtClean="0">
                <a:solidFill>
                  <a:schemeClr val="tx2"/>
                </a:solidFill>
              </a:rPr>
              <a:t> B3</a:t>
            </a: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r>
              <a:rPr lang="en-US" smtClean="0">
                <a:solidFill>
                  <a:schemeClr val="tx2"/>
                </a:solidFill>
              </a:rPr>
              <a:t> </a:t>
            </a:r>
          </a:p>
          <a:p>
            <a:pPr>
              <a:lnSpc>
                <a:spcPct val="90000"/>
              </a:lnSpc>
            </a:pPr>
            <a:endParaRPr lang="en-US" sz="280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smtClean="0">
                <a:solidFill>
                  <a:srgbClr val="663300"/>
                </a:solidFill>
              </a:rPr>
              <a:t>IV.1 Pengelolaan Limbah Laboratorium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663300"/>
                </a:solidFill>
              </a:rPr>
              <a:t>Reduksi limbah :</a:t>
            </a:r>
          </a:p>
          <a:p>
            <a:pPr lvl="1"/>
            <a:r>
              <a:rPr lang="en-US" smtClean="0">
                <a:solidFill>
                  <a:srgbClr val="663300"/>
                </a:solidFill>
              </a:rPr>
              <a:t>Pengurangan Jumlah zat kimia yang digunakan </a:t>
            </a:r>
            <a:r>
              <a:rPr lang="en-US" smtClean="0">
                <a:solidFill>
                  <a:srgbClr val="663300"/>
                </a:solidFill>
                <a:sym typeface="Wingdings" pitchFamily="2" charset="2"/>
              </a:rPr>
              <a:t> resep yang lebih kecil</a:t>
            </a:r>
          </a:p>
          <a:p>
            <a:pPr lvl="1"/>
            <a:r>
              <a:rPr lang="en-US" smtClean="0">
                <a:solidFill>
                  <a:srgbClr val="663300"/>
                </a:solidFill>
                <a:sym typeface="Wingdings" pitchFamily="2" charset="2"/>
              </a:rPr>
              <a:t>Pengurangan Jenis B3  pemilihan prosedur yang sesuai</a:t>
            </a:r>
          </a:p>
          <a:p>
            <a:pPr lvl="1">
              <a:buFont typeface="Wingdings" pitchFamily="2" charset="2"/>
              <a:buNone/>
            </a:pPr>
            <a:r>
              <a:rPr lang="en-US" smtClean="0">
                <a:solidFill>
                  <a:srgbClr val="663300"/>
                </a:solidFill>
              </a:rPr>
              <a:t>dalam kegiatan praktikum, penelitian, dan pelayanan analisis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Pemanfaatan : 3 R</a:t>
            </a:r>
          </a:p>
          <a:p>
            <a:pPr lvl="1"/>
            <a:r>
              <a:rPr lang="en-US" smtClean="0"/>
              <a:t>Reuse : penggunaan kembali</a:t>
            </a:r>
          </a:p>
          <a:p>
            <a:pPr lvl="1"/>
            <a:r>
              <a:rPr lang="en-US" smtClean="0"/>
              <a:t>Recovery : perolehan kembali</a:t>
            </a:r>
          </a:p>
          <a:p>
            <a:pPr lvl="1"/>
            <a:r>
              <a:rPr lang="en-US" smtClean="0"/>
              <a:t>Recycle : daur ulang</a:t>
            </a:r>
          </a:p>
          <a:p>
            <a:pPr lvl="1">
              <a:buFont typeface="Wingdings" pitchFamily="2" charset="2"/>
              <a:buNone/>
            </a:pPr>
            <a:endParaRPr lang="en-US" smtClean="0"/>
          </a:p>
          <a:p>
            <a:pPr lvl="1">
              <a:buFont typeface="Wingdings" pitchFamily="2" charset="2"/>
              <a:buNone/>
            </a:pPr>
            <a:r>
              <a:rPr lang="en-US" smtClean="0"/>
              <a:t>Tujuan : </a:t>
            </a:r>
          </a:p>
          <a:p>
            <a:pPr lvl="1">
              <a:buFont typeface="Wingdings" pitchFamily="2" charset="2"/>
              <a:buNone/>
            </a:pPr>
            <a:r>
              <a:rPr lang="en-US" smtClean="0"/>
              <a:t>mengubah limbah B3 menjadi produk yang dapat</a:t>
            </a:r>
          </a:p>
          <a:p>
            <a:pPr lvl="1">
              <a:buFont typeface="Wingdings" pitchFamily="2" charset="2"/>
              <a:buNone/>
            </a:pPr>
            <a:r>
              <a:rPr lang="en-US" smtClean="0"/>
              <a:t>digunakan namun tetap aman bagi lingkungan dan kesehatan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663300"/>
                </a:solidFill>
              </a:rPr>
              <a:t>IV. 2 PENGOLAHAN LIMBAH B3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663300"/>
                </a:solidFill>
              </a:rPr>
              <a:t>Gas</a:t>
            </a:r>
          </a:p>
          <a:p>
            <a:r>
              <a:rPr lang="en-US" smtClean="0">
                <a:solidFill>
                  <a:srgbClr val="663300"/>
                </a:solidFill>
              </a:rPr>
              <a:t>Cair</a:t>
            </a:r>
          </a:p>
          <a:p>
            <a:r>
              <a:rPr lang="en-US" smtClean="0">
                <a:solidFill>
                  <a:srgbClr val="663300"/>
                </a:solidFill>
              </a:rPr>
              <a:t>Padat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Gas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636912"/>
            <a:ext cx="2514600" cy="3466070"/>
          </a:xfrm>
          <a:prstGeom prst="rect">
            <a:avLst/>
          </a:prstGeom>
          <a:ln w="9525" cap="flat" cmpd="sng" algn="ctr">
            <a:solidFill>
              <a:schemeClr val="accent2">
                <a:shade val="50000"/>
                <a:satMod val="103000"/>
              </a:schemeClr>
            </a:solidFill>
            <a:prstDash val="solid"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49" y="2852738"/>
            <a:ext cx="3919807" cy="321946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Partikel debu :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780928"/>
            <a:ext cx="3552395" cy="2664296"/>
          </a:xfrm>
          <a:prstGeom prst="rect">
            <a:avLst/>
          </a:prstGeom>
          <a:ln w="9525" cap="flat" cmpd="sng" algn="ctr">
            <a:solidFill>
              <a:schemeClr val="accent3">
                <a:shade val="50000"/>
                <a:satMod val="103000"/>
              </a:schemeClr>
            </a:solidFill>
            <a:prstDash val="solid"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1476375" y="6092825"/>
            <a:ext cx="1581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Dust collector</a:t>
            </a:r>
          </a:p>
        </p:txBody>
      </p:sp>
      <p:pic>
        <p:nvPicPr>
          <p:cNvPr id="6" name="Picture 4" descr="D:\punya MOMMY\PSLH UGM\PELATIHAN\SAMPLING KUALITAS UDARA\0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2636838"/>
            <a:ext cx="4487862" cy="366553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Limbah Cair</a:t>
            </a:r>
          </a:p>
        </p:txBody>
      </p:sp>
      <p:sp>
        <p:nvSpPr>
          <p:cNvPr id="24580" name="Rectangle 3"/>
          <p:cNvSpPr>
            <a:spLocks noChangeArrowheads="1"/>
          </p:cNvSpPr>
          <p:nvPr/>
        </p:nvSpPr>
        <p:spPr bwMode="auto">
          <a:xfrm>
            <a:off x="395288" y="270827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0033CC"/>
                </a:solidFill>
                <a:latin typeface="Tahoma" pitchFamily="34" charset="0"/>
              </a:rPr>
              <a:t>Koagulasi -Flokulasi -Sedimentasi</a:t>
            </a:r>
            <a:endParaRPr lang="es-ES" b="1" i="1">
              <a:solidFill>
                <a:srgbClr val="0033CC"/>
              </a:solidFill>
              <a:latin typeface="Tahoma" pitchFamily="34" charset="0"/>
            </a:endParaRPr>
          </a:p>
        </p:txBody>
      </p:sp>
      <p:pic>
        <p:nvPicPr>
          <p:cNvPr id="24581" name="Picture 4" descr="ACCOFLOC - Wastewater/Water Flocculant Aid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3716338"/>
            <a:ext cx="1989137" cy="14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4" descr="DSCN217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1844675"/>
            <a:ext cx="291465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7" descr="John Bal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588" y="3716338"/>
            <a:ext cx="2133600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Rectangle 7"/>
          <p:cNvSpPr>
            <a:spLocks noChangeArrowheads="1"/>
          </p:cNvSpPr>
          <p:nvPr/>
        </p:nvSpPr>
        <p:spPr bwMode="auto">
          <a:xfrm>
            <a:off x="323850" y="5516563"/>
            <a:ext cx="4740275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s-ES">
                <a:solidFill>
                  <a:srgbClr val="0033CC"/>
                </a:solidFill>
                <a:latin typeface="Tahoma" pitchFamily="34" charset="0"/>
              </a:rPr>
              <a:t>Limbah yang keruh oleh koloid/padatan </a:t>
            </a:r>
          </a:p>
          <a:p>
            <a:r>
              <a:rPr lang="es-ES">
                <a:solidFill>
                  <a:srgbClr val="0033CC"/>
                </a:solidFill>
                <a:latin typeface="Tahoma" pitchFamily="34" charset="0"/>
              </a:rPr>
              <a:t>  yang sangat halus</a:t>
            </a:r>
            <a:r>
              <a:rPr lang="es-ES">
                <a:solidFill>
                  <a:srgbClr val="0033CC"/>
                </a:solidFill>
                <a:latin typeface="Tahoma" pitchFamily="34" charset="0"/>
                <a:sym typeface="Wingdings" pitchFamily="2" charset="2"/>
              </a:rPr>
              <a:t> sulit terdeposit</a:t>
            </a:r>
          </a:p>
          <a:p>
            <a:pPr>
              <a:buFont typeface="Arial" charset="0"/>
              <a:buChar char="•"/>
            </a:pPr>
            <a:r>
              <a:rPr lang="es-ES">
                <a:solidFill>
                  <a:srgbClr val="0033CC"/>
                </a:solidFill>
                <a:latin typeface="Tahoma" pitchFamily="34" charset="0"/>
                <a:sym typeface="Wingdings" pitchFamily="2" charset="2"/>
              </a:rPr>
              <a:t>Jenis B3 dalam limbah tidak spesifik</a:t>
            </a:r>
          </a:p>
          <a:p>
            <a:pPr>
              <a:buFont typeface="Arial" charset="0"/>
              <a:buChar char="•"/>
            </a:pPr>
            <a:r>
              <a:rPr lang="es-ES">
                <a:solidFill>
                  <a:srgbClr val="0033CC"/>
                </a:solidFill>
                <a:latin typeface="Tahoma" pitchFamily="34" charset="0"/>
                <a:sym typeface="Wingdings" pitchFamily="2" charset="2"/>
              </a:rPr>
              <a:t>Penambahan koagulan : tawas atau polimer</a:t>
            </a:r>
          </a:p>
          <a:p>
            <a:pPr>
              <a:buFont typeface="Arial" charset="0"/>
              <a:buChar char="•"/>
            </a:pPr>
            <a:endParaRPr lang="es-ES">
              <a:solidFill>
                <a:srgbClr val="0033CC"/>
              </a:solidFill>
              <a:latin typeface="Tahoma" pitchFamily="34" charset="0"/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endParaRPr lang="es-ES" b="1">
              <a:solidFill>
                <a:srgbClr val="0033CC"/>
              </a:solidFill>
              <a:latin typeface="Tahoma" pitchFamily="34" charset="0"/>
            </a:endParaRPr>
          </a:p>
        </p:txBody>
      </p:sp>
      <p:sp>
        <p:nvSpPr>
          <p:cNvPr id="24585" name="Rectangle 8"/>
          <p:cNvSpPr>
            <a:spLocks noChangeArrowheads="1"/>
          </p:cNvSpPr>
          <p:nvPr/>
        </p:nvSpPr>
        <p:spPr bwMode="auto">
          <a:xfrm>
            <a:off x="539750" y="3429000"/>
            <a:ext cx="9001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0033CC"/>
                </a:solidFill>
                <a:latin typeface="Tahoma" pitchFamily="34" charset="0"/>
                <a:sym typeface="Wingdings" pitchFamily="2" charset="2"/>
              </a:rPr>
              <a:t>koagulan</a:t>
            </a:r>
            <a:endParaRPr lang="en-US" sz="1400"/>
          </a:p>
        </p:txBody>
      </p:sp>
      <p:sp>
        <p:nvSpPr>
          <p:cNvPr id="10" name="Circular Arrow 9"/>
          <p:cNvSpPr/>
          <p:nvPr/>
        </p:nvSpPr>
        <p:spPr>
          <a:xfrm rot="1170200">
            <a:off x="1293813" y="3382963"/>
            <a:ext cx="720725" cy="76200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4587" name="Rectangle 10"/>
          <p:cNvSpPr>
            <a:spLocks noChangeArrowheads="1"/>
          </p:cNvSpPr>
          <p:nvPr/>
        </p:nvSpPr>
        <p:spPr bwMode="auto">
          <a:xfrm>
            <a:off x="1331913" y="4508500"/>
            <a:ext cx="6508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0033CC"/>
                </a:solidFill>
                <a:latin typeface="Tahoma" pitchFamily="34" charset="0"/>
              </a:rPr>
              <a:t>koloid</a:t>
            </a:r>
            <a:endParaRPr lang="en-US" sz="1400"/>
          </a:p>
        </p:txBody>
      </p:sp>
      <p:sp>
        <p:nvSpPr>
          <p:cNvPr id="24588" name="Rectangle 11"/>
          <p:cNvSpPr>
            <a:spLocks noChangeArrowheads="1"/>
          </p:cNvSpPr>
          <p:nvPr/>
        </p:nvSpPr>
        <p:spPr bwMode="auto">
          <a:xfrm>
            <a:off x="2484438" y="4724400"/>
            <a:ext cx="5064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0033CC"/>
                </a:solidFill>
                <a:latin typeface="Tahoma" pitchFamily="34" charset="0"/>
              </a:rPr>
              <a:t>Flok</a:t>
            </a:r>
            <a:endParaRPr lang="en-US" sz="1400"/>
          </a:p>
        </p:txBody>
      </p:sp>
      <p:sp>
        <p:nvSpPr>
          <p:cNvPr id="24589" name="Rectangle 12"/>
          <p:cNvSpPr>
            <a:spLocks noChangeArrowheads="1"/>
          </p:cNvSpPr>
          <p:nvPr/>
        </p:nvSpPr>
        <p:spPr bwMode="auto">
          <a:xfrm>
            <a:off x="3348038" y="4292600"/>
            <a:ext cx="635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0033CC"/>
                </a:solidFill>
                <a:latin typeface="Tahoma" pitchFamily="34" charset="0"/>
              </a:rPr>
              <a:t>jernih</a:t>
            </a:r>
            <a:endParaRPr lang="en-US" sz="1400"/>
          </a:p>
        </p:txBody>
      </p:sp>
      <p:sp>
        <p:nvSpPr>
          <p:cNvPr id="14" name="Circular Arrow 13"/>
          <p:cNvSpPr/>
          <p:nvPr/>
        </p:nvSpPr>
        <p:spPr>
          <a:xfrm rot="21018492" flipH="1">
            <a:off x="2943225" y="4073525"/>
            <a:ext cx="612775" cy="53498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Circular Arrow 14"/>
          <p:cNvSpPr/>
          <p:nvPr/>
        </p:nvSpPr>
        <p:spPr>
          <a:xfrm rot="21169672">
            <a:off x="1870075" y="3814763"/>
            <a:ext cx="720725" cy="763587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Curved Left Arrow 15"/>
          <p:cNvSpPr/>
          <p:nvPr/>
        </p:nvSpPr>
        <p:spPr>
          <a:xfrm rot="18441698">
            <a:off x="6855619" y="4201319"/>
            <a:ext cx="731837" cy="121602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Adsorpsi</a:t>
            </a:r>
          </a:p>
        </p:txBody>
      </p:sp>
      <p:pic>
        <p:nvPicPr>
          <p:cNvPr id="25604" name="Picture 4" descr="PM-100 - Organophyllic Clay Media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1187450" y="3860800"/>
            <a:ext cx="1890713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1116013" y="5516563"/>
            <a:ext cx="9794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Zat warna</a:t>
            </a:r>
          </a:p>
        </p:txBody>
      </p:sp>
      <p:sp>
        <p:nvSpPr>
          <p:cNvPr id="25606" name="Rectangle 5"/>
          <p:cNvSpPr>
            <a:spLocks noChangeArrowheads="1"/>
          </p:cNvSpPr>
          <p:nvPr/>
        </p:nvSpPr>
        <p:spPr bwMode="auto">
          <a:xfrm>
            <a:off x="1763713" y="3284538"/>
            <a:ext cx="9509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Adsorben</a:t>
            </a:r>
          </a:p>
        </p:txBody>
      </p:sp>
      <p:sp>
        <p:nvSpPr>
          <p:cNvPr id="7" name="Up Arrow 6"/>
          <p:cNvSpPr/>
          <p:nvPr/>
        </p:nvSpPr>
        <p:spPr>
          <a:xfrm>
            <a:off x="1547813" y="5157788"/>
            <a:ext cx="360362" cy="4318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2051050" y="3644900"/>
            <a:ext cx="288925" cy="504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3132138" y="4724400"/>
            <a:ext cx="6715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Jernih</a:t>
            </a:r>
          </a:p>
        </p:txBody>
      </p:sp>
      <p:sp>
        <p:nvSpPr>
          <p:cNvPr id="10" name="Curved Down Arrow 9"/>
          <p:cNvSpPr/>
          <p:nvPr/>
        </p:nvSpPr>
        <p:spPr>
          <a:xfrm flipH="1">
            <a:off x="2627313" y="4437063"/>
            <a:ext cx="576262" cy="36036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5611" name="Rectangle 10"/>
          <p:cNvSpPr>
            <a:spLocks noChangeArrowheads="1"/>
          </p:cNvSpPr>
          <p:nvPr/>
        </p:nvSpPr>
        <p:spPr bwMode="auto">
          <a:xfrm>
            <a:off x="5651500" y="2060575"/>
            <a:ext cx="1301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Adsorben :</a:t>
            </a:r>
          </a:p>
        </p:txBody>
      </p:sp>
      <p:pic>
        <p:nvPicPr>
          <p:cNvPr id="25612" name="Picture 4" descr="act carbon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2852738"/>
            <a:ext cx="1830388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Picture 4" descr="struktur pori di dalam zeolit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04025" y="2852738"/>
            <a:ext cx="21336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4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27763" y="4941888"/>
            <a:ext cx="2759075" cy="177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5" name="Rectangle 14"/>
          <p:cNvSpPr>
            <a:spLocks noChangeArrowheads="1"/>
          </p:cNvSpPr>
          <p:nvPr/>
        </p:nvSpPr>
        <p:spPr bwMode="auto">
          <a:xfrm>
            <a:off x="5148263" y="4868863"/>
            <a:ext cx="11398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Karbon aktif</a:t>
            </a:r>
          </a:p>
        </p:txBody>
      </p:sp>
      <p:sp>
        <p:nvSpPr>
          <p:cNvPr id="25616" name="Rectangle 15"/>
          <p:cNvSpPr>
            <a:spLocks noChangeArrowheads="1"/>
          </p:cNvSpPr>
          <p:nvPr/>
        </p:nvSpPr>
        <p:spPr bwMode="auto">
          <a:xfrm>
            <a:off x="7380288" y="4365625"/>
            <a:ext cx="6223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Zeolit</a:t>
            </a:r>
          </a:p>
        </p:txBody>
      </p:sp>
      <p:sp>
        <p:nvSpPr>
          <p:cNvPr id="25617" name="Rectangle 16"/>
          <p:cNvSpPr>
            <a:spLocks noChangeArrowheads="1"/>
          </p:cNvSpPr>
          <p:nvPr/>
        </p:nvSpPr>
        <p:spPr bwMode="auto">
          <a:xfrm>
            <a:off x="8101013" y="6092825"/>
            <a:ext cx="6921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Resin </a:t>
            </a:r>
          </a:p>
        </p:txBody>
      </p:sp>
      <p:sp>
        <p:nvSpPr>
          <p:cNvPr id="25618" name="Rectangle 17"/>
          <p:cNvSpPr>
            <a:spLocks noChangeArrowheads="1"/>
          </p:cNvSpPr>
          <p:nvPr/>
        </p:nvSpPr>
        <p:spPr bwMode="auto">
          <a:xfrm>
            <a:off x="539750" y="2492375"/>
            <a:ext cx="31305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Jenis limbah : </a:t>
            </a:r>
            <a:r>
              <a:rPr lang="en-US" sz="1600"/>
              <a:t>ion logam berat,</a:t>
            </a:r>
          </a:p>
          <a:p>
            <a:r>
              <a:rPr lang="en-US" sz="1600"/>
              <a:t> zat warna, polutan organik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pic>
        <p:nvPicPr>
          <p:cNvPr id="26627" name="Picture 7" descr="DSCN21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565400"/>
            <a:ext cx="2549525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Content Placeholder 4" descr="DSCN2179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203575" y="2492375"/>
            <a:ext cx="3073400" cy="2305050"/>
          </a:xfrm>
          <a:noFill/>
        </p:spPr>
      </p:pic>
      <p:pic>
        <p:nvPicPr>
          <p:cNvPr id="26629" name="Picture 10" descr="DSCN218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437063"/>
            <a:ext cx="3097213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urved Down Arrow 6"/>
          <p:cNvSpPr/>
          <p:nvPr/>
        </p:nvSpPr>
        <p:spPr>
          <a:xfrm>
            <a:off x="2771775" y="3500438"/>
            <a:ext cx="1216025" cy="73183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urved Left Arrow 7"/>
          <p:cNvSpPr/>
          <p:nvPr/>
        </p:nvSpPr>
        <p:spPr>
          <a:xfrm>
            <a:off x="5651500" y="3860800"/>
            <a:ext cx="731838" cy="121602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1042988" y="3789363"/>
            <a:ext cx="2101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Limbah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zat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warna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" name="Rectangle 20"/>
          <p:cNvSpPr>
            <a:spLocks noChangeArrowheads="1"/>
          </p:cNvSpPr>
          <p:nvPr/>
        </p:nvSpPr>
        <p:spPr bwMode="auto">
          <a:xfrm>
            <a:off x="3851275" y="3213100"/>
            <a:ext cx="2219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Tempurung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kelapa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" name="Rectangle 20"/>
          <p:cNvSpPr>
            <a:spLocks noChangeArrowheads="1"/>
          </p:cNvSpPr>
          <p:nvPr/>
        </p:nvSpPr>
        <p:spPr bwMode="auto">
          <a:xfrm>
            <a:off x="4067175" y="5516563"/>
            <a:ext cx="1262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Air </a:t>
            </a: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bersih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389437"/>
          </a:xfrm>
        </p:spPr>
        <p:txBody>
          <a:bodyPr/>
          <a:lstStyle/>
          <a:p>
            <a:r>
              <a:rPr lang="en-US" smtClean="0"/>
              <a:t>Limbah padat anorganik : </a:t>
            </a:r>
            <a:r>
              <a:rPr lang="en-US" b="1" smtClean="0"/>
              <a:t>Solidifikasi/Stabilisasi</a:t>
            </a:r>
          </a:p>
        </p:txBody>
      </p:sp>
      <p:pic>
        <p:nvPicPr>
          <p:cNvPr id="27652" name="Picture 9" descr="solid wast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3213100"/>
            <a:ext cx="2133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10" descr="semen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076700"/>
            <a:ext cx="1371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18" descr="clay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175" y="4149725"/>
            <a:ext cx="1295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10" descr="brick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27313" y="5013325"/>
            <a:ext cx="1304925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6" name="Rectangle 19"/>
          <p:cNvSpPr>
            <a:spLocks noChangeArrowheads="1"/>
          </p:cNvSpPr>
          <p:nvPr/>
        </p:nvSpPr>
        <p:spPr bwMode="auto">
          <a:xfrm>
            <a:off x="1042988" y="4581525"/>
            <a:ext cx="9715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b-NO" sz="1400" b="1">
                <a:solidFill>
                  <a:schemeClr val="bg1"/>
                </a:solidFill>
              </a:rPr>
              <a:t>semen</a:t>
            </a:r>
            <a:r>
              <a:rPr lang="nb-NO" sz="1400">
                <a:solidFill>
                  <a:schemeClr val="bg1"/>
                </a:solidFill>
              </a:rPr>
              <a:t> 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7657" name="Rectangle 19"/>
          <p:cNvSpPr>
            <a:spLocks noChangeArrowheads="1"/>
          </p:cNvSpPr>
          <p:nvPr/>
        </p:nvSpPr>
        <p:spPr bwMode="auto">
          <a:xfrm>
            <a:off x="4356100" y="4508500"/>
            <a:ext cx="1295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b-NO" sz="1400">
                <a:solidFill>
                  <a:schemeClr val="bg1"/>
                </a:solidFill>
              </a:rPr>
              <a:t>Lempung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7658" name="Rectangle 19"/>
          <p:cNvSpPr>
            <a:spLocks noChangeArrowheads="1"/>
          </p:cNvSpPr>
          <p:nvPr/>
        </p:nvSpPr>
        <p:spPr bwMode="auto">
          <a:xfrm>
            <a:off x="2771775" y="3860800"/>
            <a:ext cx="1368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b-NO" sz="1400" b="1">
                <a:solidFill>
                  <a:schemeClr val="bg1"/>
                </a:solidFill>
              </a:rPr>
              <a:t>Limbah padat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7659" name="Rectangle 19"/>
          <p:cNvSpPr>
            <a:spLocks noChangeArrowheads="1"/>
          </p:cNvSpPr>
          <p:nvPr/>
        </p:nvSpPr>
        <p:spPr bwMode="auto">
          <a:xfrm>
            <a:off x="2843213" y="5661025"/>
            <a:ext cx="9715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b-NO" sz="1400" b="1">
                <a:solidFill>
                  <a:schemeClr val="bg1"/>
                </a:solidFill>
              </a:rPr>
              <a:t> Monolit 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3" name="Curved Up Arrow 12"/>
          <p:cNvSpPr/>
          <p:nvPr/>
        </p:nvSpPr>
        <p:spPr>
          <a:xfrm flipV="1">
            <a:off x="1476375" y="3789363"/>
            <a:ext cx="1216025" cy="4318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Curved Up Arrow 14"/>
          <p:cNvSpPr/>
          <p:nvPr/>
        </p:nvSpPr>
        <p:spPr>
          <a:xfrm flipH="1" flipV="1">
            <a:off x="4140200" y="3789363"/>
            <a:ext cx="1008063" cy="360362"/>
          </a:xfrm>
          <a:prstGeom prst="curvedUpArrow">
            <a:avLst>
              <a:gd name="adj1" fmla="val 41667"/>
              <a:gd name="adj2" fmla="val 50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2987675" y="4221163"/>
            <a:ext cx="484188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7663" name="Rectangle 8"/>
          <p:cNvSpPr>
            <a:spLocks noChangeArrowheads="1"/>
          </p:cNvSpPr>
          <p:nvPr/>
        </p:nvSpPr>
        <p:spPr bwMode="auto">
          <a:xfrm>
            <a:off x="5651500" y="2349500"/>
            <a:ext cx="3038475" cy="4216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Maiandra GD" pitchFamily="34" charset="0"/>
              </a:rPr>
              <a:t>Tujuan : </a:t>
            </a:r>
          </a:p>
          <a:p>
            <a:pPr lvl="1"/>
            <a:r>
              <a:rPr lang="es-ES" sz="2000">
                <a:latin typeface="Maiandra GD" pitchFamily="34" charset="0"/>
              </a:rPr>
              <a:t>Mengubah sifat  fisik dan kimia limbah B3 </a:t>
            </a:r>
          </a:p>
          <a:p>
            <a:r>
              <a:rPr lang="es-ES" sz="2400" b="1">
                <a:latin typeface="Maiandra GD" pitchFamily="34" charset="0"/>
              </a:rPr>
              <a:t>Cara :</a:t>
            </a:r>
          </a:p>
          <a:p>
            <a:pPr lvl="1"/>
            <a:r>
              <a:rPr lang="es-ES" sz="2000">
                <a:latin typeface="Maiandra GD" pitchFamily="34" charset="0"/>
              </a:rPr>
              <a:t>Penambahan senyawa pengikat B3 agar pergerakan senyawa B3 ini terhambat atau terbatasi dan membentuk massa monolit dengan struktur yang kekar.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Limbah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 : </a:t>
            </a:r>
            <a:r>
              <a:rPr lang="en-US" dirty="0" err="1" smtClean="0"/>
              <a:t>insenerasi</a:t>
            </a:r>
            <a:r>
              <a:rPr lang="es-ES" sz="2400" b="1" dirty="0" smtClean="0">
                <a:latin typeface="Maiandra GD" pitchFamily="34" charset="0"/>
                <a:sym typeface="Wingdings" pitchFamily="2" charset="2"/>
              </a:rPr>
              <a:t>  </a:t>
            </a:r>
            <a:r>
              <a:rPr lang="es-ES" sz="2400" b="1" dirty="0" err="1" smtClean="0">
                <a:latin typeface="Maiandra GD" pitchFamily="34" charset="0"/>
                <a:sym typeface="Wingdings" pitchFamily="2" charset="2"/>
              </a:rPr>
              <a:t>pembakaran</a:t>
            </a:r>
            <a:r>
              <a:rPr lang="es-ES" sz="2400" b="1" dirty="0" smtClean="0">
                <a:latin typeface="Maiandra GD" pitchFamily="34" charset="0"/>
                <a:sym typeface="Wingdings" pitchFamily="2" charset="2"/>
              </a:rPr>
              <a:t> </a:t>
            </a:r>
            <a:r>
              <a:rPr lang="es-ES" sz="2400" b="1" dirty="0" err="1" smtClean="0">
                <a:latin typeface="Maiandra GD" pitchFamily="34" charset="0"/>
                <a:sym typeface="Wingdings" pitchFamily="2" charset="2"/>
              </a:rPr>
              <a:t>terkontrol</a:t>
            </a:r>
            <a:r>
              <a:rPr lang="id-ID" sz="2400" b="1" dirty="0" smtClean="0">
                <a:latin typeface="Maiandra GD" pitchFamily="34" charset="0"/>
                <a:sym typeface="Wingdings" pitchFamily="2" charset="2"/>
              </a:rPr>
              <a:t> pada suhu tinggi (800</a:t>
            </a:r>
            <a:r>
              <a:rPr lang="id-ID" sz="1600" b="1" dirty="0" smtClean="0">
                <a:latin typeface="Maiandra GD" pitchFamily="34" charset="0"/>
                <a:sym typeface="Wingdings" pitchFamily="2" charset="2"/>
              </a:rPr>
              <a:t>o</a:t>
            </a:r>
            <a:r>
              <a:rPr lang="id-ID" sz="2400" b="1" dirty="0" smtClean="0">
                <a:latin typeface="Maiandra GD" pitchFamily="34" charset="0"/>
                <a:sym typeface="Wingdings" pitchFamily="2" charset="2"/>
              </a:rPr>
              <a:t>C)</a:t>
            </a:r>
            <a:endParaRPr lang="en-US" dirty="0" smtClean="0"/>
          </a:p>
        </p:txBody>
      </p:sp>
      <p:pic>
        <p:nvPicPr>
          <p:cNvPr id="28676" name="Picture 6" descr="2.4 cubic metre incinerator with Firebug sto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357563"/>
            <a:ext cx="26035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4" descr="Dowling incinerator - waste burn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3357563"/>
            <a:ext cx="2728912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Rectangle 5"/>
          <p:cNvSpPr>
            <a:spLocks noChangeArrowheads="1"/>
          </p:cNvSpPr>
          <p:nvPr/>
        </p:nvSpPr>
        <p:spPr bwMode="auto">
          <a:xfrm>
            <a:off x="1331913" y="5589588"/>
            <a:ext cx="20494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Maiandra GD" pitchFamily="34" charset="0"/>
                <a:sym typeface="Wingdings" pitchFamily="2" charset="2"/>
              </a:rPr>
              <a:t>Tanur pembakaran</a:t>
            </a:r>
            <a:endParaRPr lang="en-US"/>
          </a:p>
        </p:txBody>
      </p:sp>
      <p:sp>
        <p:nvSpPr>
          <p:cNvPr id="28679" name="Rectangle 6"/>
          <p:cNvSpPr>
            <a:spLocks noChangeArrowheads="1"/>
          </p:cNvSpPr>
          <p:nvPr/>
        </p:nvSpPr>
        <p:spPr bwMode="auto">
          <a:xfrm>
            <a:off x="5364163" y="2997200"/>
            <a:ext cx="6159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Maiandra GD" pitchFamily="34" charset="0"/>
                <a:sym typeface="Wingdings" pitchFamily="2" charset="2"/>
              </a:rPr>
              <a:t>Gas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4" name="Rectangle 3"/>
          <p:cNvSpPr/>
          <p:nvPr/>
        </p:nvSpPr>
        <p:spPr>
          <a:xfrm>
            <a:off x="2143108" y="2857496"/>
            <a:ext cx="57042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72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Terima</a:t>
            </a:r>
            <a:r>
              <a:rPr lang="en-US" sz="7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en-US" sz="72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kasih</a:t>
            </a:r>
            <a:endParaRPr lang="en-US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471</TotalTime>
  <Words>949</Words>
  <Application>Microsoft PowerPoint</Application>
  <PresentationFormat>On-screen Show (4:3)</PresentationFormat>
  <Paragraphs>227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Flow</vt:lpstr>
      <vt:lpstr>DAMPAK LIMBAH B3 DAN UPAYA PENGOLAHAN</vt:lpstr>
      <vt:lpstr>I. 1 limbah industri </vt:lpstr>
      <vt:lpstr>I. 2 Jenis Limbah </vt:lpstr>
      <vt:lpstr>Limbah B3 UURI No.23 th.1997 Ps.1 Bt.17  dan  PP No. 18 jo PP 85 th.1999 </vt:lpstr>
      <vt:lpstr>II.1 Karakteristik limbah B3</vt:lpstr>
      <vt:lpstr>III. 1  Fase Limbah B3</vt:lpstr>
      <vt:lpstr>III. 2  Sumber/penghasil Limbah B3</vt:lpstr>
      <vt:lpstr>III. Dampak Limbah B3</vt:lpstr>
      <vt:lpstr>Slide 9</vt:lpstr>
      <vt:lpstr>Slide 10</vt:lpstr>
      <vt:lpstr>Pembuangan limbah tanpa ijin dan menimbulkan pencemaran lingkungan</vt:lpstr>
      <vt:lpstr>Cara zat kimia menyakiti manusia</vt:lpstr>
      <vt:lpstr>IV  Pengelolaan Limbah B3</vt:lpstr>
      <vt:lpstr>IV.1 Pengelolaan Limbah Laboratorium</vt:lpstr>
      <vt:lpstr>Slide 15</vt:lpstr>
      <vt:lpstr>IV. 2 PENGOLAHAN LIMBAH B3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PENGOLAHAN  LIMBAH LABORATORIUM</dc:title>
  <dc:creator>Teknik Kimia UGM</dc:creator>
  <cp:lastModifiedBy>Toshiba</cp:lastModifiedBy>
  <cp:revision>14</cp:revision>
  <dcterms:created xsi:type="dcterms:W3CDTF">2008-07-15T07:48:35Z</dcterms:created>
  <dcterms:modified xsi:type="dcterms:W3CDTF">2018-09-27T08:47:27Z</dcterms:modified>
</cp:coreProperties>
</file>