
<file path=[Content_Types].xml><?xml version="1.0" encoding="utf-8"?>
<Types xmlns="http://schemas.openxmlformats.org/package/2006/content-types">
  <Override PartName="/_rels/.rels" ContentType="application/vnd.openxmlformats-package.relationships+xml"/>
  <Override PartName="/ppt/_rels/presentation.xml.rels" ContentType="application/vnd.openxmlformats-package.relationships+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_rels/slideLayout2.xml.rels" ContentType="application/vnd.openxmlformats-package.relationships+xml"/>
  <Override PartName="/ppt/slideLayouts/_rels/slideLayout10.xml.rels" ContentType="application/vnd.openxmlformats-package.relationships+xml"/>
  <Override PartName="/ppt/slideLayouts/_rels/slideLayout1.xml.rels" ContentType="application/vnd.openxmlformats-package.relationships+xml"/>
  <Override PartName="/ppt/slideLayouts/_rels/slideLayout9.xml.rels" ContentType="application/vnd.openxmlformats-package.relationships+xml"/>
  <Override PartName="/ppt/slideLayouts/_rels/slideLayout8.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12.xml.rels" ContentType="application/vnd.openxmlformats-package.relationships+xml"/>
  <Override PartName="/ppt/slideLayouts/_rels/slideLayout4.xml.rels" ContentType="application/vnd.openxmlformats-package.relationships+xml"/>
  <Override PartName="/ppt/slideLayouts/_rels/slideLayout11.xml.rels" ContentType="application/vnd.openxmlformats-package.relationships+xml"/>
  <Override PartName="/ppt/slideLayouts/_rels/slideLayout3.xml.rels" ContentType="application/vnd.openxmlformats-package.relationships+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slides/_rels/slide34.xml.rels" ContentType="application/vnd.openxmlformats-package.relationships+xml"/>
  <Override PartName="/ppt/slides/_rels/slide33.xml.rels" ContentType="application/vnd.openxmlformats-package.relationships+xml"/>
  <Override PartName="/ppt/slides/_rels/slide32.xml.rels" ContentType="application/vnd.openxmlformats-package.relationships+xml"/>
  <Override PartName="/ppt/slides/_rels/slide31.xml.rels" ContentType="application/vnd.openxmlformats-package.relationships+xml"/>
  <Override PartName="/ppt/slides/_rels/slide30.xml.rels" ContentType="application/vnd.openxmlformats-package.relationships+xml"/>
  <Override PartName="/ppt/slides/_rels/slide29.xml.rels" ContentType="application/vnd.openxmlformats-package.relationships+xml"/>
  <Override PartName="/ppt/slides/_rels/slide28.xml.rels" ContentType="application/vnd.openxmlformats-package.relationships+xml"/>
  <Override PartName="/ppt/slides/_rels/slide7.xml.rels" ContentType="application/vnd.openxmlformats-package.relationships+xml"/>
  <Override PartName="/ppt/slides/_rels/slide24.xml.rels" ContentType="application/vnd.openxmlformats-package.relationships+xml"/>
  <Override PartName="/ppt/slides/_rels/slide6.xml.rels" ContentType="application/vnd.openxmlformats-package.relationships+xml"/>
  <Override PartName="/ppt/slides/_rels/slide23.xml.rels" ContentType="application/vnd.openxmlformats-package.relationships+xml"/>
  <Override PartName="/ppt/slides/_rels/slide5.xml.rels" ContentType="application/vnd.openxmlformats-package.relationships+xml"/>
  <Override PartName="/ppt/slides/_rels/slide22.xml.rels" ContentType="application/vnd.openxmlformats-package.relationships+xml"/>
  <Override PartName="/ppt/slides/_rels/slide17.xml.rels" ContentType="application/vnd.openxmlformats-package.relationships+xml"/>
  <Override PartName="/ppt/slides/_rels/slide16.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38.xml.rels" ContentType="application/vnd.openxmlformats-package.relationships+xml"/>
  <Override PartName="/ppt/slides/_rels/slide13.xml.rels" ContentType="application/vnd.openxmlformats-package.relationships+xml"/>
  <Override PartName="/ppt/slides/_rels/slide37.xml.rels" ContentType="application/vnd.openxmlformats-package.relationships+xml"/>
  <Override PartName="/ppt/slides/_rels/slide12.xml.rels" ContentType="application/vnd.openxmlformats-package.relationships+xml"/>
  <Override PartName="/ppt/slides/_rels/slide9.xml.rels" ContentType="application/vnd.openxmlformats-package.relationships+xml"/>
  <Override PartName="/ppt/slides/_rels/slide26.xml.rels" ContentType="application/vnd.openxmlformats-package.relationships+xml"/>
  <Override PartName="/ppt/slides/_rels/slide36.xml.rels" ContentType="application/vnd.openxmlformats-package.relationships+xml"/>
  <Override PartName="/ppt/slides/_rels/slide11.xml.rels" ContentType="application/vnd.openxmlformats-package.relationships+xml"/>
  <Override PartName="/ppt/slides/_rels/slide8.xml.rels" ContentType="application/vnd.openxmlformats-package.relationships+xml"/>
  <Override PartName="/ppt/slides/_rels/slide25.xml.rels" ContentType="application/vnd.openxmlformats-package.relationships+xml"/>
  <Override PartName="/ppt/slides/_rels/slide35.xml.rels" ContentType="application/vnd.openxmlformats-package.relationships+xml"/>
  <Override PartName="/ppt/slides/_rels/slide10.xml.rels" ContentType="application/vnd.openxmlformats-package.relationships+xml"/>
  <Override PartName="/ppt/slides/_rels/slide18.xml.rels" ContentType="application/vnd.openxmlformats-package.relationships+xml"/>
  <Override PartName="/ppt/slides/_rels/slide1.xml.rels" ContentType="application/vnd.openxmlformats-package.relationships+xml"/>
  <Override PartName="/ppt/slides/_rels/slide27.xml.rels" ContentType="application/vnd.openxmlformats-package.relationships+xml"/>
  <Override PartName="/ppt/slides/_rels/slide21.xml.rels" ContentType="application/vnd.openxmlformats-package.relationships+xml"/>
  <Override PartName="/ppt/slides/_rels/slide4.xml.rels" ContentType="application/vnd.openxmlformats-package.relationships+xml"/>
  <Override PartName="/ppt/slides/_rels/slide3.xml.rels" ContentType="application/vnd.openxmlformats-package.relationships+xml"/>
  <Override PartName="/ppt/slides/_rels/slide20.xml.rels" ContentType="application/vnd.openxmlformats-package.relationships+xml"/>
  <Override PartName="/ppt/slides/_rels/slide19.xml.rels" ContentType="application/vnd.openxmlformats-package.relationships+xml"/>
  <Override PartName="/ppt/slides/_rels/slide2.xml.rels" ContentType="application/vnd.openxmlformats-package.relationships+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9.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17.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3.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Masters/_rels/slideMaster1.xml.rels" ContentType="application/vnd.openxmlformats-package.relationships+xml"/>
  <Override PartName="/ppt/slideMasters/slideMaster1.xml" ContentType="application/vnd.openxmlformats-officedocument.presentationml.slideMaster+xml"/>
  <Override PartName="/ppt/presentation.xml" ContentType="application/vnd.openxmlformats-officedocument.presentationml.presentation.main+xml"/>
</Types>
</file>

<file path=_rels/.rels><?xml version="1.0" encoding="UTF-8"?>
<Relationships xmlns="http://schemas.openxmlformats.org/package/2006/relationships"><Relationship Id="rId1"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p:sldMasterIdLst>
    <p:sldMasterId id="2147483648"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Lst>
  <p:sldSz cx="9144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40" Type="http://schemas.openxmlformats.org/officeDocument/2006/relationships/slide" Target="slides/slide38.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preserve="1" type="blank">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preserve="1" type="tx">
  <p:cSld name="Title Slide">
    <p:spTree>
      <p:nvGrpSpPr>
        <p:cNvPr id="1" name=""/>
        <p:cNvGrpSpPr/>
        <p:nvPr/>
      </p:nvGrpSpPr>
      <p:grpSpPr>
        <a:xfrm>
          <a:off x="0" y="0"/>
          <a:ext cx="0" cy="0"/>
          <a:chOff x="0" y="0"/>
          <a:chExt cx="0" cy="0"/>
        </a:xfrm>
      </p:grpSpPr>
      <p:sp>
        <p:nvSpPr>
          <p:cNvPr id="39"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
        <p:nvSpPr>
          <p:cNvPr id="40" name="PlaceHolder 2"/>
          <p:cNvSpPr>
            <a:spLocks noGrp="1"/>
          </p:cNvSpPr>
          <p:nvPr>
            <p:ph type="subTitle"/>
          </p:nvPr>
        </p:nvSpPr>
        <p:spPr>
          <a:xfrm>
            <a:off x="457200" y="1604520"/>
            <a:ext cx="8229240" cy="3977280"/>
          </a:xfrm>
          <a:prstGeom prst="rect">
            <a:avLst/>
          </a:prstGeom>
        </p:spPr>
        <p:txBody>
          <a:bodyPr anchor="ctr" bIns="0" lIns="0" rIns="0" tIns="0" wrap="none"/>
          <a:p>
            <a:pPr algn="ctr"/>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preserve="1" type="obj">
  <p:cSld name="Title, Content">
    <p:spTree>
      <p:nvGrpSpPr>
        <p:cNvPr id="1" name=""/>
        <p:cNvGrpSpPr/>
        <p:nvPr/>
      </p:nvGrpSpPr>
      <p:grpSpPr>
        <a:xfrm>
          <a:off x="0" y="0"/>
          <a:ext cx="0" cy="0"/>
          <a:chOff x="0" y="0"/>
          <a:chExt cx="0" cy="0"/>
        </a:xfrm>
      </p:grpSpPr>
      <p:sp>
        <p:nvSpPr>
          <p:cNvPr id="41"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
        <p:nvSpPr>
          <p:cNvPr id="42" name="PlaceHolder 2"/>
          <p:cNvSpPr>
            <a:spLocks noGrp="1"/>
          </p:cNvSpPr>
          <p:nvPr>
            <p:ph type="body"/>
          </p:nvPr>
        </p:nvSpPr>
        <p:spPr>
          <a:xfrm>
            <a:off x="457200" y="1604520"/>
            <a:ext cx="8229240" cy="3976920"/>
          </a:xfrm>
          <a:prstGeom prst="rect">
            <a:avLst/>
          </a:prstGeom>
        </p:spPr>
        <p:txBody>
          <a:bodyPr bIns="0" lIns="0" rIns="0" tIns="0" wrap="none"/>
          <a:p>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preserve="1" type="twoObj">
  <p:cSld name="Title, 2 Content">
    <p:spTree>
      <p:nvGrpSpPr>
        <p:cNvPr id="1" name=""/>
        <p:cNvGrpSpPr/>
        <p:nvPr/>
      </p:nvGrpSpPr>
      <p:grpSpPr>
        <a:xfrm>
          <a:off x="0" y="0"/>
          <a:ext cx="0" cy="0"/>
          <a:chOff x="0" y="0"/>
          <a:chExt cx="0" cy="0"/>
        </a:xfrm>
      </p:grpSpPr>
      <p:sp>
        <p:nvSpPr>
          <p:cNvPr id="43"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
        <p:nvSpPr>
          <p:cNvPr id="44" name="PlaceHolder 2"/>
          <p:cNvSpPr>
            <a:spLocks noGrp="1"/>
          </p:cNvSpPr>
          <p:nvPr>
            <p:ph type="body"/>
          </p:nvPr>
        </p:nvSpPr>
        <p:spPr>
          <a:xfrm>
            <a:off x="457200" y="1604520"/>
            <a:ext cx="4015440" cy="3976920"/>
          </a:xfrm>
          <a:prstGeom prst="rect">
            <a:avLst/>
          </a:prstGeom>
        </p:spPr>
        <p:txBody>
          <a:bodyPr bIns="0" lIns="0" rIns="0" tIns="0" wrap="none"/>
          <a:p>
            <a:endParaRPr/>
          </a:p>
        </p:txBody>
      </p:sp>
      <p:sp>
        <p:nvSpPr>
          <p:cNvPr id="45" name="PlaceHolder 3"/>
          <p:cNvSpPr>
            <a:spLocks noGrp="1"/>
          </p:cNvSpPr>
          <p:nvPr>
            <p:ph type="body"/>
          </p:nvPr>
        </p:nvSpPr>
        <p:spPr>
          <a:xfrm>
            <a:off x="4673520" y="1604520"/>
            <a:ext cx="4015440" cy="3976920"/>
          </a:xfrm>
          <a:prstGeom prst="rect">
            <a:avLst/>
          </a:prstGeom>
        </p:spPr>
        <p:txBody>
          <a:bodyPr bIns="0" lIns="0" rIns="0" tIns="0" wrap="none"/>
          <a:p>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preserve="1" type="titleOnly">
  <p:cSld name="Title Only">
    <p:spTree>
      <p:nvGrpSpPr>
        <p:cNvPr id="1" name=""/>
        <p:cNvGrpSpPr/>
        <p:nvPr/>
      </p:nvGrpSpPr>
      <p:grpSpPr>
        <a:xfrm>
          <a:off x="0" y="0"/>
          <a:ext cx="0" cy="0"/>
          <a:chOff x="0" y="0"/>
          <a:chExt cx="0" cy="0"/>
        </a:xfrm>
      </p:grpSpPr>
      <p:sp>
        <p:nvSpPr>
          <p:cNvPr id="46"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preserve="1" type="objOnly">
  <p:cSld name="Centered Text">
    <p:spTree>
      <p:nvGrpSpPr>
        <p:cNvPr id="1" name=""/>
        <p:cNvGrpSpPr/>
        <p:nvPr/>
      </p:nvGrpSpPr>
      <p:grpSpPr>
        <a:xfrm>
          <a:off x="0" y="0"/>
          <a:ext cx="0" cy="0"/>
          <a:chOff x="0" y="0"/>
          <a:chExt cx="0" cy="0"/>
        </a:xfrm>
      </p:grpSpPr>
      <p:sp>
        <p:nvSpPr>
          <p:cNvPr id="47" name="PlaceHolder 1"/>
          <p:cNvSpPr>
            <a:spLocks noGrp="1"/>
          </p:cNvSpPr>
          <p:nvPr>
            <p:ph type="subTitle"/>
          </p:nvPr>
        </p:nvSpPr>
        <p:spPr>
          <a:xfrm>
            <a:off x="457200" y="273600"/>
            <a:ext cx="8229240" cy="5307840"/>
          </a:xfrm>
          <a:prstGeom prst="rect">
            <a:avLst/>
          </a:prstGeom>
        </p:spPr>
        <p:txBody>
          <a:bodyPr anchor="ctr" bIns="0" lIns="0" rIns="0" tIns="0" wrap="none"/>
          <a:p>
            <a:pPr algn="ctr"/>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preserve="1" type="twoObjAndObj">
  <p:cSld name="Title, 2 Content and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
        <p:nvSpPr>
          <p:cNvPr id="49" name="PlaceHolder 2"/>
          <p:cNvSpPr>
            <a:spLocks noGrp="1"/>
          </p:cNvSpPr>
          <p:nvPr>
            <p:ph type="body"/>
          </p:nvPr>
        </p:nvSpPr>
        <p:spPr>
          <a:xfrm>
            <a:off x="457200" y="1604520"/>
            <a:ext cx="4015440" cy="1896480"/>
          </a:xfrm>
          <a:prstGeom prst="rect">
            <a:avLst/>
          </a:prstGeom>
        </p:spPr>
        <p:txBody>
          <a:bodyPr bIns="0" lIns="0" rIns="0" tIns="0" wrap="none"/>
          <a:p>
            <a:endParaRPr/>
          </a:p>
        </p:txBody>
      </p:sp>
      <p:sp>
        <p:nvSpPr>
          <p:cNvPr id="50" name="PlaceHolder 3"/>
          <p:cNvSpPr>
            <a:spLocks noGrp="1"/>
          </p:cNvSpPr>
          <p:nvPr>
            <p:ph type="body"/>
          </p:nvPr>
        </p:nvSpPr>
        <p:spPr>
          <a:xfrm>
            <a:off x="457200" y="3681360"/>
            <a:ext cx="4015440" cy="1896480"/>
          </a:xfrm>
          <a:prstGeom prst="rect">
            <a:avLst/>
          </a:prstGeom>
        </p:spPr>
        <p:txBody>
          <a:bodyPr bIns="0" lIns="0" rIns="0" tIns="0" wrap="none"/>
          <a:p>
            <a:endParaRPr/>
          </a:p>
        </p:txBody>
      </p:sp>
      <p:sp>
        <p:nvSpPr>
          <p:cNvPr id="51" name="PlaceHolder 4"/>
          <p:cNvSpPr>
            <a:spLocks noGrp="1"/>
          </p:cNvSpPr>
          <p:nvPr>
            <p:ph type="body"/>
          </p:nvPr>
        </p:nvSpPr>
        <p:spPr>
          <a:xfrm>
            <a:off x="4673520" y="1604520"/>
            <a:ext cx="4015440" cy="3976920"/>
          </a:xfrm>
          <a:prstGeom prst="rect">
            <a:avLst/>
          </a:prstGeom>
        </p:spPr>
        <p:txBody>
          <a:bodyPr bIns="0" lIns="0" rIns="0" tIns="0" wrap="none"/>
          <a:p>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preserve="1" type="objAndTwoObj">
  <p:cSld name="Title Content and 2 Content">
    <p:spTree>
      <p:nvGrpSpPr>
        <p:cNvPr id="1" name=""/>
        <p:cNvGrpSpPr/>
        <p:nvPr/>
      </p:nvGrpSpPr>
      <p:grpSpPr>
        <a:xfrm>
          <a:off x="0" y="0"/>
          <a:ext cx="0" cy="0"/>
          <a:chOff x="0" y="0"/>
          <a:chExt cx="0" cy="0"/>
        </a:xfrm>
      </p:grpSpPr>
      <p:sp>
        <p:nvSpPr>
          <p:cNvPr id="52"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
        <p:nvSpPr>
          <p:cNvPr id="53" name="PlaceHolder 2"/>
          <p:cNvSpPr>
            <a:spLocks noGrp="1"/>
          </p:cNvSpPr>
          <p:nvPr>
            <p:ph type="body"/>
          </p:nvPr>
        </p:nvSpPr>
        <p:spPr>
          <a:xfrm>
            <a:off x="457200" y="1604520"/>
            <a:ext cx="4015440" cy="3976920"/>
          </a:xfrm>
          <a:prstGeom prst="rect">
            <a:avLst/>
          </a:prstGeom>
        </p:spPr>
        <p:txBody>
          <a:bodyPr bIns="0" lIns="0" rIns="0" tIns="0" wrap="none"/>
          <a:p>
            <a:endParaRPr/>
          </a:p>
        </p:txBody>
      </p:sp>
      <p:sp>
        <p:nvSpPr>
          <p:cNvPr id="54" name="PlaceHolder 3"/>
          <p:cNvSpPr>
            <a:spLocks noGrp="1"/>
          </p:cNvSpPr>
          <p:nvPr>
            <p:ph type="body"/>
          </p:nvPr>
        </p:nvSpPr>
        <p:spPr>
          <a:xfrm>
            <a:off x="4673520" y="1604520"/>
            <a:ext cx="4015440" cy="1896480"/>
          </a:xfrm>
          <a:prstGeom prst="rect">
            <a:avLst/>
          </a:prstGeom>
        </p:spPr>
        <p:txBody>
          <a:bodyPr bIns="0" lIns="0" rIns="0" tIns="0" wrap="none"/>
          <a:p>
            <a:endParaRPr/>
          </a:p>
        </p:txBody>
      </p:sp>
      <p:sp>
        <p:nvSpPr>
          <p:cNvPr id="55" name="PlaceHolder 4"/>
          <p:cNvSpPr>
            <a:spLocks noGrp="1"/>
          </p:cNvSpPr>
          <p:nvPr>
            <p:ph type="body"/>
          </p:nvPr>
        </p:nvSpPr>
        <p:spPr>
          <a:xfrm>
            <a:off x="4673520" y="3681360"/>
            <a:ext cx="4015440" cy="1896480"/>
          </a:xfrm>
          <a:prstGeom prst="rect">
            <a:avLst/>
          </a:prstGeom>
        </p:spPr>
        <p:txBody>
          <a:bodyPr bIns="0" lIns="0" rIns="0" tIns="0" wrap="none"/>
          <a:p>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preserve="1" type="twoObjOverTx">
  <p:cSld name="Title, 2 Content over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
        <p:nvSpPr>
          <p:cNvPr id="57" name="PlaceHolder 2"/>
          <p:cNvSpPr>
            <a:spLocks noGrp="1"/>
          </p:cNvSpPr>
          <p:nvPr>
            <p:ph type="body"/>
          </p:nvPr>
        </p:nvSpPr>
        <p:spPr>
          <a:xfrm>
            <a:off x="457200" y="1604520"/>
            <a:ext cx="4015440" cy="1896480"/>
          </a:xfrm>
          <a:prstGeom prst="rect">
            <a:avLst/>
          </a:prstGeom>
        </p:spPr>
        <p:txBody>
          <a:bodyPr bIns="0" lIns="0" rIns="0" tIns="0" wrap="none"/>
          <a:p>
            <a:endParaRPr/>
          </a:p>
        </p:txBody>
      </p:sp>
      <p:sp>
        <p:nvSpPr>
          <p:cNvPr id="58" name="PlaceHolder 3"/>
          <p:cNvSpPr>
            <a:spLocks noGrp="1"/>
          </p:cNvSpPr>
          <p:nvPr>
            <p:ph type="body"/>
          </p:nvPr>
        </p:nvSpPr>
        <p:spPr>
          <a:xfrm>
            <a:off x="4673520" y="1604520"/>
            <a:ext cx="4015440" cy="1896480"/>
          </a:xfrm>
          <a:prstGeom prst="rect">
            <a:avLst/>
          </a:prstGeom>
        </p:spPr>
        <p:txBody>
          <a:bodyPr bIns="0" lIns="0" rIns="0" tIns="0" wrap="none"/>
          <a:p>
            <a:endParaRPr/>
          </a:p>
        </p:txBody>
      </p:sp>
      <p:sp>
        <p:nvSpPr>
          <p:cNvPr id="59" name="PlaceHolder 4"/>
          <p:cNvSpPr>
            <a:spLocks noGrp="1"/>
          </p:cNvSpPr>
          <p:nvPr>
            <p:ph type="body"/>
          </p:nvPr>
        </p:nvSpPr>
        <p:spPr>
          <a:xfrm>
            <a:off x="457200" y="3681360"/>
            <a:ext cx="8228520" cy="1896480"/>
          </a:xfrm>
          <a:prstGeom prst="rect">
            <a:avLst/>
          </a:prstGeom>
        </p:spPr>
        <p:txBody>
          <a:bodyPr bIns="0" lIns="0" rIns="0" tIns="0" wrap="none"/>
          <a:p>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preserve="1" type="objOverTx">
  <p:cSld name="Title, Content over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
        <p:nvSpPr>
          <p:cNvPr id="61" name="PlaceHolder 2"/>
          <p:cNvSpPr>
            <a:spLocks noGrp="1"/>
          </p:cNvSpPr>
          <p:nvPr>
            <p:ph type="body"/>
          </p:nvPr>
        </p:nvSpPr>
        <p:spPr>
          <a:xfrm>
            <a:off x="457200" y="1604520"/>
            <a:ext cx="8229240" cy="1896480"/>
          </a:xfrm>
          <a:prstGeom prst="rect">
            <a:avLst/>
          </a:prstGeom>
        </p:spPr>
        <p:txBody>
          <a:bodyPr bIns="0" lIns="0" rIns="0" tIns="0" wrap="none"/>
          <a:p>
            <a:endParaRPr/>
          </a:p>
        </p:txBody>
      </p:sp>
      <p:sp>
        <p:nvSpPr>
          <p:cNvPr id="62" name="PlaceHolder 3"/>
          <p:cNvSpPr>
            <a:spLocks noGrp="1"/>
          </p:cNvSpPr>
          <p:nvPr>
            <p:ph type="body"/>
          </p:nvPr>
        </p:nvSpPr>
        <p:spPr>
          <a:xfrm>
            <a:off x="457200" y="3681360"/>
            <a:ext cx="8229240" cy="1896480"/>
          </a:xfrm>
          <a:prstGeom prst="rect">
            <a:avLst/>
          </a:prstGeom>
        </p:spPr>
        <p:txBody>
          <a:bodyPr bIns="0" lIns="0" rIns="0" tIns="0" wrap="none"/>
          <a:p>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preserve="1" type="fourObj">
  <p:cSld name="Title, 4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
        <p:nvSpPr>
          <p:cNvPr id="64" name="PlaceHolder 2"/>
          <p:cNvSpPr>
            <a:spLocks noGrp="1"/>
          </p:cNvSpPr>
          <p:nvPr>
            <p:ph type="body"/>
          </p:nvPr>
        </p:nvSpPr>
        <p:spPr>
          <a:xfrm>
            <a:off x="457200" y="1604520"/>
            <a:ext cx="4015440" cy="1896480"/>
          </a:xfrm>
          <a:prstGeom prst="rect">
            <a:avLst/>
          </a:prstGeom>
        </p:spPr>
        <p:txBody>
          <a:bodyPr bIns="0" lIns="0" rIns="0" tIns="0" wrap="none"/>
          <a:p>
            <a:endParaRPr/>
          </a:p>
        </p:txBody>
      </p:sp>
      <p:sp>
        <p:nvSpPr>
          <p:cNvPr id="65" name="PlaceHolder 3"/>
          <p:cNvSpPr>
            <a:spLocks noGrp="1"/>
          </p:cNvSpPr>
          <p:nvPr>
            <p:ph type="body"/>
          </p:nvPr>
        </p:nvSpPr>
        <p:spPr>
          <a:xfrm>
            <a:off x="4673520" y="1604520"/>
            <a:ext cx="4015440" cy="1896480"/>
          </a:xfrm>
          <a:prstGeom prst="rect">
            <a:avLst/>
          </a:prstGeom>
        </p:spPr>
        <p:txBody>
          <a:bodyPr bIns="0" lIns="0" rIns="0" tIns="0" wrap="none"/>
          <a:p>
            <a:endParaRPr/>
          </a:p>
        </p:txBody>
      </p:sp>
      <p:sp>
        <p:nvSpPr>
          <p:cNvPr id="66" name="PlaceHolder 4"/>
          <p:cNvSpPr>
            <a:spLocks noGrp="1"/>
          </p:cNvSpPr>
          <p:nvPr>
            <p:ph type="body"/>
          </p:nvPr>
        </p:nvSpPr>
        <p:spPr>
          <a:xfrm>
            <a:off x="4673520" y="3681360"/>
            <a:ext cx="4015440" cy="1896480"/>
          </a:xfrm>
          <a:prstGeom prst="rect">
            <a:avLst/>
          </a:prstGeom>
        </p:spPr>
        <p:txBody>
          <a:bodyPr bIns="0" lIns="0" rIns="0" tIns="0" wrap="none"/>
          <a:p>
            <a:endParaRPr/>
          </a:p>
        </p:txBody>
      </p:sp>
      <p:sp>
        <p:nvSpPr>
          <p:cNvPr id="67" name="PlaceHolder 5"/>
          <p:cNvSpPr>
            <a:spLocks noGrp="1"/>
          </p:cNvSpPr>
          <p:nvPr>
            <p:ph type="body"/>
          </p:nvPr>
        </p:nvSpPr>
        <p:spPr>
          <a:xfrm>
            <a:off x="457200" y="3681360"/>
            <a:ext cx="4015440" cy="1896480"/>
          </a:xfrm>
          <a:prstGeom prst="rect">
            <a:avLst/>
          </a:prstGeom>
        </p:spPr>
        <p:txBody>
          <a:bodyPr bIns="0" lIns="0" rIns="0" tIns="0" wrap="none"/>
          <a:p>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preserve="1" type="blank">
  <p:cSld name="Title, 6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457200" y="273600"/>
            <a:ext cx="8229240" cy="1145160"/>
          </a:xfrm>
          <a:prstGeom prst="rect">
            <a:avLst/>
          </a:prstGeom>
        </p:spPr>
        <p:txBody>
          <a:bodyPr anchor="ctr" bIns="0" lIns="0" rIns="0" tIns="0" wrap="none"/>
          <a:p>
            <a:pPr algn="ctr"/>
            <a:endParaRPr/>
          </a:p>
        </p:txBody>
      </p:sp>
      <p:sp>
        <p:nvSpPr>
          <p:cNvPr id="69" name="PlaceHolder 2"/>
          <p:cNvSpPr>
            <a:spLocks noGrp="1"/>
          </p:cNvSpPr>
          <p:nvPr>
            <p:ph type="body"/>
          </p:nvPr>
        </p:nvSpPr>
        <p:spPr>
          <a:xfrm>
            <a:off x="457200" y="1604520"/>
            <a:ext cx="4015440" cy="1896480"/>
          </a:xfrm>
          <a:prstGeom prst="rect">
            <a:avLst/>
          </a:prstGeom>
        </p:spPr>
        <p:txBody>
          <a:bodyPr bIns="0" lIns="0" rIns="0" tIns="0" wrap="none"/>
          <a:p>
            <a:endParaRPr/>
          </a:p>
        </p:txBody>
      </p:sp>
      <p:sp>
        <p:nvSpPr>
          <p:cNvPr id="70" name="PlaceHolder 3"/>
          <p:cNvSpPr>
            <a:spLocks noGrp="1"/>
          </p:cNvSpPr>
          <p:nvPr>
            <p:ph type="body"/>
          </p:nvPr>
        </p:nvSpPr>
        <p:spPr>
          <a:xfrm>
            <a:off x="4673520" y="1604520"/>
            <a:ext cx="4015440" cy="1896480"/>
          </a:xfrm>
          <a:prstGeom prst="rect">
            <a:avLst/>
          </a:prstGeom>
        </p:spPr>
        <p:txBody>
          <a:bodyPr bIns="0" lIns="0" rIns="0" tIns="0" wrap="none"/>
          <a:p>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0" name="CustomShape 1"/>
          <p:cNvSpPr/>
          <p:nvPr/>
        </p:nvSpPr>
        <p:spPr>
          <a:xfrm>
            <a:off x="992160" y="0"/>
            <a:ext cx="1599480" cy="6857280"/>
          </a:xfrm>
          <a:prstGeom prst="rect">
            <a:avLst/>
          </a:prstGeom>
          <a:solidFill>
            <a:srgbClr val="ffffff"/>
          </a:solidFill>
        </p:spPr>
      </p:sp>
      <p:sp>
        <p:nvSpPr>
          <p:cNvPr id="1" name="CustomShape 2"/>
          <p:cNvSpPr/>
          <p:nvPr/>
        </p:nvSpPr>
        <p:spPr>
          <a:xfrm>
            <a:off x="77760" y="0"/>
            <a:ext cx="456480" cy="6857280"/>
          </a:xfrm>
          <a:prstGeom prst="rect">
            <a:avLst/>
          </a:prstGeom>
          <a:solidFill>
            <a:srgbClr val="ffffff"/>
          </a:solidFill>
        </p:spPr>
      </p:sp>
      <p:sp>
        <p:nvSpPr>
          <p:cNvPr id="2" name="CustomShape 3"/>
          <p:cNvSpPr/>
          <p:nvPr/>
        </p:nvSpPr>
        <p:spPr>
          <a:xfrm>
            <a:off x="306360" y="0"/>
            <a:ext cx="761400" cy="6857280"/>
          </a:xfrm>
          <a:prstGeom prst="rect">
            <a:avLst/>
          </a:prstGeom>
          <a:solidFill>
            <a:srgbClr val="ffffff"/>
          </a:solidFill>
        </p:spPr>
      </p:sp>
      <p:sp>
        <p:nvSpPr>
          <p:cNvPr id="3" name="CustomShape 4"/>
          <p:cNvSpPr/>
          <p:nvPr/>
        </p:nvSpPr>
        <p:spPr>
          <a:xfrm>
            <a:off x="1414800" y="0"/>
            <a:ext cx="1599480" cy="6857280"/>
          </a:xfrm>
          <a:prstGeom prst="rect">
            <a:avLst/>
          </a:prstGeom>
          <a:solidFill>
            <a:srgbClr val="ffffff"/>
          </a:solidFill>
        </p:spPr>
      </p:sp>
      <p:sp>
        <p:nvSpPr>
          <p:cNvPr id="4" name="CustomShape 5"/>
          <p:cNvSpPr/>
          <p:nvPr/>
        </p:nvSpPr>
        <p:spPr>
          <a:xfrm>
            <a:off x="500400" y="0"/>
            <a:ext cx="456480" cy="6857280"/>
          </a:xfrm>
          <a:prstGeom prst="rect">
            <a:avLst/>
          </a:prstGeom>
          <a:solidFill>
            <a:srgbClr val="ffffff"/>
          </a:solidFill>
        </p:spPr>
      </p:sp>
      <p:sp>
        <p:nvSpPr>
          <p:cNvPr id="5" name="CustomShape 6"/>
          <p:cNvSpPr/>
          <p:nvPr/>
        </p:nvSpPr>
        <p:spPr>
          <a:xfrm>
            <a:off x="729000" y="0"/>
            <a:ext cx="761400" cy="6857280"/>
          </a:xfrm>
          <a:prstGeom prst="rect">
            <a:avLst/>
          </a:prstGeom>
          <a:solidFill>
            <a:srgbClr val="ffffff"/>
          </a:solidFill>
        </p:spPr>
      </p:sp>
      <p:sp>
        <p:nvSpPr>
          <p:cNvPr id="6" name="CustomShape 7"/>
          <p:cNvSpPr/>
          <p:nvPr/>
        </p:nvSpPr>
        <p:spPr>
          <a:xfrm rot="10800000">
            <a:off x="6707880" y="0"/>
            <a:ext cx="1599480" cy="6857280"/>
          </a:xfrm>
          <a:prstGeom prst="rect">
            <a:avLst/>
          </a:prstGeom>
          <a:solidFill>
            <a:srgbClr val="ffffff"/>
          </a:solidFill>
        </p:spPr>
      </p:sp>
      <p:sp>
        <p:nvSpPr>
          <p:cNvPr id="7" name="CustomShape 8"/>
          <p:cNvSpPr/>
          <p:nvPr/>
        </p:nvSpPr>
        <p:spPr>
          <a:xfrm rot="10800000">
            <a:off x="8765280" y="0"/>
            <a:ext cx="456480" cy="6857280"/>
          </a:xfrm>
          <a:prstGeom prst="rect">
            <a:avLst/>
          </a:prstGeom>
          <a:solidFill>
            <a:srgbClr val="ffffff"/>
          </a:solidFill>
        </p:spPr>
      </p:sp>
      <p:sp>
        <p:nvSpPr>
          <p:cNvPr id="8" name="CustomShape 9"/>
          <p:cNvSpPr/>
          <p:nvPr/>
        </p:nvSpPr>
        <p:spPr>
          <a:xfrm rot="10800000">
            <a:off x="8231760" y="0"/>
            <a:ext cx="761400" cy="6857280"/>
          </a:xfrm>
          <a:prstGeom prst="rect">
            <a:avLst/>
          </a:prstGeom>
          <a:solidFill>
            <a:srgbClr val="ffffff"/>
          </a:solidFill>
        </p:spPr>
      </p:sp>
      <p:sp>
        <p:nvSpPr>
          <p:cNvPr id="9" name="CustomShape 10"/>
          <p:cNvSpPr/>
          <p:nvPr/>
        </p:nvSpPr>
        <p:spPr>
          <a:xfrm>
            <a:off x="3887640" y="0"/>
            <a:ext cx="2818800" cy="6857280"/>
          </a:xfrm>
          <a:prstGeom prst="rect">
            <a:avLst/>
          </a:prstGeom>
          <a:solidFill>
            <a:srgbClr val="ffffff"/>
          </a:solidFill>
        </p:spPr>
      </p:sp>
      <p:sp>
        <p:nvSpPr>
          <p:cNvPr id="10" name="CustomShape 11"/>
          <p:cNvSpPr/>
          <p:nvPr/>
        </p:nvSpPr>
        <p:spPr>
          <a:xfrm>
            <a:off x="2973240" y="0"/>
            <a:ext cx="456480" cy="6857280"/>
          </a:xfrm>
          <a:prstGeom prst="rect">
            <a:avLst/>
          </a:prstGeom>
          <a:solidFill>
            <a:srgbClr val="ffffff"/>
          </a:solidFill>
        </p:spPr>
      </p:sp>
      <p:sp>
        <p:nvSpPr>
          <p:cNvPr id="11" name="CustomShape 12"/>
          <p:cNvSpPr/>
          <p:nvPr/>
        </p:nvSpPr>
        <p:spPr>
          <a:xfrm>
            <a:off x="3201840" y="0"/>
            <a:ext cx="761400" cy="6857280"/>
          </a:xfrm>
          <a:prstGeom prst="rect">
            <a:avLst/>
          </a:prstGeom>
          <a:solidFill>
            <a:srgbClr val="ffffff"/>
          </a:solidFill>
        </p:spPr>
      </p:sp>
      <p:sp>
        <p:nvSpPr>
          <p:cNvPr id="12" name="CustomShape 13"/>
          <p:cNvSpPr/>
          <p:nvPr/>
        </p:nvSpPr>
        <p:spPr>
          <a:xfrm>
            <a:off x="65880" y="5034960"/>
            <a:ext cx="9143280" cy="1175040"/>
          </a:xfrm>
          <a:prstGeom prst="rect">
            <a:avLst/>
          </a:prstGeom>
          <a:ln w="6480">
            <a:solidFill>
              <a:srgbClr val="ffffff"/>
            </a:solidFill>
            <a:round/>
          </a:ln>
        </p:spPr>
      </p:sp>
      <p:sp>
        <p:nvSpPr>
          <p:cNvPr id="13" name="CustomShape 14"/>
          <p:cNvSpPr/>
          <p:nvPr/>
        </p:nvSpPr>
        <p:spPr>
          <a:xfrm>
            <a:off x="65880" y="3467520"/>
            <a:ext cx="9143280" cy="889920"/>
          </a:xfrm>
          <a:prstGeom prst="rect">
            <a:avLst/>
          </a:prstGeom>
          <a:ln w="6480">
            <a:solidFill>
              <a:srgbClr val="ffffff"/>
            </a:solidFill>
            <a:round/>
          </a:ln>
        </p:spPr>
      </p:sp>
      <p:sp>
        <p:nvSpPr>
          <p:cNvPr id="14" name="CustomShape 15"/>
          <p:cNvSpPr/>
          <p:nvPr/>
        </p:nvSpPr>
        <p:spPr>
          <a:xfrm>
            <a:off x="54000" y="5640840"/>
            <a:ext cx="3003840" cy="1210680"/>
          </a:xfrm>
          <a:prstGeom prst="rect">
            <a:avLst/>
          </a:prstGeom>
          <a:ln w="6480">
            <a:solidFill>
              <a:srgbClr val="ffffff"/>
            </a:solidFill>
            <a:round/>
          </a:ln>
        </p:spPr>
      </p:sp>
      <p:sp>
        <p:nvSpPr>
          <p:cNvPr id="15" name="CustomShape 16"/>
          <p:cNvSpPr/>
          <p:nvPr/>
        </p:nvSpPr>
        <p:spPr>
          <a:xfrm>
            <a:off x="65880" y="5284440"/>
            <a:ext cx="9143280" cy="1477800"/>
          </a:xfrm>
          <a:prstGeom prst="rect">
            <a:avLst/>
          </a:prstGeom>
          <a:ln w="6480">
            <a:solidFill>
              <a:srgbClr val="ffffff"/>
            </a:solidFill>
            <a:round/>
          </a:ln>
        </p:spPr>
      </p:sp>
      <p:sp>
        <p:nvSpPr>
          <p:cNvPr id="16" name="CustomShape 17"/>
          <p:cNvSpPr/>
          <p:nvPr/>
        </p:nvSpPr>
        <p:spPr>
          <a:xfrm>
            <a:off x="2215080" y="5132160"/>
            <a:ext cx="6981840" cy="1719360"/>
          </a:xfrm>
          <a:prstGeom prst="rect">
            <a:avLst/>
          </a:prstGeom>
          <a:ln w="6480">
            <a:solidFill>
              <a:srgbClr val="ffffff"/>
            </a:solidFill>
            <a:round/>
          </a:ln>
        </p:spPr>
      </p:sp>
      <p:sp>
        <p:nvSpPr>
          <p:cNvPr id="17" name="CustomShape 18"/>
          <p:cNvSpPr/>
          <p:nvPr/>
        </p:nvSpPr>
        <p:spPr>
          <a:xfrm rot="1800000">
            <a:off x="3073680" y="2858760"/>
            <a:ext cx="1600560" cy="1387440"/>
          </a:xfrm>
          <a:prstGeom prst="hexagon">
            <a:avLst>
              <a:gd fmla="val 115470" name="vf"/>
              <a:gd fmla="val 115470" name="vf"/>
            </a:avLst>
          </a:prstGeom>
          <a:solidFill>
            <a:srgbClr val="ffffff"/>
          </a:solidFill>
          <a:ln w="12600">
            <a:solidFill>
              <a:srgbClr val="ffffff"/>
            </a:solidFill>
            <a:round/>
          </a:ln>
        </p:spPr>
      </p:sp>
      <p:sp>
        <p:nvSpPr>
          <p:cNvPr id="18" name="CustomShape 19"/>
          <p:cNvSpPr/>
          <p:nvPr/>
        </p:nvSpPr>
        <p:spPr>
          <a:xfrm rot="1800000">
            <a:off x="3797640" y="4125600"/>
            <a:ext cx="1600560" cy="1387440"/>
          </a:xfrm>
          <a:prstGeom prst="hexagon">
            <a:avLst>
              <a:gd fmla="val 115470" name="vf"/>
              <a:gd fmla="val 115470" name="vf"/>
            </a:avLst>
          </a:prstGeom>
          <a:solidFill>
            <a:srgbClr val="ffffff"/>
          </a:solidFill>
          <a:ln w="12600">
            <a:solidFill>
              <a:srgbClr val="ffffff"/>
            </a:solidFill>
            <a:round/>
          </a:ln>
        </p:spPr>
      </p:sp>
      <p:sp>
        <p:nvSpPr>
          <p:cNvPr id="19" name="CustomShape 20"/>
          <p:cNvSpPr/>
          <p:nvPr/>
        </p:nvSpPr>
        <p:spPr>
          <a:xfrm rot="1800000">
            <a:off x="3807360" y="1591920"/>
            <a:ext cx="1600560" cy="1387440"/>
          </a:xfrm>
          <a:prstGeom prst="hexagon">
            <a:avLst>
              <a:gd fmla="val 115470" name="vf"/>
              <a:gd fmla="val 115470" name="vf"/>
            </a:avLst>
          </a:prstGeom>
          <a:solidFill>
            <a:srgbClr val="ffffff"/>
          </a:solidFill>
          <a:ln w="12600">
            <a:solidFill>
              <a:srgbClr val="ffffff"/>
            </a:solidFill>
            <a:round/>
          </a:ln>
        </p:spPr>
      </p:sp>
      <p:sp>
        <p:nvSpPr>
          <p:cNvPr id="20" name="CustomShape 21"/>
          <p:cNvSpPr/>
          <p:nvPr/>
        </p:nvSpPr>
        <p:spPr>
          <a:xfrm rot="1800000">
            <a:off x="3054600" y="325080"/>
            <a:ext cx="1600560" cy="1387440"/>
          </a:xfrm>
          <a:prstGeom prst="hexagon">
            <a:avLst>
              <a:gd fmla="val 115470" name="vf"/>
              <a:gd fmla="val 115470" name="vf"/>
            </a:avLst>
          </a:prstGeom>
          <a:solidFill>
            <a:srgbClr val="ffffff"/>
          </a:solidFill>
          <a:ln w="12600">
            <a:solidFill>
              <a:srgbClr val="ffffff"/>
            </a:solidFill>
            <a:round/>
          </a:ln>
        </p:spPr>
      </p:sp>
      <p:sp>
        <p:nvSpPr>
          <p:cNvPr id="21" name="CustomShape 22"/>
          <p:cNvSpPr/>
          <p:nvPr/>
        </p:nvSpPr>
        <p:spPr>
          <a:xfrm rot="1800000">
            <a:off x="4540680" y="5382720"/>
            <a:ext cx="1600560" cy="1387440"/>
          </a:xfrm>
          <a:prstGeom prst="hexagon">
            <a:avLst>
              <a:gd fmla="val 115470" name="vf"/>
              <a:gd fmla="val 115470" name="vf"/>
            </a:avLst>
          </a:prstGeom>
          <a:solidFill>
            <a:srgbClr val="ffffff"/>
          </a:solidFill>
          <a:ln w="12600">
            <a:solidFill>
              <a:srgbClr val="ffffff"/>
            </a:solidFill>
            <a:round/>
          </a:ln>
        </p:spPr>
      </p:sp>
      <p:sp>
        <p:nvSpPr>
          <p:cNvPr id="22" name="CustomShape 23"/>
          <p:cNvSpPr/>
          <p:nvPr/>
        </p:nvSpPr>
        <p:spPr>
          <a:xfrm rot="1800000">
            <a:off x="-304560" y="4200840"/>
            <a:ext cx="1260720" cy="1387440"/>
          </a:xfrm>
          <a:prstGeom prst="rect">
            <a:avLst/>
          </a:prstGeom>
          <a:solidFill>
            <a:srgbClr val="ffffff"/>
          </a:solidFill>
          <a:ln w="12600">
            <a:solidFill>
              <a:srgbClr val="ffffff"/>
            </a:solidFill>
            <a:round/>
          </a:ln>
        </p:spPr>
      </p:sp>
      <p:sp>
        <p:nvSpPr>
          <p:cNvPr id="23" name="CustomShape 24"/>
          <p:cNvSpPr/>
          <p:nvPr/>
        </p:nvSpPr>
        <p:spPr>
          <a:xfrm rot="1800000">
            <a:off x="101880" y="5401800"/>
            <a:ext cx="1600560" cy="1387440"/>
          </a:xfrm>
          <a:prstGeom prst="hexagon">
            <a:avLst>
              <a:gd fmla="val 115470" name="vf"/>
              <a:gd fmla="val 115470" name="vf"/>
            </a:avLst>
          </a:prstGeom>
          <a:solidFill>
            <a:srgbClr val="ffffff"/>
          </a:solidFill>
          <a:ln w="12600">
            <a:solidFill>
              <a:srgbClr val="ffffff"/>
            </a:solidFill>
            <a:round/>
          </a:ln>
        </p:spPr>
      </p:sp>
      <p:sp>
        <p:nvSpPr>
          <p:cNvPr id="24" name="CustomShape 25"/>
          <p:cNvSpPr/>
          <p:nvPr/>
        </p:nvSpPr>
        <p:spPr>
          <a:xfrm rot="1800000">
            <a:off x="130680" y="2849040"/>
            <a:ext cx="1600560" cy="1387440"/>
          </a:xfrm>
          <a:prstGeom prst="hexagon">
            <a:avLst>
              <a:gd fmla="val 115470" name="vf"/>
              <a:gd fmla="val 115470" name="vf"/>
            </a:avLst>
          </a:prstGeom>
          <a:solidFill>
            <a:srgbClr val="ffffff"/>
          </a:solidFill>
          <a:ln w="12600">
            <a:solidFill>
              <a:srgbClr val="ffffff"/>
            </a:solidFill>
            <a:round/>
          </a:ln>
        </p:spPr>
      </p:sp>
      <p:sp>
        <p:nvSpPr>
          <p:cNvPr id="25" name="CustomShape 26"/>
          <p:cNvSpPr/>
          <p:nvPr/>
        </p:nvSpPr>
        <p:spPr>
          <a:xfrm rot="1800000">
            <a:off x="854280" y="4125600"/>
            <a:ext cx="1600560" cy="1387440"/>
          </a:xfrm>
          <a:prstGeom prst="hexagon">
            <a:avLst>
              <a:gd fmla="val 115470" name="vf"/>
              <a:gd fmla="val 115470" name="vf"/>
            </a:avLst>
          </a:prstGeom>
          <a:solidFill>
            <a:srgbClr val="ffffff"/>
          </a:solidFill>
          <a:ln w="12600">
            <a:solidFill>
              <a:srgbClr val="ffffff"/>
            </a:solidFill>
            <a:round/>
          </a:ln>
        </p:spPr>
      </p:sp>
      <p:sp>
        <p:nvSpPr>
          <p:cNvPr id="26" name="CustomShape 27"/>
          <p:cNvSpPr/>
          <p:nvPr/>
        </p:nvSpPr>
        <p:spPr>
          <a:xfrm rot="1800000">
            <a:off x="1587960" y="5411160"/>
            <a:ext cx="1600560" cy="1387440"/>
          </a:xfrm>
          <a:prstGeom prst="hexagon">
            <a:avLst>
              <a:gd fmla="val 115470" name="vf"/>
              <a:gd fmla="val 115470" name="vf"/>
            </a:avLst>
          </a:prstGeom>
          <a:solidFill>
            <a:srgbClr val="ffffff"/>
          </a:solidFill>
          <a:ln w="12600">
            <a:solidFill>
              <a:srgbClr val="ffffff"/>
            </a:solidFill>
            <a:round/>
          </a:ln>
        </p:spPr>
      </p:sp>
      <p:sp>
        <p:nvSpPr>
          <p:cNvPr id="27" name="CustomShape 28"/>
          <p:cNvSpPr/>
          <p:nvPr/>
        </p:nvSpPr>
        <p:spPr>
          <a:xfrm rot="1800000">
            <a:off x="1607040" y="2858760"/>
            <a:ext cx="1600560" cy="1387440"/>
          </a:xfrm>
          <a:prstGeom prst="hexagon">
            <a:avLst>
              <a:gd fmla="val 115470" name="vf"/>
              <a:gd fmla="val 115470" name="vf"/>
            </a:avLst>
          </a:prstGeom>
          <a:solidFill>
            <a:srgbClr val="ffffff"/>
          </a:solidFill>
          <a:ln w="12600">
            <a:solidFill>
              <a:srgbClr val="ffffff"/>
            </a:solidFill>
            <a:round/>
          </a:ln>
        </p:spPr>
      </p:sp>
      <p:sp>
        <p:nvSpPr>
          <p:cNvPr id="28" name="CustomShape 29"/>
          <p:cNvSpPr/>
          <p:nvPr/>
        </p:nvSpPr>
        <p:spPr>
          <a:xfrm rot="1800000">
            <a:off x="873360" y="1563120"/>
            <a:ext cx="1600560" cy="1387440"/>
          </a:xfrm>
          <a:prstGeom prst="hexagon">
            <a:avLst>
              <a:gd fmla="val 115470" name="vf"/>
              <a:gd fmla="val 115470" name="vf"/>
            </a:avLst>
          </a:prstGeom>
          <a:solidFill>
            <a:srgbClr val="ffffff"/>
          </a:solidFill>
          <a:ln w="12600">
            <a:solidFill>
              <a:srgbClr val="ffffff"/>
            </a:solidFill>
            <a:round/>
          </a:ln>
        </p:spPr>
      </p:sp>
      <p:sp>
        <p:nvSpPr>
          <p:cNvPr id="29" name="CustomShape 30"/>
          <p:cNvSpPr/>
          <p:nvPr/>
        </p:nvSpPr>
        <p:spPr>
          <a:xfrm rot="1800000">
            <a:off x="6883920" y="4144320"/>
            <a:ext cx="1600560" cy="1387440"/>
          </a:xfrm>
          <a:prstGeom prst="hexagon">
            <a:avLst>
              <a:gd fmla="val 115470" name="vf"/>
              <a:gd fmla="val 115470" name="vf"/>
            </a:avLst>
          </a:prstGeom>
          <a:solidFill>
            <a:srgbClr val="ffffff"/>
          </a:solidFill>
          <a:ln w="12600">
            <a:solidFill>
              <a:srgbClr val="ffffff"/>
            </a:solidFill>
            <a:round/>
          </a:ln>
        </p:spPr>
      </p:sp>
      <p:sp>
        <p:nvSpPr>
          <p:cNvPr id="30" name="CustomShape 31"/>
          <p:cNvSpPr/>
          <p:nvPr/>
        </p:nvSpPr>
        <p:spPr>
          <a:xfrm rot="1800000">
            <a:off x="7626600" y="5420880"/>
            <a:ext cx="1600560" cy="1387440"/>
          </a:xfrm>
          <a:prstGeom prst="hexagon">
            <a:avLst>
              <a:gd fmla="val 115470" name="vf"/>
              <a:gd fmla="val 115470" name="vf"/>
            </a:avLst>
          </a:prstGeom>
          <a:solidFill>
            <a:srgbClr val="ffffff"/>
          </a:solidFill>
          <a:ln w="12600">
            <a:solidFill>
              <a:srgbClr val="ffffff"/>
            </a:solidFill>
            <a:round/>
          </a:ln>
        </p:spPr>
      </p:sp>
      <p:sp>
        <p:nvSpPr>
          <p:cNvPr id="31" name="CustomShape 32"/>
          <p:cNvSpPr/>
          <p:nvPr/>
        </p:nvSpPr>
        <p:spPr>
          <a:xfrm rot="1800000">
            <a:off x="7626600" y="2868120"/>
            <a:ext cx="1600560" cy="1387440"/>
          </a:xfrm>
          <a:prstGeom prst="hexagon">
            <a:avLst>
              <a:gd fmla="val 115470" name="vf"/>
              <a:gd fmla="val 115470" name="vf"/>
            </a:avLst>
          </a:prstGeom>
          <a:solidFill>
            <a:srgbClr val="ffffff"/>
          </a:solidFill>
          <a:ln w="12600">
            <a:solidFill>
              <a:srgbClr val="ffffff"/>
            </a:solidFill>
            <a:round/>
          </a:ln>
        </p:spPr>
      </p:sp>
      <p:sp>
        <p:nvSpPr>
          <p:cNvPr id="32" name="CustomShape 33"/>
          <p:cNvSpPr/>
          <p:nvPr/>
        </p:nvSpPr>
        <p:spPr>
          <a:xfrm rot="1800000">
            <a:off x="8384040" y="4055040"/>
            <a:ext cx="1242720" cy="1387440"/>
          </a:xfrm>
          <a:prstGeom prst="rect">
            <a:avLst/>
          </a:prstGeom>
          <a:solidFill>
            <a:srgbClr val="ffffff"/>
          </a:solidFill>
          <a:ln w="12600">
            <a:solidFill>
              <a:srgbClr val="ffffff"/>
            </a:solidFill>
            <a:round/>
          </a:ln>
        </p:spPr>
      </p:sp>
      <p:sp>
        <p:nvSpPr>
          <p:cNvPr id="33" name="CustomShape 34"/>
          <p:cNvSpPr/>
          <p:nvPr/>
        </p:nvSpPr>
        <p:spPr>
          <a:xfrm rot="1800000">
            <a:off x="8384040" y="1510920"/>
            <a:ext cx="1241280" cy="1388160"/>
          </a:xfrm>
          <a:prstGeom prst="rect">
            <a:avLst/>
          </a:prstGeom>
          <a:solidFill>
            <a:srgbClr val="ffffff"/>
          </a:solidFill>
          <a:ln w="12600">
            <a:solidFill>
              <a:srgbClr val="ffffff"/>
            </a:solidFill>
            <a:round/>
          </a:ln>
        </p:spPr>
      </p:sp>
      <p:sp>
        <p:nvSpPr>
          <p:cNvPr id="34" name="CustomShape 35"/>
          <p:cNvSpPr/>
          <p:nvPr/>
        </p:nvSpPr>
        <p:spPr>
          <a:xfrm>
            <a:off x="457200" y="333360"/>
            <a:ext cx="8228880" cy="6184800"/>
          </a:xfrm>
          <a:prstGeom prst="rect">
            <a:avLst/>
          </a:prstGeom>
          <a:solidFill>
            <a:srgbClr val="ffffff"/>
          </a:solidFill>
          <a:ln w="6480">
            <a:solidFill>
              <a:srgbClr val="000000"/>
            </a:solidFill>
            <a:round/>
          </a:ln>
        </p:spPr>
      </p:sp>
      <p:sp>
        <p:nvSpPr>
          <p:cNvPr id="35" name="CustomShape 36"/>
          <p:cNvSpPr/>
          <p:nvPr/>
        </p:nvSpPr>
        <p:spPr>
          <a:xfrm>
            <a:off x="4561200" y="-21600"/>
            <a:ext cx="3678480" cy="698400"/>
          </a:xfrm>
          <a:prstGeom prst="rect">
            <a:avLst/>
          </a:prstGeom>
          <a:solidFill>
            <a:srgbClr val="f5f5f5"/>
          </a:solidFill>
          <a:ln w="15840">
            <a:solidFill>
              <a:srgbClr val="21b2c9"/>
            </a:solidFill>
            <a:round/>
          </a:ln>
        </p:spPr>
      </p:sp>
      <p:sp>
        <p:nvSpPr>
          <p:cNvPr id="36" name="CustomShape 37"/>
          <p:cNvSpPr/>
          <p:nvPr/>
        </p:nvSpPr>
        <p:spPr>
          <a:xfrm>
            <a:off x="4649040" y="-21600"/>
            <a:ext cx="3504600" cy="623160"/>
          </a:xfrm>
          <a:prstGeom prst="rect">
            <a:avLst/>
          </a:prstGeom>
          <a:solidFill>
            <a:srgbClr val="009dd9"/>
          </a:solidFill>
        </p:spPr>
      </p:sp>
      <p:sp>
        <p:nvSpPr>
          <p:cNvPr id="37" name="PlaceHolder 38"/>
          <p:cNvSpPr>
            <a:spLocks noGrp="1"/>
          </p:cNvSpPr>
          <p:nvPr>
            <p:ph type="title"/>
          </p:nvPr>
        </p:nvSpPr>
        <p:spPr>
          <a:xfrm>
            <a:off x="457200" y="273600"/>
            <a:ext cx="8229240" cy="1144800"/>
          </a:xfrm>
          <a:prstGeom prst="rect">
            <a:avLst/>
          </a:prstGeom>
        </p:spPr>
        <p:txBody>
          <a:bodyPr anchor="ctr" bIns="0" lIns="0" rIns="0" tIns="0" wrap="none"/>
          <a:p>
            <a:pPr algn="ctr"/>
            <a:r>
              <a:rPr lang="en-US"/>
              <a:t>Click to edit the title text format</a:t>
            </a:r>
            <a:endParaRPr/>
          </a:p>
        </p:txBody>
      </p:sp>
      <p:sp>
        <p:nvSpPr>
          <p:cNvPr id="38" name="PlaceHolder 39"/>
          <p:cNvSpPr>
            <a:spLocks noGrp="1"/>
          </p:cNvSpPr>
          <p:nvPr>
            <p:ph type="body"/>
          </p:nvPr>
        </p:nvSpPr>
        <p:spPr>
          <a:xfrm>
            <a:off x="457200" y="1604520"/>
            <a:ext cx="8229240" cy="3976920"/>
          </a:xfrm>
          <a:prstGeom prst="rect">
            <a:avLst/>
          </a:prstGeom>
        </p:spPr>
        <p:txBody>
          <a:bodyPr bIns="0" lIns="0" rIns="0" tIns="0" wrap="none"/>
          <a:p>
            <a:pPr>
              <a:buSzPct val="25000"/>
              <a:buFont typeface="StarSymbol"/>
              <a:buChar char=""/>
            </a:pPr>
            <a:r>
              <a:rPr lang="en-US"/>
              <a:t>Click to edit the outline text format</a:t>
            </a:r>
            <a:endParaRPr/>
          </a:p>
          <a:p>
            <a:pPr lvl="1">
              <a:buSzPct val="25000"/>
              <a:buFont typeface="StarSymbol"/>
              <a:buChar char=""/>
            </a:pPr>
            <a:r>
              <a:rPr lang="en-US"/>
              <a:t>Second Outline Level</a:t>
            </a:r>
            <a:endParaRPr/>
          </a:p>
          <a:p>
            <a:pPr lvl="2">
              <a:buSzPct val="25000"/>
              <a:buFont typeface="StarSymbol"/>
              <a:buChar char=""/>
            </a:pPr>
            <a:r>
              <a:rPr lang="en-US"/>
              <a:t>Third Outline Level</a:t>
            </a:r>
            <a:endParaRPr/>
          </a:p>
          <a:p>
            <a:pPr lvl="3">
              <a:buSzPct val="25000"/>
              <a:buFont typeface="StarSymbol"/>
              <a:buChar char=""/>
            </a:pPr>
            <a:r>
              <a:rPr lang="en-US"/>
              <a:t>Fourth Outline Level</a:t>
            </a:r>
            <a:endParaRPr/>
          </a:p>
          <a:p>
            <a:pPr lvl="4">
              <a:buSzPct val="25000"/>
              <a:buFont typeface="StarSymbol"/>
              <a:buChar char=""/>
            </a:pPr>
            <a:r>
              <a:rPr lang="en-US"/>
              <a:t>Fifth Outline Level</a:t>
            </a:r>
            <a:endParaRPr/>
          </a:p>
          <a:p>
            <a:pPr lvl="5">
              <a:buSzPct val="25000"/>
              <a:buFont typeface="StarSymbol"/>
              <a:buChar char=""/>
            </a:pPr>
            <a:r>
              <a:rPr lang="en-US"/>
              <a:t>Sixth Outline Level</a:t>
            </a:r>
            <a:endParaRPr/>
          </a:p>
          <a:p>
            <a:pPr lvl="6">
              <a:buSzPct val="25000"/>
              <a:buFont typeface="StarSymbol"/>
              <a:buChar char=""/>
            </a:pPr>
            <a:r>
              <a:rPr lang="en-US"/>
              <a:t>Seventh Outline Level</a:t>
            </a:r>
            <a:endParaRPr/>
          </a:p>
        </p:txBody>
      </p:sp>
    </p:spTree>
  </p:cSld>
  <p:clrMap accent1="accent1" accent2="accent2" accent3="accent3" accent4="accent4" accent5="accent5" accent6="accent6" bg1="lt1" bg2="lt2" folHlink="folHlink" hlink="hlink" tx1="dk1" tx2="dk2"/>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6.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8.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9.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0.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2.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4.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6.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8.xml.rels><?xml version="1.0" encoding="UTF-8"?>
<Relationships xmlns="http://schemas.openxmlformats.org/package/2006/relationships"><Relationship Id="rId1" Type="http://schemas.openxmlformats.org/officeDocument/2006/relationships/slideLayout" Target="../slideLayouts/slideLayout1.xml"/>
</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71"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Logika Informatika</a:t>
            </a:r>
            <a:endParaRPr/>
          </a:p>
        </p:txBody>
      </p:sp>
      <p:sp>
        <p:nvSpPr>
          <p:cNvPr id="72" name="CustomShape 2"/>
          <p:cNvSpPr/>
          <p:nvPr/>
        </p:nvSpPr>
        <p:spPr>
          <a:xfrm>
            <a:off x="1043640" y="2323800"/>
            <a:ext cx="6776640" cy="3508200"/>
          </a:xfrm>
          <a:prstGeom prst="rect">
            <a:avLst/>
          </a:prstGeom>
        </p:spPr>
        <p:txBody>
          <a:bodyPr bIns="45000" lIns="90000" rIns="90000" tIns="45000"/>
          <a:p>
            <a:r>
              <a:rPr lang="en-US" sz="2400">
                <a:solidFill>
                  <a:srgbClr val="04617b"/>
                </a:solidFill>
                <a:latin typeface="Century Gothic"/>
              </a:rPr>
              <a:t>adalah disiplin ilmu yang mempelajari transformasi fakta berlambang yaitu data maupun informasi pada mesin berbasis komputasi dengan penalaran sehingga didapat suatu kesimpulan.</a:t>
            </a:r>
            <a:endParaRPr/>
          </a:p>
          <a:p>
            <a:pPr>
              <a:lnSpc>
                <a:spcPct val="100000"/>
              </a:lnSpc>
              <a:buSzPct val="25000"/>
              <a:buFont charset="2" typeface="Wingdings 2"/>
              <a:buChar char=""/>
            </a:pPr>
            <a:endParaRPr/>
          </a:p>
        </p:txBody>
      </p:sp>
      <p:sp>
        <p:nvSpPr>
          <p:cNvPr id="73"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74" name="CustomShape 4"/>
          <p:cNvSpPr/>
          <p:nvPr/>
        </p:nvSpPr>
        <p:spPr>
          <a:xfrm>
            <a:off x="4649040" y="224640"/>
            <a:ext cx="1331280" cy="364320"/>
          </a:xfrm>
          <a:prstGeom prst="rect">
            <a:avLst/>
          </a:prstGeom>
        </p:spPr>
        <p:txBody>
          <a:bodyPr anchor="ctr" bIns="45000" lIns="90000" rIns="90000" tIns="45000"/>
          <a:p>
            <a:pPr>
              <a:lnSpc>
                <a:spcPct val="100000"/>
              </a:lnSpc>
            </a:pPr>
            <a:fld id="{2F4F3118-EB9F-462C-964D-9DDBF5D40482}" type="slidenum">
              <a:rPr lang="en-US" sz="1200">
                <a:solidFill>
                  <a:srgbClr val="fefefe"/>
                </a:solidFill>
                <a:latin typeface="Century Gothic"/>
              </a:rPr>
              <a:t>&lt;number&gt;</a:t>
            </a:fld>
            <a:endParaRPr/>
          </a:p>
        </p:txBody>
      </p:sp>
    </p:spTree>
  </p:cSld>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75"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Logika Informatika</a:t>
            </a:r>
            <a:endParaRPr/>
          </a:p>
        </p:txBody>
      </p:sp>
      <p:sp>
        <p:nvSpPr>
          <p:cNvPr id="76"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Logika proposisional</a:t>
            </a:r>
            <a:endParaRPr/>
          </a:p>
          <a:p>
            <a:pPr>
              <a:lnSpc>
                <a:spcPct val="100000"/>
              </a:lnSpc>
              <a:buSzPct val="25000"/>
              <a:buFont charset="2" typeface="Wingdings 2"/>
              <a:buChar char=""/>
            </a:pPr>
            <a:r>
              <a:rPr lang="en-US" sz="2400">
                <a:solidFill>
                  <a:srgbClr val="04617b"/>
                </a:solidFill>
                <a:latin typeface="Century Gothic"/>
              </a:rPr>
              <a:t>Logika predikat</a:t>
            </a:r>
            <a:endParaRPr/>
          </a:p>
          <a:p>
            <a:pPr>
              <a:lnSpc>
                <a:spcPct val="100000"/>
              </a:lnSpc>
              <a:buSzPct val="25000"/>
              <a:buFont charset="2" typeface="Wingdings 2"/>
              <a:buChar char=""/>
            </a:pPr>
            <a:r>
              <a:rPr lang="en-US" sz="2400">
                <a:solidFill>
                  <a:srgbClr val="04617b"/>
                </a:solidFill>
                <a:latin typeface="Century Gothic"/>
              </a:rPr>
              <a:t>Logika Hubungan</a:t>
            </a:r>
            <a:endParaRPr/>
          </a:p>
          <a:p>
            <a:pPr>
              <a:lnSpc>
                <a:spcPct val="100000"/>
              </a:lnSpc>
              <a:buSzPct val="25000"/>
              <a:buFont charset="2" typeface="Wingdings 2"/>
              <a:buChar char=""/>
            </a:pPr>
            <a:r>
              <a:rPr lang="en-US" sz="2400">
                <a:solidFill>
                  <a:srgbClr val="04617b"/>
                </a:solidFill>
                <a:latin typeface="Century Gothic"/>
              </a:rPr>
              <a:t>Logika Himpunan</a:t>
            </a:r>
            <a:endParaRPr/>
          </a:p>
          <a:p>
            <a:pPr>
              <a:lnSpc>
                <a:spcPct val="100000"/>
              </a:lnSpc>
              <a:buSzPct val="25000"/>
              <a:buFont charset="2" typeface="Wingdings 2"/>
              <a:buChar char=""/>
            </a:pPr>
            <a:r>
              <a:rPr lang="en-US" sz="2400">
                <a:solidFill>
                  <a:srgbClr val="04617b"/>
                </a:solidFill>
                <a:latin typeface="Century Gothic"/>
              </a:rPr>
              <a:t>Logika Samar</a:t>
            </a:r>
            <a:endParaRPr/>
          </a:p>
        </p:txBody>
      </p:sp>
      <p:sp>
        <p:nvSpPr>
          <p:cNvPr id="77"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78" name="CustomShape 4"/>
          <p:cNvSpPr/>
          <p:nvPr/>
        </p:nvSpPr>
        <p:spPr>
          <a:xfrm>
            <a:off x="4649040" y="224640"/>
            <a:ext cx="1331280" cy="364320"/>
          </a:xfrm>
          <a:prstGeom prst="rect">
            <a:avLst/>
          </a:prstGeom>
        </p:spPr>
        <p:txBody>
          <a:bodyPr anchor="ctr" bIns="45000" lIns="90000" rIns="90000" tIns="45000"/>
          <a:p>
            <a:pPr>
              <a:lnSpc>
                <a:spcPct val="100000"/>
              </a:lnSpc>
            </a:pPr>
            <a:fld id="{C30FF647-8E4B-4742-833B-BF603E445F2A}" type="slidenum">
              <a:rPr lang="en-US" sz="1200">
                <a:solidFill>
                  <a:srgbClr val="fefefe"/>
                </a:solidFill>
                <a:latin typeface="Century Gothic"/>
              </a:rPr>
              <a:t>&lt;number&gt;</a:t>
            </a:fld>
            <a:endParaRPr/>
          </a:p>
        </p:txBody>
      </p:sp>
    </p:spTree>
  </p:cSld>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79"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Logika Informatika</a:t>
            </a:r>
            <a:endParaRPr/>
          </a:p>
        </p:txBody>
      </p:sp>
      <p:sp>
        <p:nvSpPr>
          <p:cNvPr id="80"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Proposisional </a:t>
            </a:r>
            <a:endParaRPr/>
          </a:p>
          <a:p>
            <a:pPr>
              <a:lnSpc>
                <a:spcPct val="100000"/>
              </a:lnSpc>
            </a:pPr>
            <a:r>
              <a:rPr lang="en-US" sz="2400">
                <a:solidFill>
                  <a:srgbClr val="04617b"/>
                </a:solidFill>
                <a:latin typeface="Century Gothic"/>
              </a:rPr>
              <a:t>Fokus utama logika ini pada pernyataan-pernyataan yang dapat digolongkan dalam pengertian proposisi – proposisi.</a:t>
            </a:r>
            <a:endParaRPr/>
          </a:p>
        </p:txBody>
      </p:sp>
      <p:sp>
        <p:nvSpPr>
          <p:cNvPr id="81"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82" name="CustomShape 4"/>
          <p:cNvSpPr/>
          <p:nvPr/>
        </p:nvSpPr>
        <p:spPr>
          <a:xfrm>
            <a:off x="4649040" y="224640"/>
            <a:ext cx="1331280" cy="364320"/>
          </a:xfrm>
          <a:prstGeom prst="rect">
            <a:avLst/>
          </a:prstGeom>
        </p:spPr>
        <p:txBody>
          <a:bodyPr anchor="ctr" bIns="45000" lIns="90000" rIns="90000" tIns="45000"/>
          <a:p>
            <a:pPr>
              <a:lnSpc>
                <a:spcPct val="100000"/>
              </a:lnSpc>
            </a:pPr>
            <a:fld id="{7B59C888-D2C9-493A-A1A6-19B87C4D35D4}" type="slidenum">
              <a:rPr lang="en-US" sz="1200">
                <a:solidFill>
                  <a:srgbClr val="fefefe"/>
                </a:solidFill>
                <a:latin typeface="Century Gothic"/>
              </a:rPr>
              <a:t>&lt;number&gt;</a:t>
            </a:fld>
            <a:endParaRPr/>
          </a:p>
        </p:txBody>
      </p:sp>
    </p:spTree>
  </p:cSld>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83"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Logika Informatika</a:t>
            </a:r>
            <a:endParaRPr/>
          </a:p>
        </p:txBody>
      </p:sp>
      <p:sp>
        <p:nvSpPr>
          <p:cNvPr id="84"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Predikat</a:t>
            </a:r>
            <a:endParaRPr/>
          </a:p>
          <a:p>
            <a:pPr>
              <a:lnSpc>
                <a:spcPct val="100000"/>
              </a:lnSpc>
              <a:buSzPct val="25000"/>
              <a:buFont charset="2" typeface="Wingdings 2"/>
              <a:buChar char=""/>
            </a:pPr>
            <a:r>
              <a:rPr lang="en-US" sz="2400">
                <a:solidFill>
                  <a:srgbClr val="04617b"/>
                </a:solidFill>
                <a:latin typeface="Century Gothic"/>
              </a:rPr>
              <a:t>Penyataan-pernyataan yang tidak dapat digolongkan sebagai proposisi, dan tidak dapat diproses dengan logika proposisional, akan ditangani logika predikat yang memfokuskan diri pada predikat yang selalu menyertai suatu pernyataan dalam bentuk kalimat.</a:t>
            </a:r>
            <a:endParaRPr/>
          </a:p>
          <a:p>
            <a:pPr>
              <a:lnSpc>
                <a:spcPct val="100000"/>
              </a:lnSpc>
            </a:pPr>
            <a:endParaRPr/>
          </a:p>
        </p:txBody>
      </p:sp>
      <p:sp>
        <p:nvSpPr>
          <p:cNvPr id="85"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86" name="CustomShape 4"/>
          <p:cNvSpPr/>
          <p:nvPr/>
        </p:nvSpPr>
        <p:spPr>
          <a:xfrm>
            <a:off x="4649040" y="224640"/>
            <a:ext cx="1331280" cy="364320"/>
          </a:xfrm>
          <a:prstGeom prst="rect">
            <a:avLst/>
          </a:prstGeom>
        </p:spPr>
        <p:txBody>
          <a:bodyPr anchor="ctr" bIns="45000" lIns="90000" rIns="90000" tIns="45000"/>
          <a:p>
            <a:pPr>
              <a:lnSpc>
                <a:spcPct val="100000"/>
              </a:lnSpc>
            </a:pPr>
            <a:fld id="{5BA0E783-D1BB-4F53-AACA-7AC92071A852}" type="slidenum">
              <a:rPr lang="en-US" sz="1200">
                <a:solidFill>
                  <a:srgbClr val="fefefe"/>
                </a:solidFill>
                <a:latin typeface="Century Gothic"/>
              </a:rPr>
              <a:t>&lt;number&gt;</a:t>
            </a:fld>
            <a:endParaRPr/>
          </a:p>
        </p:txBody>
      </p:sp>
    </p:spTree>
  </p:cSld>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87"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Logika Informatika</a:t>
            </a:r>
            <a:endParaRPr/>
          </a:p>
        </p:txBody>
      </p:sp>
      <p:sp>
        <p:nvSpPr>
          <p:cNvPr id="88"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Hubungan</a:t>
            </a:r>
            <a:endParaRPr/>
          </a:p>
          <a:p>
            <a:pPr>
              <a:lnSpc>
                <a:spcPct val="100000"/>
              </a:lnSpc>
            </a:pPr>
            <a:r>
              <a:rPr lang="en-US" sz="2400">
                <a:solidFill>
                  <a:srgbClr val="04617b"/>
                </a:solidFill>
                <a:latin typeface="Century Gothic"/>
              </a:rPr>
              <a:t>Mempelajari hubungan antara pernyataan, relasi simetri, refleksif, antisimetris, dan lain-lain</a:t>
            </a:r>
            <a:endParaRPr/>
          </a:p>
        </p:txBody>
      </p:sp>
      <p:sp>
        <p:nvSpPr>
          <p:cNvPr id="89"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90" name="CustomShape 4"/>
          <p:cNvSpPr/>
          <p:nvPr/>
        </p:nvSpPr>
        <p:spPr>
          <a:xfrm>
            <a:off x="4649040" y="224640"/>
            <a:ext cx="1331280" cy="364320"/>
          </a:xfrm>
          <a:prstGeom prst="rect">
            <a:avLst/>
          </a:prstGeom>
        </p:spPr>
        <p:txBody>
          <a:bodyPr anchor="ctr" bIns="45000" lIns="90000" rIns="90000" tIns="45000"/>
          <a:p>
            <a:pPr>
              <a:lnSpc>
                <a:spcPct val="100000"/>
              </a:lnSpc>
            </a:pPr>
            <a:fld id="{7F242CC8-8E59-459B-AD29-A2A2A9D54B49}" type="slidenum">
              <a:rPr lang="en-US" sz="1200">
                <a:solidFill>
                  <a:srgbClr val="fefefe"/>
                </a:solidFill>
                <a:latin typeface="Century Gothic"/>
              </a:rPr>
              <a:t>&lt;number&gt;</a:t>
            </a:fld>
            <a:endParaRPr/>
          </a:p>
        </p:txBody>
      </p:sp>
    </p:spTree>
  </p:cSld>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91"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Logika Informatika</a:t>
            </a:r>
            <a:endParaRPr/>
          </a:p>
        </p:txBody>
      </p:sp>
      <p:sp>
        <p:nvSpPr>
          <p:cNvPr id="92"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Himpunan</a:t>
            </a:r>
            <a:endParaRPr/>
          </a:p>
          <a:p>
            <a:pPr>
              <a:lnSpc>
                <a:spcPct val="100000"/>
              </a:lnSpc>
            </a:pPr>
            <a:r>
              <a:rPr lang="en-US" sz="2400">
                <a:solidFill>
                  <a:srgbClr val="04617b"/>
                </a:solidFill>
                <a:latin typeface="Century Gothic"/>
              </a:rPr>
              <a:t>Membicarakan tentang unsur-unsur himpunan dan hukum-hukum yang berlaku di dalamnya. </a:t>
            </a:r>
            <a:endParaRPr/>
          </a:p>
          <a:p>
            <a:pPr>
              <a:lnSpc>
                <a:spcPct val="100000"/>
              </a:lnSpc>
            </a:pPr>
            <a:r>
              <a:rPr lang="en-US" sz="2400">
                <a:solidFill>
                  <a:srgbClr val="04617b"/>
                </a:solidFill>
                <a:latin typeface="Century Gothic"/>
              </a:rPr>
              <a:t>Himpunan adalah suatu kumpulan / koleksi dari objek – objek sebarang. (cara pengumpulan objek – objek tersebut biasanya berdasarkan sifat / keadaan mereka yang sama, ataupun berdasarkan suatu aturan tertentu / yang ditentukan.</a:t>
            </a:r>
            <a:endParaRPr/>
          </a:p>
        </p:txBody>
      </p:sp>
      <p:sp>
        <p:nvSpPr>
          <p:cNvPr id="93"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94" name="CustomShape 4"/>
          <p:cNvSpPr/>
          <p:nvPr/>
        </p:nvSpPr>
        <p:spPr>
          <a:xfrm>
            <a:off x="4649040" y="224640"/>
            <a:ext cx="1331280" cy="364320"/>
          </a:xfrm>
          <a:prstGeom prst="rect">
            <a:avLst/>
          </a:prstGeom>
        </p:spPr>
        <p:txBody>
          <a:bodyPr anchor="ctr" bIns="45000" lIns="90000" rIns="90000" tIns="45000"/>
          <a:p>
            <a:pPr>
              <a:lnSpc>
                <a:spcPct val="100000"/>
              </a:lnSpc>
            </a:pPr>
            <a:fld id="{5A38A76D-B55E-4E12-B326-0108A0B5FCC6}" type="slidenum">
              <a:rPr lang="en-US" sz="1200">
                <a:solidFill>
                  <a:srgbClr val="fefefe"/>
                </a:solidFill>
                <a:latin typeface="Century Gothic"/>
              </a:rPr>
              <a:t>&lt;number&gt;</a:t>
            </a:fld>
            <a:endParaRPr/>
          </a:p>
        </p:txBody>
      </p:sp>
    </p:spTree>
  </p:cSld>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95"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Logika Informatika</a:t>
            </a:r>
            <a:endParaRPr/>
          </a:p>
        </p:txBody>
      </p:sp>
      <p:sp>
        <p:nvSpPr>
          <p:cNvPr id="96"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Samar</a:t>
            </a:r>
            <a:endParaRPr/>
          </a:p>
          <a:p>
            <a:pPr>
              <a:lnSpc>
                <a:spcPct val="100000"/>
              </a:lnSpc>
            </a:pPr>
            <a:r>
              <a:rPr lang="en-US" sz="2400">
                <a:solidFill>
                  <a:srgbClr val="04617b"/>
                </a:solidFill>
                <a:latin typeface="Century Gothic"/>
              </a:rPr>
              <a:t>Merupakan pertengahan dari dua nilai biner yaitu ya tidak, nol-satu, benar-salah. </a:t>
            </a:r>
            <a:endParaRPr/>
          </a:p>
          <a:p>
            <a:pPr>
              <a:lnSpc>
                <a:spcPct val="100000"/>
              </a:lnSpc>
            </a:pPr>
            <a:r>
              <a:rPr lang="en-US" sz="2400">
                <a:solidFill>
                  <a:srgbClr val="04617b"/>
                </a:solidFill>
                <a:latin typeface="Century Gothic"/>
              </a:rPr>
              <a:t>Kondisi yang ditunjukkan oleh logika samar ini antara lain : banyak, sedikit, sekitar x, sering, umumnya. </a:t>
            </a:r>
            <a:endParaRPr/>
          </a:p>
          <a:p>
            <a:pPr>
              <a:lnSpc>
                <a:spcPct val="100000"/>
              </a:lnSpc>
            </a:pPr>
            <a:r>
              <a:rPr lang="en-US" sz="2400">
                <a:solidFill>
                  <a:srgbClr val="04617b"/>
                </a:solidFill>
                <a:latin typeface="Century Gothic"/>
              </a:rPr>
              <a:t>Samar banyak diterapkan dalam kecerdasan buatan, mesin pintar atau sistem cerdas dan alat-alat elektronika.</a:t>
            </a:r>
            <a:endParaRPr/>
          </a:p>
        </p:txBody>
      </p:sp>
      <p:sp>
        <p:nvSpPr>
          <p:cNvPr id="97"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98" name="CustomShape 4"/>
          <p:cNvSpPr/>
          <p:nvPr/>
        </p:nvSpPr>
        <p:spPr>
          <a:xfrm>
            <a:off x="4649040" y="224640"/>
            <a:ext cx="1331280" cy="364320"/>
          </a:xfrm>
          <a:prstGeom prst="rect">
            <a:avLst/>
          </a:prstGeom>
        </p:spPr>
        <p:txBody>
          <a:bodyPr anchor="ctr" bIns="45000" lIns="90000" rIns="90000" tIns="45000"/>
          <a:p>
            <a:pPr>
              <a:lnSpc>
                <a:spcPct val="100000"/>
              </a:lnSpc>
            </a:pPr>
            <a:fld id="{0AA83B74-7C3D-4F12-97A4-0AF891CA07F0}" type="slidenum">
              <a:rPr lang="en-US" sz="1200">
                <a:solidFill>
                  <a:srgbClr val="fefefe"/>
                </a:solidFill>
                <a:latin typeface="Century Gothic"/>
              </a:rPr>
              <a:t>&lt;number&gt;</a:t>
            </a:fld>
            <a:endParaRPr/>
          </a:p>
        </p:txBody>
      </p:sp>
    </p:spTree>
  </p:cSld>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99"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Logika Informatika</a:t>
            </a:r>
            <a:endParaRPr/>
          </a:p>
        </p:txBody>
      </p:sp>
      <p:sp>
        <p:nvSpPr>
          <p:cNvPr id="100"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Samar</a:t>
            </a:r>
            <a:endParaRPr/>
          </a:p>
          <a:p>
            <a:pPr>
              <a:lnSpc>
                <a:spcPct val="100000"/>
              </a:lnSpc>
            </a:pPr>
            <a:r>
              <a:rPr lang="en-US" sz="2400">
                <a:solidFill>
                  <a:srgbClr val="04617b"/>
                </a:solidFill>
                <a:latin typeface="Century Gothic"/>
              </a:rPr>
              <a:t>Perlu diketahui bahwa Teori Himpunan Samar dan Logika Samar sangat berkembang pesat pada saat ini. </a:t>
            </a:r>
            <a:endParaRPr/>
          </a:p>
          <a:p>
            <a:pPr>
              <a:lnSpc>
                <a:spcPct val="100000"/>
              </a:lnSpc>
            </a:pPr>
            <a:endParaRPr/>
          </a:p>
          <a:p>
            <a:pPr>
              <a:lnSpc>
                <a:spcPct val="100000"/>
              </a:lnSpc>
            </a:pPr>
            <a:r>
              <a:rPr lang="en-US" sz="2400">
                <a:solidFill>
                  <a:srgbClr val="04617b"/>
                </a:solidFill>
                <a:latin typeface="Century Gothic"/>
              </a:rPr>
              <a:t>Banyak sekali masalah-masalah nyata yang lebih tepat diselesaikan menggunakan Teori Himpunan Samar dan Logika Samar. </a:t>
            </a:r>
            <a:endParaRPr/>
          </a:p>
          <a:p>
            <a:pPr>
              <a:lnSpc>
                <a:spcPct val="100000"/>
              </a:lnSpc>
            </a:pPr>
            <a:endParaRPr/>
          </a:p>
          <a:p>
            <a:pPr>
              <a:lnSpc>
                <a:spcPct val="100000"/>
              </a:lnSpc>
            </a:pPr>
            <a:r>
              <a:rPr lang="en-US" sz="2400">
                <a:solidFill>
                  <a:srgbClr val="04617b"/>
                </a:solidFill>
                <a:latin typeface="Century Gothic"/>
              </a:rPr>
              <a:t>Banyak sekali muncul teori-teori baru pada saat ini misalnya: Topologi Fuzzy, Analisa Fuzzy, Aljabar Fuzzy (Fuzzy Semi Group, Fuzzy Ring, Fuzzy Group, dan sebagainya).</a:t>
            </a:r>
            <a:endParaRPr/>
          </a:p>
        </p:txBody>
      </p:sp>
      <p:sp>
        <p:nvSpPr>
          <p:cNvPr id="101"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02" name="CustomShape 4"/>
          <p:cNvSpPr/>
          <p:nvPr/>
        </p:nvSpPr>
        <p:spPr>
          <a:xfrm>
            <a:off x="4649040" y="224640"/>
            <a:ext cx="1331280" cy="364320"/>
          </a:xfrm>
          <a:prstGeom prst="rect">
            <a:avLst/>
          </a:prstGeom>
        </p:spPr>
        <p:txBody>
          <a:bodyPr anchor="ctr" bIns="45000" lIns="90000" rIns="90000" tIns="45000"/>
          <a:p>
            <a:pPr>
              <a:lnSpc>
                <a:spcPct val="100000"/>
              </a:lnSpc>
            </a:pPr>
            <a:fld id="{351F9C96-6B3B-413C-AF5A-BA183B558A49}" type="slidenum">
              <a:rPr lang="en-US" sz="1200">
                <a:solidFill>
                  <a:srgbClr val="fefefe"/>
                </a:solidFill>
                <a:latin typeface="Century Gothic"/>
              </a:rPr>
              <a:t>&lt;number&gt;</a:t>
            </a:fld>
            <a:endParaRPr/>
          </a:p>
        </p:txBody>
      </p:sp>
    </p:spTree>
  </p:cSld>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03"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Manfaat Logika Informatika</a:t>
            </a:r>
            <a:endParaRPr/>
          </a:p>
        </p:txBody>
      </p:sp>
      <p:sp>
        <p:nvSpPr>
          <p:cNvPr id="104"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Berfikir/nalar untuk penyelesaian masalah</a:t>
            </a:r>
            <a:endParaRPr/>
          </a:p>
          <a:p>
            <a:pPr>
              <a:lnSpc>
                <a:spcPct val="100000"/>
              </a:lnSpc>
              <a:buSzPct val="25000"/>
              <a:buFont charset="2" typeface="Wingdings 2"/>
              <a:buChar char=""/>
            </a:pPr>
            <a:r>
              <a:rPr lang="en-US" sz="2400">
                <a:solidFill>
                  <a:srgbClr val="04617b"/>
                </a:solidFill>
                <a:latin typeface="Century Gothic"/>
              </a:rPr>
              <a:t>Membantu setiap orang yang mempelajari logika untuk berpikir secara rasional, kritis, lurus, tetap, tertib, metodis dan koheren.</a:t>
            </a:r>
            <a:endParaRPr/>
          </a:p>
          <a:p>
            <a:pPr>
              <a:lnSpc>
                <a:spcPct val="100000"/>
              </a:lnSpc>
              <a:buSzPct val="25000"/>
              <a:buFont charset="2" typeface="Wingdings 2"/>
              <a:buChar char=""/>
            </a:pPr>
            <a:r>
              <a:rPr lang="en-US" sz="2400">
                <a:solidFill>
                  <a:srgbClr val="04617b"/>
                </a:solidFill>
                <a:latin typeface="Century Gothic"/>
              </a:rPr>
              <a:t>Meningkatkan kemampuan berpikir secara abstrak, cermat, dan objektif.</a:t>
            </a:r>
            <a:endParaRPr/>
          </a:p>
        </p:txBody>
      </p:sp>
      <p:sp>
        <p:nvSpPr>
          <p:cNvPr id="105"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06" name="CustomShape 4"/>
          <p:cNvSpPr/>
          <p:nvPr/>
        </p:nvSpPr>
        <p:spPr>
          <a:xfrm>
            <a:off x="4649040" y="224640"/>
            <a:ext cx="1331280" cy="364320"/>
          </a:xfrm>
          <a:prstGeom prst="rect">
            <a:avLst/>
          </a:prstGeom>
        </p:spPr>
        <p:txBody>
          <a:bodyPr anchor="ctr" bIns="45000" lIns="90000" rIns="90000" tIns="45000"/>
          <a:p>
            <a:pPr>
              <a:lnSpc>
                <a:spcPct val="100000"/>
              </a:lnSpc>
            </a:pPr>
            <a:fld id="{60014160-3B0F-409E-A164-3002EE8A6061}" type="slidenum">
              <a:rPr lang="en-US" sz="1200">
                <a:solidFill>
                  <a:srgbClr val="fefefe"/>
                </a:solidFill>
                <a:latin typeface="Century Gothic"/>
              </a:rPr>
              <a:t>&lt;number&gt;</a:t>
            </a:fld>
            <a:endParaRPr/>
          </a:p>
        </p:txBody>
      </p:sp>
    </p:spTree>
  </p:cSld>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07"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Manfaat Logika Informatika</a:t>
            </a:r>
            <a:endParaRPr/>
          </a:p>
        </p:txBody>
      </p:sp>
      <p:sp>
        <p:nvSpPr>
          <p:cNvPr id="108"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Menambah kecerdasan dan meningkatkan kemampuan berpikir secara tajam dan mandiri.</a:t>
            </a:r>
            <a:endParaRPr/>
          </a:p>
          <a:p>
            <a:pPr>
              <a:lnSpc>
                <a:spcPct val="100000"/>
              </a:lnSpc>
              <a:buSzPct val="25000"/>
              <a:buFont charset="2" typeface="Wingdings 2"/>
              <a:buChar char=""/>
            </a:pPr>
            <a:r>
              <a:rPr lang="en-US" sz="2400">
                <a:solidFill>
                  <a:srgbClr val="04617b"/>
                </a:solidFill>
                <a:latin typeface="Century Gothic"/>
              </a:rPr>
              <a:t>Memaksa dan mendorong orang untuk berpikir sendiri dengan menggunakan asas-asas sistematis</a:t>
            </a:r>
            <a:endParaRPr/>
          </a:p>
          <a:p>
            <a:pPr>
              <a:lnSpc>
                <a:spcPct val="100000"/>
              </a:lnSpc>
              <a:buSzPct val="25000"/>
              <a:buFont charset="2" typeface="Wingdings 2"/>
              <a:buChar char=""/>
            </a:pPr>
            <a:r>
              <a:rPr lang="en-US" sz="2400">
                <a:solidFill>
                  <a:srgbClr val="04617b"/>
                </a:solidFill>
                <a:latin typeface="Century Gothic"/>
              </a:rPr>
              <a:t>Meningkatkan cinta akan kebenaran dan menghindari kesalahan-kesalahan berpikir, kekeliruan serta kesesatan.</a:t>
            </a:r>
            <a:endParaRPr/>
          </a:p>
        </p:txBody>
      </p:sp>
      <p:sp>
        <p:nvSpPr>
          <p:cNvPr id="109"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10" name="CustomShape 4"/>
          <p:cNvSpPr/>
          <p:nvPr/>
        </p:nvSpPr>
        <p:spPr>
          <a:xfrm>
            <a:off x="4649040" y="224640"/>
            <a:ext cx="1331280" cy="364320"/>
          </a:xfrm>
          <a:prstGeom prst="rect">
            <a:avLst/>
          </a:prstGeom>
        </p:spPr>
        <p:txBody>
          <a:bodyPr anchor="ctr" bIns="45000" lIns="90000" rIns="90000" tIns="45000"/>
          <a:p>
            <a:pPr>
              <a:lnSpc>
                <a:spcPct val="100000"/>
              </a:lnSpc>
            </a:pPr>
            <a:fld id="{A435F7D3-D917-4350-974D-F0F0B2348834}" type="slidenum">
              <a:rPr lang="en-US" sz="1200">
                <a:solidFill>
                  <a:srgbClr val="fefefe"/>
                </a:solidFill>
                <a:latin typeface="Century Gothic"/>
              </a:rPr>
              <a:t>&lt;number&gt;</a:t>
            </a:fld>
            <a:endParaRPr/>
          </a:p>
        </p:txBody>
      </p:sp>
    </p:spTree>
  </p:cSld>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11"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Manfaat Logika Informatika</a:t>
            </a:r>
            <a:endParaRPr/>
          </a:p>
        </p:txBody>
      </p:sp>
      <p:sp>
        <p:nvSpPr>
          <p:cNvPr id="112"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Mampu melakukan analisis terhadap suatu kejadian.</a:t>
            </a:r>
            <a:endParaRPr/>
          </a:p>
          <a:p>
            <a:pPr>
              <a:lnSpc>
                <a:spcPct val="100000"/>
              </a:lnSpc>
              <a:buSzPct val="25000"/>
              <a:buFont charset="2" typeface="Wingdings 2"/>
              <a:buChar char=""/>
            </a:pPr>
            <a:r>
              <a:rPr lang="en-US" sz="2400">
                <a:solidFill>
                  <a:srgbClr val="04617b"/>
                </a:solidFill>
                <a:latin typeface="Century Gothic"/>
              </a:rPr>
              <a:t>Terhindar dari klenik ,gugon-tuhon (bahasa Jawa)</a:t>
            </a:r>
            <a:endParaRPr/>
          </a:p>
          <a:p>
            <a:pPr>
              <a:lnSpc>
                <a:spcPct val="100000"/>
              </a:lnSpc>
              <a:buSzPct val="25000"/>
              <a:buFont charset="2" typeface="Wingdings 2"/>
              <a:buChar char=""/>
            </a:pPr>
            <a:r>
              <a:rPr lang="en-US" sz="2400">
                <a:solidFill>
                  <a:srgbClr val="04617b"/>
                </a:solidFill>
                <a:latin typeface="Century Gothic"/>
              </a:rPr>
              <a:t>Apabila sudah mampu berpikir rasional, kritis, lurus, metodis dan analitis sebagaimana tersebut point 1 maka akan meningkatkan citra diri seseorang.</a:t>
            </a:r>
            <a:endParaRPr/>
          </a:p>
          <a:p>
            <a:pPr>
              <a:lnSpc>
                <a:spcPct val="100000"/>
              </a:lnSpc>
            </a:pPr>
            <a:endParaRPr/>
          </a:p>
        </p:txBody>
      </p:sp>
      <p:sp>
        <p:nvSpPr>
          <p:cNvPr id="113"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14" name="CustomShape 4"/>
          <p:cNvSpPr/>
          <p:nvPr/>
        </p:nvSpPr>
        <p:spPr>
          <a:xfrm>
            <a:off x="4649040" y="224640"/>
            <a:ext cx="1331280" cy="364320"/>
          </a:xfrm>
          <a:prstGeom prst="rect">
            <a:avLst/>
          </a:prstGeom>
        </p:spPr>
        <p:txBody>
          <a:bodyPr anchor="ctr" bIns="45000" lIns="90000" rIns="90000" tIns="45000"/>
          <a:p>
            <a:pPr>
              <a:lnSpc>
                <a:spcPct val="100000"/>
              </a:lnSpc>
            </a:pPr>
            <a:fld id="{8B63BB79-13C7-432F-981D-881725668D48}" type="slidenum">
              <a:rPr lang="en-US" sz="1200">
                <a:solidFill>
                  <a:srgbClr val="fefefe"/>
                </a:solidFill>
                <a:latin typeface="Century Gothic"/>
              </a:rPr>
              <a:t>&lt;number&gt;</a:t>
            </a:fld>
            <a:endParaRPr/>
          </a:p>
        </p:txBody>
      </p:sp>
    </p:spTree>
  </p:cSld>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15"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Aliran dalam Logika</a:t>
            </a:r>
            <a:endParaRPr/>
          </a:p>
        </p:txBody>
      </p:sp>
      <p:sp>
        <p:nvSpPr>
          <p:cNvPr id="116"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Logika Tradisional</a:t>
            </a:r>
            <a:endParaRPr/>
          </a:p>
          <a:p>
            <a:pPr>
              <a:lnSpc>
                <a:spcPct val="100000"/>
              </a:lnSpc>
              <a:buSzPct val="25000"/>
              <a:buFont charset="2" typeface="Wingdings 2"/>
              <a:buChar char=""/>
            </a:pPr>
            <a:r>
              <a:rPr lang="en-US" sz="2400">
                <a:solidFill>
                  <a:srgbClr val="04617b"/>
                </a:solidFill>
                <a:latin typeface="Century Gothic"/>
              </a:rPr>
              <a:t>Logika Metafisis</a:t>
            </a:r>
            <a:endParaRPr/>
          </a:p>
          <a:p>
            <a:pPr>
              <a:lnSpc>
                <a:spcPct val="100000"/>
              </a:lnSpc>
              <a:buSzPct val="25000"/>
              <a:buFont charset="2" typeface="Wingdings 2"/>
              <a:buChar char=""/>
            </a:pPr>
            <a:r>
              <a:rPr lang="en-US" sz="2400">
                <a:solidFill>
                  <a:srgbClr val="04617b"/>
                </a:solidFill>
                <a:latin typeface="Century Gothic"/>
              </a:rPr>
              <a:t>Logika Epistimologi</a:t>
            </a:r>
            <a:endParaRPr/>
          </a:p>
          <a:p>
            <a:pPr>
              <a:lnSpc>
                <a:spcPct val="100000"/>
              </a:lnSpc>
              <a:buSzPct val="25000"/>
              <a:buFont charset="2" typeface="Wingdings 2"/>
              <a:buChar char=""/>
            </a:pPr>
            <a:r>
              <a:rPr lang="en-US" sz="2400">
                <a:solidFill>
                  <a:srgbClr val="04617b"/>
                </a:solidFill>
                <a:latin typeface="Century Gothic"/>
              </a:rPr>
              <a:t>Logika Instrumentalis/Fragmatis</a:t>
            </a:r>
            <a:endParaRPr/>
          </a:p>
        </p:txBody>
      </p:sp>
      <p:sp>
        <p:nvSpPr>
          <p:cNvPr id="117"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18" name="CustomShape 4"/>
          <p:cNvSpPr/>
          <p:nvPr/>
        </p:nvSpPr>
        <p:spPr>
          <a:xfrm>
            <a:off x="4649040" y="224640"/>
            <a:ext cx="1331280" cy="364320"/>
          </a:xfrm>
          <a:prstGeom prst="rect">
            <a:avLst/>
          </a:prstGeom>
        </p:spPr>
        <p:txBody>
          <a:bodyPr anchor="ctr" bIns="45000" lIns="90000" rIns="90000" tIns="45000"/>
          <a:p>
            <a:pPr>
              <a:lnSpc>
                <a:spcPct val="100000"/>
              </a:lnSpc>
            </a:pPr>
            <a:fld id="{F5857DE6-9A72-4473-8509-02FE49618CAC}" type="slidenum">
              <a:rPr lang="en-US" sz="1200">
                <a:solidFill>
                  <a:srgbClr val="fefefe"/>
                </a:solidFill>
                <a:latin typeface="Century Gothic"/>
              </a:rPr>
              <a:t>&lt;number&gt;</a:t>
            </a:fld>
            <a:endParaRPr/>
          </a:p>
        </p:txBody>
      </p:sp>
    </p:spTree>
  </p:cSld>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19"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Aliran dalam Logika</a:t>
            </a:r>
            <a:endParaRPr/>
          </a:p>
        </p:txBody>
      </p:sp>
      <p:sp>
        <p:nvSpPr>
          <p:cNvPr id="120"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Tradisional</a:t>
            </a:r>
            <a:endParaRPr/>
          </a:p>
          <a:p>
            <a:pPr>
              <a:lnSpc>
                <a:spcPct val="100000"/>
              </a:lnSpc>
            </a:pPr>
            <a:r>
              <a:rPr lang="en-US" sz="2400">
                <a:solidFill>
                  <a:srgbClr val="04617b"/>
                </a:solidFill>
                <a:latin typeface="Century Gothic"/>
              </a:rPr>
              <a:t>Pelopornya adalah Aristoteles (384-322 SM)</a:t>
            </a:r>
            <a:endParaRPr/>
          </a:p>
          <a:p>
            <a:pPr>
              <a:lnSpc>
                <a:spcPct val="100000"/>
              </a:lnSpc>
            </a:pPr>
            <a:endParaRPr/>
          </a:p>
          <a:p>
            <a:pPr>
              <a:lnSpc>
                <a:spcPct val="100000"/>
              </a:lnSpc>
            </a:pPr>
            <a:r>
              <a:rPr lang="en-US" sz="2400">
                <a:solidFill>
                  <a:srgbClr val="04617b"/>
                </a:solidFill>
                <a:latin typeface="Century Gothic"/>
              </a:rPr>
              <a:t>Terdiri dari analitika dan dialektika. Ilmu analitika yaitu cara penalaran yang didasarkan pada pernyataan yang benar sedangkan dialektika yaitu cara penalaran yang didasarkan pada dugaan. </a:t>
            </a:r>
            <a:endParaRPr/>
          </a:p>
        </p:txBody>
      </p:sp>
      <p:sp>
        <p:nvSpPr>
          <p:cNvPr id="121"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22" name="CustomShape 4"/>
          <p:cNvSpPr/>
          <p:nvPr/>
        </p:nvSpPr>
        <p:spPr>
          <a:xfrm>
            <a:off x="4649040" y="224640"/>
            <a:ext cx="1331280" cy="364320"/>
          </a:xfrm>
          <a:prstGeom prst="rect">
            <a:avLst/>
          </a:prstGeom>
        </p:spPr>
        <p:txBody>
          <a:bodyPr anchor="ctr" bIns="45000" lIns="90000" rIns="90000" tIns="45000"/>
          <a:p>
            <a:pPr>
              <a:lnSpc>
                <a:spcPct val="100000"/>
              </a:lnSpc>
            </a:pPr>
            <a:fld id="{94607BB3-E9C1-4FDC-813D-C9EDD33C81F0}" type="slidenum">
              <a:rPr lang="en-US" sz="1200">
                <a:solidFill>
                  <a:srgbClr val="fefefe"/>
                </a:solidFill>
                <a:latin typeface="Century Gothic"/>
              </a:rPr>
              <a:t>&lt;number&gt;</a:t>
            </a:fld>
            <a:endParaRPr/>
          </a:p>
        </p:txBody>
      </p:sp>
    </p:spTree>
  </p:cSld>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23"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Aliran dalam Logika</a:t>
            </a:r>
            <a:endParaRPr/>
          </a:p>
        </p:txBody>
      </p:sp>
      <p:sp>
        <p:nvSpPr>
          <p:cNvPr id="124"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Metafisis</a:t>
            </a:r>
            <a:endParaRPr/>
          </a:p>
          <a:p>
            <a:pPr>
              <a:lnSpc>
                <a:spcPct val="100000"/>
              </a:lnSpc>
            </a:pPr>
            <a:r>
              <a:rPr lang="en-US" sz="2400">
                <a:solidFill>
                  <a:srgbClr val="04617b"/>
                </a:solidFill>
                <a:latin typeface="Century Gothic"/>
              </a:rPr>
              <a:t>Dipelopori oleh F. Hegel (1770-1831 M)</a:t>
            </a:r>
            <a:endParaRPr/>
          </a:p>
          <a:p>
            <a:pPr>
              <a:lnSpc>
                <a:spcPct val="100000"/>
              </a:lnSpc>
            </a:pPr>
            <a:endParaRPr/>
          </a:p>
          <a:p>
            <a:pPr>
              <a:lnSpc>
                <a:spcPct val="100000"/>
              </a:lnSpc>
            </a:pPr>
            <a:r>
              <a:rPr lang="en-US" sz="2400">
                <a:solidFill>
                  <a:srgbClr val="04617b"/>
                </a:solidFill>
                <a:latin typeface="Century Gothic"/>
              </a:rPr>
              <a:t>Menurut Hegel, logika dianggap sebagai metafisika dimana susunan pikiran dianggap sebagai kenyataan.</a:t>
            </a:r>
            <a:endParaRPr/>
          </a:p>
        </p:txBody>
      </p:sp>
      <p:sp>
        <p:nvSpPr>
          <p:cNvPr id="125"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26" name="CustomShape 4"/>
          <p:cNvSpPr/>
          <p:nvPr/>
        </p:nvSpPr>
        <p:spPr>
          <a:xfrm>
            <a:off x="4649040" y="224640"/>
            <a:ext cx="1331280" cy="364320"/>
          </a:xfrm>
          <a:prstGeom prst="rect">
            <a:avLst/>
          </a:prstGeom>
        </p:spPr>
        <p:txBody>
          <a:bodyPr anchor="ctr" bIns="45000" lIns="90000" rIns="90000" tIns="45000"/>
          <a:p>
            <a:pPr>
              <a:lnSpc>
                <a:spcPct val="100000"/>
              </a:lnSpc>
            </a:pPr>
            <a:fld id="{4E3ADFCB-EE9A-4A7E-9915-AF450D7A55A6}" type="slidenum">
              <a:rPr lang="en-US" sz="1200">
                <a:solidFill>
                  <a:srgbClr val="fefefe"/>
                </a:solidFill>
                <a:latin typeface="Century Gothic"/>
              </a:rPr>
              <a:t>&lt;number&gt;</a:t>
            </a:fld>
            <a:endParaRPr/>
          </a:p>
        </p:txBody>
      </p:sp>
    </p:spTree>
  </p:cSld>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27"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Aliran dalam Logika</a:t>
            </a:r>
            <a:endParaRPr/>
          </a:p>
        </p:txBody>
      </p:sp>
      <p:sp>
        <p:nvSpPr>
          <p:cNvPr id="128"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Epistimologi</a:t>
            </a:r>
            <a:endParaRPr/>
          </a:p>
          <a:p>
            <a:pPr>
              <a:lnSpc>
                <a:spcPct val="100000"/>
              </a:lnSpc>
            </a:pPr>
            <a:r>
              <a:rPr lang="en-US" sz="2400">
                <a:solidFill>
                  <a:srgbClr val="04617b"/>
                </a:solidFill>
                <a:latin typeface="Century Gothic"/>
              </a:rPr>
              <a:t>Diperkenalkan oleh FH. Bradley (1846-1924) dan Bernhard Bosanquet (1848-1923 M).</a:t>
            </a:r>
            <a:endParaRPr/>
          </a:p>
          <a:p>
            <a:pPr>
              <a:lnSpc>
                <a:spcPct val="100000"/>
              </a:lnSpc>
            </a:pPr>
            <a:endParaRPr/>
          </a:p>
          <a:p>
            <a:pPr>
              <a:lnSpc>
                <a:spcPct val="100000"/>
              </a:lnSpc>
            </a:pPr>
            <a:r>
              <a:rPr lang="en-US" sz="2400">
                <a:solidFill>
                  <a:srgbClr val="04617b"/>
                </a:solidFill>
                <a:latin typeface="Century Gothic"/>
              </a:rPr>
              <a:t>Prisip dari logika epistimologi ini adalah untuk mencapai pengetahuan yang memadai, pikiran yang logis dan perasaan halus digabungkan. Selain itu, untuk mencapai kebenaran, logika harus dihubungkan dengan seluruh pengetahuan yang lainnya.</a:t>
            </a:r>
            <a:endParaRPr/>
          </a:p>
        </p:txBody>
      </p:sp>
      <p:sp>
        <p:nvSpPr>
          <p:cNvPr id="129"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30" name="CustomShape 4"/>
          <p:cNvSpPr/>
          <p:nvPr/>
        </p:nvSpPr>
        <p:spPr>
          <a:xfrm>
            <a:off x="4649040" y="224640"/>
            <a:ext cx="1331280" cy="364320"/>
          </a:xfrm>
          <a:prstGeom prst="rect">
            <a:avLst/>
          </a:prstGeom>
        </p:spPr>
        <p:txBody>
          <a:bodyPr anchor="ctr" bIns="45000" lIns="90000" rIns="90000" tIns="45000"/>
          <a:p>
            <a:pPr>
              <a:lnSpc>
                <a:spcPct val="100000"/>
              </a:lnSpc>
            </a:pPr>
            <a:fld id="{F7332000-479E-406A-A188-C6E7381DE229}" type="slidenum">
              <a:rPr lang="en-US" sz="1200">
                <a:solidFill>
                  <a:srgbClr val="fefefe"/>
                </a:solidFill>
                <a:latin typeface="Century Gothic"/>
              </a:rPr>
              <a:t>&lt;number&gt;</a:t>
            </a:fld>
            <a:endParaRPr/>
          </a:p>
        </p:txBody>
      </p:sp>
    </p:spTree>
  </p:cSld>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31"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Aliran dalam Logika</a:t>
            </a:r>
            <a:endParaRPr/>
          </a:p>
        </p:txBody>
      </p:sp>
      <p:sp>
        <p:nvSpPr>
          <p:cNvPr id="132"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Logika Instrumentalis/Fragmatis</a:t>
            </a:r>
            <a:endParaRPr/>
          </a:p>
          <a:p>
            <a:pPr>
              <a:lnSpc>
                <a:spcPct val="100000"/>
              </a:lnSpc>
            </a:pPr>
            <a:r>
              <a:rPr lang="en-US" sz="2400">
                <a:solidFill>
                  <a:srgbClr val="04617b"/>
                </a:solidFill>
                <a:latin typeface="Century Gothic"/>
              </a:rPr>
              <a:t>Dipelopori oleh Jhon Dewey (1859-1952)</a:t>
            </a:r>
            <a:endParaRPr/>
          </a:p>
          <a:p>
            <a:pPr>
              <a:lnSpc>
                <a:spcPct val="100000"/>
              </a:lnSpc>
            </a:pPr>
            <a:endParaRPr/>
          </a:p>
          <a:p>
            <a:pPr>
              <a:lnSpc>
                <a:spcPct val="100000"/>
              </a:lnSpc>
            </a:pPr>
            <a:r>
              <a:rPr lang="en-US" sz="2400">
                <a:solidFill>
                  <a:srgbClr val="04617b"/>
                </a:solidFill>
                <a:latin typeface="Century Gothic"/>
              </a:rPr>
              <a:t>Prinsipnya adalah logika merupakan alat atau instrumen untuk menyelesaikan masalah.</a:t>
            </a:r>
            <a:endParaRPr/>
          </a:p>
        </p:txBody>
      </p:sp>
      <p:sp>
        <p:nvSpPr>
          <p:cNvPr id="133"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34" name="CustomShape 4"/>
          <p:cNvSpPr/>
          <p:nvPr/>
        </p:nvSpPr>
        <p:spPr>
          <a:xfrm>
            <a:off x="4649040" y="224640"/>
            <a:ext cx="1331280" cy="364320"/>
          </a:xfrm>
          <a:prstGeom prst="rect">
            <a:avLst/>
          </a:prstGeom>
        </p:spPr>
        <p:txBody>
          <a:bodyPr anchor="ctr" bIns="45000" lIns="90000" rIns="90000" tIns="45000"/>
          <a:p>
            <a:pPr>
              <a:lnSpc>
                <a:spcPct val="100000"/>
              </a:lnSpc>
            </a:pPr>
            <a:fld id="{1009CFF7-23A1-4123-A632-DA74673914E6}" type="slidenum">
              <a:rPr lang="en-US" sz="1200">
                <a:solidFill>
                  <a:srgbClr val="fefefe"/>
                </a:solidFill>
                <a:latin typeface="Century Gothic"/>
              </a:rPr>
              <a:t>&lt;number&gt;</a:t>
            </a:fld>
            <a:endParaRPr/>
          </a:p>
        </p:txBody>
      </p:sp>
    </p:spTree>
  </p:cSld>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35"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Logika Informatika</a:t>
            </a:r>
            <a:endParaRPr/>
          </a:p>
        </p:txBody>
      </p:sp>
      <p:sp>
        <p:nvSpPr>
          <p:cNvPr id="136"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Premis</a:t>
            </a:r>
            <a:endParaRPr/>
          </a:p>
          <a:p>
            <a:pPr>
              <a:lnSpc>
                <a:spcPct val="100000"/>
              </a:lnSpc>
            </a:pPr>
            <a:r>
              <a:rPr lang="en-US" sz="2400">
                <a:solidFill>
                  <a:srgbClr val="04617b"/>
                </a:solidFill>
                <a:latin typeface="Century Gothic"/>
              </a:rPr>
              <a:t>	</a:t>
            </a:r>
            <a:r>
              <a:rPr lang="en-US" sz="2400">
                <a:solidFill>
                  <a:srgbClr val="04617b"/>
                </a:solidFill>
                <a:latin typeface="Century Gothic"/>
              </a:rPr>
              <a:t>yaitu sebuah pernyataan</a:t>
            </a:r>
            <a:endParaRPr/>
          </a:p>
          <a:p>
            <a:pPr>
              <a:lnSpc>
                <a:spcPct val="100000"/>
              </a:lnSpc>
              <a:buSzPct val="25000"/>
              <a:buFont charset="2" typeface="Wingdings 2"/>
              <a:buChar char=""/>
            </a:pPr>
            <a:r>
              <a:rPr lang="en-US" sz="2400">
                <a:solidFill>
                  <a:srgbClr val="04617b"/>
                </a:solidFill>
                <a:latin typeface="Century Gothic"/>
              </a:rPr>
              <a:t>Argumen</a:t>
            </a:r>
            <a:endParaRPr/>
          </a:p>
          <a:p>
            <a:pPr>
              <a:lnSpc>
                <a:spcPct val="100000"/>
              </a:lnSpc>
            </a:pPr>
            <a:r>
              <a:rPr lang="en-US" sz="2400">
                <a:solidFill>
                  <a:srgbClr val="04617b"/>
                </a:solidFill>
                <a:latin typeface="Century Gothic"/>
              </a:rPr>
              <a:t>	</a:t>
            </a:r>
            <a:r>
              <a:rPr lang="en-US" sz="2400">
                <a:solidFill>
                  <a:srgbClr val="04617b"/>
                </a:solidFill>
                <a:latin typeface="Century Gothic"/>
              </a:rPr>
              <a:t>usaha untuk mencari kebenaran dari </a:t>
            </a:r>
            <a:r>
              <a:rPr lang="en-US" sz="2400">
                <a:solidFill>
                  <a:srgbClr val="04617b"/>
                </a:solidFill>
                <a:latin typeface="Century Gothic"/>
              </a:rPr>
              <a:t>	</a:t>
            </a:r>
            <a:r>
              <a:rPr lang="en-US" sz="2400">
                <a:solidFill>
                  <a:srgbClr val="04617b"/>
                </a:solidFill>
                <a:latin typeface="Century Gothic"/>
              </a:rPr>
              <a:t>premis berupa kesimpulan</a:t>
            </a:r>
            <a:endParaRPr/>
          </a:p>
          <a:p>
            <a:pPr>
              <a:lnSpc>
                <a:spcPct val="100000"/>
              </a:lnSpc>
              <a:buSzPct val="25000"/>
              <a:buFont charset="2" typeface="Wingdings 2"/>
              <a:buChar char=""/>
            </a:pPr>
            <a:r>
              <a:rPr lang="en-US" sz="2400">
                <a:solidFill>
                  <a:srgbClr val="04617b"/>
                </a:solidFill>
                <a:latin typeface="Century Gothic"/>
              </a:rPr>
              <a:t>Konklusi</a:t>
            </a:r>
            <a:endParaRPr/>
          </a:p>
          <a:p>
            <a:pPr>
              <a:lnSpc>
                <a:spcPct val="100000"/>
              </a:lnSpc>
            </a:pPr>
            <a:r>
              <a:rPr lang="en-US" sz="2400">
                <a:solidFill>
                  <a:srgbClr val="04617b"/>
                </a:solidFill>
                <a:latin typeface="Century Gothic"/>
              </a:rPr>
              <a:t>	</a:t>
            </a:r>
            <a:r>
              <a:rPr lang="en-US" sz="2400">
                <a:solidFill>
                  <a:srgbClr val="04617b"/>
                </a:solidFill>
                <a:latin typeface="Century Gothic"/>
              </a:rPr>
              <a:t>adalah Kesimpulan  </a:t>
            </a:r>
            <a:endParaRPr/>
          </a:p>
          <a:p>
            <a:pPr>
              <a:lnSpc>
                <a:spcPct val="100000"/>
              </a:lnSpc>
            </a:pPr>
            <a:endParaRPr/>
          </a:p>
        </p:txBody>
      </p:sp>
      <p:sp>
        <p:nvSpPr>
          <p:cNvPr id="137"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38" name="CustomShape 4"/>
          <p:cNvSpPr/>
          <p:nvPr/>
        </p:nvSpPr>
        <p:spPr>
          <a:xfrm>
            <a:off x="4649040" y="224640"/>
            <a:ext cx="1331280" cy="364320"/>
          </a:xfrm>
          <a:prstGeom prst="rect">
            <a:avLst/>
          </a:prstGeom>
        </p:spPr>
        <p:txBody>
          <a:bodyPr anchor="ctr" bIns="45000" lIns="90000" rIns="90000" tIns="45000"/>
          <a:p>
            <a:pPr>
              <a:lnSpc>
                <a:spcPct val="100000"/>
              </a:lnSpc>
            </a:pPr>
            <a:fld id="{2F1A8FB5-8CF0-4D47-9B67-32E5A3FA86E6}" type="slidenum">
              <a:rPr lang="en-US" sz="1200">
                <a:solidFill>
                  <a:srgbClr val="fefefe"/>
                </a:solidFill>
                <a:latin typeface="Century Gothic"/>
              </a:rPr>
              <a:t>&lt;number&gt;</a:t>
            </a:fld>
            <a:endParaRPr/>
          </a:p>
        </p:txBody>
      </p:sp>
    </p:spTree>
  </p:cSld>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39"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Contoh Pernyataan Argumen</a:t>
            </a:r>
            <a:endParaRPr/>
          </a:p>
        </p:txBody>
      </p:sp>
      <p:sp>
        <p:nvSpPr>
          <p:cNvPr id="140"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Contoh 1</a:t>
            </a:r>
            <a:endParaRPr/>
          </a:p>
          <a:p>
            <a:pPr>
              <a:lnSpc>
                <a:spcPct val="100000"/>
              </a:lnSpc>
            </a:pPr>
            <a:r>
              <a:rPr lang="en-US" sz="2400">
                <a:solidFill>
                  <a:srgbClr val="04617b"/>
                </a:solidFill>
                <a:latin typeface="Century Gothic"/>
              </a:rPr>
              <a:t>	</a:t>
            </a:r>
            <a:r>
              <a:rPr lang="en-US" sz="2400">
                <a:solidFill>
                  <a:srgbClr val="04617b"/>
                </a:solidFill>
                <a:latin typeface="Century Gothic"/>
              </a:rPr>
              <a:t>Semua mahasiswa pintar</a:t>
            </a:r>
            <a:endParaRPr/>
          </a:p>
          <a:p>
            <a:pPr>
              <a:lnSpc>
                <a:spcPct val="100000"/>
              </a:lnSpc>
            </a:pPr>
            <a:r>
              <a:rPr lang="en-US" sz="2400">
                <a:solidFill>
                  <a:srgbClr val="04617b"/>
                </a:solidFill>
                <a:latin typeface="Century Gothic"/>
              </a:rPr>
              <a:t>	</a:t>
            </a:r>
            <a:r>
              <a:rPr lang="en-US" sz="2400">
                <a:solidFill>
                  <a:srgbClr val="04617b"/>
                </a:solidFill>
                <a:latin typeface="Century Gothic"/>
              </a:rPr>
              <a:t>Badu adalah mahasiswa</a:t>
            </a:r>
            <a:endParaRPr/>
          </a:p>
          <a:p>
            <a:pPr>
              <a:lnSpc>
                <a:spcPct val="100000"/>
              </a:lnSpc>
            </a:pPr>
            <a:r>
              <a:rPr lang="en-US" sz="2400">
                <a:solidFill>
                  <a:srgbClr val="04617b"/>
                </a:solidFill>
                <a:latin typeface="Century Gothic"/>
              </a:rPr>
              <a:t>	</a:t>
            </a:r>
            <a:r>
              <a:rPr lang="en-US" sz="2400">
                <a:solidFill>
                  <a:srgbClr val="ff0000"/>
                </a:solidFill>
                <a:latin typeface="Century Gothic"/>
              </a:rPr>
              <a:t>Dengan demikian, Badu pintar</a:t>
            </a:r>
            <a:endParaRPr/>
          </a:p>
          <a:p>
            <a:pPr>
              <a:lnSpc>
                <a:spcPct val="100000"/>
              </a:lnSpc>
              <a:buSzPct val="25000"/>
              <a:buFont charset="2" typeface="Wingdings 2"/>
              <a:buChar char=""/>
            </a:pPr>
            <a:r>
              <a:rPr lang="en-US" sz="2400">
                <a:solidFill>
                  <a:srgbClr val="04617b"/>
                </a:solidFill>
                <a:latin typeface="Century Gothic"/>
              </a:rPr>
              <a:t>Contoh 2</a:t>
            </a:r>
            <a:endParaRPr/>
          </a:p>
          <a:p>
            <a:pPr>
              <a:lnSpc>
                <a:spcPct val="100000"/>
              </a:lnSpc>
            </a:pPr>
            <a:r>
              <a:rPr lang="en-US" sz="2400">
                <a:solidFill>
                  <a:srgbClr val="04617b"/>
                </a:solidFill>
                <a:latin typeface="Century Gothic"/>
              </a:rPr>
              <a:t>	</a:t>
            </a:r>
            <a:r>
              <a:rPr lang="en-US" sz="2400">
                <a:solidFill>
                  <a:srgbClr val="04617b"/>
                </a:solidFill>
                <a:latin typeface="Century Gothic"/>
              </a:rPr>
              <a:t>Semua manusia bermata empat</a:t>
            </a:r>
            <a:endParaRPr/>
          </a:p>
          <a:p>
            <a:pPr>
              <a:lnSpc>
                <a:spcPct val="100000"/>
              </a:lnSpc>
            </a:pPr>
            <a:r>
              <a:rPr lang="en-US" sz="2400">
                <a:solidFill>
                  <a:srgbClr val="04617b"/>
                </a:solidFill>
                <a:latin typeface="Century Gothic"/>
              </a:rPr>
              <a:t>	</a:t>
            </a:r>
            <a:r>
              <a:rPr lang="en-US" sz="2400">
                <a:solidFill>
                  <a:srgbClr val="04617b"/>
                </a:solidFill>
                <a:latin typeface="Century Gothic"/>
              </a:rPr>
              <a:t>Badu seorang manusia</a:t>
            </a:r>
            <a:endParaRPr/>
          </a:p>
          <a:p>
            <a:pPr>
              <a:lnSpc>
                <a:spcPct val="100000"/>
              </a:lnSpc>
            </a:pPr>
            <a:r>
              <a:rPr lang="en-US" sz="2400">
                <a:solidFill>
                  <a:srgbClr val="04617b"/>
                </a:solidFill>
                <a:latin typeface="Century Gothic"/>
              </a:rPr>
              <a:t>	</a:t>
            </a:r>
            <a:r>
              <a:rPr lang="en-US" sz="2400">
                <a:solidFill>
                  <a:srgbClr val="ff0000"/>
                </a:solidFill>
                <a:latin typeface="Century Gothic"/>
              </a:rPr>
              <a:t>Dengan demikian, Badu bermata empat</a:t>
            </a:r>
            <a:endParaRPr/>
          </a:p>
        </p:txBody>
      </p:sp>
      <p:sp>
        <p:nvSpPr>
          <p:cNvPr id="141"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42" name="CustomShape 4"/>
          <p:cNvSpPr/>
          <p:nvPr/>
        </p:nvSpPr>
        <p:spPr>
          <a:xfrm>
            <a:off x="4649040" y="224640"/>
            <a:ext cx="1331280" cy="364320"/>
          </a:xfrm>
          <a:prstGeom prst="rect">
            <a:avLst/>
          </a:prstGeom>
        </p:spPr>
        <p:txBody>
          <a:bodyPr anchor="ctr" bIns="45000" lIns="90000" rIns="90000" tIns="45000"/>
          <a:p>
            <a:pPr>
              <a:lnSpc>
                <a:spcPct val="100000"/>
              </a:lnSpc>
            </a:pPr>
            <a:fld id="{3CFECECF-FF33-47DD-9CEC-8F14A378B0CE}" type="slidenum">
              <a:rPr lang="en-US" sz="1200">
                <a:solidFill>
                  <a:srgbClr val="fefefe"/>
                </a:solidFill>
                <a:latin typeface="Century Gothic"/>
              </a:rPr>
              <a:t>&lt;number&gt;</a:t>
            </a:fld>
            <a:endParaRPr/>
          </a:p>
        </p:txBody>
      </p:sp>
    </p:spTree>
  </p:cSld>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43"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Validitas Argumen</a:t>
            </a:r>
            <a:endParaRPr/>
          </a:p>
        </p:txBody>
      </p:sp>
      <p:sp>
        <p:nvSpPr>
          <p:cNvPr id="144"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Validitas yang logis adalah hubungan antara premis-premis dengan kesimpulan yang memastikan bahwa jika </a:t>
            </a:r>
            <a:r>
              <a:rPr lang="en-US" sz="2400">
                <a:solidFill>
                  <a:srgbClr val="ff0000"/>
                </a:solidFill>
                <a:latin typeface="Century Gothic"/>
              </a:rPr>
              <a:t>premis-premis benar</a:t>
            </a:r>
            <a:r>
              <a:rPr lang="en-US" sz="2400">
                <a:solidFill>
                  <a:srgbClr val="04617b"/>
                </a:solidFill>
                <a:latin typeface="Century Gothic"/>
              </a:rPr>
              <a:t>, maka diikuti dengan </a:t>
            </a:r>
            <a:r>
              <a:rPr lang="en-US" sz="2400">
                <a:solidFill>
                  <a:srgbClr val="ff0000"/>
                </a:solidFill>
                <a:latin typeface="Century Gothic"/>
              </a:rPr>
              <a:t>kesimpulan yang benar</a:t>
            </a:r>
            <a:r>
              <a:rPr lang="en-US" sz="2400">
                <a:solidFill>
                  <a:srgbClr val="04617b"/>
                </a:solidFill>
                <a:latin typeface="Century Gothic"/>
              </a:rPr>
              <a:t>.</a:t>
            </a:r>
            <a:endParaRPr/>
          </a:p>
        </p:txBody>
      </p:sp>
      <p:sp>
        <p:nvSpPr>
          <p:cNvPr id="145"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46" name="CustomShape 4"/>
          <p:cNvSpPr/>
          <p:nvPr/>
        </p:nvSpPr>
        <p:spPr>
          <a:xfrm>
            <a:off x="4649040" y="224640"/>
            <a:ext cx="1331280" cy="364320"/>
          </a:xfrm>
          <a:prstGeom prst="rect">
            <a:avLst/>
          </a:prstGeom>
        </p:spPr>
        <p:txBody>
          <a:bodyPr anchor="ctr" bIns="45000" lIns="90000" rIns="90000" tIns="45000"/>
          <a:p>
            <a:pPr>
              <a:lnSpc>
                <a:spcPct val="100000"/>
              </a:lnSpc>
            </a:pPr>
            <a:fld id="{8FF6167C-5069-4C51-B2F4-0569589C8492}" type="slidenum">
              <a:rPr lang="en-US" sz="1200">
                <a:solidFill>
                  <a:srgbClr val="fefefe"/>
                </a:solidFill>
                <a:latin typeface="Century Gothic"/>
              </a:rPr>
              <a:t>&lt;number&gt;</a:t>
            </a:fld>
            <a:endParaRPr/>
          </a:p>
        </p:txBody>
      </p:sp>
    </p:spTree>
  </p:cSld>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47"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Contoh Pernyataan Argumen</a:t>
            </a:r>
            <a:endParaRPr/>
          </a:p>
        </p:txBody>
      </p:sp>
      <p:sp>
        <p:nvSpPr>
          <p:cNvPr id="148"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Contoh 3</a:t>
            </a:r>
            <a:endParaRPr/>
          </a:p>
          <a:p>
            <a:pPr>
              <a:lnSpc>
                <a:spcPct val="100000"/>
              </a:lnSpc>
            </a:pPr>
            <a:r>
              <a:rPr lang="en-US" sz="2400">
                <a:solidFill>
                  <a:srgbClr val="04617b"/>
                </a:solidFill>
                <a:latin typeface="Century Gothic"/>
              </a:rPr>
              <a:t>	</a:t>
            </a:r>
            <a:r>
              <a:rPr lang="en-US" sz="2400">
                <a:solidFill>
                  <a:srgbClr val="04617b"/>
                </a:solidFill>
                <a:latin typeface="Century Gothic"/>
              </a:rPr>
              <a:t>Semua mamalia adalah hewan </a:t>
            </a:r>
            <a:r>
              <a:rPr lang="en-US" sz="2400">
                <a:solidFill>
                  <a:srgbClr val="04617b"/>
                </a:solidFill>
                <a:latin typeface="Century Gothic"/>
              </a:rPr>
              <a:t>	</a:t>
            </a:r>
            <a:r>
              <a:rPr lang="en-US" sz="2400">
                <a:solidFill>
                  <a:srgbClr val="04617b"/>
                </a:solidFill>
                <a:latin typeface="Century Gothic"/>
              </a:rPr>
              <a:t>berkaki empat</a:t>
            </a:r>
            <a:endParaRPr/>
          </a:p>
          <a:p>
            <a:pPr>
              <a:lnSpc>
                <a:spcPct val="100000"/>
              </a:lnSpc>
            </a:pPr>
            <a:r>
              <a:rPr lang="en-US" sz="2400">
                <a:solidFill>
                  <a:srgbClr val="04617b"/>
                </a:solidFill>
                <a:latin typeface="Century Gothic"/>
              </a:rPr>
              <a:t>	</a:t>
            </a:r>
            <a:r>
              <a:rPr lang="en-US" sz="2400">
                <a:solidFill>
                  <a:srgbClr val="04617b"/>
                </a:solidFill>
                <a:latin typeface="Century Gothic"/>
              </a:rPr>
              <a:t>Semua manusia adalah mamalia</a:t>
            </a:r>
            <a:endParaRPr/>
          </a:p>
          <a:p>
            <a:pPr>
              <a:lnSpc>
                <a:spcPct val="100000"/>
              </a:lnSpc>
            </a:pPr>
            <a:r>
              <a:rPr lang="en-US" sz="2400">
                <a:solidFill>
                  <a:srgbClr val="04617b"/>
                </a:solidFill>
                <a:latin typeface="Century Gothic"/>
              </a:rPr>
              <a:t>	</a:t>
            </a:r>
            <a:r>
              <a:rPr lang="en-US" sz="2400">
                <a:solidFill>
                  <a:srgbClr val="ff0000"/>
                </a:solidFill>
                <a:latin typeface="Century Gothic"/>
              </a:rPr>
              <a:t>Dengan demikian, semua manusia </a:t>
            </a:r>
            <a:r>
              <a:rPr lang="en-US" sz="2400">
                <a:solidFill>
                  <a:srgbClr val="ff0000"/>
                </a:solidFill>
                <a:latin typeface="Century Gothic"/>
              </a:rPr>
              <a:t>	</a:t>
            </a:r>
            <a:r>
              <a:rPr lang="en-US" sz="2400">
                <a:solidFill>
                  <a:srgbClr val="ff0000"/>
                </a:solidFill>
                <a:latin typeface="Century Gothic"/>
              </a:rPr>
              <a:t>adalah hewan berkaki empat</a:t>
            </a:r>
            <a:endParaRPr/>
          </a:p>
          <a:p>
            <a:pPr>
              <a:lnSpc>
                <a:spcPct val="100000"/>
              </a:lnSpc>
            </a:pPr>
            <a:r>
              <a:rPr lang="en-US" sz="2400">
                <a:solidFill>
                  <a:srgbClr val="04617b"/>
                </a:solidFill>
                <a:latin typeface="Wingdings"/>
              </a:rPr>
              <a:t></a:t>
            </a:r>
            <a:r>
              <a:rPr lang="en-US" sz="2400">
                <a:solidFill>
                  <a:srgbClr val="04617b"/>
                </a:solidFill>
                <a:latin typeface="Century Gothic"/>
              </a:rPr>
              <a:t> </a:t>
            </a:r>
            <a:r>
              <a:rPr lang="en-US" sz="2400">
                <a:solidFill>
                  <a:srgbClr val="04617b"/>
                </a:solidFill>
                <a:latin typeface="Century Gothic"/>
              </a:rPr>
              <a:t>Argumen valid, tetapi premis pertama salah, sehingga kesimpulan bernilai Salah</a:t>
            </a:r>
            <a:endParaRPr/>
          </a:p>
          <a:p>
            <a:pPr>
              <a:lnSpc>
                <a:spcPct val="100000"/>
              </a:lnSpc>
            </a:pPr>
            <a:r>
              <a:rPr lang="en-US" sz="2400">
                <a:solidFill>
                  <a:srgbClr val="04617b"/>
                </a:solidFill>
                <a:latin typeface="Century Gothic"/>
              </a:rPr>
              <a:t>	</a:t>
            </a:r>
            <a:endParaRPr/>
          </a:p>
        </p:txBody>
      </p:sp>
      <p:sp>
        <p:nvSpPr>
          <p:cNvPr id="149"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50" name="CustomShape 4"/>
          <p:cNvSpPr/>
          <p:nvPr/>
        </p:nvSpPr>
        <p:spPr>
          <a:xfrm>
            <a:off x="4649040" y="224640"/>
            <a:ext cx="1331280" cy="364320"/>
          </a:xfrm>
          <a:prstGeom prst="rect">
            <a:avLst/>
          </a:prstGeom>
        </p:spPr>
        <p:txBody>
          <a:bodyPr anchor="ctr" bIns="45000" lIns="90000" rIns="90000" tIns="45000"/>
          <a:p>
            <a:pPr>
              <a:lnSpc>
                <a:spcPct val="100000"/>
              </a:lnSpc>
            </a:pPr>
            <a:fld id="{389E8167-59A8-4FFC-B9E2-879DC3DD41FD}" type="slidenum">
              <a:rPr lang="en-US" sz="1200">
                <a:solidFill>
                  <a:srgbClr val="fefefe"/>
                </a:solidFill>
                <a:latin typeface="Century Gothic"/>
              </a:rPr>
              <a:t>&lt;number&gt;</a:t>
            </a:fld>
            <a:endParaRPr/>
          </a:p>
        </p:txBody>
      </p:sp>
    </p:spTree>
  </p:cSld>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51"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Contoh Pernyataan Argumen</a:t>
            </a:r>
            <a:endParaRPr/>
          </a:p>
        </p:txBody>
      </p:sp>
      <p:sp>
        <p:nvSpPr>
          <p:cNvPr id="152"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Contoh 4</a:t>
            </a:r>
            <a:endParaRPr/>
          </a:p>
          <a:p>
            <a:pPr>
              <a:lnSpc>
                <a:spcPct val="100000"/>
              </a:lnSpc>
            </a:pPr>
            <a:r>
              <a:rPr lang="en-US" sz="2400">
                <a:solidFill>
                  <a:srgbClr val="04617b"/>
                </a:solidFill>
                <a:latin typeface="Century Gothic"/>
              </a:rPr>
              <a:t>	</a:t>
            </a:r>
            <a:r>
              <a:rPr lang="en-US" sz="2400">
                <a:solidFill>
                  <a:srgbClr val="04617b"/>
                </a:solidFill>
                <a:latin typeface="Century Gothic"/>
              </a:rPr>
              <a:t>Ada jenis makhluk hidup berkaki dua</a:t>
            </a:r>
            <a:endParaRPr/>
          </a:p>
          <a:p>
            <a:pPr>
              <a:lnSpc>
                <a:spcPct val="100000"/>
              </a:lnSpc>
            </a:pPr>
            <a:r>
              <a:rPr lang="en-US" sz="2400">
                <a:solidFill>
                  <a:srgbClr val="04617b"/>
                </a:solidFill>
                <a:latin typeface="Century Gothic"/>
              </a:rPr>
              <a:t>	</a:t>
            </a:r>
            <a:r>
              <a:rPr lang="en-US" sz="2400">
                <a:solidFill>
                  <a:srgbClr val="04617b"/>
                </a:solidFill>
                <a:latin typeface="Century Gothic"/>
              </a:rPr>
              <a:t>Semua manusia adalah makhluk </a:t>
            </a:r>
            <a:r>
              <a:rPr lang="en-US" sz="2400">
                <a:solidFill>
                  <a:srgbClr val="04617b"/>
                </a:solidFill>
                <a:latin typeface="Century Gothic"/>
              </a:rPr>
              <a:t>	</a:t>
            </a:r>
            <a:r>
              <a:rPr lang="en-US" sz="2400">
                <a:solidFill>
                  <a:srgbClr val="04617b"/>
                </a:solidFill>
                <a:latin typeface="Century Gothic"/>
              </a:rPr>
              <a:t>hidup</a:t>
            </a:r>
            <a:endParaRPr/>
          </a:p>
          <a:p>
            <a:pPr>
              <a:lnSpc>
                <a:spcPct val="100000"/>
              </a:lnSpc>
            </a:pPr>
            <a:r>
              <a:rPr lang="en-US" sz="2400">
                <a:solidFill>
                  <a:srgbClr val="04617b"/>
                </a:solidFill>
                <a:latin typeface="Century Gothic"/>
              </a:rPr>
              <a:t>	</a:t>
            </a:r>
            <a:r>
              <a:rPr lang="en-US" sz="2400">
                <a:solidFill>
                  <a:srgbClr val="ff0000"/>
                </a:solidFill>
                <a:latin typeface="Century Gothic"/>
              </a:rPr>
              <a:t>Dengan demikian, semua manusia </a:t>
            </a:r>
            <a:r>
              <a:rPr lang="en-US" sz="2400">
                <a:solidFill>
                  <a:srgbClr val="ff0000"/>
                </a:solidFill>
                <a:latin typeface="Century Gothic"/>
              </a:rPr>
              <a:t>	</a:t>
            </a:r>
            <a:r>
              <a:rPr lang="en-US" sz="2400">
                <a:solidFill>
                  <a:srgbClr val="ff0000"/>
                </a:solidFill>
                <a:latin typeface="Century Gothic"/>
              </a:rPr>
              <a:t>berkaki dua</a:t>
            </a:r>
            <a:endParaRPr/>
          </a:p>
          <a:p>
            <a:pPr>
              <a:lnSpc>
                <a:spcPct val="100000"/>
              </a:lnSpc>
            </a:pPr>
            <a:r>
              <a:rPr lang="en-US" sz="2400">
                <a:solidFill>
                  <a:srgbClr val="04617b"/>
                </a:solidFill>
                <a:latin typeface="Wingdings"/>
              </a:rPr>
              <a:t></a:t>
            </a:r>
            <a:r>
              <a:rPr lang="en-US" sz="2400">
                <a:solidFill>
                  <a:srgbClr val="04617b"/>
                </a:solidFill>
                <a:latin typeface="Century Gothic"/>
              </a:rPr>
              <a:t> </a:t>
            </a:r>
            <a:r>
              <a:rPr lang="en-US" sz="2400">
                <a:solidFill>
                  <a:srgbClr val="04617b"/>
                </a:solidFill>
                <a:latin typeface="Century Gothic"/>
              </a:rPr>
              <a:t>Argumen tidak valid, kesimpulan bernilai benar meski tidak mengikuti premis-premisnya</a:t>
            </a:r>
            <a:endParaRPr/>
          </a:p>
          <a:p>
            <a:pPr>
              <a:lnSpc>
                <a:spcPct val="100000"/>
              </a:lnSpc>
            </a:pPr>
            <a:r>
              <a:rPr lang="en-US" sz="2400">
                <a:solidFill>
                  <a:srgbClr val="04617b"/>
                </a:solidFill>
                <a:latin typeface="Century Gothic"/>
              </a:rPr>
              <a:t>	</a:t>
            </a:r>
            <a:endParaRPr/>
          </a:p>
        </p:txBody>
      </p:sp>
      <p:sp>
        <p:nvSpPr>
          <p:cNvPr id="153"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54" name="CustomShape 4"/>
          <p:cNvSpPr/>
          <p:nvPr/>
        </p:nvSpPr>
        <p:spPr>
          <a:xfrm>
            <a:off x="4649040" y="224640"/>
            <a:ext cx="1331280" cy="364320"/>
          </a:xfrm>
          <a:prstGeom prst="rect">
            <a:avLst/>
          </a:prstGeom>
        </p:spPr>
        <p:txBody>
          <a:bodyPr anchor="ctr" bIns="45000" lIns="90000" rIns="90000" tIns="45000"/>
          <a:p>
            <a:pPr>
              <a:lnSpc>
                <a:spcPct val="100000"/>
              </a:lnSpc>
            </a:pPr>
            <a:fld id="{009250F2-C41A-4EE1-9C98-86653B7FC68E}" type="slidenum">
              <a:rPr lang="en-US" sz="1200">
                <a:solidFill>
                  <a:srgbClr val="fefefe"/>
                </a:solidFill>
                <a:latin typeface="Century Gothic"/>
              </a:rPr>
              <a:t>&lt;number&gt;</a:t>
            </a:fld>
            <a:endParaRPr/>
          </a:p>
        </p:txBody>
      </p:sp>
    </p:spTree>
  </p:cSld>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55"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Contoh Pernyataan Argumen</a:t>
            </a:r>
            <a:endParaRPr/>
          </a:p>
        </p:txBody>
      </p:sp>
      <p:sp>
        <p:nvSpPr>
          <p:cNvPr id="156"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Contoh 5</a:t>
            </a:r>
            <a:endParaRPr/>
          </a:p>
          <a:p>
            <a:pPr>
              <a:lnSpc>
                <a:spcPct val="100000"/>
              </a:lnSpc>
            </a:pPr>
            <a:r>
              <a:rPr lang="en-US" sz="2400">
                <a:solidFill>
                  <a:srgbClr val="04617b"/>
                </a:solidFill>
                <a:latin typeface="Century Gothic"/>
              </a:rPr>
              <a:t>	</a:t>
            </a:r>
            <a:r>
              <a:rPr lang="en-US" sz="2400">
                <a:solidFill>
                  <a:srgbClr val="04617b"/>
                </a:solidFill>
                <a:latin typeface="Century Gothic"/>
              </a:rPr>
              <a:t>Semua mahasiswa rajin belajar</a:t>
            </a:r>
            <a:endParaRPr/>
          </a:p>
          <a:p>
            <a:pPr>
              <a:lnSpc>
                <a:spcPct val="100000"/>
              </a:lnSpc>
            </a:pPr>
            <a:r>
              <a:rPr lang="en-US" sz="2400">
                <a:solidFill>
                  <a:srgbClr val="04617b"/>
                </a:solidFill>
                <a:latin typeface="Century Gothic"/>
              </a:rPr>
              <a:t>	</a:t>
            </a:r>
            <a:r>
              <a:rPr lang="en-US" sz="2400">
                <a:solidFill>
                  <a:srgbClr val="04617b"/>
                </a:solidFill>
                <a:latin typeface="Century Gothic"/>
              </a:rPr>
              <a:t>Badu seorang mahasiswa</a:t>
            </a:r>
            <a:endParaRPr/>
          </a:p>
          <a:p>
            <a:pPr>
              <a:lnSpc>
                <a:spcPct val="100000"/>
              </a:lnSpc>
            </a:pPr>
            <a:r>
              <a:rPr lang="en-US" sz="2400">
                <a:solidFill>
                  <a:srgbClr val="04617b"/>
                </a:solidFill>
                <a:latin typeface="Century Gothic"/>
              </a:rPr>
              <a:t>	</a:t>
            </a:r>
            <a:r>
              <a:rPr lang="en-US" sz="2400">
                <a:solidFill>
                  <a:srgbClr val="ff0000"/>
                </a:solidFill>
                <a:latin typeface="Century Gothic"/>
              </a:rPr>
              <a:t>Dengan demikian, Dewi rajin belajar</a:t>
            </a:r>
            <a:endParaRPr/>
          </a:p>
          <a:p>
            <a:pPr>
              <a:lnSpc>
                <a:spcPct val="100000"/>
              </a:lnSpc>
            </a:pPr>
            <a:r>
              <a:rPr lang="en-US" sz="2400">
                <a:solidFill>
                  <a:srgbClr val="04617b"/>
                </a:solidFill>
                <a:latin typeface="Wingdings"/>
              </a:rPr>
              <a:t></a:t>
            </a:r>
            <a:r>
              <a:rPr lang="en-US" sz="2400">
                <a:solidFill>
                  <a:srgbClr val="04617b"/>
                </a:solidFill>
                <a:latin typeface="Century Gothic"/>
              </a:rPr>
              <a:t> </a:t>
            </a:r>
            <a:r>
              <a:rPr lang="en-US" sz="2400">
                <a:solidFill>
                  <a:srgbClr val="04617b"/>
                </a:solidFill>
                <a:latin typeface="Century Gothic"/>
              </a:rPr>
              <a:t>Kesimpulan tidak berhubungan dengan premis-premisnya</a:t>
            </a:r>
            <a:endParaRPr/>
          </a:p>
          <a:p>
            <a:pPr>
              <a:lnSpc>
                <a:spcPct val="100000"/>
              </a:lnSpc>
            </a:pPr>
            <a:r>
              <a:rPr lang="en-US" sz="2400">
                <a:solidFill>
                  <a:srgbClr val="04617b"/>
                </a:solidFill>
                <a:latin typeface="Century Gothic"/>
              </a:rPr>
              <a:t>	</a:t>
            </a:r>
            <a:endParaRPr/>
          </a:p>
        </p:txBody>
      </p:sp>
      <p:sp>
        <p:nvSpPr>
          <p:cNvPr id="157"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58" name="CustomShape 4"/>
          <p:cNvSpPr/>
          <p:nvPr/>
        </p:nvSpPr>
        <p:spPr>
          <a:xfrm>
            <a:off x="4649040" y="224640"/>
            <a:ext cx="1331280" cy="364320"/>
          </a:xfrm>
          <a:prstGeom prst="rect">
            <a:avLst/>
          </a:prstGeom>
        </p:spPr>
        <p:txBody>
          <a:bodyPr anchor="ctr" bIns="45000" lIns="90000" rIns="90000" tIns="45000"/>
          <a:p>
            <a:pPr>
              <a:lnSpc>
                <a:spcPct val="100000"/>
              </a:lnSpc>
            </a:pPr>
            <a:fld id="{A31F9823-95DB-48E3-9125-3ECA71EEE4B4}" type="slidenum">
              <a:rPr lang="en-US" sz="1200">
                <a:solidFill>
                  <a:srgbClr val="fefefe"/>
                </a:solidFill>
                <a:latin typeface="Century Gothic"/>
              </a:rPr>
              <a:t>&lt;number&gt;</a:t>
            </a:fld>
            <a:endParaRPr/>
          </a:p>
        </p:txBody>
      </p:sp>
    </p:spTree>
  </p:cSld>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59"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Contoh Pernyataan Argumen</a:t>
            </a:r>
            <a:endParaRPr/>
          </a:p>
        </p:txBody>
      </p:sp>
      <p:sp>
        <p:nvSpPr>
          <p:cNvPr id="160"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Contoh 6</a:t>
            </a:r>
            <a:endParaRPr/>
          </a:p>
          <a:p>
            <a:pPr>
              <a:lnSpc>
                <a:spcPct val="100000"/>
              </a:lnSpc>
            </a:pPr>
            <a:r>
              <a:rPr lang="en-US" sz="2400">
                <a:solidFill>
                  <a:srgbClr val="04617b"/>
                </a:solidFill>
                <a:latin typeface="Century Gothic"/>
              </a:rPr>
              <a:t>	</a:t>
            </a:r>
            <a:r>
              <a:rPr lang="en-US" sz="2400">
                <a:solidFill>
                  <a:srgbClr val="04617b"/>
                </a:solidFill>
                <a:latin typeface="Century Gothic"/>
              </a:rPr>
              <a:t>Semua binatang dapat terbang</a:t>
            </a:r>
            <a:endParaRPr/>
          </a:p>
          <a:p>
            <a:pPr>
              <a:lnSpc>
                <a:spcPct val="100000"/>
              </a:lnSpc>
            </a:pPr>
            <a:r>
              <a:rPr lang="en-US" sz="2400">
                <a:solidFill>
                  <a:srgbClr val="04617b"/>
                </a:solidFill>
                <a:latin typeface="Century Gothic"/>
              </a:rPr>
              <a:t>	</a:t>
            </a:r>
            <a:r>
              <a:rPr lang="en-US" sz="2400">
                <a:solidFill>
                  <a:srgbClr val="04617b"/>
                </a:solidFill>
                <a:latin typeface="Century Gothic"/>
              </a:rPr>
              <a:t>Gajah adalah binatang</a:t>
            </a:r>
            <a:endParaRPr/>
          </a:p>
          <a:p>
            <a:pPr>
              <a:lnSpc>
                <a:spcPct val="100000"/>
              </a:lnSpc>
            </a:pPr>
            <a:r>
              <a:rPr lang="en-US" sz="2400">
                <a:solidFill>
                  <a:srgbClr val="04617b"/>
                </a:solidFill>
                <a:latin typeface="Century Gothic"/>
              </a:rPr>
              <a:t>	</a:t>
            </a:r>
            <a:r>
              <a:rPr lang="en-US" sz="2400">
                <a:solidFill>
                  <a:srgbClr val="ff0000"/>
                </a:solidFill>
                <a:latin typeface="Century Gothic"/>
              </a:rPr>
              <a:t>Dengan demikian, semua manusia </a:t>
            </a:r>
            <a:r>
              <a:rPr lang="en-US" sz="2400">
                <a:solidFill>
                  <a:srgbClr val="ff0000"/>
                </a:solidFill>
                <a:latin typeface="Century Gothic"/>
              </a:rPr>
              <a:t>	</a:t>
            </a:r>
            <a:r>
              <a:rPr lang="en-US" sz="2400">
                <a:solidFill>
                  <a:srgbClr val="ff0000"/>
                </a:solidFill>
                <a:latin typeface="Century Gothic"/>
              </a:rPr>
              <a:t>adalah hewan berkaki empat</a:t>
            </a:r>
            <a:endParaRPr/>
          </a:p>
          <a:p>
            <a:pPr>
              <a:lnSpc>
                <a:spcPct val="100000"/>
              </a:lnSpc>
            </a:pPr>
            <a:r>
              <a:rPr lang="en-US" sz="2400">
                <a:solidFill>
                  <a:srgbClr val="04617b"/>
                </a:solidFill>
                <a:latin typeface="Wingdings"/>
              </a:rPr>
              <a:t></a:t>
            </a:r>
            <a:r>
              <a:rPr lang="en-US" sz="2400">
                <a:solidFill>
                  <a:srgbClr val="04617b"/>
                </a:solidFill>
                <a:latin typeface="Century Gothic"/>
              </a:rPr>
              <a:t> </a:t>
            </a:r>
            <a:r>
              <a:rPr lang="en-US" sz="2400">
                <a:solidFill>
                  <a:srgbClr val="04617b"/>
                </a:solidFill>
                <a:latin typeface="Century Gothic"/>
              </a:rPr>
              <a:t>Argumen valid, tetapi validitasnya tidak kuat karena premis pertama bernilai Salah</a:t>
            </a:r>
            <a:endParaRPr/>
          </a:p>
          <a:p>
            <a:pPr>
              <a:lnSpc>
                <a:spcPct val="100000"/>
              </a:lnSpc>
            </a:pPr>
            <a:r>
              <a:rPr lang="en-US" sz="2400">
                <a:solidFill>
                  <a:srgbClr val="04617b"/>
                </a:solidFill>
                <a:latin typeface="Century Gothic"/>
              </a:rPr>
              <a:t>	</a:t>
            </a:r>
            <a:endParaRPr/>
          </a:p>
        </p:txBody>
      </p:sp>
      <p:sp>
        <p:nvSpPr>
          <p:cNvPr id="161"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62" name="CustomShape 4"/>
          <p:cNvSpPr/>
          <p:nvPr/>
        </p:nvSpPr>
        <p:spPr>
          <a:xfrm>
            <a:off x="4649040" y="224640"/>
            <a:ext cx="1331280" cy="364320"/>
          </a:xfrm>
          <a:prstGeom prst="rect">
            <a:avLst/>
          </a:prstGeom>
        </p:spPr>
        <p:txBody>
          <a:bodyPr anchor="ctr" bIns="45000" lIns="90000" rIns="90000" tIns="45000"/>
          <a:p>
            <a:pPr>
              <a:lnSpc>
                <a:spcPct val="100000"/>
              </a:lnSpc>
            </a:pPr>
            <a:fld id="{230D6414-A6E9-4F06-B9A1-9F6D70642ECB}" type="slidenum">
              <a:rPr lang="en-US" sz="1200">
                <a:solidFill>
                  <a:srgbClr val="fefefe"/>
                </a:solidFill>
                <a:latin typeface="Century Gothic"/>
              </a:rPr>
              <a:t>&lt;number&gt;</a:t>
            </a:fld>
            <a:endParaRPr/>
          </a:p>
        </p:txBody>
      </p:sp>
    </p:spTree>
  </p:cSld>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63" name="CustomShape 1"/>
          <p:cNvSpPr/>
          <p:nvPr/>
        </p:nvSpPr>
        <p:spPr>
          <a:xfrm>
            <a:off x="1043640" y="1027800"/>
            <a:ext cx="7023960" cy="1142280"/>
          </a:xfrm>
          <a:prstGeom prst="rect">
            <a:avLst/>
          </a:prstGeom>
        </p:spPr>
      </p:sp>
      <p:sp>
        <p:nvSpPr>
          <p:cNvPr id="164"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Jadi suatu argumen logis dapat disebut kuat jika dan hanya jika memenuhi dua persyaratan berikut:</a:t>
            </a:r>
            <a:endParaRPr/>
          </a:p>
          <a:p>
            <a:pPr>
              <a:lnSpc>
                <a:spcPct val="100000"/>
              </a:lnSpc>
            </a:pPr>
            <a:r>
              <a:rPr lang="en-US" sz="2400">
                <a:solidFill>
                  <a:srgbClr val="04617b"/>
                </a:solidFill>
                <a:latin typeface="Century Gothic"/>
              </a:rPr>
              <a:t>	</a:t>
            </a:r>
            <a:r>
              <a:rPr lang="en-US" sz="2400">
                <a:solidFill>
                  <a:srgbClr val="04617b"/>
                </a:solidFill>
                <a:latin typeface="Century Gothic"/>
              </a:rPr>
              <a:t>1. Argumen Valid</a:t>
            </a:r>
            <a:endParaRPr/>
          </a:p>
          <a:p>
            <a:pPr>
              <a:lnSpc>
                <a:spcPct val="100000"/>
              </a:lnSpc>
            </a:pPr>
            <a:r>
              <a:rPr lang="en-US" sz="2400">
                <a:solidFill>
                  <a:srgbClr val="04617b"/>
                </a:solidFill>
                <a:latin typeface="Century Gothic"/>
              </a:rPr>
              <a:t>	</a:t>
            </a:r>
            <a:r>
              <a:rPr lang="en-US" sz="2400">
                <a:solidFill>
                  <a:srgbClr val="04617b"/>
                </a:solidFill>
                <a:latin typeface="Century Gothic"/>
              </a:rPr>
              <a:t>2. Semua premis-premisnya benar</a:t>
            </a:r>
            <a:endParaRPr/>
          </a:p>
        </p:txBody>
      </p:sp>
      <p:sp>
        <p:nvSpPr>
          <p:cNvPr id="165"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66" name="CustomShape 4"/>
          <p:cNvSpPr/>
          <p:nvPr/>
        </p:nvSpPr>
        <p:spPr>
          <a:xfrm>
            <a:off x="4649040" y="224640"/>
            <a:ext cx="1331280" cy="364320"/>
          </a:xfrm>
          <a:prstGeom prst="rect">
            <a:avLst/>
          </a:prstGeom>
        </p:spPr>
        <p:txBody>
          <a:bodyPr anchor="ctr" bIns="45000" lIns="90000" rIns="90000" tIns="45000"/>
          <a:p>
            <a:pPr>
              <a:lnSpc>
                <a:spcPct val="100000"/>
              </a:lnSpc>
            </a:pPr>
            <a:fld id="{9DBF69BC-A6FF-4F87-8037-E2602FD06FF8}" type="slidenum">
              <a:rPr lang="en-US" sz="1200">
                <a:solidFill>
                  <a:srgbClr val="fefefe"/>
                </a:solidFill>
                <a:latin typeface="Century Gothic"/>
              </a:rPr>
              <a:t>&lt;number&gt;</a:t>
            </a:fld>
            <a:endParaRPr/>
          </a:p>
        </p:txBody>
      </p:sp>
    </p:spTree>
  </p:cSld>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67"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LATIHAN</a:t>
            </a:r>
            <a:endParaRPr/>
          </a:p>
        </p:txBody>
      </p:sp>
      <p:sp>
        <p:nvSpPr>
          <p:cNvPr id="168"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Premis</a:t>
            </a:r>
            <a:r>
              <a:rPr lang="en-US" sz="2400">
                <a:solidFill>
                  <a:srgbClr val="04617b"/>
                </a:solidFill>
                <a:latin typeface="Century Gothic"/>
              </a:rPr>
              <a:t>	</a:t>
            </a:r>
            <a:r>
              <a:rPr lang="en-US" sz="2400">
                <a:solidFill>
                  <a:srgbClr val="04617b"/>
                </a:solidFill>
                <a:latin typeface="Century Gothic"/>
              </a:rPr>
              <a:t>:  Semua A adalah B</a:t>
            </a:r>
            <a:endParaRPr/>
          </a:p>
          <a:p>
            <a:pPr>
              <a:lnSpc>
                <a:spcPct val="100000"/>
              </a:lnSpc>
              <a:buSzPct val="25000"/>
              <a:buFont charset="2" typeface="Wingdings 2"/>
              <a:buChar char=""/>
            </a:pPr>
            <a:r>
              <a:rPr lang="en-US" sz="2400">
                <a:solidFill>
                  <a:srgbClr val="04617b"/>
                </a:solidFill>
                <a:latin typeface="Century Gothic"/>
              </a:rPr>
              <a:t>Premis</a:t>
            </a:r>
            <a:r>
              <a:rPr lang="en-US" sz="2400">
                <a:solidFill>
                  <a:srgbClr val="04617b"/>
                </a:solidFill>
                <a:latin typeface="Century Gothic"/>
              </a:rPr>
              <a:t>	</a:t>
            </a:r>
            <a:r>
              <a:rPr lang="en-US" sz="2400">
                <a:solidFill>
                  <a:srgbClr val="04617b"/>
                </a:solidFill>
                <a:latin typeface="Century Gothic"/>
              </a:rPr>
              <a:t>:  Semua B adalah C</a:t>
            </a:r>
            <a:endParaRPr/>
          </a:p>
          <a:p>
            <a:pPr>
              <a:lnSpc>
                <a:spcPct val="100000"/>
              </a:lnSpc>
              <a:buSzPct val="25000"/>
              <a:buFont charset="2" typeface="Wingdings 2"/>
              <a:buChar char=""/>
            </a:pPr>
            <a:r>
              <a:rPr lang="en-US" sz="2400">
                <a:solidFill>
                  <a:srgbClr val="04617b"/>
                </a:solidFill>
                <a:latin typeface="Century Gothic"/>
              </a:rPr>
              <a:t>Konklusi</a:t>
            </a:r>
            <a:r>
              <a:rPr lang="en-US" sz="2400">
                <a:solidFill>
                  <a:srgbClr val="04617b"/>
                </a:solidFill>
                <a:latin typeface="Century Gothic"/>
              </a:rPr>
              <a:t>	</a:t>
            </a:r>
            <a:r>
              <a:rPr lang="en-US" sz="2400">
                <a:solidFill>
                  <a:srgbClr val="04617b"/>
                </a:solidFill>
                <a:latin typeface="Century Gothic"/>
              </a:rPr>
              <a:t>:  Semua A adalah C</a:t>
            </a:r>
            <a:endParaRPr/>
          </a:p>
        </p:txBody>
      </p:sp>
      <p:sp>
        <p:nvSpPr>
          <p:cNvPr id="169"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70" name="CustomShape 4"/>
          <p:cNvSpPr/>
          <p:nvPr/>
        </p:nvSpPr>
        <p:spPr>
          <a:xfrm>
            <a:off x="4649040" y="224640"/>
            <a:ext cx="1331280" cy="364320"/>
          </a:xfrm>
          <a:prstGeom prst="rect">
            <a:avLst/>
          </a:prstGeom>
        </p:spPr>
        <p:txBody>
          <a:bodyPr anchor="ctr" bIns="45000" lIns="90000" rIns="90000" tIns="45000"/>
          <a:p>
            <a:pPr>
              <a:lnSpc>
                <a:spcPct val="100000"/>
              </a:lnSpc>
            </a:pPr>
            <a:fld id="{3E1F61DE-B044-43D2-9EFD-28A54F00FF0A}" type="slidenum">
              <a:rPr lang="en-US" sz="1200">
                <a:solidFill>
                  <a:srgbClr val="fefefe"/>
                </a:solidFill>
                <a:latin typeface="Century Gothic"/>
              </a:rPr>
              <a:t>&lt;number&gt;</a:t>
            </a:fld>
            <a:endParaRPr/>
          </a:p>
        </p:txBody>
      </p:sp>
    </p:spTree>
  </p:cSld>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71" name="CustomShape 1"/>
          <p:cNvSpPr/>
          <p:nvPr/>
        </p:nvSpPr>
        <p:spPr>
          <a:xfrm>
            <a:off x="1043640" y="1027800"/>
            <a:ext cx="7023960" cy="526680"/>
          </a:xfrm>
          <a:prstGeom prst="rect">
            <a:avLst/>
          </a:prstGeom>
        </p:spPr>
        <p:txBody>
          <a:bodyPr anchor="b" bIns="45000" lIns="90000" rIns="90000" tIns="45000"/>
          <a:p>
            <a:pPr>
              <a:lnSpc>
                <a:spcPct val="100000"/>
              </a:lnSpc>
            </a:pPr>
            <a:r>
              <a:rPr b="1" lang="en-US" sz="4000">
                <a:solidFill>
                  <a:srgbClr val="0f6fc6"/>
                </a:solidFill>
                <a:latin typeface="Century Gothic"/>
              </a:rPr>
              <a:t>LATIHAN</a:t>
            </a:r>
            <a:endParaRPr/>
          </a:p>
        </p:txBody>
      </p:sp>
      <p:sp>
        <p:nvSpPr>
          <p:cNvPr id="172" name="CustomShape 2"/>
          <p:cNvSpPr/>
          <p:nvPr/>
        </p:nvSpPr>
        <p:spPr>
          <a:xfrm>
            <a:off x="1043640" y="1645920"/>
            <a:ext cx="6776640" cy="4186080"/>
          </a:xfrm>
          <a:prstGeom prst="rect">
            <a:avLst/>
          </a:prstGeom>
        </p:spPr>
        <p:txBody>
          <a:bodyPr bIns="45000" lIns="90000" rIns="90000" tIns="45000"/>
          <a:p>
            <a:pPr>
              <a:lnSpc>
                <a:spcPct val="100000"/>
              </a:lnSpc>
            </a:pPr>
            <a:r>
              <a:rPr lang="en-US" sz="2400">
                <a:solidFill>
                  <a:srgbClr val="04617b"/>
                </a:solidFill>
                <a:latin typeface="Century Gothic"/>
              </a:rPr>
              <a:t>Dibawah ini ada beberapa yang berupa argumen, tentukan premis dan konklusinya!</a:t>
            </a:r>
            <a:endParaRPr/>
          </a:p>
          <a:p>
            <a:pPr>
              <a:lnSpc>
                <a:spcPct val="100000"/>
              </a:lnSpc>
              <a:buSzPct val="25000"/>
              <a:buFont charset="2" typeface="Wingdings 2"/>
              <a:buChar char=""/>
            </a:pPr>
            <a:r>
              <a:rPr lang="en-US" sz="2400">
                <a:solidFill>
                  <a:srgbClr val="04617b"/>
                </a:solidFill>
                <a:latin typeface="Century Gothic"/>
              </a:rPr>
              <a:t>Zodiak dia Leo, sebab dia lahir minggu pertama di bulan Agustus.</a:t>
            </a:r>
            <a:endParaRPr/>
          </a:p>
          <a:p>
            <a:pPr>
              <a:lnSpc>
                <a:spcPct val="100000"/>
              </a:lnSpc>
              <a:buSzPct val="25000"/>
              <a:buFont charset="2" typeface="Wingdings 2"/>
              <a:buChar char=""/>
            </a:pPr>
            <a:r>
              <a:rPr lang="en-US" sz="2400">
                <a:solidFill>
                  <a:srgbClr val="04617b"/>
                </a:solidFill>
                <a:latin typeface="Century Gothic"/>
              </a:rPr>
              <a:t>Bagaimana perekonomian akan meningkat? Defisit perdagangan meningkat setiap harinya.</a:t>
            </a:r>
            <a:endParaRPr/>
          </a:p>
          <a:p>
            <a:pPr>
              <a:lnSpc>
                <a:spcPct val="100000"/>
              </a:lnSpc>
              <a:buSzPct val="25000"/>
              <a:buFont charset="2" typeface="Wingdings 2"/>
              <a:buChar char=""/>
            </a:pPr>
            <a:r>
              <a:rPr lang="en-US" sz="2400">
                <a:solidFill>
                  <a:srgbClr val="04617b"/>
                </a:solidFill>
                <a:latin typeface="Century Gothic"/>
              </a:rPr>
              <a:t>Saya belum mau tidur, film-nya belum selesai.</a:t>
            </a:r>
            <a:endParaRPr/>
          </a:p>
          <a:p>
            <a:pPr>
              <a:lnSpc>
                <a:spcPct val="100000"/>
              </a:lnSpc>
              <a:buSzPct val="25000"/>
              <a:buFont charset="2" typeface="Wingdings 2"/>
              <a:buChar char=""/>
            </a:pPr>
            <a:r>
              <a:rPr lang="en-US" sz="2400">
                <a:solidFill>
                  <a:srgbClr val="04617b"/>
                </a:solidFill>
                <a:latin typeface="Century Gothic"/>
              </a:rPr>
              <a:t>Dia bernafas dan untuk itu dia hidup.</a:t>
            </a:r>
            <a:endParaRPr/>
          </a:p>
          <a:p>
            <a:pPr>
              <a:lnSpc>
                <a:spcPct val="100000"/>
              </a:lnSpc>
              <a:buSzPct val="25000"/>
              <a:buFont charset="2" typeface="Wingdings 2"/>
              <a:buChar char=""/>
            </a:pPr>
            <a:r>
              <a:rPr lang="en-US" sz="2400">
                <a:solidFill>
                  <a:srgbClr val="04617b"/>
                </a:solidFill>
                <a:latin typeface="Century Gothic"/>
              </a:rPr>
              <a:t>Adakah yang mengerti tentang dokumen ini?</a:t>
            </a:r>
            <a:endParaRPr/>
          </a:p>
        </p:txBody>
      </p:sp>
      <p:sp>
        <p:nvSpPr>
          <p:cNvPr id="173" name="CustomShape 3"/>
          <p:cNvSpPr/>
          <p:nvPr/>
        </p:nvSpPr>
        <p:spPr>
          <a:xfrm flipV="1" rot="10800000">
            <a:off x="1162080" y="6031800"/>
            <a:ext cx="3501360" cy="9288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74" name="CustomShape 4"/>
          <p:cNvSpPr/>
          <p:nvPr/>
        </p:nvSpPr>
        <p:spPr>
          <a:xfrm>
            <a:off x="4649040" y="224640"/>
            <a:ext cx="1331280" cy="364320"/>
          </a:xfrm>
          <a:prstGeom prst="rect">
            <a:avLst/>
          </a:prstGeom>
        </p:spPr>
        <p:txBody>
          <a:bodyPr anchor="ctr" bIns="45000" lIns="90000" rIns="90000" tIns="45000"/>
          <a:p>
            <a:pPr>
              <a:lnSpc>
                <a:spcPct val="100000"/>
              </a:lnSpc>
            </a:pPr>
            <a:fld id="{43A53E2D-3E3D-4E76-B34C-ED33CDAD3D70}" type="slidenum">
              <a:rPr lang="en-US" sz="1200">
                <a:solidFill>
                  <a:srgbClr val="fefefe"/>
                </a:solidFill>
                <a:latin typeface="Century Gothic"/>
              </a:rPr>
              <a:t>&lt;number&gt;</a:t>
            </a:fld>
            <a:endParaRPr/>
          </a:p>
        </p:txBody>
      </p:sp>
    </p:spTree>
  </p:cSld>
  <p:timing>
    <p:tnLst>
      <p:par>
        <p:cTn dur="indefinite" id="1" nodeType="tmRoot" restart="never">
          <p:childTnLst>
            <p:seq>
              <p:cTn id="2" nodeType="mainSeq"/>
              <p:prevCondLst>
                <p:cond delay="0" evt="onPrev">
                  <p:tgtEl>
                    <p:sldTgt/>
                  </p:tgtEl>
                </p:cond>
              </p:prevCondLst>
              <p:nextCondLst>
                <p:cond delay="0" evt="onNext">
                  <p:tgtEl>
                    <p:sldTgt/>
                  </p:tgtEl>
                </p:cond>
              </p:nextCondLst>
            </p:seq>
          </p:childTnLst>
        </p:cTn>
      </p:par>
    </p:tnLst>
  </p:timing>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75" name="CustomShape 1"/>
          <p:cNvSpPr/>
          <p:nvPr/>
        </p:nvSpPr>
        <p:spPr>
          <a:xfrm>
            <a:off x="1043640" y="1027800"/>
            <a:ext cx="7023960" cy="709560"/>
          </a:xfrm>
          <a:prstGeom prst="rect">
            <a:avLst/>
          </a:prstGeom>
        </p:spPr>
        <p:txBody>
          <a:bodyPr anchor="b" bIns="45000" lIns="90000" rIns="90000" tIns="45000"/>
          <a:p>
            <a:pPr>
              <a:lnSpc>
                <a:spcPct val="100000"/>
              </a:lnSpc>
            </a:pPr>
            <a:r>
              <a:rPr b="1" lang="en-US" sz="4000">
                <a:solidFill>
                  <a:srgbClr val="0f6fc6"/>
                </a:solidFill>
                <a:latin typeface="Century Gothic"/>
              </a:rPr>
              <a:t>Jawaban LATIHAN</a:t>
            </a:r>
            <a:endParaRPr/>
          </a:p>
        </p:txBody>
      </p:sp>
      <p:sp>
        <p:nvSpPr>
          <p:cNvPr id="176" name="CustomShape 2"/>
          <p:cNvSpPr/>
          <p:nvPr/>
        </p:nvSpPr>
        <p:spPr>
          <a:xfrm>
            <a:off x="1097280" y="188424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Premis</a:t>
            </a:r>
            <a:r>
              <a:rPr lang="en-US" sz="2400">
                <a:solidFill>
                  <a:srgbClr val="04617b"/>
                </a:solidFill>
                <a:latin typeface="Century Gothic"/>
              </a:rPr>
              <a:t> : Dia lahir minggu pertama di bulan Agustus. </a:t>
            </a:r>
            <a:r>
              <a:rPr lang="en-US" sz="2400">
                <a:solidFill>
                  <a:srgbClr val="ff0000"/>
                </a:solidFill>
                <a:latin typeface="Century Gothic"/>
              </a:rPr>
              <a:t>Konklusi</a:t>
            </a:r>
            <a:r>
              <a:rPr lang="en-US" sz="2400">
                <a:solidFill>
                  <a:srgbClr val="04617b"/>
                </a:solidFill>
                <a:latin typeface="Century Gothic"/>
              </a:rPr>
              <a:t> : Zodiak dia Leo</a:t>
            </a:r>
            <a:endParaRPr/>
          </a:p>
          <a:p>
            <a:pPr>
              <a:lnSpc>
                <a:spcPct val="100000"/>
              </a:lnSpc>
              <a:buSzPct val="25000"/>
              <a:buFont charset="2" typeface="Wingdings 2"/>
              <a:buChar char=""/>
            </a:pPr>
            <a:r>
              <a:rPr lang="en-US" sz="2400">
                <a:solidFill>
                  <a:srgbClr val="ff0000"/>
                </a:solidFill>
                <a:latin typeface="Century Gothic"/>
              </a:rPr>
              <a:t>Bukan argumen</a:t>
            </a:r>
            <a:r>
              <a:rPr lang="en-US" sz="2400">
                <a:solidFill>
                  <a:srgbClr val="04617b"/>
                </a:solidFill>
                <a:latin typeface="Century Gothic"/>
              </a:rPr>
              <a:t>. Jika berupa argumen, maka </a:t>
            </a:r>
            <a:r>
              <a:rPr lang="en-US" sz="2400" u="sng">
                <a:solidFill>
                  <a:srgbClr val="04617b"/>
                </a:solidFill>
                <a:latin typeface="Century Gothic"/>
              </a:rPr>
              <a:t>Premis</a:t>
            </a:r>
            <a:r>
              <a:rPr lang="en-US" sz="2400">
                <a:solidFill>
                  <a:srgbClr val="04617b"/>
                </a:solidFill>
                <a:latin typeface="Century Gothic"/>
              </a:rPr>
              <a:t> : Defisit perdagangan meningkat setiap hari. </a:t>
            </a:r>
            <a:r>
              <a:rPr lang="en-US" sz="2400" u="sng">
                <a:solidFill>
                  <a:srgbClr val="04617b"/>
                </a:solidFill>
                <a:latin typeface="Century Gothic"/>
              </a:rPr>
              <a:t>Konklusi</a:t>
            </a:r>
            <a:r>
              <a:rPr lang="en-US" sz="2400">
                <a:solidFill>
                  <a:srgbClr val="04617b"/>
                </a:solidFill>
                <a:latin typeface="Century Gothic"/>
              </a:rPr>
              <a:t> : Ekonomi tidk bisa meningkat.</a:t>
            </a:r>
            <a:endParaRPr/>
          </a:p>
          <a:p>
            <a:pPr>
              <a:lnSpc>
                <a:spcPct val="100000"/>
              </a:lnSpc>
              <a:buSzPct val="25000"/>
              <a:buFont charset="2" typeface="Wingdings 2"/>
              <a:buChar char=""/>
            </a:pPr>
            <a:r>
              <a:rPr lang="en-US" sz="2400">
                <a:solidFill>
                  <a:srgbClr val="ff0000"/>
                </a:solidFill>
                <a:latin typeface="Century Gothic"/>
              </a:rPr>
              <a:t>Premis</a:t>
            </a:r>
            <a:r>
              <a:rPr lang="en-US" sz="2400">
                <a:solidFill>
                  <a:srgbClr val="04617b"/>
                </a:solidFill>
                <a:latin typeface="Century Gothic"/>
              </a:rPr>
              <a:t> : Filmy-nya belum selesai. </a:t>
            </a:r>
            <a:r>
              <a:rPr lang="en-US" sz="2400">
                <a:solidFill>
                  <a:srgbClr val="ff0000"/>
                </a:solidFill>
                <a:latin typeface="Century Gothic"/>
              </a:rPr>
              <a:t>Konklusi</a:t>
            </a:r>
            <a:r>
              <a:rPr lang="en-US" sz="2400">
                <a:solidFill>
                  <a:srgbClr val="04617b"/>
                </a:solidFill>
                <a:latin typeface="Century Gothic"/>
              </a:rPr>
              <a:t> : Saya belum mau tidur.</a:t>
            </a:r>
            <a:endParaRPr/>
          </a:p>
          <a:p>
            <a:pPr>
              <a:lnSpc>
                <a:spcPct val="100000"/>
              </a:lnSpc>
              <a:buSzPct val="25000"/>
              <a:buFont charset="2" typeface="Wingdings 2"/>
              <a:buChar char=""/>
            </a:pPr>
            <a:r>
              <a:rPr lang="en-US" sz="2400">
                <a:solidFill>
                  <a:srgbClr val="ff0000"/>
                </a:solidFill>
                <a:latin typeface="Century Gothic"/>
              </a:rPr>
              <a:t>Bukan argumen</a:t>
            </a:r>
            <a:r>
              <a:rPr lang="en-US" sz="2400">
                <a:solidFill>
                  <a:srgbClr val="04617b"/>
                </a:solidFill>
                <a:latin typeface="Century Gothic"/>
              </a:rPr>
              <a:t>. Jika berupa argumen, maka </a:t>
            </a:r>
            <a:r>
              <a:rPr lang="en-US" sz="2400" u="sng">
                <a:solidFill>
                  <a:srgbClr val="04617b"/>
                </a:solidFill>
                <a:latin typeface="Century Gothic"/>
              </a:rPr>
              <a:t>Premis</a:t>
            </a:r>
            <a:r>
              <a:rPr lang="en-US" sz="2400">
                <a:solidFill>
                  <a:srgbClr val="04617b"/>
                </a:solidFill>
                <a:latin typeface="Century Gothic"/>
              </a:rPr>
              <a:t> : Dia bernafas. </a:t>
            </a:r>
            <a:r>
              <a:rPr lang="en-US" sz="2400" u="sng">
                <a:solidFill>
                  <a:srgbClr val="04617b"/>
                </a:solidFill>
                <a:latin typeface="Century Gothic"/>
              </a:rPr>
              <a:t>Konklusi</a:t>
            </a:r>
            <a:r>
              <a:rPr lang="en-US" sz="2400">
                <a:solidFill>
                  <a:srgbClr val="04617b"/>
                </a:solidFill>
                <a:latin typeface="Century Gothic"/>
              </a:rPr>
              <a:t> : Dia hidup.</a:t>
            </a:r>
            <a:endParaRPr/>
          </a:p>
          <a:p>
            <a:pPr>
              <a:lnSpc>
                <a:spcPct val="100000"/>
              </a:lnSpc>
              <a:buSzPct val="25000"/>
              <a:buFont charset="2" typeface="Wingdings 2"/>
              <a:buChar char=""/>
            </a:pPr>
            <a:r>
              <a:rPr lang="en-US" sz="2400">
                <a:solidFill>
                  <a:srgbClr val="ff0000"/>
                </a:solidFill>
                <a:latin typeface="Century Gothic"/>
              </a:rPr>
              <a:t>Bukan argumen</a:t>
            </a:r>
            <a:endParaRPr/>
          </a:p>
          <a:p>
            <a:pPr>
              <a:lnSpc>
                <a:spcPct val="100000"/>
              </a:lnSpc>
            </a:pPr>
            <a:endParaRPr/>
          </a:p>
        </p:txBody>
      </p:sp>
      <p:sp>
        <p:nvSpPr>
          <p:cNvPr id="177"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78" name="CustomShape 4"/>
          <p:cNvSpPr/>
          <p:nvPr/>
        </p:nvSpPr>
        <p:spPr>
          <a:xfrm>
            <a:off x="4649040" y="224640"/>
            <a:ext cx="1331280" cy="364320"/>
          </a:xfrm>
          <a:prstGeom prst="rect">
            <a:avLst/>
          </a:prstGeom>
        </p:spPr>
        <p:txBody>
          <a:bodyPr anchor="ctr" bIns="45000" lIns="90000" rIns="90000" tIns="45000"/>
          <a:p>
            <a:pPr>
              <a:lnSpc>
                <a:spcPct val="100000"/>
              </a:lnSpc>
            </a:pPr>
            <a:fld id="{91BD1E45-1F76-40C8-878D-D1B65229A03F}" type="slidenum">
              <a:rPr lang="en-US" sz="1200">
                <a:solidFill>
                  <a:srgbClr val="fefefe"/>
                </a:solidFill>
                <a:latin typeface="Century Gothic"/>
              </a:rPr>
              <a:t>&lt;number&gt;</a:t>
            </a:fld>
            <a:endParaRPr/>
          </a:p>
        </p:txBody>
      </p:sp>
    </p:spTree>
  </p:cSld>
  <p:timing>
    <p:tnLst>
      <p:par>
        <p:cTn dur="indefinite" id="3" nodeType="tmRoot" restart="never">
          <p:childTnLst>
            <p:seq>
              <p:cTn id="4" nodeType="mainSeq"/>
              <p:prevCondLst>
                <p:cond delay="0" evt="onPrev">
                  <p:tgtEl>
                    <p:sldTgt/>
                  </p:tgtEl>
                </p:cond>
              </p:prevCondLst>
              <p:nextCondLst>
                <p:cond delay="0" evt="onNext">
                  <p:tgtEl>
                    <p:sldTgt/>
                  </p:tgtEl>
                </p:cond>
              </p:nextCondLst>
            </p:seq>
          </p:childTnLst>
        </p:cTn>
      </p:par>
    </p:tnLst>
  </p:timing>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79"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Pernyataan (Proposisi)</a:t>
            </a:r>
            <a:endParaRPr/>
          </a:p>
        </p:txBody>
      </p:sp>
      <p:sp>
        <p:nvSpPr>
          <p:cNvPr id="180"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Kata</a:t>
            </a:r>
            <a:r>
              <a:rPr lang="en-US" sz="2400">
                <a:solidFill>
                  <a:srgbClr val="04617b"/>
                </a:solidFill>
                <a:latin typeface="Century Gothic"/>
              </a:rPr>
              <a:t> merupakan rangkaian huruf yang mengandung arti, sedangkan K</a:t>
            </a:r>
            <a:r>
              <a:rPr lang="en-US" sz="2400">
                <a:solidFill>
                  <a:srgbClr val="ff0000"/>
                </a:solidFill>
                <a:latin typeface="Century Gothic"/>
              </a:rPr>
              <a:t>alimat</a:t>
            </a:r>
            <a:r>
              <a:rPr lang="en-US" sz="2400">
                <a:solidFill>
                  <a:srgbClr val="04617b"/>
                </a:solidFill>
                <a:latin typeface="Century Gothic"/>
              </a:rPr>
              <a:t> adalah kumpulan kata yang disusun menurut aturan tata bahasa dan mengandung arti. </a:t>
            </a:r>
            <a:endParaRPr/>
          </a:p>
          <a:p>
            <a:pPr>
              <a:lnSpc>
                <a:spcPct val="100000"/>
              </a:lnSpc>
              <a:buSzPct val="25000"/>
              <a:buFont charset="2" typeface="Wingdings 2"/>
              <a:buChar char=""/>
            </a:pPr>
            <a:r>
              <a:rPr lang="en-US" sz="2400">
                <a:solidFill>
                  <a:srgbClr val="04617b"/>
                </a:solidFill>
                <a:latin typeface="Century Gothic"/>
              </a:rPr>
              <a:t>Di dalam matematika tidak semua pernyataan yang bernilai benar atau salah saja yang digunakan dalam penalaran.</a:t>
            </a:r>
            <a:endParaRPr/>
          </a:p>
          <a:p>
            <a:pPr>
              <a:lnSpc>
                <a:spcPct val="100000"/>
              </a:lnSpc>
              <a:buSzPct val="25000"/>
              <a:buFont charset="2" typeface="Wingdings 2"/>
              <a:buChar char=""/>
            </a:pPr>
            <a:r>
              <a:rPr lang="en-US" sz="2400">
                <a:solidFill>
                  <a:srgbClr val="04617b"/>
                </a:solidFill>
                <a:latin typeface="Century Gothic"/>
              </a:rPr>
              <a:t>Pernyataan disebut juga kalimat deklaratif yaitu kalimat yang bersifat menerangkan. </a:t>
            </a:r>
            <a:endParaRPr/>
          </a:p>
          <a:p>
            <a:pPr>
              <a:lnSpc>
                <a:spcPct val="100000"/>
              </a:lnSpc>
              <a:buSzPct val="25000"/>
              <a:buFont charset="2" typeface="Wingdings 2"/>
              <a:buChar char=""/>
            </a:pPr>
            <a:r>
              <a:rPr lang="en-US" sz="2400">
                <a:solidFill>
                  <a:srgbClr val="04617b"/>
                </a:solidFill>
                <a:latin typeface="Century Gothic"/>
              </a:rPr>
              <a:t>Disebut juga proposisi.</a:t>
            </a:r>
            <a:endParaRPr/>
          </a:p>
        </p:txBody>
      </p:sp>
      <p:sp>
        <p:nvSpPr>
          <p:cNvPr id="181"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82" name="CustomShape 4"/>
          <p:cNvSpPr/>
          <p:nvPr/>
        </p:nvSpPr>
        <p:spPr>
          <a:xfrm>
            <a:off x="4649040" y="224640"/>
            <a:ext cx="1331280" cy="364320"/>
          </a:xfrm>
          <a:prstGeom prst="rect">
            <a:avLst/>
          </a:prstGeom>
        </p:spPr>
        <p:txBody>
          <a:bodyPr anchor="ctr" bIns="45000" lIns="90000" rIns="90000" tIns="45000"/>
          <a:p>
            <a:pPr>
              <a:lnSpc>
                <a:spcPct val="100000"/>
              </a:lnSpc>
            </a:pPr>
            <a:fld id="{B1DDB920-B252-4C62-A088-1F7A9DBF1062}" type="slidenum">
              <a:rPr lang="en-US" sz="1200">
                <a:solidFill>
                  <a:srgbClr val="fefefe"/>
                </a:solidFill>
                <a:latin typeface="Century Gothic"/>
              </a:rPr>
              <a:t>&lt;number&gt;</a:t>
            </a:fld>
            <a:endParaRPr/>
          </a:p>
        </p:txBody>
      </p:sp>
    </p:spTree>
  </p:cSld>
  <p:timing>
    <p:tnLst>
      <p:par>
        <p:cTn dur="indefinite" id="5" nodeType="tmRoot" restart="never">
          <p:childTnLst>
            <p:seq>
              <p:cTn id="6" nodeType="mainSeq"/>
              <p:prevCondLst>
                <p:cond delay="0" evt="onPrev">
                  <p:tgtEl>
                    <p:sldTgt/>
                  </p:tgtEl>
                </p:cond>
              </p:prevCondLst>
              <p:nextCondLst>
                <p:cond delay="0" evt="onNext">
                  <p:tgtEl>
                    <p:sldTgt/>
                  </p:tgtEl>
                </p:cond>
              </p:nextCondLst>
            </p:seq>
          </p:childTnLst>
        </p:cTn>
      </p:par>
    </p:tnLst>
  </p:timing>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83"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Pernyataan (Proposisi)</a:t>
            </a:r>
            <a:endParaRPr/>
          </a:p>
        </p:txBody>
      </p:sp>
      <p:sp>
        <p:nvSpPr>
          <p:cNvPr id="184"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Pernyataan/ Kalimat Deklaratif/ Proposisi adalah kalimat yang bernilai benar atau salah tetapi tidak keduanya.</a:t>
            </a:r>
            <a:endParaRPr/>
          </a:p>
          <a:p>
            <a:pPr>
              <a:lnSpc>
                <a:spcPct val="100000"/>
              </a:lnSpc>
            </a:pPr>
            <a:r>
              <a:rPr lang="en-US" sz="2400">
                <a:solidFill>
                  <a:srgbClr val="ff0000"/>
                </a:solidFill>
                <a:latin typeface="Century Gothic"/>
              </a:rPr>
              <a:t>Contoh :</a:t>
            </a:r>
            <a:endParaRPr/>
          </a:p>
          <a:p>
            <a:pPr>
              <a:lnSpc>
                <a:spcPct val="100000"/>
              </a:lnSpc>
              <a:buSzPct val="25000"/>
              <a:buFont charset="2" typeface="Wingdings 2"/>
              <a:buChar char=""/>
            </a:pPr>
            <a:r>
              <a:rPr lang="en-US" sz="2400">
                <a:solidFill>
                  <a:srgbClr val="04617b"/>
                </a:solidFill>
                <a:latin typeface="Century Gothic"/>
              </a:rPr>
              <a:t>3 + 3 = 6</a:t>
            </a:r>
            <a:endParaRPr/>
          </a:p>
          <a:p>
            <a:pPr>
              <a:lnSpc>
                <a:spcPct val="100000"/>
              </a:lnSpc>
              <a:buSzPct val="25000"/>
              <a:buFont charset="2" typeface="Wingdings 2"/>
              <a:buChar char=""/>
            </a:pPr>
            <a:r>
              <a:rPr lang="en-US" sz="2400">
                <a:solidFill>
                  <a:srgbClr val="04617b"/>
                </a:solidFill>
                <a:latin typeface="Century Gothic"/>
              </a:rPr>
              <a:t>8 adalah bilangan ganjil</a:t>
            </a:r>
            <a:endParaRPr/>
          </a:p>
          <a:p>
            <a:pPr>
              <a:lnSpc>
                <a:spcPct val="100000"/>
              </a:lnSpc>
              <a:buSzPct val="25000"/>
              <a:buFont charset="2" typeface="Wingdings 2"/>
              <a:buChar char=""/>
            </a:pPr>
            <a:r>
              <a:rPr lang="en-US" sz="2400">
                <a:solidFill>
                  <a:srgbClr val="04617b"/>
                </a:solidFill>
                <a:latin typeface="Century Gothic"/>
              </a:rPr>
              <a:t>Jakarta adalah ibukota negara Indonesia</a:t>
            </a:r>
            <a:endParaRPr/>
          </a:p>
          <a:p>
            <a:pPr>
              <a:lnSpc>
                <a:spcPct val="100000"/>
              </a:lnSpc>
              <a:buSzPct val="25000"/>
              <a:buFont charset="2" typeface="Wingdings 2"/>
              <a:buChar char=""/>
            </a:pPr>
            <a:r>
              <a:rPr lang="en-US" sz="2400">
                <a:solidFill>
                  <a:srgbClr val="04617b"/>
                </a:solidFill>
                <a:latin typeface="Century Gothic"/>
              </a:rPr>
              <a:t>7 adalah bilangan prima</a:t>
            </a:r>
            <a:endParaRPr/>
          </a:p>
        </p:txBody>
      </p:sp>
      <p:sp>
        <p:nvSpPr>
          <p:cNvPr id="185"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86" name="CustomShape 4"/>
          <p:cNvSpPr/>
          <p:nvPr/>
        </p:nvSpPr>
        <p:spPr>
          <a:xfrm>
            <a:off x="4649040" y="224640"/>
            <a:ext cx="1331280" cy="364320"/>
          </a:xfrm>
          <a:prstGeom prst="rect">
            <a:avLst/>
          </a:prstGeom>
        </p:spPr>
        <p:txBody>
          <a:bodyPr anchor="ctr" bIns="45000" lIns="90000" rIns="90000" tIns="45000"/>
          <a:p>
            <a:pPr>
              <a:lnSpc>
                <a:spcPct val="100000"/>
              </a:lnSpc>
            </a:pPr>
            <a:fld id="{642AC4F1-6B81-4D03-B71D-E6396FEE93C1}" type="slidenum">
              <a:rPr lang="en-US" sz="1200">
                <a:solidFill>
                  <a:srgbClr val="fefefe"/>
                </a:solidFill>
                <a:latin typeface="Century Gothic"/>
              </a:rPr>
              <a:t>&lt;number&gt;</a:t>
            </a:fld>
            <a:endParaRPr/>
          </a:p>
        </p:txBody>
      </p:sp>
    </p:spTree>
  </p:cSld>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87"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Pernyataan (Proposisi)</a:t>
            </a:r>
            <a:endParaRPr/>
          </a:p>
        </p:txBody>
      </p:sp>
      <p:sp>
        <p:nvSpPr>
          <p:cNvPr id="188"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Tidak semua kalimat berupa proposisi</a:t>
            </a:r>
            <a:endParaRPr/>
          </a:p>
          <a:p>
            <a:pPr>
              <a:lnSpc>
                <a:spcPct val="100000"/>
              </a:lnSpc>
            </a:pPr>
            <a:endParaRPr/>
          </a:p>
          <a:p>
            <a:pPr>
              <a:lnSpc>
                <a:spcPct val="100000"/>
              </a:lnSpc>
            </a:pPr>
            <a:r>
              <a:rPr lang="en-US" sz="2400">
                <a:solidFill>
                  <a:srgbClr val="ff0000"/>
                </a:solidFill>
                <a:latin typeface="Century Gothic"/>
              </a:rPr>
              <a:t>Contoh : </a:t>
            </a:r>
            <a:endParaRPr/>
          </a:p>
          <a:p>
            <a:pPr>
              <a:lnSpc>
                <a:spcPct val="100000"/>
              </a:lnSpc>
              <a:buSzPct val="25000"/>
              <a:buFont charset="2" typeface="Wingdings 2"/>
              <a:buChar char=""/>
            </a:pPr>
            <a:r>
              <a:rPr lang="en-US" sz="2400">
                <a:solidFill>
                  <a:srgbClr val="04617b"/>
                </a:solidFill>
                <a:latin typeface="Century Gothic"/>
              </a:rPr>
              <a:t>Dimanakah letak pulau Buru?</a:t>
            </a:r>
            <a:endParaRPr/>
          </a:p>
          <a:p>
            <a:pPr>
              <a:lnSpc>
                <a:spcPct val="100000"/>
              </a:lnSpc>
              <a:buSzPct val="25000"/>
              <a:buFont charset="2" typeface="Wingdings 2"/>
              <a:buChar char=""/>
            </a:pPr>
            <a:r>
              <a:rPr lang="en-US" sz="2400">
                <a:solidFill>
                  <a:srgbClr val="04617b"/>
                </a:solidFill>
                <a:latin typeface="Century Gothic"/>
              </a:rPr>
              <a:t>Siapakah namamu?</a:t>
            </a:r>
            <a:endParaRPr/>
          </a:p>
          <a:p>
            <a:pPr>
              <a:lnSpc>
                <a:spcPct val="100000"/>
              </a:lnSpc>
              <a:buSzPct val="25000"/>
              <a:buFont charset="2" typeface="Wingdings 2"/>
              <a:buChar char=""/>
            </a:pPr>
            <a:r>
              <a:rPr lang="en-US" sz="2400">
                <a:solidFill>
                  <a:srgbClr val="04617b"/>
                </a:solidFill>
                <a:latin typeface="Century Gothic"/>
              </a:rPr>
              <a:t>Ali lebih tinggi dari Karma</a:t>
            </a:r>
            <a:endParaRPr/>
          </a:p>
          <a:p>
            <a:pPr>
              <a:lnSpc>
                <a:spcPct val="100000"/>
              </a:lnSpc>
              <a:buSzPct val="25000"/>
              <a:buFont charset="2" typeface="Wingdings 2"/>
              <a:buChar char=""/>
            </a:pPr>
            <a:r>
              <a:rPr lang="en-US" sz="2400">
                <a:solidFill>
                  <a:srgbClr val="04617b"/>
                </a:solidFill>
                <a:latin typeface="Century Gothic"/>
              </a:rPr>
              <a:t>x + y = 4</a:t>
            </a:r>
            <a:endParaRPr/>
          </a:p>
          <a:p>
            <a:pPr>
              <a:lnSpc>
                <a:spcPct val="100000"/>
              </a:lnSpc>
              <a:buSzPct val="25000"/>
              <a:buFont charset="2" typeface="Wingdings 2"/>
              <a:buChar char=""/>
            </a:pPr>
            <a:r>
              <a:rPr lang="en-US" sz="2400">
                <a:solidFill>
                  <a:srgbClr val="04617b"/>
                </a:solidFill>
                <a:latin typeface="Century Gothic"/>
              </a:rPr>
              <a:t>2/3 mencintai 3</a:t>
            </a:r>
            <a:endParaRPr/>
          </a:p>
          <a:p>
            <a:pPr>
              <a:lnSpc>
                <a:spcPct val="100000"/>
              </a:lnSpc>
              <a:buSzPct val="25000"/>
              <a:buFont charset="2" typeface="Wingdings 2"/>
              <a:buChar char=""/>
            </a:pPr>
            <a:r>
              <a:rPr lang="en-US" sz="2400">
                <a:solidFill>
                  <a:srgbClr val="04617b"/>
                </a:solidFill>
                <a:latin typeface="Century Gothic"/>
              </a:rPr>
              <a:t>Kerjakan soal ini!</a:t>
            </a:r>
            <a:endParaRPr/>
          </a:p>
          <a:p>
            <a:pPr>
              <a:lnSpc>
                <a:spcPct val="100000"/>
              </a:lnSpc>
              <a:buSzPct val="25000"/>
              <a:buFont charset="2" typeface="Wingdings 2"/>
              <a:buChar char=""/>
            </a:pPr>
            <a:r>
              <a:rPr lang="en-US" sz="2400">
                <a:solidFill>
                  <a:srgbClr val="04617b"/>
                </a:solidFill>
                <a:latin typeface="Century Gothic"/>
              </a:rPr>
              <a:t>Tutuplah pintu itu!</a:t>
            </a:r>
            <a:endParaRPr/>
          </a:p>
        </p:txBody>
      </p:sp>
      <p:sp>
        <p:nvSpPr>
          <p:cNvPr id="189"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90" name="CustomShape 4"/>
          <p:cNvSpPr/>
          <p:nvPr/>
        </p:nvSpPr>
        <p:spPr>
          <a:xfrm>
            <a:off x="4649040" y="224640"/>
            <a:ext cx="1331280" cy="364320"/>
          </a:xfrm>
          <a:prstGeom prst="rect">
            <a:avLst/>
          </a:prstGeom>
        </p:spPr>
        <p:txBody>
          <a:bodyPr anchor="ctr" bIns="45000" lIns="90000" rIns="90000" tIns="45000"/>
          <a:p>
            <a:pPr>
              <a:lnSpc>
                <a:spcPct val="100000"/>
              </a:lnSpc>
            </a:pPr>
            <a:fld id="{51CF804E-DCFE-49F8-B2F1-48ACA0F32CC8}" type="slidenum">
              <a:rPr lang="en-US" sz="1200">
                <a:solidFill>
                  <a:srgbClr val="fefefe"/>
                </a:solidFill>
                <a:latin typeface="Century Gothic"/>
              </a:rPr>
              <a:t>&lt;number&gt;</a:t>
            </a:fld>
            <a:endParaRPr/>
          </a:p>
        </p:txBody>
      </p:sp>
    </p:spTree>
  </p:cSld>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91"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Kata-kata Penggandeng Kalimat (</a:t>
            </a:r>
            <a:r>
              <a:rPr b="1" i="1" lang="en-US" sz="4000">
                <a:solidFill>
                  <a:srgbClr val="0f6fc6"/>
                </a:solidFill>
                <a:latin typeface="Century Gothic"/>
              </a:rPr>
              <a:t>Logical Connectives</a:t>
            </a:r>
            <a:r>
              <a:rPr b="1" lang="en-US" sz="4000">
                <a:solidFill>
                  <a:srgbClr val="0f6fc6"/>
                </a:solidFill>
                <a:latin typeface="Century Gothic"/>
              </a:rPr>
              <a:t>)</a:t>
            </a:r>
            <a:endParaRPr/>
          </a:p>
        </p:txBody>
      </p:sp>
      <p:sp>
        <p:nvSpPr>
          <p:cNvPr id="192"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Sering kali, beberapa kalimat perlu digabungkan menjadi satu kalimat yang lebih panjang.</a:t>
            </a:r>
            <a:endParaRPr/>
          </a:p>
          <a:p>
            <a:pPr>
              <a:lnSpc>
                <a:spcPct val="100000"/>
              </a:lnSpc>
              <a:buSzPct val="25000"/>
              <a:buFont charset="2" typeface="Wingdings 2"/>
              <a:buChar char=""/>
            </a:pPr>
            <a:r>
              <a:rPr lang="en-US" sz="2400">
                <a:solidFill>
                  <a:srgbClr val="04617b"/>
                </a:solidFill>
                <a:latin typeface="Century Gothic"/>
              </a:rPr>
              <a:t>Misalnya kalimat, “4 adalah bilangan genap dan 3 adalah bilangan ganjil” merupakan gabungan dari 2 buah kalimat.</a:t>
            </a:r>
            <a:endParaRPr/>
          </a:p>
          <a:p>
            <a:pPr>
              <a:lnSpc>
                <a:spcPct val="100000"/>
              </a:lnSpc>
            </a:pPr>
            <a:r>
              <a:rPr lang="en-US" sz="2400">
                <a:solidFill>
                  <a:srgbClr val="04617b"/>
                </a:solidFill>
                <a:latin typeface="Century Gothic"/>
              </a:rPr>
              <a:t>	</a:t>
            </a:r>
            <a:r>
              <a:rPr lang="en-US" sz="2400">
                <a:solidFill>
                  <a:srgbClr val="04617b"/>
                </a:solidFill>
                <a:latin typeface="Wingdings"/>
              </a:rPr>
              <a:t></a:t>
            </a:r>
            <a:r>
              <a:rPr lang="en-US" sz="2400">
                <a:solidFill>
                  <a:srgbClr val="04617b"/>
                </a:solidFill>
                <a:latin typeface="Century Gothic"/>
              </a:rPr>
              <a:t> </a:t>
            </a:r>
            <a:r>
              <a:rPr lang="en-US" sz="2400">
                <a:solidFill>
                  <a:srgbClr val="04617b"/>
                </a:solidFill>
                <a:latin typeface="Century Gothic"/>
              </a:rPr>
              <a:t>4 adalah bilangan genap </a:t>
            </a:r>
            <a:r>
              <a:rPr lang="en-US" sz="2400">
                <a:solidFill>
                  <a:srgbClr val="ff0000"/>
                </a:solidFill>
                <a:latin typeface="Century Gothic"/>
              </a:rPr>
              <a:t>dan</a:t>
            </a:r>
            <a:endParaRPr/>
          </a:p>
          <a:p>
            <a:pPr>
              <a:lnSpc>
                <a:spcPct val="100000"/>
              </a:lnSpc>
            </a:pPr>
            <a:r>
              <a:rPr lang="en-US" sz="2400">
                <a:solidFill>
                  <a:srgbClr val="04617b"/>
                </a:solidFill>
                <a:latin typeface="Century Gothic"/>
              </a:rPr>
              <a:t>	</a:t>
            </a:r>
            <a:r>
              <a:rPr lang="en-US" sz="2400">
                <a:solidFill>
                  <a:srgbClr val="04617b"/>
                </a:solidFill>
                <a:latin typeface="Wingdings"/>
              </a:rPr>
              <a:t></a:t>
            </a:r>
            <a:r>
              <a:rPr lang="en-US" sz="2400">
                <a:solidFill>
                  <a:srgbClr val="04617b"/>
                </a:solidFill>
                <a:latin typeface="Century Gothic"/>
              </a:rPr>
              <a:t> </a:t>
            </a:r>
            <a:r>
              <a:rPr lang="en-US" sz="2400">
                <a:solidFill>
                  <a:srgbClr val="04617b"/>
                </a:solidFill>
                <a:latin typeface="Century Gothic"/>
              </a:rPr>
              <a:t>3 adalah bilangan ganjil</a:t>
            </a:r>
            <a:endParaRPr/>
          </a:p>
        </p:txBody>
      </p:sp>
      <p:sp>
        <p:nvSpPr>
          <p:cNvPr id="193"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94" name="CustomShape 4"/>
          <p:cNvSpPr/>
          <p:nvPr/>
        </p:nvSpPr>
        <p:spPr>
          <a:xfrm>
            <a:off x="4649040" y="224640"/>
            <a:ext cx="1331280" cy="364320"/>
          </a:xfrm>
          <a:prstGeom prst="rect">
            <a:avLst/>
          </a:prstGeom>
        </p:spPr>
        <p:txBody>
          <a:bodyPr anchor="ctr" bIns="45000" lIns="90000" rIns="90000" tIns="45000"/>
          <a:p>
            <a:pPr>
              <a:lnSpc>
                <a:spcPct val="100000"/>
              </a:lnSpc>
            </a:pPr>
            <a:fld id="{7DF5A8AF-0FF8-4DB5-9D68-CACB7213A11D}" type="slidenum">
              <a:rPr lang="en-US" sz="1200">
                <a:solidFill>
                  <a:srgbClr val="fefefe"/>
                </a:solidFill>
                <a:latin typeface="Century Gothic"/>
              </a:rPr>
              <a:t>&lt;number&gt;</a:t>
            </a:fld>
            <a:endParaRPr/>
          </a:p>
        </p:txBody>
      </p:sp>
    </p:spTree>
  </p:cSld>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95"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Kata-kata Penggandeng Kalimat (</a:t>
            </a:r>
            <a:r>
              <a:rPr b="1" i="1" lang="en-US" sz="4000">
                <a:solidFill>
                  <a:srgbClr val="0f6fc6"/>
                </a:solidFill>
                <a:latin typeface="Century Gothic"/>
              </a:rPr>
              <a:t>Logical Connectives</a:t>
            </a:r>
            <a:r>
              <a:rPr b="1" lang="en-US" sz="4000">
                <a:solidFill>
                  <a:srgbClr val="0f6fc6"/>
                </a:solidFill>
                <a:latin typeface="Century Gothic"/>
              </a:rPr>
              <a:t>)</a:t>
            </a:r>
            <a:endParaRPr/>
          </a:p>
        </p:txBody>
      </p:sp>
      <p:sp>
        <p:nvSpPr>
          <p:cNvPr id="196"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Dalam logika informatika digunakan huruf-huruf seperti A, B, C, ... Atau p, q, r, ... Untuk menyatakan sub kalimat dan simbol-simbol penggandeng untuk menyatakan penghubung kalimat.</a:t>
            </a:r>
            <a:endParaRPr/>
          </a:p>
        </p:txBody>
      </p:sp>
      <p:sp>
        <p:nvSpPr>
          <p:cNvPr id="197"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198" name="CustomShape 4"/>
          <p:cNvSpPr/>
          <p:nvPr/>
        </p:nvSpPr>
        <p:spPr>
          <a:xfrm>
            <a:off x="4649040" y="224640"/>
            <a:ext cx="1331280" cy="364320"/>
          </a:xfrm>
          <a:prstGeom prst="rect">
            <a:avLst/>
          </a:prstGeom>
        </p:spPr>
        <p:txBody>
          <a:bodyPr anchor="ctr" bIns="45000" lIns="90000" rIns="90000" tIns="45000"/>
          <a:p>
            <a:pPr>
              <a:lnSpc>
                <a:spcPct val="100000"/>
              </a:lnSpc>
            </a:pPr>
            <a:fld id="{24E4E546-77E4-412B-958D-F8FFC37DD423}" type="slidenum">
              <a:rPr lang="en-US" sz="1200">
                <a:solidFill>
                  <a:srgbClr val="fefefe"/>
                </a:solidFill>
                <a:latin typeface="Century Gothic"/>
              </a:rPr>
              <a:t>&lt;number&gt;</a:t>
            </a:fld>
            <a:endParaRPr/>
          </a:p>
        </p:txBody>
      </p:sp>
    </p:spTree>
  </p:cSld>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99"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Kata-kata Penggandeng Kalimat (</a:t>
            </a:r>
            <a:r>
              <a:rPr b="1" i="1" lang="en-US" sz="4000">
                <a:solidFill>
                  <a:srgbClr val="0f6fc6"/>
                </a:solidFill>
                <a:latin typeface="Century Gothic"/>
              </a:rPr>
              <a:t>Logical Connectives</a:t>
            </a:r>
            <a:r>
              <a:rPr b="1" lang="en-US" sz="4000">
                <a:solidFill>
                  <a:srgbClr val="0f6fc6"/>
                </a:solidFill>
                <a:latin typeface="Century Gothic"/>
              </a:rPr>
              <a:t>)</a:t>
            </a:r>
            <a:endParaRPr/>
          </a:p>
        </p:txBody>
      </p:sp>
      <p:graphicFrame>
        <p:nvGraphicFramePr>
          <p:cNvPr id="200" name="Table 2"/>
          <p:cNvGraphicFramePr/>
          <p:nvPr/>
        </p:nvGraphicFramePr>
        <p:xfrm>
          <a:off x="1115640" y="2493000"/>
          <a:ext cx="6912000" cy="2257560"/>
        </p:xfrm>
        <a:graphic>
          <a:graphicData uri="http://schemas.openxmlformats.org/drawingml/2006/table">
            <a:tbl>
              <a:tblPr/>
              <a:tblGrid>
                <a:gridCol w="1280160"/>
                <a:gridCol w="2463840"/>
                <a:gridCol w="3168000"/>
              </a:tblGrid>
              <a:tr h="326520">
                <a:tc>
                  <a:txBody>
                    <a:bodyPr wrap="none"/>
                    <a:p>
                      <a:pPr algn="ctr">
                        <a:lnSpc>
                          <a:spcPct val="150000"/>
                        </a:lnSpc>
                      </a:pPr>
                      <a:r>
                        <a:rPr b="1" lang="en-US" sz="1600">
                          <a:solidFill>
                            <a:srgbClr val="ffffff"/>
                          </a:solidFill>
                          <a:latin typeface="Century Gothic"/>
                        </a:rPr>
                        <a:t>Simbol</a:t>
                      </a:r>
                      <a:endParaRPr/>
                    </a:p>
                  </a:txBody>
                  <a:tcPr/>
                </a:tc>
                <a:tc>
                  <a:txBody>
                    <a:bodyPr wrap="none"/>
                    <a:p>
                      <a:pPr algn="ctr">
                        <a:lnSpc>
                          <a:spcPct val="150000"/>
                        </a:lnSpc>
                      </a:pPr>
                      <a:r>
                        <a:rPr b="1" lang="en-US" sz="1600">
                          <a:solidFill>
                            <a:srgbClr val="ffffff"/>
                          </a:solidFill>
                          <a:latin typeface="Century Gothic"/>
                        </a:rPr>
                        <a:t>Arti</a:t>
                      </a:r>
                      <a:endParaRPr/>
                    </a:p>
                  </a:txBody>
                  <a:tcPr/>
                </a:tc>
                <a:tc>
                  <a:txBody>
                    <a:bodyPr wrap="none"/>
                    <a:p>
                      <a:pPr algn="ctr">
                        <a:lnSpc>
                          <a:spcPct val="150000"/>
                        </a:lnSpc>
                      </a:pPr>
                      <a:r>
                        <a:rPr b="1" lang="en-US" sz="1600">
                          <a:solidFill>
                            <a:srgbClr val="ffffff"/>
                          </a:solidFill>
                          <a:latin typeface="Century Gothic"/>
                        </a:rPr>
                        <a:t>Bentuk</a:t>
                      </a:r>
                      <a:endParaRPr/>
                    </a:p>
                  </a:txBody>
                  <a:tcPr/>
                </a:tc>
              </a:tr>
              <a:tr h="371160">
                <a:tc>
                  <a:txBody>
                    <a:bodyPr wrap="none"/>
                    <a:p>
                      <a:pPr algn="ctr">
                        <a:lnSpc>
                          <a:spcPct val="150000"/>
                        </a:lnSpc>
                      </a:pPr>
                      <a:r>
                        <a:rPr b="1" lang="en-US" sz="1600">
                          <a:solidFill>
                            <a:srgbClr val="ffffff"/>
                          </a:solidFill>
                          <a:latin typeface="Century Gothic"/>
                        </a:rPr>
                        <a:t>¬</a:t>
                      </a:r>
                      <a:endParaRPr/>
                    </a:p>
                  </a:txBody>
                  <a:tcPr/>
                </a:tc>
                <a:tc>
                  <a:txBody>
                    <a:bodyPr wrap="none"/>
                    <a:p>
                      <a:pPr algn="ctr">
                        <a:lnSpc>
                          <a:spcPct val="150000"/>
                        </a:lnSpc>
                      </a:pPr>
                      <a:r>
                        <a:rPr lang="en-US" sz="1600">
                          <a:solidFill>
                            <a:srgbClr val="000000"/>
                          </a:solidFill>
                          <a:latin typeface="Century Gothic"/>
                        </a:rPr>
                        <a:t>Tidak/Not/Negasi</a:t>
                      </a:r>
                      <a:endParaRPr/>
                    </a:p>
                  </a:txBody>
                  <a:tcPr/>
                </a:tc>
                <a:tc>
                  <a:txBody>
                    <a:bodyPr wrap="none"/>
                    <a:p>
                      <a:pPr algn="ctr">
                        <a:lnSpc>
                          <a:spcPct val="150000"/>
                        </a:lnSpc>
                      </a:pPr>
                      <a:r>
                        <a:rPr lang="en-US" sz="1600">
                          <a:solidFill>
                            <a:srgbClr val="000000"/>
                          </a:solidFill>
                          <a:latin typeface="Century Gothic"/>
                        </a:rPr>
                        <a:t>Tidak………….</a:t>
                      </a:r>
                      <a:endParaRPr/>
                    </a:p>
                  </a:txBody>
                  <a:tcPr/>
                </a:tc>
              </a:tr>
              <a:tr h="371160">
                <a:tc>
                  <a:txBody>
                    <a:bodyPr wrap="none"/>
                    <a:p>
                      <a:pPr algn="ctr">
                        <a:lnSpc>
                          <a:spcPct val="150000"/>
                        </a:lnSpc>
                      </a:pPr>
                      <a:r>
                        <a:rPr b="1" lang="en-US" sz="1600">
                          <a:solidFill>
                            <a:srgbClr val="ffffff"/>
                          </a:solidFill>
                          <a:latin typeface="Symbol"/>
                        </a:rPr>
                        <a:t></a:t>
                      </a:r>
                      <a:endParaRPr/>
                    </a:p>
                  </a:txBody>
                  <a:tcPr/>
                </a:tc>
                <a:tc>
                  <a:txBody>
                    <a:bodyPr wrap="none"/>
                    <a:p>
                      <a:pPr algn="ctr">
                        <a:lnSpc>
                          <a:spcPct val="150000"/>
                        </a:lnSpc>
                      </a:pPr>
                      <a:r>
                        <a:rPr lang="en-US" sz="1600">
                          <a:solidFill>
                            <a:srgbClr val="000000"/>
                          </a:solidFill>
                          <a:latin typeface="Century Gothic"/>
                        </a:rPr>
                        <a:t>Dan/And/Konjungsi</a:t>
                      </a:r>
                      <a:endParaRPr/>
                    </a:p>
                  </a:txBody>
                  <a:tcPr/>
                </a:tc>
                <a:tc>
                  <a:txBody>
                    <a:bodyPr wrap="none"/>
                    <a:p>
                      <a:pPr algn="ctr">
                        <a:lnSpc>
                          <a:spcPct val="150000"/>
                        </a:lnSpc>
                      </a:pPr>
                      <a:r>
                        <a:rPr lang="en-US" sz="1600">
                          <a:solidFill>
                            <a:srgbClr val="000000"/>
                          </a:solidFill>
                          <a:latin typeface="Century Gothic"/>
                        </a:rPr>
                        <a:t>……</a:t>
                      </a:r>
                      <a:r>
                        <a:rPr lang="en-US" sz="1600">
                          <a:solidFill>
                            <a:srgbClr val="000000"/>
                          </a:solidFill>
                          <a:latin typeface="Century Gothic"/>
                        </a:rPr>
                        <a:t>..dan……..</a:t>
                      </a:r>
                      <a:endParaRPr/>
                    </a:p>
                  </a:txBody>
                  <a:tcPr/>
                </a:tc>
              </a:tr>
              <a:tr h="371160">
                <a:tc>
                  <a:txBody>
                    <a:bodyPr wrap="none"/>
                    <a:p>
                      <a:pPr algn="ctr">
                        <a:lnSpc>
                          <a:spcPct val="150000"/>
                        </a:lnSpc>
                      </a:pPr>
                      <a:r>
                        <a:rPr b="1" lang="en-US" sz="1600">
                          <a:solidFill>
                            <a:srgbClr val="ffffff"/>
                          </a:solidFill>
                          <a:latin typeface="Symbol"/>
                        </a:rPr>
                        <a:t></a:t>
                      </a:r>
                      <a:endParaRPr/>
                    </a:p>
                  </a:txBody>
                  <a:tcPr/>
                </a:tc>
                <a:tc>
                  <a:txBody>
                    <a:bodyPr wrap="none"/>
                    <a:p>
                      <a:pPr algn="ctr">
                        <a:lnSpc>
                          <a:spcPct val="150000"/>
                        </a:lnSpc>
                      </a:pPr>
                      <a:r>
                        <a:rPr lang="en-US" sz="1600">
                          <a:solidFill>
                            <a:srgbClr val="000000"/>
                          </a:solidFill>
                          <a:latin typeface="Century Gothic"/>
                        </a:rPr>
                        <a:t>Atau/Or/Disjungsi</a:t>
                      </a:r>
                      <a:endParaRPr/>
                    </a:p>
                  </a:txBody>
                  <a:tcPr/>
                </a:tc>
                <a:tc>
                  <a:txBody>
                    <a:bodyPr wrap="none"/>
                    <a:p>
                      <a:pPr algn="ctr">
                        <a:lnSpc>
                          <a:spcPct val="150000"/>
                        </a:lnSpc>
                      </a:pPr>
                      <a:r>
                        <a:rPr lang="en-US" sz="1600">
                          <a:solidFill>
                            <a:srgbClr val="000000"/>
                          </a:solidFill>
                          <a:latin typeface="Century Gothic"/>
                        </a:rPr>
                        <a:t>………</a:t>
                      </a:r>
                      <a:r>
                        <a:rPr lang="en-US" sz="1600">
                          <a:solidFill>
                            <a:srgbClr val="000000"/>
                          </a:solidFill>
                          <a:latin typeface="Century Gothic"/>
                        </a:rPr>
                        <a:t>atau…….</a:t>
                      </a:r>
                      <a:endParaRPr/>
                    </a:p>
                  </a:txBody>
                  <a:tcPr/>
                </a:tc>
              </a:tr>
              <a:tr h="445680">
                <a:tc>
                  <a:txBody>
                    <a:bodyPr wrap="none"/>
                    <a:p>
                      <a:pPr algn="ctr">
                        <a:lnSpc>
                          <a:spcPct val="150000"/>
                        </a:lnSpc>
                      </a:pPr>
                      <a:r>
                        <a:rPr b="1" lang="en-US" sz="1600">
                          <a:solidFill>
                            <a:srgbClr val="ffffff"/>
                          </a:solidFill>
                          <a:latin typeface="Symbol"/>
                        </a:rPr>
                        <a:t></a:t>
                      </a:r>
                      <a:endParaRPr/>
                    </a:p>
                  </a:txBody>
                  <a:tcPr/>
                </a:tc>
                <a:tc>
                  <a:txBody>
                    <a:bodyPr wrap="none"/>
                    <a:p>
                      <a:pPr algn="ctr">
                        <a:lnSpc>
                          <a:spcPct val="150000"/>
                        </a:lnSpc>
                      </a:pPr>
                      <a:r>
                        <a:rPr lang="en-US" sz="1600">
                          <a:solidFill>
                            <a:srgbClr val="000000"/>
                          </a:solidFill>
                          <a:latin typeface="Century Gothic"/>
                        </a:rPr>
                        <a:t>Implikasi</a:t>
                      </a:r>
                      <a:endParaRPr/>
                    </a:p>
                  </a:txBody>
                  <a:tcPr/>
                </a:tc>
                <a:tc>
                  <a:txBody>
                    <a:bodyPr wrap="none"/>
                    <a:p>
                      <a:pPr algn="ctr">
                        <a:lnSpc>
                          <a:spcPct val="150000"/>
                        </a:lnSpc>
                      </a:pPr>
                      <a:r>
                        <a:rPr lang="en-US" sz="1600">
                          <a:solidFill>
                            <a:srgbClr val="000000"/>
                          </a:solidFill>
                          <a:latin typeface="Century Gothic"/>
                        </a:rPr>
                        <a:t>Jika…….maka…….</a:t>
                      </a:r>
                      <a:endParaRPr/>
                    </a:p>
                  </a:txBody>
                  <a:tcPr/>
                </a:tc>
              </a:tr>
              <a:tr h="371880">
                <a:tc>
                  <a:txBody>
                    <a:bodyPr wrap="none"/>
                    <a:p>
                      <a:pPr algn="ctr">
                        <a:lnSpc>
                          <a:spcPct val="150000"/>
                        </a:lnSpc>
                      </a:pPr>
                      <a:r>
                        <a:rPr b="1" lang="en-US" sz="1600">
                          <a:solidFill>
                            <a:srgbClr val="ffffff"/>
                          </a:solidFill>
                          <a:latin typeface="Symbol"/>
                        </a:rPr>
                        <a:t></a:t>
                      </a:r>
                      <a:endParaRPr/>
                    </a:p>
                  </a:txBody>
                  <a:tcPr/>
                </a:tc>
                <a:tc>
                  <a:txBody>
                    <a:bodyPr wrap="none"/>
                    <a:p>
                      <a:pPr algn="ctr">
                        <a:lnSpc>
                          <a:spcPct val="150000"/>
                        </a:lnSpc>
                      </a:pPr>
                      <a:r>
                        <a:rPr lang="en-US" sz="1600">
                          <a:solidFill>
                            <a:srgbClr val="000000"/>
                          </a:solidFill>
                          <a:latin typeface="Century Gothic"/>
                        </a:rPr>
                        <a:t>Bi-Implikasi</a:t>
                      </a:r>
                      <a:endParaRPr/>
                    </a:p>
                  </a:txBody>
                  <a:tcPr/>
                </a:tc>
                <a:tc>
                  <a:txBody>
                    <a:bodyPr wrap="none"/>
                    <a:p>
                      <a:pPr algn="ctr">
                        <a:lnSpc>
                          <a:spcPct val="150000"/>
                        </a:lnSpc>
                      </a:pPr>
                      <a:r>
                        <a:rPr lang="en-US" sz="1600">
                          <a:solidFill>
                            <a:srgbClr val="000000"/>
                          </a:solidFill>
                          <a:latin typeface="Century Gothic"/>
                        </a:rPr>
                        <a:t>……</a:t>
                      </a:r>
                      <a:r>
                        <a:rPr lang="en-US" sz="1600">
                          <a:solidFill>
                            <a:srgbClr val="000000"/>
                          </a:solidFill>
                          <a:latin typeface="Century Gothic"/>
                        </a:rPr>
                        <a:t>..jika dan hanya jika……..</a:t>
                      </a:r>
                      <a:endParaRPr/>
                    </a:p>
                  </a:txBody>
                  <a:tcPr/>
                </a:tc>
              </a:tr>
            </a:tbl>
          </a:graphicData>
        </a:graphic>
      </p:graphicFrame>
      <p:sp>
        <p:nvSpPr>
          <p:cNvPr id="201"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202" name="CustomShape 4"/>
          <p:cNvSpPr/>
          <p:nvPr/>
        </p:nvSpPr>
        <p:spPr>
          <a:xfrm>
            <a:off x="4649040" y="224640"/>
            <a:ext cx="1331280" cy="364320"/>
          </a:xfrm>
          <a:prstGeom prst="rect">
            <a:avLst/>
          </a:prstGeom>
        </p:spPr>
        <p:txBody>
          <a:bodyPr anchor="ctr" bIns="45000" lIns="90000" rIns="90000" tIns="45000"/>
          <a:p>
            <a:pPr>
              <a:lnSpc>
                <a:spcPct val="100000"/>
              </a:lnSpc>
            </a:pPr>
            <a:fld id="{D1600B08-E846-4561-9DE6-5709DC9F8837}" type="slidenum">
              <a:rPr lang="en-US" sz="1200">
                <a:solidFill>
                  <a:srgbClr val="fefefe"/>
                </a:solidFill>
                <a:latin typeface="Century Gothic"/>
              </a:rPr>
              <a:t>&lt;number&gt;</a:t>
            </a:fld>
            <a:endParaRPr/>
          </a:p>
        </p:txBody>
      </p:sp>
    </p:spTree>
  </p:cSld>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03"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Kata-kata Penggandeng Kalimat (</a:t>
            </a:r>
            <a:r>
              <a:rPr b="1" i="1" lang="en-US" sz="4000">
                <a:solidFill>
                  <a:srgbClr val="0f6fc6"/>
                </a:solidFill>
                <a:latin typeface="Century Gothic"/>
              </a:rPr>
              <a:t>Logical Connectives</a:t>
            </a:r>
            <a:r>
              <a:rPr b="1" lang="en-US" sz="4000">
                <a:solidFill>
                  <a:srgbClr val="0f6fc6"/>
                </a:solidFill>
                <a:latin typeface="Century Gothic"/>
              </a:rPr>
              <a:t>)</a:t>
            </a:r>
            <a:endParaRPr/>
          </a:p>
        </p:txBody>
      </p:sp>
      <p:sp>
        <p:nvSpPr>
          <p:cNvPr id="204"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Contoh 1</a:t>
            </a:r>
            <a:endParaRPr/>
          </a:p>
          <a:p>
            <a:pPr>
              <a:lnSpc>
                <a:spcPct val="100000"/>
              </a:lnSpc>
            </a:pPr>
            <a:r>
              <a:rPr lang="en-US" sz="2400">
                <a:solidFill>
                  <a:srgbClr val="04617b"/>
                </a:solidFill>
                <a:latin typeface="Century Gothic"/>
              </a:rPr>
              <a:t>   </a:t>
            </a:r>
            <a:r>
              <a:rPr lang="en-US" sz="2400">
                <a:solidFill>
                  <a:srgbClr val="04617b"/>
                </a:solidFill>
                <a:latin typeface="Century Gothic"/>
              </a:rPr>
              <a:t>A menyatakan kalimat “6 adalah </a:t>
            </a:r>
            <a:r>
              <a:rPr lang="en-US" sz="2400">
                <a:solidFill>
                  <a:srgbClr val="04617b"/>
                </a:solidFill>
                <a:latin typeface="Century Gothic"/>
              </a:rPr>
              <a:t>	</a:t>
            </a:r>
            <a:r>
              <a:rPr lang="en-US" sz="2400">
                <a:solidFill>
                  <a:srgbClr val="04617b"/>
                </a:solidFill>
                <a:latin typeface="Century Gothic"/>
              </a:rPr>
              <a:t>bilangan genap”</a:t>
            </a:r>
            <a:endParaRPr/>
          </a:p>
          <a:p>
            <a:pPr>
              <a:lnSpc>
                <a:spcPct val="100000"/>
              </a:lnSpc>
            </a:pPr>
            <a:r>
              <a:rPr lang="en-US" sz="2400">
                <a:solidFill>
                  <a:srgbClr val="04617b"/>
                </a:solidFill>
                <a:latin typeface="Century Gothic"/>
              </a:rPr>
              <a:t>   </a:t>
            </a:r>
            <a:r>
              <a:rPr lang="en-US" sz="2400">
                <a:solidFill>
                  <a:srgbClr val="04617b"/>
                </a:solidFill>
                <a:latin typeface="Century Gothic"/>
              </a:rPr>
              <a:t>B menyatakan kalimat “7 adalah </a:t>
            </a:r>
            <a:r>
              <a:rPr lang="en-US" sz="2400">
                <a:solidFill>
                  <a:srgbClr val="04617b"/>
                </a:solidFill>
                <a:latin typeface="Century Gothic"/>
              </a:rPr>
              <a:t>	</a:t>
            </a:r>
            <a:r>
              <a:rPr lang="en-US" sz="2400">
                <a:solidFill>
                  <a:srgbClr val="04617b"/>
                </a:solidFill>
                <a:latin typeface="Century Gothic"/>
              </a:rPr>
              <a:t>bilangan ganjil”</a:t>
            </a:r>
            <a:endParaRPr/>
          </a:p>
          <a:p>
            <a:pPr>
              <a:lnSpc>
                <a:spcPct val="100000"/>
              </a:lnSpc>
              <a:buSzPct val="25000"/>
              <a:buFont charset="2" typeface="Wingdings 2"/>
              <a:buChar char=""/>
            </a:pPr>
            <a:r>
              <a:rPr lang="en-US" sz="2400">
                <a:solidFill>
                  <a:srgbClr val="04617b"/>
                </a:solidFill>
                <a:latin typeface="Century Gothic"/>
              </a:rPr>
              <a:t>Maka kalimat “</a:t>
            </a:r>
            <a:r>
              <a:rPr lang="en-US" sz="2400">
                <a:solidFill>
                  <a:srgbClr val="ff0000"/>
                </a:solidFill>
                <a:latin typeface="Century Gothic"/>
              </a:rPr>
              <a:t>6 adalah bilangan genap dan 7 adalah bilangan ganjil</a:t>
            </a:r>
            <a:r>
              <a:rPr lang="en-US" sz="2400">
                <a:solidFill>
                  <a:srgbClr val="04617b"/>
                </a:solidFill>
                <a:latin typeface="Century Gothic"/>
              </a:rPr>
              <a:t>” dapat dinyatakan dengan </a:t>
            </a:r>
            <a:r>
              <a:rPr b="1" lang="en-US" sz="2400">
                <a:solidFill>
                  <a:srgbClr val="ff0000"/>
                </a:solidFill>
                <a:latin typeface="Century Gothic"/>
              </a:rPr>
              <a:t>simbol A ^ B</a:t>
            </a:r>
            <a:r>
              <a:rPr lang="en-US" sz="2400">
                <a:solidFill>
                  <a:srgbClr val="04617b"/>
                </a:solidFill>
                <a:latin typeface="Century Gothic"/>
              </a:rPr>
              <a:t>.</a:t>
            </a:r>
            <a:endParaRPr/>
          </a:p>
          <a:p>
            <a:pPr>
              <a:lnSpc>
                <a:spcPct val="100000"/>
              </a:lnSpc>
            </a:pPr>
            <a:endParaRPr/>
          </a:p>
        </p:txBody>
      </p:sp>
      <p:sp>
        <p:nvSpPr>
          <p:cNvPr id="205"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206" name="CustomShape 4"/>
          <p:cNvSpPr/>
          <p:nvPr/>
        </p:nvSpPr>
        <p:spPr>
          <a:xfrm>
            <a:off x="4649040" y="224640"/>
            <a:ext cx="1331280" cy="364320"/>
          </a:xfrm>
          <a:prstGeom prst="rect">
            <a:avLst/>
          </a:prstGeom>
        </p:spPr>
        <p:txBody>
          <a:bodyPr anchor="ctr" bIns="45000" lIns="90000" rIns="90000" tIns="45000"/>
          <a:p>
            <a:pPr>
              <a:lnSpc>
                <a:spcPct val="100000"/>
              </a:lnSpc>
            </a:pPr>
            <a:fld id="{A8AFD331-B252-4F32-B2E8-0E4198C9522D}" type="slidenum">
              <a:rPr lang="en-US" sz="1200">
                <a:solidFill>
                  <a:srgbClr val="fefefe"/>
                </a:solidFill>
                <a:latin typeface="Century Gothic"/>
              </a:rPr>
              <a:t>&lt;number&gt;</a:t>
            </a:fld>
            <a:endParaRPr/>
          </a:p>
        </p:txBody>
      </p:sp>
    </p:spTree>
  </p:cSld>
  <p:timing>
    <p:tnLst>
      <p:par>
        <p:cTn dur="indefinite" id="7" nodeType="tmRoot" restart="never">
          <p:childTnLst>
            <p:seq>
              <p:cTn id="8" nodeType="mainSeq"/>
              <p:prevCondLst>
                <p:cond delay="0" evt="onPrev">
                  <p:tgtEl>
                    <p:sldTgt/>
                  </p:tgtEl>
                </p:cond>
              </p:prevCondLst>
              <p:nextCondLst>
                <p:cond delay="0" evt="onNext">
                  <p:tgtEl>
                    <p:sldTgt/>
                  </p:tgtEl>
                </p:cond>
              </p:nextCondLst>
            </p:seq>
          </p:childTnLst>
        </p:cTn>
      </p:par>
    </p:tnLst>
  </p:timing>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07"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Kata-kata Penggandeng Kalimat (</a:t>
            </a:r>
            <a:r>
              <a:rPr b="1" i="1" lang="en-US" sz="4000">
                <a:solidFill>
                  <a:srgbClr val="0f6fc6"/>
                </a:solidFill>
                <a:latin typeface="Century Gothic"/>
              </a:rPr>
              <a:t>Logical Connectives</a:t>
            </a:r>
            <a:r>
              <a:rPr b="1" lang="en-US" sz="4000">
                <a:solidFill>
                  <a:srgbClr val="0f6fc6"/>
                </a:solidFill>
                <a:latin typeface="Century Gothic"/>
              </a:rPr>
              <a:t>)</a:t>
            </a:r>
            <a:endParaRPr/>
          </a:p>
        </p:txBody>
      </p:sp>
      <p:sp>
        <p:nvSpPr>
          <p:cNvPr id="208"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Contoh 2</a:t>
            </a:r>
            <a:endParaRPr/>
          </a:p>
          <a:p>
            <a:pPr>
              <a:lnSpc>
                <a:spcPct val="100000"/>
              </a:lnSpc>
            </a:pPr>
            <a:r>
              <a:rPr lang="en-US" sz="2400">
                <a:solidFill>
                  <a:srgbClr val="04617b"/>
                </a:solidFill>
                <a:latin typeface="Century Gothic"/>
              </a:rPr>
              <a:t>   </a:t>
            </a:r>
            <a:r>
              <a:rPr lang="en-US" sz="2400">
                <a:solidFill>
                  <a:srgbClr val="04617b"/>
                </a:solidFill>
                <a:latin typeface="Century Gothic"/>
              </a:rPr>
              <a:t>A : hari ini hujan</a:t>
            </a:r>
            <a:endParaRPr/>
          </a:p>
          <a:p>
            <a:pPr>
              <a:lnSpc>
                <a:spcPct val="100000"/>
              </a:lnSpc>
            </a:pPr>
            <a:r>
              <a:rPr lang="en-US" sz="2400">
                <a:solidFill>
                  <a:srgbClr val="04617b"/>
                </a:solidFill>
                <a:latin typeface="Century Gothic"/>
              </a:rPr>
              <a:t>   </a:t>
            </a:r>
            <a:r>
              <a:rPr lang="en-US" sz="2400">
                <a:solidFill>
                  <a:srgbClr val="04617b"/>
                </a:solidFill>
                <a:latin typeface="Century Gothic"/>
              </a:rPr>
              <a:t>B : hari ini cerah</a:t>
            </a:r>
            <a:endParaRPr/>
          </a:p>
          <a:p>
            <a:pPr>
              <a:lnSpc>
                <a:spcPct val="100000"/>
              </a:lnSpc>
            </a:pPr>
            <a:r>
              <a:rPr lang="en-US" sz="2400">
                <a:solidFill>
                  <a:srgbClr val="04617b"/>
                </a:solidFill>
                <a:latin typeface="Century Gothic"/>
              </a:rPr>
              <a:t>Nyatakan kalamat di bawah ini dengan simbol logika:</a:t>
            </a:r>
            <a:endParaRPr/>
          </a:p>
          <a:p>
            <a:pPr>
              <a:lnSpc>
                <a:spcPct val="100000"/>
              </a:lnSpc>
              <a:buSzPct val="25000"/>
              <a:buFont charset="2" typeface="Wingdings 2"/>
              <a:buAutoNum type="alphaLcPeriod"/>
            </a:pPr>
            <a:r>
              <a:rPr lang="en-US" sz="2400">
                <a:solidFill>
                  <a:srgbClr val="04617b"/>
                </a:solidFill>
                <a:latin typeface="Century Gothic"/>
              </a:rPr>
              <a:t>Hari ini tidak hujan tetapi cerah</a:t>
            </a:r>
            <a:endParaRPr/>
          </a:p>
          <a:p>
            <a:pPr>
              <a:lnSpc>
                <a:spcPct val="100000"/>
              </a:lnSpc>
              <a:buSzPct val="25000"/>
              <a:buFont charset="2" typeface="Wingdings 2"/>
              <a:buAutoNum type="alphaLcPeriod"/>
            </a:pPr>
            <a:r>
              <a:rPr lang="en-US" sz="2400">
                <a:solidFill>
                  <a:srgbClr val="04617b"/>
                </a:solidFill>
                <a:latin typeface="Century Gothic"/>
              </a:rPr>
              <a:t>Hari ini tidak hujan dan tidak cerah</a:t>
            </a:r>
            <a:endParaRPr/>
          </a:p>
          <a:p>
            <a:pPr>
              <a:lnSpc>
                <a:spcPct val="100000"/>
              </a:lnSpc>
              <a:buSzPct val="25000"/>
              <a:buFont charset="2" typeface="Wingdings 2"/>
              <a:buAutoNum type="alphaLcPeriod"/>
            </a:pPr>
            <a:r>
              <a:rPr lang="en-US" sz="2400">
                <a:solidFill>
                  <a:srgbClr val="04617b"/>
                </a:solidFill>
                <a:latin typeface="Century Gothic"/>
              </a:rPr>
              <a:t>Tidak benar bahwa hari ini hujan dan cerah</a:t>
            </a:r>
            <a:endParaRPr/>
          </a:p>
        </p:txBody>
      </p:sp>
      <p:sp>
        <p:nvSpPr>
          <p:cNvPr id="209"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210" name="CustomShape 4"/>
          <p:cNvSpPr/>
          <p:nvPr/>
        </p:nvSpPr>
        <p:spPr>
          <a:xfrm>
            <a:off x="4649040" y="224640"/>
            <a:ext cx="1331280" cy="364320"/>
          </a:xfrm>
          <a:prstGeom prst="rect">
            <a:avLst/>
          </a:prstGeom>
        </p:spPr>
        <p:txBody>
          <a:bodyPr anchor="ctr" bIns="45000" lIns="90000" rIns="90000" tIns="45000"/>
          <a:p>
            <a:pPr>
              <a:lnSpc>
                <a:spcPct val="100000"/>
              </a:lnSpc>
            </a:pPr>
            <a:fld id="{D4BA6F0D-70DF-403F-B75F-4FCFC0DB69CD}" type="slidenum">
              <a:rPr lang="en-US" sz="1200">
                <a:solidFill>
                  <a:srgbClr val="fefefe"/>
                </a:solidFill>
                <a:latin typeface="Century Gothic"/>
              </a:rPr>
              <a:t>&lt;number&gt;</a:t>
            </a:fld>
            <a:endParaRPr/>
          </a:p>
        </p:txBody>
      </p:sp>
    </p:spTree>
  </p:cSld>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11"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Kata-kata Penggandeng Kalimat (</a:t>
            </a:r>
            <a:r>
              <a:rPr b="1" i="1" lang="en-US" sz="4000">
                <a:solidFill>
                  <a:srgbClr val="0f6fc6"/>
                </a:solidFill>
                <a:latin typeface="Century Gothic"/>
              </a:rPr>
              <a:t>Logical Connectives</a:t>
            </a:r>
            <a:r>
              <a:rPr b="1" lang="en-US" sz="4000">
                <a:solidFill>
                  <a:srgbClr val="0f6fc6"/>
                </a:solidFill>
                <a:latin typeface="Century Gothic"/>
              </a:rPr>
              <a:t>)</a:t>
            </a:r>
            <a:endParaRPr/>
          </a:p>
        </p:txBody>
      </p:sp>
      <p:sp>
        <p:nvSpPr>
          <p:cNvPr id="212"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ff0000"/>
                </a:solidFill>
                <a:latin typeface="Century Gothic"/>
              </a:rPr>
              <a:t>Penyelesaian Contoh 2</a:t>
            </a:r>
            <a:endParaRPr/>
          </a:p>
          <a:p>
            <a:pPr>
              <a:lnSpc>
                <a:spcPct val="100000"/>
              </a:lnSpc>
              <a:buSzPct val="25000"/>
              <a:buFont charset="2" typeface="Wingdings 2"/>
              <a:buAutoNum type="alphaLcPeriod"/>
            </a:pPr>
            <a:r>
              <a:rPr lang="en-US" sz="2400">
                <a:solidFill>
                  <a:srgbClr val="04617b"/>
                </a:solidFill>
                <a:latin typeface="Century Gothic"/>
              </a:rPr>
              <a:t>Kata-kata “tetapi” mempunyai arti yang sama dengan “dan”, sehingga kalimat (a) bisa dinyatakan sebagai simbol </a:t>
            </a:r>
            <a:r>
              <a:rPr lang="en-US" sz="2400">
                <a:solidFill>
                  <a:srgbClr val="04617b"/>
                </a:solidFill>
                <a:latin typeface="Symbol"/>
              </a:rPr>
              <a:t></a:t>
            </a:r>
            <a:r>
              <a:rPr lang="en-US" sz="2400">
                <a:solidFill>
                  <a:srgbClr val="04617b"/>
                </a:solidFill>
                <a:latin typeface="Century Gothic"/>
              </a:rPr>
              <a:t>A^B atau ^B</a:t>
            </a:r>
            <a:endParaRPr/>
          </a:p>
          <a:p>
            <a:pPr>
              <a:lnSpc>
                <a:spcPct val="100000"/>
              </a:lnSpc>
              <a:buSzPct val="25000"/>
              <a:buFont charset="2" typeface="Wingdings 2"/>
              <a:buAutoNum type="alphaLcPeriod"/>
            </a:pPr>
            <a:r>
              <a:rPr lang="en-US" sz="2400">
                <a:solidFill>
                  <a:srgbClr val="04617b"/>
                </a:solidFill>
                <a:latin typeface="Symbol"/>
              </a:rPr>
              <a:t></a:t>
            </a:r>
            <a:r>
              <a:rPr lang="en-US" sz="2400">
                <a:solidFill>
                  <a:srgbClr val="04617b"/>
                </a:solidFill>
                <a:latin typeface="Century Gothic"/>
              </a:rPr>
              <a:t>A^</a:t>
            </a:r>
            <a:r>
              <a:rPr lang="en-US" sz="2400">
                <a:solidFill>
                  <a:srgbClr val="04617b"/>
                </a:solidFill>
                <a:latin typeface="Symbol"/>
              </a:rPr>
              <a:t></a:t>
            </a:r>
            <a:r>
              <a:rPr lang="en-US" sz="2400">
                <a:solidFill>
                  <a:srgbClr val="04617b"/>
                </a:solidFill>
                <a:latin typeface="Century Gothic"/>
              </a:rPr>
              <a:t>B atau ^</a:t>
            </a:r>
            <a:endParaRPr/>
          </a:p>
          <a:p>
            <a:pPr>
              <a:lnSpc>
                <a:spcPct val="100000"/>
              </a:lnSpc>
              <a:buSzPct val="25000"/>
              <a:buFont charset="2" typeface="Wingdings 2"/>
              <a:buAutoNum type="alphaLcPeriod"/>
            </a:pPr>
            <a:r>
              <a:rPr lang="en-US" sz="2400">
                <a:solidFill>
                  <a:srgbClr val="04617b"/>
                </a:solidFill>
                <a:latin typeface="Century Gothic"/>
              </a:rPr>
              <a:t>Kalimat “hari ini hujan dan cerah” dapat dinyatakan A^B, sehingga kalimat (c) bisa dinyatakan sebagai simbol </a:t>
            </a:r>
            <a:r>
              <a:rPr lang="en-US" sz="2400">
                <a:solidFill>
                  <a:srgbClr val="04617b"/>
                </a:solidFill>
                <a:latin typeface="Symbol"/>
              </a:rPr>
              <a:t></a:t>
            </a:r>
            <a:r>
              <a:rPr lang="en-US" sz="2400">
                <a:solidFill>
                  <a:srgbClr val="04617b"/>
                </a:solidFill>
                <a:latin typeface="Century Gothic"/>
              </a:rPr>
              <a:t>(A^B) atau </a:t>
            </a:r>
            <a:endParaRPr/>
          </a:p>
          <a:p>
            <a:pPr>
              <a:lnSpc>
                <a:spcPct val="100000"/>
              </a:lnSpc>
            </a:pPr>
            <a:endParaRPr/>
          </a:p>
          <a:p>
            <a:pPr>
              <a:lnSpc>
                <a:spcPct val="100000"/>
              </a:lnSpc>
            </a:pPr>
            <a:endParaRPr/>
          </a:p>
          <a:p>
            <a:pPr>
              <a:lnSpc>
                <a:spcPct val="100000"/>
              </a:lnSpc>
            </a:pPr>
            <a:endParaRPr/>
          </a:p>
        </p:txBody>
      </p:sp>
      <p:sp>
        <p:nvSpPr>
          <p:cNvPr id="213" name="CustomShape 3"/>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 </a:t>
            </a:r>
            <a:endParaRPr/>
          </a:p>
        </p:txBody>
      </p:sp>
      <p:sp>
        <p:nvSpPr>
          <p:cNvPr id="214" name="CustomShape 4"/>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215" name="CustomShape 5"/>
          <p:cNvSpPr/>
          <p:nvPr/>
        </p:nvSpPr>
        <p:spPr>
          <a:xfrm>
            <a:off x="4649040" y="224640"/>
            <a:ext cx="1331280" cy="364320"/>
          </a:xfrm>
          <a:prstGeom prst="rect">
            <a:avLst/>
          </a:prstGeom>
        </p:spPr>
        <p:txBody>
          <a:bodyPr anchor="ctr" bIns="45000" lIns="90000" rIns="90000" tIns="45000"/>
          <a:p>
            <a:pPr>
              <a:lnSpc>
                <a:spcPct val="100000"/>
              </a:lnSpc>
            </a:pPr>
            <a:fld id="{457F516B-909F-49BB-8F76-1B015D7B1511}" type="slidenum">
              <a:rPr lang="en-US" sz="1200">
                <a:solidFill>
                  <a:srgbClr val="fefefe"/>
                </a:solidFill>
                <a:latin typeface="Century Gothic"/>
              </a:rPr>
              <a:t>&lt;number&gt;</a:t>
            </a:fld>
            <a:endParaRPr/>
          </a:p>
        </p:txBody>
      </p:sp>
    </p:spTree>
  </p:cSld>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16"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Kata-kata Penggandeng Kalimat (</a:t>
            </a:r>
            <a:r>
              <a:rPr b="1" i="1" lang="en-US" sz="4000">
                <a:solidFill>
                  <a:srgbClr val="0f6fc6"/>
                </a:solidFill>
                <a:latin typeface="Century Gothic"/>
              </a:rPr>
              <a:t>Logical Connectives</a:t>
            </a:r>
            <a:r>
              <a:rPr b="1" lang="en-US" sz="4000">
                <a:solidFill>
                  <a:srgbClr val="0f6fc6"/>
                </a:solidFill>
                <a:latin typeface="Century Gothic"/>
              </a:rPr>
              <a:t>)</a:t>
            </a:r>
            <a:endParaRPr/>
          </a:p>
        </p:txBody>
      </p:sp>
      <p:sp>
        <p:nvSpPr>
          <p:cNvPr id="217"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Dalam kehidupan sehari-hari, kata-kata penggandeng dalam tabel diatas banyak digunakan tetapi dengan arti yang berbeda-beda, tergantung dari konteks pembicaraan, misalnya:</a:t>
            </a:r>
            <a:endParaRPr/>
          </a:p>
          <a:p>
            <a:pPr>
              <a:lnSpc>
                <a:spcPct val="100000"/>
              </a:lnSpc>
              <a:buSzPct val="25000"/>
              <a:buFont charset="2" typeface="Wingdings 2"/>
              <a:buAutoNum type="alphaLcPeriod"/>
            </a:pPr>
            <a:r>
              <a:rPr lang="en-US" sz="2400">
                <a:solidFill>
                  <a:srgbClr val="04617b"/>
                </a:solidFill>
                <a:latin typeface="Century Gothic"/>
              </a:rPr>
              <a:t>Apabila saya lulus, maka ayah akan membelikan sepeda motor.</a:t>
            </a:r>
            <a:endParaRPr/>
          </a:p>
          <a:p>
            <a:pPr>
              <a:lnSpc>
                <a:spcPct val="100000"/>
              </a:lnSpc>
              <a:buSzPct val="25000"/>
              <a:buFont charset="2" typeface="Wingdings 2"/>
              <a:buAutoNum type="alphaLcPeriod"/>
            </a:pPr>
            <a:r>
              <a:rPr lang="en-US" sz="2400">
                <a:solidFill>
                  <a:srgbClr val="04617b"/>
                </a:solidFill>
                <a:latin typeface="Century Gothic"/>
              </a:rPr>
              <a:t>Apabila kamu tidak belajar, maka kamu tidak akan lulus.</a:t>
            </a:r>
            <a:endParaRPr/>
          </a:p>
          <a:p>
            <a:pPr>
              <a:lnSpc>
                <a:spcPct val="100000"/>
              </a:lnSpc>
              <a:buSzPct val="25000"/>
              <a:buFont charset="2" typeface="Wingdings 2"/>
              <a:buAutoNum type="alphaLcPeriod"/>
            </a:pPr>
            <a:r>
              <a:rPr lang="en-US" sz="2400">
                <a:solidFill>
                  <a:srgbClr val="04617b"/>
                </a:solidFill>
                <a:latin typeface="Century Gothic"/>
              </a:rPr>
              <a:t>Jika 2 + 2 = 4, maka bunga melati berwarna putih.</a:t>
            </a:r>
            <a:endParaRPr/>
          </a:p>
        </p:txBody>
      </p:sp>
      <p:sp>
        <p:nvSpPr>
          <p:cNvPr id="218"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219" name="CustomShape 4"/>
          <p:cNvSpPr/>
          <p:nvPr/>
        </p:nvSpPr>
        <p:spPr>
          <a:xfrm>
            <a:off x="4649040" y="224640"/>
            <a:ext cx="1331280" cy="364320"/>
          </a:xfrm>
          <a:prstGeom prst="rect">
            <a:avLst/>
          </a:prstGeom>
        </p:spPr>
        <p:txBody>
          <a:bodyPr anchor="ctr" bIns="45000" lIns="90000" rIns="90000" tIns="45000"/>
          <a:p>
            <a:pPr>
              <a:lnSpc>
                <a:spcPct val="100000"/>
              </a:lnSpc>
            </a:pPr>
            <a:fld id="{A30A7130-29FF-4BBC-B543-9158D9E0C9BA}" type="slidenum">
              <a:rPr lang="en-US" sz="1200">
                <a:solidFill>
                  <a:srgbClr val="fefefe"/>
                </a:solidFill>
                <a:latin typeface="Century Gothic"/>
              </a:rPr>
              <a:t>&lt;number&gt;</a:t>
            </a:fld>
            <a:endParaRPr/>
          </a:p>
        </p:txBody>
      </p:sp>
    </p:spTree>
  </p:cSld>
  <p:timing>
    <p:tnLst>
      <p:par>
        <p:cTn dur="indefinite" id="9" nodeType="tmRoot" restart="never">
          <p:childTnLst>
            <p:seq>
              <p:cTn id="10" nodeType="mainSeq"/>
              <p:prevCondLst>
                <p:cond delay="0" evt="onPrev">
                  <p:tgtEl>
                    <p:sldTgt/>
                  </p:tgtEl>
                </p:cond>
              </p:prevCondLst>
              <p:nextCondLst>
                <p:cond delay="0" evt="onNext">
                  <p:tgtEl>
                    <p:sldTgt/>
                  </p:tgtEl>
                </p:cond>
              </p:nextCondLst>
            </p:seq>
          </p:childTnLst>
        </p:cTn>
      </p:par>
    </p:tnLst>
  </p:timing>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20" name="CustomShape 1"/>
          <p:cNvSpPr/>
          <p:nvPr/>
        </p:nvSpPr>
        <p:spPr>
          <a:xfrm>
            <a:off x="1043640" y="1027800"/>
            <a:ext cx="7023960" cy="1142280"/>
          </a:xfrm>
          <a:prstGeom prst="rect">
            <a:avLst/>
          </a:prstGeom>
        </p:spPr>
        <p:txBody>
          <a:bodyPr anchor="b" bIns="45000" lIns="90000" rIns="90000" tIns="45000"/>
          <a:p>
            <a:pPr>
              <a:lnSpc>
                <a:spcPct val="100000"/>
              </a:lnSpc>
            </a:pPr>
            <a:r>
              <a:rPr b="1" lang="en-US" sz="4000">
                <a:solidFill>
                  <a:srgbClr val="0f6fc6"/>
                </a:solidFill>
                <a:latin typeface="Century Gothic"/>
              </a:rPr>
              <a:t>Kata-kata Penggandeng Kalimat (</a:t>
            </a:r>
            <a:r>
              <a:rPr b="1" i="1" lang="en-US" sz="4000">
                <a:solidFill>
                  <a:srgbClr val="0f6fc6"/>
                </a:solidFill>
                <a:latin typeface="Century Gothic"/>
              </a:rPr>
              <a:t>Logical Connectives</a:t>
            </a:r>
            <a:r>
              <a:rPr b="1" lang="en-US" sz="4000">
                <a:solidFill>
                  <a:srgbClr val="0f6fc6"/>
                </a:solidFill>
                <a:latin typeface="Century Gothic"/>
              </a:rPr>
              <a:t>)</a:t>
            </a:r>
            <a:endParaRPr/>
          </a:p>
        </p:txBody>
      </p:sp>
      <p:sp>
        <p:nvSpPr>
          <p:cNvPr id="221" name="CustomShape 2"/>
          <p:cNvSpPr/>
          <p:nvPr/>
        </p:nvSpPr>
        <p:spPr>
          <a:xfrm>
            <a:off x="1043640" y="2323800"/>
            <a:ext cx="6776640" cy="3508200"/>
          </a:xfrm>
          <a:prstGeom prst="rect">
            <a:avLst/>
          </a:prstGeom>
        </p:spPr>
        <p:txBody>
          <a:bodyPr bIns="45000" lIns="90000" rIns="90000" tIns="45000"/>
          <a:p>
            <a:pPr>
              <a:lnSpc>
                <a:spcPct val="100000"/>
              </a:lnSpc>
              <a:buSzPct val="25000"/>
              <a:buFont charset="2" typeface="Wingdings 2"/>
              <a:buChar char=""/>
            </a:pPr>
            <a:r>
              <a:rPr lang="en-US" sz="2400">
                <a:solidFill>
                  <a:srgbClr val="04617b"/>
                </a:solidFill>
                <a:latin typeface="Century Gothic"/>
              </a:rPr>
              <a:t>Meskipun semua kalimat mempunyai bentuk: jika ... maka ..., tetapi ketiganya mempunyai konotasi yang berbeda.</a:t>
            </a:r>
            <a:endParaRPr/>
          </a:p>
          <a:p>
            <a:pPr>
              <a:lnSpc>
                <a:spcPct val="100000"/>
              </a:lnSpc>
              <a:buSzPct val="25000"/>
              <a:buFont charset="2" typeface="Wingdings 2"/>
              <a:buChar char=""/>
            </a:pPr>
            <a:r>
              <a:rPr lang="en-US" sz="2400">
                <a:solidFill>
                  <a:srgbClr val="04617b"/>
                </a:solidFill>
                <a:latin typeface="Century Gothic"/>
              </a:rPr>
              <a:t>Implikasi dalam kalimat (a) merupakan suatu janji</a:t>
            </a:r>
            <a:endParaRPr/>
          </a:p>
          <a:p>
            <a:pPr>
              <a:lnSpc>
                <a:spcPct val="100000"/>
              </a:lnSpc>
              <a:buSzPct val="25000"/>
              <a:buFont charset="2" typeface="Wingdings 2"/>
              <a:buChar char=""/>
            </a:pPr>
            <a:r>
              <a:rPr lang="en-US" sz="2400">
                <a:solidFill>
                  <a:srgbClr val="04617b"/>
                </a:solidFill>
                <a:latin typeface="Century Gothic"/>
              </a:rPr>
              <a:t>Dalam kalimat (b) merupakan sebab akibat</a:t>
            </a:r>
            <a:endParaRPr/>
          </a:p>
          <a:p>
            <a:pPr>
              <a:lnSpc>
                <a:spcPct val="100000"/>
              </a:lnSpc>
              <a:buSzPct val="25000"/>
              <a:buFont charset="2" typeface="Wingdings 2"/>
              <a:buChar char=""/>
            </a:pPr>
            <a:r>
              <a:rPr lang="en-US" sz="2400">
                <a:solidFill>
                  <a:srgbClr val="04617b"/>
                </a:solidFill>
                <a:latin typeface="Century Gothic"/>
              </a:rPr>
              <a:t>Sedangkan dalam kalimat (c) tidak mempunyai arti (tidak ada hubungan antara kedua kalimat penyusunnya)</a:t>
            </a:r>
            <a:endParaRPr/>
          </a:p>
        </p:txBody>
      </p:sp>
      <p:sp>
        <p:nvSpPr>
          <p:cNvPr id="222" name="CustomShape 3"/>
          <p:cNvSpPr/>
          <p:nvPr/>
        </p:nvSpPr>
        <p:spPr>
          <a:xfrm>
            <a:off x="4641480" y="5852160"/>
            <a:ext cx="3501360" cy="364320"/>
          </a:xfrm>
          <a:prstGeom prst="rect">
            <a:avLst/>
          </a:prstGeom>
        </p:spPr>
        <p:txBody>
          <a:bodyPr anchor="ctr" bIns="45000" lIns="90000" rIns="90000" tIns="45000"/>
          <a:p>
            <a:pPr algn="r">
              <a:lnSpc>
                <a:spcPct val="100000"/>
              </a:lnSpc>
            </a:pPr>
            <a:r>
              <a:rPr lang="en-US" sz="1200">
                <a:solidFill>
                  <a:srgbClr val="0f6fc6"/>
                </a:solidFill>
                <a:latin typeface="Century Gothic"/>
              </a:rPr>
              <a:t>#logika informatika_Ninink#</a:t>
            </a:r>
            <a:endParaRPr/>
          </a:p>
        </p:txBody>
      </p:sp>
      <p:sp>
        <p:nvSpPr>
          <p:cNvPr id="223" name="CustomShape 4"/>
          <p:cNvSpPr/>
          <p:nvPr/>
        </p:nvSpPr>
        <p:spPr>
          <a:xfrm>
            <a:off x="4649040" y="224640"/>
            <a:ext cx="1331280" cy="364320"/>
          </a:xfrm>
          <a:prstGeom prst="rect">
            <a:avLst/>
          </a:prstGeom>
        </p:spPr>
        <p:txBody>
          <a:bodyPr anchor="ctr" bIns="45000" lIns="90000" rIns="90000" tIns="45000"/>
          <a:p>
            <a:pPr>
              <a:lnSpc>
                <a:spcPct val="100000"/>
              </a:lnSpc>
            </a:pPr>
            <a:fld id="{473AFC6A-34E8-4408-B6BB-8806172B1BB9}" type="slidenum">
              <a:rPr lang="en-US" sz="1200">
                <a:solidFill>
                  <a:srgbClr val="fefefe"/>
                </a:solidFill>
                <a:latin typeface="Century Gothic"/>
              </a:rPr>
              <a:t>&lt;number&gt;</a:t>
            </a:fld>
            <a:endParaRPr/>
          </a:p>
        </p:txBody>
      </p:sp>
    </p:spTree>
  </p:cSl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