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53"/>
  </p:notesMasterIdLst>
  <p:sldIdLst>
    <p:sldId id="257" r:id="rId2"/>
    <p:sldId id="318" r:id="rId3"/>
    <p:sldId id="321" r:id="rId4"/>
    <p:sldId id="259" r:id="rId5"/>
    <p:sldId id="260" r:id="rId6"/>
    <p:sldId id="261" r:id="rId7"/>
    <p:sldId id="262" r:id="rId8"/>
    <p:sldId id="319" r:id="rId9"/>
    <p:sldId id="313" r:id="rId10"/>
    <p:sldId id="314" r:id="rId11"/>
    <p:sldId id="315" r:id="rId12"/>
    <p:sldId id="316" r:id="rId13"/>
    <p:sldId id="317" r:id="rId14"/>
    <p:sldId id="263" r:id="rId15"/>
    <p:sldId id="264" r:id="rId16"/>
    <p:sldId id="306" r:id="rId17"/>
    <p:sldId id="308" r:id="rId18"/>
    <p:sldId id="307" r:id="rId19"/>
    <p:sldId id="309" r:id="rId20"/>
    <p:sldId id="310" r:id="rId21"/>
    <p:sldId id="311" r:id="rId22"/>
    <p:sldId id="312" r:id="rId23"/>
    <p:sldId id="322" r:id="rId24"/>
    <p:sldId id="273" r:id="rId25"/>
    <p:sldId id="276" r:id="rId26"/>
    <p:sldId id="277" r:id="rId27"/>
    <p:sldId id="279" r:id="rId28"/>
    <p:sldId id="280" r:id="rId29"/>
    <p:sldId id="281" r:id="rId30"/>
    <p:sldId id="282" r:id="rId31"/>
    <p:sldId id="283" r:id="rId32"/>
    <p:sldId id="284" r:id="rId33"/>
    <p:sldId id="285" r:id="rId34"/>
    <p:sldId id="286" r:id="rId35"/>
    <p:sldId id="287" r:id="rId36"/>
    <p:sldId id="288" r:id="rId37"/>
    <p:sldId id="291" r:id="rId38"/>
    <p:sldId id="292" r:id="rId39"/>
    <p:sldId id="302" r:id="rId40"/>
    <p:sldId id="303" r:id="rId41"/>
    <p:sldId id="304" r:id="rId42"/>
    <p:sldId id="305" r:id="rId43"/>
    <p:sldId id="293" r:id="rId44"/>
    <p:sldId id="294" r:id="rId45"/>
    <p:sldId id="295" r:id="rId46"/>
    <p:sldId id="296" r:id="rId47"/>
    <p:sldId id="297" r:id="rId48"/>
    <p:sldId id="298" r:id="rId49"/>
    <p:sldId id="299" r:id="rId50"/>
    <p:sldId id="300" r:id="rId51"/>
    <p:sldId id="301" r:id="rId52"/>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4" d="100"/>
          <a:sy n="74" d="100"/>
        </p:scale>
        <p:origin x="-125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24455D-F306-48DA-B023-1F7CC2DE8093}" type="datetimeFigureOut">
              <a:rPr lang="id-ID" smtClean="0"/>
              <a:t>12/10/2018</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393B542-5F5D-4AD0-856F-AE539E79A542}" type="slidenum">
              <a:rPr lang="id-ID" smtClean="0"/>
              <a:t>‹#›</a:t>
            </a:fld>
            <a:endParaRPr lang="id-ID"/>
          </a:p>
        </p:txBody>
      </p:sp>
    </p:spTree>
    <p:extLst>
      <p:ext uri="{BB962C8B-B14F-4D97-AF65-F5344CB8AC3E}">
        <p14:creationId xmlns:p14="http://schemas.microsoft.com/office/powerpoint/2010/main" val="10254314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id-ID" smtClean="0"/>
          </a:p>
        </p:txBody>
      </p:sp>
      <p:sp>
        <p:nvSpPr>
          <p:cNvPr id="4915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C40BB09-38DA-4680-A182-696E0182129A}" type="slidenum">
              <a:rPr lang="en-US" smtClean="0"/>
              <a:pPr fontAlgn="base">
                <a:spcBef>
                  <a:spcPct val="0"/>
                </a:spcBef>
                <a:spcAft>
                  <a:spcPct val="0"/>
                </a:spcAft>
                <a:defRPr/>
              </a:pPr>
              <a:t>16</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id-ID" smtClean="0"/>
          </a:p>
        </p:txBody>
      </p:sp>
      <p:sp>
        <p:nvSpPr>
          <p:cNvPr id="4" name="Slide Number Placeholder 3"/>
          <p:cNvSpPr>
            <a:spLocks noGrp="1"/>
          </p:cNvSpPr>
          <p:nvPr>
            <p:ph type="sldNum" sz="quarter" idx="5"/>
          </p:nvPr>
        </p:nvSpPr>
        <p:spPr/>
        <p:txBody>
          <a:bodyPr/>
          <a:lstStyle/>
          <a:p>
            <a:pPr>
              <a:defRPr/>
            </a:pPr>
            <a:fld id="{0B62A143-1932-409F-878D-7DDD10303D90}" type="slidenum">
              <a:rPr lang="en-US" smtClean="0"/>
              <a:pPr>
                <a:defRPr/>
              </a:pPr>
              <a:t>17</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id-ID" smtClean="0"/>
          </a:p>
        </p:txBody>
      </p:sp>
      <p:sp>
        <p:nvSpPr>
          <p:cNvPr id="5018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793E72B-12B8-44D2-8A5A-734431F5C4D2}" type="slidenum">
              <a:rPr lang="en-US" smtClean="0"/>
              <a:pPr fontAlgn="base">
                <a:spcBef>
                  <a:spcPct val="0"/>
                </a:spcBef>
                <a:spcAft>
                  <a:spcPct val="0"/>
                </a:spcAft>
                <a:defRPr/>
              </a:pPr>
              <a:t>18</a:t>
            </a:fld>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id-ID" smtClean="0"/>
          </a:p>
        </p:txBody>
      </p:sp>
      <p:sp>
        <p:nvSpPr>
          <p:cNvPr id="5120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6BC5212-15F1-4B60-AC8B-FCBC8B10FF2C}" type="slidenum">
              <a:rPr lang="en-US" smtClean="0"/>
              <a:pPr fontAlgn="base">
                <a:spcBef>
                  <a:spcPct val="0"/>
                </a:spcBef>
                <a:spcAft>
                  <a:spcPct val="0"/>
                </a:spcAft>
                <a:defRPr/>
              </a:pPr>
              <a:t>19</a:t>
            </a:fld>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id-ID" smtClean="0"/>
          </a:p>
        </p:txBody>
      </p:sp>
      <p:sp>
        <p:nvSpPr>
          <p:cNvPr id="5222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A53ADEF-A4B2-4B75-9E38-18D9E7019084}" type="slidenum">
              <a:rPr lang="en-US" smtClean="0"/>
              <a:pPr fontAlgn="base">
                <a:spcBef>
                  <a:spcPct val="0"/>
                </a:spcBef>
                <a:spcAft>
                  <a:spcPct val="0"/>
                </a:spcAft>
                <a:defRPr/>
              </a:pPr>
              <a:t>20</a:t>
            </a:fld>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id-ID" smtClean="0"/>
          </a:p>
        </p:txBody>
      </p:sp>
      <p:sp>
        <p:nvSpPr>
          <p:cNvPr id="5325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BE2B41D-4511-4013-B742-43A8B4924070}" type="slidenum">
              <a:rPr lang="en-US" smtClean="0"/>
              <a:pPr fontAlgn="base">
                <a:spcBef>
                  <a:spcPct val="0"/>
                </a:spcBef>
                <a:spcAft>
                  <a:spcPct val="0"/>
                </a:spcAft>
                <a:defRPr/>
              </a:pPr>
              <a:t>21</a:t>
            </a:fld>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id-ID" smtClean="0"/>
          </a:p>
        </p:txBody>
      </p:sp>
      <p:sp>
        <p:nvSpPr>
          <p:cNvPr id="5427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689BE52-9870-4BCA-B4F0-2BBC6186EDFF}" type="slidenum">
              <a:rPr lang="en-US" smtClean="0"/>
              <a:pPr fontAlgn="base">
                <a:spcBef>
                  <a:spcPct val="0"/>
                </a:spcBef>
                <a:spcAft>
                  <a:spcPct val="0"/>
                </a:spcAft>
                <a:defRPr/>
              </a:pPr>
              <a:t>22</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5326386A-38C6-4976-8CED-E7E209A6D14F}" type="datetimeFigureOut">
              <a:rPr lang="id-ID" smtClean="0"/>
              <a:t>12/10/2018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8A76246-F9E7-41CA-9773-8A4DED781288}" type="slidenum">
              <a:rPr lang="id-ID" smtClean="0"/>
              <a:t>‹#›</a:t>
            </a:fld>
            <a:endParaRPr lang="id-ID"/>
          </a:p>
        </p:txBody>
      </p:sp>
    </p:spTree>
    <p:extLst>
      <p:ext uri="{BB962C8B-B14F-4D97-AF65-F5344CB8AC3E}">
        <p14:creationId xmlns:p14="http://schemas.microsoft.com/office/powerpoint/2010/main" val="3035681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5326386A-38C6-4976-8CED-E7E209A6D14F}" type="datetimeFigureOut">
              <a:rPr lang="id-ID" smtClean="0"/>
              <a:t>12/10/2018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8A76246-F9E7-41CA-9773-8A4DED781288}" type="slidenum">
              <a:rPr lang="id-ID" smtClean="0"/>
              <a:t>‹#›</a:t>
            </a:fld>
            <a:endParaRPr lang="id-ID"/>
          </a:p>
        </p:txBody>
      </p:sp>
    </p:spTree>
    <p:extLst>
      <p:ext uri="{BB962C8B-B14F-4D97-AF65-F5344CB8AC3E}">
        <p14:creationId xmlns:p14="http://schemas.microsoft.com/office/powerpoint/2010/main" val="633796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26386A-38C6-4976-8CED-E7E209A6D14F}" type="datetimeFigureOut">
              <a:rPr lang="id-ID" smtClean="0"/>
              <a:t>12/10/2018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8A76246-F9E7-41CA-9773-8A4DED781288}" type="slidenum">
              <a:rPr lang="id-ID" smtClean="0"/>
              <a:t>‹#›</a:t>
            </a:fld>
            <a:endParaRPr lang="id-ID"/>
          </a:p>
        </p:txBody>
      </p:sp>
    </p:spTree>
    <p:extLst>
      <p:ext uri="{BB962C8B-B14F-4D97-AF65-F5344CB8AC3E}">
        <p14:creationId xmlns:p14="http://schemas.microsoft.com/office/powerpoint/2010/main" val="19130330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5326386A-38C6-4976-8CED-E7E209A6D14F}" type="datetimeFigureOut">
              <a:rPr lang="id-ID" smtClean="0"/>
              <a:t>12/10/2018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8A76246-F9E7-41CA-9773-8A4DED781288}" type="slidenum">
              <a:rPr lang="id-ID" smtClean="0"/>
              <a:t>‹#›</a:t>
            </a:fld>
            <a:endParaRPr lang="id-ID"/>
          </a:p>
        </p:txBody>
      </p:sp>
    </p:spTree>
    <p:extLst>
      <p:ext uri="{BB962C8B-B14F-4D97-AF65-F5344CB8AC3E}">
        <p14:creationId xmlns:p14="http://schemas.microsoft.com/office/powerpoint/2010/main" val="158600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5326386A-38C6-4976-8CED-E7E209A6D14F}" type="datetimeFigureOut">
              <a:rPr lang="id-ID" smtClean="0"/>
              <a:t>12/10/2018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E8A76246-F9E7-41CA-9773-8A4DED781288}" type="slidenum">
              <a:rPr lang="id-ID" smtClean="0"/>
              <a:t>‹#›</a:t>
            </a:fld>
            <a:endParaRPr lang="id-ID"/>
          </a:p>
        </p:txBody>
      </p:sp>
    </p:spTree>
    <p:extLst>
      <p:ext uri="{BB962C8B-B14F-4D97-AF65-F5344CB8AC3E}">
        <p14:creationId xmlns:p14="http://schemas.microsoft.com/office/powerpoint/2010/main" val="3370363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5326386A-38C6-4976-8CED-E7E209A6D14F}" type="datetimeFigureOut">
              <a:rPr lang="id-ID" smtClean="0"/>
              <a:t>12/10/2018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E8A76246-F9E7-41CA-9773-8A4DED781288}" type="slidenum">
              <a:rPr lang="id-ID" smtClean="0"/>
              <a:t>‹#›</a:t>
            </a:fld>
            <a:endParaRPr lang="id-ID"/>
          </a:p>
        </p:txBody>
      </p:sp>
    </p:spTree>
    <p:extLst>
      <p:ext uri="{BB962C8B-B14F-4D97-AF65-F5344CB8AC3E}">
        <p14:creationId xmlns:p14="http://schemas.microsoft.com/office/powerpoint/2010/main" val="2356963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26386A-38C6-4976-8CED-E7E209A6D14F}" type="datetimeFigureOut">
              <a:rPr lang="id-ID" smtClean="0"/>
              <a:t>12/10/2018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E8A76246-F9E7-41CA-9773-8A4DED781288}" type="slidenum">
              <a:rPr lang="id-ID" smtClean="0"/>
              <a:t>‹#›</a:t>
            </a:fld>
            <a:endParaRPr lang="id-ID"/>
          </a:p>
        </p:txBody>
      </p:sp>
    </p:spTree>
    <p:extLst>
      <p:ext uri="{BB962C8B-B14F-4D97-AF65-F5344CB8AC3E}">
        <p14:creationId xmlns:p14="http://schemas.microsoft.com/office/powerpoint/2010/main" val="700780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26386A-38C6-4976-8CED-E7E209A6D14F}" type="datetimeFigureOut">
              <a:rPr lang="id-ID" smtClean="0"/>
              <a:t>12/10/2018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8A76246-F9E7-41CA-9773-8A4DED781288}" type="slidenum">
              <a:rPr lang="id-ID" smtClean="0"/>
              <a:t>‹#›</a:t>
            </a:fld>
            <a:endParaRPr lang="id-ID"/>
          </a:p>
        </p:txBody>
      </p:sp>
    </p:spTree>
    <p:extLst>
      <p:ext uri="{BB962C8B-B14F-4D97-AF65-F5344CB8AC3E}">
        <p14:creationId xmlns:p14="http://schemas.microsoft.com/office/powerpoint/2010/main" val="96972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26386A-38C6-4976-8CED-E7E209A6D14F}" type="datetimeFigureOut">
              <a:rPr lang="id-ID" smtClean="0"/>
              <a:t>12/10/2018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8A76246-F9E7-41CA-9773-8A4DED781288}" type="slidenum">
              <a:rPr lang="id-ID" smtClean="0"/>
              <a:t>‹#›</a:t>
            </a:fld>
            <a:endParaRPr lang="id-ID"/>
          </a:p>
        </p:txBody>
      </p:sp>
    </p:spTree>
    <p:extLst>
      <p:ext uri="{BB962C8B-B14F-4D97-AF65-F5344CB8AC3E}">
        <p14:creationId xmlns:p14="http://schemas.microsoft.com/office/powerpoint/2010/main" val="7100313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5326386A-38C6-4976-8CED-E7E209A6D14F}" type="datetimeFigureOut">
              <a:rPr lang="id-ID" smtClean="0"/>
              <a:t>12/10/2018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8A76246-F9E7-41CA-9773-8A4DED781288}" type="slidenum">
              <a:rPr lang="id-ID" smtClean="0"/>
              <a:t>‹#›</a:t>
            </a:fld>
            <a:endParaRPr lang="id-ID"/>
          </a:p>
        </p:txBody>
      </p:sp>
    </p:spTree>
    <p:extLst>
      <p:ext uri="{BB962C8B-B14F-4D97-AF65-F5344CB8AC3E}">
        <p14:creationId xmlns:p14="http://schemas.microsoft.com/office/powerpoint/2010/main" val="10569496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5326386A-38C6-4976-8CED-E7E209A6D14F}" type="datetimeFigureOut">
              <a:rPr lang="id-ID" smtClean="0"/>
              <a:t>12/10/2018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8A76246-F9E7-41CA-9773-8A4DED781288}" type="slidenum">
              <a:rPr lang="id-ID" smtClean="0"/>
              <a:t>‹#›</a:t>
            </a:fld>
            <a:endParaRPr lang="id-ID"/>
          </a:p>
        </p:txBody>
      </p:sp>
    </p:spTree>
    <p:extLst>
      <p:ext uri="{BB962C8B-B14F-4D97-AF65-F5344CB8AC3E}">
        <p14:creationId xmlns:p14="http://schemas.microsoft.com/office/powerpoint/2010/main" val="29326396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26386A-38C6-4976-8CED-E7E209A6D14F}" type="datetimeFigureOut">
              <a:rPr lang="id-ID" smtClean="0"/>
              <a:t>12/10/2018</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A76246-F9E7-41CA-9773-8A4DED781288}" type="slidenum">
              <a:rPr lang="id-ID" smtClean="0"/>
              <a:t>‹#›</a:t>
            </a:fld>
            <a:endParaRPr lang="id-ID"/>
          </a:p>
        </p:txBody>
      </p:sp>
    </p:spTree>
    <p:extLst>
      <p:ext uri="{BB962C8B-B14F-4D97-AF65-F5344CB8AC3E}">
        <p14:creationId xmlns:p14="http://schemas.microsoft.com/office/powerpoint/2010/main" val="218952606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ttps://id.wikipedia.org/wiki/Komunitas" TargetMode="External"/><Relationship Id="rId2" Type="http://schemas.openxmlformats.org/officeDocument/2006/relationships/hyperlink" Target="https://id.wikipedia.org/w/index.php?title=Kupon&amp;action=edit&amp;redlink=1" TargetMode="Externa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Transaksi e-Commerce di RI 2020 Capai Rp 596 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3999" cy="4653136"/>
          </a:xfrm>
          <a:prstGeom prst="rect">
            <a:avLst/>
          </a:prstGeom>
          <a:noFill/>
          <a:extLst>
            <a:ext uri="{909E8E84-426E-40DD-AFC4-6F175D3DCCD1}">
              <a14:hiddenFill xmlns:a14="http://schemas.microsoft.com/office/drawing/2010/main">
                <a:solidFill>
                  <a:srgbClr val="FFFFFF"/>
                </a:solidFill>
              </a14:hiddenFill>
            </a:ext>
          </a:extLst>
        </p:spPr>
      </p:pic>
      <p:sp>
        <p:nvSpPr>
          <p:cNvPr id="4098" name="Rectangle 3"/>
          <p:cNvSpPr>
            <a:spLocks noGrp="1" noChangeArrowheads="1"/>
          </p:cNvSpPr>
          <p:nvPr>
            <p:ph idx="1"/>
          </p:nvPr>
        </p:nvSpPr>
        <p:spPr>
          <a:xfrm>
            <a:off x="971600" y="4869160"/>
            <a:ext cx="7391400" cy="1068387"/>
          </a:xfrm>
        </p:spPr>
        <p:txBody>
          <a:bodyPr>
            <a:noAutofit/>
          </a:bodyPr>
          <a:lstStyle/>
          <a:p>
            <a:pPr algn="ctr">
              <a:lnSpc>
                <a:spcPct val="80000"/>
              </a:lnSpc>
              <a:buFontTx/>
              <a:buNone/>
            </a:pPr>
            <a:r>
              <a:rPr lang="en-US" sz="8800" b="1" dirty="0" smtClean="0">
                <a:latin typeface="Chiller" pitchFamily="82" charset="0"/>
              </a:rPr>
              <a:t>E-Commerce</a:t>
            </a:r>
          </a:p>
        </p:txBody>
      </p:sp>
    </p:spTree>
    <p:extLst>
      <p:ext uri="{BB962C8B-B14F-4D97-AF65-F5344CB8AC3E}">
        <p14:creationId xmlns:p14="http://schemas.microsoft.com/office/powerpoint/2010/main" val="36983370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4" name="AutoShape 2" descr="Image result for roadmap e-commerce indones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d-ID"/>
          </a:p>
        </p:txBody>
      </p:sp>
      <p:pic>
        <p:nvPicPr>
          <p:cNvPr id="6656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96752"/>
            <a:ext cx="7571532" cy="4263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79479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685800" y="533400"/>
            <a:ext cx="7543800" cy="661988"/>
          </a:xfrm>
        </p:spPr>
        <p:txBody>
          <a:bodyPr>
            <a:normAutofit fontScale="90000"/>
          </a:bodyPr>
          <a:lstStyle/>
          <a:p>
            <a:pPr algn="l"/>
            <a:r>
              <a:rPr lang="en-US" smtClean="0">
                <a:solidFill>
                  <a:schemeClr val="tx1"/>
                </a:solidFill>
              </a:rPr>
              <a:t>Definisi e-commerce</a:t>
            </a:r>
          </a:p>
        </p:txBody>
      </p:sp>
      <p:sp>
        <p:nvSpPr>
          <p:cNvPr id="3" name="Content Placeholder 2"/>
          <p:cNvSpPr>
            <a:spLocks noGrp="1"/>
          </p:cNvSpPr>
          <p:nvPr>
            <p:ph idx="1"/>
          </p:nvPr>
        </p:nvSpPr>
        <p:spPr>
          <a:xfrm>
            <a:off x="467544" y="1484784"/>
            <a:ext cx="8229600" cy="4943475"/>
          </a:xfrm>
        </p:spPr>
        <p:txBody>
          <a:bodyPr>
            <a:noAutofit/>
          </a:bodyPr>
          <a:lstStyle/>
          <a:p>
            <a:pPr marL="304800" indent="-304800" algn="just">
              <a:defRPr/>
            </a:pPr>
            <a:r>
              <a:rPr lang="en-US" sz="2000" dirty="0" err="1">
                <a:solidFill>
                  <a:schemeClr val="tx1"/>
                </a:solidFill>
              </a:rPr>
              <a:t>Menurut</a:t>
            </a:r>
            <a:r>
              <a:rPr lang="en-US" sz="2000" dirty="0">
                <a:solidFill>
                  <a:schemeClr val="tx1"/>
                </a:solidFill>
              </a:rPr>
              <a:t> </a:t>
            </a:r>
            <a:r>
              <a:rPr lang="en-US" sz="2000" dirty="0" err="1">
                <a:solidFill>
                  <a:schemeClr val="tx1"/>
                </a:solidFill>
              </a:rPr>
              <a:t>Laudon</a:t>
            </a:r>
            <a:r>
              <a:rPr lang="en-US" sz="2000" dirty="0">
                <a:solidFill>
                  <a:schemeClr val="tx1"/>
                </a:solidFill>
              </a:rPr>
              <a:t> &amp; </a:t>
            </a:r>
            <a:r>
              <a:rPr lang="en-US" sz="2000" dirty="0" err="1">
                <a:solidFill>
                  <a:schemeClr val="tx1"/>
                </a:solidFill>
              </a:rPr>
              <a:t>Laudon</a:t>
            </a:r>
            <a:r>
              <a:rPr lang="en-US" sz="2000" dirty="0">
                <a:solidFill>
                  <a:schemeClr val="tx1"/>
                </a:solidFill>
              </a:rPr>
              <a:t> (1998), E-Commerce </a:t>
            </a:r>
            <a:r>
              <a:rPr lang="en-US" sz="2000" dirty="0" err="1">
                <a:solidFill>
                  <a:schemeClr val="tx1"/>
                </a:solidFill>
              </a:rPr>
              <a:t>adalah</a:t>
            </a:r>
            <a:r>
              <a:rPr lang="en-US" sz="2000" dirty="0">
                <a:solidFill>
                  <a:schemeClr val="tx1"/>
                </a:solidFill>
              </a:rPr>
              <a:t> </a:t>
            </a:r>
            <a:r>
              <a:rPr lang="en-US" sz="2000" dirty="0" err="1">
                <a:solidFill>
                  <a:schemeClr val="tx1"/>
                </a:solidFill>
              </a:rPr>
              <a:t>suatu</a:t>
            </a:r>
            <a:r>
              <a:rPr lang="en-US" sz="2000" dirty="0">
                <a:solidFill>
                  <a:schemeClr val="tx1"/>
                </a:solidFill>
              </a:rPr>
              <a:t> proses </a:t>
            </a:r>
            <a:r>
              <a:rPr lang="en-US" sz="2000" dirty="0" err="1">
                <a:solidFill>
                  <a:schemeClr val="tx1"/>
                </a:solidFill>
              </a:rPr>
              <a:t>membeli</a:t>
            </a:r>
            <a:r>
              <a:rPr lang="en-US" sz="2000" dirty="0">
                <a:solidFill>
                  <a:schemeClr val="tx1"/>
                </a:solidFill>
              </a:rPr>
              <a:t> </a:t>
            </a:r>
            <a:r>
              <a:rPr lang="en-US" sz="2000" dirty="0" err="1">
                <a:solidFill>
                  <a:schemeClr val="tx1"/>
                </a:solidFill>
              </a:rPr>
              <a:t>dan</a:t>
            </a:r>
            <a:r>
              <a:rPr lang="en-US" sz="2000" dirty="0">
                <a:solidFill>
                  <a:schemeClr val="tx1"/>
                </a:solidFill>
              </a:rPr>
              <a:t> </a:t>
            </a:r>
            <a:r>
              <a:rPr lang="en-US" sz="2000" dirty="0" err="1">
                <a:solidFill>
                  <a:schemeClr val="tx1"/>
                </a:solidFill>
              </a:rPr>
              <a:t>menjual</a:t>
            </a:r>
            <a:r>
              <a:rPr lang="en-US" sz="2000" dirty="0">
                <a:solidFill>
                  <a:schemeClr val="tx1"/>
                </a:solidFill>
              </a:rPr>
              <a:t> </a:t>
            </a:r>
            <a:r>
              <a:rPr lang="en-US" sz="2000" dirty="0" err="1">
                <a:solidFill>
                  <a:schemeClr val="tx1"/>
                </a:solidFill>
              </a:rPr>
              <a:t>produk-produk</a:t>
            </a:r>
            <a:r>
              <a:rPr lang="en-US" sz="2000" dirty="0">
                <a:solidFill>
                  <a:schemeClr val="tx1"/>
                </a:solidFill>
              </a:rPr>
              <a:t> </a:t>
            </a:r>
            <a:r>
              <a:rPr lang="en-US" sz="2000" dirty="0" err="1">
                <a:solidFill>
                  <a:schemeClr val="tx1"/>
                </a:solidFill>
              </a:rPr>
              <a:t>secara</a:t>
            </a:r>
            <a:r>
              <a:rPr lang="en-US" sz="2000" dirty="0">
                <a:solidFill>
                  <a:schemeClr val="tx1"/>
                </a:solidFill>
              </a:rPr>
              <a:t> </a:t>
            </a:r>
            <a:r>
              <a:rPr lang="en-US" sz="2000" dirty="0" err="1">
                <a:solidFill>
                  <a:schemeClr val="tx1"/>
                </a:solidFill>
              </a:rPr>
              <a:t>elektronik</a:t>
            </a:r>
            <a:r>
              <a:rPr lang="en-US" sz="2000" dirty="0">
                <a:solidFill>
                  <a:schemeClr val="tx1"/>
                </a:solidFill>
              </a:rPr>
              <a:t> </a:t>
            </a:r>
            <a:r>
              <a:rPr lang="en-US" sz="2000" dirty="0" err="1">
                <a:solidFill>
                  <a:schemeClr val="tx1"/>
                </a:solidFill>
              </a:rPr>
              <a:t>oleh</a:t>
            </a:r>
            <a:r>
              <a:rPr lang="en-US" sz="2000" dirty="0">
                <a:solidFill>
                  <a:schemeClr val="tx1"/>
                </a:solidFill>
              </a:rPr>
              <a:t> </a:t>
            </a:r>
            <a:r>
              <a:rPr lang="en-US" sz="2000" dirty="0" err="1">
                <a:solidFill>
                  <a:schemeClr val="tx1"/>
                </a:solidFill>
              </a:rPr>
              <a:t>konsumen</a:t>
            </a:r>
            <a:r>
              <a:rPr lang="en-US" sz="2000" dirty="0">
                <a:solidFill>
                  <a:schemeClr val="tx1"/>
                </a:solidFill>
              </a:rPr>
              <a:t> </a:t>
            </a:r>
            <a:r>
              <a:rPr lang="en-US" sz="2000" dirty="0" err="1">
                <a:solidFill>
                  <a:schemeClr val="tx1"/>
                </a:solidFill>
              </a:rPr>
              <a:t>dan</a:t>
            </a:r>
            <a:r>
              <a:rPr lang="en-US" sz="2000" dirty="0">
                <a:solidFill>
                  <a:schemeClr val="tx1"/>
                </a:solidFill>
              </a:rPr>
              <a:t> </a:t>
            </a:r>
            <a:r>
              <a:rPr lang="en-US" sz="2000" dirty="0" err="1">
                <a:solidFill>
                  <a:schemeClr val="tx1"/>
                </a:solidFill>
              </a:rPr>
              <a:t>dari</a:t>
            </a:r>
            <a:r>
              <a:rPr lang="en-US" sz="2000" dirty="0">
                <a:solidFill>
                  <a:schemeClr val="tx1"/>
                </a:solidFill>
              </a:rPr>
              <a:t> </a:t>
            </a:r>
            <a:r>
              <a:rPr lang="en-US" sz="2000" dirty="0" err="1">
                <a:solidFill>
                  <a:schemeClr val="tx1"/>
                </a:solidFill>
              </a:rPr>
              <a:t>perusahaan</a:t>
            </a:r>
            <a:r>
              <a:rPr lang="en-US" sz="2000" dirty="0">
                <a:solidFill>
                  <a:schemeClr val="tx1"/>
                </a:solidFill>
              </a:rPr>
              <a:t> </a:t>
            </a:r>
            <a:r>
              <a:rPr lang="en-US" sz="2000" dirty="0" err="1">
                <a:solidFill>
                  <a:schemeClr val="tx1"/>
                </a:solidFill>
              </a:rPr>
              <a:t>ke</a:t>
            </a:r>
            <a:r>
              <a:rPr lang="en-US" sz="2000" dirty="0">
                <a:solidFill>
                  <a:schemeClr val="tx1"/>
                </a:solidFill>
              </a:rPr>
              <a:t> </a:t>
            </a:r>
            <a:r>
              <a:rPr lang="en-US" sz="2000" dirty="0" err="1">
                <a:solidFill>
                  <a:schemeClr val="tx1"/>
                </a:solidFill>
              </a:rPr>
              <a:t>perusahaan</a:t>
            </a:r>
            <a:r>
              <a:rPr lang="en-US" sz="2000" dirty="0">
                <a:solidFill>
                  <a:schemeClr val="tx1"/>
                </a:solidFill>
              </a:rPr>
              <a:t> </a:t>
            </a:r>
            <a:r>
              <a:rPr lang="en-US" sz="2000" dirty="0" err="1">
                <a:solidFill>
                  <a:schemeClr val="tx1"/>
                </a:solidFill>
              </a:rPr>
              <a:t>dengan</a:t>
            </a:r>
            <a:r>
              <a:rPr lang="en-US" sz="2000" dirty="0">
                <a:solidFill>
                  <a:schemeClr val="tx1"/>
                </a:solidFill>
              </a:rPr>
              <a:t> computer </a:t>
            </a:r>
            <a:r>
              <a:rPr lang="en-US" sz="2000" dirty="0" err="1">
                <a:solidFill>
                  <a:schemeClr val="tx1"/>
                </a:solidFill>
              </a:rPr>
              <a:t>sebagai</a:t>
            </a:r>
            <a:r>
              <a:rPr lang="en-US" sz="2000" dirty="0">
                <a:solidFill>
                  <a:schemeClr val="tx1"/>
                </a:solidFill>
              </a:rPr>
              <a:t> </a:t>
            </a:r>
            <a:r>
              <a:rPr lang="en-US" sz="2000" dirty="0" err="1">
                <a:solidFill>
                  <a:schemeClr val="tx1"/>
                </a:solidFill>
              </a:rPr>
              <a:t>perantara</a:t>
            </a:r>
            <a:r>
              <a:rPr lang="en-US" sz="2000" dirty="0">
                <a:solidFill>
                  <a:schemeClr val="tx1"/>
                </a:solidFill>
              </a:rPr>
              <a:t> </a:t>
            </a:r>
            <a:r>
              <a:rPr lang="en-US" sz="2000" dirty="0" err="1">
                <a:solidFill>
                  <a:schemeClr val="tx1"/>
                </a:solidFill>
              </a:rPr>
              <a:t>transaksi</a:t>
            </a:r>
            <a:r>
              <a:rPr lang="en-US" sz="2000" dirty="0">
                <a:solidFill>
                  <a:schemeClr val="tx1"/>
                </a:solidFill>
              </a:rPr>
              <a:t> </a:t>
            </a:r>
            <a:r>
              <a:rPr lang="en-US" sz="2000" dirty="0" err="1">
                <a:solidFill>
                  <a:schemeClr val="tx1"/>
                </a:solidFill>
              </a:rPr>
              <a:t>bisnis.Perdagangan</a:t>
            </a:r>
            <a:r>
              <a:rPr lang="en-US" sz="2000" dirty="0">
                <a:solidFill>
                  <a:schemeClr val="tx1"/>
                </a:solidFill>
              </a:rPr>
              <a:t> </a:t>
            </a:r>
            <a:r>
              <a:rPr lang="en-US" sz="2000" dirty="0" err="1">
                <a:solidFill>
                  <a:schemeClr val="tx1"/>
                </a:solidFill>
              </a:rPr>
              <a:t>elektronik</a:t>
            </a:r>
            <a:r>
              <a:rPr lang="en-US" sz="2000" dirty="0">
                <a:solidFill>
                  <a:schemeClr val="tx1"/>
                </a:solidFill>
              </a:rPr>
              <a:t> </a:t>
            </a:r>
            <a:r>
              <a:rPr lang="en-US" sz="2000" dirty="0" err="1">
                <a:solidFill>
                  <a:schemeClr val="tx1"/>
                </a:solidFill>
              </a:rPr>
              <a:t>bisa</a:t>
            </a:r>
            <a:r>
              <a:rPr lang="en-US" sz="2000" dirty="0">
                <a:solidFill>
                  <a:schemeClr val="tx1"/>
                </a:solidFill>
              </a:rPr>
              <a:t> </a:t>
            </a:r>
            <a:r>
              <a:rPr lang="en-US" sz="2000" dirty="0" err="1">
                <a:solidFill>
                  <a:schemeClr val="tx1"/>
                </a:solidFill>
              </a:rPr>
              <a:t>berarti</a:t>
            </a:r>
            <a:r>
              <a:rPr lang="en-US" sz="2000" dirty="0">
                <a:solidFill>
                  <a:schemeClr val="tx1"/>
                </a:solidFill>
              </a:rPr>
              <a:t> </a:t>
            </a:r>
            <a:r>
              <a:rPr lang="en-US" sz="2000" dirty="0" err="1">
                <a:solidFill>
                  <a:schemeClr val="tx1"/>
                </a:solidFill>
              </a:rPr>
              <a:t>pemanfaatan</a:t>
            </a:r>
            <a:r>
              <a:rPr lang="en-US" sz="2000" dirty="0">
                <a:solidFill>
                  <a:schemeClr val="tx1"/>
                </a:solidFill>
              </a:rPr>
              <a:t> </a:t>
            </a:r>
            <a:r>
              <a:rPr lang="en-US" sz="2000" dirty="0" err="1">
                <a:solidFill>
                  <a:schemeClr val="tx1"/>
                </a:solidFill>
              </a:rPr>
              <a:t>transaksi</a:t>
            </a:r>
            <a:r>
              <a:rPr lang="en-US" sz="2000" dirty="0">
                <a:solidFill>
                  <a:schemeClr val="tx1"/>
                </a:solidFill>
              </a:rPr>
              <a:t> </a:t>
            </a:r>
            <a:r>
              <a:rPr lang="en-US" sz="2000" dirty="0" err="1">
                <a:solidFill>
                  <a:schemeClr val="tx1"/>
                </a:solidFill>
              </a:rPr>
              <a:t>komersial</a:t>
            </a:r>
            <a:r>
              <a:rPr lang="en-US" sz="2000" dirty="0">
                <a:solidFill>
                  <a:schemeClr val="tx1"/>
                </a:solidFill>
              </a:rPr>
              <a:t>, </a:t>
            </a:r>
            <a:r>
              <a:rPr lang="en-US" sz="2000" dirty="0" err="1">
                <a:solidFill>
                  <a:schemeClr val="tx1"/>
                </a:solidFill>
              </a:rPr>
              <a:t>seperti</a:t>
            </a:r>
            <a:r>
              <a:rPr lang="en-US" sz="2000" dirty="0">
                <a:solidFill>
                  <a:schemeClr val="tx1"/>
                </a:solidFill>
              </a:rPr>
              <a:t> </a:t>
            </a:r>
            <a:r>
              <a:rPr lang="en-US" sz="2000" dirty="0" err="1">
                <a:solidFill>
                  <a:schemeClr val="tx1"/>
                </a:solidFill>
              </a:rPr>
              <a:t>pesanan</a:t>
            </a:r>
            <a:r>
              <a:rPr lang="en-US" sz="2000" dirty="0">
                <a:solidFill>
                  <a:schemeClr val="tx1"/>
                </a:solidFill>
              </a:rPr>
              <a:t> </a:t>
            </a:r>
            <a:r>
              <a:rPr lang="en-US" sz="2000" dirty="0" err="1">
                <a:solidFill>
                  <a:schemeClr val="tx1"/>
                </a:solidFill>
              </a:rPr>
              <a:t>pembelian</a:t>
            </a:r>
            <a:r>
              <a:rPr lang="en-US" sz="2000" dirty="0">
                <a:solidFill>
                  <a:schemeClr val="tx1"/>
                </a:solidFill>
              </a:rPr>
              <a:t> </a:t>
            </a:r>
            <a:r>
              <a:rPr lang="en-US" sz="2000" dirty="0" err="1">
                <a:solidFill>
                  <a:schemeClr val="tx1"/>
                </a:solidFill>
              </a:rPr>
              <a:t>atau</a:t>
            </a:r>
            <a:r>
              <a:rPr lang="en-US" sz="2000" dirty="0">
                <a:solidFill>
                  <a:schemeClr val="tx1"/>
                </a:solidFill>
              </a:rPr>
              <a:t> invoice </a:t>
            </a:r>
            <a:r>
              <a:rPr lang="en-US" sz="2000" dirty="0" err="1">
                <a:solidFill>
                  <a:schemeClr val="tx1"/>
                </a:solidFill>
              </a:rPr>
              <a:t>secara</a:t>
            </a:r>
            <a:r>
              <a:rPr lang="en-US" sz="2000" dirty="0">
                <a:solidFill>
                  <a:schemeClr val="tx1"/>
                </a:solidFill>
              </a:rPr>
              <a:t> </a:t>
            </a:r>
            <a:r>
              <a:rPr lang="en-US" sz="2000" dirty="0" err="1">
                <a:solidFill>
                  <a:schemeClr val="tx1"/>
                </a:solidFill>
              </a:rPr>
              <a:t>elektronik</a:t>
            </a:r>
            <a:r>
              <a:rPr lang="en-US" sz="2000" dirty="0">
                <a:solidFill>
                  <a:schemeClr val="tx1"/>
                </a:solidFill>
              </a:rPr>
              <a:t>. </a:t>
            </a:r>
            <a:endParaRPr lang="en-US" sz="2000" dirty="0" smtClean="0">
              <a:solidFill>
                <a:schemeClr val="tx1"/>
              </a:solidFill>
            </a:endParaRPr>
          </a:p>
          <a:p>
            <a:pPr marL="304800" indent="-304800" algn="just">
              <a:defRPr/>
            </a:pPr>
            <a:endParaRPr lang="en-US" sz="2000" dirty="0">
              <a:solidFill>
                <a:schemeClr val="tx1"/>
              </a:solidFill>
            </a:endParaRPr>
          </a:p>
          <a:p>
            <a:pPr marL="304800" indent="-304800" algn="just">
              <a:defRPr/>
            </a:pPr>
            <a:r>
              <a:rPr lang="en-US" sz="2000" dirty="0" err="1">
                <a:solidFill>
                  <a:schemeClr val="tx1"/>
                </a:solidFill>
              </a:rPr>
              <a:t>Menurut</a:t>
            </a:r>
            <a:r>
              <a:rPr lang="en-US" sz="2000" dirty="0">
                <a:solidFill>
                  <a:schemeClr val="tx1"/>
                </a:solidFill>
              </a:rPr>
              <a:t> David Baum (1999, pp. 36-34) </a:t>
            </a:r>
            <a:r>
              <a:rPr lang="en-US" sz="2000" dirty="0" err="1">
                <a:solidFill>
                  <a:schemeClr val="tx1"/>
                </a:solidFill>
              </a:rPr>
              <a:t>Diterjemahkan</a:t>
            </a:r>
            <a:r>
              <a:rPr lang="en-US" sz="2000" dirty="0">
                <a:solidFill>
                  <a:schemeClr val="tx1"/>
                </a:solidFill>
              </a:rPr>
              <a:t> </a:t>
            </a:r>
            <a:r>
              <a:rPr lang="en-US" sz="2000" dirty="0" err="1">
                <a:solidFill>
                  <a:schemeClr val="tx1"/>
                </a:solidFill>
              </a:rPr>
              <a:t>oleh</a:t>
            </a:r>
            <a:r>
              <a:rPr lang="en-US" sz="2000" dirty="0">
                <a:solidFill>
                  <a:schemeClr val="tx1"/>
                </a:solidFill>
              </a:rPr>
              <a:t> </a:t>
            </a:r>
            <a:r>
              <a:rPr lang="en-US" sz="2000" dirty="0" err="1">
                <a:solidFill>
                  <a:schemeClr val="tx1"/>
                </a:solidFill>
              </a:rPr>
              <a:t>Onno</a:t>
            </a:r>
            <a:r>
              <a:rPr lang="en-US" sz="2000" dirty="0">
                <a:solidFill>
                  <a:schemeClr val="tx1"/>
                </a:solidFill>
              </a:rPr>
              <a:t>. W. </a:t>
            </a:r>
            <a:r>
              <a:rPr lang="en-US" sz="2000" dirty="0" err="1">
                <a:solidFill>
                  <a:schemeClr val="tx1"/>
                </a:solidFill>
              </a:rPr>
              <a:t>Purbo</a:t>
            </a:r>
            <a:r>
              <a:rPr lang="en-US" sz="2000" dirty="0">
                <a:solidFill>
                  <a:schemeClr val="tx1"/>
                </a:solidFill>
              </a:rPr>
              <a:t>: E-Commerce </a:t>
            </a:r>
            <a:r>
              <a:rPr lang="en-US" sz="2000" dirty="0" err="1">
                <a:solidFill>
                  <a:schemeClr val="tx1"/>
                </a:solidFill>
              </a:rPr>
              <a:t>merupakan</a:t>
            </a:r>
            <a:r>
              <a:rPr lang="en-US" sz="2000" dirty="0">
                <a:solidFill>
                  <a:schemeClr val="tx1"/>
                </a:solidFill>
              </a:rPr>
              <a:t> </a:t>
            </a:r>
            <a:r>
              <a:rPr lang="en-US" sz="2000" dirty="0" err="1">
                <a:solidFill>
                  <a:schemeClr val="tx1"/>
                </a:solidFill>
              </a:rPr>
              <a:t>satu</a:t>
            </a:r>
            <a:r>
              <a:rPr lang="en-US" sz="2000" dirty="0">
                <a:solidFill>
                  <a:schemeClr val="tx1"/>
                </a:solidFill>
              </a:rPr>
              <a:t> set </a:t>
            </a:r>
            <a:r>
              <a:rPr lang="en-US" sz="2000" dirty="0" err="1">
                <a:solidFill>
                  <a:schemeClr val="tx1"/>
                </a:solidFill>
              </a:rPr>
              <a:t>dinamis</a:t>
            </a:r>
            <a:r>
              <a:rPr lang="en-US" sz="2000" dirty="0">
                <a:solidFill>
                  <a:schemeClr val="tx1"/>
                </a:solidFill>
              </a:rPr>
              <a:t> </a:t>
            </a:r>
            <a:r>
              <a:rPr lang="en-US" sz="2000" dirty="0" err="1">
                <a:solidFill>
                  <a:schemeClr val="tx1"/>
                </a:solidFill>
              </a:rPr>
              <a:t>teknologi</a:t>
            </a:r>
            <a:r>
              <a:rPr lang="en-US" sz="2000" dirty="0">
                <a:solidFill>
                  <a:schemeClr val="tx1"/>
                </a:solidFill>
              </a:rPr>
              <a:t>, </a:t>
            </a:r>
            <a:r>
              <a:rPr lang="en-US" sz="2000" dirty="0" err="1">
                <a:solidFill>
                  <a:schemeClr val="tx1"/>
                </a:solidFill>
              </a:rPr>
              <a:t>aplikasi</a:t>
            </a:r>
            <a:r>
              <a:rPr lang="en-US" sz="2000" dirty="0">
                <a:solidFill>
                  <a:schemeClr val="tx1"/>
                </a:solidFill>
              </a:rPr>
              <a:t>, </a:t>
            </a:r>
            <a:r>
              <a:rPr lang="en-US" sz="2000" dirty="0" err="1">
                <a:solidFill>
                  <a:schemeClr val="tx1"/>
                </a:solidFill>
              </a:rPr>
              <a:t>dan</a:t>
            </a:r>
            <a:r>
              <a:rPr lang="en-US" sz="2000" dirty="0">
                <a:solidFill>
                  <a:schemeClr val="tx1"/>
                </a:solidFill>
              </a:rPr>
              <a:t> proses </a:t>
            </a:r>
            <a:r>
              <a:rPr lang="en-US" sz="2000" dirty="0" err="1">
                <a:solidFill>
                  <a:schemeClr val="tx1"/>
                </a:solidFill>
              </a:rPr>
              <a:t>bisnis</a:t>
            </a:r>
            <a:r>
              <a:rPr lang="en-US" sz="2000" dirty="0">
                <a:solidFill>
                  <a:schemeClr val="tx1"/>
                </a:solidFill>
              </a:rPr>
              <a:t> yang </a:t>
            </a:r>
            <a:r>
              <a:rPr lang="en-US" sz="2000" dirty="0" err="1">
                <a:solidFill>
                  <a:schemeClr val="tx1"/>
                </a:solidFill>
              </a:rPr>
              <a:t>menghubungkan</a:t>
            </a:r>
            <a:r>
              <a:rPr lang="en-US" sz="2000" dirty="0">
                <a:solidFill>
                  <a:schemeClr val="tx1"/>
                </a:solidFill>
              </a:rPr>
              <a:t> </a:t>
            </a:r>
            <a:r>
              <a:rPr lang="en-US" sz="2000" dirty="0" err="1">
                <a:solidFill>
                  <a:schemeClr val="tx1"/>
                </a:solidFill>
              </a:rPr>
              <a:t>perusahaan</a:t>
            </a:r>
            <a:r>
              <a:rPr lang="en-US" sz="2000" dirty="0">
                <a:solidFill>
                  <a:schemeClr val="tx1"/>
                </a:solidFill>
              </a:rPr>
              <a:t>, </a:t>
            </a:r>
            <a:r>
              <a:rPr lang="en-US" sz="2000" dirty="0" err="1">
                <a:solidFill>
                  <a:schemeClr val="tx1"/>
                </a:solidFill>
              </a:rPr>
              <a:t>konsumen</a:t>
            </a:r>
            <a:r>
              <a:rPr lang="en-US" sz="2000" dirty="0">
                <a:solidFill>
                  <a:schemeClr val="tx1"/>
                </a:solidFill>
              </a:rPr>
              <a:t>, </a:t>
            </a:r>
            <a:r>
              <a:rPr lang="en-US" sz="2000" dirty="0" err="1">
                <a:solidFill>
                  <a:schemeClr val="tx1"/>
                </a:solidFill>
              </a:rPr>
              <a:t>dan</a:t>
            </a:r>
            <a:r>
              <a:rPr lang="en-US" sz="2000" dirty="0">
                <a:solidFill>
                  <a:schemeClr val="tx1"/>
                </a:solidFill>
              </a:rPr>
              <a:t> </a:t>
            </a:r>
            <a:r>
              <a:rPr lang="en-US" sz="2000" dirty="0" err="1">
                <a:solidFill>
                  <a:schemeClr val="tx1"/>
                </a:solidFill>
              </a:rPr>
              <a:t>komunitas</a:t>
            </a:r>
            <a:r>
              <a:rPr lang="en-US" sz="2000" dirty="0">
                <a:solidFill>
                  <a:schemeClr val="tx1"/>
                </a:solidFill>
              </a:rPr>
              <a:t> </a:t>
            </a:r>
            <a:r>
              <a:rPr lang="en-US" sz="2000" dirty="0" err="1">
                <a:solidFill>
                  <a:schemeClr val="tx1"/>
                </a:solidFill>
              </a:rPr>
              <a:t>tertentu</a:t>
            </a:r>
            <a:r>
              <a:rPr lang="en-US" sz="2000" dirty="0">
                <a:solidFill>
                  <a:schemeClr val="tx1"/>
                </a:solidFill>
              </a:rPr>
              <a:t> </a:t>
            </a:r>
            <a:r>
              <a:rPr lang="en-US" sz="2000" dirty="0" err="1">
                <a:solidFill>
                  <a:schemeClr val="tx1"/>
                </a:solidFill>
              </a:rPr>
              <a:t>melalui</a:t>
            </a:r>
            <a:r>
              <a:rPr lang="en-US" sz="2000" dirty="0">
                <a:solidFill>
                  <a:schemeClr val="tx1"/>
                </a:solidFill>
              </a:rPr>
              <a:t> </a:t>
            </a:r>
            <a:r>
              <a:rPr lang="en-US" sz="2000" dirty="0" err="1">
                <a:solidFill>
                  <a:schemeClr val="tx1"/>
                </a:solidFill>
              </a:rPr>
              <a:t>transaksi</a:t>
            </a:r>
            <a:r>
              <a:rPr lang="en-US" sz="2000" dirty="0">
                <a:solidFill>
                  <a:schemeClr val="tx1"/>
                </a:solidFill>
              </a:rPr>
              <a:t> </a:t>
            </a:r>
            <a:r>
              <a:rPr lang="en-US" sz="2000" dirty="0" err="1">
                <a:solidFill>
                  <a:schemeClr val="tx1"/>
                </a:solidFill>
              </a:rPr>
              <a:t>elektronik</a:t>
            </a:r>
            <a:r>
              <a:rPr lang="en-US" sz="2000" dirty="0">
                <a:solidFill>
                  <a:schemeClr val="tx1"/>
                </a:solidFill>
              </a:rPr>
              <a:t> </a:t>
            </a:r>
            <a:r>
              <a:rPr lang="en-US" sz="2000" dirty="0" err="1">
                <a:solidFill>
                  <a:schemeClr val="tx1"/>
                </a:solidFill>
              </a:rPr>
              <a:t>dan</a:t>
            </a:r>
            <a:r>
              <a:rPr lang="en-US" sz="2000" dirty="0">
                <a:solidFill>
                  <a:schemeClr val="tx1"/>
                </a:solidFill>
              </a:rPr>
              <a:t> </a:t>
            </a:r>
            <a:r>
              <a:rPr lang="en-US" sz="2000" dirty="0" err="1">
                <a:solidFill>
                  <a:schemeClr val="tx1"/>
                </a:solidFill>
              </a:rPr>
              <a:t>perdagangan</a:t>
            </a:r>
            <a:r>
              <a:rPr lang="en-US" sz="2000" dirty="0">
                <a:solidFill>
                  <a:schemeClr val="tx1"/>
                </a:solidFill>
              </a:rPr>
              <a:t> </a:t>
            </a:r>
            <a:r>
              <a:rPr lang="en-US" sz="2000" dirty="0" err="1">
                <a:solidFill>
                  <a:schemeClr val="tx1"/>
                </a:solidFill>
              </a:rPr>
              <a:t>barang</a:t>
            </a:r>
            <a:r>
              <a:rPr lang="en-US" sz="2000" dirty="0">
                <a:solidFill>
                  <a:schemeClr val="tx1"/>
                </a:solidFill>
              </a:rPr>
              <a:t>, </a:t>
            </a:r>
            <a:r>
              <a:rPr lang="en-US" sz="2000" dirty="0" err="1">
                <a:solidFill>
                  <a:schemeClr val="tx1"/>
                </a:solidFill>
              </a:rPr>
              <a:t>dan</a:t>
            </a:r>
            <a:r>
              <a:rPr lang="en-US" sz="2000" dirty="0">
                <a:solidFill>
                  <a:schemeClr val="tx1"/>
                </a:solidFill>
              </a:rPr>
              <a:t> </a:t>
            </a:r>
            <a:r>
              <a:rPr lang="en-US" sz="2000" dirty="0" err="1">
                <a:solidFill>
                  <a:schemeClr val="tx1"/>
                </a:solidFill>
              </a:rPr>
              <a:t>informasi</a:t>
            </a:r>
            <a:r>
              <a:rPr lang="en-US" sz="2000" dirty="0">
                <a:solidFill>
                  <a:schemeClr val="tx1"/>
                </a:solidFill>
              </a:rPr>
              <a:t> yang </a:t>
            </a:r>
            <a:r>
              <a:rPr lang="en-US" sz="2000" dirty="0" err="1">
                <a:solidFill>
                  <a:schemeClr val="tx1"/>
                </a:solidFill>
              </a:rPr>
              <a:t>dilakukan</a:t>
            </a:r>
            <a:r>
              <a:rPr lang="en-US" sz="2000" dirty="0">
                <a:solidFill>
                  <a:schemeClr val="tx1"/>
                </a:solidFill>
              </a:rPr>
              <a:t> </a:t>
            </a:r>
            <a:r>
              <a:rPr lang="en-US" sz="2000" dirty="0" err="1">
                <a:solidFill>
                  <a:schemeClr val="tx1"/>
                </a:solidFill>
              </a:rPr>
              <a:t>secara</a:t>
            </a:r>
            <a:r>
              <a:rPr lang="en-US" sz="2000" dirty="0">
                <a:solidFill>
                  <a:schemeClr val="tx1"/>
                </a:solidFill>
              </a:rPr>
              <a:t> </a:t>
            </a:r>
            <a:r>
              <a:rPr lang="en-US" sz="2000" dirty="0" err="1">
                <a:solidFill>
                  <a:schemeClr val="tx1"/>
                </a:solidFill>
              </a:rPr>
              <a:t>elektronik</a:t>
            </a:r>
            <a:r>
              <a:rPr lang="en-US" sz="2000" dirty="0">
                <a:solidFill>
                  <a:schemeClr val="tx1"/>
                </a:solidFill>
              </a:rPr>
              <a:t>.</a:t>
            </a:r>
            <a:br>
              <a:rPr lang="en-US" sz="2000" dirty="0">
                <a:solidFill>
                  <a:schemeClr val="tx1"/>
                </a:solidFill>
              </a:rPr>
            </a:br>
            <a:endParaRPr lang="en-US" sz="2000" dirty="0">
              <a:solidFill>
                <a:schemeClr val="tx1"/>
              </a:solidFill>
            </a:endParaRPr>
          </a:p>
          <a:p>
            <a:pPr marL="304800" indent="-304800" algn="just">
              <a:defRPr/>
            </a:pPr>
            <a:r>
              <a:rPr lang="en-US" sz="2000" dirty="0">
                <a:solidFill>
                  <a:schemeClr val="tx1"/>
                </a:solidFill>
              </a:rPr>
              <a:t>E commerce (electronic commerce) </a:t>
            </a:r>
            <a:r>
              <a:rPr lang="en-US" sz="2000" dirty="0" err="1">
                <a:solidFill>
                  <a:schemeClr val="tx1"/>
                </a:solidFill>
              </a:rPr>
              <a:t>adalah</a:t>
            </a:r>
            <a:r>
              <a:rPr lang="en-US" sz="2000" dirty="0">
                <a:solidFill>
                  <a:schemeClr val="tx1"/>
                </a:solidFill>
              </a:rPr>
              <a:t> </a:t>
            </a:r>
            <a:r>
              <a:rPr lang="en-US" sz="2000" dirty="0" err="1">
                <a:solidFill>
                  <a:schemeClr val="tx1"/>
                </a:solidFill>
              </a:rPr>
              <a:t>pembelian</a:t>
            </a:r>
            <a:r>
              <a:rPr lang="en-US" sz="2000" dirty="0">
                <a:solidFill>
                  <a:schemeClr val="tx1"/>
                </a:solidFill>
              </a:rPr>
              <a:t>, </a:t>
            </a:r>
            <a:r>
              <a:rPr lang="en-US" sz="2000" dirty="0" err="1">
                <a:solidFill>
                  <a:schemeClr val="tx1"/>
                </a:solidFill>
              </a:rPr>
              <a:t>penjualan</a:t>
            </a:r>
            <a:r>
              <a:rPr lang="en-US" sz="2000" dirty="0">
                <a:solidFill>
                  <a:schemeClr val="tx1"/>
                </a:solidFill>
              </a:rPr>
              <a:t>, </a:t>
            </a:r>
            <a:r>
              <a:rPr lang="en-US" sz="2000" dirty="0" err="1">
                <a:solidFill>
                  <a:schemeClr val="tx1"/>
                </a:solidFill>
              </a:rPr>
              <a:t>pemasaran</a:t>
            </a:r>
            <a:r>
              <a:rPr lang="en-US" sz="2000" dirty="0">
                <a:solidFill>
                  <a:schemeClr val="tx1"/>
                </a:solidFill>
              </a:rPr>
              <a:t> </a:t>
            </a:r>
            <a:r>
              <a:rPr lang="en-US" sz="2000" dirty="0" err="1">
                <a:solidFill>
                  <a:schemeClr val="tx1"/>
                </a:solidFill>
              </a:rPr>
              <a:t>barang</a:t>
            </a:r>
            <a:r>
              <a:rPr lang="en-US" sz="2000" dirty="0">
                <a:solidFill>
                  <a:schemeClr val="tx1"/>
                </a:solidFill>
              </a:rPr>
              <a:t> </a:t>
            </a:r>
            <a:r>
              <a:rPr lang="en-US" sz="2000" dirty="0" err="1">
                <a:solidFill>
                  <a:schemeClr val="tx1"/>
                </a:solidFill>
              </a:rPr>
              <a:t>dan</a:t>
            </a:r>
            <a:r>
              <a:rPr lang="en-US" sz="2000" dirty="0">
                <a:solidFill>
                  <a:schemeClr val="tx1"/>
                </a:solidFill>
              </a:rPr>
              <a:t> </a:t>
            </a:r>
            <a:r>
              <a:rPr lang="en-US" sz="2000" dirty="0" err="1">
                <a:solidFill>
                  <a:schemeClr val="tx1"/>
                </a:solidFill>
              </a:rPr>
              <a:t>jasa</a:t>
            </a:r>
            <a:r>
              <a:rPr lang="en-US" sz="2000" dirty="0">
                <a:solidFill>
                  <a:schemeClr val="tx1"/>
                </a:solidFill>
              </a:rPr>
              <a:t> </a:t>
            </a:r>
            <a:r>
              <a:rPr lang="en-US" sz="2000" dirty="0" err="1">
                <a:solidFill>
                  <a:schemeClr val="tx1"/>
                </a:solidFill>
              </a:rPr>
              <a:t>melalui</a:t>
            </a:r>
            <a:r>
              <a:rPr lang="en-US" sz="2000" dirty="0">
                <a:solidFill>
                  <a:schemeClr val="tx1"/>
                </a:solidFill>
              </a:rPr>
              <a:t> system </a:t>
            </a:r>
            <a:r>
              <a:rPr lang="en-US" sz="2000" dirty="0" err="1">
                <a:solidFill>
                  <a:schemeClr val="tx1"/>
                </a:solidFill>
              </a:rPr>
              <a:t>elektronik</a:t>
            </a:r>
            <a:r>
              <a:rPr lang="en-US" sz="2000" dirty="0">
                <a:solidFill>
                  <a:schemeClr val="tx1"/>
                </a:solidFill>
              </a:rPr>
              <a:t> </a:t>
            </a:r>
            <a:r>
              <a:rPr lang="en-US" sz="2000" dirty="0" err="1">
                <a:solidFill>
                  <a:schemeClr val="tx1"/>
                </a:solidFill>
              </a:rPr>
              <a:t>seperti</a:t>
            </a:r>
            <a:r>
              <a:rPr lang="en-US" sz="2000" dirty="0">
                <a:solidFill>
                  <a:schemeClr val="tx1"/>
                </a:solidFill>
              </a:rPr>
              <a:t> internet, </a:t>
            </a:r>
            <a:r>
              <a:rPr lang="en-US" sz="2000" dirty="0" err="1">
                <a:solidFill>
                  <a:schemeClr val="tx1"/>
                </a:solidFill>
              </a:rPr>
              <a:t>televisi</a:t>
            </a:r>
            <a:r>
              <a:rPr lang="en-US" sz="2000" dirty="0">
                <a:solidFill>
                  <a:schemeClr val="tx1"/>
                </a:solidFill>
              </a:rPr>
              <a:t>, world wide web, </a:t>
            </a:r>
            <a:r>
              <a:rPr lang="en-US" sz="2000" dirty="0" err="1">
                <a:solidFill>
                  <a:schemeClr val="tx1"/>
                </a:solidFill>
              </a:rPr>
              <a:t>atau</a:t>
            </a:r>
            <a:r>
              <a:rPr lang="en-US" sz="2000" dirty="0">
                <a:solidFill>
                  <a:schemeClr val="tx1"/>
                </a:solidFill>
              </a:rPr>
              <a:t> </a:t>
            </a:r>
            <a:r>
              <a:rPr lang="en-US" sz="2000" dirty="0" err="1">
                <a:solidFill>
                  <a:schemeClr val="tx1"/>
                </a:solidFill>
              </a:rPr>
              <a:t>jaringan</a:t>
            </a:r>
            <a:r>
              <a:rPr lang="en-US" sz="2000" dirty="0">
                <a:solidFill>
                  <a:schemeClr val="tx1"/>
                </a:solidFill>
              </a:rPr>
              <a:t> – </a:t>
            </a:r>
            <a:r>
              <a:rPr lang="en-US" sz="2000" dirty="0" err="1">
                <a:solidFill>
                  <a:schemeClr val="tx1"/>
                </a:solidFill>
              </a:rPr>
              <a:t>jaringan</a:t>
            </a:r>
            <a:r>
              <a:rPr lang="en-US" sz="2000" dirty="0">
                <a:solidFill>
                  <a:schemeClr val="tx1"/>
                </a:solidFill>
              </a:rPr>
              <a:t> computer </a:t>
            </a:r>
            <a:r>
              <a:rPr lang="en-US" sz="2000" dirty="0" err="1">
                <a:solidFill>
                  <a:schemeClr val="tx1"/>
                </a:solidFill>
              </a:rPr>
              <a:t>lainya</a:t>
            </a:r>
            <a:endParaRPr lang="en-US" sz="2000" dirty="0">
              <a:solidFill>
                <a:schemeClr val="tx1"/>
              </a:solidFill>
            </a:endParaRPr>
          </a:p>
          <a:p>
            <a:pPr algn="just">
              <a:defRPr/>
            </a:pPr>
            <a:endParaRPr lang="en-US" sz="2000" dirty="0">
              <a:solidFill>
                <a:schemeClr val="tx1"/>
              </a:solidFill>
            </a:endParaRPr>
          </a:p>
        </p:txBody>
      </p:sp>
    </p:spTree>
    <p:extLst>
      <p:ext uri="{BB962C8B-B14F-4D97-AF65-F5344CB8AC3E}">
        <p14:creationId xmlns:p14="http://schemas.microsoft.com/office/powerpoint/2010/main" val="17397430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420813" y="258763"/>
            <a:ext cx="7258050" cy="719137"/>
          </a:xfrm>
        </p:spPr>
        <p:txBody>
          <a:bodyPr/>
          <a:lstStyle/>
          <a:p>
            <a:pPr algn="ctr"/>
            <a:r>
              <a:rPr lang="en-US" sz="2800" b="1" smtClean="0">
                <a:solidFill>
                  <a:schemeClr val="bg1"/>
                </a:solidFill>
              </a:rPr>
              <a:t>Pengertian E-Commerce</a:t>
            </a:r>
          </a:p>
        </p:txBody>
      </p:sp>
      <p:sp>
        <p:nvSpPr>
          <p:cNvPr id="6147" name="Rectangle 3"/>
          <p:cNvSpPr>
            <a:spLocks noChangeArrowheads="1"/>
          </p:cNvSpPr>
          <p:nvPr/>
        </p:nvSpPr>
        <p:spPr bwMode="auto">
          <a:xfrm>
            <a:off x="827584" y="790138"/>
            <a:ext cx="8136904"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eaLnBrk="1" hangingPunct="1"/>
            <a:r>
              <a:rPr lang="id-ID" sz="2800" i="1" dirty="0">
                <a:latin typeface="Arial" charset="0"/>
              </a:rPr>
              <a:t>Electronic Commerce (E-Commerce)</a:t>
            </a:r>
            <a:r>
              <a:rPr lang="id-ID" sz="2800" dirty="0">
                <a:latin typeface="Arial" charset="0"/>
              </a:rPr>
              <a:t> secara umum merupakan </a:t>
            </a:r>
            <a:r>
              <a:rPr lang="id-ID" sz="2800" b="1" dirty="0">
                <a:latin typeface="Arial" charset="0"/>
              </a:rPr>
              <a:t>kegiatan bisnis</a:t>
            </a:r>
            <a:r>
              <a:rPr lang="en-US" sz="2800" b="1" dirty="0">
                <a:latin typeface="Arial" charset="0"/>
              </a:rPr>
              <a:t> </a:t>
            </a:r>
            <a:r>
              <a:rPr lang="id-ID" sz="2800" dirty="0">
                <a:latin typeface="Arial" charset="0"/>
              </a:rPr>
              <a:t>(perniagaan/perdagangan) atau jasa yang berhubungan erat dengan konsumen (</a:t>
            </a:r>
            <a:r>
              <a:rPr lang="id-ID" sz="2800" i="1" dirty="0">
                <a:latin typeface="Arial" charset="0"/>
              </a:rPr>
              <a:t>Consumers</a:t>
            </a:r>
            <a:r>
              <a:rPr lang="id-ID" sz="2800" dirty="0">
                <a:latin typeface="Arial" charset="0"/>
              </a:rPr>
              <a:t>), Manufaktur, Internet Service Provider (ISP) dan Pedagang Perantara (</a:t>
            </a:r>
            <a:r>
              <a:rPr lang="id-ID" sz="2800" i="1" dirty="0">
                <a:latin typeface="Arial" charset="0"/>
              </a:rPr>
              <a:t>Intermediateries</a:t>
            </a:r>
            <a:r>
              <a:rPr lang="id-ID" sz="2800" dirty="0">
                <a:latin typeface="Arial" charset="0"/>
              </a:rPr>
              <a:t>) dengan menggunakan </a:t>
            </a:r>
            <a:r>
              <a:rPr lang="id-ID" sz="2800" b="1" dirty="0">
                <a:latin typeface="Arial" charset="0"/>
              </a:rPr>
              <a:t>media elektronik</a:t>
            </a:r>
            <a:r>
              <a:rPr lang="id-ID" sz="2800" dirty="0">
                <a:latin typeface="Arial" charset="0"/>
              </a:rPr>
              <a:t>. Dalam hal ini media elektronik utama dengan menggunakan </a:t>
            </a:r>
            <a:r>
              <a:rPr lang="id-ID" sz="2800" b="1" dirty="0">
                <a:latin typeface="Arial" charset="0"/>
              </a:rPr>
              <a:t>internet</a:t>
            </a:r>
            <a:r>
              <a:rPr lang="en-US" sz="2800" b="1" dirty="0">
                <a:latin typeface="Arial" charset="0"/>
              </a:rPr>
              <a:t>. </a:t>
            </a:r>
          </a:p>
        </p:txBody>
      </p:sp>
    </p:spTree>
    <p:extLst>
      <p:ext uri="{BB962C8B-B14F-4D97-AF65-F5344CB8AC3E}">
        <p14:creationId xmlns:p14="http://schemas.microsoft.com/office/powerpoint/2010/main" val="2746977759"/>
      </p:ext>
    </p:extLst>
  </p:cSld>
  <p:clrMapOvr>
    <a:masterClrMapping/>
  </p:clrMapOvr>
  <p:transition>
    <p:split orient="vert" dir="in"/>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idx="1"/>
          </p:nvPr>
        </p:nvSpPr>
        <p:spPr>
          <a:xfrm>
            <a:off x="755576" y="1628800"/>
            <a:ext cx="8067749" cy="4483075"/>
          </a:xfrm>
          <a:noFill/>
        </p:spPr>
        <p:txBody>
          <a:bodyPr>
            <a:normAutofit/>
          </a:bodyPr>
          <a:lstStyle/>
          <a:p>
            <a:pPr>
              <a:lnSpc>
                <a:spcPct val="80000"/>
              </a:lnSpc>
            </a:pPr>
            <a:r>
              <a:rPr lang="en-US" sz="2400" b="1" i="1" dirty="0" smtClean="0"/>
              <a:t>Automation</a:t>
            </a:r>
          </a:p>
          <a:p>
            <a:pPr>
              <a:lnSpc>
                <a:spcPct val="80000"/>
              </a:lnSpc>
              <a:buFontTx/>
              <a:buNone/>
            </a:pPr>
            <a:r>
              <a:rPr lang="en-US" sz="2400" b="1" i="1" dirty="0" smtClean="0"/>
              <a:t>	</a:t>
            </a:r>
            <a:r>
              <a:rPr lang="en-US" sz="2400" dirty="0" err="1" smtClean="0"/>
              <a:t>Otomasi</a:t>
            </a:r>
            <a:r>
              <a:rPr lang="en-US" sz="2400" dirty="0" smtClean="0"/>
              <a:t> </a:t>
            </a:r>
            <a:r>
              <a:rPr lang="en-US" sz="2400" dirty="0" err="1" smtClean="0"/>
              <a:t>bisnis</a:t>
            </a:r>
            <a:r>
              <a:rPr lang="en-US" sz="2400" dirty="0" smtClean="0"/>
              <a:t> proses </a:t>
            </a:r>
            <a:r>
              <a:rPr lang="en-US" sz="2400" dirty="0" err="1" smtClean="0"/>
              <a:t>sebagai</a:t>
            </a:r>
            <a:r>
              <a:rPr lang="en-US" sz="2400" dirty="0" smtClean="0"/>
              <a:t> </a:t>
            </a:r>
            <a:r>
              <a:rPr lang="en-US" sz="2400" dirty="0" err="1" smtClean="0"/>
              <a:t>pengganti</a:t>
            </a:r>
            <a:r>
              <a:rPr lang="en-US" sz="2400" dirty="0" smtClean="0"/>
              <a:t> proses manual (</a:t>
            </a:r>
            <a:r>
              <a:rPr lang="en-US" sz="2400" dirty="0" err="1" smtClean="0"/>
              <a:t>konsep</a:t>
            </a:r>
            <a:r>
              <a:rPr lang="en-US" sz="2400" dirty="0" smtClean="0"/>
              <a:t> “enterprise resource planning”)</a:t>
            </a:r>
          </a:p>
          <a:p>
            <a:pPr>
              <a:lnSpc>
                <a:spcPct val="80000"/>
              </a:lnSpc>
              <a:buFontTx/>
              <a:buNone/>
            </a:pPr>
            <a:endParaRPr lang="en-US" sz="2400" dirty="0" smtClean="0"/>
          </a:p>
          <a:p>
            <a:pPr>
              <a:lnSpc>
                <a:spcPct val="80000"/>
              </a:lnSpc>
            </a:pPr>
            <a:r>
              <a:rPr lang="en-US" sz="2400" b="1" i="1" dirty="0" smtClean="0"/>
              <a:t>Streamlining / Integration </a:t>
            </a:r>
          </a:p>
          <a:p>
            <a:pPr>
              <a:lnSpc>
                <a:spcPct val="80000"/>
              </a:lnSpc>
              <a:buFontTx/>
              <a:buNone/>
            </a:pPr>
            <a:r>
              <a:rPr lang="en-US" sz="2400" dirty="0" smtClean="0"/>
              <a:t>	Proses yang </a:t>
            </a:r>
            <a:r>
              <a:rPr lang="en-US" sz="2400" dirty="0" err="1" smtClean="0"/>
              <a:t>terintegrasi</a:t>
            </a:r>
            <a:r>
              <a:rPr lang="en-US" sz="2400" dirty="0" smtClean="0"/>
              <a:t> </a:t>
            </a:r>
            <a:r>
              <a:rPr lang="en-US" sz="2400" dirty="0" err="1" smtClean="0"/>
              <a:t>untuk</a:t>
            </a:r>
            <a:r>
              <a:rPr lang="en-US" sz="2400" dirty="0" smtClean="0"/>
              <a:t> </a:t>
            </a:r>
            <a:r>
              <a:rPr lang="en-US" sz="2400" dirty="0" err="1" smtClean="0"/>
              <a:t>mencapai</a:t>
            </a:r>
            <a:r>
              <a:rPr lang="en-US" sz="2400" dirty="0" smtClean="0"/>
              <a:t> </a:t>
            </a:r>
            <a:r>
              <a:rPr lang="en-US" sz="2400" dirty="0" err="1" smtClean="0"/>
              <a:t>hasil</a:t>
            </a:r>
            <a:r>
              <a:rPr lang="en-US" sz="2400" dirty="0" smtClean="0"/>
              <a:t> yang </a:t>
            </a:r>
            <a:r>
              <a:rPr lang="en-US" sz="2400" dirty="0" err="1" smtClean="0"/>
              <a:t>efisien</a:t>
            </a:r>
            <a:r>
              <a:rPr lang="en-US" sz="2400" dirty="0" smtClean="0"/>
              <a:t> </a:t>
            </a:r>
            <a:r>
              <a:rPr lang="en-US" sz="2400" dirty="0" err="1" smtClean="0"/>
              <a:t>dan</a:t>
            </a:r>
            <a:r>
              <a:rPr lang="en-US" sz="2400" dirty="0" smtClean="0"/>
              <a:t> </a:t>
            </a:r>
            <a:r>
              <a:rPr lang="en-US" sz="2400" dirty="0" err="1" smtClean="0"/>
              <a:t>efektif</a:t>
            </a:r>
            <a:r>
              <a:rPr lang="en-US" sz="2400" dirty="0" smtClean="0"/>
              <a:t> (</a:t>
            </a:r>
            <a:r>
              <a:rPr lang="en-US" sz="2400" dirty="0" err="1" smtClean="0"/>
              <a:t>konsep</a:t>
            </a:r>
            <a:r>
              <a:rPr lang="en-US" sz="2400" dirty="0" smtClean="0"/>
              <a:t> “just in time”).</a:t>
            </a:r>
          </a:p>
          <a:p>
            <a:pPr>
              <a:lnSpc>
                <a:spcPct val="80000"/>
              </a:lnSpc>
              <a:buFontTx/>
              <a:buNone/>
            </a:pPr>
            <a:endParaRPr lang="en-US" sz="2400" dirty="0" smtClean="0"/>
          </a:p>
          <a:p>
            <a:pPr>
              <a:lnSpc>
                <a:spcPct val="80000"/>
              </a:lnSpc>
            </a:pPr>
            <a:r>
              <a:rPr lang="en-US" sz="2400" b="1" i="1" dirty="0" smtClean="0"/>
              <a:t>Publishing </a:t>
            </a:r>
          </a:p>
          <a:p>
            <a:pPr>
              <a:lnSpc>
                <a:spcPct val="80000"/>
              </a:lnSpc>
              <a:buFontTx/>
              <a:buNone/>
            </a:pPr>
            <a:r>
              <a:rPr lang="en-US" sz="2400" dirty="0" smtClean="0"/>
              <a:t>	</a:t>
            </a:r>
            <a:r>
              <a:rPr lang="en-US" sz="2400" dirty="0" err="1" smtClean="0"/>
              <a:t>Kemudahan</a:t>
            </a:r>
            <a:r>
              <a:rPr lang="en-US" sz="2400" dirty="0" smtClean="0"/>
              <a:t> </a:t>
            </a:r>
            <a:r>
              <a:rPr lang="en-US" sz="2400" dirty="0" err="1" smtClean="0"/>
              <a:t>berkomunikasi</a:t>
            </a:r>
            <a:r>
              <a:rPr lang="en-US" sz="2400" dirty="0" smtClean="0"/>
              <a:t> </a:t>
            </a:r>
            <a:r>
              <a:rPr lang="en-US" sz="2400" dirty="0" err="1" smtClean="0"/>
              <a:t>dan</a:t>
            </a:r>
            <a:r>
              <a:rPr lang="en-US" sz="2400" dirty="0" smtClean="0"/>
              <a:t> </a:t>
            </a:r>
            <a:r>
              <a:rPr lang="en-US" sz="2400" dirty="0" err="1" smtClean="0"/>
              <a:t>berpromosi</a:t>
            </a:r>
            <a:r>
              <a:rPr lang="en-US" sz="2400" dirty="0" smtClean="0"/>
              <a:t> </a:t>
            </a:r>
            <a:r>
              <a:rPr lang="en-US" sz="2400" dirty="0" err="1" smtClean="0"/>
              <a:t>untuk</a:t>
            </a:r>
            <a:r>
              <a:rPr lang="en-US" sz="2400" dirty="0" smtClean="0"/>
              <a:t> </a:t>
            </a:r>
            <a:r>
              <a:rPr lang="en-US" sz="2400" dirty="0" err="1" smtClean="0"/>
              <a:t>produk</a:t>
            </a:r>
            <a:r>
              <a:rPr lang="en-US" sz="2400" dirty="0" smtClean="0"/>
              <a:t> </a:t>
            </a:r>
            <a:r>
              <a:rPr lang="en-US" sz="2400" dirty="0" err="1" smtClean="0"/>
              <a:t>dan</a:t>
            </a:r>
            <a:r>
              <a:rPr lang="en-US" sz="2400" dirty="0" smtClean="0"/>
              <a:t>  </a:t>
            </a:r>
            <a:r>
              <a:rPr lang="en-US" sz="2400" dirty="0" err="1" smtClean="0"/>
              <a:t>jasa</a:t>
            </a:r>
            <a:r>
              <a:rPr lang="en-US" sz="2400" dirty="0" smtClean="0"/>
              <a:t> yang </a:t>
            </a:r>
            <a:r>
              <a:rPr lang="en-US" sz="2400" dirty="0" err="1" smtClean="0"/>
              <a:t>diperdagangkan</a:t>
            </a:r>
            <a:r>
              <a:rPr lang="en-US" sz="2400" dirty="0" smtClean="0"/>
              <a:t> (</a:t>
            </a:r>
            <a:r>
              <a:rPr lang="en-US" sz="2400" dirty="0" err="1" smtClean="0"/>
              <a:t>konsep</a:t>
            </a:r>
            <a:r>
              <a:rPr lang="en-US" sz="2400" dirty="0" smtClean="0"/>
              <a:t> “electronic cataloging”) </a:t>
            </a:r>
          </a:p>
        </p:txBody>
      </p:sp>
      <p:sp>
        <p:nvSpPr>
          <p:cNvPr id="7171" name="Rectangle 3"/>
          <p:cNvSpPr>
            <a:spLocks noChangeArrowheads="1"/>
          </p:cNvSpPr>
          <p:nvPr/>
        </p:nvSpPr>
        <p:spPr bwMode="auto">
          <a:xfrm>
            <a:off x="1427163" y="261938"/>
            <a:ext cx="7373937"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800" b="1">
                <a:solidFill>
                  <a:schemeClr val="bg1"/>
                </a:solidFill>
              </a:rPr>
              <a:t>Konsep E-Commerce</a:t>
            </a:r>
          </a:p>
        </p:txBody>
      </p:sp>
      <p:sp>
        <p:nvSpPr>
          <p:cNvPr id="7172" name="Text Box 4"/>
          <p:cNvSpPr txBox="1">
            <a:spLocks noChangeArrowheads="1"/>
          </p:cNvSpPr>
          <p:nvPr/>
        </p:nvSpPr>
        <p:spPr bwMode="auto">
          <a:xfrm>
            <a:off x="1187624" y="620366"/>
            <a:ext cx="6756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b="1" dirty="0">
                <a:latin typeface="Arial" charset="0"/>
              </a:rPr>
              <a:t>E-Commerce </a:t>
            </a:r>
            <a:r>
              <a:rPr lang="en-US" b="1" dirty="0" err="1">
                <a:latin typeface="Arial" charset="0"/>
              </a:rPr>
              <a:t>memiliki</a:t>
            </a:r>
            <a:r>
              <a:rPr lang="en-US" b="1" dirty="0">
                <a:latin typeface="Arial" charset="0"/>
              </a:rPr>
              <a:t> 5 (lima) </a:t>
            </a:r>
            <a:r>
              <a:rPr lang="en-US" b="1" dirty="0" err="1">
                <a:latin typeface="Arial" charset="0"/>
              </a:rPr>
              <a:t>konsep</a:t>
            </a:r>
            <a:r>
              <a:rPr lang="en-US" b="1" dirty="0">
                <a:latin typeface="Arial" charset="0"/>
              </a:rPr>
              <a:t> </a:t>
            </a:r>
            <a:r>
              <a:rPr lang="en-US" b="1" dirty="0" err="1">
                <a:latin typeface="Arial" charset="0"/>
              </a:rPr>
              <a:t>dasar</a:t>
            </a:r>
            <a:r>
              <a:rPr lang="en-US" b="1" dirty="0">
                <a:latin typeface="Arial" charset="0"/>
              </a:rPr>
              <a:t> :</a:t>
            </a:r>
          </a:p>
        </p:txBody>
      </p:sp>
    </p:spTree>
    <p:extLst>
      <p:ext uri="{BB962C8B-B14F-4D97-AF65-F5344CB8AC3E}">
        <p14:creationId xmlns:p14="http://schemas.microsoft.com/office/powerpoint/2010/main" val="1957700696"/>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idx="1"/>
          </p:nvPr>
        </p:nvSpPr>
        <p:spPr>
          <a:xfrm>
            <a:off x="717551" y="1196753"/>
            <a:ext cx="7742882" cy="3770536"/>
          </a:xfrm>
          <a:noFill/>
        </p:spPr>
        <p:txBody>
          <a:bodyPr>
            <a:normAutofit/>
          </a:bodyPr>
          <a:lstStyle/>
          <a:p>
            <a:r>
              <a:rPr lang="en-US" sz="2400" b="1" i="1" dirty="0" smtClean="0"/>
              <a:t>Interaction </a:t>
            </a:r>
          </a:p>
          <a:p>
            <a:pPr>
              <a:buFontTx/>
              <a:buNone/>
            </a:pPr>
            <a:r>
              <a:rPr lang="en-US" sz="2400" dirty="0" smtClean="0"/>
              <a:t>	</a:t>
            </a:r>
            <a:r>
              <a:rPr lang="en-US" sz="2400" dirty="0" err="1" smtClean="0"/>
              <a:t>Pertukaran</a:t>
            </a:r>
            <a:r>
              <a:rPr lang="en-US" sz="2400" dirty="0" smtClean="0"/>
              <a:t> </a:t>
            </a:r>
            <a:r>
              <a:rPr lang="en-US" sz="2400" dirty="0" err="1" smtClean="0"/>
              <a:t>informasi</a:t>
            </a:r>
            <a:r>
              <a:rPr lang="en-US" sz="2400" dirty="0" smtClean="0"/>
              <a:t>/data </a:t>
            </a:r>
            <a:r>
              <a:rPr lang="en-US" sz="2400" dirty="0" err="1" smtClean="0"/>
              <a:t>antar</a:t>
            </a:r>
            <a:r>
              <a:rPr lang="en-US" sz="2400" dirty="0" smtClean="0"/>
              <a:t> </a:t>
            </a:r>
            <a:r>
              <a:rPr lang="en-US" sz="2400" dirty="0" err="1" smtClean="0"/>
              <a:t>pelaku</a:t>
            </a:r>
            <a:r>
              <a:rPr lang="en-US" sz="2400" dirty="0" smtClean="0"/>
              <a:t> </a:t>
            </a:r>
            <a:r>
              <a:rPr lang="en-US" sz="2400" dirty="0" err="1" smtClean="0"/>
              <a:t>bisnis</a:t>
            </a:r>
            <a:r>
              <a:rPr lang="en-US" sz="2400" dirty="0" smtClean="0"/>
              <a:t> </a:t>
            </a:r>
            <a:r>
              <a:rPr lang="en-US" sz="2400" dirty="0" err="1" smtClean="0"/>
              <a:t>dengan</a:t>
            </a:r>
            <a:r>
              <a:rPr lang="en-US" sz="2400" dirty="0" smtClean="0"/>
              <a:t> </a:t>
            </a:r>
            <a:r>
              <a:rPr lang="en-US" sz="2400" dirty="0" err="1" smtClean="0"/>
              <a:t>meminimalisasikan</a:t>
            </a:r>
            <a:r>
              <a:rPr lang="en-US" sz="2400" dirty="0" smtClean="0"/>
              <a:t> human error  (</a:t>
            </a:r>
            <a:r>
              <a:rPr lang="en-US" sz="2400" dirty="0" err="1" smtClean="0"/>
              <a:t>konsep</a:t>
            </a:r>
            <a:r>
              <a:rPr lang="en-US" sz="2400" dirty="0" smtClean="0"/>
              <a:t> “electronic data interchange”)</a:t>
            </a:r>
          </a:p>
          <a:p>
            <a:pPr>
              <a:buFontTx/>
              <a:buNone/>
            </a:pPr>
            <a:endParaRPr lang="en-US" sz="2400" dirty="0" smtClean="0"/>
          </a:p>
          <a:p>
            <a:r>
              <a:rPr lang="en-US" sz="2400" b="1" i="1" dirty="0" smtClean="0"/>
              <a:t>Transaction </a:t>
            </a:r>
          </a:p>
          <a:p>
            <a:pPr algn="just">
              <a:buFontTx/>
              <a:buNone/>
            </a:pPr>
            <a:r>
              <a:rPr lang="en-US" sz="2400" dirty="0" smtClean="0"/>
              <a:t>	</a:t>
            </a:r>
            <a:r>
              <a:rPr lang="en-US" sz="2400" dirty="0" err="1" smtClean="0"/>
              <a:t>Kesepakatan</a:t>
            </a:r>
            <a:r>
              <a:rPr lang="en-US" sz="2400" dirty="0" smtClean="0"/>
              <a:t> </a:t>
            </a:r>
            <a:r>
              <a:rPr lang="en-US" sz="2400" dirty="0" err="1" smtClean="0"/>
              <a:t>dua</a:t>
            </a:r>
            <a:r>
              <a:rPr lang="en-US" sz="2400" dirty="0" smtClean="0"/>
              <a:t> </a:t>
            </a:r>
            <a:r>
              <a:rPr lang="en-US" sz="2400" dirty="0" err="1" smtClean="0"/>
              <a:t>pelaku</a:t>
            </a:r>
            <a:r>
              <a:rPr lang="en-US" sz="2400" dirty="0" smtClean="0"/>
              <a:t> </a:t>
            </a:r>
            <a:r>
              <a:rPr lang="en-US" sz="2400" dirty="0" err="1" smtClean="0"/>
              <a:t>bisnis</a:t>
            </a:r>
            <a:r>
              <a:rPr lang="en-US" sz="2400" dirty="0" smtClean="0"/>
              <a:t> </a:t>
            </a:r>
            <a:r>
              <a:rPr lang="en-US" sz="2400" dirty="0" err="1" smtClean="0"/>
              <a:t>untuk</a:t>
            </a:r>
            <a:r>
              <a:rPr lang="en-US" sz="2400" dirty="0" smtClean="0"/>
              <a:t> </a:t>
            </a:r>
            <a:r>
              <a:rPr lang="en-US" sz="2400" dirty="0" err="1" smtClean="0"/>
              <a:t>bertransaksi</a:t>
            </a:r>
            <a:r>
              <a:rPr lang="en-US" sz="2400" dirty="0" smtClean="0"/>
              <a:t> </a:t>
            </a:r>
            <a:r>
              <a:rPr lang="en-US" sz="2400" dirty="0" err="1" smtClean="0"/>
              <a:t>dengan</a:t>
            </a:r>
            <a:r>
              <a:rPr lang="en-US" sz="2400" dirty="0" smtClean="0"/>
              <a:t> </a:t>
            </a:r>
            <a:r>
              <a:rPr lang="en-US" sz="2400" dirty="0" err="1" smtClean="0"/>
              <a:t>melibatkan</a:t>
            </a:r>
            <a:r>
              <a:rPr lang="en-US" sz="2400" dirty="0" smtClean="0"/>
              <a:t> </a:t>
            </a:r>
            <a:r>
              <a:rPr lang="en-US" sz="2400" dirty="0" err="1" smtClean="0"/>
              <a:t>institusi</a:t>
            </a:r>
            <a:r>
              <a:rPr lang="en-US" sz="2400" dirty="0" smtClean="0"/>
              <a:t> lain </a:t>
            </a:r>
            <a:r>
              <a:rPr lang="en-US" sz="2400" dirty="0" err="1" smtClean="0"/>
              <a:t>sebagai</a:t>
            </a:r>
            <a:r>
              <a:rPr lang="en-US" sz="2400" dirty="0" smtClean="0"/>
              <a:t> </a:t>
            </a:r>
            <a:r>
              <a:rPr lang="en-US" sz="2400" dirty="0" err="1" smtClean="0"/>
              <a:t>fungsi</a:t>
            </a:r>
            <a:r>
              <a:rPr lang="en-US" sz="2400" dirty="0" smtClean="0"/>
              <a:t> </a:t>
            </a:r>
            <a:r>
              <a:rPr lang="en-US" sz="2400" dirty="0" err="1" smtClean="0"/>
              <a:t>pembayar</a:t>
            </a:r>
            <a:r>
              <a:rPr lang="en-US" sz="2400" dirty="0" smtClean="0"/>
              <a:t> (</a:t>
            </a:r>
            <a:r>
              <a:rPr lang="en-US" sz="2400" dirty="0" err="1" smtClean="0"/>
              <a:t>konsep</a:t>
            </a:r>
            <a:r>
              <a:rPr lang="en-US" sz="2400" dirty="0" smtClean="0"/>
              <a:t> “electronic payment”)</a:t>
            </a:r>
          </a:p>
        </p:txBody>
      </p:sp>
      <p:sp>
        <p:nvSpPr>
          <p:cNvPr id="8195" name="Rectangle 3"/>
          <p:cNvSpPr>
            <a:spLocks noChangeArrowheads="1"/>
          </p:cNvSpPr>
          <p:nvPr/>
        </p:nvSpPr>
        <p:spPr bwMode="auto">
          <a:xfrm>
            <a:off x="1330325" y="0"/>
            <a:ext cx="7470775"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800" b="1">
                <a:solidFill>
                  <a:schemeClr val="bg1"/>
                </a:solidFill>
              </a:rPr>
              <a:t>Konsep E-Commerce</a:t>
            </a:r>
            <a:endParaRPr lang="en-US" sz="2800" b="1">
              <a:solidFill>
                <a:srgbClr val="EAEAEA"/>
              </a:solidFill>
            </a:endParaRPr>
          </a:p>
        </p:txBody>
      </p:sp>
    </p:spTree>
    <p:extLst>
      <p:ext uri="{BB962C8B-B14F-4D97-AF65-F5344CB8AC3E}">
        <p14:creationId xmlns:p14="http://schemas.microsoft.com/office/powerpoint/2010/main" val="1007461521"/>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343025" y="265113"/>
            <a:ext cx="7277100" cy="706437"/>
          </a:xfrm>
        </p:spPr>
        <p:txBody>
          <a:bodyPr/>
          <a:lstStyle/>
          <a:p>
            <a:pPr algn="ctr"/>
            <a:r>
              <a:rPr lang="en-US" sz="2800" b="1" smtClean="0">
                <a:solidFill>
                  <a:schemeClr val="bg1"/>
                </a:solidFill>
              </a:rPr>
              <a:t>Perkembangan E-Commerce</a:t>
            </a:r>
          </a:p>
        </p:txBody>
      </p:sp>
      <p:sp>
        <p:nvSpPr>
          <p:cNvPr id="9219" name="Rectangle 3"/>
          <p:cNvSpPr>
            <a:spLocks noGrp="1" noChangeArrowheads="1"/>
          </p:cNvSpPr>
          <p:nvPr>
            <p:ph idx="1"/>
          </p:nvPr>
        </p:nvSpPr>
        <p:spPr>
          <a:xfrm>
            <a:off x="1371600" y="2427288"/>
            <a:ext cx="7391400" cy="1858962"/>
          </a:xfrm>
          <a:noFill/>
        </p:spPr>
        <p:txBody>
          <a:bodyPr>
            <a:normAutofit/>
          </a:bodyPr>
          <a:lstStyle/>
          <a:p>
            <a:pPr marL="0" indent="0">
              <a:lnSpc>
                <a:spcPct val="80000"/>
              </a:lnSpc>
              <a:buNone/>
            </a:pPr>
            <a:r>
              <a:rPr lang="id-ID" sz="4400" b="1" dirty="0" smtClean="0"/>
              <a:t>Perkembangan E-Commerce</a:t>
            </a:r>
            <a:endParaRPr lang="en-US" sz="4400" b="1" dirty="0" smtClean="0"/>
          </a:p>
          <a:p>
            <a:pPr marL="609600" indent="-609600">
              <a:lnSpc>
                <a:spcPct val="80000"/>
              </a:lnSpc>
              <a:buFontTx/>
              <a:buAutoNum type="arabicPeriod"/>
            </a:pPr>
            <a:endParaRPr lang="en-US" sz="2800" b="1" dirty="0" smtClean="0"/>
          </a:p>
        </p:txBody>
      </p:sp>
    </p:spTree>
    <p:extLst>
      <p:ext uri="{BB962C8B-B14F-4D97-AF65-F5344CB8AC3E}">
        <p14:creationId xmlns:p14="http://schemas.microsoft.com/office/powerpoint/2010/main" val="3128782796"/>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67586" name="Picture 2" descr="Pasar-e-Commerce-Asia-Tenggara-KataDa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340768"/>
            <a:ext cx="8191500" cy="4810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15982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asset-a.grid.id/crop/0x0:0x0/700x0/photo/2018/01/19/172494405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980728"/>
            <a:ext cx="7116548" cy="45647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57616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asset-a.grid.id/crop/0x0:0x0/700x0/photo/2018/01/19/4023551810.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052736"/>
            <a:ext cx="7115550" cy="45742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86992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63490" name="Picture 2" descr="http://asset-a.grid.id/crop/0x0:0x0/700x0/photo/2018/01/19/155592479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556792"/>
            <a:ext cx="6667500"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08266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64514" name="Picture 2" descr="http://asset-a.grid.id/crop/0x0:0x0/700x0/photo/2018/01/19/3045348638.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700808"/>
            <a:ext cx="6667500"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30785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65538" name="Picture 2" descr="http://asset-a.grid.id/crop/0x0:0x0/700x0/photo/2018/01/19/22678461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1196752"/>
            <a:ext cx="6667500" cy="4295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044710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712913" y="249238"/>
            <a:ext cx="6537325" cy="709612"/>
          </a:xfrm>
        </p:spPr>
        <p:txBody>
          <a:bodyPr/>
          <a:lstStyle/>
          <a:p>
            <a:pPr algn="ctr"/>
            <a:r>
              <a:rPr lang="en-US" sz="2800" b="1" smtClean="0">
                <a:solidFill>
                  <a:schemeClr val="bg1"/>
                </a:solidFill>
              </a:rPr>
              <a:t>Perkembangan E-Commerce</a:t>
            </a:r>
            <a:endParaRPr lang="en-US" sz="2800" b="1" smtClean="0">
              <a:solidFill>
                <a:schemeClr val="tx1"/>
              </a:solidFill>
            </a:endParaRPr>
          </a:p>
        </p:txBody>
      </p:sp>
      <p:sp>
        <p:nvSpPr>
          <p:cNvPr id="10243" name="Rectangle 3"/>
          <p:cNvSpPr>
            <a:spLocks noGrp="1" noChangeArrowheads="1"/>
          </p:cNvSpPr>
          <p:nvPr>
            <p:ph idx="1"/>
          </p:nvPr>
        </p:nvSpPr>
        <p:spPr>
          <a:xfrm>
            <a:off x="761484" y="548680"/>
            <a:ext cx="7391400" cy="646113"/>
          </a:xfrm>
          <a:noFill/>
        </p:spPr>
        <p:txBody>
          <a:bodyPr/>
          <a:lstStyle/>
          <a:p>
            <a:pPr>
              <a:buFontTx/>
              <a:buNone/>
            </a:pPr>
            <a:r>
              <a:rPr lang="en-US" sz="2800" b="1" dirty="0" err="1" smtClean="0"/>
              <a:t>Perkembangan</a:t>
            </a:r>
            <a:r>
              <a:rPr lang="en-US" sz="2800" b="1" dirty="0" smtClean="0"/>
              <a:t> E-Commerce di Indonesia</a:t>
            </a:r>
          </a:p>
          <a:p>
            <a:pPr>
              <a:buFontTx/>
              <a:buNone/>
            </a:pPr>
            <a:endParaRPr lang="en-US" sz="2800" b="1" dirty="0" smtClean="0"/>
          </a:p>
        </p:txBody>
      </p:sp>
      <p:sp>
        <p:nvSpPr>
          <p:cNvPr id="10244" name="Rectangle 4"/>
          <p:cNvSpPr>
            <a:spLocks noChangeArrowheads="1"/>
          </p:cNvSpPr>
          <p:nvPr/>
        </p:nvSpPr>
        <p:spPr bwMode="auto">
          <a:xfrm>
            <a:off x="467519" y="1408440"/>
            <a:ext cx="842486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eaLnBrk="1" hangingPunct="1">
              <a:tabLst>
                <a:tab pos="1828800" algn="l"/>
              </a:tabLst>
            </a:pPr>
            <a:r>
              <a:rPr lang="id-ID" sz="2400" dirty="0">
                <a:latin typeface="Arial" charset="0"/>
              </a:rPr>
              <a:t>Didalam perkembangan E-Commerce di Indonesia, memiliki tantangan-tantangan, diantaranya yaitu :</a:t>
            </a:r>
            <a:endParaRPr lang="en-US" sz="2400" dirty="0">
              <a:latin typeface="Arial" charset="0"/>
            </a:endParaRPr>
          </a:p>
        </p:txBody>
      </p:sp>
      <p:sp>
        <p:nvSpPr>
          <p:cNvPr id="10245" name="Rectangle 5"/>
          <p:cNvSpPr>
            <a:spLocks noChangeArrowheads="1"/>
          </p:cNvSpPr>
          <p:nvPr/>
        </p:nvSpPr>
        <p:spPr bwMode="auto">
          <a:xfrm>
            <a:off x="395288" y="2492896"/>
            <a:ext cx="82804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42900" indent="-342900" eaLnBrk="1" hangingPunct="1">
              <a:buFontTx/>
              <a:buAutoNum type="arabicPeriod"/>
            </a:pPr>
            <a:r>
              <a:rPr lang="id-ID" sz="2800" b="1" dirty="0">
                <a:latin typeface="Arial" charset="0"/>
              </a:rPr>
              <a:t>Kultur</a:t>
            </a:r>
            <a:endParaRPr lang="en-US" sz="2800" dirty="0">
              <a:latin typeface="Arial" charset="0"/>
            </a:endParaRPr>
          </a:p>
        </p:txBody>
      </p:sp>
      <p:sp>
        <p:nvSpPr>
          <p:cNvPr id="10246" name="Rectangle 6"/>
          <p:cNvSpPr>
            <a:spLocks noChangeArrowheads="1"/>
          </p:cNvSpPr>
          <p:nvPr/>
        </p:nvSpPr>
        <p:spPr bwMode="auto">
          <a:xfrm>
            <a:off x="467519" y="3360738"/>
            <a:ext cx="78486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80988" indent="-280988" eaLnBrk="1" hangingPunct="1">
              <a:buFontTx/>
              <a:buChar char="•"/>
            </a:pPr>
            <a:r>
              <a:rPr lang="id-ID" sz="2400" dirty="0" smtClean="0">
                <a:latin typeface="Arial" charset="0"/>
              </a:rPr>
              <a:t>Masih banyak yang belum </a:t>
            </a:r>
            <a:r>
              <a:rPr lang="id-ID" sz="2400" dirty="0">
                <a:latin typeface="Arial" charset="0"/>
              </a:rPr>
              <a:t>terbiasa dengan berbelanja dengan katalog</a:t>
            </a:r>
            <a:r>
              <a:rPr lang="en-US" sz="2400" dirty="0">
                <a:latin typeface="Arial" charset="0"/>
              </a:rPr>
              <a:t>.</a:t>
            </a:r>
          </a:p>
          <a:p>
            <a:pPr marL="280988" indent="-280988" eaLnBrk="1" hangingPunct="1">
              <a:buFontTx/>
              <a:buChar char="•"/>
            </a:pPr>
            <a:r>
              <a:rPr lang="id-ID" sz="2400" dirty="0">
                <a:latin typeface="Arial" charset="0"/>
              </a:rPr>
              <a:t>Masih harus melihat secara fisik atau memegang barang yang akan dijual</a:t>
            </a:r>
            <a:r>
              <a:rPr lang="en-US" sz="2400" dirty="0">
                <a:latin typeface="Arial" charset="0"/>
              </a:rPr>
              <a:t>.</a:t>
            </a:r>
          </a:p>
          <a:p>
            <a:pPr marL="280988" indent="-280988" eaLnBrk="1" hangingPunct="1">
              <a:buFontTx/>
              <a:buChar char="•"/>
            </a:pPr>
            <a:r>
              <a:rPr lang="id-ID" sz="2400" dirty="0">
                <a:latin typeface="Arial" charset="0"/>
              </a:rPr>
              <a:t>Masih senang menawar harga yang dijual</a:t>
            </a:r>
            <a:r>
              <a:rPr lang="en-US" sz="2400" dirty="0">
                <a:latin typeface="Arial" charset="0"/>
              </a:rPr>
              <a:t>.</a:t>
            </a:r>
          </a:p>
        </p:txBody>
      </p:sp>
    </p:spTree>
    <p:extLst>
      <p:ext uri="{BB962C8B-B14F-4D97-AF65-F5344CB8AC3E}">
        <p14:creationId xmlns:p14="http://schemas.microsoft.com/office/powerpoint/2010/main" val="3265936901"/>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468313" y="836712"/>
            <a:ext cx="82804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42900" indent="-342900" eaLnBrk="1" hangingPunct="1">
              <a:buFontTx/>
              <a:buAutoNum type="arabicPeriod" startAt="2"/>
            </a:pPr>
            <a:r>
              <a:rPr lang="en-US" sz="2800" b="1" dirty="0" err="1">
                <a:latin typeface="Arial" charset="0"/>
              </a:rPr>
              <a:t>Kepercayaan</a:t>
            </a:r>
            <a:endParaRPr lang="en-US" sz="2800" dirty="0">
              <a:latin typeface="Arial" charset="0"/>
            </a:endParaRPr>
          </a:p>
        </p:txBody>
      </p:sp>
      <p:sp>
        <p:nvSpPr>
          <p:cNvPr id="11267" name="Rectangle 3"/>
          <p:cNvSpPr>
            <a:spLocks noChangeArrowheads="1"/>
          </p:cNvSpPr>
          <p:nvPr/>
        </p:nvSpPr>
        <p:spPr bwMode="auto">
          <a:xfrm>
            <a:off x="468313" y="1628800"/>
            <a:ext cx="78486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80988" indent="-280988" eaLnBrk="1" hangingPunct="1">
              <a:buFontTx/>
              <a:buChar char="•"/>
            </a:pPr>
            <a:r>
              <a:rPr lang="id-ID" sz="2400" dirty="0">
                <a:latin typeface="Arial" charset="0"/>
              </a:rPr>
              <a:t>Kepercayaan antara penjual dan pembeli masih tipis</a:t>
            </a:r>
            <a:r>
              <a:rPr lang="en-US" sz="2400" dirty="0">
                <a:latin typeface="Arial" charset="0"/>
              </a:rPr>
              <a:t>.</a:t>
            </a:r>
          </a:p>
          <a:p>
            <a:pPr marL="280988" indent="-280988" eaLnBrk="1" hangingPunct="1">
              <a:buFontTx/>
              <a:buChar char="•"/>
            </a:pPr>
            <a:r>
              <a:rPr lang="id-ID" sz="2400" dirty="0">
                <a:latin typeface="Arial" charset="0"/>
              </a:rPr>
              <a:t>Kepercayaan kepada pembayaran elektronik masih kurang</a:t>
            </a:r>
            <a:r>
              <a:rPr lang="en-US" sz="2400" dirty="0" smtClean="0">
                <a:latin typeface="Arial" charset="0"/>
              </a:rPr>
              <a:t>.</a:t>
            </a:r>
            <a:endParaRPr lang="en-US" sz="2400" dirty="0">
              <a:latin typeface="Arial" charset="0"/>
            </a:endParaRPr>
          </a:p>
        </p:txBody>
      </p:sp>
    </p:spTree>
    <p:extLst>
      <p:ext uri="{BB962C8B-B14F-4D97-AF65-F5344CB8AC3E}">
        <p14:creationId xmlns:p14="http://schemas.microsoft.com/office/powerpoint/2010/main" val="2792281906"/>
      </p:ext>
    </p:extLst>
  </p:cSld>
  <p:clrMapOvr>
    <a:masterClrMapping/>
  </p:clrMapOvr>
  <p:transition>
    <p:zoom dir="in"/>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normAutofit fontScale="90000"/>
          </a:bodyPr>
          <a:lstStyle/>
          <a:p>
            <a:pPr eaLnBrk="1" hangingPunct="1"/>
            <a:r>
              <a:rPr lang="en-US" sz="3500" smtClean="0"/>
              <a:t>The Electronic Commerce Field: Classification, Content, and a Brief History</a:t>
            </a:r>
          </a:p>
        </p:txBody>
      </p:sp>
      <p:sp>
        <p:nvSpPr>
          <p:cNvPr id="18435" name="Content Placeholder 2"/>
          <p:cNvSpPr>
            <a:spLocks noGrp="1"/>
          </p:cNvSpPr>
          <p:nvPr>
            <p:ph idx="1"/>
          </p:nvPr>
        </p:nvSpPr>
        <p:spPr/>
        <p:txBody>
          <a:bodyPr/>
          <a:lstStyle/>
          <a:p>
            <a:pPr eaLnBrk="1" hangingPunct="1"/>
            <a:r>
              <a:rPr lang="en-US" b="1" smtClean="0"/>
              <a:t>AN EC FRAMEWORK</a:t>
            </a:r>
          </a:p>
          <a:p>
            <a:pPr lvl="1" eaLnBrk="1" hangingPunct="1"/>
            <a:r>
              <a:rPr lang="en-US" smtClean="0"/>
              <a:t>EC applications are supported by infrastructure and by the following five support areas:</a:t>
            </a:r>
          </a:p>
          <a:p>
            <a:pPr marL="1123950" lvl="2" indent="-457200" eaLnBrk="1" hangingPunct="1">
              <a:buFont typeface="Calibri" pitchFamily="34" charset="0"/>
              <a:buAutoNum type="arabicPeriod"/>
            </a:pPr>
            <a:r>
              <a:rPr lang="en-US" smtClean="0"/>
              <a:t>People</a:t>
            </a:r>
          </a:p>
          <a:p>
            <a:pPr marL="1123950" lvl="2" indent="-457200" eaLnBrk="1" hangingPunct="1">
              <a:buFont typeface="Calibri" pitchFamily="34" charset="0"/>
              <a:buAutoNum type="arabicPeriod"/>
            </a:pPr>
            <a:r>
              <a:rPr lang="en-US" smtClean="0"/>
              <a:t>Public policy</a:t>
            </a:r>
          </a:p>
          <a:p>
            <a:pPr marL="1123950" lvl="2" indent="-457200" eaLnBrk="1" hangingPunct="1">
              <a:buFont typeface="Calibri" pitchFamily="34" charset="0"/>
              <a:buAutoNum type="arabicPeriod"/>
            </a:pPr>
            <a:r>
              <a:rPr lang="en-US" smtClean="0"/>
              <a:t>Marketing and advertising</a:t>
            </a:r>
          </a:p>
          <a:p>
            <a:pPr marL="1123950" lvl="2" indent="-457200" eaLnBrk="1" hangingPunct="1">
              <a:buFont typeface="Calibri" pitchFamily="34" charset="0"/>
              <a:buAutoNum type="arabicPeriod"/>
            </a:pPr>
            <a:r>
              <a:rPr lang="en-US" smtClean="0"/>
              <a:t>Support services</a:t>
            </a:r>
          </a:p>
          <a:p>
            <a:pPr marL="1123950" lvl="2" indent="-457200" eaLnBrk="1" hangingPunct="1">
              <a:buFont typeface="Calibri" pitchFamily="34" charset="0"/>
              <a:buAutoNum type="arabicPeriod"/>
            </a:pPr>
            <a:r>
              <a:rPr lang="en-US" smtClean="0"/>
              <a:t>Business partnerships</a:t>
            </a:r>
          </a:p>
        </p:txBody>
      </p:sp>
      <p:sp>
        <p:nvSpPr>
          <p:cNvPr id="4" name="Slide Number Placeholder 3"/>
          <p:cNvSpPr>
            <a:spLocks noGrp="1"/>
          </p:cNvSpPr>
          <p:nvPr>
            <p:ph type="sldNum" sz="quarter" idx="12"/>
          </p:nvPr>
        </p:nvSpPr>
        <p:spPr/>
        <p:txBody>
          <a:bodyPr/>
          <a:lstStyle/>
          <a:p>
            <a:pPr>
              <a:defRPr/>
            </a:pPr>
            <a:r>
              <a:rPr lang="en-US"/>
              <a:t>1-</a:t>
            </a:r>
            <a:fld id="{6E55519D-17DA-4CF3-AAED-89CBB62D1A36}" type="slidenum">
              <a:rPr lang="en-US"/>
              <a:pPr>
                <a:defRPr/>
              </a:pPr>
              <a:t>16</a:t>
            </a:fld>
            <a:endParaRPr lang="en-US"/>
          </a:p>
        </p:txBody>
      </p:sp>
      <p:sp>
        <p:nvSpPr>
          <p:cNvPr id="5" name="Footer Placeholder 4"/>
          <p:cNvSpPr>
            <a:spLocks noGrp="1"/>
          </p:cNvSpPr>
          <p:nvPr>
            <p:ph type="ftr" sz="quarter" idx="11"/>
          </p:nvPr>
        </p:nvSpPr>
        <p:spPr/>
        <p:txBody>
          <a:bodyPr/>
          <a:lstStyle/>
          <a:p>
            <a:pPr fontAlgn="auto">
              <a:spcBef>
                <a:spcPts val="0"/>
              </a:spcBef>
              <a:spcAft>
                <a:spcPts val="0"/>
              </a:spcAft>
              <a:defRPr/>
            </a:pPr>
            <a:r>
              <a:rPr lang="en-US">
                <a:solidFill>
                  <a:schemeClr val="tx2">
                    <a:shade val="90000"/>
                  </a:schemeClr>
                </a:solidFill>
                <a:latin typeface="+mn-lt"/>
                <a:cs typeface="+mn-cs"/>
              </a:rPr>
              <a:t>Copyright © 2012 Pearson Education, Inc. Publishing as Prentice Hall</a:t>
            </a:r>
            <a:endParaRPr lang="es-ES">
              <a:solidFill>
                <a:schemeClr val="tx2">
                  <a:shade val="90000"/>
                </a:schemeClr>
              </a:solidFill>
              <a:latin typeface="+mn-lt"/>
              <a:cs typeface="+mn-cs"/>
            </a:endParaRPr>
          </a:p>
        </p:txBody>
      </p:sp>
    </p:spTree>
    <p:extLst>
      <p:ext uri="{BB962C8B-B14F-4D97-AF65-F5344CB8AC3E}">
        <p14:creationId xmlns:p14="http://schemas.microsoft.com/office/powerpoint/2010/main" val="28890340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fontAlgn="auto">
              <a:spcBef>
                <a:spcPts val="0"/>
              </a:spcBef>
              <a:spcAft>
                <a:spcPts val="0"/>
              </a:spcAft>
              <a:defRPr/>
            </a:pPr>
            <a:r>
              <a:rPr lang="en-US">
                <a:solidFill>
                  <a:schemeClr val="tx2">
                    <a:shade val="90000"/>
                  </a:schemeClr>
                </a:solidFill>
                <a:latin typeface="+mn-lt"/>
                <a:cs typeface="+mn-cs"/>
              </a:rPr>
              <a:t>Copyright © 2012 Pearson Education, Inc. Publishing as Prentice Hall</a:t>
            </a:r>
            <a:endParaRPr lang="es-ES">
              <a:solidFill>
                <a:schemeClr val="tx2">
                  <a:shade val="90000"/>
                </a:schemeClr>
              </a:solidFill>
              <a:latin typeface="+mn-lt"/>
              <a:cs typeface="+mn-cs"/>
            </a:endParaRPr>
          </a:p>
        </p:txBody>
      </p:sp>
      <p:sp>
        <p:nvSpPr>
          <p:cNvPr id="5" name="Slide Number Placeholder 4"/>
          <p:cNvSpPr>
            <a:spLocks noGrp="1"/>
          </p:cNvSpPr>
          <p:nvPr>
            <p:ph type="sldNum" sz="quarter" idx="12"/>
          </p:nvPr>
        </p:nvSpPr>
        <p:spPr/>
        <p:txBody>
          <a:bodyPr/>
          <a:lstStyle/>
          <a:p>
            <a:pPr>
              <a:defRPr/>
            </a:pPr>
            <a:r>
              <a:rPr lang="en-US" smtClean="0"/>
              <a:t>1-</a:t>
            </a:r>
            <a:fld id="{A2BD24D7-2D58-4629-A5CE-AE468196BECB}" type="slidenum">
              <a:rPr lang="en-US" smtClean="0"/>
              <a:pPr>
                <a:defRPr/>
              </a:pPr>
              <a:t>17</a:t>
            </a:fld>
            <a:endParaRPr lang="en-US"/>
          </a:p>
        </p:txBody>
      </p:sp>
      <p:pic>
        <p:nvPicPr>
          <p:cNvPr id="20484"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381000"/>
            <a:ext cx="6508750" cy="594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91187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normAutofit fontScale="90000"/>
          </a:bodyPr>
          <a:lstStyle/>
          <a:p>
            <a:pPr eaLnBrk="1" hangingPunct="1"/>
            <a:r>
              <a:rPr lang="en-US" sz="3500" smtClean="0"/>
              <a:t>The Electronic Commerce Field: Classification, Content, and a Brief History</a:t>
            </a:r>
          </a:p>
        </p:txBody>
      </p:sp>
      <p:sp>
        <p:nvSpPr>
          <p:cNvPr id="3" name="Content Placeholder 2"/>
          <p:cNvSpPr>
            <a:spLocks noGrp="1"/>
          </p:cNvSpPr>
          <p:nvPr>
            <p:ph idx="1"/>
          </p:nvPr>
        </p:nvSpPr>
        <p:spPr/>
        <p:txBody>
          <a:bodyPr>
            <a:normAutofit fontScale="92500" lnSpcReduction="20000"/>
          </a:bodyPr>
          <a:lstStyle/>
          <a:p>
            <a:pPr marL="274320" indent="-274320" eaLnBrk="1" fontAlgn="auto" hangingPunct="1">
              <a:spcAft>
                <a:spcPts val="0"/>
              </a:spcAft>
              <a:buClr>
                <a:schemeClr val="accent3"/>
              </a:buClr>
              <a:buFont typeface="Wingdings 2"/>
              <a:buChar char=""/>
              <a:defRPr/>
            </a:pPr>
            <a:r>
              <a:rPr lang="en-US" b="1" dirty="0" smtClean="0"/>
              <a:t>CLASSIFICATION OF EC BY THE NATURE OF THE TRANSACTIONS AND THE RELATIONSHIPS AMONG PARTICIPANTS</a:t>
            </a:r>
          </a:p>
          <a:p>
            <a:pPr marL="640080" lvl="1" indent="-246888" eaLnBrk="1" fontAlgn="auto" hangingPunct="1">
              <a:spcAft>
                <a:spcPts val="0"/>
              </a:spcAft>
              <a:buFont typeface="Wingdings 2"/>
              <a:buChar char=""/>
              <a:defRPr/>
            </a:pPr>
            <a:r>
              <a:rPr lang="en-US" b="1" dirty="0" smtClean="0"/>
              <a:t>business-to-business (B2B)</a:t>
            </a:r>
          </a:p>
          <a:p>
            <a:pPr marL="640080" lvl="1" indent="-246888" eaLnBrk="1" fontAlgn="auto" hangingPunct="1">
              <a:spcAft>
                <a:spcPts val="0"/>
              </a:spcAft>
              <a:buFont typeface="Wingdings 2"/>
              <a:buNone/>
              <a:defRPr/>
            </a:pPr>
            <a:r>
              <a:rPr lang="en-US" dirty="0" smtClean="0"/>
              <a:t>	E-commerce model in which all of the participants are businesses or other organizations</a:t>
            </a:r>
          </a:p>
          <a:p>
            <a:pPr marL="640080" lvl="1" indent="-246888" eaLnBrk="1" fontAlgn="auto" hangingPunct="1">
              <a:spcAft>
                <a:spcPts val="0"/>
              </a:spcAft>
              <a:buFont typeface="Wingdings 2"/>
              <a:buChar char=""/>
              <a:defRPr/>
            </a:pPr>
            <a:r>
              <a:rPr lang="en-US" b="1" dirty="0" smtClean="0"/>
              <a:t>business-to-consumer (B2C)</a:t>
            </a:r>
          </a:p>
          <a:p>
            <a:pPr marL="640080" lvl="1" indent="-246888" eaLnBrk="1" fontAlgn="auto" hangingPunct="1">
              <a:spcAft>
                <a:spcPts val="0"/>
              </a:spcAft>
              <a:buFont typeface="Wingdings 2"/>
              <a:buNone/>
              <a:defRPr/>
            </a:pPr>
            <a:r>
              <a:rPr lang="en-US" dirty="0" smtClean="0"/>
              <a:t>	E-commerce model in  which businesses sell to individual shoppers</a:t>
            </a:r>
          </a:p>
          <a:p>
            <a:pPr marL="640080" lvl="1" indent="-246888" eaLnBrk="1" fontAlgn="auto" hangingPunct="1">
              <a:spcAft>
                <a:spcPts val="0"/>
              </a:spcAft>
              <a:buFont typeface="Wingdings 2"/>
              <a:buChar char=""/>
              <a:defRPr/>
            </a:pPr>
            <a:r>
              <a:rPr lang="en-US" b="1" dirty="0" smtClean="0"/>
              <a:t>e-tailing</a:t>
            </a:r>
          </a:p>
          <a:p>
            <a:pPr marL="640080" lvl="1" indent="-246888" eaLnBrk="1" fontAlgn="auto" hangingPunct="1">
              <a:spcAft>
                <a:spcPts val="0"/>
              </a:spcAft>
              <a:buFont typeface="Wingdings 2"/>
              <a:buNone/>
              <a:defRPr/>
            </a:pPr>
            <a:r>
              <a:rPr lang="en-US" dirty="0" smtClean="0"/>
              <a:t>	Online retailing, </a:t>
            </a:r>
            <a:r>
              <a:rPr lang="en-US" sz="2200" dirty="0" smtClean="0"/>
              <a:t>usually B2C</a:t>
            </a:r>
          </a:p>
        </p:txBody>
      </p:sp>
      <p:sp>
        <p:nvSpPr>
          <p:cNvPr id="4" name="Slide Number Placeholder 3"/>
          <p:cNvSpPr>
            <a:spLocks noGrp="1"/>
          </p:cNvSpPr>
          <p:nvPr>
            <p:ph type="sldNum" sz="quarter" idx="12"/>
          </p:nvPr>
        </p:nvSpPr>
        <p:spPr/>
        <p:txBody>
          <a:bodyPr/>
          <a:lstStyle/>
          <a:p>
            <a:pPr>
              <a:defRPr/>
            </a:pPr>
            <a:r>
              <a:rPr lang="en-US"/>
              <a:t>1-</a:t>
            </a:r>
            <a:fld id="{7EB271E8-6609-4691-96A1-5081A5F51CC4}" type="slidenum">
              <a:rPr lang="en-US"/>
              <a:pPr>
                <a:defRPr/>
              </a:pPr>
              <a:t>18</a:t>
            </a:fld>
            <a:endParaRPr lang="en-US"/>
          </a:p>
        </p:txBody>
      </p:sp>
      <p:sp>
        <p:nvSpPr>
          <p:cNvPr id="5" name="Footer Placeholder 4"/>
          <p:cNvSpPr>
            <a:spLocks noGrp="1"/>
          </p:cNvSpPr>
          <p:nvPr>
            <p:ph type="ftr" sz="quarter" idx="11"/>
          </p:nvPr>
        </p:nvSpPr>
        <p:spPr/>
        <p:txBody>
          <a:bodyPr/>
          <a:lstStyle/>
          <a:p>
            <a:pPr fontAlgn="auto">
              <a:spcBef>
                <a:spcPts val="0"/>
              </a:spcBef>
              <a:spcAft>
                <a:spcPts val="0"/>
              </a:spcAft>
              <a:defRPr/>
            </a:pPr>
            <a:r>
              <a:rPr lang="en-US">
                <a:solidFill>
                  <a:schemeClr val="tx2">
                    <a:shade val="90000"/>
                  </a:schemeClr>
                </a:solidFill>
                <a:latin typeface="+mn-lt"/>
                <a:cs typeface="+mn-cs"/>
              </a:rPr>
              <a:t>Copyright © 2012 Pearson Education, Inc. Publishing as Prentice Hall</a:t>
            </a:r>
            <a:endParaRPr lang="es-ES">
              <a:solidFill>
                <a:schemeClr val="tx2">
                  <a:shade val="90000"/>
                </a:schemeClr>
              </a:solidFill>
              <a:latin typeface="+mn-lt"/>
              <a:cs typeface="+mn-cs"/>
            </a:endParaRPr>
          </a:p>
        </p:txBody>
      </p:sp>
    </p:spTree>
    <p:extLst>
      <p:ext uri="{BB962C8B-B14F-4D97-AF65-F5344CB8AC3E}">
        <p14:creationId xmlns:p14="http://schemas.microsoft.com/office/powerpoint/2010/main" val="8238554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normAutofit fontScale="90000"/>
          </a:bodyPr>
          <a:lstStyle/>
          <a:p>
            <a:pPr eaLnBrk="1" hangingPunct="1"/>
            <a:r>
              <a:rPr lang="en-US" sz="3500" smtClean="0"/>
              <a:t>The Electronic Commerce Field: Classification, Content, and a Brief History</a:t>
            </a:r>
          </a:p>
        </p:txBody>
      </p:sp>
      <p:sp>
        <p:nvSpPr>
          <p:cNvPr id="21507" name="Content Placeholder 2"/>
          <p:cNvSpPr>
            <a:spLocks noGrp="1"/>
          </p:cNvSpPr>
          <p:nvPr>
            <p:ph idx="1"/>
          </p:nvPr>
        </p:nvSpPr>
        <p:spPr/>
        <p:txBody>
          <a:bodyPr/>
          <a:lstStyle/>
          <a:p>
            <a:pPr lvl="1" eaLnBrk="1" hangingPunct="1"/>
            <a:r>
              <a:rPr lang="en-US" b="1" smtClean="0"/>
              <a:t>business-to-business-to-consumer (B2B2C)</a:t>
            </a:r>
          </a:p>
          <a:p>
            <a:pPr lvl="1" eaLnBrk="1" hangingPunct="1">
              <a:buFont typeface="Wingdings 2" pitchFamily="18" charset="2"/>
              <a:buNone/>
            </a:pPr>
            <a:r>
              <a:rPr lang="en-US" smtClean="0"/>
              <a:t>	E-commerce model in which a business provides some product or service to a client business that maintains  its own customers</a:t>
            </a:r>
          </a:p>
          <a:p>
            <a:pPr lvl="1" eaLnBrk="1" hangingPunct="1"/>
            <a:r>
              <a:rPr lang="en-US" b="1" smtClean="0"/>
              <a:t>consumer-to-business (C2B)</a:t>
            </a:r>
          </a:p>
          <a:p>
            <a:pPr lvl="1" eaLnBrk="1" hangingPunct="1">
              <a:buFont typeface="Wingdings 2" pitchFamily="18" charset="2"/>
              <a:buNone/>
            </a:pPr>
            <a:r>
              <a:rPr lang="en-US" smtClean="0"/>
              <a:t>	E-commerce model in which individuals use the Internet to sell products or services to organizations or individuals who seek sellers to bid on products or services they need</a:t>
            </a:r>
          </a:p>
        </p:txBody>
      </p:sp>
      <p:sp>
        <p:nvSpPr>
          <p:cNvPr id="4" name="Slide Number Placeholder 3"/>
          <p:cNvSpPr>
            <a:spLocks noGrp="1"/>
          </p:cNvSpPr>
          <p:nvPr>
            <p:ph type="sldNum" sz="quarter" idx="12"/>
          </p:nvPr>
        </p:nvSpPr>
        <p:spPr/>
        <p:txBody>
          <a:bodyPr/>
          <a:lstStyle/>
          <a:p>
            <a:pPr>
              <a:defRPr/>
            </a:pPr>
            <a:r>
              <a:rPr lang="en-US"/>
              <a:t>1-</a:t>
            </a:r>
            <a:fld id="{F92C5C03-13E9-4771-9451-43F68B28670B}" type="slidenum">
              <a:rPr lang="en-US"/>
              <a:pPr>
                <a:defRPr/>
              </a:pPr>
              <a:t>19</a:t>
            </a:fld>
            <a:endParaRPr lang="en-US"/>
          </a:p>
        </p:txBody>
      </p:sp>
      <p:sp>
        <p:nvSpPr>
          <p:cNvPr id="5" name="Footer Placeholder 4"/>
          <p:cNvSpPr>
            <a:spLocks noGrp="1"/>
          </p:cNvSpPr>
          <p:nvPr>
            <p:ph type="ftr" sz="quarter" idx="11"/>
          </p:nvPr>
        </p:nvSpPr>
        <p:spPr/>
        <p:txBody>
          <a:bodyPr/>
          <a:lstStyle/>
          <a:p>
            <a:pPr fontAlgn="auto">
              <a:spcBef>
                <a:spcPts val="0"/>
              </a:spcBef>
              <a:spcAft>
                <a:spcPts val="0"/>
              </a:spcAft>
              <a:defRPr/>
            </a:pPr>
            <a:r>
              <a:rPr lang="en-US">
                <a:solidFill>
                  <a:schemeClr val="tx2">
                    <a:shade val="90000"/>
                  </a:schemeClr>
                </a:solidFill>
                <a:latin typeface="+mn-lt"/>
                <a:cs typeface="+mn-cs"/>
              </a:rPr>
              <a:t>Copyright © 2012 Pearson Education, Inc. Publishing as Prentice Hall</a:t>
            </a:r>
            <a:endParaRPr lang="es-ES">
              <a:solidFill>
                <a:schemeClr val="tx2">
                  <a:shade val="90000"/>
                </a:schemeClr>
              </a:solidFill>
              <a:latin typeface="+mn-lt"/>
              <a:cs typeface="+mn-cs"/>
            </a:endParaRPr>
          </a:p>
        </p:txBody>
      </p:sp>
    </p:spTree>
    <p:extLst>
      <p:ext uri="{BB962C8B-B14F-4D97-AF65-F5344CB8AC3E}">
        <p14:creationId xmlns:p14="http://schemas.microsoft.com/office/powerpoint/2010/main" val="2936655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normAutofit fontScale="90000"/>
          </a:bodyPr>
          <a:lstStyle/>
          <a:p>
            <a:pPr eaLnBrk="1" hangingPunct="1"/>
            <a:r>
              <a:rPr lang="en-US" sz="3500" smtClean="0"/>
              <a:t>The Electronic Commerce Field: Classification, Content, and a Brief History</a:t>
            </a:r>
          </a:p>
        </p:txBody>
      </p:sp>
      <p:sp>
        <p:nvSpPr>
          <p:cNvPr id="22531" name="Content Placeholder 2"/>
          <p:cNvSpPr>
            <a:spLocks noGrp="1"/>
          </p:cNvSpPr>
          <p:nvPr>
            <p:ph idx="1"/>
          </p:nvPr>
        </p:nvSpPr>
        <p:spPr/>
        <p:txBody>
          <a:bodyPr/>
          <a:lstStyle/>
          <a:p>
            <a:pPr lvl="1" eaLnBrk="1" hangingPunct="1"/>
            <a:r>
              <a:rPr lang="en-US" b="1" smtClean="0"/>
              <a:t>intrabusiness EC</a:t>
            </a:r>
          </a:p>
          <a:p>
            <a:pPr lvl="1" eaLnBrk="1" hangingPunct="1">
              <a:buFont typeface="Wingdings 2" pitchFamily="18" charset="2"/>
              <a:buNone/>
            </a:pPr>
            <a:r>
              <a:rPr lang="en-US" smtClean="0"/>
              <a:t>	E-commerce category that includes all internal organizational activities that involve the exchange of goods, services, or information among various units and individuals in an organization</a:t>
            </a:r>
          </a:p>
          <a:p>
            <a:pPr lvl="1" eaLnBrk="1" hangingPunct="1"/>
            <a:r>
              <a:rPr lang="en-US" b="1" smtClean="0"/>
              <a:t>business-to-employees (B2E)</a:t>
            </a:r>
          </a:p>
          <a:p>
            <a:pPr lvl="1" eaLnBrk="1" hangingPunct="1">
              <a:buFont typeface="Wingdings 2" pitchFamily="18" charset="2"/>
              <a:buNone/>
            </a:pPr>
            <a:r>
              <a:rPr lang="en-US" smtClean="0"/>
              <a:t>	E-commerce model in which an organization delivers services, information, or products to its individual employees</a:t>
            </a:r>
          </a:p>
        </p:txBody>
      </p:sp>
      <p:sp>
        <p:nvSpPr>
          <p:cNvPr id="4" name="Slide Number Placeholder 3"/>
          <p:cNvSpPr>
            <a:spLocks noGrp="1"/>
          </p:cNvSpPr>
          <p:nvPr>
            <p:ph type="sldNum" sz="quarter" idx="12"/>
          </p:nvPr>
        </p:nvSpPr>
        <p:spPr/>
        <p:txBody>
          <a:bodyPr/>
          <a:lstStyle/>
          <a:p>
            <a:pPr>
              <a:defRPr/>
            </a:pPr>
            <a:r>
              <a:rPr lang="en-US"/>
              <a:t>1-</a:t>
            </a:r>
            <a:fld id="{EA757A5C-1DC1-4F9B-B44F-71AB1C74D473}" type="slidenum">
              <a:rPr lang="en-US"/>
              <a:pPr>
                <a:defRPr/>
              </a:pPr>
              <a:t>20</a:t>
            </a:fld>
            <a:endParaRPr lang="en-US"/>
          </a:p>
        </p:txBody>
      </p:sp>
      <p:sp>
        <p:nvSpPr>
          <p:cNvPr id="5" name="Footer Placeholder 4"/>
          <p:cNvSpPr>
            <a:spLocks noGrp="1"/>
          </p:cNvSpPr>
          <p:nvPr>
            <p:ph type="ftr" sz="quarter" idx="11"/>
          </p:nvPr>
        </p:nvSpPr>
        <p:spPr/>
        <p:txBody>
          <a:bodyPr/>
          <a:lstStyle/>
          <a:p>
            <a:pPr fontAlgn="auto">
              <a:spcBef>
                <a:spcPts val="0"/>
              </a:spcBef>
              <a:spcAft>
                <a:spcPts val="0"/>
              </a:spcAft>
              <a:defRPr/>
            </a:pPr>
            <a:r>
              <a:rPr lang="en-US">
                <a:solidFill>
                  <a:schemeClr val="tx2">
                    <a:shade val="90000"/>
                  </a:schemeClr>
                </a:solidFill>
                <a:latin typeface="+mn-lt"/>
                <a:cs typeface="+mn-cs"/>
              </a:rPr>
              <a:t>Copyright © 2012 Pearson Education, Inc. Publishing as Prentice Hall</a:t>
            </a:r>
            <a:endParaRPr lang="es-ES">
              <a:solidFill>
                <a:schemeClr val="tx2">
                  <a:shade val="90000"/>
                </a:schemeClr>
              </a:solidFill>
              <a:latin typeface="+mn-lt"/>
              <a:cs typeface="+mn-cs"/>
            </a:endParaRPr>
          </a:p>
        </p:txBody>
      </p:sp>
    </p:spTree>
    <p:extLst>
      <p:ext uri="{BB962C8B-B14F-4D97-AF65-F5344CB8AC3E}">
        <p14:creationId xmlns:p14="http://schemas.microsoft.com/office/powerpoint/2010/main" val="23859471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normAutofit fontScale="90000"/>
          </a:bodyPr>
          <a:lstStyle/>
          <a:p>
            <a:pPr eaLnBrk="1" hangingPunct="1"/>
            <a:r>
              <a:rPr lang="en-US" sz="3500" smtClean="0"/>
              <a:t>The Electronic Commerce Field: Classification, Content, and a Brief History</a:t>
            </a:r>
          </a:p>
        </p:txBody>
      </p:sp>
      <p:sp>
        <p:nvSpPr>
          <p:cNvPr id="23555" name="Content Placeholder 2"/>
          <p:cNvSpPr>
            <a:spLocks noGrp="1"/>
          </p:cNvSpPr>
          <p:nvPr>
            <p:ph idx="1"/>
          </p:nvPr>
        </p:nvSpPr>
        <p:spPr/>
        <p:txBody>
          <a:bodyPr>
            <a:normAutofit lnSpcReduction="10000"/>
          </a:bodyPr>
          <a:lstStyle/>
          <a:p>
            <a:pPr lvl="1" eaLnBrk="1" hangingPunct="1"/>
            <a:r>
              <a:rPr lang="en-US" b="1" smtClean="0"/>
              <a:t>consumer-to-consumer (C2C)</a:t>
            </a:r>
          </a:p>
          <a:p>
            <a:pPr lvl="1" eaLnBrk="1" hangingPunct="1">
              <a:buFont typeface="Wingdings 2" pitchFamily="18" charset="2"/>
              <a:buNone/>
            </a:pPr>
            <a:r>
              <a:rPr lang="en-US" smtClean="0"/>
              <a:t>	E-commerce model in which consumers sell directly to other consumers</a:t>
            </a:r>
          </a:p>
          <a:p>
            <a:pPr lvl="1" eaLnBrk="1" hangingPunct="1"/>
            <a:r>
              <a:rPr lang="en-US" b="1" smtClean="0"/>
              <a:t>collaborative commerce (c-commerce)</a:t>
            </a:r>
          </a:p>
          <a:p>
            <a:pPr lvl="1" eaLnBrk="1" hangingPunct="1">
              <a:buFont typeface="Wingdings 2" pitchFamily="18" charset="2"/>
              <a:buNone/>
            </a:pPr>
            <a:r>
              <a:rPr lang="en-US" smtClean="0"/>
              <a:t>	E-commerce model in which individuals or groups communicate or collaborate online</a:t>
            </a:r>
          </a:p>
          <a:p>
            <a:pPr lvl="1" eaLnBrk="1" hangingPunct="1"/>
            <a:r>
              <a:rPr lang="en-US" b="1" smtClean="0"/>
              <a:t>e-government</a:t>
            </a:r>
          </a:p>
          <a:p>
            <a:pPr lvl="1" eaLnBrk="1" hangingPunct="1">
              <a:buFont typeface="Wingdings 2" pitchFamily="18" charset="2"/>
              <a:buNone/>
            </a:pPr>
            <a:r>
              <a:rPr lang="en-US" smtClean="0"/>
              <a:t>	E-commerce model in which a government entity buys or provides goods, services, or information from or to businesses or individual citizens</a:t>
            </a:r>
          </a:p>
        </p:txBody>
      </p:sp>
      <p:sp>
        <p:nvSpPr>
          <p:cNvPr id="4" name="Slide Number Placeholder 3"/>
          <p:cNvSpPr>
            <a:spLocks noGrp="1"/>
          </p:cNvSpPr>
          <p:nvPr>
            <p:ph type="sldNum" sz="quarter" idx="12"/>
          </p:nvPr>
        </p:nvSpPr>
        <p:spPr/>
        <p:txBody>
          <a:bodyPr/>
          <a:lstStyle/>
          <a:p>
            <a:pPr>
              <a:defRPr/>
            </a:pPr>
            <a:r>
              <a:rPr lang="en-US"/>
              <a:t>1-</a:t>
            </a:r>
            <a:fld id="{597A89FB-574F-4D3B-8F8C-545C9EE927A1}" type="slidenum">
              <a:rPr lang="en-US"/>
              <a:pPr>
                <a:defRPr/>
              </a:pPr>
              <a:t>21</a:t>
            </a:fld>
            <a:endParaRPr lang="en-US"/>
          </a:p>
        </p:txBody>
      </p:sp>
      <p:sp>
        <p:nvSpPr>
          <p:cNvPr id="5" name="Footer Placeholder 4"/>
          <p:cNvSpPr>
            <a:spLocks noGrp="1"/>
          </p:cNvSpPr>
          <p:nvPr>
            <p:ph type="ftr" sz="quarter" idx="11"/>
          </p:nvPr>
        </p:nvSpPr>
        <p:spPr/>
        <p:txBody>
          <a:bodyPr/>
          <a:lstStyle/>
          <a:p>
            <a:pPr fontAlgn="auto">
              <a:spcBef>
                <a:spcPts val="0"/>
              </a:spcBef>
              <a:spcAft>
                <a:spcPts val="0"/>
              </a:spcAft>
              <a:defRPr/>
            </a:pPr>
            <a:r>
              <a:rPr lang="en-US">
                <a:solidFill>
                  <a:schemeClr val="tx2">
                    <a:shade val="90000"/>
                  </a:schemeClr>
                </a:solidFill>
                <a:latin typeface="+mn-lt"/>
                <a:cs typeface="+mn-cs"/>
              </a:rPr>
              <a:t>Copyright © 2012 Pearson Education, Inc. Publishing as Prentice Hall</a:t>
            </a:r>
            <a:endParaRPr lang="es-ES">
              <a:solidFill>
                <a:schemeClr val="tx2">
                  <a:shade val="90000"/>
                </a:schemeClr>
              </a:solidFill>
              <a:latin typeface="+mn-lt"/>
              <a:cs typeface="+mn-cs"/>
            </a:endParaRPr>
          </a:p>
        </p:txBody>
      </p:sp>
    </p:spTree>
    <p:extLst>
      <p:ext uri="{BB962C8B-B14F-4D97-AF65-F5344CB8AC3E}">
        <p14:creationId xmlns:p14="http://schemas.microsoft.com/office/powerpoint/2010/main" val="376749321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457200"/>
            <a:ext cx="7432675" cy="581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2"/>
          <p:cNvSpPr>
            <a:spLocks noGrp="1"/>
          </p:cNvSpPr>
          <p:nvPr>
            <p:ph type="sldNum" sz="quarter" idx="12"/>
          </p:nvPr>
        </p:nvSpPr>
        <p:spPr/>
        <p:txBody>
          <a:bodyPr/>
          <a:lstStyle/>
          <a:p>
            <a:pPr>
              <a:defRPr/>
            </a:pPr>
            <a:r>
              <a:rPr lang="en-US"/>
              <a:t>1-</a:t>
            </a:r>
            <a:fld id="{82BA93D5-1FC4-4C1A-AFA8-0C8F2F10BD8D}" type="slidenum">
              <a:rPr lang="en-US"/>
              <a:pPr>
                <a:defRPr/>
              </a:pPr>
              <a:t>22</a:t>
            </a:fld>
            <a:endParaRPr lang="en-US"/>
          </a:p>
        </p:txBody>
      </p:sp>
      <p:sp>
        <p:nvSpPr>
          <p:cNvPr id="4" name="Footer Placeholder 3"/>
          <p:cNvSpPr>
            <a:spLocks noGrp="1"/>
          </p:cNvSpPr>
          <p:nvPr>
            <p:ph type="ftr" sz="quarter" idx="11"/>
          </p:nvPr>
        </p:nvSpPr>
        <p:spPr/>
        <p:txBody>
          <a:bodyPr/>
          <a:lstStyle/>
          <a:p>
            <a:pPr fontAlgn="auto">
              <a:spcBef>
                <a:spcPts val="0"/>
              </a:spcBef>
              <a:spcAft>
                <a:spcPts val="0"/>
              </a:spcAft>
              <a:defRPr/>
            </a:pPr>
            <a:r>
              <a:rPr lang="en-US">
                <a:solidFill>
                  <a:schemeClr val="tx2">
                    <a:shade val="90000"/>
                  </a:schemeClr>
                </a:solidFill>
                <a:latin typeface="+mn-lt"/>
                <a:cs typeface="+mn-cs"/>
              </a:rPr>
              <a:t>Copyright © 2012 Pearson Education, Inc. Publishing as Prentice Hall</a:t>
            </a:r>
          </a:p>
        </p:txBody>
      </p:sp>
    </p:spTree>
    <p:extLst>
      <p:ext uri="{BB962C8B-B14F-4D97-AF65-F5344CB8AC3E}">
        <p14:creationId xmlns:p14="http://schemas.microsoft.com/office/powerpoint/2010/main" val="10949067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621438" y="620688"/>
            <a:ext cx="8056562"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tabLst>
                <a:tab pos="342900" algn="l"/>
              </a:tabLst>
            </a:pPr>
            <a:r>
              <a:rPr lang="id-ID" sz="2400" dirty="0" smtClean="0">
                <a:cs typeface="Times New Roman" pitchFamily="18" charset="0"/>
              </a:rPr>
              <a:t>Kunci Sukses E-Commerce</a:t>
            </a:r>
          </a:p>
          <a:p>
            <a:pPr>
              <a:tabLst>
                <a:tab pos="342900" algn="l"/>
              </a:tabLst>
            </a:pPr>
            <a:endParaRPr lang="id-ID" sz="2400" dirty="0" smtClean="0">
              <a:cs typeface="Times New Roman" pitchFamily="18" charset="0"/>
            </a:endParaRPr>
          </a:p>
          <a:p>
            <a:pPr marL="342900" indent="-342900">
              <a:buFont typeface="Wingdings" pitchFamily="2" charset="2"/>
              <a:buChar char="ü"/>
              <a:tabLst>
                <a:tab pos="342900" algn="l"/>
              </a:tabLst>
            </a:pPr>
            <a:r>
              <a:rPr lang="en-US" sz="2400" dirty="0" err="1" smtClean="0">
                <a:cs typeface="Times New Roman" pitchFamily="18" charset="0"/>
              </a:rPr>
              <a:t>Menyediakan</a:t>
            </a:r>
            <a:r>
              <a:rPr lang="en-US" sz="2400" dirty="0" smtClean="0">
                <a:cs typeface="Times New Roman" pitchFamily="18" charset="0"/>
              </a:rPr>
              <a:t> </a:t>
            </a:r>
            <a:r>
              <a:rPr lang="en-US" sz="2400" dirty="0" err="1">
                <a:cs typeface="Times New Roman" pitchFamily="18" charset="0"/>
              </a:rPr>
              <a:t>harga</a:t>
            </a:r>
            <a:r>
              <a:rPr lang="en-US" sz="2400" dirty="0">
                <a:cs typeface="Times New Roman" pitchFamily="18" charset="0"/>
              </a:rPr>
              <a:t> </a:t>
            </a:r>
            <a:r>
              <a:rPr lang="en-US" sz="2400" dirty="0" err="1">
                <a:cs typeface="Times New Roman" pitchFamily="18" charset="0"/>
              </a:rPr>
              <a:t>kompetitif</a:t>
            </a:r>
            <a:endParaRPr lang="en-US" sz="2400" dirty="0">
              <a:latin typeface="Calibri" pitchFamily="34" charset="0"/>
              <a:ea typeface="Calibri" pitchFamily="34" charset="0"/>
              <a:cs typeface="Times New Roman" pitchFamily="18" charset="0"/>
            </a:endParaRPr>
          </a:p>
          <a:p>
            <a:pPr marL="342900" indent="-342900">
              <a:buFont typeface="Wingdings" pitchFamily="2" charset="2"/>
              <a:buChar char="ü"/>
              <a:tabLst>
                <a:tab pos="342900" algn="l"/>
              </a:tabLst>
            </a:pPr>
            <a:r>
              <a:rPr lang="en-US" sz="2400" dirty="0" err="1">
                <a:cs typeface="Times New Roman" pitchFamily="18" charset="0"/>
              </a:rPr>
              <a:t>Menyediakan</a:t>
            </a:r>
            <a:r>
              <a:rPr lang="en-US" sz="2400" dirty="0">
                <a:cs typeface="Times New Roman" pitchFamily="18" charset="0"/>
              </a:rPr>
              <a:t> </a:t>
            </a:r>
            <a:r>
              <a:rPr lang="en-US" sz="2400" dirty="0" err="1">
                <a:cs typeface="Times New Roman" pitchFamily="18" charset="0"/>
              </a:rPr>
              <a:t>jasa</a:t>
            </a:r>
            <a:r>
              <a:rPr lang="en-US" sz="2400" dirty="0">
                <a:cs typeface="Times New Roman" pitchFamily="18" charset="0"/>
              </a:rPr>
              <a:t> </a:t>
            </a:r>
            <a:r>
              <a:rPr lang="en-US" sz="2400" dirty="0" err="1">
                <a:cs typeface="Times New Roman" pitchFamily="18" charset="0"/>
              </a:rPr>
              <a:t>pembelian</a:t>
            </a:r>
            <a:r>
              <a:rPr lang="en-US" sz="2400" dirty="0">
                <a:cs typeface="Times New Roman" pitchFamily="18" charset="0"/>
              </a:rPr>
              <a:t> yang </a:t>
            </a:r>
            <a:r>
              <a:rPr lang="en-US" sz="2400" dirty="0" err="1">
                <a:cs typeface="Times New Roman" pitchFamily="18" charset="0"/>
              </a:rPr>
              <a:t>tanggap</a:t>
            </a:r>
            <a:r>
              <a:rPr lang="en-US" sz="2400" dirty="0">
                <a:cs typeface="Times New Roman" pitchFamily="18" charset="0"/>
              </a:rPr>
              <a:t>, </a:t>
            </a:r>
            <a:r>
              <a:rPr lang="en-US" sz="2400" dirty="0" err="1">
                <a:cs typeface="Times New Roman" pitchFamily="18" charset="0"/>
              </a:rPr>
              <a:t>cepat</a:t>
            </a:r>
            <a:r>
              <a:rPr lang="en-US" sz="2400" dirty="0">
                <a:cs typeface="Times New Roman" pitchFamily="18" charset="0"/>
              </a:rPr>
              <a:t>, </a:t>
            </a:r>
            <a:r>
              <a:rPr lang="en-US" sz="2400" dirty="0" err="1">
                <a:cs typeface="Times New Roman" pitchFamily="18" charset="0"/>
              </a:rPr>
              <a:t>dan</a:t>
            </a:r>
            <a:r>
              <a:rPr lang="en-US" sz="2400" dirty="0">
                <a:cs typeface="Times New Roman" pitchFamily="18" charset="0"/>
              </a:rPr>
              <a:t> </a:t>
            </a:r>
            <a:r>
              <a:rPr lang="en-US" sz="2400" dirty="0" err="1">
                <a:cs typeface="Times New Roman" pitchFamily="18" charset="0"/>
              </a:rPr>
              <a:t>ramah</a:t>
            </a:r>
            <a:r>
              <a:rPr lang="en-US" sz="2400" dirty="0">
                <a:cs typeface="Times New Roman" pitchFamily="18" charset="0"/>
              </a:rPr>
              <a:t>.</a:t>
            </a:r>
            <a:endParaRPr lang="en-US" sz="2400" dirty="0">
              <a:latin typeface="Calibri" pitchFamily="34" charset="0"/>
            </a:endParaRPr>
          </a:p>
          <a:p>
            <a:pPr marL="342900" indent="-342900">
              <a:buFont typeface="Wingdings" pitchFamily="2" charset="2"/>
              <a:buChar char="ü"/>
              <a:tabLst>
                <a:tab pos="342900" algn="l"/>
              </a:tabLst>
            </a:pPr>
            <a:r>
              <a:rPr lang="en-US" sz="2400" dirty="0" err="1">
                <a:cs typeface="Times New Roman" pitchFamily="18" charset="0"/>
              </a:rPr>
              <a:t>Menyediakan</a:t>
            </a:r>
            <a:r>
              <a:rPr lang="en-US" sz="2400" dirty="0">
                <a:cs typeface="Times New Roman" pitchFamily="18" charset="0"/>
              </a:rPr>
              <a:t> </a:t>
            </a:r>
            <a:r>
              <a:rPr lang="en-US" sz="2400" dirty="0" err="1">
                <a:cs typeface="Times New Roman" pitchFamily="18" charset="0"/>
              </a:rPr>
              <a:t>informasi</a:t>
            </a:r>
            <a:r>
              <a:rPr lang="en-US" sz="2400" dirty="0">
                <a:cs typeface="Times New Roman" pitchFamily="18" charset="0"/>
              </a:rPr>
              <a:t> </a:t>
            </a:r>
            <a:r>
              <a:rPr lang="en-US" sz="2400" dirty="0" err="1">
                <a:cs typeface="Times New Roman" pitchFamily="18" charset="0"/>
              </a:rPr>
              <a:t>barang</a:t>
            </a:r>
            <a:r>
              <a:rPr lang="en-US" sz="2400" dirty="0">
                <a:cs typeface="Times New Roman" pitchFamily="18" charset="0"/>
              </a:rPr>
              <a:t> </a:t>
            </a:r>
            <a:r>
              <a:rPr lang="en-US" sz="2400" dirty="0" err="1">
                <a:cs typeface="Times New Roman" pitchFamily="18" charset="0"/>
              </a:rPr>
              <a:t>dan</a:t>
            </a:r>
            <a:r>
              <a:rPr lang="en-US" sz="2400" dirty="0">
                <a:cs typeface="Times New Roman" pitchFamily="18" charset="0"/>
              </a:rPr>
              <a:t> </a:t>
            </a:r>
            <a:r>
              <a:rPr lang="en-US" sz="2400" dirty="0" err="1">
                <a:cs typeface="Times New Roman" pitchFamily="18" charset="0"/>
              </a:rPr>
              <a:t>jasa</a:t>
            </a:r>
            <a:r>
              <a:rPr lang="en-US" sz="2400" dirty="0">
                <a:cs typeface="Times New Roman" pitchFamily="18" charset="0"/>
              </a:rPr>
              <a:t> yang </a:t>
            </a:r>
            <a:r>
              <a:rPr lang="en-US" sz="2400" dirty="0" err="1">
                <a:cs typeface="Times New Roman" pitchFamily="18" charset="0"/>
              </a:rPr>
              <a:t>lengkap</a:t>
            </a:r>
            <a:r>
              <a:rPr lang="en-US" sz="2400" dirty="0">
                <a:cs typeface="Times New Roman" pitchFamily="18" charset="0"/>
              </a:rPr>
              <a:t> </a:t>
            </a:r>
            <a:r>
              <a:rPr lang="en-US" sz="2400" dirty="0" err="1">
                <a:cs typeface="Times New Roman" pitchFamily="18" charset="0"/>
              </a:rPr>
              <a:t>dan</a:t>
            </a:r>
            <a:r>
              <a:rPr lang="en-US" sz="2400" dirty="0">
                <a:cs typeface="Times New Roman" pitchFamily="18" charset="0"/>
              </a:rPr>
              <a:t> </a:t>
            </a:r>
            <a:r>
              <a:rPr lang="en-US" sz="2400" dirty="0" err="1">
                <a:cs typeface="Times New Roman" pitchFamily="18" charset="0"/>
              </a:rPr>
              <a:t>jelas</a:t>
            </a:r>
            <a:r>
              <a:rPr lang="en-US" sz="2400" dirty="0">
                <a:cs typeface="Times New Roman" pitchFamily="18" charset="0"/>
              </a:rPr>
              <a:t>.</a:t>
            </a:r>
            <a:endParaRPr lang="en-US" sz="2400" dirty="0">
              <a:latin typeface="Calibri" pitchFamily="34" charset="0"/>
            </a:endParaRPr>
          </a:p>
          <a:p>
            <a:pPr marL="342900" indent="-342900">
              <a:buFont typeface="Wingdings" pitchFamily="2" charset="2"/>
              <a:buChar char="ü"/>
              <a:tabLst>
                <a:tab pos="342900" algn="l"/>
              </a:tabLst>
            </a:pPr>
            <a:r>
              <a:rPr lang="en-US" sz="2400" dirty="0" err="1">
                <a:cs typeface="Times New Roman" pitchFamily="18" charset="0"/>
              </a:rPr>
              <a:t>Menyediakan</a:t>
            </a:r>
            <a:r>
              <a:rPr lang="en-US" sz="2400" dirty="0">
                <a:cs typeface="Times New Roman" pitchFamily="18" charset="0"/>
              </a:rPr>
              <a:t> </a:t>
            </a:r>
            <a:r>
              <a:rPr lang="en-US" sz="2400" dirty="0" err="1">
                <a:cs typeface="Times New Roman" pitchFamily="18" charset="0"/>
              </a:rPr>
              <a:t>banyak</a:t>
            </a:r>
            <a:r>
              <a:rPr lang="en-US" sz="2400" dirty="0">
                <a:cs typeface="Times New Roman" pitchFamily="18" charset="0"/>
              </a:rPr>
              <a:t> bonus </a:t>
            </a:r>
            <a:r>
              <a:rPr lang="en-US" sz="2400" dirty="0" err="1">
                <a:cs typeface="Times New Roman" pitchFamily="18" charset="0"/>
              </a:rPr>
              <a:t>seperti</a:t>
            </a:r>
            <a:r>
              <a:rPr lang="en-US" sz="2400" dirty="0">
                <a:cs typeface="Times New Roman" pitchFamily="18" charset="0"/>
              </a:rPr>
              <a:t> </a:t>
            </a:r>
            <a:r>
              <a:rPr lang="en-US" sz="2400" dirty="0" err="1">
                <a:cs typeface="Times New Roman" pitchFamily="18" charset="0"/>
                <a:hlinkClick r:id="rId2" tooltip="Kupon (halaman belum tersedia)"/>
              </a:rPr>
              <a:t>kupon</a:t>
            </a:r>
            <a:r>
              <a:rPr lang="en-US" sz="2400" dirty="0">
                <a:cs typeface="Times New Roman" pitchFamily="18" charset="0"/>
              </a:rPr>
              <a:t>, </a:t>
            </a:r>
            <a:r>
              <a:rPr lang="en-US" sz="2400" dirty="0" err="1">
                <a:cs typeface="Times New Roman" pitchFamily="18" charset="0"/>
              </a:rPr>
              <a:t>penawaran</a:t>
            </a:r>
            <a:r>
              <a:rPr lang="en-US" sz="2400" dirty="0">
                <a:cs typeface="Times New Roman" pitchFamily="18" charset="0"/>
              </a:rPr>
              <a:t> </a:t>
            </a:r>
            <a:r>
              <a:rPr lang="en-US" sz="2400" dirty="0" err="1">
                <a:cs typeface="Times New Roman" pitchFamily="18" charset="0"/>
              </a:rPr>
              <a:t>istimewa</a:t>
            </a:r>
            <a:r>
              <a:rPr lang="en-US" sz="2400" dirty="0">
                <a:cs typeface="Times New Roman" pitchFamily="18" charset="0"/>
              </a:rPr>
              <a:t>, </a:t>
            </a:r>
            <a:r>
              <a:rPr lang="en-US" sz="2400" dirty="0" err="1">
                <a:cs typeface="Times New Roman" pitchFamily="18" charset="0"/>
              </a:rPr>
              <a:t>dan</a:t>
            </a:r>
            <a:r>
              <a:rPr lang="en-US" sz="2400" dirty="0">
                <a:cs typeface="Times New Roman" pitchFamily="18" charset="0"/>
              </a:rPr>
              <a:t> </a:t>
            </a:r>
            <a:r>
              <a:rPr lang="en-US" sz="2400" dirty="0" err="1">
                <a:cs typeface="Times New Roman" pitchFamily="18" charset="0"/>
              </a:rPr>
              <a:t>diskon</a:t>
            </a:r>
            <a:r>
              <a:rPr lang="en-US" sz="2400" dirty="0">
                <a:cs typeface="Times New Roman" pitchFamily="18" charset="0"/>
              </a:rPr>
              <a:t>.</a:t>
            </a:r>
            <a:endParaRPr lang="en-US" sz="2400" dirty="0">
              <a:latin typeface="Calibri" pitchFamily="34" charset="0"/>
            </a:endParaRPr>
          </a:p>
          <a:p>
            <a:pPr marL="342900" indent="-342900">
              <a:buFont typeface="Wingdings" pitchFamily="2" charset="2"/>
              <a:buChar char="ü"/>
              <a:tabLst>
                <a:tab pos="342900" algn="l"/>
              </a:tabLst>
            </a:pPr>
            <a:r>
              <a:rPr lang="en-US" sz="2400" dirty="0" err="1">
                <a:cs typeface="Times New Roman" pitchFamily="18" charset="0"/>
              </a:rPr>
              <a:t>Memberikan</a:t>
            </a:r>
            <a:r>
              <a:rPr lang="en-US" sz="2400" dirty="0">
                <a:cs typeface="Times New Roman" pitchFamily="18" charset="0"/>
              </a:rPr>
              <a:t> </a:t>
            </a:r>
            <a:r>
              <a:rPr lang="en-US" sz="2400" dirty="0" err="1">
                <a:cs typeface="Times New Roman" pitchFamily="18" charset="0"/>
              </a:rPr>
              <a:t>perhatian</a:t>
            </a:r>
            <a:r>
              <a:rPr lang="en-US" sz="2400" dirty="0">
                <a:cs typeface="Times New Roman" pitchFamily="18" charset="0"/>
              </a:rPr>
              <a:t> </a:t>
            </a:r>
            <a:r>
              <a:rPr lang="en-US" sz="2400" dirty="0" err="1">
                <a:cs typeface="Times New Roman" pitchFamily="18" charset="0"/>
              </a:rPr>
              <a:t>khusus</a:t>
            </a:r>
            <a:r>
              <a:rPr lang="en-US" sz="2400" dirty="0">
                <a:cs typeface="Times New Roman" pitchFamily="18" charset="0"/>
              </a:rPr>
              <a:t> </a:t>
            </a:r>
            <a:r>
              <a:rPr lang="en-US" sz="2400" dirty="0" err="1">
                <a:cs typeface="Times New Roman" pitchFamily="18" charset="0"/>
              </a:rPr>
              <a:t>seperti</a:t>
            </a:r>
            <a:r>
              <a:rPr lang="en-US" sz="2400" dirty="0">
                <a:cs typeface="Times New Roman" pitchFamily="18" charset="0"/>
              </a:rPr>
              <a:t> </a:t>
            </a:r>
            <a:r>
              <a:rPr lang="en-US" sz="2400" dirty="0" err="1">
                <a:cs typeface="Times New Roman" pitchFamily="18" charset="0"/>
              </a:rPr>
              <a:t>usulan</a:t>
            </a:r>
            <a:r>
              <a:rPr lang="en-US" sz="2400" dirty="0">
                <a:cs typeface="Times New Roman" pitchFamily="18" charset="0"/>
              </a:rPr>
              <a:t> </a:t>
            </a:r>
            <a:r>
              <a:rPr lang="en-US" sz="2400" dirty="0" err="1">
                <a:cs typeface="Times New Roman" pitchFamily="18" charset="0"/>
              </a:rPr>
              <a:t>pembelian</a:t>
            </a:r>
            <a:r>
              <a:rPr lang="en-US" sz="2400" dirty="0">
                <a:cs typeface="Times New Roman" pitchFamily="18" charset="0"/>
              </a:rPr>
              <a:t>.</a:t>
            </a:r>
            <a:endParaRPr lang="en-US" sz="2400" dirty="0">
              <a:latin typeface="Calibri" pitchFamily="34" charset="0"/>
            </a:endParaRPr>
          </a:p>
          <a:p>
            <a:pPr marL="342900" indent="-342900">
              <a:buFont typeface="Wingdings" pitchFamily="2" charset="2"/>
              <a:buChar char="ü"/>
              <a:tabLst>
                <a:tab pos="342900" algn="l"/>
              </a:tabLst>
            </a:pPr>
            <a:r>
              <a:rPr lang="en-US" sz="2400" dirty="0" err="1">
                <a:cs typeface="Times New Roman" pitchFamily="18" charset="0"/>
              </a:rPr>
              <a:t>Menyediakan</a:t>
            </a:r>
            <a:r>
              <a:rPr lang="en-US" sz="2400" dirty="0">
                <a:cs typeface="Times New Roman" pitchFamily="18" charset="0"/>
              </a:rPr>
              <a:t> rasa </a:t>
            </a:r>
            <a:r>
              <a:rPr lang="en-US" sz="2400" dirty="0" err="1">
                <a:cs typeface="Times New Roman" pitchFamily="18" charset="0"/>
                <a:hlinkClick r:id="rId3" tooltip="Komunitas"/>
              </a:rPr>
              <a:t>komunitas</a:t>
            </a:r>
            <a:r>
              <a:rPr lang="en-US" sz="2400" dirty="0">
                <a:cs typeface="Times New Roman" pitchFamily="18" charset="0"/>
              </a:rPr>
              <a:t> </a:t>
            </a:r>
            <a:r>
              <a:rPr lang="en-US" sz="2400" dirty="0" err="1">
                <a:cs typeface="Times New Roman" pitchFamily="18" charset="0"/>
              </a:rPr>
              <a:t>untuk</a:t>
            </a:r>
            <a:r>
              <a:rPr lang="en-US" sz="2400" dirty="0">
                <a:cs typeface="Times New Roman" pitchFamily="18" charset="0"/>
              </a:rPr>
              <a:t> </a:t>
            </a:r>
            <a:r>
              <a:rPr lang="en-US" sz="2400" dirty="0" err="1">
                <a:cs typeface="Times New Roman" pitchFamily="18" charset="0"/>
              </a:rPr>
              <a:t>berdiskusi</a:t>
            </a:r>
            <a:r>
              <a:rPr lang="en-US" sz="2400" dirty="0">
                <a:cs typeface="Times New Roman" pitchFamily="18" charset="0"/>
              </a:rPr>
              <a:t>, </a:t>
            </a:r>
            <a:r>
              <a:rPr lang="en-US" sz="2400" dirty="0" err="1">
                <a:cs typeface="Times New Roman" pitchFamily="18" charset="0"/>
              </a:rPr>
              <a:t>masukan</a:t>
            </a:r>
            <a:r>
              <a:rPr lang="en-US" sz="2400" dirty="0">
                <a:cs typeface="Times New Roman" pitchFamily="18" charset="0"/>
              </a:rPr>
              <a:t> </a:t>
            </a:r>
            <a:r>
              <a:rPr lang="en-US" sz="2400" dirty="0" err="1">
                <a:cs typeface="Times New Roman" pitchFamily="18" charset="0"/>
              </a:rPr>
              <a:t>dari</a:t>
            </a:r>
            <a:r>
              <a:rPr lang="en-US" sz="2400" dirty="0">
                <a:cs typeface="Times New Roman" pitchFamily="18" charset="0"/>
              </a:rPr>
              <a:t> </a:t>
            </a:r>
            <a:r>
              <a:rPr lang="en-US" sz="2400" dirty="0" err="1">
                <a:cs typeface="Times New Roman" pitchFamily="18" charset="0"/>
              </a:rPr>
              <a:t>pelanggan</a:t>
            </a:r>
            <a:r>
              <a:rPr lang="en-US" sz="2400" dirty="0">
                <a:cs typeface="Times New Roman" pitchFamily="18" charset="0"/>
              </a:rPr>
              <a:t>, </a:t>
            </a:r>
            <a:r>
              <a:rPr lang="en-US" sz="2400" dirty="0" err="1">
                <a:cs typeface="Times New Roman" pitchFamily="18" charset="0"/>
              </a:rPr>
              <a:t>dan</a:t>
            </a:r>
            <a:r>
              <a:rPr lang="en-US" sz="2400" dirty="0">
                <a:cs typeface="Times New Roman" pitchFamily="18" charset="0"/>
              </a:rPr>
              <a:t> lain-lain.</a:t>
            </a:r>
            <a:endParaRPr lang="en-US" sz="2400" dirty="0">
              <a:latin typeface="Calibri" pitchFamily="34" charset="0"/>
            </a:endParaRPr>
          </a:p>
          <a:p>
            <a:pPr marL="342900" indent="-342900">
              <a:buFont typeface="Wingdings" pitchFamily="2" charset="2"/>
              <a:buChar char="ü"/>
              <a:tabLst>
                <a:tab pos="342900" algn="l"/>
              </a:tabLst>
            </a:pPr>
            <a:r>
              <a:rPr lang="en-US" sz="2400" dirty="0" err="1">
                <a:cs typeface="Times New Roman" pitchFamily="18" charset="0"/>
              </a:rPr>
              <a:t>Mempermudah</a:t>
            </a:r>
            <a:r>
              <a:rPr lang="en-US" sz="2400" dirty="0">
                <a:cs typeface="Times New Roman" pitchFamily="18" charset="0"/>
              </a:rPr>
              <a:t> </a:t>
            </a:r>
            <a:r>
              <a:rPr lang="en-US" sz="2400" dirty="0" err="1">
                <a:cs typeface="Times New Roman" pitchFamily="18" charset="0"/>
              </a:rPr>
              <a:t>kegiatan</a:t>
            </a:r>
            <a:r>
              <a:rPr lang="en-US" sz="2400" dirty="0">
                <a:cs typeface="Times New Roman" pitchFamily="18" charset="0"/>
              </a:rPr>
              <a:t> </a:t>
            </a:r>
            <a:r>
              <a:rPr lang="en-US" sz="2400" dirty="0" err="1">
                <a:cs typeface="Times New Roman" pitchFamily="18" charset="0"/>
              </a:rPr>
              <a:t>perdagangan</a:t>
            </a:r>
            <a:endParaRPr lang="en-US" sz="2400" dirty="0">
              <a:latin typeface="Calibri" pitchFamily="34" charset="0"/>
            </a:endParaRPr>
          </a:p>
        </p:txBody>
      </p:sp>
    </p:spTree>
    <p:extLst>
      <p:ext uri="{BB962C8B-B14F-4D97-AF65-F5344CB8AC3E}">
        <p14:creationId xmlns:p14="http://schemas.microsoft.com/office/powerpoint/2010/main" val="34280267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WordArt 2"/>
          <p:cNvSpPr>
            <a:spLocks noChangeArrowheads="1" noChangeShapeType="1" noTextEdit="1"/>
          </p:cNvSpPr>
          <p:nvPr/>
        </p:nvSpPr>
        <p:spPr bwMode="auto">
          <a:xfrm>
            <a:off x="827088" y="3284538"/>
            <a:ext cx="7272337" cy="1257300"/>
          </a:xfrm>
          <a:prstGeom prst="rect">
            <a:avLst/>
          </a:prstGeom>
          <a:extLst>
            <a:ext uri="{91240B29-F687-4F45-9708-019B960494DF}">
              <a14:hiddenLine xmlns:a14="http://schemas.microsoft.com/office/drawing/2010/main" w="12700">
                <a:solidFill>
                  <a:srgbClr val="000000"/>
                </a:solidFill>
                <a:round/>
                <a:headEnd/>
                <a:tailEnd/>
              </a14:hiddenLine>
            </a:ext>
          </a:extLst>
        </p:spPr>
        <p:txBody>
          <a:bodyPr wrap="none" fromWordArt="1">
            <a:prstTxWarp prst="textFadeUp">
              <a:avLst>
                <a:gd name="adj" fmla="val 3426"/>
              </a:avLst>
            </a:prstTxWarp>
          </a:bodyPr>
          <a:lstStyle/>
          <a:p>
            <a:pPr algn="ctr"/>
            <a:r>
              <a:rPr lang="id-ID" sz="3600" kern="10">
                <a:solidFill>
                  <a:schemeClr val="tx2"/>
                </a:solidFill>
                <a:effectLst>
                  <a:outerShdw dist="35921" dir="2700000" sy="50000" rotWithShape="0">
                    <a:srgbClr val="875B0D">
                      <a:alpha val="70000"/>
                    </a:srgbClr>
                  </a:outerShdw>
                </a:effectLst>
                <a:latin typeface="Arial Black"/>
              </a:rPr>
              <a:t>Mekanisme Pasar E-Commerce</a:t>
            </a:r>
          </a:p>
        </p:txBody>
      </p:sp>
    </p:spTree>
    <p:extLst>
      <p:ext uri="{BB962C8B-B14F-4D97-AF65-F5344CB8AC3E}">
        <p14:creationId xmlns:p14="http://schemas.microsoft.com/office/powerpoint/2010/main" val="1845649424"/>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ChangeArrowheads="1"/>
          </p:cNvSpPr>
          <p:nvPr/>
        </p:nvSpPr>
        <p:spPr bwMode="auto">
          <a:xfrm>
            <a:off x="395536" y="908720"/>
            <a:ext cx="82296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n-US" sz="3200" b="1" dirty="0" err="1"/>
              <a:t>Pengertian</a:t>
            </a:r>
            <a:r>
              <a:rPr lang="en-US" sz="3200" b="1" dirty="0"/>
              <a:t> E-Marketplace</a:t>
            </a:r>
          </a:p>
        </p:txBody>
      </p:sp>
      <p:sp>
        <p:nvSpPr>
          <p:cNvPr id="23555" name="Rectangle 4"/>
          <p:cNvSpPr>
            <a:spLocks noChangeArrowheads="1"/>
          </p:cNvSpPr>
          <p:nvPr/>
        </p:nvSpPr>
        <p:spPr bwMode="auto">
          <a:xfrm>
            <a:off x="422999" y="1844824"/>
            <a:ext cx="835342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2800" dirty="0">
                <a:latin typeface="Arial" charset="0"/>
              </a:rPr>
              <a:t>S</a:t>
            </a:r>
            <a:r>
              <a:rPr lang="id-ID" sz="2800" dirty="0">
                <a:latin typeface="Arial" charset="0"/>
              </a:rPr>
              <a:t>uatu lokasi diInternet, di mana suatu  perusahaan dapat memperoleh atau memberikan informasi, mulai  transaksi pekerjaan, atau bekerja sama dalam pekerjaan apapun </a:t>
            </a:r>
            <a:endParaRPr lang="en-US" sz="2800" dirty="0">
              <a:latin typeface="Arial" charset="0"/>
            </a:endParaRPr>
          </a:p>
        </p:txBody>
      </p:sp>
    </p:spTree>
    <p:extLst>
      <p:ext uri="{BB962C8B-B14F-4D97-AF65-F5344CB8AC3E}">
        <p14:creationId xmlns:p14="http://schemas.microsoft.com/office/powerpoint/2010/main" val="2486237428"/>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ChangeArrowheads="1"/>
          </p:cNvSpPr>
          <p:nvPr/>
        </p:nvSpPr>
        <p:spPr bwMode="auto">
          <a:xfrm>
            <a:off x="827584" y="692150"/>
            <a:ext cx="7667625"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n-US" sz="2800" b="1" dirty="0" err="1"/>
              <a:t>Pertimbangan</a:t>
            </a:r>
            <a:r>
              <a:rPr lang="en-US" sz="2800" b="1" dirty="0"/>
              <a:t> </a:t>
            </a:r>
            <a:r>
              <a:rPr lang="en-US" sz="2800" b="1" dirty="0" err="1"/>
              <a:t>bergabung</a:t>
            </a:r>
            <a:r>
              <a:rPr lang="en-US" sz="2800" b="1" dirty="0"/>
              <a:t> </a:t>
            </a:r>
            <a:r>
              <a:rPr lang="en-US" sz="2800" b="1" dirty="0" err="1"/>
              <a:t>ke</a:t>
            </a:r>
            <a:r>
              <a:rPr lang="en-US" sz="2800" b="1" dirty="0"/>
              <a:t> </a:t>
            </a:r>
            <a:r>
              <a:rPr lang="en-US" sz="2800" b="1" dirty="0" err="1"/>
              <a:t>dalam</a:t>
            </a:r>
            <a:r>
              <a:rPr lang="en-US" sz="2800" b="1" dirty="0"/>
              <a:t> E-Marketplace</a:t>
            </a:r>
          </a:p>
        </p:txBody>
      </p:sp>
      <p:sp>
        <p:nvSpPr>
          <p:cNvPr id="24579" name="Rectangle 4"/>
          <p:cNvSpPr>
            <a:spLocks noChangeArrowheads="1"/>
          </p:cNvSpPr>
          <p:nvPr/>
        </p:nvSpPr>
        <p:spPr bwMode="auto">
          <a:xfrm>
            <a:off x="1115616" y="1844824"/>
            <a:ext cx="6132214"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38138" indent="-338138" eaLnBrk="1" hangingPunct="1">
              <a:buFontTx/>
              <a:buChar char="•"/>
            </a:pPr>
            <a:r>
              <a:rPr lang="en-US" sz="2400" dirty="0">
                <a:latin typeface="Arial" charset="0"/>
              </a:rPr>
              <a:t>Ownership E-</a:t>
            </a:r>
            <a:r>
              <a:rPr lang="en-US" sz="2400" dirty="0" err="1">
                <a:latin typeface="Arial" charset="0"/>
              </a:rPr>
              <a:t>Marketspace</a:t>
            </a:r>
            <a:endParaRPr lang="en-US" sz="2400" dirty="0">
              <a:latin typeface="Arial" charset="0"/>
            </a:endParaRPr>
          </a:p>
          <a:p>
            <a:pPr marL="338138" indent="-338138" eaLnBrk="1" hangingPunct="1">
              <a:buFontTx/>
              <a:buChar char="•"/>
            </a:pPr>
            <a:r>
              <a:rPr lang="en-US" sz="2400" dirty="0">
                <a:latin typeface="Arial" charset="0"/>
              </a:rPr>
              <a:t>Costs</a:t>
            </a:r>
          </a:p>
          <a:p>
            <a:pPr marL="338138" indent="-338138" eaLnBrk="1" hangingPunct="1">
              <a:buFontTx/>
              <a:buChar char="•"/>
            </a:pPr>
            <a:r>
              <a:rPr lang="en-US" sz="2400" dirty="0">
                <a:latin typeface="Arial" charset="0"/>
              </a:rPr>
              <a:t>Ease To Use / Support</a:t>
            </a:r>
          </a:p>
          <a:p>
            <a:pPr marL="338138" indent="-338138" eaLnBrk="1" hangingPunct="1">
              <a:buFontTx/>
              <a:buChar char="•"/>
            </a:pPr>
            <a:r>
              <a:rPr lang="en-US" sz="2400" dirty="0">
                <a:latin typeface="Arial" charset="0"/>
              </a:rPr>
              <a:t>Industry Fit</a:t>
            </a:r>
          </a:p>
          <a:p>
            <a:pPr marL="338138" indent="-338138" eaLnBrk="1" hangingPunct="1">
              <a:buFontTx/>
              <a:buChar char="•"/>
            </a:pPr>
            <a:r>
              <a:rPr lang="en-US" sz="2400" dirty="0">
                <a:latin typeface="Arial" charset="0"/>
              </a:rPr>
              <a:t>Marketplace Participation</a:t>
            </a:r>
          </a:p>
          <a:p>
            <a:pPr marL="338138" indent="-338138" eaLnBrk="1" hangingPunct="1">
              <a:buFontTx/>
              <a:buChar char="•"/>
            </a:pPr>
            <a:r>
              <a:rPr lang="en-US" sz="2400" dirty="0">
                <a:latin typeface="Arial" charset="0"/>
              </a:rPr>
              <a:t>Security / Privacy</a:t>
            </a:r>
          </a:p>
          <a:p>
            <a:pPr marL="338138" indent="-338138" eaLnBrk="1" hangingPunct="1">
              <a:buFontTx/>
              <a:buChar char="•"/>
            </a:pPr>
            <a:r>
              <a:rPr lang="en-US" sz="2400" dirty="0">
                <a:latin typeface="Arial" charset="0"/>
              </a:rPr>
              <a:t>Other </a:t>
            </a:r>
            <a:r>
              <a:rPr lang="en-US" sz="2400" dirty="0" err="1">
                <a:latin typeface="Arial" charset="0"/>
              </a:rPr>
              <a:t>Sevice</a:t>
            </a:r>
            <a:endParaRPr lang="en-US" sz="2400" dirty="0">
              <a:latin typeface="Arial" charset="0"/>
            </a:endParaRPr>
          </a:p>
          <a:p>
            <a:pPr marL="338138" indent="-338138" eaLnBrk="1" hangingPunct="1">
              <a:buFontTx/>
              <a:buChar char="•"/>
            </a:pPr>
            <a:r>
              <a:rPr lang="en-US" sz="2400" dirty="0">
                <a:latin typeface="Arial" charset="0"/>
              </a:rPr>
              <a:t>Process Integration</a:t>
            </a:r>
          </a:p>
        </p:txBody>
      </p:sp>
    </p:spTree>
    <p:extLst>
      <p:ext uri="{BB962C8B-B14F-4D97-AF65-F5344CB8AC3E}">
        <p14:creationId xmlns:p14="http://schemas.microsoft.com/office/powerpoint/2010/main" val="1163147104"/>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ChangeArrowheads="1"/>
          </p:cNvSpPr>
          <p:nvPr/>
        </p:nvSpPr>
        <p:spPr bwMode="auto">
          <a:xfrm>
            <a:off x="638082" y="908720"/>
            <a:ext cx="410527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n-US" sz="2800" b="1" dirty="0" err="1"/>
              <a:t>Pengertian</a:t>
            </a:r>
            <a:r>
              <a:rPr lang="en-US" sz="2800" b="1" dirty="0"/>
              <a:t> E-</a:t>
            </a:r>
            <a:r>
              <a:rPr lang="en-US" sz="2800" b="1" dirty="0" err="1"/>
              <a:t>Marketspace</a:t>
            </a:r>
            <a:endParaRPr lang="en-US" sz="2800" b="1" dirty="0"/>
          </a:p>
        </p:txBody>
      </p:sp>
      <p:sp>
        <p:nvSpPr>
          <p:cNvPr id="26627" name="Rectangle 4"/>
          <p:cNvSpPr>
            <a:spLocks noChangeArrowheads="1"/>
          </p:cNvSpPr>
          <p:nvPr/>
        </p:nvSpPr>
        <p:spPr bwMode="auto">
          <a:xfrm>
            <a:off x="539750" y="2420938"/>
            <a:ext cx="835342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2800" dirty="0" err="1">
                <a:latin typeface="Arial" charset="0"/>
              </a:rPr>
              <a:t>Pasar</a:t>
            </a:r>
            <a:r>
              <a:rPr lang="en-US" sz="2800" dirty="0">
                <a:latin typeface="Arial" charset="0"/>
              </a:rPr>
              <a:t> di </a:t>
            </a:r>
            <a:r>
              <a:rPr lang="en-US" sz="2800" dirty="0" err="1">
                <a:latin typeface="Arial" charset="0"/>
              </a:rPr>
              <a:t>mana</a:t>
            </a:r>
            <a:r>
              <a:rPr lang="en-US" sz="2800" dirty="0">
                <a:latin typeface="Arial" charset="0"/>
              </a:rPr>
              <a:t> </a:t>
            </a:r>
            <a:r>
              <a:rPr lang="en-US" sz="2800" dirty="0" err="1">
                <a:latin typeface="Arial" charset="0"/>
              </a:rPr>
              <a:t>para</a:t>
            </a:r>
            <a:r>
              <a:rPr lang="en-US" sz="2800" dirty="0">
                <a:latin typeface="Arial" charset="0"/>
              </a:rPr>
              <a:t> </a:t>
            </a:r>
            <a:r>
              <a:rPr lang="en-US" sz="2800" dirty="0" err="1">
                <a:latin typeface="Arial" charset="0"/>
              </a:rPr>
              <a:t>penjual</a:t>
            </a:r>
            <a:r>
              <a:rPr lang="en-US" sz="2800" dirty="0">
                <a:latin typeface="Arial" charset="0"/>
              </a:rPr>
              <a:t> </a:t>
            </a:r>
            <a:r>
              <a:rPr lang="en-US" sz="2800" dirty="0" err="1">
                <a:latin typeface="Arial" charset="0"/>
              </a:rPr>
              <a:t>dan</a:t>
            </a:r>
            <a:r>
              <a:rPr lang="en-US" sz="2800" dirty="0">
                <a:latin typeface="Arial" charset="0"/>
              </a:rPr>
              <a:t> </a:t>
            </a:r>
            <a:r>
              <a:rPr lang="en-US" sz="2800" dirty="0" err="1">
                <a:latin typeface="Arial" charset="0"/>
              </a:rPr>
              <a:t>para</a:t>
            </a:r>
            <a:r>
              <a:rPr lang="en-US" sz="2800" dirty="0">
                <a:latin typeface="Arial" charset="0"/>
              </a:rPr>
              <a:t> </a:t>
            </a:r>
            <a:r>
              <a:rPr lang="en-US" sz="2800" dirty="0" err="1">
                <a:latin typeface="Arial" charset="0"/>
              </a:rPr>
              <a:t>pembeli</a:t>
            </a:r>
            <a:r>
              <a:rPr lang="en-US" sz="2800" dirty="0">
                <a:latin typeface="Arial" charset="0"/>
              </a:rPr>
              <a:t> </a:t>
            </a:r>
            <a:r>
              <a:rPr lang="en-US" sz="2800" dirty="0" err="1">
                <a:latin typeface="Arial" charset="0"/>
              </a:rPr>
              <a:t>menukar</a:t>
            </a:r>
            <a:r>
              <a:rPr lang="en-US" sz="2800" dirty="0">
                <a:latin typeface="Arial" charset="0"/>
              </a:rPr>
              <a:t> </a:t>
            </a:r>
            <a:r>
              <a:rPr lang="en-US" sz="2800" dirty="0" err="1">
                <a:latin typeface="Arial" charset="0"/>
              </a:rPr>
              <a:t>jasa</a:t>
            </a:r>
            <a:r>
              <a:rPr lang="en-US" sz="2800" dirty="0">
                <a:latin typeface="Arial" charset="0"/>
              </a:rPr>
              <a:t> </a:t>
            </a:r>
            <a:r>
              <a:rPr lang="en-US" sz="2800" dirty="0" err="1">
                <a:latin typeface="Arial" charset="0"/>
              </a:rPr>
              <a:t>dan</a:t>
            </a:r>
            <a:r>
              <a:rPr lang="en-US" sz="2800" dirty="0">
                <a:latin typeface="Arial" charset="0"/>
              </a:rPr>
              <a:t> </a:t>
            </a:r>
            <a:r>
              <a:rPr lang="en-US" sz="2800" dirty="0" err="1">
                <a:latin typeface="Arial" charset="0"/>
              </a:rPr>
              <a:t>barang-barang</a:t>
            </a:r>
            <a:r>
              <a:rPr lang="en-US" sz="2800" dirty="0">
                <a:latin typeface="Arial" charset="0"/>
              </a:rPr>
              <a:t> </a:t>
            </a:r>
            <a:r>
              <a:rPr lang="en-US" sz="2800" dirty="0" err="1">
                <a:latin typeface="Arial" charset="0"/>
              </a:rPr>
              <a:t>untuk</a:t>
            </a:r>
            <a:r>
              <a:rPr lang="en-US" sz="2800" dirty="0">
                <a:latin typeface="Arial" charset="0"/>
              </a:rPr>
              <a:t> </a:t>
            </a:r>
            <a:r>
              <a:rPr lang="en-US" sz="2800" dirty="0" err="1">
                <a:latin typeface="Arial" charset="0"/>
              </a:rPr>
              <a:t>uang</a:t>
            </a:r>
            <a:r>
              <a:rPr lang="en-US" sz="2800" dirty="0">
                <a:latin typeface="Arial" charset="0"/>
              </a:rPr>
              <a:t> </a:t>
            </a:r>
            <a:r>
              <a:rPr lang="en-US" sz="2800" dirty="0" err="1">
                <a:latin typeface="Arial" charset="0"/>
              </a:rPr>
              <a:t>atau</a:t>
            </a:r>
            <a:r>
              <a:rPr lang="en-US" sz="2800" dirty="0">
                <a:latin typeface="Arial" charset="0"/>
              </a:rPr>
              <a:t> </a:t>
            </a:r>
            <a:r>
              <a:rPr lang="en-US" sz="2800" dirty="0" err="1">
                <a:latin typeface="Arial" charset="0"/>
              </a:rPr>
              <a:t>untuk</a:t>
            </a:r>
            <a:r>
              <a:rPr lang="en-US" sz="2800" dirty="0">
                <a:latin typeface="Arial" charset="0"/>
              </a:rPr>
              <a:t> </a:t>
            </a:r>
            <a:r>
              <a:rPr lang="en-US" sz="2800" dirty="0" err="1">
                <a:latin typeface="Arial" charset="0"/>
              </a:rPr>
              <a:t>jasa</a:t>
            </a:r>
            <a:r>
              <a:rPr lang="en-US" sz="2800" dirty="0">
                <a:latin typeface="Arial" charset="0"/>
              </a:rPr>
              <a:t> </a:t>
            </a:r>
            <a:r>
              <a:rPr lang="en-US" sz="2800" dirty="0" err="1">
                <a:latin typeface="Arial" charset="0"/>
              </a:rPr>
              <a:t>dan</a:t>
            </a:r>
            <a:r>
              <a:rPr lang="en-US" sz="2800" dirty="0">
                <a:latin typeface="Arial" charset="0"/>
              </a:rPr>
              <a:t> </a:t>
            </a:r>
            <a:r>
              <a:rPr lang="en-US" sz="2800" dirty="0" err="1">
                <a:latin typeface="Arial" charset="0"/>
              </a:rPr>
              <a:t>barang-barang</a:t>
            </a:r>
            <a:r>
              <a:rPr lang="en-US" sz="2800" dirty="0">
                <a:latin typeface="Arial" charset="0"/>
              </a:rPr>
              <a:t> </a:t>
            </a:r>
            <a:r>
              <a:rPr lang="en-US" sz="2800" dirty="0" err="1">
                <a:latin typeface="Arial" charset="0"/>
              </a:rPr>
              <a:t>lainnya</a:t>
            </a:r>
            <a:r>
              <a:rPr lang="en-US" sz="2800" dirty="0">
                <a:latin typeface="Arial" charset="0"/>
              </a:rPr>
              <a:t>, yang </a:t>
            </a:r>
            <a:r>
              <a:rPr lang="en-US" sz="2800" dirty="0" err="1">
                <a:latin typeface="Arial" charset="0"/>
              </a:rPr>
              <a:t>dilakukan</a:t>
            </a:r>
            <a:r>
              <a:rPr lang="en-US" sz="2800" dirty="0">
                <a:latin typeface="Arial" charset="0"/>
              </a:rPr>
              <a:t> </a:t>
            </a:r>
            <a:r>
              <a:rPr lang="en-US" sz="2800" dirty="0" err="1">
                <a:latin typeface="Arial" charset="0"/>
              </a:rPr>
              <a:t>secara</a:t>
            </a:r>
            <a:r>
              <a:rPr lang="en-US" sz="2800" dirty="0">
                <a:latin typeface="Arial" charset="0"/>
              </a:rPr>
              <a:t> </a:t>
            </a:r>
            <a:r>
              <a:rPr lang="en-US" sz="2800" dirty="0" err="1">
                <a:latin typeface="Arial" charset="0"/>
              </a:rPr>
              <a:t>elektronis</a:t>
            </a:r>
            <a:endParaRPr lang="en-US" sz="2800" dirty="0">
              <a:latin typeface="Arial" charset="0"/>
            </a:endParaRPr>
          </a:p>
        </p:txBody>
      </p:sp>
    </p:spTree>
    <p:extLst>
      <p:ext uri="{BB962C8B-B14F-4D97-AF65-F5344CB8AC3E}">
        <p14:creationId xmlns:p14="http://schemas.microsoft.com/office/powerpoint/2010/main" val="1395714342"/>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idx="1"/>
          </p:nvPr>
        </p:nvSpPr>
        <p:spPr>
          <a:xfrm>
            <a:off x="1063625" y="2368550"/>
            <a:ext cx="5940425" cy="3455988"/>
          </a:xfrm>
          <a:noFill/>
        </p:spPr>
        <p:txBody>
          <a:bodyPr>
            <a:normAutofit/>
          </a:bodyPr>
          <a:lstStyle/>
          <a:p>
            <a:pPr>
              <a:lnSpc>
                <a:spcPct val="80000"/>
              </a:lnSpc>
            </a:pPr>
            <a:r>
              <a:rPr lang="en-US" sz="2400" smtClean="0"/>
              <a:t>Consumer ( Konsumen )</a:t>
            </a:r>
          </a:p>
          <a:p>
            <a:pPr>
              <a:lnSpc>
                <a:spcPct val="80000"/>
              </a:lnSpc>
            </a:pPr>
            <a:r>
              <a:rPr lang="en-US" sz="2400" smtClean="0"/>
              <a:t>Seller ( Penjual )</a:t>
            </a:r>
          </a:p>
          <a:p>
            <a:pPr>
              <a:lnSpc>
                <a:spcPct val="80000"/>
              </a:lnSpc>
            </a:pPr>
            <a:r>
              <a:rPr lang="en-US" sz="2400" smtClean="0"/>
              <a:t>Barang (Berupa Fisik atau Digital)</a:t>
            </a:r>
          </a:p>
          <a:p>
            <a:pPr>
              <a:lnSpc>
                <a:spcPct val="80000"/>
              </a:lnSpc>
            </a:pPr>
            <a:r>
              <a:rPr lang="en-US" sz="2400" smtClean="0"/>
              <a:t>Front-End</a:t>
            </a:r>
          </a:p>
          <a:p>
            <a:pPr>
              <a:lnSpc>
                <a:spcPct val="80000"/>
              </a:lnSpc>
            </a:pPr>
            <a:r>
              <a:rPr lang="en-US" sz="2400" smtClean="0"/>
              <a:t>Mitra Bisnis ( Intermediaries )</a:t>
            </a:r>
          </a:p>
          <a:p>
            <a:pPr>
              <a:lnSpc>
                <a:spcPct val="80000"/>
              </a:lnSpc>
            </a:pPr>
            <a:r>
              <a:rPr lang="en-US" sz="2400" smtClean="0"/>
              <a:t>Dukungan Pelayanan (Support Services)</a:t>
            </a:r>
          </a:p>
          <a:p>
            <a:pPr>
              <a:lnSpc>
                <a:spcPct val="80000"/>
              </a:lnSpc>
            </a:pPr>
            <a:r>
              <a:rPr lang="en-US" sz="2400" smtClean="0"/>
              <a:t>Infrastruktur</a:t>
            </a:r>
          </a:p>
          <a:p>
            <a:pPr>
              <a:lnSpc>
                <a:spcPct val="80000"/>
              </a:lnSpc>
            </a:pPr>
            <a:r>
              <a:rPr lang="en-US" sz="2400" smtClean="0"/>
              <a:t>Back End</a:t>
            </a:r>
          </a:p>
        </p:txBody>
      </p:sp>
      <p:sp>
        <p:nvSpPr>
          <p:cNvPr id="27651" name="Rectangle 4"/>
          <p:cNvSpPr>
            <a:spLocks noChangeArrowheads="1"/>
          </p:cNvSpPr>
          <p:nvPr/>
        </p:nvSpPr>
        <p:spPr bwMode="auto">
          <a:xfrm>
            <a:off x="1012825" y="1773238"/>
            <a:ext cx="4456113"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n-US" b="1"/>
              <a:t>Komponen E-Marketspace</a:t>
            </a:r>
          </a:p>
        </p:txBody>
      </p:sp>
    </p:spTree>
    <p:extLst>
      <p:ext uri="{BB962C8B-B14F-4D97-AF65-F5344CB8AC3E}">
        <p14:creationId xmlns:p14="http://schemas.microsoft.com/office/powerpoint/2010/main" val="2372257334"/>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noChangeArrowheads="1"/>
          </p:cNvSpPr>
          <p:nvPr>
            <p:ph idx="1"/>
          </p:nvPr>
        </p:nvSpPr>
        <p:spPr>
          <a:xfrm>
            <a:off x="1381125" y="2163763"/>
            <a:ext cx="7372350" cy="3055937"/>
          </a:xfrm>
          <a:noFill/>
        </p:spPr>
        <p:txBody>
          <a:bodyPr/>
          <a:lstStyle/>
          <a:p>
            <a:pPr algn="just"/>
            <a:r>
              <a:rPr lang="en-US" sz="2400" smtClean="0"/>
              <a:t>Mempertemukan para pembeli (konsumen) dan para penjual (pelaku bisnis)</a:t>
            </a:r>
          </a:p>
          <a:p>
            <a:pPr algn="just"/>
            <a:r>
              <a:rPr lang="en-US" sz="2400" smtClean="0"/>
              <a:t>Memudahkan pertukaran informasi, barang-barang, jasa, dan pembayaran dihubungkan dengan transaksi pasar</a:t>
            </a:r>
          </a:p>
          <a:p>
            <a:pPr algn="just"/>
            <a:r>
              <a:rPr lang="en-US" sz="2400" smtClean="0"/>
              <a:t>Menyediakan suatu infrastruktur kelembagaan</a:t>
            </a:r>
          </a:p>
        </p:txBody>
      </p:sp>
      <p:sp>
        <p:nvSpPr>
          <p:cNvPr id="28675" name="Rectangle 4"/>
          <p:cNvSpPr>
            <a:spLocks noChangeArrowheads="1"/>
          </p:cNvSpPr>
          <p:nvPr/>
        </p:nvSpPr>
        <p:spPr bwMode="auto">
          <a:xfrm>
            <a:off x="1130300" y="1700213"/>
            <a:ext cx="437673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n-US" b="1"/>
              <a:t>Fungsi Utama Pemasaran</a:t>
            </a:r>
          </a:p>
        </p:txBody>
      </p:sp>
    </p:spTree>
    <p:extLst>
      <p:ext uri="{BB962C8B-B14F-4D97-AF65-F5344CB8AC3E}">
        <p14:creationId xmlns:p14="http://schemas.microsoft.com/office/powerpoint/2010/main" val="831642499"/>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1128713" y="1385888"/>
            <a:ext cx="2763837" cy="574675"/>
          </a:xfrm>
        </p:spPr>
        <p:txBody>
          <a:bodyPr>
            <a:normAutofit/>
          </a:bodyPr>
          <a:lstStyle/>
          <a:p>
            <a:r>
              <a:rPr lang="en-US" sz="2800" b="1" smtClean="0">
                <a:solidFill>
                  <a:schemeClr val="tx1"/>
                </a:solidFill>
              </a:rPr>
              <a:t>Supply Chain</a:t>
            </a:r>
          </a:p>
        </p:txBody>
      </p:sp>
      <p:sp>
        <p:nvSpPr>
          <p:cNvPr id="29699" name="Rectangle 3"/>
          <p:cNvSpPr>
            <a:spLocks noGrp="1" noChangeArrowheads="1"/>
          </p:cNvSpPr>
          <p:nvPr>
            <p:ph idx="1"/>
          </p:nvPr>
        </p:nvSpPr>
        <p:spPr>
          <a:xfrm>
            <a:off x="841375" y="2371725"/>
            <a:ext cx="8302625" cy="1728788"/>
          </a:xfrm>
          <a:noFill/>
        </p:spPr>
        <p:txBody>
          <a:bodyPr/>
          <a:lstStyle/>
          <a:p>
            <a:pPr marL="609600" indent="-609600">
              <a:buFontTx/>
              <a:buAutoNum type="arabicPeriod"/>
            </a:pPr>
            <a:r>
              <a:rPr lang="en-US" sz="2600" b="1" smtClean="0"/>
              <a:t>Pengertian Supply Chain</a:t>
            </a:r>
          </a:p>
          <a:p>
            <a:pPr marL="609600" indent="-609600">
              <a:buFontTx/>
              <a:buAutoNum type="arabicPeriod"/>
            </a:pPr>
            <a:r>
              <a:rPr lang="en-US" sz="2600" b="1" smtClean="0"/>
              <a:t>Komponen dari Supply Chain</a:t>
            </a:r>
          </a:p>
          <a:p>
            <a:pPr marL="609600" indent="-609600">
              <a:buFontTx/>
              <a:buAutoNum type="arabicPeriod"/>
            </a:pPr>
            <a:r>
              <a:rPr lang="en-US" sz="2600" b="1" smtClean="0"/>
              <a:t>Tipe-Tipe dari Supply Chain</a:t>
            </a:r>
          </a:p>
        </p:txBody>
      </p:sp>
    </p:spTree>
    <p:extLst>
      <p:ext uri="{BB962C8B-B14F-4D97-AF65-F5344CB8AC3E}">
        <p14:creationId xmlns:p14="http://schemas.microsoft.com/office/powerpoint/2010/main" val="3104084613"/>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454150" y="1538288"/>
            <a:ext cx="3890963" cy="574675"/>
          </a:xfrm>
        </p:spPr>
        <p:txBody>
          <a:bodyPr>
            <a:normAutofit/>
          </a:bodyPr>
          <a:lstStyle/>
          <a:p>
            <a:r>
              <a:rPr lang="en-US" sz="2400" b="1" smtClean="0">
                <a:solidFill>
                  <a:schemeClr val="tx1"/>
                </a:solidFill>
              </a:rPr>
              <a:t>Pengertian Supply Chain</a:t>
            </a:r>
          </a:p>
        </p:txBody>
      </p:sp>
      <p:sp>
        <p:nvSpPr>
          <p:cNvPr id="30723" name="Rectangle 3"/>
          <p:cNvSpPr>
            <a:spLocks noGrp="1" noChangeArrowheads="1"/>
          </p:cNvSpPr>
          <p:nvPr>
            <p:ph idx="1"/>
          </p:nvPr>
        </p:nvSpPr>
        <p:spPr>
          <a:xfrm>
            <a:off x="1371600" y="2184400"/>
            <a:ext cx="7391400" cy="2909888"/>
          </a:xfrm>
          <a:noFill/>
        </p:spPr>
        <p:txBody>
          <a:bodyPr/>
          <a:lstStyle/>
          <a:p>
            <a:pPr marL="0" indent="0" algn="just">
              <a:lnSpc>
                <a:spcPct val="80000"/>
              </a:lnSpc>
              <a:buFontTx/>
              <a:buNone/>
            </a:pPr>
            <a:r>
              <a:rPr lang="id-ID" sz="2400" smtClean="0"/>
              <a:t>Merupakan suatu aliran </a:t>
            </a:r>
            <a:r>
              <a:rPr lang="en-US" sz="2400" smtClean="0"/>
              <a:t>barang</a:t>
            </a:r>
            <a:r>
              <a:rPr lang="id-ID" sz="2400" smtClean="0"/>
              <a:t>, informasi, uang, dan jasa dari  melalui para penyalur pabrik-pabrik dan  gudang sampai kepada pelanggan akhir. Termasuk juga organisasi dan pemroses yang menciptakan dan mengirimkan kepada pelanggan akhir.</a:t>
            </a:r>
            <a:endParaRPr lang="en-US" sz="2400" smtClean="0"/>
          </a:p>
        </p:txBody>
      </p:sp>
    </p:spTree>
    <p:extLst>
      <p:ext uri="{BB962C8B-B14F-4D97-AF65-F5344CB8AC3E}">
        <p14:creationId xmlns:p14="http://schemas.microsoft.com/office/powerpoint/2010/main" val="894891043"/>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279525" y="1557338"/>
            <a:ext cx="3870325" cy="574675"/>
          </a:xfrm>
        </p:spPr>
        <p:txBody>
          <a:bodyPr>
            <a:normAutofit/>
          </a:bodyPr>
          <a:lstStyle/>
          <a:p>
            <a:r>
              <a:rPr lang="en-US" sz="2200" b="1" smtClean="0">
                <a:solidFill>
                  <a:schemeClr val="tx1"/>
                </a:solidFill>
              </a:rPr>
              <a:t>Komponen dari Supply Chain</a:t>
            </a:r>
          </a:p>
        </p:txBody>
      </p:sp>
      <p:sp>
        <p:nvSpPr>
          <p:cNvPr id="31747" name="Rectangle 3"/>
          <p:cNvSpPr>
            <a:spLocks noGrp="1" noChangeArrowheads="1"/>
          </p:cNvSpPr>
          <p:nvPr>
            <p:ph idx="1"/>
          </p:nvPr>
        </p:nvSpPr>
        <p:spPr>
          <a:xfrm>
            <a:off x="468313" y="2276475"/>
            <a:ext cx="8280400" cy="4032250"/>
          </a:xfrm>
          <a:noFill/>
        </p:spPr>
        <p:txBody>
          <a:bodyPr>
            <a:normAutofit/>
          </a:bodyPr>
          <a:lstStyle/>
          <a:p>
            <a:pPr marL="457200" indent="-457200">
              <a:lnSpc>
                <a:spcPct val="90000"/>
              </a:lnSpc>
            </a:pPr>
            <a:r>
              <a:rPr lang="id-ID" sz="2400" b="1" smtClean="0"/>
              <a:t>Upstream Supply Chain</a:t>
            </a:r>
            <a:endParaRPr lang="en-US" sz="2400" b="1" smtClean="0"/>
          </a:p>
          <a:p>
            <a:pPr marL="457200" indent="-457200">
              <a:lnSpc>
                <a:spcPct val="90000"/>
              </a:lnSpc>
              <a:buFontTx/>
              <a:buNone/>
            </a:pPr>
            <a:r>
              <a:rPr lang="en-US" sz="2400" b="1" smtClean="0"/>
              <a:t>	</a:t>
            </a:r>
            <a:r>
              <a:rPr lang="id-ID" sz="2400" smtClean="0"/>
              <a:t>Merupakan aktifitas dari pada penyalur (pabrikan atau assemblers) dan para penyalur lainnya</a:t>
            </a:r>
            <a:r>
              <a:rPr lang="en-US" sz="2400" smtClean="0"/>
              <a:t>.</a:t>
            </a:r>
          </a:p>
          <a:p>
            <a:pPr marL="457200" indent="-457200">
              <a:lnSpc>
                <a:spcPct val="90000"/>
              </a:lnSpc>
            </a:pPr>
            <a:r>
              <a:rPr lang="id-ID" sz="2400" b="1" smtClean="0"/>
              <a:t>Internal Supply Chain</a:t>
            </a:r>
            <a:endParaRPr lang="en-US" sz="2400" b="1" smtClean="0"/>
          </a:p>
          <a:p>
            <a:pPr marL="457200" indent="-457200">
              <a:lnSpc>
                <a:spcPct val="90000"/>
              </a:lnSpc>
              <a:buFontTx/>
              <a:buNone/>
            </a:pPr>
            <a:r>
              <a:rPr lang="en-US" sz="2400" b="1" smtClean="0"/>
              <a:t>	</a:t>
            </a:r>
            <a:r>
              <a:rPr lang="id-ID" sz="2400" smtClean="0"/>
              <a:t>Merupakan semua proses in-house yang digunakan didalam mentranformasi masukan yang diterima dari para supplier kedalam hasil organisasi</a:t>
            </a:r>
            <a:r>
              <a:rPr lang="en-US" sz="2400" smtClean="0"/>
              <a:t> </a:t>
            </a:r>
            <a:endParaRPr lang="en-US" sz="2400" b="1" smtClean="0"/>
          </a:p>
          <a:p>
            <a:pPr marL="457200" indent="-457200">
              <a:lnSpc>
                <a:spcPct val="90000"/>
              </a:lnSpc>
            </a:pPr>
            <a:r>
              <a:rPr lang="id-ID" sz="2400" b="1" smtClean="0"/>
              <a:t>Downstream Supply Chain</a:t>
            </a:r>
            <a:endParaRPr lang="en-US" sz="2400" b="1" smtClean="0"/>
          </a:p>
          <a:p>
            <a:pPr marL="457200" indent="-457200">
              <a:lnSpc>
                <a:spcPct val="90000"/>
              </a:lnSpc>
              <a:buFontTx/>
              <a:buNone/>
            </a:pPr>
            <a:r>
              <a:rPr lang="en-US" sz="2400" b="1" smtClean="0"/>
              <a:t>	</a:t>
            </a:r>
            <a:r>
              <a:rPr lang="id-ID" sz="2400" smtClean="0"/>
              <a:t>Merupakan semua aktifitas yang melibatkan dalam pengiriman produk kepada pelanggan.</a:t>
            </a:r>
            <a:endParaRPr lang="en-US" sz="2400" smtClean="0"/>
          </a:p>
        </p:txBody>
      </p:sp>
    </p:spTree>
    <p:extLst>
      <p:ext uri="{BB962C8B-B14F-4D97-AF65-F5344CB8AC3E}">
        <p14:creationId xmlns:p14="http://schemas.microsoft.com/office/powerpoint/2010/main" val="1918239009"/>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1065213" y="1557338"/>
            <a:ext cx="3949700" cy="574675"/>
          </a:xfrm>
        </p:spPr>
        <p:txBody>
          <a:bodyPr>
            <a:normAutofit/>
          </a:bodyPr>
          <a:lstStyle/>
          <a:p>
            <a:r>
              <a:rPr lang="en-US" sz="2200" b="1" smtClean="0">
                <a:solidFill>
                  <a:schemeClr val="tx1"/>
                </a:solidFill>
              </a:rPr>
              <a:t>Tipe dari Supply Chain</a:t>
            </a:r>
          </a:p>
        </p:txBody>
      </p:sp>
      <p:sp>
        <p:nvSpPr>
          <p:cNvPr id="32771" name="Rectangle 3"/>
          <p:cNvSpPr>
            <a:spLocks noGrp="1" noChangeArrowheads="1"/>
          </p:cNvSpPr>
          <p:nvPr>
            <p:ph idx="1"/>
          </p:nvPr>
        </p:nvSpPr>
        <p:spPr>
          <a:xfrm>
            <a:off x="993775" y="2354263"/>
            <a:ext cx="7754938" cy="3079750"/>
          </a:xfrm>
          <a:noFill/>
        </p:spPr>
        <p:txBody>
          <a:bodyPr>
            <a:normAutofit lnSpcReduction="10000"/>
          </a:bodyPr>
          <a:lstStyle/>
          <a:p>
            <a:pPr marL="609600" indent="-609600" algn="just">
              <a:lnSpc>
                <a:spcPct val="90000"/>
              </a:lnSpc>
            </a:pPr>
            <a:r>
              <a:rPr lang="id-ID" sz="2400" smtClean="0"/>
              <a:t>Membuat persediaan yang  terintegrasi</a:t>
            </a:r>
          </a:p>
          <a:p>
            <a:pPr marL="609600" indent="-609600" algn="just">
              <a:lnSpc>
                <a:spcPct val="90000"/>
              </a:lnSpc>
            </a:pPr>
            <a:r>
              <a:rPr lang="id-ID" sz="2400" smtClean="0"/>
              <a:t>Pengisian Ulang (</a:t>
            </a:r>
            <a:r>
              <a:rPr lang="id-ID" sz="2400" i="1" smtClean="0"/>
              <a:t>Replenishment</a:t>
            </a:r>
            <a:r>
              <a:rPr lang="id-ID" sz="2400" smtClean="0"/>
              <a:t>) yang berkelanjutan.</a:t>
            </a:r>
          </a:p>
          <a:p>
            <a:pPr marL="609600" indent="-609600" algn="just">
              <a:lnSpc>
                <a:spcPct val="90000"/>
              </a:lnSpc>
            </a:pPr>
            <a:r>
              <a:rPr lang="id-ID" sz="2400" smtClean="0"/>
              <a:t>Build To Order, merupakan model suatu perusahaan yang langsung memulai melakukan  pengolahan pesanan dari pelanggan dengan seketika, ketika pesanan tersebut diterima.</a:t>
            </a:r>
          </a:p>
          <a:p>
            <a:pPr marL="609600" indent="-609600" algn="just">
              <a:lnSpc>
                <a:spcPct val="90000"/>
              </a:lnSpc>
            </a:pPr>
            <a:r>
              <a:rPr lang="id-ID" sz="2400" smtClean="0"/>
              <a:t>Channel Assembly, merupakan model di mana produk dirakit dengan seketika, dan langs</a:t>
            </a:r>
            <a:r>
              <a:rPr lang="en-US" sz="2400" smtClean="0"/>
              <a:t>u</a:t>
            </a:r>
            <a:r>
              <a:rPr lang="id-ID" sz="2400" smtClean="0"/>
              <a:t>ng dipindahkan melalui saluran distribusi</a:t>
            </a:r>
            <a:endParaRPr lang="en-US" sz="2400" smtClean="0"/>
          </a:p>
        </p:txBody>
      </p:sp>
    </p:spTree>
    <p:extLst>
      <p:ext uri="{BB962C8B-B14F-4D97-AF65-F5344CB8AC3E}">
        <p14:creationId xmlns:p14="http://schemas.microsoft.com/office/powerpoint/2010/main" val="2084081829"/>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1787525" y="1535113"/>
            <a:ext cx="4260850" cy="574675"/>
          </a:xfrm>
        </p:spPr>
        <p:txBody>
          <a:bodyPr>
            <a:normAutofit/>
          </a:bodyPr>
          <a:lstStyle/>
          <a:p>
            <a:r>
              <a:rPr lang="en-US" sz="2800" b="1" smtClean="0">
                <a:solidFill>
                  <a:schemeClr val="tx1"/>
                </a:solidFill>
              </a:rPr>
              <a:t>Faktor Sukses E-Market</a:t>
            </a:r>
          </a:p>
        </p:txBody>
      </p:sp>
      <p:sp>
        <p:nvSpPr>
          <p:cNvPr id="33795" name="Rectangle 3"/>
          <p:cNvSpPr>
            <a:spLocks noGrp="1" noChangeArrowheads="1"/>
          </p:cNvSpPr>
          <p:nvPr>
            <p:ph idx="1"/>
          </p:nvPr>
        </p:nvSpPr>
        <p:spPr>
          <a:xfrm>
            <a:off x="1795463" y="2441575"/>
            <a:ext cx="4956175" cy="2663825"/>
          </a:xfrm>
          <a:noFill/>
        </p:spPr>
        <p:txBody>
          <a:bodyPr/>
          <a:lstStyle/>
          <a:p>
            <a:r>
              <a:rPr lang="en-US" sz="2800" smtClean="0"/>
              <a:t>Karakteristik Produk</a:t>
            </a:r>
          </a:p>
          <a:p>
            <a:r>
              <a:rPr lang="en-US" sz="2800" smtClean="0"/>
              <a:t>Karakteristik Industri</a:t>
            </a:r>
          </a:p>
          <a:p>
            <a:r>
              <a:rPr lang="en-US" sz="2800" smtClean="0"/>
              <a:t>Karakteristik Penjual</a:t>
            </a:r>
          </a:p>
          <a:p>
            <a:r>
              <a:rPr lang="en-US" sz="2800" smtClean="0"/>
              <a:t>Karakteristik Pembeli</a:t>
            </a:r>
          </a:p>
          <a:p>
            <a:pPr>
              <a:buFontTx/>
              <a:buNone/>
            </a:pPr>
            <a:endParaRPr lang="en-US" sz="2800" smtClean="0"/>
          </a:p>
        </p:txBody>
      </p:sp>
    </p:spTree>
    <p:extLst>
      <p:ext uri="{BB962C8B-B14F-4D97-AF65-F5344CB8AC3E}">
        <p14:creationId xmlns:p14="http://schemas.microsoft.com/office/powerpoint/2010/main" val="2479520363"/>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3"/>
          <p:cNvSpPr txBox="1">
            <a:spLocks noChangeArrowheads="1"/>
          </p:cNvSpPr>
          <p:nvPr/>
        </p:nvSpPr>
        <p:spPr bwMode="auto">
          <a:xfrm>
            <a:off x="1362075" y="1398588"/>
            <a:ext cx="31670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b="1">
                <a:latin typeface="Arial" charset="0"/>
              </a:rPr>
              <a:t>Karakteristik Produk</a:t>
            </a:r>
          </a:p>
        </p:txBody>
      </p:sp>
      <p:sp>
        <p:nvSpPr>
          <p:cNvPr id="34819" name="Rectangle 4"/>
          <p:cNvSpPr>
            <a:spLocks noGrp="1" noChangeArrowheads="1"/>
          </p:cNvSpPr>
          <p:nvPr>
            <p:ph idx="1"/>
          </p:nvPr>
        </p:nvSpPr>
        <p:spPr>
          <a:xfrm>
            <a:off x="1371600" y="1936750"/>
            <a:ext cx="7391400" cy="1985963"/>
          </a:xfrm>
        </p:spPr>
        <p:txBody>
          <a:bodyPr/>
          <a:lstStyle/>
          <a:p>
            <a:pPr marL="463550" lvl="1" indent="-349250"/>
            <a:r>
              <a:rPr lang="id-ID" sz="2400" smtClean="0"/>
              <a:t>Tipe Produk</a:t>
            </a:r>
          </a:p>
          <a:p>
            <a:pPr marL="463550" lvl="1" indent="-349250"/>
            <a:r>
              <a:rPr lang="id-ID" sz="2400" smtClean="0"/>
              <a:t>Harga Produk</a:t>
            </a:r>
          </a:p>
          <a:p>
            <a:pPr marL="463550" lvl="1" indent="-349250"/>
            <a:r>
              <a:rPr lang="id-ID" sz="2400" smtClean="0"/>
              <a:t>Ketersediaan Standar Produk</a:t>
            </a:r>
          </a:p>
          <a:p>
            <a:pPr marL="463550" lvl="1" indent="-349250"/>
            <a:r>
              <a:rPr lang="id-ID" sz="2400" smtClean="0"/>
              <a:t>Informasi Produk</a:t>
            </a:r>
            <a:endParaRPr lang="en-US" sz="2400" smtClean="0"/>
          </a:p>
        </p:txBody>
      </p:sp>
      <p:sp>
        <p:nvSpPr>
          <p:cNvPr id="34820" name="Text Box 5"/>
          <p:cNvSpPr txBox="1">
            <a:spLocks noChangeArrowheads="1"/>
          </p:cNvSpPr>
          <p:nvPr/>
        </p:nvSpPr>
        <p:spPr bwMode="auto">
          <a:xfrm>
            <a:off x="904875" y="3938588"/>
            <a:ext cx="32337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b="1">
                <a:latin typeface="Arial" charset="0"/>
              </a:rPr>
              <a:t>Karakteristik Industri</a:t>
            </a:r>
          </a:p>
        </p:txBody>
      </p:sp>
      <p:sp>
        <p:nvSpPr>
          <p:cNvPr id="34821" name="Rectangle 6"/>
          <p:cNvSpPr>
            <a:spLocks noChangeArrowheads="1"/>
          </p:cNvSpPr>
          <p:nvPr/>
        </p:nvSpPr>
        <p:spPr bwMode="auto">
          <a:xfrm>
            <a:off x="1266825" y="4591050"/>
            <a:ext cx="6770688"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463550" lvl="1" indent="-349250">
              <a:spcBef>
                <a:spcPct val="20000"/>
              </a:spcBef>
              <a:buFontTx/>
              <a:buChar char="–"/>
            </a:pPr>
            <a:r>
              <a:rPr lang="en-US"/>
              <a:t>Diperlukan Broker</a:t>
            </a:r>
            <a:endParaRPr lang="id-ID"/>
          </a:p>
          <a:p>
            <a:pPr marL="463550" lvl="1" indent="-349250">
              <a:spcBef>
                <a:spcPct val="20000"/>
              </a:spcBef>
              <a:buFontTx/>
              <a:buChar char="–"/>
            </a:pPr>
            <a:r>
              <a:rPr lang="en-US"/>
              <a:t>Intellegent System boleh menggantikan Broker</a:t>
            </a:r>
          </a:p>
        </p:txBody>
      </p:sp>
    </p:spTree>
    <p:extLst>
      <p:ext uri="{BB962C8B-B14F-4D97-AF65-F5344CB8AC3E}">
        <p14:creationId xmlns:p14="http://schemas.microsoft.com/office/powerpoint/2010/main" val="2946648424"/>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3"/>
          <p:cNvSpPr txBox="1">
            <a:spLocks noChangeArrowheads="1"/>
          </p:cNvSpPr>
          <p:nvPr/>
        </p:nvSpPr>
        <p:spPr bwMode="auto">
          <a:xfrm>
            <a:off x="1168400" y="1320800"/>
            <a:ext cx="3455988"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2600" b="1">
                <a:latin typeface="Arial" charset="0"/>
              </a:rPr>
              <a:t>Karakteristik Penjual</a:t>
            </a:r>
          </a:p>
        </p:txBody>
      </p:sp>
      <p:sp>
        <p:nvSpPr>
          <p:cNvPr id="35843" name="Rectangle 4"/>
          <p:cNvSpPr>
            <a:spLocks noGrp="1" noChangeArrowheads="1"/>
          </p:cNvSpPr>
          <p:nvPr>
            <p:ph idx="1"/>
          </p:nvPr>
        </p:nvSpPr>
        <p:spPr>
          <a:xfrm>
            <a:off x="1371600" y="1862138"/>
            <a:ext cx="7391400" cy="1985962"/>
          </a:xfrm>
        </p:spPr>
        <p:txBody>
          <a:bodyPr/>
          <a:lstStyle/>
          <a:p>
            <a:pPr marL="463550" lvl="1" indent="-349250" algn="just"/>
            <a:r>
              <a:rPr lang="id-ID" sz="2400" smtClean="0"/>
              <a:t>Konsumen akan mencari penjual dengan harga yang murah</a:t>
            </a:r>
            <a:r>
              <a:rPr lang="en-US" sz="2400" smtClean="0"/>
              <a:t> </a:t>
            </a:r>
            <a:endParaRPr lang="id-ID" sz="2400" smtClean="0"/>
          </a:p>
          <a:p>
            <a:pPr marL="463550" lvl="1" indent="-349250" algn="just"/>
            <a:r>
              <a:rPr lang="id-ID" sz="2400" smtClean="0"/>
              <a:t>Volume Rendah dengan margin keuntungan transaksi yang lebih tinggi</a:t>
            </a:r>
            <a:r>
              <a:rPr lang="en-US" sz="2400" smtClean="0"/>
              <a:t> </a:t>
            </a:r>
            <a:endParaRPr lang="id-ID" sz="2400" smtClean="0"/>
          </a:p>
        </p:txBody>
      </p:sp>
      <p:sp>
        <p:nvSpPr>
          <p:cNvPr id="35844" name="Text Box 5"/>
          <p:cNvSpPr txBox="1">
            <a:spLocks noChangeArrowheads="1"/>
          </p:cNvSpPr>
          <p:nvPr/>
        </p:nvSpPr>
        <p:spPr bwMode="auto">
          <a:xfrm>
            <a:off x="1255713" y="3821113"/>
            <a:ext cx="3548062"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2600" b="1">
                <a:latin typeface="Arial" charset="0"/>
              </a:rPr>
              <a:t>Karakteristik Pembeli</a:t>
            </a:r>
          </a:p>
        </p:txBody>
      </p:sp>
      <p:sp>
        <p:nvSpPr>
          <p:cNvPr id="35845" name="Rectangle 6"/>
          <p:cNvSpPr>
            <a:spLocks noChangeArrowheads="1"/>
          </p:cNvSpPr>
          <p:nvPr/>
        </p:nvSpPr>
        <p:spPr bwMode="auto">
          <a:xfrm>
            <a:off x="1323975" y="4498975"/>
            <a:ext cx="6264275" cy="1560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463550" lvl="1" indent="-349250" algn="just">
              <a:spcBef>
                <a:spcPct val="20000"/>
              </a:spcBef>
              <a:buFontTx/>
              <a:buChar char="–"/>
            </a:pPr>
            <a:r>
              <a:rPr lang="id-ID"/>
              <a:t>Pembeli yang sesuai dengan selera</a:t>
            </a:r>
            <a:endParaRPr lang="en-US"/>
          </a:p>
          <a:p>
            <a:pPr marL="463550" lvl="1" indent="-349250" algn="just">
              <a:spcBef>
                <a:spcPct val="20000"/>
              </a:spcBef>
              <a:buFontTx/>
              <a:buChar char="–"/>
            </a:pPr>
            <a:r>
              <a:rPr lang="en-US"/>
              <a:t>Pembeli yang seperti pasien / selalu butuh</a:t>
            </a:r>
          </a:p>
          <a:p>
            <a:pPr marL="463550" lvl="1" indent="-349250" algn="just">
              <a:spcBef>
                <a:spcPct val="20000"/>
              </a:spcBef>
              <a:buFontTx/>
              <a:buChar char="–"/>
            </a:pPr>
            <a:r>
              <a:rPr lang="en-US"/>
              <a:t>Pembeli yang menganalisa</a:t>
            </a:r>
          </a:p>
        </p:txBody>
      </p:sp>
    </p:spTree>
    <p:extLst>
      <p:ext uri="{BB962C8B-B14F-4D97-AF65-F5344CB8AC3E}">
        <p14:creationId xmlns:p14="http://schemas.microsoft.com/office/powerpoint/2010/main" val="214210174"/>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1265238" y="1184275"/>
            <a:ext cx="3871912" cy="574675"/>
          </a:xfrm>
        </p:spPr>
        <p:txBody>
          <a:bodyPr>
            <a:normAutofit/>
          </a:bodyPr>
          <a:lstStyle/>
          <a:p>
            <a:r>
              <a:rPr lang="en-US" sz="2800" b="1" smtClean="0">
                <a:solidFill>
                  <a:schemeClr val="tx1"/>
                </a:solidFill>
              </a:rPr>
              <a:t>Pengertian E-Payment</a:t>
            </a:r>
          </a:p>
        </p:txBody>
      </p:sp>
      <p:sp>
        <p:nvSpPr>
          <p:cNvPr id="38915" name="Rectangle 3"/>
          <p:cNvSpPr>
            <a:spLocks noGrp="1" noChangeArrowheads="1"/>
          </p:cNvSpPr>
          <p:nvPr>
            <p:ph idx="1"/>
          </p:nvPr>
        </p:nvSpPr>
        <p:spPr>
          <a:xfrm>
            <a:off x="646113" y="2830513"/>
            <a:ext cx="8497887" cy="2663825"/>
          </a:xfrm>
          <a:noFill/>
        </p:spPr>
        <p:txBody>
          <a:bodyPr>
            <a:normAutofit/>
          </a:bodyPr>
          <a:lstStyle/>
          <a:p>
            <a:pPr marL="0" indent="0" algn="just">
              <a:buFontTx/>
              <a:buNone/>
            </a:pPr>
            <a:r>
              <a:rPr lang="id-ID" sz="2400" smtClean="0"/>
              <a:t>E-Payment </a:t>
            </a:r>
            <a:r>
              <a:rPr lang="en-US" sz="2400" smtClean="0"/>
              <a:t>suatu sistem </a:t>
            </a:r>
            <a:r>
              <a:rPr lang="id-ID" sz="2400" smtClean="0"/>
              <a:t>menyediakan alat-alat untuk pembayaran jasa atau barang-barang yang dilakukan di Internet. Didalam membandingkan </a:t>
            </a:r>
            <a:r>
              <a:rPr lang="en-US" sz="2400" smtClean="0"/>
              <a:t>dengan </a:t>
            </a:r>
            <a:r>
              <a:rPr lang="id-ID" sz="2400" smtClean="0"/>
              <a:t>sistem pembayaran konvensional, pelanggan mengirimkan semua data terkait dengan pembayaran kepada pedagang yang dilakukan di Internet</a:t>
            </a:r>
            <a:r>
              <a:rPr lang="en-US" sz="2400" smtClean="0"/>
              <a:t> dan</a:t>
            </a:r>
            <a:r>
              <a:rPr lang="id-ID" sz="2400" smtClean="0"/>
              <a:t> tidak ada interaksi eksternal lebih lanjut  antara pedagang dan pelanggan</a:t>
            </a:r>
            <a:r>
              <a:rPr lang="en-US" sz="2400" smtClean="0"/>
              <a:t>.</a:t>
            </a:r>
          </a:p>
        </p:txBody>
      </p:sp>
    </p:spTree>
    <p:extLst>
      <p:ext uri="{BB962C8B-B14F-4D97-AF65-F5344CB8AC3E}">
        <p14:creationId xmlns:p14="http://schemas.microsoft.com/office/powerpoint/2010/main" val="16194161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2044700" y="1223963"/>
            <a:ext cx="4065588" cy="574675"/>
          </a:xfrm>
        </p:spPr>
        <p:txBody>
          <a:bodyPr>
            <a:normAutofit/>
          </a:bodyPr>
          <a:lstStyle/>
          <a:p>
            <a:r>
              <a:rPr lang="en-US" sz="2800" b="1" smtClean="0">
                <a:solidFill>
                  <a:schemeClr val="tx1"/>
                </a:solidFill>
              </a:rPr>
              <a:t>Sistem Pembayaran</a:t>
            </a:r>
          </a:p>
        </p:txBody>
      </p:sp>
      <p:sp>
        <p:nvSpPr>
          <p:cNvPr id="39939" name="Rectangle 3"/>
          <p:cNvSpPr>
            <a:spLocks noGrp="1" noChangeArrowheads="1"/>
          </p:cNvSpPr>
          <p:nvPr>
            <p:ph idx="1"/>
          </p:nvPr>
        </p:nvSpPr>
        <p:spPr>
          <a:xfrm>
            <a:off x="765175" y="1916113"/>
            <a:ext cx="7716838" cy="504825"/>
          </a:xfrm>
          <a:noFill/>
        </p:spPr>
        <p:txBody>
          <a:bodyPr>
            <a:normAutofit/>
          </a:bodyPr>
          <a:lstStyle/>
          <a:p>
            <a:pPr marL="0" indent="0">
              <a:lnSpc>
                <a:spcPct val="90000"/>
              </a:lnSpc>
              <a:buFontTx/>
              <a:buNone/>
            </a:pPr>
            <a:r>
              <a:rPr lang="en-US" sz="2400" smtClean="0"/>
              <a:t>Terdapat beberapa sistem pembayaran (E-Paymen System) :</a:t>
            </a:r>
          </a:p>
        </p:txBody>
      </p:sp>
      <p:sp>
        <p:nvSpPr>
          <p:cNvPr id="39940" name="Rectangle 4"/>
          <p:cNvSpPr>
            <a:spLocks noChangeArrowheads="1"/>
          </p:cNvSpPr>
          <p:nvPr/>
        </p:nvSpPr>
        <p:spPr bwMode="auto">
          <a:xfrm>
            <a:off x="1082675" y="2527300"/>
            <a:ext cx="5903913" cy="273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609600" indent="-609600">
              <a:spcBef>
                <a:spcPct val="20000"/>
              </a:spcBef>
              <a:buFontTx/>
              <a:buAutoNum type="arabicPeriod"/>
            </a:pPr>
            <a:r>
              <a:rPr lang="en-US" dirty="0"/>
              <a:t>Micropayment</a:t>
            </a:r>
          </a:p>
          <a:p>
            <a:pPr marL="609600" indent="-609600">
              <a:spcBef>
                <a:spcPct val="20000"/>
              </a:spcBef>
              <a:buFontTx/>
              <a:buAutoNum type="arabicPeriod"/>
            </a:pPr>
            <a:r>
              <a:rPr lang="en-US" dirty="0"/>
              <a:t>E-wallet</a:t>
            </a:r>
          </a:p>
          <a:p>
            <a:pPr marL="609600" indent="-609600">
              <a:spcBef>
                <a:spcPct val="20000"/>
              </a:spcBef>
              <a:buFontTx/>
              <a:buAutoNum type="arabicPeriod"/>
            </a:pPr>
            <a:r>
              <a:rPr lang="en-US" dirty="0"/>
              <a:t>E-cash / Digital Cash </a:t>
            </a:r>
          </a:p>
          <a:p>
            <a:pPr marL="609600" indent="-609600">
              <a:spcBef>
                <a:spcPct val="20000"/>
              </a:spcBef>
              <a:buFontTx/>
              <a:buAutoNum type="arabicPeriod"/>
            </a:pPr>
            <a:r>
              <a:rPr lang="en-US" dirty="0"/>
              <a:t>Credit Card, Smartcard </a:t>
            </a:r>
          </a:p>
          <a:p>
            <a:pPr marL="609600" indent="-609600">
              <a:spcBef>
                <a:spcPct val="20000"/>
              </a:spcBef>
              <a:buFontTx/>
              <a:buAutoNum type="arabicPeriod"/>
            </a:pPr>
            <a:r>
              <a:rPr lang="en-US" dirty="0"/>
              <a:t>Electronic Bill Presentment and Payment</a:t>
            </a:r>
          </a:p>
        </p:txBody>
      </p:sp>
    </p:spTree>
    <p:extLst>
      <p:ext uri="{BB962C8B-B14F-4D97-AF65-F5344CB8AC3E}">
        <p14:creationId xmlns:p14="http://schemas.microsoft.com/office/powerpoint/2010/main" val="132288474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normAutofit fontScale="90000"/>
          </a:bodyPr>
          <a:lstStyle/>
          <a:p>
            <a:pPr eaLnBrk="1" hangingPunct="1"/>
            <a:r>
              <a:rPr lang="en-US" sz="4000" b="1" dirty="0" err="1" smtClean="0"/>
              <a:t>Klasifikasi</a:t>
            </a:r>
            <a:r>
              <a:rPr lang="en-US" sz="4000" b="1" dirty="0" smtClean="0"/>
              <a:t> </a:t>
            </a:r>
            <a:r>
              <a:rPr lang="en-US" sz="4000" b="1" dirty="0" err="1" smtClean="0"/>
              <a:t>Ancaman</a:t>
            </a:r>
            <a:r>
              <a:rPr lang="en-US" sz="4000" b="1" dirty="0" smtClean="0"/>
              <a:t> </a:t>
            </a:r>
            <a:r>
              <a:rPr lang="en-US" sz="4000" b="1" dirty="0" err="1" smtClean="0"/>
              <a:t>Dikaitkan</a:t>
            </a:r>
            <a:r>
              <a:rPr lang="en-US" sz="4000" b="1" dirty="0" smtClean="0"/>
              <a:t> </a:t>
            </a:r>
            <a:r>
              <a:rPr lang="en-US" sz="4000" b="1" dirty="0" err="1" smtClean="0"/>
              <a:t>Dengan</a:t>
            </a:r>
            <a:r>
              <a:rPr lang="en-US" sz="4000" b="1" dirty="0" smtClean="0"/>
              <a:t> </a:t>
            </a:r>
            <a:r>
              <a:rPr lang="en-US" sz="4000" b="1" dirty="0" err="1" smtClean="0"/>
              <a:t>Informasi</a:t>
            </a:r>
            <a:r>
              <a:rPr lang="en-US" sz="4000" b="1" dirty="0" smtClean="0"/>
              <a:t> Dan Data</a:t>
            </a:r>
          </a:p>
        </p:txBody>
      </p:sp>
      <p:sp>
        <p:nvSpPr>
          <p:cNvPr id="7171" name="Rectangle 3"/>
          <p:cNvSpPr>
            <a:spLocks noGrp="1" noChangeArrowheads="1"/>
          </p:cNvSpPr>
          <p:nvPr>
            <p:ph idx="1"/>
          </p:nvPr>
        </p:nvSpPr>
        <p:spPr>
          <a:xfrm>
            <a:off x="457200" y="1874838"/>
            <a:ext cx="8229600" cy="4525962"/>
          </a:xfrm>
        </p:spPr>
        <p:txBody>
          <a:bodyPr/>
          <a:lstStyle/>
          <a:p>
            <a:pPr eaLnBrk="1" hangingPunct="1">
              <a:lnSpc>
                <a:spcPct val="90000"/>
              </a:lnSpc>
            </a:pPr>
            <a:r>
              <a:rPr lang="en-US" sz="2800" i="1" smtClean="0"/>
              <a:t>Loss of confidentiality of information</a:t>
            </a:r>
          </a:p>
          <a:p>
            <a:pPr lvl="1" eaLnBrk="1" hangingPunct="1">
              <a:lnSpc>
                <a:spcPct val="90000"/>
              </a:lnSpc>
            </a:pPr>
            <a:r>
              <a:rPr lang="en-US" sz="2400" smtClean="0"/>
              <a:t>Informasi diperlihatkan kepada pihak yang tidak berhak untuk melihatnya</a:t>
            </a:r>
          </a:p>
          <a:p>
            <a:pPr eaLnBrk="1" hangingPunct="1">
              <a:lnSpc>
                <a:spcPct val="90000"/>
              </a:lnSpc>
            </a:pPr>
            <a:r>
              <a:rPr lang="en-US" sz="2800" i="1" smtClean="0"/>
              <a:t>Loss of integrity of information</a:t>
            </a:r>
          </a:p>
          <a:p>
            <a:pPr lvl="1" eaLnBrk="1" hangingPunct="1">
              <a:lnSpc>
                <a:spcPct val="90000"/>
              </a:lnSpc>
            </a:pPr>
            <a:r>
              <a:rPr lang="en-US" sz="2400" smtClean="0"/>
              <a:t>Informasi tidak lengkap, tidak sesuai aslinya, atau telah dimodifikasi</a:t>
            </a:r>
          </a:p>
          <a:p>
            <a:pPr eaLnBrk="1" hangingPunct="1">
              <a:lnSpc>
                <a:spcPct val="90000"/>
              </a:lnSpc>
            </a:pPr>
            <a:r>
              <a:rPr lang="en-US" sz="2800" i="1" smtClean="0"/>
              <a:t>Loss of availability of information</a:t>
            </a:r>
          </a:p>
          <a:p>
            <a:pPr lvl="1" eaLnBrk="1" hangingPunct="1">
              <a:lnSpc>
                <a:spcPct val="90000"/>
              </a:lnSpc>
            </a:pPr>
            <a:r>
              <a:rPr lang="en-US" sz="2400" smtClean="0"/>
              <a:t>Informasi tidak tersedia saat dibutuhkan</a:t>
            </a:r>
          </a:p>
          <a:p>
            <a:pPr eaLnBrk="1" hangingPunct="1">
              <a:lnSpc>
                <a:spcPct val="90000"/>
              </a:lnSpc>
            </a:pPr>
            <a:r>
              <a:rPr lang="en-US" sz="2800" i="1" smtClean="0"/>
              <a:t>Loss of authentication of information</a:t>
            </a:r>
          </a:p>
          <a:p>
            <a:pPr lvl="1" eaLnBrk="1" hangingPunct="1">
              <a:lnSpc>
                <a:spcPct val="90000"/>
              </a:lnSpc>
            </a:pPr>
            <a:r>
              <a:rPr lang="en-US" sz="2400" smtClean="0"/>
              <a:t>Informasi tidak benar atau tidak sesuai fakta atau sumbernya tidak jelas</a:t>
            </a:r>
          </a:p>
        </p:txBody>
      </p:sp>
    </p:spTree>
    <p:extLst>
      <p:ext uri="{BB962C8B-B14F-4D97-AF65-F5344CB8AC3E}">
        <p14:creationId xmlns:p14="http://schemas.microsoft.com/office/powerpoint/2010/main" val="292903223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143000"/>
          </a:xfrm>
        </p:spPr>
        <p:txBody>
          <a:bodyPr>
            <a:normAutofit/>
          </a:bodyPr>
          <a:lstStyle/>
          <a:p>
            <a:r>
              <a:rPr lang="id-ID" sz="4000" b="1" i="1" dirty="0" smtClean="0"/>
              <a:t>Secure Electronic Commerce</a:t>
            </a:r>
            <a:endParaRPr lang="id-ID" sz="4000" b="1" i="1" dirty="0"/>
          </a:p>
        </p:txBody>
      </p:sp>
      <p:sp>
        <p:nvSpPr>
          <p:cNvPr id="3" name="Content Placeholder 2"/>
          <p:cNvSpPr>
            <a:spLocks noGrp="1"/>
          </p:cNvSpPr>
          <p:nvPr>
            <p:ph idx="1"/>
          </p:nvPr>
        </p:nvSpPr>
        <p:spPr>
          <a:xfrm>
            <a:off x="457200" y="1600200"/>
            <a:ext cx="8435280" cy="5069160"/>
          </a:xfrm>
        </p:spPr>
        <p:txBody>
          <a:bodyPr>
            <a:normAutofit/>
          </a:bodyPr>
          <a:lstStyle/>
          <a:p>
            <a:pPr>
              <a:spcBef>
                <a:spcPts val="1200"/>
              </a:spcBef>
            </a:pPr>
            <a:r>
              <a:rPr lang="id-ID" sz="2800" dirty="0" smtClean="0"/>
              <a:t>Adalah </a:t>
            </a:r>
            <a:r>
              <a:rPr lang="id-ID" sz="2800" i="1" dirty="0" smtClean="0"/>
              <a:t>E </a:t>
            </a:r>
            <a:r>
              <a:rPr lang="id-ID" sz="2800" i="1" dirty="0"/>
              <a:t>Commerce </a:t>
            </a:r>
            <a:r>
              <a:rPr lang="id-ID" sz="2800" dirty="0"/>
              <a:t>yang menggunakan prosedur sistem keamanan dan teknik untuk menghadapi resiko yang terjadi. </a:t>
            </a:r>
            <a:endParaRPr lang="id-ID" sz="2800" dirty="0" smtClean="0"/>
          </a:p>
          <a:p>
            <a:pPr>
              <a:spcBef>
                <a:spcPts val="1200"/>
              </a:spcBef>
            </a:pPr>
            <a:r>
              <a:rPr lang="id-ID" sz="2800" dirty="0" smtClean="0"/>
              <a:t>Fungsi-fungsi </a:t>
            </a:r>
            <a:r>
              <a:rPr lang="id-ID" sz="2800" dirty="0"/>
              <a:t>umumnya antara lain:</a:t>
            </a:r>
            <a:br>
              <a:rPr lang="id-ID" sz="2800" dirty="0"/>
            </a:br>
            <a:r>
              <a:rPr lang="id-ID" sz="2800" dirty="0"/>
              <a:t>  - </a:t>
            </a:r>
            <a:r>
              <a:rPr lang="id-ID" sz="2800" i="1" dirty="0"/>
              <a:t>Authentication</a:t>
            </a:r>
            <a:r>
              <a:rPr lang="id-ID" sz="2800" dirty="0"/>
              <a:t> (Pembuktian keaslian)</a:t>
            </a:r>
            <a:br>
              <a:rPr lang="id-ID" sz="2800" dirty="0"/>
            </a:br>
            <a:r>
              <a:rPr lang="id-ID" sz="2800" dirty="0"/>
              <a:t>  - </a:t>
            </a:r>
            <a:r>
              <a:rPr lang="id-ID" sz="2800" i="1" dirty="0"/>
              <a:t>Confidentiality</a:t>
            </a:r>
            <a:r>
              <a:rPr lang="id-ID" sz="2800" dirty="0"/>
              <a:t> (kerahasiaan)</a:t>
            </a:r>
            <a:br>
              <a:rPr lang="id-ID" sz="2800" dirty="0"/>
            </a:br>
            <a:r>
              <a:rPr lang="id-ID" sz="2800" dirty="0"/>
              <a:t>  - </a:t>
            </a:r>
            <a:r>
              <a:rPr lang="id-ID" sz="2800" i="1" dirty="0"/>
              <a:t>Data integrity </a:t>
            </a:r>
            <a:r>
              <a:rPr lang="id-ID" sz="2800" dirty="0"/>
              <a:t>(integritas </a:t>
            </a:r>
            <a:r>
              <a:rPr lang="id-ID" sz="2800" dirty="0" smtClean="0"/>
              <a:t>data)</a:t>
            </a:r>
            <a:endParaRPr lang="id-ID" sz="2800" dirty="0"/>
          </a:p>
          <a:p>
            <a:pPr>
              <a:spcBef>
                <a:spcPts val="1200"/>
              </a:spcBef>
            </a:pPr>
            <a:r>
              <a:rPr lang="id-ID" sz="2800" dirty="0" smtClean="0"/>
              <a:t>Biasanya  diimplementasikan </a:t>
            </a:r>
            <a:r>
              <a:rPr lang="id-ID" sz="2800" dirty="0"/>
              <a:t>dengan menggunakan teknologi kriptografi seperti enkripsi dan </a:t>
            </a:r>
            <a:r>
              <a:rPr lang="id-ID" sz="2800" i="1" dirty="0"/>
              <a:t>digital signature</a:t>
            </a:r>
            <a:r>
              <a:rPr lang="id-ID" sz="2800" dirty="0" smtClean="0"/>
              <a:t>.</a:t>
            </a:r>
            <a:endParaRPr lang="id-ID" sz="2800" dirty="0"/>
          </a:p>
        </p:txBody>
      </p:sp>
    </p:spTree>
    <p:extLst>
      <p:ext uri="{BB962C8B-B14F-4D97-AF65-F5344CB8AC3E}">
        <p14:creationId xmlns:p14="http://schemas.microsoft.com/office/powerpoint/2010/main" val="340194672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143000"/>
          </a:xfrm>
        </p:spPr>
        <p:txBody>
          <a:bodyPr>
            <a:normAutofit/>
          </a:bodyPr>
          <a:lstStyle/>
          <a:p>
            <a:r>
              <a:rPr lang="id-ID" sz="4000" b="1" i="1" dirty="0" smtClean="0"/>
              <a:t>Secure Electronic Commerce</a:t>
            </a:r>
            <a:endParaRPr lang="id-ID" sz="4000" b="1" i="1" dirty="0"/>
          </a:p>
        </p:txBody>
      </p:sp>
      <p:sp>
        <p:nvSpPr>
          <p:cNvPr id="3" name="Content Placeholder 2"/>
          <p:cNvSpPr>
            <a:spLocks noGrp="1"/>
          </p:cNvSpPr>
          <p:nvPr>
            <p:ph idx="1"/>
          </p:nvPr>
        </p:nvSpPr>
        <p:spPr>
          <a:xfrm>
            <a:off x="457200" y="1600200"/>
            <a:ext cx="8435280" cy="5069160"/>
          </a:xfrm>
        </p:spPr>
        <p:txBody>
          <a:bodyPr>
            <a:noAutofit/>
          </a:bodyPr>
          <a:lstStyle/>
          <a:p>
            <a:pPr marL="0" indent="0">
              <a:spcBef>
                <a:spcPts val="1200"/>
              </a:spcBef>
              <a:buNone/>
            </a:pPr>
            <a:r>
              <a:rPr lang="id-ID" i="1" dirty="0" smtClean="0"/>
              <a:t>Security </a:t>
            </a:r>
            <a:r>
              <a:rPr lang="id-ID" i="1" dirty="0"/>
              <a:t>service safe guards</a:t>
            </a:r>
            <a:r>
              <a:rPr lang="id-ID" dirty="0" smtClean="0"/>
              <a:t>:</a:t>
            </a:r>
          </a:p>
          <a:p>
            <a:pPr>
              <a:spcBef>
                <a:spcPts val="1200"/>
              </a:spcBef>
            </a:pPr>
            <a:r>
              <a:rPr lang="id-ID" sz="2800" b="1" i="1" dirty="0" smtClean="0">
                <a:solidFill>
                  <a:schemeClr val="tx2"/>
                </a:solidFill>
              </a:rPr>
              <a:t>Authentication </a:t>
            </a:r>
            <a:r>
              <a:rPr lang="id-ID" sz="2800" b="1" i="1" dirty="0">
                <a:solidFill>
                  <a:schemeClr val="tx2"/>
                </a:solidFill>
              </a:rPr>
              <a:t>Service</a:t>
            </a:r>
            <a:r>
              <a:rPr lang="id-ID" sz="2800" dirty="0"/>
              <a:t>: memberikan kepastian identitas pengguna</a:t>
            </a:r>
            <a:r>
              <a:rPr lang="id-ID" sz="2800" dirty="0" smtClean="0"/>
              <a:t>.</a:t>
            </a:r>
          </a:p>
          <a:p>
            <a:pPr lvl="1">
              <a:spcBef>
                <a:spcPts val="1200"/>
              </a:spcBef>
            </a:pPr>
            <a:r>
              <a:rPr lang="id-ID" sz="2400" i="1" dirty="0" smtClean="0"/>
              <a:t>Entity Authentication</a:t>
            </a:r>
            <a:r>
              <a:rPr lang="id-ID" sz="2400" dirty="0" smtClean="0"/>
              <a:t>:  contohnya </a:t>
            </a:r>
            <a:r>
              <a:rPr lang="id-ID" sz="2400" dirty="0"/>
              <a:t>password</a:t>
            </a:r>
            <a:r>
              <a:rPr lang="id-ID" sz="2400" dirty="0" smtClean="0"/>
              <a:t>.</a:t>
            </a:r>
          </a:p>
          <a:p>
            <a:pPr lvl="1">
              <a:spcBef>
                <a:spcPts val="1200"/>
              </a:spcBef>
            </a:pPr>
            <a:r>
              <a:rPr lang="id-ID" sz="2400" i="1" dirty="0" smtClean="0"/>
              <a:t>Data Origin Authentication</a:t>
            </a:r>
            <a:r>
              <a:rPr lang="id-ID" sz="2400" dirty="0" smtClean="0"/>
              <a:t>: </a:t>
            </a:r>
            <a:r>
              <a:rPr lang="id-ID" sz="2400" dirty="0"/>
              <a:t>membuktikan sah tidaknya identitas dalam bentuk pesan tertulis</a:t>
            </a:r>
            <a:r>
              <a:rPr lang="id-ID" sz="2400" dirty="0" smtClean="0"/>
              <a:t>.</a:t>
            </a:r>
          </a:p>
          <a:p>
            <a:pPr>
              <a:spcBef>
                <a:spcPts val="1200"/>
              </a:spcBef>
            </a:pPr>
            <a:r>
              <a:rPr lang="id-ID" sz="2800" b="1" i="1" dirty="0" smtClean="0">
                <a:solidFill>
                  <a:schemeClr val="tx2"/>
                </a:solidFill>
              </a:rPr>
              <a:t>Access </a:t>
            </a:r>
            <a:r>
              <a:rPr lang="id-ID" sz="2800" b="1" i="1" dirty="0">
                <a:solidFill>
                  <a:schemeClr val="tx2"/>
                </a:solidFill>
              </a:rPr>
              <a:t>Control Services</a:t>
            </a:r>
            <a:r>
              <a:rPr lang="id-ID" sz="2800" dirty="0"/>
              <a:t>: melindungi semua fasilitas dan sumber-sumber yang ada dari akses-akses yang tidak berhak</a:t>
            </a:r>
            <a:r>
              <a:rPr lang="id-ID" sz="2800" dirty="0" smtClean="0"/>
              <a:t>.</a:t>
            </a:r>
            <a:endParaRPr lang="id-ID" sz="2800" dirty="0"/>
          </a:p>
        </p:txBody>
      </p:sp>
    </p:spTree>
    <p:extLst>
      <p:ext uri="{BB962C8B-B14F-4D97-AF65-F5344CB8AC3E}">
        <p14:creationId xmlns:p14="http://schemas.microsoft.com/office/powerpoint/2010/main" val="296156536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143000"/>
          </a:xfrm>
        </p:spPr>
        <p:txBody>
          <a:bodyPr>
            <a:normAutofit/>
          </a:bodyPr>
          <a:lstStyle/>
          <a:p>
            <a:r>
              <a:rPr lang="id-ID" sz="4000" i="1" dirty="0" smtClean="0"/>
              <a:t>Secure Electronic Commerce</a:t>
            </a:r>
            <a:endParaRPr lang="id-ID" sz="4000" i="1" dirty="0"/>
          </a:p>
        </p:txBody>
      </p:sp>
      <p:sp>
        <p:nvSpPr>
          <p:cNvPr id="3" name="Content Placeholder 2"/>
          <p:cNvSpPr>
            <a:spLocks noGrp="1"/>
          </p:cNvSpPr>
          <p:nvPr>
            <p:ph idx="1"/>
          </p:nvPr>
        </p:nvSpPr>
        <p:spPr>
          <a:xfrm>
            <a:off x="457200" y="1600200"/>
            <a:ext cx="8435280" cy="4709120"/>
          </a:xfrm>
        </p:spPr>
        <p:txBody>
          <a:bodyPr>
            <a:normAutofit fontScale="92500" lnSpcReduction="10000"/>
          </a:bodyPr>
          <a:lstStyle/>
          <a:p>
            <a:pPr marL="0" indent="0">
              <a:lnSpc>
                <a:spcPct val="120000"/>
              </a:lnSpc>
              <a:spcBef>
                <a:spcPts val="1200"/>
              </a:spcBef>
              <a:buNone/>
            </a:pPr>
            <a:r>
              <a:rPr lang="id-ID" sz="3000" b="1" i="1" dirty="0" smtClean="0"/>
              <a:t>Security </a:t>
            </a:r>
            <a:r>
              <a:rPr lang="id-ID" sz="3000" b="1" i="1" dirty="0"/>
              <a:t>service safe </a:t>
            </a:r>
            <a:r>
              <a:rPr lang="id-ID" sz="3000" b="1" i="1" dirty="0" smtClean="0"/>
              <a:t>guards </a:t>
            </a:r>
            <a:r>
              <a:rPr lang="id-ID" sz="3000" dirty="0" smtClean="0"/>
              <a:t>–lanjt</a:t>
            </a:r>
          </a:p>
          <a:p>
            <a:pPr>
              <a:lnSpc>
                <a:spcPct val="120000"/>
              </a:lnSpc>
              <a:spcBef>
                <a:spcPts val="1200"/>
              </a:spcBef>
            </a:pPr>
            <a:r>
              <a:rPr lang="id-ID" sz="2600" b="1" i="1" dirty="0" smtClean="0">
                <a:solidFill>
                  <a:schemeClr val="tx2"/>
                </a:solidFill>
              </a:rPr>
              <a:t>Confidentiality </a:t>
            </a:r>
            <a:r>
              <a:rPr lang="id-ID" sz="2600" b="1" i="1" dirty="0">
                <a:solidFill>
                  <a:schemeClr val="tx2"/>
                </a:solidFill>
              </a:rPr>
              <a:t>Service</a:t>
            </a:r>
            <a:r>
              <a:rPr lang="id-ID" sz="2600" dirty="0"/>
              <a:t>: memberikan perlindungan terhadap informasi yang berusaha disingkap oleh orang lain yang tidak berhak.</a:t>
            </a:r>
          </a:p>
          <a:p>
            <a:pPr>
              <a:lnSpc>
                <a:spcPct val="120000"/>
              </a:lnSpc>
              <a:spcBef>
                <a:spcPts val="1200"/>
              </a:spcBef>
            </a:pPr>
            <a:r>
              <a:rPr lang="id-ID" sz="2600" b="1" i="1" dirty="0" smtClean="0">
                <a:solidFill>
                  <a:schemeClr val="tx2"/>
                </a:solidFill>
              </a:rPr>
              <a:t>Data </a:t>
            </a:r>
            <a:r>
              <a:rPr lang="id-ID" sz="2600" b="1" i="1" dirty="0">
                <a:solidFill>
                  <a:schemeClr val="tx2"/>
                </a:solidFill>
              </a:rPr>
              <a:t>Integrity </a:t>
            </a:r>
            <a:r>
              <a:rPr lang="id-ID" sz="2600" b="1" i="1" dirty="0" smtClean="0">
                <a:solidFill>
                  <a:schemeClr val="tx2"/>
                </a:solidFill>
              </a:rPr>
              <a:t>Service</a:t>
            </a:r>
            <a:r>
              <a:rPr lang="id-ID" sz="2600" dirty="0"/>
              <a:t>: perlindungan terhadap ancaman yang dapat mengubah data item seandainya ini terjadi di dalam lingkungan </a:t>
            </a:r>
            <a:r>
              <a:rPr lang="id-ID" sz="2600" i="1" dirty="0"/>
              <a:t>security policy.</a:t>
            </a:r>
          </a:p>
          <a:p>
            <a:pPr>
              <a:lnSpc>
                <a:spcPct val="120000"/>
              </a:lnSpc>
              <a:spcBef>
                <a:spcPts val="1200"/>
              </a:spcBef>
            </a:pPr>
            <a:r>
              <a:rPr lang="id-ID" sz="2600" b="1" i="1" dirty="0" smtClean="0">
                <a:solidFill>
                  <a:schemeClr val="tx2"/>
                </a:solidFill>
              </a:rPr>
              <a:t>Non-Repudiation </a:t>
            </a:r>
            <a:r>
              <a:rPr lang="id-ID" sz="2600" b="1" i="1" dirty="0">
                <a:solidFill>
                  <a:schemeClr val="tx2"/>
                </a:solidFill>
              </a:rPr>
              <a:t>Service</a:t>
            </a:r>
            <a:r>
              <a:rPr lang="id-ID" sz="2600" dirty="0"/>
              <a:t>: melindungi user melawan ancaman yang berasal dari user berhak lainnya seperti kesalahan penolakan ketika transaksi atau komunikasi sedang </a:t>
            </a:r>
            <a:r>
              <a:rPr lang="id-ID" sz="2600" dirty="0" smtClean="0"/>
              <a:t>terjadi</a:t>
            </a:r>
            <a:endParaRPr lang="id-ID" sz="2600" dirty="0"/>
          </a:p>
        </p:txBody>
      </p:sp>
    </p:spTree>
    <p:extLst>
      <p:ext uri="{BB962C8B-B14F-4D97-AF65-F5344CB8AC3E}">
        <p14:creationId xmlns:p14="http://schemas.microsoft.com/office/powerpoint/2010/main" val="126035074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382713" y="1320800"/>
            <a:ext cx="4922837" cy="574675"/>
          </a:xfrm>
        </p:spPr>
        <p:txBody>
          <a:bodyPr>
            <a:normAutofit/>
          </a:bodyPr>
          <a:lstStyle/>
          <a:p>
            <a:r>
              <a:rPr lang="en-US" sz="2800" b="1" smtClean="0">
                <a:solidFill>
                  <a:schemeClr val="tx1"/>
                </a:solidFill>
              </a:rPr>
              <a:t>Keamanan Untuk E-Payment</a:t>
            </a:r>
          </a:p>
        </p:txBody>
      </p:sp>
      <p:sp>
        <p:nvSpPr>
          <p:cNvPr id="40963" name="Rectangle 3"/>
          <p:cNvSpPr>
            <a:spLocks noGrp="1" noChangeArrowheads="1"/>
          </p:cNvSpPr>
          <p:nvPr>
            <p:ph idx="1"/>
          </p:nvPr>
        </p:nvSpPr>
        <p:spPr>
          <a:xfrm>
            <a:off x="901700" y="1916113"/>
            <a:ext cx="5307013" cy="504825"/>
          </a:xfrm>
          <a:noFill/>
        </p:spPr>
        <p:txBody>
          <a:bodyPr>
            <a:normAutofit/>
          </a:bodyPr>
          <a:lstStyle/>
          <a:p>
            <a:pPr marL="0" indent="0">
              <a:buFontTx/>
              <a:buNone/>
            </a:pPr>
            <a:r>
              <a:rPr lang="en-US" sz="2400" smtClean="0"/>
              <a:t>Untuk menjaga keamanan pembayaran:</a:t>
            </a:r>
          </a:p>
        </p:txBody>
      </p:sp>
      <p:sp>
        <p:nvSpPr>
          <p:cNvPr id="40964" name="Rectangle 4"/>
          <p:cNvSpPr>
            <a:spLocks noChangeArrowheads="1"/>
          </p:cNvSpPr>
          <p:nvPr/>
        </p:nvSpPr>
        <p:spPr bwMode="auto">
          <a:xfrm>
            <a:off x="1017588" y="2565400"/>
            <a:ext cx="5514975"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609600" indent="-609600">
              <a:spcBef>
                <a:spcPct val="20000"/>
              </a:spcBef>
              <a:buFontTx/>
              <a:buAutoNum type="arabicPeriod"/>
            </a:pPr>
            <a:r>
              <a:rPr lang="en-US"/>
              <a:t>Public Key Infrastructure (PKI)</a:t>
            </a:r>
          </a:p>
          <a:p>
            <a:pPr marL="609600" indent="-609600">
              <a:spcBef>
                <a:spcPct val="20000"/>
              </a:spcBef>
              <a:buFontTx/>
              <a:buAutoNum type="arabicPeriod"/>
            </a:pPr>
            <a:r>
              <a:rPr lang="en-US"/>
              <a:t>Public Key Encryption</a:t>
            </a:r>
          </a:p>
          <a:p>
            <a:pPr marL="609600" indent="-609600">
              <a:spcBef>
                <a:spcPct val="20000"/>
              </a:spcBef>
              <a:buFontTx/>
              <a:buAutoNum type="arabicPeriod"/>
            </a:pPr>
            <a:r>
              <a:rPr lang="en-US"/>
              <a:t>Digital Signature</a:t>
            </a:r>
          </a:p>
          <a:p>
            <a:pPr marL="609600" indent="-609600">
              <a:spcBef>
                <a:spcPct val="20000"/>
              </a:spcBef>
              <a:buFontTx/>
              <a:buAutoNum type="arabicPeriod"/>
            </a:pPr>
            <a:r>
              <a:rPr lang="en-US"/>
              <a:t>Certificate Digital</a:t>
            </a:r>
          </a:p>
          <a:p>
            <a:pPr marL="609600" indent="-609600">
              <a:spcBef>
                <a:spcPct val="20000"/>
              </a:spcBef>
              <a:buFontTx/>
              <a:buAutoNum type="arabicPeriod"/>
            </a:pPr>
            <a:r>
              <a:rPr lang="en-US"/>
              <a:t>Secure Socket Layer (SSL)</a:t>
            </a:r>
          </a:p>
          <a:p>
            <a:pPr marL="609600" indent="-609600">
              <a:spcBef>
                <a:spcPct val="20000"/>
              </a:spcBef>
              <a:buFontTx/>
              <a:buAutoNum type="arabicPeriod"/>
            </a:pPr>
            <a:r>
              <a:rPr lang="en-US"/>
              <a:t>Transport Layer Security (TLS)</a:t>
            </a:r>
          </a:p>
          <a:p>
            <a:pPr marL="609600" indent="-609600">
              <a:spcBef>
                <a:spcPct val="20000"/>
              </a:spcBef>
              <a:buFontTx/>
              <a:buAutoNum type="arabicPeriod"/>
            </a:pPr>
            <a:r>
              <a:rPr lang="en-US"/>
              <a:t>Secure Electronic Transaction (SET)</a:t>
            </a:r>
          </a:p>
          <a:p>
            <a:pPr marL="609600" indent="-609600">
              <a:spcBef>
                <a:spcPct val="20000"/>
              </a:spcBef>
              <a:buFontTx/>
              <a:buAutoNum type="arabicPeriod"/>
            </a:pPr>
            <a:endParaRPr lang="en-US"/>
          </a:p>
        </p:txBody>
      </p:sp>
    </p:spTree>
    <p:extLst>
      <p:ext uri="{BB962C8B-B14F-4D97-AF65-F5344CB8AC3E}">
        <p14:creationId xmlns:p14="http://schemas.microsoft.com/office/powerpoint/2010/main" val="135969228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a:spLocks noChangeArrowheads="1"/>
          </p:cNvSpPr>
          <p:nvPr/>
        </p:nvSpPr>
        <p:spPr bwMode="auto">
          <a:xfrm>
            <a:off x="1095374" y="548680"/>
            <a:ext cx="4202113"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n-US" sz="2400" b="1" dirty="0"/>
              <a:t>Public Key Infrastructure (PKI)</a:t>
            </a:r>
          </a:p>
        </p:txBody>
      </p:sp>
      <p:sp>
        <p:nvSpPr>
          <p:cNvPr id="41987" name="Rectangle 4"/>
          <p:cNvSpPr>
            <a:spLocks noChangeArrowheads="1"/>
          </p:cNvSpPr>
          <p:nvPr/>
        </p:nvSpPr>
        <p:spPr bwMode="auto">
          <a:xfrm>
            <a:off x="755576" y="1135570"/>
            <a:ext cx="7856537"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just" eaLnBrk="1" hangingPunct="1"/>
            <a:r>
              <a:rPr lang="id-ID" sz="2400" dirty="0">
                <a:latin typeface="Arial" charset="0"/>
              </a:rPr>
              <a:t>E-Payment sistem secara khas modelnya tipikalnya seperti sistem Public Key Infrastructure (PKI)</a:t>
            </a:r>
          </a:p>
          <a:p>
            <a:pPr algn="just" eaLnBrk="1" hangingPunct="1"/>
            <a:r>
              <a:rPr lang="id-ID" sz="2400" dirty="0">
                <a:latin typeface="Arial" charset="0"/>
              </a:rPr>
              <a:t>Suatu PKI ( public key infrastrukture) memungkinkan para pemakai yang pada dasarnya tidak aman didalam  jaringan publik seperti Internet, maka dengan Public Key Infrastructure akan merasa aman dan secara pribadi menukar uang dan data melalui penggunaan suatu publik.</a:t>
            </a:r>
          </a:p>
          <a:p>
            <a:pPr algn="just" eaLnBrk="1" hangingPunct="1"/>
            <a:r>
              <a:rPr lang="id-ID" sz="2400" dirty="0">
                <a:latin typeface="Arial" charset="0"/>
              </a:rPr>
              <a:t>Infrastruktur kunci publik menyediakan suatu sertifikat digital yang dapat mengidentifikasi perorangan atau suatu direktori jasa dan organisasi yang dapat menyimpan dan, manakala diperlukan untuk menarik kembali sertifikat tersebut</a:t>
            </a:r>
            <a:r>
              <a:rPr lang="en-US" sz="2400" dirty="0">
                <a:latin typeface="Arial" charset="0"/>
              </a:rPr>
              <a:t> </a:t>
            </a:r>
          </a:p>
        </p:txBody>
      </p:sp>
    </p:spTree>
    <p:extLst>
      <p:ext uri="{BB962C8B-B14F-4D97-AF65-F5344CB8AC3E}">
        <p14:creationId xmlns:p14="http://schemas.microsoft.com/office/powerpoint/2010/main" val="164566212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ChangeArrowheads="1"/>
          </p:cNvSpPr>
          <p:nvPr/>
        </p:nvSpPr>
        <p:spPr bwMode="auto">
          <a:xfrm>
            <a:off x="993775" y="621898"/>
            <a:ext cx="5387975"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n-US" sz="3200" b="1" dirty="0"/>
              <a:t>Public Key Encryption</a:t>
            </a:r>
          </a:p>
        </p:txBody>
      </p:sp>
      <p:sp>
        <p:nvSpPr>
          <p:cNvPr id="43011" name="Rectangle 4"/>
          <p:cNvSpPr>
            <a:spLocks noChangeArrowheads="1"/>
          </p:cNvSpPr>
          <p:nvPr/>
        </p:nvSpPr>
        <p:spPr bwMode="auto">
          <a:xfrm>
            <a:off x="779463" y="1711792"/>
            <a:ext cx="7826375"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just" eaLnBrk="1" hangingPunct="1"/>
            <a:r>
              <a:rPr lang="id-ID" sz="2400" dirty="0">
                <a:latin typeface="Arial" charset="0"/>
              </a:rPr>
              <a:t>Suatu proses pengkodeaan data mentah, menjadi data yang tersamar yang dikirimkan oleh pengirim yang dapat disampaikan oleh penerima dengan aman dengan teknik pemetaan tertentu</a:t>
            </a:r>
            <a:r>
              <a:rPr lang="en-US" sz="2400" dirty="0">
                <a:latin typeface="Arial" charset="0"/>
              </a:rPr>
              <a:t>. </a:t>
            </a:r>
            <a:r>
              <a:rPr lang="id-ID" sz="2400" dirty="0">
                <a:latin typeface="Arial" charset="0"/>
              </a:rPr>
              <a:t>Kriteria keamanan yang dipergunakan dalam kriptographi adalah</a:t>
            </a:r>
            <a:r>
              <a:rPr lang="en-US" sz="2400" dirty="0">
                <a:latin typeface="Arial" charset="0"/>
              </a:rPr>
              <a:t> </a:t>
            </a:r>
          </a:p>
        </p:txBody>
      </p:sp>
      <p:sp>
        <p:nvSpPr>
          <p:cNvPr id="43012" name="Rectangle 5"/>
          <p:cNvSpPr>
            <a:spLocks noChangeArrowheads="1"/>
          </p:cNvSpPr>
          <p:nvPr/>
        </p:nvSpPr>
        <p:spPr bwMode="auto">
          <a:xfrm>
            <a:off x="831850" y="3718908"/>
            <a:ext cx="4938713"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marL="342900" indent="-342900" eaLnBrk="1" hangingPunct="1">
              <a:buFontTx/>
              <a:buAutoNum type="arabicPeriod"/>
              <a:tabLst>
                <a:tab pos="1371600" algn="l"/>
              </a:tabLst>
            </a:pPr>
            <a:r>
              <a:rPr lang="id-ID" sz="2400" dirty="0">
                <a:latin typeface="Arial" charset="0"/>
              </a:rPr>
              <a:t>Kerahasiaan ( </a:t>
            </a:r>
            <a:r>
              <a:rPr lang="id-ID" sz="2400" i="1" dirty="0">
                <a:latin typeface="Arial" charset="0"/>
              </a:rPr>
              <a:t>Confidentiality</a:t>
            </a:r>
            <a:r>
              <a:rPr lang="id-ID" sz="2400" dirty="0">
                <a:latin typeface="Arial" charset="0"/>
              </a:rPr>
              <a:t> )</a:t>
            </a:r>
            <a:endParaRPr lang="en-US" sz="2400" dirty="0">
              <a:latin typeface="Arial" charset="0"/>
            </a:endParaRPr>
          </a:p>
          <a:p>
            <a:pPr marL="342900" indent="-342900" eaLnBrk="1" hangingPunct="1">
              <a:buFontTx/>
              <a:buAutoNum type="arabicPeriod"/>
              <a:tabLst>
                <a:tab pos="1371600" algn="l"/>
              </a:tabLst>
            </a:pPr>
            <a:r>
              <a:rPr lang="id-ID" sz="2400" dirty="0">
                <a:latin typeface="Arial" charset="0"/>
              </a:rPr>
              <a:t>Otensitas ( </a:t>
            </a:r>
            <a:r>
              <a:rPr lang="id-ID" sz="2400" i="1" dirty="0">
                <a:latin typeface="Arial" charset="0"/>
              </a:rPr>
              <a:t>Authenticity</a:t>
            </a:r>
            <a:r>
              <a:rPr lang="id-ID" sz="2400" dirty="0">
                <a:latin typeface="Arial" charset="0"/>
              </a:rPr>
              <a:t> )</a:t>
            </a:r>
            <a:endParaRPr lang="en-US" sz="2400" dirty="0">
              <a:latin typeface="Arial" charset="0"/>
            </a:endParaRPr>
          </a:p>
          <a:p>
            <a:pPr marL="342900" indent="-342900" eaLnBrk="1" hangingPunct="1">
              <a:buFontTx/>
              <a:buAutoNum type="arabicPeriod"/>
              <a:tabLst>
                <a:tab pos="1371600" algn="l"/>
              </a:tabLst>
            </a:pPr>
            <a:r>
              <a:rPr lang="id-ID" sz="2400" dirty="0">
                <a:latin typeface="Arial" charset="0"/>
              </a:rPr>
              <a:t>Integritas ( </a:t>
            </a:r>
            <a:r>
              <a:rPr lang="id-ID" sz="2400" i="1" dirty="0">
                <a:latin typeface="Arial" charset="0"/>
              </a:rPr>
              <a:t>Integrity</a:t>
            </a:r>
            <a:r>
              <a:rPr lang="id-ID" sz="2400" dirty="0">
                <a:latin typeface="Arial" charset="0"/>
              </a:rPr>
              <a:t> )</a:t>
            </a:r>
            <a:endParaRPr lang="en-US" sz="2400" dirty="0">
              <a:latin typeface="Arial" charset="0"/>
            </a:endParaRPr>
          </a:p>
          <a:p>
            <a:pPr marL="342900" indent="-342900" eaLnBrk="1" hangingPunct="1">
              <a:buFontTx/>
              <a:buAutoNum type="arabicPeriod"/>
              <a:tabLst>
                <a:tab pos="1371600" algn="l"/>
              </a:tabLst>
            </a:pPr>
            <a:r>
              <a:rPr lang="id-ID" sz="2400" dirty="0">
                <a:latin typeface="Arial" charset="0"/>
              </a:rPr>
              <a:t>Tidak Dapat Disangkal</a:t>
            </a:r>
            <a:endParaRPr lang="en-US" sz="2400" dirty="0">
              <a:latin typeface="Arial" charset="0"/>
            </a:endParaRPr>
          </a:p>
        </p:txBody>
      </p:sp>
      <p:sp>
        <p:nvSpPr>
          <p:cNvPr id="43013" name="Rectangle 6"/>
          <p:cNvSpPr>
            <a:spLocks noChangeArrowheads="1"/>
          </p:cNvSpPr>
          <p:nvPr/>
        </p:nvSpPr>
        <p:spPr bwMode="auto">
          <a:xfrm>
            <a:off x="993775" y="5416550"/>
            <a:ext cx="7754938"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id-ID">
                <a:latin typeface="Arial" charset="0"/>
              </a:rPr>
              <a:t>Jenis kriptographi yang paling umum digunakan adalah Algoritma Simetris ( </a:t>
            </a:r>
            <a:r>
              <a:rPr lang="id-ID" i="1">
                <a:latin typeface="Arial" charset="0"/>
              </a:rPr>
              <a:t>Symmetric Algorithm</a:t>
            </a:r>
            <a:r>
              <a:rPr lang="id-ID">
                <a:latin typeface="Arial" charset="0"/>
              </a:rPr>
              <a:t> ).</a:t>
            </a:r>
          </a:p>
        </p:txBody>
      </p:sp>
    </p:spTree>
    <p:extLst>
      <p:ext uri="{BB962C8B-B14F-4D97-AF65-F5344CB8AC3E}">
        <p14:creationId xmlns:p14="http://schemas.microsoft.com/office/powerpoint/2010/main" val="402909747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ChangeArrowheads="1"/>
          </p:cNvSpPr>
          <p:nvPr/>
        </p:nvSpPr>
        <p:spPr bwMode="auto">
          <a:xfrm>
            <a:off x="1130300" y="1311275"/>
            <a:ext cx="4143375"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n-US" sz="3200" b="1" dirty="0"/>
              <a:t>Public Key Algorithm</a:t>
            </a:r>
          </a:p>
        </p:txBody>
      </p:sp>
      <p:sp>
        <p:nvSpPr>
          <p:cNvPr id="44035" name="Rectangle 3"/>
          <p:cNvSpPr>
            <a:spLocks noChangeArrowheads="1"/>
          </p:cNvSpPr>
          <p:nvPr/>
        </p:nvSpPr>
        <p:spPr bwMode="auto">
          <a:xfrm>
            <a:off x="836114" y="2124313"/>
            <a:ext cx="782002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eaLnBrk="1" hangingPunct="1"/>
            <a:r>
              <a:rPr lang="id-ID" sz="2400" dirty="0">
                <a:latin typeface="Arial" charset="0"/>
              </a:rPr>
              <a:t>Algoritma Kunci Publik (</a:t>
            </a:r>
            <a:r>
              <a:rPr lang="id-ID" sz="2400" i="1" dirty="0">
                <a:latin typeface="Arial" charset="0"/>
              </a:rPr>
              <a:t>Public-Key Algorithm</a:t>
            </a:r>
            <a:r>
              <a:rPr lang="id-ID" sz="2400" dirty="0">
                <a:latin typeface="Arial" charset="0"/>
              </a:rPr>
              <a:t>) disebut juga dengan algoritma asimetris (</a:t>
            </a:r>
            <a:r>
              <a:rPr lang="id-ID" sz="2400" i="1" dirty="0">
                <a:latin typeface="Arial" charset="0"/>
              </a:rPr>
              <a:t>Asymmetric Algorithm</a:t>
            </a:r>
            <a:r>
              <a:rPr lang="id-ID" sz="2400" dirty="0">
                <a:latin typeface="Arial" charset="0"/>
              </a:rPr>
              <a:t>) yaitu algorima yang menggunakan kunci yang berbeda pada saat melakukan en</a:t>
            </a:r>
            <a:r>
              <a:rPr lang="en-US" sz="2400" dirty="0">
                <a:latin typeface="Arial" charset="0"/>
              </a:rPr>
              <a:t>k</a:t>
            </a:r>
            <a:r>
              <a:rPr lang="id-ID" sz="2400" dirty="0">
                <a:latin typeface="Arial" charset="0"/>
              </a:rPr>
              <a:t>ripsi dan melakukan deskripsi</a:t>
            </a:r>
            <a:r>
              <a:rPr lang="en-US" sz="2400" dirty="0">
                <a:latin typeface="Arial" charset="0"/>
              </a:rPr>
              <a:t>  </a:t>
            </a:r>
          </a:p>
        </p:txBody>
      </p:sp>
      <p:sp>
        <p:nvSpPr>
          <p:cNvPr id="44036" name="Rectangle 4"/>
          <p:cNvSpPr>
            <a:spLocks noChangeArrowheads="1"/>
          </p:cNvSpPr>
          <p:nvPr/>
        </p:nvSpPr>
        <p:spPr bwMode="auto">
          <a:xfrm>
            <a:off x="1038224" y="3895725"/>
            <a:ext cx="3707901"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n-US" sz="3200" b="1" dirty="0" err="1"/>
              <a:t>Sertifikat</a:t>
            </a:r>
            <a:r>
              <a:rPr lang="en-US" sz="3200" b="1" dirty="0"/>
              <a:t> Digital</a:t>
            </a:r>
          </a:p>
        </p:txBody>
      </p:sp>
      <p:sp>
        <p:nvSpPr>
          <p:cNvPr id="44037" name="Rectangle 5"/>
          <p:cNvSpPr>
            <a:spLocks noChangeArrowheads="1"/>
          </p:cNvSpPr>
          <p:nvPr/>
        </p:nvSpPr>
        <p:spPr bwMode="auto">
          <a:xfrm>
            <a:off x="706438" y="4524842"/>
            <a:ext cx="7897812"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eaLnBrk="1" hangingPunct="1"/>
            <a:r>
              <a:rPr lang="id-ID" sz="2400" dirty="0">
                <a:latin typeface="Arial" charset="0"/>
              </a:rPr>
              <a:t>Sertifikat Otoritas merupakan pihak ke-tiga yang bisa dipercaya (Trust Thrid Part</a:t>
            </a:r>
            <a:r>
              <a:rPr lang="en-US" sz="2400" dirty="0">
                <a:latin typeface="Arial" charset="0"/>
              </a:rPr>
              <a:t>y</a:t>
            </a:r>
            <a:r>
              <a:rPr lang="id-ID" sz="2400" dirty="0">
                <a:latin typeface="Arial" charset="0"/>
              </a:rPr>
              <a:t> / TTP). Sertifikat Otoritas yang akan menghubungkan kunci dengan pemiliknya. TTP ini akan menerbitkan sertifikat yang berisi identitas seseorang dan juga kunci privat dari orang tersebut</a:t>
            </a:r>
            <a:r>
              <a:rPr lang="id-ID" dirty="0">
                <a:latin typeface="Arial" charset="0"/>
              </a:rPr>
              <a:t>.</a:t>
            </a:r>
            <a:r>
              <a:rPr lang="en-US" dirty="0">
                <a:latin typeface="Arial" charset="0"/>
              </a:rPr>
              <a:t> </a:t>
            </a:r>
          </a:p>
        </p:txBody>
      </p:sp>
    </p:spTree>
    <p:extLst>
      <p:ext uri="{BB962C8B-B14F-4D97-AF65-F5344CB8AC3E}">
        <p14:creationId xmlns:p14="http://schemas.microsoft.com/office/powerpoint/2010/main" val="410784959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ChangeArrowheads="1"/>
          </p:cNvSpPr>
          <p:nvPr/>
        </p:nvSpPr>
        <p:spPr bwMode="auto">
          <a:xfrm>
            <a:off x="1139525" y="1268760"/>
            <a:ext cx="3695700"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n-US" sz="3200" b="1" dirty="0" err="1"/>
              <a:t>Tanda</a:t>
            </a:r>
            <a:r>
              <a:rPr lang="en-US" sz="3200" b="1" dirty="0"/>
              <a:t> </a:t>
            </a:r>
            <a:r>
              <a:rPr lang="en-US" sz="3200" b="1" dirty="0" err="1"/>
              <a:t>Tangan</a:t>
            </a:r>
            <a:r>
              <a:rPr lang="en-US" sz="3200" b="1" dirty="0"/>
              <a:t> Digital</a:t>
            </a:r>
          </a:p>
        </p:txBody>
      </p:sp>
      <p:sp>
        <p:nvSpPr>
          <p:cNvPr id="45059" name="Rectangle 3"/>
          <p:cNvSpPr>
            <a:spLocks noChangeArrowheads="1"/>
          </p:cNvSpPr>
          <p:nvPr/>
        </p:nvSpPr>
        <p:spPr bwMode="auto">
          <a:xfrm>
            <a:off x="992188" y="2152125"/>
            <a:ext cx="7685087"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eaLnBrk="1" hangingPunct="1"/>
            <a:r>
              <a:rPr lang="id-ID" sz="2400" dirty="0">
                <a:latin typeface="Arial" charset="0"/>
              </a:rPr>
              <a:t>Tanda tangan digital merupakan tanda tangan yang dibuat secara elektronik, dengan jaminan yang lebih terhadap keamanan data dan keaslian data, baik jaminan tentang indentitas pengirim dan kebenaran dari data  atau paket data terebut</a:t>
            </a:r>
            <a:r>
              <a:rPr lang="en-US" sz="2400" dirty="0">
                <a:latin typeface="Arial" charset="0"/>
              </a:rPr>
              <a:t>.</a:t>
            </a:r>
          </a:p>
          <a:p>
            <a:pPr eaLnBrk="1" hangingPunct="1"/>
            <a:r>
              <a:rPr lang="id-ID" sz="2400" dirty="0">
                <a:latin typeface="Arial" charset="0"/>
              </a:rPr>
              <a:t>Pembuatan Tanda Tangan Digital dengan menggunakan Algoritma Kunci-Publik banyak metode yang bisa digunakan diantaranya RSA yang menggunakan kunci-privat atau kunci-publik untuk melakukan enkripsi.</a:t>
            </a:r>
            <a:r>
              <a:rPr lang="en-US" sz="2400" dirty="0">
                <a:latin typeface="Arial" charset="0"/>
              </a:rPr>
              <a:t> </a:t>
            </a:r>
          </a:p>
        </p:txBody>
      </p:sp>
    </p:spTree>
    <p:extLst>
      <p:ext uri="{BB962C8B-B14F-4D97-AF65-F5344CB8AC3E}">
        <p14:creationId xmlns:p14="http://schemas.microsoft.com/office/powerpoint/2010/main" val="183708546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ChangeArrowheads="1"/>
          </p:cNvSpPr>
          <p:nvPr/>
        </p:nvSpPr>
        <p:spPr bwMode="auto">
          <a:xfrm>
            <a:off x="1366838" y="1603375"/>
            <a:ext cx="3968750"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id-ID" sz="3200" b="1" dirty="0"/>
              <a:t>Secure Socket Layer</a:t>
            </a:r>
            <a:r>
              <a:rPr lang="en-US" sz="3200" dirty="0">
                <a:solidFill>
                  <a:srgbClr val="EAEAEA"/>
                </a:solidFill>
              </a:rPr>
              <a:t> </a:t>
            </a:r>
          </a:p>
        </p:txBody>
      </p:sp>
      <p:sp>
        <p:nvSpPr>
          <p:cNvPr id="46083" name="Rectangle 3"/>
          <p:cNvSpPr>
            <a:spLocks noChangeArrowheads="1"/>
          </p:cNvSpPr>
          <p:nvPr/>
        </p:nvSpPr>
        <p:spPr bwMode="auto">
          <a:xfrm>
            <a:off x="1114425" y="2301865"/>
            <a:ext cx="7489825"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eaLnBrk="1" hangingPunct="1"/>
            <a:r>
              <a:rPr lang="id-ID" sz="2400" dirty="0">
                <a:latin typeface="Arial" charset="0"/>
              </a:rPr>
              <a:t>Secure Socket Layer (SSL) merupakan suatu protokol yang membuat sebuah pipa pelindung antara </a:t>
            </a:r>
            <a:r>
              <a:rPr lang="id-ID" sz="2400" i="1" dirty="0">
                <a:latin typeface="Arial" charset="0"/>
              </a:rPr>
              <a:t>browser cardholder</a:t>
            </a:r>
            <a:r>
              <a:rPr lang="id-ID" sz="2400" dirty="0">
                <a:latin typeface="Arial" charset="0"/>
              </a:rPr>
              <a:t>  dengan </a:t>
            </a:r>
            <a:r>
              <a:rPr lang="id-ID" sz="2400" i="1" dirty="0">
                <a:latin typeface="Arial" charset="0"/>
              </a:rPr>
              <a:t>merchant</a:t>
            </a:r>
            <a:r>
              <a:rPr lang="id-ID" sz="2400" dirty="0">
                <a:latin typeface="Arial" charset="0"/>
              </a:rPr>
              <a:t>, sehingga pembajak atau penyerang tidak dapat menyadap atau membajak informasi yang mengalir pada pipa tersebut. </a:t>
            </a:r>
          </a:p>
          <a:p>
            <a:pPr eaLnBrk="1" hangingPunct="1"/>
            <a:r>
              <a:rPr lang="id-ID" sz="2400" dirty="0">
                <a:latin typeface="Arial" charset="0"/>
              </a:rPr>
              <a:t>Pada penggunaannya SSL digunakan bersaman dengan protokol lain, seperti HTTP (</a:t>
            </a:r>
            <a:r>
              <a:rPr lang="id-ID" sz="2400" i="1" dirty="0">
                <a:latin typeface="Arial" charset="0"/>
              </a:rPr>
              <a:t>Hyper Text Transfer Protocol</a:t>
            </a:r>
            <a:r>
              <a:rPr lang="id-ID" sz="2400" dirty="0">
                <a:latin typeface="Arial" charset="0"/>
              </a:rPr>
              <a:t> ), dan </a:t>
            </a:r>
            <a:r>
              <a:rPr lang="id-ID" sz="2400" i="1" dirty="0">
                <a:latin typeface="Arial" charset="0"/>
              </a:rPr>
              <a:t>Sertificate Autority</a:t>
            </a:r>
            <a:r>
              <a:rPr lang="en-US" sz="2400" i="1" dirty="0">
                <a:latin typeface="Arial" charset="0"/>
              </a:rPr>
              <a:t>)</a:t>
            </a:r>
          </a:p>
        </p:txBody>
      </p:sp>
    </p:spTree>
    <p:extLst>
      <p:ext uri="{BB962C8B-B14F-4D97-AF65-F5344CB8AC3E}">
        <p14:creationId xmlns:p14="http://schemas.microsoft.com/office/powerpoint/2010/main" val="106819567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ChangeArrowheads="1"/>
          </p:cNvSpPr>
          <p:nvPr/>
        </p:nvSpPr>
        <p:spPr bwMode="auto">
          <a:xfrm>
            <a:off x="1641475" y="1481138"/>
            <a:ext cx="4143375"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id-ID" sz="2000" b="1"/>
              <a:t>Secure Socket Layer</a:t>
            </a:r>
            <a:r>
              <a:rPr lang="en-US" sz="2000"/>
              <a:t> Manager</a:t>
            </a:r>
          </a:p>
        </p:txBody>
      </p:sp>
      <p:pic>
        <p:nvPicPr>
          <p:cNvPr id="47107" name="Picture 3" descr="ssLM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1688" y="2144713"/>
            <a:ext cx="8208962" cy="414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6198954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ChangeArrowheads="1"/>
          </p:cNvSpPr>
          <p:nvPr/>
        </p:nvSpPr>
        <p:spPr bwMode="auto">
          <a:xfrm>
            <a:off x="1192212" y="1754925"/>
            <a:ext cx="5324004"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n-US" sz="3200" b="1" dirty="0"/>
              <a:t>Transport Layer </a:t>
            </a:r>
            <a:r>
              <a:rPr lang="id-ID" sz="3200" b="1" dirty="0"/>
              <a:t>Secur</a:t>
            </a:r>
            <a:r>
              <a:rPr lang="en-US" sz="3200" b="1" dirty="0" err="1"/>
              <a:t>ity</a:t>
            </a:r>
            <a:r>
              <a:rPr lang="en-US" sz="3200" b="1" dirty="0"/>
              <a:t> (TLS)</a:t>
            </a:r>
            <a:endParaRPr lang="en-US" sz="3200" dirty="0"/>
          </a:p>
        </p:txBody>
      </p:sp>
      <p:sp>
        <p:nvSpPr>
          <p:cNvPr id="48131" name="Rectangle 3"/>
          <p:cNvSpPr>
            <a:spLocks noChangeArrowheads="1"/>
          </p:cNvSpPr>
          <p:nvPr/>
        </p:nvSpPr>
        <p:spPr bwMode="auto">
          <a:xfrm>
            <a:off x="1271588" y="2340958"/>
            <a:ext cx="733266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eaLnBrk="1" hangingPunct="1"/>
            <a:r>
              <a:rPr lang="sv-SE" sz="2400" dirty="0">
                <a:latin typeface="Arial" charset="0"/>
              </a:rPr>
              <a:t>Transport Layer Security </a:t>
            </a:r>
            <a:r>
              <a:rPr lang="id-ID" sz="2400" dirty="0">
                <a:latin typeface="Arial" charset="0"/>
              </a:rPr>
              <a:t>( TLS) adalah protokol cryptographic yang menyediakan keamanan komunikasi pada Internet seperti e-mail, internet faxing, dan perpindahan data lain</a:t>
            </a:r>
            <a:r>
              <a:rPr lang="en-US" sz="2400" dirty="0">
                <a:latin typeface="Arial" charset="0"/>
              </a:rPr>
              <a:t> </a:t>
            </a:r>
          </a:p>
        </p:txBody>
      </p:sp>
    </p:spTree>
    <p:extLst>
      <p:ext uri="{BB962C8B-B14F-4D97-AF65-F5344CB8AC3E}">
        <p14:creationId xmlns:p14="http://schemas.microsoft.com/office/powerpoint/2010/main" val="119226539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ChangeArrowheads="1"/>
          </p:cNvSpPr>
          <p:nvPr/>
        </p:nvSpPr>
        <p:spPr bwMode="auto">
          <a:xfrm>
            <a:off x="899592" y="548680"/>
            <a:ext cx="7412037"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n-US" sz="3200" b="1" dirty="0"/>
              <a:t>Secure Electronic Transaction (SET)</a:t>
            </a:r>
            <a:endParaRPr lang="en-US" sz="3200" dirty="0"/>
          </a:p>
        </p:txBody>
      </p:sp>
      <p:sp>
        <p:nvSpPr>
          <p:cNvPr id="49155" name="Rectangle 3"/>
          <p:cNvSpPr>
            <a:spLocks noChangeArrowheads="1"/>
          </p:cNvSpPr>
          <p:nvPr/>
        </p:nvSpPr>
        <p:spPr bwMode="auto">
          <a:xfrm>
            <a:off x="899592" y="1628800"/>
            <a:ext cx="7759700" cy="444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eaLnBrk="1" hangingPunct="1"/>
            <a:r>
              <a:rPr lang="id-ID" sz="2200" dirty="0">
                <a:latin typeface="Arial" charset="0"/>
              </a:rPr>
              <a:t>SET merupakan suatu proses dimana saat sang pemegang kartu kredit akan membayar belanjaannya di website </a:t>
            </a:r>
            <a:r>
              <a:rPr lang="id-ID" sz="2200" i="1" dirty="0">
                <a:latin typeface="Arial" charset="0"/>
              </a:rPr>
              <a:t>merchant, </a:t>
            </a:r>
            <a:r>
              <a:rPr lang="id-ID" sz="2200" dirty="0">
                <a:latin typeface="Arial" charset="0"/>
              </a:rPr>
              <a:t>pemegang kartu akan memasukkan “surat perintah pembayaran” dan informasi kartu kreditnya ke dalam sebuah amplop digital yang hanya bisa dibuka oleh </a:t>
            </a:r>
            <a:r>
              <a:rPr lang="id-ID" sz="2200" i="1" dirty="0">
                <a:latin typeface="Arial" charset="0"/>
              </a:rPr>
              <a:t>payment gateway</a:t>
            </a:r>
            <a:r>
              <a:rPr lang="id-ID" sz="2200" dirty="0">
                <a:latin typeface="Arial" charset="0"/>
              </a:rPr>
              <a:t>. Amplop tersebut beserta “surat pemesanan barang “ dikirim ke </a:t>
            </a:r>
            <a:r>
              <a:rPr lang="id-ID" sz="2200" i="1" dirty="0">
                <a:latin typeface="Arial" charset="0"/>
              </a:rPr>
              <a:t>merchant</a:t>
            </a:r>
            <a:r>
              <a:rPr lang="id-ID" sz="2200" dirty="0">
                <a:latin typeface="Arial" charset="0"/>
              </a:rPr>
              <a:t>. </a:t>
            </a:r>
            <a:r>
              <a:rPr lang="id-ID" sz="2200" i="1" dirty="0">
                <a:latin typeface="Arial" charset="0"/>
              </a:rPr>
              <a:t>Merchant</a:t>
            </a:r>
            <a:r>
              <a:rPr lang="id-ID" sz="2200" dirty="0">
                <a:latin typeface="Arial" charset="0"/>
              </a:rPr>
              <a:t> akan memproses “surat pemesanan barang” serta mengirimkan amplop digital tersebut kepada </a:t>
            </a:r>
            <a:r>
              <a:rPr lang="id-ID" sz="2200" i="1" dirty="0">
                <a:latin typeface="Arial" charset="0"/>
              </a:rPr>
              <a:t>payment gateway</a:t>
            </a:r>
            <a:r>
              <a:rPr lang="id-ID" sz="2200" dirty="0">
                <a:latin typeface="Arial" charset="0"/>
              </a:rPr>
              <a:t> yang akan melakukan otorisasi. </a:t>
            </a:r>
            <a:r>
              <a:rPr lang="id-ID" sz="2200" i="1" dirty="0">
                <a:latin typeface="Arial" charset="0"/>
              </a:rPr>
              <a:t>Payment gateway</a:t>
            </a:r>
            <a:r>
              <a:rPr lang="id-ID" sz="2200" dirty="0">
                <a:latin typeface="Arial" charset="0"/>
              </a:rPr>
              <a:t> melakukan otorisasi dan jika disetujui akan mengirimkan kode otorisasi kepada </a:t>
            </a:r>
            <a:r>
              <a:rPr lang="id-ID" sz="2200" i="1" dirty="0">
                <a:latin typeface="Arial" charset="0"/>
              </a:rPr>
              <a:t>merchant</a:t>
            </a:r>
            <a:r>
              <a:rPr lang="id-ID" sz="2200" dirty="0">
                <a:latin typeface="Arial" charset="0"/>
              </a:rPr>
              <a:t>. </a:t>
            </a:r>
            <a:r>
              <a:rPr lang="fi-FI" sz="2200" i="1" dirty="0">
                <a:latin typeface="Arial" charset="0"/>
              </a:rPr>
              <a:t>Merchant</a:t>
            </a:r>
            <a:r>
              <a:rPr lang="fi-FI" sz="2200" dirty="0">
                <a:latin typeface="Arial" charset="0"/>
              </a:rPr>
              <a:t> kemudian mengirimkan barang tersebut kepada pemegang kartu kredit</a:t>
            </a:r>
            <a:r>
              <a:rPr lang="en-US" sz="2200" dirty="0">
                <a:latin typeface="Arial" charset="0"/>
              </a:rPr>
              <a:t> </a:t>
            </a:r>
          </a:p>
        </p:txBody>
      </p:sp>
    </p:spTree>
    <p:extLst>
      <p:ext uri="{BB962C8B-B14F-4D97-AF65-F5344CB8AC3E}">
        <p14:creationId xmlns:p14="http://schemas.microsoft.com/office/powerpoint/2010/main" val="239629332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104</TotalTime>
  <Words>1639</Words>
  <Application>Microsoft Office PowerPoint</Application>
  <PresentationFormat>On-screen Show (4:3)</PresentationFormat>
  <Paragraphs>232</Paragraphs>
  <Slides>51</Slides>
  <Notes>7</Notes>
  <HiddenSlides>0</HiddenSlides>
  <MMClips>0</MMClips>
  <ScaleCrop>false</ScaleCrop>
  <HeadingPairs>
    <vt:vector size="4" baseType="variant">
      <vt:variant>
        <vt:lpstr>Theme</vt:lpstr>
      </vt:variant>
      <vt:variant>
        <vt:i4>1</vt:i4>
      </vt:variant>
      <vt:variant>
        <vt:lpstr>Slide Titles</vt:lpstr>
      </vt:variant>
      <vt:variant>
        <vt:i4>51</vt:i4>
      </vt:variant>
    </vt:vector>
  </HeadingPairs>
  <TitlesOfParts>
    <vt:vector size="52" baseType="lpstr">
      <vt:lpstr>Office Theme</vt:lpstr>
      <vt:lpstr>PowerPoint Presentation</vt:lpstr>
      <vt:lpstr>PowerPoint Presentation</vt:lpstr>
      <vt:lpstr>Definisi e-commerce</vt:lpstr>
      <vt:lpstr>Pengertian E-Commerce</vt:lpstr>
      <vt:lpstr>PowerPoint Presentation</vt:lpstr>
      <vt:lpstr>PowerPoint Presentation</vt:lpstr>
      <vt:lpstr>Perkembangan E-Commerce</vt:lpstr>
      <vt:lpstr>PowerPoint Presentation</vt:lpstr>
      <vt:lpstr>PowerPoint Presentation</vt:lpstr>
      <vt:lpstr>PowerPoint Presentation</vt:lpstr>
      <vt:lpstr>PowerPoint Presentation</vt:lpstr>
      <vt:lpstr>PowerPoint Presentation</vt:lpstr>
      <vt:lpstr>PowerPoint Presentation</vt:lpstr>
      <vt:lpstr>Perkembangan E-Commerce</vt:lpstr>
      <vt:lpstr>PowerPoint Presentation</vt:lpstr>
      <vt:lpstr>The Electronic Commerce Field: Classification, Content, and a Brief History</vt:lpstr>
      <vt:lpstr>PowerPoint Presentation</vt:lpstr>
      <vt:lpstr>The Electronic Commerce Field: Classification, Content, and a Brief History</vt:lpstr>
      <vt:lpstr>The Electronic Commerce Field: Classification, Content, and a Brief History</vt:lpstr>
      <vt:lpstr>The Electronic Commerce Field: Classification, Content, and a Brief History</vt:lpstr>
      <vt:lpstr>The Electronic Commerce Field: Classification, Content, and a Brief History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Supply Chain</vt:lpstr>
      <vt:lpstr>Pengertian Supply Chain</vt:lpstr>
      <vt:lpstr>Komponen dari Supply Chain</vt:lpstr>
      <vt:lpstr>Tipe dari Supply Chain</vt:lpstr>
      <vt:lpstr>Faktor Sukses E-Market</vt:lpstr>
      <vt:lpstr>PowerPoint Presentation</vt:lpstr>
      <vt:lpstr>PowerPoint Presentation</vt:lpstr>
      <vt:lpstr>Pengertian E-Payment</vt:lpstr>
      <vt:lpstr>Sistem Pembayaran</vt:lpstr>
      <vt:lpstr>Klasifikasi Ancaman Dikaitkan Dengan Informasi Dan Data</vt:lpstr>
      <vt:lpstr>Secure Electronic Commerce</vt:lpstr>
      <vt:lpstr>Secure Electronic Commerce</vt:lpstr>
      <vt:lpstr>Secure Electronic Commerce</vt:lpstr>
      <vt:lpstr>Keamanan Untuk E-Payment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ismail - [2010]</cp:lastModifiedBy>
  <cp:revision>13</cp:revision>
  <dcterms:created xsi:type="dcterms:W3CDTF">2018-10-11T20:27:13Z</dcterms:created>
  <dcterms:modified xsi:type="dcterms:W3CDTF">2018-10-11T22:11:43Z</dcterms:modified>
</cp:coreProperties>
</file>