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310" r:id="rId7"/>
    <p:sldId id="261" r:id="rId8"/>
    <p:sldId id="262" r:id="rId9"/>
    <p:sldId id="263" r:id="rId10"/>
    <p:sldId id="264" r:id="rId11"/>
    <p:sldId id="266" r:id="rId12"/>
    <p:sldId id="301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6" r:id="rId25"/>
    <p:sldId id="303" r:id="rId26"/>
    <p:sldId id="287" r:id="rId27"/>
    <p:sldId id="288" r:id="rId28"/>
    <p:sldId id="304" r:id="rId29"/>
    <p:sldId id="289" r:id="rId30"/>
    <p:sldId id="305" r:id="rId31"/>
    <p:sldId id="290" r:id="rId32"/>
    <p:sldId id="291" r:id="rId33"/>
    <p:sldId id="292" r:id="rId34"/>
    <p:sldId id="293" r:id="rId35"/>
    <p:sldId id="306" r:id="rId36"/>
    <p:sldId id="295" r:id="rId37"/>
    <p:sldId id="296" r:id="rId38"/>
    <p:sldId id="298" r:id="rId39"/>
    <p:sldId id="307" r:id="rId40"/>
    <p:sldId id="299" r:id="rId41"/>
    <p:sldId id="308" r:id="rId42"/>
    <p:sldId id="309" r:id="rId43"/>
    <p:sldId id="300" r:id="rId4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BAB9B21-0AF2-4344-97A1-CEB5AAF44B13}"/>
              </a:ext>
            </a:extLst>
          </p:cNvPr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198A80-0F89-4A1B-ACA9-DD53EB3115F6}"/>
              </a:ext>
            </a:extLst>
          </p:cNvPr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41CD6044-0148-43E9-A69C-00EE0DE11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F4552-26A5-4F73-990C-3743BBA3B006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3D8CED2-5D08-4074-AE7C-5CE1BA10B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267EF9D-CB2B-4B87-84F2-3AE39FDA9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708F0F-C187-46F7-8B6A-D63643073CBE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17968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20187-8F4B-48BD-83FB-42FB5C3EB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60F7F-C1D4-493E-AA73-56F37E987833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3CA8A-D2D2-4B6A-940B-523F30607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FE61BA-6384-4A16-9749-15BF3D8B1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1D2A6-1970-4A4B-8DC2-B9D4A864954D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758667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F28DAF0-6B33-4AF9-93EF-B213A23A0228}"/>
              </a:ext>
            </a:extLst>
          </p:cNvPr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7CC177-782A-45C3-8452-59F8C7DF7294}"/>
              </a:ext>
            </a:extLst>
          </p:cNvPr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119E4AE7-C1F4-4167-B911-26584EBA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9E1C6-09C7-44C6-A545-A3C77298225B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215F72D-5D3D-49F2-AC5E-B3EE050F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78BBDC69-297B-43AE-9619-93FB493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89BF81-7BD3-4085-BF1F-34F8E8E0046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19666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E6AAE76-834E-48EE-8AE3-165A4D5ED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0EB76-5AE8-4D42-95CD-C4EFC7131AE1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05F6DF5-E636-4B4D-BF02-A7971D57C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C8F6DF3-2955-4071-A562-6D93D4866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A2F1BB-E9C2-4CA8-B456-485B34B88F15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161365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89DF0BE6-08B5-4736-AC44-F32D3C820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E2992D-AE06-46F6-BCE8-252DA1B97B9D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9BE2A0B-A765-4D72-BD77-999600FC9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03F9CF3-0A32-4C55-8661-830A868B1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D8AE12-D01B-4E52-9227-3E9DCA459F43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19124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A327155-5935-4234-88A3-911660D6E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0CB45-D3C4-44CC-AED1-C4DE4423F04A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23752B4-EE2F-4CB8-A1CE-BA2B7D81D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BC4DC4D-8A1A-4535-9B29-9806FAA5C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CEC6B-1D16-48AF-BBB2-A3FE25177DC9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093002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85CC59-4CDD-4912-8278-F28AE0B0E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55F13-72D9-4AC6-849B-8F9A0C2997C3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795EE1-6EFF-4AED-9AA8-B240CD6B5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536750-B53B-4EC5-9941-67C670A8E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3F1184-F533-4A5C-AB8C-4350BE7B2EDC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74659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7ADF74-B83B-4573-9FB1-39B279BD665D}"/>
              </a:ext>
            </a:extLst>
          </p:cNvPr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A506FFC-F299-464D-A245-378663B5997E}"/>
              </a:ext>
            </a:extLst>
          </p:cNvPr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C61B4539-A0D2-44CD-8825-18947AA4E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2E0EB-9502-4A8C-B532-56383A389A13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B84F671F-55C4-4D34-82D1-5CE5C0194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03ABB61B-9954-4075-B8CA-49A4A9DFE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64C087-C839-469C-8CA6-6FBC65162C91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970040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19D7B42-6108-4AF0-860C-29611ACAEE7C}"/>
              </a:ext>
            </a:extLst>
          </p:cNvPr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D1BD91-0D5F-485D-B663-01FF95A906B3}"/>
              </a:ext>
            </a:extLst>
          </p:cNvPr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98E56605-56C8-480F-8FDA-F8D99514D8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4A104-BC6E-4A18-8FB9-23D59871E20D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567FD711-E953-4542-99B9-B653AAACE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198FD8D1-3B8E-45EA-899B-620CC0855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fld id="{D205A9AA-F2A0-4229-830C-03F471BD8A1A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285415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44CEA-E255-494F-B567-30944D84D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8BA69-3D2B-46C8-86A5-71035291E70E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D3675-D738-4451-A206-88482BB8C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53402A-18D9-419B-9897-C391BC08A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85261D-7191-46C7-B3DF-9DBEC4301016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290397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F4671F-5CD6-488D-8825-63F98C3613CF}"/>
              </a:ext>
            </a:extLst>
          </p:cNvPr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284EA7-F568-4B3C-BF4B-7895FB5199CB}"/>
              </a:ext>
            </a:extLst>
          </p:cNvPr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95F6E760-DB9D-46ED-A8DF-60856E3EF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EDB41-294A-4C63-9A5D-73D175AF5E7E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C879772-0D4E-4A79-9B90-55FD9AB8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33F2F78-6BA7-45D4-8F73-B0343B2D9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0575C6-14EF-4D0A-AA57-722D43B52675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165828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7C21FE4-F13B-4096-AE5D-1B4F4ABD61F8}"/>
              </a:ext>
            </a:extLst>
          </p:cNvPr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114F71-43D5-4991-BD53-8714942E1F05}"/>
              </a:ext>
            </a:extLst>
          </p:cNvPr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33EA94-E06D-46C8-951E-5F157CC8B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419E4A74-FA1F-44B4-9015-E365A2AB6F7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13A3E6-C155-4323-B06D-77880227E4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AADDECB4-30E8-4235-9C07-AA01C1DCFD5C}" type="datetimeFigureOut">
              <a:rPr lang="en-US"/>
              <a:pPr>
                <a:defRPr/>
              </a:pPr>
              <a:t>8/15/2018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B03AE-78CD-4798-A0BF-F19A3937B2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95E447-6BE3-46A0-B2D6-F4461B2C1D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wrap="square" lIns="91440" tIns="45720" rIns="9144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C4971882-7BEE-4B57-8C44-3CF416D81865}" type="slidenum">
              <a:rPr lang="en-US" altLang="id-ID"/>
              <a:pPr/>
              <a:t>‹#›</a:t>
            </a:fld>
            <a:endParaRPr lang="en-US" altLang="id-ID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6" r:id="rId4"/>
    <p:sldLayoutId id="2147483697" r:id="rId5"/>
    <p:sldLayoutId id="2147483698" r:id="rId6"/>
    <p:sldLayoutId id="2147483702" r:id="rId7"/>
    <p:sldLayoutId id="2147483703" r:id="rId8"/>
    <p:sldLayoutId id="2147483704" r:id="rId9"/>
    <p:sldLayoutId id="2147483699" r:id="rId10"/>
    <p:sldLayoutId id="214748370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alibri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panose="020B0604020202020204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panose="020B0604020202020204" pitchFamily="34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anose="05040102010807070707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612-AD31-4CA2-A3D9-DAC7193F6E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457200"/>
            <a:ext cx="77724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7200" i="1" dirty="0">
                <a:solidFill>
                  <a:schemeClr val="accent1">
                    <a:satMod val="150000"/>
                  </a:schemeClr>
                </a:solidFill>
              </a:rPr>
              <a:t>KONKURENSI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AD468F-BD92-449B-B7A5-26EE3A9CFB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2378075"/>
            <a:ext cx="6400800" cy="838200"/>
          </a:xfrm>
        </p:spPr>
        <p:txBody>
          <a:bodyPr rtlCol="0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id-ID" sz="3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Rahmat Robi Waliyansyah, M.Kom.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5A39D-9B60-4130-9A38-1331DB9E4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KONKURENSI</a:t>
            </a:r>
            <a:br>
              <a:rPr lang="en-US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2B0C1ECB-0B33-4A82-8908-7634EA38C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025775"/>
          </a:xfrm>
        </p:spPr>
        <p:txBody>
          <a:bodyPr/>
          <a:lstStyle/>
          <a:p>
            <a:pPr algn="just" eaLnBrk="1" hangingPunct="1"/>
            <a:r>
              <a:rPr lang="en-US" altLang="id-ID" sz="3600" dirty="0" err="1"/>
              <a:t>Konkurensi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merupakan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landasan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umum</a:t>
            </a:r>
            <a:r>
              <a:rPr lang="en-US" altLang="id-ID" sz="3600" dirty="0"/>
              <a:t> </a:t>
            </a:r>
            <a:r>
              <a:rPr lang="en-US" altLang="id-ID" sz="3600" dirty="0" err="1"/>
              <a:t>perancangan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sistem</a:t>
            </a:r>
            <a:r>
              <a:rPr lang="en-US" altLang="id-ID" sz="3600" dirty="0"/>
              <a:t> </a:t>
            </a:r>
            <a:r>
              <a:rPr lang="en-US" altLang="id-ID" sz="3600" dirty="0" err="1"/>
              <a:t>operasi</a:t>
            </a:r>
            <a:r>
              <a:rPr lang="en-US" altLang="id-ID" sz="3600" dirty="0"/>
              <a:t>. </a:t>
            </a:r>
          </a:p>
          <a:p>
            <a:pPr algn="just" eaLnBrk="1" hangingPunct="1"/>
            <a:r>
              <a:rPr lang="en-US" altLang="id-ID" sz="3600" dirty="0"/>
              <a:t>Proses-proses </a:t>
            </a:r>
            <a:r>
              <a:rPr lang="en-US" altLang="id-ID" sz="3600" dirty="0" err="1"/>
              <a:t>disebut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konkuren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jika</a:t>
            </a:r>
            <a:r>
              <a:rPr lang="en-US" altLang="id-ID" sz="3600" dirty="0"/>
              <a:t> proses-proses </a:t>
            </a:r>
            <a:r>
              <a:rPr lang="en-US" altLang="id-ID" sz="3600" dirty="0" err="1"/>
              <a:t>berada</a:t>
            </a:r>
            <a:r>
              <a:rPr lang="en-US" altLang="id-ID" sz="3600" dirty="0"/>
              <a:t> pada </a:t>
            </a:r>
            <a:r>
              <a:rPr lang="en-US" altLang="id-ID" sz="3600" dirty="0" err="1"/>
              <a:t>saat</a:t>
            </a:r>
            <a:r>
              <a:rPr lang="en-US" altLang="id-ID" sz="3600" dirty="0"/>
              <a:t> yang </a:t>
            </a:r>
            <a:r>
              <a:rPr lang="en-US" altLang="id-ID" sz="3600" dirty="0" err="1"/>
              <a:t>sama</a:t>
            </a:r>
            <a:r>
              <a:rPr lang="en-US" altLang="id-ID" dirty="0"/>
              <a:t>. </a:t>
            </a:r>
          </a:p>
          <a:p>
            <a:pPr algn="just" eaLnBrk="1" hangingPunct="1">
              <a:buFont typeface="Wingdings 2" panose="05020102010507070707" pitchFamily="18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FC6EE-5808-45D9-97D3-CF9F18516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5575"/>
            <a:ext cx="8229600" cy="12525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KONKURENSI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C7D55C50-BF29-45BE-B974-82BE334B0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d-ID" dirty="0" err="1"/>
              <a:t>Beberapa</a:t>
            </a:r>
            <a:r>
              <a:rPr lang="en-US" altLang="id-ID" dirty="0"/>
              <a:t> </a:t>
            </a:r>
            <a:r>
              <a:rPr lang="en-US" altLang="id-ID" dirty="0" err="1"/>
              <a:t>masalah</a:t>
            </a:r>
            <a:r>
              <a:rPr lang="en-US" altLang="id-ID" dirty="0"/>
              <a:t> yang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diselesaikan</a:t>
            </a:r>
            <a:r>
              <a:rPr lang="en-US" altLang="id-ID" dirty="0"/>
              <a:t>:</a:t>
            </a:r>
          </a:p>
          <a:p>
            <a:pPr algn="ctr" eaLnBrk="1" hangingPunct="1"/>
            <a:endParaRPr lang="en-US" altLang="id-ID" i="1" dirty="0"/>
          </a:p>
          <a:p>
            <a:pPr lvl="4" algn="just" eaLnBrk="1" hangingPunct="1"/>
            <a:r>
              <a:rPr altLang="id-ID" sz="2800" b="1" i="1" dirty="0"/>
              <a:t>Mutual Exclusion</a:t>
            </a:r>
          </a:p>
          <a:p>
            <a:pPr lvl="4" algn="just" eaLnBrk="1" hangingPunct="1"/>
            <a:r>
              <a:rPr altLang="id-ID" sz="2800" b="1" i="1" dirty="0" err="1"/>
              <a:t>Sinkronisasi</a:t>
            </a:r>
            <a:endParaRPr altLang="id-ID" sz="2800" b="1" i="1" dirty="0"/>
          </a:p>
          <a:p>
            <a:pPr lvl="4" algn="just" eaLnBrk="1" hangingPunct="1"/>
            <a:r>
              <a:rPr altLang="id-ID" sz="2800" b="1" i="1" dirty="0"/>
              <a:t>Deadlock</a:t>
            </a:r>
          </a:p>
          <a:p>
            <a:pPr lvl="4" algn="just" eaLnBrk="1" hangingPunct="1"/>
            <a:r>
              <a:rPr altLang="id-ID" sz="2800" b="1" i="1" dirty="0" err="1"/>
              <a:t>Startvation</a:t>
            </a:r>
            <a:endParaRPr altLang="id-ID" sz="2800" b="1" i="1" dirty="0"/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78A0B-808F-47C2-B553-59E4D39D2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Prinsip-prinsip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Konkurensi</a:t>
            </a:r>
            <a:br>
              <a:rPr lang="en-US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80AB1CB5-8FBD-4C83-90FC-9CA33CF754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 typeface="Wingdings 2" panose="05020102010507070707" pitchFamily="18" charset="2"/>
              <a:buNone/>
            </a:pPr>
            <a:r>
              <a:rPr lang="en-US" altLang="id-ID" sz="3600" b="1" i="1" u="sng" dirty="0" err="1"/>
              <a:t>Konkurensi</a:t>
            </a:r>
            <a:r>
              <a:rPr lang="en-US" altLang="id-ID" sz="3600" b="1" i="1" u="sng" dirty="0"/>
              <a:t> </a:t>
            </a:r>
            <a:r>
              <a:rPr lang="en-US" altLang="id-ID" sz="3600" b="1" i="1" u="sng" dirty="0" err="1"/>
              <a:t>meliputi</a:t>
            </a:r>
            <a:r>
              <a:rPr lang="en-US" altLang="id-ID" sz="3600" b="1" i="1" u="sng" dirty="0"/>
              <a:t> </a:t>
            </a:r>
            <a:r>
              <a:rPr lang="en-US" altLang="id-ID" sz="3600" b="1" i="1" u="sng" dirty="0" err="1"/>
              <a:t>hal-hal</a:t>
            </a:r>
            <a:r>
              <a:rPr lang="en-US" altLang="id-ID" sz="3600" b="1" i="1" u="sng" dirty="0"/>
              <a:t> </a:t>
            </a:r>
            <a:r>
              <a:rPr lang="en-US" altLang="id-ID" sz="3600" b="1" i="1" u="sng" dirty="0" err="1"/>
              <a:t>sbb</a:t>
            </a:r>
            <a:r>
              <a:rPr lang="en-US" altLang="id-ID" sz="3600" b="1" i="1" u="sng" dirty="0"/>
              <a:t>:</a:t>
            </a:r>
          </a:p>
          <a:p>
            <a:pPr algn="just" eaLnBrk="1" hangingPunct="1">
              <a:buFont typeface="Wingdings 2" panose="05020102010507070707" pitchFamily="18" charset="2"/>
              <a:buNone/>
            </a:pPr>
            <a:endParaRPr lang="en-US" altLang="id-ID" dirty="0"/>
          </a:p>
          <a:p>
            <a:pPr algn="just" eaLnBrk="1" hangingPunct="1"/>
            <a:r>
              <a:rPr lang="en-US" altLang="id-ID" dirty="0" err="1"/>
              <a:t>Alokasi</a:t>
            </a:r>
            <a:r>
              <a:rPr lang="en-US" altLang="id-ID" dirty="0"/>
              <a:t> </a:t>
            </a:r>
            <a:r>
              <a:rPr lang="en-US" altLang="id-ID" dirty="0" err="1"/>
              <a:t>waktu</a:t>
            </a:r>
            <a:r>
              <a:rPr lang="en-US" altLang="id-ID" dirty="0"/>
              <a:t> </a:t>
            </a:r>
            <a:r>
              <a:rPr lang="en-US" altLang="id-ID" dirty="0" err="1"/>
              <a:t>pemroses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proses-proses</a:t>
            </a:r>
          </a:p>
          <a:p>
            <a:pPr algn="just" eaLnBrk="1" hangingPunct="1"/>
            <a:r>
              <a:rPr lang="en-US" altLang="id-ID" dirty="0" err="1"/>
              <a:t>Pemakaian</a:t>
            </a:r>
            <a:r>
              <a:rPr lang="en-US" altLang="id-ID" dirty="0"/>
              <a:t> </a:t>
            </a:r>
            <a:r>
              <a:rPr lang="en-US" altLang="id-ID" dirty="0" err="1"/>
              <a:t>bersama</a:t>
            </a:r>
            <a:r>
              <a:rPr lang="en-US" altLang="id-ID" dirty="0"/>
              <a:t> dan </a:t>
            </a:r>
            <a:r>
              <a:rPr lang="en-US" altLang="id-ID" dirty="0" err="1"/>
              <a:t>persaingan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mendapatkan</a:t>
            </a:r>
            <a:r>
              <a:rPr lang="en-US" altLang="id-ID" dirty="0"/>
              <a:t> </a:t>
            </a:r>
            <a:r>
              <a:rPr lang="en-US" altLang="id-ID" dirty="0" err="1"/>
              <a:t>sumber</a:t>
            </a:r>
            <a:r>
              <a:rPr lang="en-US" altLang="id-ID" dirty="0"/>
              <a:t> </a:t>
            </a:r>
            <a:r>
              <a:rPr lang="en-US" altLang="id-ID" dirty="0" err="1"/>
              <a:t>daya</a:t>
            </a:r>
            <a:endParaRPr lang="en-US" altLang="id-ID" dirty="0"/>
          </a:p>
          <a:p>
            <a:pPr algn="just" eaLnBrk="1" hangingPunct="1"/>
            <a:r>
              <a:rPr lang="en-US" altLang="id-ID" dirty="0" err="1"/>
              <a:t>Komunikasi</a:t>
            </a:r>
            <a:r>
              <a:rPr lang="en-US" altLang="id-ID" dirty="0"/>
              <a:t> </a:t>
            </a:r>
            <a:r>
              <a:rPr lang="en-US" altLang="id-ID" dirty="0" err="1"/>
              <a:t>antarproses</a:t>
            </a:r>
            <a:endParaRPr lang="en-US" altLang="id-ID" dirty="0"/>
          </a:p>
          <a:p>
            <a:pPr algn="just" eaLnBrk="1" hangingPunct="1"/>
            <a:r>
              <a:rPr lang="en-US" altLang="id-ID" dirty="0" err="1"/>
              <a:t>Sinkronisasi</a:t>
            </a:r>
            <a:r>
              <a:rPr lang="en-US" altLang="id-ID" dirty="0"/>
              <a:t> </a:t>
            </a:r>
            <a:r>
              <a:rPr lang="en-US" altLang="id-ID" dirty="0" err="1"/>
              <a:t>aktivitas</a:t>
            </a:r>
            <a:r>
              <a:rPr lang="en-US" altLang="id-ID" dirty="0"/>
              <a:t> </a:t>
            </a:r>
            <a:r>
              <a:rPr lang="en-US" altLang="id-ID" dirty="0" err="1"/>
              <a:t>banyak</a:t>
            </a:r>
            <a:r>
              <a:rPr lang="en-US" altLang="id-ID" dirty="0"/>
              <a:t> proses. </a:t>
            </a:r>
          </a:p>
          <a:p>
            <a:pPr algn="just" eaLnBrk="1" hangingPunct="1"/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A5127-33F9-418C-A957-1C313CC28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25272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KONKURENSI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82D5DE85-C9AF-4466-A677-8C51BEF1D4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  <a:defRPr/>
            </a:pPr>
            <a:r>
              <a:rPr lang="en-US" sz="3600" dirty="0" err="1"/>
              <a:t>Konkurensi</a:t>
            </a:r>
            <a:r>
              <a:rPr lang="en-US" sz="3600" dirty="0"/>
              <a:t> </a:t>
            </a:r>
            <a:r>
              <a:rPr lang="en-US" sz="3600" dirty="0" err="1"/>
              <a:t>dapat</a:t>
            </a:r>
            <a:r>
              <a:rPr lang="en-US" sz="3600" dirty="0"/>
              <a:t> </a:t>
            </a:r>
            <a:r>
              <a:rPr lang="en-US" sz="3600" dirty="0" err="1"/>
              <a:t>muncul</a:t>
            </a:r>
            <a:r>
              <a:rPr lang="en-US" sz="3600" dirty="0"/>
              <a:t> </a:t>
            </a:r>
            <a:r>
              <a:rPr lang="en-US" sz="3600" dirty="0" err="1"/>
              <a:t>pada</a:t>
            </a:r>
            <a:r>
              <a:rPr lang="en-US" sz="3600" dirty="0"/>
              <a:t> </a:t>
            </a:r>
            <a:r>
              <a:rPr lang="en-US" sz="3600" dirty="0" err="1"/>
              <a:t>konteks</a:t>
            </a:r>
            <a:r>
              <a:rPr lang="en-US" sz="3600" dirty="0"/>
              <a:t> </a:t>
            </a:r>
            <a:r>
              <a:rPr lang="en-US" sz="3600" dirty="0" err="1"/>
              <a:t>berbeda</a:t>
            </a:r>
            <a:r>
              <a:rPr lang="en-US" sz="3600" dirty="0"/>
              <a:t>, </a:t>
            </a:r>
            <a:r>
              <a:rPr lang="en-US" sz="3600" dirty="0" err="1"/>
              <a:t>antara</a:t>
            </a:r>
            <a:r>
              <a:rPr lang="en-US" sz="3600" dirty="0"/>
              <a:t> lain:</a:t>
            </a:r>
            <a:br>
              <a:rPr lang="en-US" sz="3600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sz="3600" dirty="0"/>
          </a:p>
          <a:p>
            <a:pPr eaLnBrk="1" hangingPunct="1">
              <a:defRPr/>
            </a:pPr>
            <a:r>
              <a:rPr lang="en-US" b="1" dirty="0" err="1"/>
              <a:t>Banyak</a:t>
            </a:r>
            <a:r>
              <a:rPr lang="en-US" b="1" dirty="0"/>
              <a:t> </a:t>
            </a:r>
            <a:r>
              <a:rPr lang="en-US" b="1" dirty="0" err="1"/>
              <a:t>aplikasi</a:t>
            </a:r>
            <a:r>
              <a:rPr lang="en-US" b="1" dirty="0"/>
              <a:t> (</a:t>
            </a:r>
            <a:r>
              <a:rPr lang="en-US" b="1" i="1" dirty="0"/>
              <a:t>multiple</a:t>
            </a:r>
            <a:r>
              <a:rPr lang="en-US" b="1" dirty="0"/>
              <a:t> </a:t>
            </a:r>
            <a:r>
              <a:rPr lang="en-US" b="1" i="1" dirty="0"/>
              <a:t>application</a:t>
            </a:r>
            <a:r>
              <a:rPr lang="en-US" b="1" dirty="0"/>
              <a:t>).</a:t>
            </a:r>
          </a:p>
          <a:p>
            <a:pPr eaLnBrk="1" hangingPunct="1">
              <a:defRPr/>
            </a:pPr>
            <a:r>
              <a:rPr lang="en-US" b="1" dirty="0" err="1"/>
              <a:t>Aplikasi</a:t>
            </a:r>
            <a:r>
              <a:rPr lang="en-US" b="1" dirty="0"/>
              <a:t> </a:t>
            </a:r>
            <a:r>
              <a:rPr lang="en-US" b="1" dirty="0" err="1"/>
              <a:t>terstruktur</a:t>
            </a:r>
            <a:r>
              <a:rPr lang="en-US" b="1" dirty="0"/>
              <a:t>.</a:t>
            </a:r>
          </a:p>
          <a:p>
            <a:pPr eaLnBrk="1" hangingPunct="1">
              <a:defRPr/>
            </a:pPr>
            <a:r>
              <a:rPr lang="en-US" b="1" dirty="0" err="1"/>
              <a:t>Struktur</a:t>
            </a:r>
            <a:r>
              <a:rPr lang="en-US" b="1" dirty="0"/>
              <a:t> </a:t>
            </a:r>
            <a:r>
              <a:rPr lang="en-US" b="1" dirty="0" err="1"/>
              <a:t>sistem</a:t>
            </a:r>
            <a:r>
              <a:rPr lang="en-US" b="1" dirty="0"/>
              <a:t> </a:t>
            </a:r>
            <a:r>
              <a:rPr lang="en-US" b="1" dirty="0" err="1"/>
              <a:t>operasi</a:t>
            </a:r>
            <a:endParaRPr lang="en-US" b="1" dirty="0"/>
          </a:p>
          <a:p>
            <a:pPr eaLnBrk="1" hangingPunct="1">
              <a:defRPr/>
            </a:pP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Strukturisasi</a:t>
            </a:r>
            <a:r>
              <a:rPr lang="en-US" b="1" dirty="0"/>
              <a:t> </a:t>
            </a:r>
            <a:r>
              <a:rPr lang="en-US" b="1" dirty="0" err="1"/>
              <a:t>Satu</a:t>
            </a:r>
            <a:r>
              <a:rPr lang="en-US" b="1" dirty="0"/>
              <a:t> </a:t>
            </a:r>
            <a:r>
              <a:rPr lang="en-US" b="1" dirty="0" err="1"/>
              <a:t>Proses</a:t>
            </a:r>
            <a:r>
              <a:rPr lang="en-US" b="1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B235AD-9F17-485E-8257-98140B27D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304800"/>
            <a:ext cx="8610600" cy="125272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dirty="0" err="1"/>
              <a:t>Banyak</a:t>
            </a:r>
            <a:r>
              <a:rPr lang="en-US" sz="4800" dirty="0"/>
              <a:t> </a:t>
            </a:r>
            <a:r>
              <a:rPr lang="en-US" sz="4800" dirty="0" err="1"/>
              <a:t>aplikasi</a:t>
            </a:r>
            <a:r>
              <a:rPr lang="en-US" sz="4800" dirty="0"/>
              <a:t> (</a:t>
            </a:r>
            <a:r>
              <a:rPr lang="en-US" sz="4800" i="1" dirty="0"/>
              <a:t>multiple</a:t>
            </a:r>
            <a:r>
              <a:rPr lang="en-US" sz="4800" dirty="0"/>
              <a:t> </a:t>
            </a:r>
            <a:r>
              <a:rPr lang="en-US" sz="4800" i="1" dirty="0"/>
              <a:t>application</a:t>
            </a:r>
            <a:r>
              <a:rPr lang="en-US" sz="4800" dirty="0"/>
              <a:t>)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ABD117FB-83BD-40BB-ACAA-33ED91B36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1600200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en-US" altLang="id-ID" sz="3600" dirty="0"/>
              <a:t>Multiprogramming </a:t>
            </a:r>
            <a:r>
              <a:rPr lang="en-US" altLang="id-ID" sz="3600" dirty="0" err="1"/>
              <a:t>memungkinkan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banyak</a:t>
            </a:r>
            <a:r>
              <a:rPr lang="en-US" altLang="id-ID" sz="3600" dirty="0"/>
              <a:t> proses </a:t>
            </a:r>
            <a:r>
              <a:rPr lang="en-US" altLang="id-ID" sz="3600" dirty="0" err="1"/>
              <a:t>sekaligus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dijalankan</a:t>
            </a:r>
            <a:r>
              <a:rPr lang="en-US" altLang="id-ID" sz="3600" dirty="0"/>
              <a:t>. </a:t>
            </a:r>
          </a:p>
          <a:p>
            <a:pPr eaLnBrk="1" hangingPunct="1"/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F5A13-8404-4138-898C-E60C69C0D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027176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400" dirty="0" err="1">
                <a:solidFill>
                  <a:schemeClr val="accent1">
                    <a:satMod val="150000"/>
                  </a:schemeClr>
                </a:solidFill>
              </a:rPr>
              <a:t>Aplikasi</a:t>
            </a:r>
            <a:r>
              <a:rPr lang="en-US" sz="4400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sz="4400" dirty="0" err="1">
                <a:solidFill>
                  <a:schemeClr val="accent1">
                    <a:satMod val="150000"/>
                  </a:schemeClr>
                </a:solidFill>
              </a:rPr>
              <a:t>terstruktur</a:t>
            </a:r>
            <a:r>
              <a:rPr lang="en-US" sz="4400" dirty="0">
                <a:solidFill>
                  <a:schemeClr val="accent1">
                    <a:satMod val="150000"/>
                  </a:schemeClr>
                </a:solidFill>
              </a:rPr>
              <a:t>.</a:t>
            </a:r>
            <a:br>
              <a:rPr lang="en-US" sz="4400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sz="44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1D2F3307-E794-4CAB-ADCF-B9D9DAB57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3406775"/>
          </a:xfrm>
        </p:spPr>
        <p:txBody>
          <a:bodyPr/>
          <a:lstStyle/>
          <a:p>
            <a:pPr algn="just" eaLnBrk="1" hangingPunct="1"/>
            <a:r>
              <a:rPr lang="en-US" altLang="id-ID" sz="3600"/>
              <a:t>Perluasan prinsip perancangan modular dan pemrograman terstruktur adalah suatu aplikasi dapat secara efektif diimplementasikan sebagai sekumpulan proses. </a:t>
            </a:r>
          </a:p>
          <a:p>
            <a:pPr algn="just" eaLnBrk="1" hangingPunct="1"/>
            <a:endParaRPr lang="en-US" altLang="id-ID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5A3F-0098-49AE-B2D4-BE0FEDFB8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0337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Struktur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sistem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operasi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.</a:t>
            </a:r>
            <a:br>
              <a:rPr lang="en-US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88EE6E65-27D9-4C84-BC2E-1BA626FE58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sz="3600" dirty="0" err="1"/>
              <a:t>Keunggulan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strukturisasi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dapat</a:t>
            </a:r>
            <a:r>
              <a:rPr lang="en-US" altLang="id-ID" sz="3600" dirty="0"/>
              <a:t> juga </a:t>
            </a:r>
            <a:r>
              <a:rPr lang="en-US" altLang="id-ID" sz="3600" dirty="0" err="1"/>
              <a:t>diterapkan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ke</a:t>
            </a:r>
            <a:r>
              <a:rPr lang="en-US" altLang="id-ID" sz="3600" dirty="0"/>
              <a:t> </a:t>
            </a:r>
            <a:r>
              <a:rPr lang="en-US" altLang="id-ID" sz="3600" dirty="0" err="1"/>
              <a:t>pemrograman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sistem</a:t>
            </a:r>
            <a:r>
              <a:rPr lang="en-US" altLang="id-ID" sz="3600" dirty="0"/>
              <a:t>.</a:t>
            </a:r>
          </a:p>
          <a:p>
            <a:pPr algn="just" eaLnBrk="1" hangingPunct="1"/>
            <a:r>
              <a:rPr lang="en-US" altLang="id-ID" sz="3600" dirty="0" err="1"/>
              <a:t>Sistem</a:t>
            </a:r>
            <a:r>
              <a:rPr lang="en-US" altLang="id-ID" sz="3600" dirty="0"/>
              <a:t> </a:t>
            </a:r>
            <a:r>
              <a:rPr lang="en-US" altLang="id-ID" sz="3600" dirty="0" err="1"/>
              <a:t>operasi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bermodelkan</a:t>
            </a:r>
            <a:r>
              <a:rPr lang="en-US" altLang="id-ID" sz="3600" dirty="0"/>
              <a:t> client/server </a:t>
            </a:r>
            <a:r>
              <a:rPr lang="en-US" altLang="id-ID" sz="3600" dirty="0" err="1"/>
              <a:t>menggunakan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pendekatan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ini</a:t>
            </a:r>
            <a:r>
              <a:rPr lang="en-US" altLang="id-ID" sz="3600" dirty="0"/>
              <a:t>.</a:t>
            </a:r>
          </a:p>
          <a:p>
            <a:pPr algn="just" eaLnBrk="1" hangingPunct="1">
              <a:buFont typeface="Wingdings 2" panose="05020102010507070707" pitchFamily="18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86807-0C18-4A81-BE35-858CD747B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Untuk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Strukturisasi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Satu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Proses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.</a:t>
            </a:r>
            <a:br>
              <a:rPr lang="en-US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2F12730D-CFA4-422F-940D-7955925FB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sz="3600" dirty="0" err="1"/>
              <a:t>Saat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ini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untuk</a:t>
            </a:r>
            <a:r>
              <a:rPr lang="en-US" altLang="id-ID" sz="3600" dirty="0"/>
              <a:t> </a:t>
            </a:r>
            <a:r>
              <a:rPr lang="en-US" altLang="id-ID" sz="3600" dirty="0" err="1"/>
              <a:t>peningkatan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kinerja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maka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satu</a:t>
            </a:r>
            <a:r>
              <a:rPr lang="en-US" altLang="id-ID" sz="3600" dirty="0"/>
              <a:t> proses </a:t>
            </a:r>
            <a:r>
              <a:rPr lang="en-US" altLang="id-ID" sz="3600" dirty="0" err="1"/>
              <a:t>dapat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memiliki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banyak</a:t>
            </a:r>
            <a:r>
              <a:rPr lang="en-US" altLang="id-ID" sz="3600" dirty="0"/>
              <a:t> thread yang </a:t>
            </a:r>
            <a:r>
              <a:rPr lang="en-US" altLang="id-ID" sz="3600" dirty="0" err="1"/>
              <a:t>independen</a:t>
            </a:r>
            <a:r>
              <a:rPr lang="en-US" altLang="id-ID" sz="3600" dirty="0"/>
              <a:t>. </a:t>
            </a:r>
          </a:p>
          <a:p>
            <a:pPr algn="just" eaLnBrk="1" hangingPunct="1"/>
            <a:r>
              <a:rPr lang="en-US" altLang="id-ID" sz="3600" dirty="0"/>
              <a:t>Thread-thread </a:t>
            </a:r>
            <a:r>
              <a:rPr lang="en-US" altLang="id-ID" sz="3600" dirty="0" err="1"/>
              <a:t>tersebut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harus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dapat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bekerjasama</a:t>
            </a:r>
            <a:r>
              <a:rPr lang="en-US" altLang="id-ID" sz="3600" dirty="0"/>
              <a:t> </a:t>
            </a:r>
            <a:r>
              <a:rPr lang="en-US" altLang="id-ID" sz="3600" dirty="0" err="1"/>
              <a:t>untuk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mencapai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tujuan</a:t>
            </a:r>
            <a:r>
              <a:rPr lang="en-US" altLang="id-ID" sz="3600" dirty="0"/>
              <a:t> proses.</a:t>
            </a:r>
          </a:p>
          <a:p>
            <a:pPr algn="just" eaLnBrk="1" hangingPunct="1">
              <a:buFont typeface="Wingdings 2" panose="05020102010507070707" pitchFamily="18" charset="2"/>
              <a:buNone/>
            </a:pPr>
            <a:endParaRPr lang="en-US" altLang="id-ID" sz="3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4648E-6164-4808-B131-156284719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Interaksi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Antar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Proses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7130E7-624E-4509-8CBB-83730BB3E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438912" indent="-32004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sz="3600" dirty="0" err="1"/>
              <a:t>Pada</a:t>
            </a:r>
            <a:r>
              <a:rPr lang="en-US" sz="3600" dirty="0"/>
              <a:t> </a:t>
            </a:r>
            <a:r>
              <a:rPr lang="en-US" sz="3600" dirty="0" err="1"/>
              <a:t>sistem</a:t>
            </a:r>
            <a:r>
              <a:rPr lang="en-US" sz="3600" dirty="0"/>
              <a:t> </a:t>
            </a:r>
            <a:r>
              <a:rPr lang="en-US" sz="3600" dirty="0" err="1"/>
              <a:t>dengan</a:t>
            </a:r>
            <a:r>
              <a:rPr lang="en-US" sz="3600" dirty="0"/>
              <a:t> </a:t>
            </a:r>
            <a:r>
              <a:rPr lang="en-US" sz="3600" dirty="0" err="1"/>
              <a:t>banyak</a:t>
            </a:r>
            <a:r>
              <a:rPr lang="en-US" sz="3600" dirty="0"/>
              <a:t> </a:t>
            </a:r>
            <a:r>
              <a:rPr lang="en-US" sz="3600" dirty="0" err="1"/>
              <a:t>proses</a:t>
            </a:r>
            <a:r>
              <a:rPr lang="en-US" sz="3600" dirty="0"/>
              <a:t>, </a:t>
            </a:r>
            <a:r>
              <a:rPr lang="en-US" sz="3600" dirty="0" err="1"/>
              <a:t>terdapat</a:t>
            </a:r>
            <a:r>
              <a:rPr lang="en-US" sz="3600" dirty="0"/>
              <a:t> 2 </a:t>
            </a:r>
            <a:r>
              <a:rPr lang="en-US" sz="3600" dirty="0" err="1"/>
              <a:t>katagori</a:t>
            </a:r>
            <a:r>
              <a:rPr lang="en-US" sz="3600" dirty="0"/>
              <a:t> </a:t>
            </a:r>
            <a:r>
              <a:rPr lang="en-US" sz="3600" dirty="0" err="1"/>
              <a:t>interaksi</a:t>
            </a:r>
            <a:r>
              <a:rPr lang="en-US" sz="3600" dirty="0"/>
              <a:t>, </a:t>
            </a:r>
            <a:r>
              <a:rPr lang="en-US" sz="3600" dirty="0" err="1"/>
              <a:t>yaitu</a:t>
            </a:r>
            <a:r>
              <a:rPr lang="en-US" sz="3600" dirty="0"/>
              <a:t>:</a:t>
            </a:r>
          </a:p>
          <a:p>
            <a:pPr marL="438912" indent="-32004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sz="3600" dirty="0"/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/>
              <a:t>Proses</a:t>
            </a:r>
            <a:r>
              <a:rPr lang="en-US" dirty="0"/>
              <a:t>-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Peduli</a:t>
            </a:r>
            <a:r>
              <a:rPr lang="en-US" dirty="0"/>
              <a:t> (</a:t>
            </a:r>
            <a:r>
              <a:rPr lang="en-US" dirty="0" err="1"/>
              <a:t>Independen</a:t>
            </a:r>
            <a:r>
              <a:rPr lang="en-US" dirty="0"/>
              <a:t>).</a:t>
            </a:r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/>
              <a:t>Proses</a:t>
            </a:r>
            <a:r>
              <a:rPr lang="en-US" dirty="0"/>
              <a:t>-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Saling</a:t>
            </a:r>
            <a:r>
              <a:rPr lang="en-US" dirty="0"/>
              <a:t> </a:t>
            </a:r>
            <a:r>
              <a:rPr lang="en-US" dirty="0" err="1"/>
              <a:t>Mempedulikan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.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E8782-0165-42CB-BB52-2F5B8A9AA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KONKURENSI</a:t>
            </a: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5899B0F5-6EBD-4782-86F4-93308A2219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en-US" altLang="id-ID" sz="3600" dirty="0" err="1"/>
              <a:t>Masalah</a:t>
            </a:r>
            <a:r>
              <a:rPr lang="en-US" altLang="id-ID" sz="3600" dirty="0"/>
              <a:t> yang </a:t>
            </a:r>
            <a:r>
              <a:rPr lang="en-US" altLang="id-ID" sz="3600" dirty="0" err="1"/>
              <a:t>dihadapi</a:t>
            </a:r>
            <a:r>
              <a:rPr lang="en-US" altLang="id-ID" sz="3600" dirty="0"/>
              <a:t> proses-proses </a:t>
            </a:r>
            <a:r>
              <a:rPr lang="en-US" altLang="id-ID" sz="3600" dirty="0" err="1"/>
              <a:t>kongkurensi</a:t>
            </a:r>
            <a:r>
              <a:rPr lang="en-US" altLang="id-ID" sz="3600" dirty="0"/>
              <a:t> pada </a:t>
            </a:r>
            <a:r>
              <a:rPr lang="en-US" altLang="id-ID" sz="3600" i="1" dirty="0"/>
              <a:t>multiprogramming</a:t>
            </a:r>
            <a:r>
              <a:rPr lang="en-US" altLang="id-ID" sz="3600" b="1" i="1" dirty="0"/>
              <a:t> </a:t>
            </a:r>
            <a:r>
              <a:rPr lang="en-US" altLang="id-ID" sz="3600" dirty="0"/>
              <a:t>dan </a:t>
            </a:r>
            <a:r>
              <a:rPr lang="en-US" altLang="id-ID" sz="3600" i="1" dirty="0"/>
              <a:t>multiprocessing</a:t>
            </a:r>
            <a:r>
              <a:rPr lang="en-US" altLang="id-ID" sz="3600" b="1" i="1" dirty="0"/>
              <a:t> </a:t>
            </a:r>
            <a:r>
              <a:rPr lang="en-US" altLang="id-ID" sz="3600" dirty="0" err="1"/>
              <a:t>serupa</a:t>
            </a:r>
            <a:r>
              <a:rPr lang="en-US" altLang="id-ID" sz="3600" dirty="0"/>
              <a:t>, </a:t>
            </a:r>
            <a:r>
              <a:rPr lang="en-US" altLang="id-ID" sz="3600" dirty="0" err="1"/>
              <a:t>yaitu</a:t>
            </a:r>
            <a:r>
              <a:rPr lang="en-US" altLang="id-ID" sz="3600" dirty="0"/>
              <a:t>: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id-ID" dirty="0"/>
          </a:p>
          <a:p>
            <a:pPr eaLnBrk="1" hangingPunct="1"/>
            <a:r>
              <a:rPr lang="en-US" altLang="id-ID" dirty="0" err="1"/>
              <a:t>kecepatan</a:t>
            </a:r>
            <a:r>
              <a:rPr lang="en-US" altLang="id-ID" dirty="0"/>
              <a:t> </a:t>
            </a:r>
            <a:r>
              <a:rPr lang="en-US" altLang="id-ID" dirty="0" err="1"/>
              <a:t>eksekusi</a:t>
            </a:r>
            <a:r>
              <a:rPr lang="en-US" altLang="id-ID" dirty="0"/>
              <a:t> proses-proses di </a:t>
            </a:r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dapat</a:t>
            </a:r>
            <a:r>
              <a:rPr lang="en-US" altLang="id-ID" dirty="0"/>
              <a:t> </a:t>
            </a:r>
            <a:r>
              <a:rPr lang="en-US" altLang="id-ID" dirty="0" err="1"/>
              <a:t>diprediksi</a:t>
            </a:r>
            <a:r>
              <a:rPr lang="en-US" altLang="id-ID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F6B2B8-E2B5-4EB6-AD41-3EDCE3DDD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09855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KONKURENSI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9D933C-42F5-49C5-BFF7-5B8B617C10E3}"/>
              </a:ext>
            </a:extLst>
          </p:cNvPr>
          <p:cNvSpPr txBox="1">
            <a:spLocks/>
          </p:cNvSpPr>
          <p:nvPr/>
        </p:nvSpPr>
        <p:spPr>
          <a:xfrm>
            <a:off x="457200" y="1774825"/>
            <a:ext cx="8229600" cy="462597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en-US" sz="3200" dirty="0" err="1">
                <a:latin typeface="+mn-lt"/>
              </a:rPr>
              <a:t>Kecepatan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proses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pada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sistem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tergantung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pada</a:t>
            </a:r>
            <a:endParaRPr lang="en-US" sz="3200" dirty="0">
              <a:latin typeface="+mn-lt"/>
            </a:endParaRPr>
          </a:p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defRPr/>
            </a:pPr>
            <a:r>
              <a:rPr lang="en-US" sz="3200" dirty="0" err="1">
                <a:latin typeface="+mn-lt"/>
              </a:rPr>
              <a:t>beberapa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hal</a:t>
            </a:r>
            <a:r>
              <a:rPr lang="en-US" sz="3200" dirty="0">
                <a:latin typeface="+mn-lt"/>
              </a:rPr>
              <a:t>, </a:t>
            </a:r>
            <a:r>
              <a:rPr lang="en-US" sz="3200" dirty="0" err="1">
                <a:latin typeface="+mn-lt"/>
              </a:rPr>
              <a:t>antara</a:t>
            </a:r>
            <a:r>
              <a:rPr lang="en-US" sz="3200" dirty="0">
                <a:latin typeface="+mn-lt"/>
              </a:rPr>
              <a:t> lain:</a:t>
            </a:r>
          </a:p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</a:endParaRPr>
          </a:p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defRPr/>
            </a:pPr>
            <a:r>
              <a:rPr lang="en-US" sz="3200" dirty="0" err="1">
                <a:latin typeface="+mn-lt"/>
              </a:rPr>
              <a:t>Aktivitas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proses-proses</a:t>
            </a:r>
            <a:r>
              <a:rPr lang="en-US" sz="3200" dirty="0">
                <a:latin typeface="+mn-lt"/>
              </a:rPr>
              <a:t> lain</a:t>
            </a:r>
          </a:p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defRPr/>
            </a:pPr>
            <a:r>
              <a:rPr lang="en-US" sz="3200" dirty="0">
                <a:latin typeface="+mn-lt"/>
              </a:rPr>
              <a:t>Cara </a:t>
            </a:r>
            <a:r>
              <a:rPr lang="en-US" sz="3200" dirty="0" err="1">
                <a:latin typeface="+mn-lt"/>
              </a:rPr>
              <a:t>sistem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operasi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menangani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interupsi</a:t>
            </a:r>
            <a:endParaRPr lang="en-US" sz="3200" dirty="0">
              <a:latin typeface="+mn-lt"/>
            </a:endParaRPr>
          </a:p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defRPr/>
            </a:pPr>
            <a:r>
              <a:rPr lang="en-US" sz="3200" dirty="0" err="1">
                <a:latin typeface="+mn-lt"/>
              </a:rPr>
              <a:t>Kebijaksanaan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penjadwalan</a:t>
            </a:r>
            <a:r>
              <a:rPr lang="en-US" sz="3200" dirty="0">
                <a:latin typeface="+mn-lt"/>
              </a:rPr>
              <a:t> yang </a:t>
            </a:r>
            <a:r>
              <a:rPr lang="en-US" sz="3200" dirty="0" err="1">
                <a:latin typeface="+mn-lt"/>
              </a:rPr>
              <a:t>dilakukan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oleh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sistem</a:t>
            </a:r>
            <a:r>
              <a:rPr lang="en-US" sz="3200" dirty="0">
                <a:latin typeface="+mn-lt"/>
              </a:rPr>
              <a:t> </a:t>
            </a:r>
            <a:r>
              <a:rPr lang="en-US" sz="3200" dirty="0" err="1">
                <a:latin typeface="+mn-lt"/>
              </a:rPr>
              <a:t>operasi</a:t>
            </a:r>
            <a:r>
              <a:rPr lang="en-US" sz="3200" dirty="0">
                <a:latin typeface="+mn-lt"/>
              </a:rPr>
              <a:t>.</a:t>
            </a:r>
          </a:p>
          <a:p>
            <a:pPr marL="438912" indent="-320040" algn="just" fontAlgn="auto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defRPr/>
            </a:pPr>
            <a:endParaRPr lang="en-US" sz="3200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E2600-0EF0-4A59-821F-2AF0341C2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25272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Beberapa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kesulitan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yang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dapat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muncul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di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antaranya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adalah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:</a:t>
            </a:r>
            <a:br>
              <a:rPr lang="en-US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CE92D47D-6626-41C7-926E-A1A31EE2A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d-ID" sz="3600" dirty="0" err="1"/>
              <a:t>Pemakaian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bersama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sumber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daya</a:t>
            </a:r>
            <a:r>
              <a:rPr lang="en-US" altLang="id-ID" sz="3600" dirty="0"/>
              <a:t> global.</a:t>
            </a:r>
          </a:p>
          <a:p>
            <a:pPr eaLnBrk="1" hangingPunct="1"/>
            <a:r>
              <a:rPr lang="en-US" altLang="id-ID" sz="3600" dirty="0" err="1"/>
              <a:t>Pengelolaan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alokasi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sumber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daya</a:t>
            </a:r>
            <a:r>
              <a:rPr lang="en-US" altLang="id-ID" sz="3600" dirty="0"/>
              <a:t> agar optimal</a:t>
            </a:r>
          </a:p>
          <a:p>
            <a:pPr eaLnBrk="1" hangingPunct="1"/>
            <a:r>
              <a:rPr lang="en-US" altLang="id-ID" sz="3600" dirty="0" err="1"/>
              <a:t>Pencarian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kesalahan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pemrograman</a:t>
            </a:r>
            <a:r>
              <a:rPr lang="en-US" altLang="id-ID" sz="3600" dirty="0"/>
              <a:t>.</a:t>
            </a:r>
          </a:p>
          <a:p>
            <a:pPr eaLnBrk="1" hangingPunct="1"/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0D8AB-42C1-40EC-B122-25D19FE55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5575"/>
            <a:ext cx="8229600" cy="12525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Konkurensi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998B9C45-E33B-4A24-BE23-E3C9D1461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625975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en-US" altLang="id-ID" sz="3600" b="1" dirty="0"/>
              <a:t>Proses-proses </a:t>
            </a:r>
            <a:r>
              <a:rPr lang="en-US" altLang="id-ID" sz="3600" b="1" dirty="0" err="1"/>
              <a:t>konkuren</a:t>
            </a:r>
            <a:r>
              <a:rPr lang="en-US" altLang="id-ID" sz="3600" b="1" dirty="0"/>
              <a:t> </a:t>
            </a:r>
            <a:r>
              <a:rPr lang="en-US" altLang="id-ID" sz="3600" b="1" dirty="0" err="1"/>
              <a:t>mengharuskan</a:t>
            </a:r>
            <a:r>
              <a:rPr lang="en-US" altLang="id-ID" sz="3600" b="1" dirty="0"/>
              <a:t> </a:t>
            </a:r>
            <a:r>
              <a:rPr lang="en-US" altLang="id-ID" sz="3600" b="1" dirty="0" err="1"/>
              <a:t>beberapa</a:t>
            </a:r>
            <a:r>
              <a:rPr lang="en-US" altLang="id-ID" sz="3600" b="1" dirty="0"/>
              <a:t> </a:t>
            </a:r>
            <a:r>
              <a:rPr lang="en-US" altLang="id-ID" sz="3600" b="1" dirty="0" err="1"/>
              <a:t>hal</a:t>
            </a:r>
            <a:r>
              <a:rPr lang="en-US" altLang="id-ID" sz="3600" b="1" dirty="0"/>
              <a:t> yang </a:t>
            </a:r>
            <a:r>
              <a:rPr lang="en-US" altLang="id-ID" sz="3600" b="1" dirty="0" err="1"/>
              <a:t>harus</a:t>
            </a:r>
            <a:r>
              <a:rPr lang="en-US" altLang="id-ID" sz="3600" b="1" dirty="0"/>
              <a:t> </a:t>
            </a:r>
            <a:r>
              <a:rPr lang="en-US" altLang="id-ID" sz="3600" b="1" dirty="0" err="1"/>
              <a:t>ditangani</a:t>
            </a:r>
            <a:r>
              <a:rPr lang="en-US" altLang="id-ID" sz="3600" b="1" dirty="0"/>
              <a:t>, </a:t>
            </a:r>
            <a:r>
              <a:rPr lang="en-US" altLang="id-ID" sz="3600" b="1" dirty="0" err="1"/>
              <a:t>antara</a:t>
            </a:r>
            <a:r>
              <a:rPr lang="en-US" altLang="id-ID" sz="3600" b="1" dirty="0"/>
              <a:t> lain:</a:t>
            </a:r>
          </a:p>
          <a:p>
            <a:pPr eaLnBrk="1" hangingPunct="1"/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operasi</a:t>
            </a:r>
            <a:r>
              <a:rPr lang="en-US" altLang="id-ID" dirty="0"/>
              <a:t>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mengetahui</a:t>
            </a:r>
            <a:r>
              <a:rPr lang="en-US" altLang="id-ID" dirty="0"/>
              <a:t> proses-proses yang </a:t>
            </a:r>
            <a:r>
              <a:rPr lang="en-US" altLang="id-ID" dirty="0" err="1"/>
              <a:t>aktif</a:t>
            </a:r>
            <a:endParaRPr lang="en-US" altLang="id-ID" dirty="0"/>
          </a:p>
          <a:p>
            <a:pPr eaLnBrk="1" hangingPunct="1"/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operasi</a:t>
            </a:r>
            <a:r>
              <a:rPr lang="en-US" altLang="id-ID" dirty="0"/>
              <a:t>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mengalokasikan</a:t>
            </a:r>
            <a:r>
              <a:rPr lang="en-US" altLang="id-ID" dirty="0"/>
              <a:t> dan </a:t>
            </a:r>
            <a:r>
              <a:rPr lang="en-US" altLang="id-ID" dirty="0" err="1"/>
              <a:t>mendealokasikan</a:t>
            </a:r>
            <a:r>
              <a:rPr lang="en-US" altLang="id-ID" dirty="0"/>
              <a:t> </a:t>
            </a:r>
            <a:r>
              <a:rPr lang="en-US" altLang="id-ID" dirty="0" err="1"/>
              <a:t>beragam</a:t>
            </a:r>
            <a:r>
              <a:rPr lang="en-US" altLang="id-ID" dirty="0"/>
              <a:t> </a:t>
            </a:r>
            <a:r>
              <a:rPr lang="en-US" altLang="id-ID" dirty="0" err="1"/>
              <a:t>sumber</a:t>
            </a:r>
            <a:r>
              <a:rPr lang="en-US" altLang="id-ID" dirty="0"/>
              <a:t> </a:t>
            </a:r>
            <a:r>
              <a:rPr lang="en-US" altLang="id-ID" dirty="0" err="1"/>
              <a:t>daya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tiap</a:t>
            </a:r>
            <a:r>
              <a:rPr lang="en-US" altLang="id-ID" dirty="0"/>
              <a:t> proses </a:t>
            </a:r>
            <a:r>
              <a:rPr lang="en-US" altLang="id-ID" dirty="0" err="1"/>
              <a:t>aktif</a:t>
            </a:r>
            <a:r>
              <a:rPr lang="en-US" altLang="id-ID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220BB-8F20-429D-B8B0-49266469C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55575"/>
            <a:ext cx="8229600" cy="12525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Konkurensi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E5E7C120-47EC-4146-828A-27040196CD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operasi</a:t>
            </a:r>
            <a:r>
              <a:rPr lang="en-US" altLang="id-ID" dirty="0"/>
              <a:t>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memproteksi</a:t>
            </a:r>
            <a:r>
              <a:rPr lang="en-US" altLang="id-ID" dirty="0"/>
              <a:t> data dan </a:t>
            </a:r>
            <a:r>
              <a:rPr lang="en-US" altLang="id-ID" dirty="0" err="1"/>
              <a:t>sumber</a:t>
            </a:r>
            <a:r>
              <a:rPr lang="en-US" altLang="id-ID" dirty="0"/>
              <a:t> </a:t>
            </a:r>
            <a:r>
              <a:rPr lang="en-US" altLang="id-ID" dirty="0" err="1"/>
              <a:t>daya</a:t>
            </a:r>
            <a:r>
              <a:rPr lang="en-US" altLang="id-ID" dirty="0"/>
              <a:t> </a:t>
            </a:r>
            <a:r>
              <a:rPr lang="en-US" altLang="id-ID" dirty="0" err="1"/>
              <a:t>fisik</a:t>
            </a:r>
            <a:r>
              <a:rPr lang="en-US" altLang="id-ID" dirty="0"/>
              <a:t> </a:t>
            </a:r>
            <a:r>
              <a:rPr lang="en-US" altLang="id-ID" dirty="0" err="1"/>
              <a:t>masing-masing</a:t>
            </a:r>
            <a:r>
              <a:rPr lang="en-US" altLang="id-ID" dirty="0"/>
              <a:t> proses </a:t>
            </a:r>
            <a:r>
              <a:rPr lang="en-US" altLang="id-ID" dirty="0" err="1"/>
              <a:t>dari</a:t>
            </a:r>
            <a:r>
              <a:rPr lang="en-US" altLang="id-ID" dirty="0"/>
              <a:t> </a:t>
            </a:r>
            <a:r>
              <a:rPr lang="en-US" altLang="id-ID" dirty="0" err="1"/>
              <a:t>gangguan</a:t>
            </a:r>
            <a:r>
              <a:rPr lang="en-US" altLang="id-ID" dirty="0"/>
              <a:t> proses-proses lain.</a:t>
            </a:r>
          </a:p>
          <a:p>
            <a:pPr algn="just" eaLnBrk="1" hangingPunct="1"/>
            <a:r>
              <a:rPr lang="en-US" altLang="id-ID" dirty="0"/>
              <a:t>Hasil-</a:t>
            </a:r>
            <a:r>
              <a:rPr lang="en-US" altLang="id-ID" dirty="0" err="1"/>
              <a:t>hasil</a:t>
            </a:r>
            <a:r>
              <a:rPr lang="en-US" altLang="id-ID" dirty="0"/>
              <a:t> proses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independen</a:t>
            </a:r>
            <a:r>
              <a:rPr lang="en-US" altLang="id-ID" dirty="0"/>
              <a:t> </a:t>
            </a:r>
            <a:r>
              <a:rPr lang="en-US" altLang="id-ID" dirty="0" err="1"/>
              <a:t>terhadap</a:t>
            </a:r>
            <a:r>
              <a:rPr lang="en-US" altLang="id-ID" dirty="0"/>
              <a:t> </a:t>
            </a:r>
            <a:r>
              <a:rPr lang="en-US" altLang="id-ID" dirty="0" err="1"/>
              <a:t>kecepatan</a:t>
            </a:r>
            <a:r>
              <a:rPr lang="en-US" altLang="id-ID" dirty="0"/>
              <a:t> </a:t>
            </a:r>
            <a:r>
              <a:rPr lang="en-US" altLang="id-ID" dirty="0" err="1"/>
              <a:t>relatif</a:t>
            </a:r>
            <a:r>
              <a:rPr lang="en-US" altLang="id-ID" dirty="0"/>
              <a:t> proses-proses lain </a:t>
            </a:r>
            <a:r>
              <a:rPr lang="en-US" altLang="id-ID" dirty="0" err="1"/>
              <a:t>dimana</a:t>
            </a:r>
            <a:r>
              <a:rPr lang="en-US" altLang="id-ID" dirty="0"/>
              <a:t> </a:t>
            </a:r>
            <a:r>
              <a:rPr lang="en-US" altLang="id-ID" dirty="0" err="1"/>
              <a:t>eksekusi</a:t>
            </a:r>
            <a:r>
              <a:rPr lang="en-US" altLang="id-ID" dirty="0"/>
              <a:t> </a:t>
            </a:r>
            <a:r>
              <a:rPr lang="en-US" altLang="id-ID" dirty="0" err="1"/>
              <a:t>dilakukan</a:t>
            </a:r>
            <a:r>
              <a:rPr lang="en-US" altLang="id-ID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449A6-BB3D-44A5-ADFD-7D2F96694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25272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Pokok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Penyelesaian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Masalah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satMod val="150000"/>
                  </a:schemeClr>
                </a:solidFill>
              </a:rPr>
              <a:t>Kongkurensi</a:t>
            </a:r>
            <a:br>
              <a:rPr lang="en-US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56C920CD-8169-4BF5-87F4-419772295F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en-US" altLang="id-ID" b="1" dirty="0"/>
              <a:t>Pada </a:t>
            </a:r>
            <a:r>
              <a:rPr lang="en-US" altLang="id-ID" b="1" dirty="0" err="1"/>
              <a:t>dasarnya</a:t>
            </a:r>
            <a:r>
              <a:rPr lang="en-US" altLang="id-ID" b="1" dirty="0"/>
              <a:t> </a:t>
            </a:r>
            <a:r>
              <a:rPr lang="en-US" altLang="id-ID" b="1" dirty="0" err="1"/>
              <a:t>penyelesaian</a:t>
            </a:r>
            <a:r>
              <a:rPr lang="en-US" altLang="id-ID" b="1" dirty="0"/>
              <a:t> </a:t>
            </a:r>
            <a:r>
              <a:rPr lang="en-US" altLang="id-ID" b="1" dirty="0" err="1"/>
              <a:t>masalah</a:t>
            </a:r>
            <a:r>
              <a:rPr lang="en-US" altLang="id-ID" b="1" dirty="0"/>
              <a:t> </a:t>
            </a:r>
            <a:r>
              <a:rPr lang="en-US" altLang="id-ID" b="1" dirty="0" err="1"/>
              <a:t>kongkurensi</a:t>
            </a:r>
            <a:r>
              <a:rPr lang="en-US" altLang="id-ID" b="1" dirty="0"/>
              <a:t> </a:t>
            </a:r>
            <a:r>
              <a:rPr lang="en-US" altLang="id-ID" b="1" dirty="0" err="1"/>
              <a:t>terbagi</a:t>
            </a:r>
            <a:r>
              <a:rPr lang="en-US" altLang="id-ID" b="1" dirty="0"/>
              <a:t> </a:t>
            </a:r>
            <a:r>
              <a:rPr lang="en-US" altLang="id-ID" b="1" dirty="0" err="1"/>
              <a:t>menjadi</a:t>
            </a:r>
            <a:r>
              <a:rPr lang="en-US" altLang="id-ID" b="1" dirty="0"/>
              <a:t> 2, </a:t>
            </a:r>
            <a:r>
              <a:rPr lang="en-US" altLang="id-ID" b="1" dirty="0" err="1"/>
              <a:t>yaitu</a:t>
            </a:r>
            <a:r>
              <a:rPr lang="en-US" altLang="id-ID" b="1" dirty="0"/>
              <a:t>: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id-ID" b="1" dirty="0"/>
          </a:p>
          <a:p>
            <a:pPr eaLnBrk="1" hangingPunct="1"/>
            <a:r>
              <a:rPr lang="en-US" altLang="id-ID" dirty="0" err="1"/>
              <a:t>Mengasumsikan</a:t>
            </a:r>
            <a:r>
              <a:rPr lang="en-US" altLang="id-ID" dirty="0"/>
              <a:t> </a:t>
            </a:r>
            <a:r>
              <a:rPr lang="en-US" altLang="id-ID" dirty="0" err="1"/>
              <a:t>adanya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r>
              <a:rPr lang="en-US" altLang="id-ID" dirty="0"/>
              <a:t> yang </a:t>
            </a:r>
            <a:r>
              <a:rPr lang="en-US" altLang="id-ID" dirty="0" err="1"/>
              <a:t>digunakan</a:t>
            </a:r>
            <a:r>
              <a:rPr lang="en-US" altLang="id-ID" dirty="0"/>
              <a:t> </a:t>
            </a:r>
            <a:r>
              <a:rPr lang="en-US" altLang="id-ID" dirty="0" err="1"/>
              <a:t>bersama</a:t>
            </a:r>
            <a:endParaRPr lang="en-US" altLang="id-ID" dirty="0"/>
          </a:p>
          <a:p>
            <a:pPr eaLnBrk="1" hangingPunct="1"/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mengasumsikan</a:t>
            </a:r>
            <a:r>
              <a:rPr lang="en-US" altLang="id-ID" dirty="0"/>
              <a:t> </a:t>
            </a:r>
            <a:r>
              <a:rPr lang="en-US" altLang="id-ID" dirty="0" err="1"/>
              <a:t>adanya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r>
              <a:rPr lang="en-US" altLang="id-ID" dirty="0"/>
              <a:t> yang </a:t>
            </a:r>
            <a:r>
              <a:rPr lang="en-US" altLang="id-ID" dirty="0" err="1"/>
              <a:t>digunakan</a:t>
            </a:r>
            <a:r>
              <a:rPr lang="en-US" altLang="id-ID" dirty="0"/>
              <a:t> </a:t>
            </a:r>
            <a:r>
              <a:rPr lang="en-US" altLang="id-ID" dirty="0" err="1"/>
              <a:t>bersama</a:t>
            </a:r>
            <a:r>
              <a:rPr lang="en-US" altLang="id-ID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4A012-BE55-4672-8FDE-2DDA43B2C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MUTUAL EXCLUSION</a:t>
            </a:r>
            <a:br>
              <a:rPr lang="en-US" dirty="0">
                <a:solidFill>
                  <a:schemeClr val="accent1">
                    <a:satMod val="150000"/>
                  </a:schemeClr>
                </a:solidFill>
              </a:rPr>
            </a:b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923C6C41-6BE8-45F6-AD74-F67D5D9B4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/>
              <a:t>Mutual exclusion </a:t>
            </a:r>
            <a:r>
              <a:rPr lang="en-US" altLang="id-ID" dirty="0" err="1"/>
              <a:t>adalah</a:t>
            </a:r>
            <a:r>
              <a:rPr lang="en-US" altLang="id-ID" dirty="0"/>
              <a:t> </a:t>
            </a:r>
            <a:r>
              <a:rPr lang="en-US" altLang="id-ID" dirty="0" err="1"/>
              <a:t>jaminan</a:t>
            </a:r>
            <a:r>
              <a:rPr lang="en-US" altLang="id-ID" dirty="0"/>
              <a:t> </a:t>
            </a:r>
            <a:r>
              <a:rPr lang="en-US" altLang="id-ID" dirty="0" err="1"/>
              <a:t>hanya</a:t>
            </a:r>
            <a:r>
              <a:rPr lang="en-US" altLang="id-ID" dirty="0"/>
              <a:t> </a:t>
            </a:r>
            <a:r>
              <a:rPr lang="en-US" altLang="id-ID" dirty="0" err="1"/>
              <a:t>satu</a:t>
            </a:r>
            <a:r>
              <a:rPr lang="en-US" altLang="id-ID" dirty="0"/>
              <a:t> proses yang </a:t>
            </a:r>
            <a:r>
              <a:rPr lang="en-US" altLang="id-ID" dirty="0" err="1"/>
              <a:t>mengakses</a:t>
            </a:r>
            <a:r>
              <a:rPr lang="en-US" altLang="id-ID" dirty="0"/>
              <a:t> </a:t>
            </a:r>
            <a:r>
              <a:rPr lang="en-US" altLang="id-ID" dirty="0" err="1"/>
              <a:t>sumber</a:t>
            </a:r>
            <a:r>
              <a:rPr lang="en-US" altLang="id-ID" dirty="0"/>
              <a:t> </a:t>
            </a:r>
            <a:r>
              <a:rPr lang="en-US" altLang="id-ID" dirty="0" err="1"/>
              <a:t>daya</a:t>
            </a:r>
            <a:r>
              <a:rPr lang="en-US" altLang="id-ID" dirty="0"/>
              <a:t> pada </a:t>
            </a:r>
            <a:r>
              <a:rPr lang="en-US" altLang="id-ID" dirty="0" err="1"/>
              <a:t>satu</a:t>
            </a:r>
            <a:r>
              <a:rPr lang="en-US" altLang="id-ID" dirty="0"/>
              <a:t> interval </a:t>
            </a:r>
            <a:r>
              <a:rPr lang="en-US" altLang="id-ID" dirty="0" err="1"/>
              <a:t>waktu</a:t>
            </a:r>
            <a:r>
              <a:rPr lang="en-US" altLang="id-ID" dirty="0"/>
              <a:t> </a:t>
            </a:r>
            <a:r>
              <a:rPr lang="en-US" altLang="id-ID" dirty="0" err="1"/>
              <a:t>tertentu</a:t>
            </a:r>
            <a:r>
              <a:rPr lang="en-US" altLang="id-ID" dirty="0"/>
              <a:t>. </a:t>
            </a:r>
          </a:p>
          <a:p>
            <a:pPr algn="just" eaLnBrk="1" hangingPunct="1"/>
            <a:r>
              <a:rPr lang="en-US" altLang="id-ID" dirty="0" err="1"/>
              <a:t>Sumber</a:t>
            </a:r>
            <a:r>
              <a:rPr lang="en-US" altLang="id-ID" dirty="0"/>
              <a:t> </a:t>
            </a:r>
            <a:r>
              <a:rPr lang="en-US" altLang="id-ID" dirty="0" err="1"/>
              <a:t>daya</a:t>
            </a:r>
            <a:r>
              <a:rPr lang="en-US" altLang="id-ID" dirty="0"/>
              <a:t> yang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dapat</a:t>
            </a:r>
            <a:r>
              <a:rPr lang="en-US" altLang="id-ID" dirty="0"/>
              <a:t> </a:t>
            </a:r>
            <a:r>
              <a:rPr lang="en-US" altLang="id-ID" dirty="0" err="1"/>
              <a:t>dipakai</a:t>
            </a:r>
            <a:r>
              <a:rPr lang="en-US" altLang="id-ID" dirty="0"/>
              <a:t> </a:t>
            </a:r>
            <a:r>
              <a:rPr lang="en-US" altLang="id-ID" dirty="0" err="1"/>
              <a:t>bersama</a:t>
            </a:r>
            <a:r>
              <a:rPr lang="en-US" altLang="id-ID" dirty="0"/>
              <a:t> pada </a:t>
            </a:r>
            <a:r>
              <a:rPr lang="en-US" altLang="id-ID" dirty="0" err="1"/>
              <a:t>saat</a:t>
            </a:r>
            <a:r>
              <a:rPr lang="en-US" altLang="id-ID" dirty="0"/>
              <a:t> </a:t>
            </a:r>
            <a:r>
              <a:rPr lang="en-US" altLang="id-ID" dirty="0" err="1"/>
              <a:t>bersamaan</a:t>
            </a:r>
            <a:r>
              <a:rPr lang="en-US" altLang="id-ID" dirty="0"/>
              <a:t>.</a:t>
            </a:r>
          </a:p>
          <a:p>
            <a:pPr algn="just" eaLnBrk="1" hangingPunct="1">
              <a:buFont typeface="Wingdings 2" panose="05020102010507070707" pitchFamily="18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DA01E-63AA-414D-9110-2813A7C66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MUTUAL EXCLUSION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A72B905C-7466-44B5-841E-649AF36686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Bagian</a:t>
            </a:r>
            <a:r>
              <a:rPr lang="en-US" altLang="id-ID" dirty="0"/>
              <a:t> program yang </a:t>
            </a:r>
            <a:r>
              <a:rPr lang="en-US" altLang="id-ID" dirty="0" err="1"/>
              <a:t>sedang</a:t>
            </a:r>
            <a:r>
              <a:rPr lang="en-US" altLang="id-ID" dirty="0"/>
              <a:t> </a:t>
            </a:r>
            <a:r>
              <a:rPr lang="en-US" altLang="id-ID" dirty="0" err="1"/>
              <a:t>mengakses</a:t>
            </a:r>
            <a:r>
              <a:rPr lang="en-US" altLang="id-ID" dirty="0"/>
              <a:t> </a:t>
            </a:r>
            <a:r>
              <a:rPr lang="en-US" altLang="id-ID" i="1" dirty="0"/>
              <a:t>memory </a:t>
            </a:r>
            <a:r>
              <a:rPr lang="en-US" altLang="id-ID" dirty="0" err="1"/>
              <a:t>atau</a:t>
            </a:r>
            <a:r>
              <a:rPr lang="en-US" altLang="id-ID" dirty="0"/>
              <a:t> </a:t>
            </a:r>
            <a:r>
              <a:rPr lang="en-US" altLang="id-ID" dirty="0" err="1"/>
              <a:t>sumber</a:t>
            </a:r>
            <a:r>
              <a:rPr lang="en-US" altLang="id-ID" dirty="0"/>
              <a:t> </a:t>
            </a:r>
            <a:r>
              <a:rPr lang="en-US" altLang="id-ID" dirty="0" err="1"/>
              <a:t>daya</a:t>
            </a:r>
            <a:r>
              <a:rPr lang="en-US" altLang="id-ID" dirty="0"/>
              <a:t> yang </a:t>
            </a:r>
            <a:r>
              <a:rPr lang="en-US" altLang="id-ID" dirty="0" err="1"/>
              <a:t>dipakai</a:t>
            </a:r>
            <a:r>
              <a:rPr lang="en-US" altLang="id-ID" dirty="0"/>
              <a:t> </a:t>
            </a:r>
            <a:r>
              <a:rPr lang="en-US" altLang="id-ID" dirty="0" err="1"/>
              <a:t>bersama</a:t>
            </a:r>
            <a:r>
              <a:rPr lang="en-US" altLang="id-ID" dirty="0"/>
              <a:t> </a:t>
            </a:r>
            <a:r>
              <a:rPr lang="en-US" altLang="id-ID" dirty="0" err="1"/>
              <a:t>disebut</a:t>
            </a:r>
            <a:r>
              <a:rPr lang="en-US" altLang="id-ID" dirty="0"/>
              <a:t> </a:t>
            </a:r>
            <a:r>
              <a:rPr lang="en-US" altLang="id-ID" i="1" dirty="0"/>
              <a:t>critical section</a:t>
            </a:r>
            <a:r>
              <a:rPr lang="en-US" altLang="id-ID" dirty="0"/>
              <a:t>. </a:t>
            </a:r>
            <a:r>
              <a:rPr lang="en-US" altLang="id-ID" dirty="0" err="1"/>
              <a:t>Jika</a:t>
            </a:r>
            <a:r>
              <a:rPr lang="en-US" altLang="id-ID" dirty="0"/>
              <a:t> proses pada </a:t>
            </a:r>
            <a:r>
              <a:rPr lang="en-US" altLang="id-ID" i="1" dirty="0"/>
              <a:t>critical section </a:t>
            </a:r>
            <a:r>
              <a:rPr lang="en-US" altLang="id-ID" dirty="0" err="1"/>
              <a:t>memblokir</a:t>
            </a:r>
            <a:r>
              <a:rPr lang="en-US" altLang="id-ID" dirty="0"/>
              <a:t> proses-proses lain </a:t>
            </a:r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antrian</a:t>
            </a:r>
            <a:r>
              <a:rPr lang="en-US" altLang="id-ID" dirty="0"/>
              <a:t>, </a:t>
            </a:r>
            <a:r>
              <a:rPr lang="en-US" altLang="id-ID" dirty="0" err="1"/>
              <a:t>maka</a:t>
            </a:r>
            <a:r>
              <a:rPr lang="en-US" altLang="id-ID" dirty="0"/>
              <a:t> </a:t>
            </a:r>
            <a:r>
              <a:rPr lang="en-US" altLang="id-ID" dirty="0" err="1"/>
              <a:t>akan</a:t>
            </a:r>
            <a:r>
              <a:rPr lang="en-US" altLang="id-ID" dirty="0"/>
              <a:t> </a:t>
            </a:r>
            <a:r>
              <a:rPr lang="en-US" altLang="id-ID" dirty="0" err="1"/>
              <a:t>terjadi</a:t>
            </a:r>
            <a:r>
              <a:rPr lang="en-US" altLang="id-ID" dirty="0"/>
              <a:t> </a:t>
            </a:r>
            <a:r>
              <a:rPr lang="en-US" altLang="id-ID" i="1" dirty="0" err="1"/>
              <a:t>startvation</a:t>
            </a:r>
            <a:r>
              <a:rPr lang="en-US" altLang="id-ID" i="1" dirty="0"/>
              <a:t> </a:t>
            </a:r>
            <a:r>
              <a:rPr lang="en-US" altLang="id-ID" dirty="0"/>
              <a:t>dan </a:t>
            </a:r>
            <a:r>
              <a:rPr lang="en-US" altLang="id-ID" i="1" dirty="0"/>
              <a:t>deadlock</a:t>
            </a:r>
            <a:r>
              <a:rPr lang="en-US" altLang="id-ID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60645-5026-45ED-BDBD-6E2614248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MUTUAL EXCLUSION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58229F6C-B254-4906-90DE-F28609C5BA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Kesuksesan</a:t>
            </a:r>
            <a:r>
              <a:rPr lang="en-US" altLang="id-ID" dirty="0"/>
              <a:t> proses-proses </a:t>
            </a:r>
            <a:r>
              <a:rPr lang="en-US" altLang="id-ID" dirty="0" err="1"/>
              <a:t>konkurensi</a:t>
            </a:r>
            <a:r>
              <a:rPr lang="en-US" altLang="id-ID" dirty="0"/>
              <a:t> </a:t>
            </a:r>
            <a:r>
              <a:rPr lang="en-US" altLang="id-ID" dirty="0" err="1"/>
              <a:t>memerlukan</a:t>
            </a:r>
            <a:r>
              <a:rPr lang="en-US" altLang="id-ID" dirty="0"/>
              <a:t> </a:t>
            </a:r>
            <a:r>
              <a:rPr lang="en-US" altLang="id-ID" dirty="0" err="1"/>
              <a:t>pendefinisian</a:t>
            </a:r>
            <a:r>
              <a:rPr lang="en-US" altLang="id-ID" dirty="0"/>
              <a:t> </a:t>
            </a:r>
            <a:r>
              <a:rPr lang="en-US" altLang="id-ID" i="1" dirty="0"/>
              <a:t>critical section </a:t>
            </a:r>
            <a:r>
              <a:rPr lang="en-US" altLang="id-ID" dirty="0"/>
              <a:t>dan </a:t>
            </a:r>
            <a:r>
              <a:rPr lang="en-US" altLang="id-ID" dirty="0" err="1"/>
              <a:t>memaksakan</a:t>
            </a:r>
            <a:r>
              <a:rPr lang="en-US" altLang="id-ID" dirty="0"/>
              <a:t> mutual exclusion di </a:t>
            </a:r>
            <a:r>
              <a:rPr lang="en-US" altLang="id-ID" dirty="0" err="1"/>
              <a:t>antara</a:t>
            </a:r>
            <a:r>
              <a:rPr lang="en-US" altLang="id-ID" dirty="0"/>
              <a:t> proses-proses </a:t>
            </a:r>
            <a:r>
              <a:rPr lang="en-US" altLang="id-ID" dirty="0" err="1"/>
              <a:t>konkuren</a:t>
            </a:r>
            <a:r>
              <a:rPr lang="en-US" altLang="id-ID" dirty="0"/>
              <a:t> yang </a:t>
            </a:r>
            <a:r>
              <a:rPr lang="en-US" altLang="id-ID" dirty="0" err="1"/>
              <a:t>sedang</a:t>
            </a:r>
            <a:r>
              <a:rPr lang="en-US" altLang="id-ID" dirty="0"/>
              <a:t> </a:t>
            </a:r>
            <a:r>
              <a:rPr lang="en-US" altLang="id-ID" dirty="0" err="1"/>
              <a:t>berjalan</a:t>
            </a:r>
            <a:r>
              <a:rPr lang="en-US" altLang="id-ID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FFE12-20F9-472D-8F18-67C0ACEBF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MUTUAL EXCLUSION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391A955B-D0BA-49E0-B0E9-D94E06DD73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76800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en-US" altLang="id-ID" sz="3600" dirty="0" err="1"/>
              <a:t>Fasilitas</a:t>
            </a:r>
            <a:r>
              <a:rPr lang="en-US" altLang="id-ID" sz="3600" dirty="0"/>
              <a:t> </a:t>
            </a:r>
            <a:r>
              <a:rPr lang="en-US" altLang="id-ID" sz="3600" dirty="0" err="1"/>
              <a:t>atau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kemampuan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menyediakan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dukungan</a:t>
            </a:r>
            <a:r>
              <a:rPr lang="en-US" altLang="id-ID" sz="3600" dirty="0"/>
              <a:t> mutual exclusion </a:t>
            </a:r>
            <a:r>
              <a:rPr lang="en-US" altLang="id-ID" sz="3600" dirty="0" err="1"/>
              <a:t>harus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memenuhi</a:t>
            </a:r>
            <a:r>
              <a:rPr lang="en-US" altLang="id-ID" sz="3600" dirty="0"/>
              <a:t> 6 </a:t>
            </a:r>
            <a:r>
              <a:rPr lang="en-US" altLang="id-ID" sz="3600" dirty="0" err="1"/>
              <a:t>kriteria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sbb</a:t>
            </a:r>
            <a:r>
              <a:rPr lang="en-US" altLang="id-ID" sz="3600" dirty="0"/>
              <a:t>: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id-ID" sz="3600" dirty="0"/>
          </a:p>
          <a:p>
            <a:pPr eaLnBrk="1" hangingPunct="1"/>
            <a:r>
              <a:rPr lang="en-US" altLang="id-ID" dirty="0"/>
              <a:t>Mutual exclusion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terjadi</a:t>
            </a:r>
            <a:r>
              <a:rPr lang="en-US" altLang="id-ID" dirty="0"/>
              <a:t> proses </a:t>
            </a:r>
            <a:r>
              <a:rPr lang="en-US" altLang="id-ID" dirty="0" err="1"/>
              <a:t>tunggal</a:t>
            </a:r>
            <a:r>
              <a:rPr lang="en-US" altLang="id-ID" dirty="0"/>
              <a:t>.</a:t>
            </a:r>
          </a:p>
          <a:p>
            <a:pPr eaLnBrk="1" hangingPunct="1"/>
            <a:r>
              <a:rPr lang="en-US" altLang="id-ID" dirty="0"/>
              <a:t>Proses yang </a:t>
            </a:r>
            <a:r>
              <a:rPr lang="en-US" altLang="id-ID" dirty="0" err="1"/>
              <a:t>berada</a:t>
            </a:r>
            <a:r>
              <a:rPr lang="en-US" altLang="id-ID" dirty="0"/>
              <a:t> di noncritical section, </a:t>
            </a:r>
            <a:r>
              <a:rPr lang="en-US" altLang="id-ID" dirty="0" err="1"/>
              <a:t>dilarang</a:t>
            </a:r>
            <a:r>
              <a:rPr lang="en-US" altLang="id-ID" dirty="0"/>
              <a:t> mem-blocked proses-proses lain yang </a:t>
            </a:r>
            <a:r>
              <a:rPr lang="en-US" altLang="id-ID" dirty="0" err="1"/>
              <a:t>ingin</a:t>
            </a:r>
            <a:r>
              <a:rPr lang="en-US" altLang="id-ID" dirty="0"/>
              <a:t> </a:t>
            </a:r>
            <a:r>
              <a:rPr lang="en-US" altLang="id-ID" dirty="0" err="1"/>
              <a:t>masuk</a:t>
            </a:r>
            <a:r>
              <a:rPr lang="en-US" altLang="id-ID" dirty="0"/>
              <a:t> critical section. </a:t>
            </a:r>
          </a:p>
          <a:p>
            <a:pPr eaLnBrk="1" hangingPunct="1"/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31F0D-7D4C-484F-A572-EEAC88819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MUTUAL EXCLUSION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363DCF49-2708-4DF1-B394-E5D8BD489B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dijamin</a:t>
            </a:r>
            <a:r>
              <a:rPr lang="en-US" altLang="id-ID" dirty="0"/>
              <a:t> </a:t>
            </a:r>
            <a:r>
              <a:rPr lang="en-US" altLang="id-ID" dirty="0" err="1"/>
              <a:t>bhwa</a:t>
            </a:r>
            <a:r>
              <a:rPr lang="en-US" altLang="id-ID" dirty="0"/>
              <a:t> proses yang </a:t>
            </a:r>
            <a:r>
              <a:rPr lang="en-US" altLang="id-ID" dirty="0" err="1"/>
              <a:t>ingin</a:t>
            </a:r>
            <a:r>
              <a:rPr lang="en-US" altLang="id-ID" dirty="0"/>
              <a:t> </a:t>
            </a:r>
            <a:r>
              <a:rPr lang="en-US" altLang="id-ID" dirty="0" err="1"/>
              <a:t>masuk</a:t>
            </a:r>
            <a:r>
              <a:rPr lang="en-US" altLang="id-ID" dirty="0"/>
              <a:t> </a:t>
            </a:r>
            <a:r>
              <a:rPr lang="en-US" altLang="id-ID" i="1" dirty="0"/>
              <a:t>critical section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menunggu</a:t>
            </a:r>
            <a:r>
              <a:rPr lang="en-US" altLang="id-ID" dirty="0"/>
              <a:t> </a:t>
            </a:r>
            <a:r>
              <a:rPr lang="en-US" altLang="id-ID" dirty="0" err="1"/>
              <a:t>selama</a:t>
            </a:r>
            <a:r>
              <a:rPr lang="en-US" altLang="id-ID" dirty="0"/>
              <a:t> </a:t>
            </a:r>
            <a:r>
              <a:rPr lang="en-US" altLang="id-ID" dirty="0" err="1"/>
              <a:t>waktu</a:t>
            </a:r>
            <a:r>
              <a:rPr lang="en-US" altLang="id-ID" dirty="0"/>
              <a:t> yang </a:t>
            </a:r>
            <a:r>
              <a:rPr lang="en-US" altLang="id-ID" dirty="0" err="1"/>
              <a:t>tak</a:t>
            </a:r>
            <a:r>
              <a:rPr lang="en-US" altLang="id-ID" dirty="0"/>
              <a:t> </a:t>
            </a:r>
            <a:r>
              <a:rPr lang="en-US" altLang="id-ID" dirty="0" err="1"/>
              <a:t>terhingga</a:t>
            </a:r>
            <a:endParaRPr lang="en-US" altLang="id-ID" dirty="0"/>
          </a:p>
          <a:p>
            <a:pPr algn="just" eaLnBrk="1" hangingPunct="1"/>
            <a:r>
              <a:rPr lang="en-US" altLang="id-ID" dirty="0" err="1"/>
              <a:t>Ketika</a:t>
            </a:r>
            <a:r>
              <a:rPr lang="en-US" altLang="id-ID" dirty="0"/>
              <a:t>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ada</a:t>
            </a:r>
            <a:r>
              <a:rPr lang="en-US" altLang="id-ID" dirty="0"/>
              <a:t> proses pada </a:t>
            </a:r>
            <a:r>
              <a:rPr lang="en-US" altLang="id-ID" i="1" dirty="0"/>
              <a:t>critical section</a:t>
            </a:r>
            <a:r>
              <a:rPr lang="en-US" altLang="id-ID" dirty="0"/>
              <a:t>, </a:t>
            </a:r>
            <a:r>
              <a:rPr lang="en-US" altLang="id-ID" dirty="0" err="1"/>
              <a:t>maka</a:t>
            </a:r>
            <a:r>
              <a:rPr lang="en-US" altLang="id-ID" dirty="0"/>
              <a:t> proses yang </a:t>
            </a:r>
            <a:r>
              <a:rPr lang="en-US" altLang="id-ID" dirty="0" err="1"/>
              <a:t>ingin</a:t>
            </a:r>
            <a:r>
              <a:rPr lang="en-US" altLang="id-ID" dirty="0"/>
              <a:t> </a:t>
            </a:r>
            <a:r>
              <a:rPr lang="en-US" altLang="id-ID" dirty="0" err="1"/>
              <a:t>masuk</a:t>
            </a:r>
            <a:r>
              <a:rPr lang="en-US" altLang="id-ID" dirty="0"/>
              <a:t> </a:t>
            </a:r>
            <a:r>
              <a:rPr lang="en-US" altLang="id-ID" i="1" dirty="0"/>
              <a:t>critical section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ijinkan</a:t>
            </a:r>
            <a:r>
              <a:rPr lang="en-US" altLang="id-ID" dirty="0"/>
              <a:t> </a:t>
            </a:r>
            <a:r>
              <a:rPr lang="en-US" altLang="id-ID" dirty="0" err="1"/>
              <a:t>masuk</a:t>
            </a:r>
            <a:r>
              <a:rPr lang="en-US" altLang="id-ID" dirty="0"/>
              <a:t> </a:t>
            </a:r>
            <a:r>
              <a:rPr lang="en-US" altLang="id-ID" dirty="0" err="1"/>
              <a:t>tanpa</a:t>
            </a:r>
            <a:r>
              <a:rPr lang="en-US" altLang="id-ID" dirty="0"/>
              <a:t> </a:t>
            </a:r>
            <a:r>
              <a:rPr lang="en-US" altLang="id-ID" dirty="0" err="1"/>
              <a:t>waktu</a:t>
            </a:r>
            <a:r>
              <a:rPr lang="en-US" altLang="id-ID" dirty="0"/>
              <a:t> </a:t>
            </a:r>
            <a:r>
              <a:rPr lang="en-US" altLang="id-ID" dirty="0" err="1"/>
              <a:t>tunda</a:t>
            </a:r>
            <a:r>
              <a:rPr lang="en-US" altLang="id-ID" dirty="0"/>
              <a:t>.</a:t>
            </a:r>
          </a:p>
          <a:p>
            <a:pPr algn="just" eaLnBrk="1" hangingPunct="1"/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E2615-11E7-454E-93C6-98977A35B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MUTUAL EXCLUSION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F9F4E086-51C5-459A-830C-9AB39CF2CA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2873375"/>
          </a:xfrm>
        </p:spPr>
        <p:txBody>
          <a:bodyPr/>
          <a:lstStyle/>
          <a:p>
            <a:pPr algn="just" eaLnBrk="1" hangingPunct="1"/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ada</a:t>
            </a:r>
            <a:r>
              <a:rPr lang="en-US" altLang="id-ID" dirty="0"/>
              <a:t> </a:t>
            </a:r>
            <a:r>
              <a:rPr lang="en-US" altLang="id-ID" dirty="0" err="1"/>
              <a:t>asumsi</a:t>
            </a:r>
            <a:r>
              <a:rPr lang="en-US" altLang="id-ID" dirty="0"/>
              <a:t> </a:t>
            </a:r>
            <a:r>
              <a:rPr lang="en-US" altLang="id-ID" dirty="0" err="1"/>
              <a:t>mengenai</a:t>
            </a:r>
            <a:r>
              <a:rPr lang="en-US" altLang="id-ID" dirty="0"/>
              <a:t> </a:t>
            </a:r>
            <a:r>
              <a:rPr lang="en-US" altLang="id-ID" dirty="0" err="1"/>
              <a:t>kecepatan</a:t>
            </a:r>
            <a:r>
              <a:rPr lang="en-US" altLang="id-ID" dirty="0"/>
              <a:t> </a:t>
            </a:r>
            <a:r>
              <a:rPr lang="en-US" altLang="id-ID" dirty="0" err="1"/>
              <a:t>relatif</a:t>
            </a:r>
            <a:r>
              <a:rPr lang="en-US" altLang="id-ID" dirty="0"/>
              <a:t> proses </a:t>
            </a:r>
            <a:r>
              <a:rPr lang="en-US" altLang="id-ID" dirty="0" err="1"/>
              <a:t>atau</a:t>
            </a:r>
            <a:r>
              <a:rPr lang="en-US" altLang="id-ID" dirty="0"/>
              <a:t> </a:t>
            </a:r>
            <a:r>
              <a:rPr lang="en-US" altLang="id-ID" dirty="0" err="1"/>
              <a:t>jumlah</a:t>
            </a:r>
            <a:r>
              <a:rPr lang="en-US" altLang="id-ID" dirty="0"/>
              <a:t> yang </a:t>
            </a:r>
            <a:r>
              <a:rPr lang="en-US" altLang="id-ID" dirty="0" err="1"/>
              <a:t>ada</a:t>
            </a:r>
            <a:r>
              <a:rPr lang="en-US" altLang="id-ID" dirty="0"/>
              <a:t>.</a:t>
            </a:r>
          </a:p>
          <a:p>
            <a:pPr algn="just" eaLnBrk="1" hangingPunct="1"/>
            <a:r>
              <a:rPr lang="en-US" altLang="id-ID" dirty="0"/>
              <a:t>Proses </a:t>
            </a:r>
            <a:r>
              <a:rPr lang="en-US" altLang="id-ID" dirty="0" err="1"/>
              <a:t>hanya</a:t>
            </a:r>
            <a:r>
              <a:rPr lang="en-US" altLang="id-ID" dirty="0"/>
              <a:t> </a:t>
            </a:r>
            <a:r>
              <a:rPr lang="en-US" altLang="id-ID" dirty="0" err="1"/>
              <a:t>tinggal</a:t>
            </a:r>
            <a:r>
              <a:rPr lang="en-US" altLang="id-ID" dirty="0"/>
              <a:t> pada </a:t>
            </a:r>
            <a:r>
              <a:rPr lang="en-US" altLang="id-ID" i="1" dirty="0"/>
              <a:t>critical section </a:t>
            </a:r>
            <a:r>
              <a:rPr lang="en-US" altLang="id-ID" dirty="0" err="1"/>
              <a:t>selama</a:t>
            </a:r>
            <a:r>
              <a:rPr lang="en-US" altLang="id-ID" dirty="0"/>
              <a:t> </a:t>
            </a:r>
            <a:r>
              <a:rPr lang="en-US" altLang="id-ID" dirty="0" err="1"/>
              <a:t>satu</a:t>
            </a:r>
            <a:r>
              <a:rPr lang="en-US" altLang="id-ID" dirty="0"/>
              <a:t> </a:t>
            </a:r>
            <a:r>
              <a:rPr lang="en-US" altLang="id-ID" dirty="0" err="1"/>
              <a:t>waktu</a:t>
            </a:r>
            <a:r>
              <a:rPr lang="en-US" altLang="id-ID" dirty="0"/>
              <a:t> yang </a:t>
            </a:r>
            <a:r>
              <a:rPr lang="en-US" altLang="id-ID" dirty="0" err="1"/>
              <a:t>berhingga</a:t>
            </a: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4C0FC-0527-449D-AEF8-F23D75852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MUTUAL EXCLUSION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E3C26B-971D-4D7B-AEA2-0469AA3E84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438912" indent="-32004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dirty="0" err="1"/>
              <a:t>Ada</a:t>
            </a:r>
            <a:r>
              <a:rPr lang="en-US" dirty="0"/>
              <a:t> 2 </a:t>
            </a:r>
            <a:r>
              <a:rPr lang="en-US" dirty="0" err="1"/>
              <a:t>metode</a:t>
            </a:r>
            <a:r>
              <a:rPr lang="en-US" dirty="0"/>
              <a:t> yang </a:t>
            </a:r>
            <a:r>
              <a:rPr lang="en-US" dirty="0" err="1"/>
              <a:t>diusulkan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menjamin</a:t>
            </a:r>
            <a:r>
              <a:rPr lang="en-US" dirty="0"/>
              <a:t> Mutual Exclusion, </a:t>
            </a:r>
            <a:r>
              <a:rPr lang="en-US" dirty="0" err="1"/>
              <a:t>antara</a:t>
            </a:r>
            <a:r>
              <a:rPr lang="en-US" dirty="0"/>
              <a:t> lain:</a:t>
            </a:r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dirty="0"/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b="1" dirty="0" err="1"/>
              <a:t>Metode</a:t>
            </a:r>
            <a:r>
              <a:rPr lang="en-US" b="1" dirty="0"/>
              <a:t> Variable </a:t>
            </a:r>
            <a:r>
              <a:rPr lang="en-US" b="1" i="1" dirty="0"/>
              <a:t>Lock :</a:t>
            </a:r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b="1" i="1" dirty="0"/>
              <a:t>	</a:t>
            </a:r>
            <a:r>
              <a:rPr lang="en-US" i="1" dirty="0"/>
              <a:t>Locking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mekanisasi</a:t>
            </a:r>
            <a:r>
              <a:rPr lang="en-US" dirty="0"/>
              <a:t> </a:t>
            </a:r>
            <a:r>
              <a:rPr lang="en-US" dirty="0" err="1"/>
              <a:t>pengontrol</a:t>
            </a:r>
            <a:r>
              <a:rPr lang="en-US" dirty="0"/>
              <a:t> </a:t>
            </a:r>
            <a:r>
              <a:rPr lang="en-US" dirty="0" err="1"/>
              <a:t>konkuren</a:t>
            </a:r>
            <a:r>
              <a:rPr lang="en-US" dirty="0"/>
              <a:t>. </a:t>
            </a:r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dirty="0"/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b="1" dirty="0" err="1"/>
              <a:t>Metode</a:t>
            </a:r>
            <a:r>
              <a:rPr lang="en-US" b="1" dirty="0"/>
              <a:t> </a:t>
            </a:r>
            <a:r>
              <a:rPr lang="en-US" b="1" dirty="0" err="1"/>
              <a:t>bergantian</a:t>
            </a:r>
            <a:r>
              <a:rPr lang="en-US" b="1" dirty="0"/>
              <a:t> </a:t>
            </a:r>
            <a:r>
              <a:rPr lang="en-US" b="1" dirty="0" err="1"/>
              <a:t>secara</a:t>
            </a:r>
            <a:r>
              <a:rPr lang="en-US" b="1" dirty="0"/>
              <a:t> </a:t>
            </a:r>
            <a:r>
              <a:rPr lang="en-US" b="1" dirty="0" err="1"/>
              <a:t>ketat</a:t>
            </a:r>
            <a:endParaRPr lang="en-US" b="1" dirty="0"/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dirty="0"/>
              <a:t>	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refleksi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yang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critical section.</a:t>
            </a:r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53DC3-EF8C-40CB-8358-EE6520219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SINKRONISASI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4A25708C-A739-4ACD-A979-BFE8697A3A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Akses-akses</a:t>
            </a:r>
            <a:r>
              <a:rPr lang="en-US" altLang="id-ID" dirty="0"/>
              <a:t> yang </a:t>
            </a:r>
            <a:r>
              <a:rPr lang="en-US" altLang="id-ID" dirty="0" err="1"/>
              <a:t>dilakukan</a:t>
            </a:r>
            <a:r>
              <a:rPr lang="en-US" altLang="id-ID" dirty="0"/>
              <a:t> </a:t>
            </a:r>
            <a:r>
              <a:rPr lang="en-US" altLang="id-ID" dirty="0" err="1"/>
              <a:t>secara</a:t>
            </a:r>
            <a:r>
              <a:rPr lang="en-US" altLang="id-ID" dirty="0"/>
              <a:t> </a:t>
            </a:r>
            <a:r>
              <a:rPr lang="en-US" altLang="id-ID" dirty="0" err="1"/>
              <a:t>bersama-sama</a:t>
            </a:r>
            <a:r>
              <a:rPr lang="en-US" altLang="id-ID" dirty="0"/>
              <a:t> </a:t>
            </a:r>
            <a:r>
              <a:rPr lang="en-US" altLang="id-ID" dirty="0" err="1"/>
              <a:t>ke</a:t>
            </a:r>
            <a:r>
              <a:rPr lang="en-US" altLang="id-ID" dirty="0"/>
              <a:t> data yang </a:t>
            </a:r>
            <a:r>
              <a:rPr lang="en-US" altLang="id-ID" dirty="0" err="1"/>
              <a:t>sama</a:t>
            </a:r>
            <a:r>
              <a:rPr lang="en-US" altLang="id-ID" dirty="0"/>
              <a:t>, </a:t>
            </a:r>
            <a:r>
              <a:rPr lang="en-US" altLang="id-ID" dirty="0" err="1"/>
              <a:t>dapat</a:t>
            </a:r>
            <a:r>
              <a:rPr lang="en-US" altLang="id-ID" dirty="0"/>
              <a:t> </a:t>
            </a:r>
            <a:r>
              <a:rPr lang="en-US" altLang="id-ID" dirty="0" err="1"/>
              <a:t>menyebabkan</a:t>
            </a:r>
            <a:r>
              <a:rPr lang="en-US" altLang="id-ID" dirty="0"/>
              <a:t> data </a:t>
            </a:r>
            <a:r>
              <a:rPr lang="en-US" altLang="id-ID" dirty="0" err="1"/>
              <a:t>menjadi</a:t>
            </a:r>
            <a:r>
              <a:rPr lang="en-US" altLang="id-ID" dirty="0"/>
              <a:t>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konsisten</a:t>
            </a:r>
            <a:r>
              <a:rPr lang="en-US" altLang="id-ID" dirty="0"/>
              <a:t>.</a:t>
            </a:r>
          </a:p>
          <a:p>
            <a:pPr algn="just" eaLnBrk="1" hangingPunct="1"/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menjaga</a:t>
            </a:r>
            <a:r>
              <a:rPr lang="en-US" altLang="id-ID" dirty="0"/>
              <a:t> agar data </a:t>
            </a:r>
            <a:r>
              <a:rPr lang="en-US" altLang="id-ID" dirty="0" err="1"/>
              <a:t>tetap</a:t>
            </a:r>
            <a:r>
              <a:rPr lang="en-US" altLang="id-ID" dirty="0"/>
              <a:t> </a:t>
            </a:r>
            <a:r>
              <a:rPr lang="en-US" altLang="id-ID" dirty="0" err="1"/>
              <a:t>konsisten</a:t>
            </a:r>
            <a:r>
              <a:rPr lang="en-US" altLang="id-ID" dirty="0"/>
              <a:t>, </a:t>
            </a:r>
            <a:r>
              <a:rPr lang="en-US" altLang="id-ID" dirty="0" err="1"/>
              <a:t>dibutuhkan</a:t>
            </a:r>
            <a:r>
              <a:rPr lang="en-US" altLang="id-ID" dirty="0"/>
              <a:t> </a:t>
            </a:r>
            <a:r>
              <a:rPr lang="en-US" altLang="id-ID" dirty="0" err="1"/>
              <a:t>mekanisme-mekanisme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memastikan</a:t>
            </a:r>
            <a:r>
              <a:rPr lang="en-US" altLang="id-ID" dirty="0"/>
              <a:t> </a:t>
            </a:r>
            <a:r>
              <a:rPr lang="en-US" altLang="id-ID" dirty="0" err="1"/>
              <a:t>pemintaan</a:t>
            </a:r>
            <a:r>
              <a:rPr lang="en-US" altLang="id-ID" dirty="0"/>
              <a:t> </a:t>
            </a:r>
            <a:r>
              <a:rPr lang="en-US" altLang="id-ID" dirty="0" err="1"/>
              <a:t>ekseskusi</a:t>
            </a:r>
            <a:r>
              <a:rPr lang="en-US" altLang="id-ID" dirty="0"/>
              <a:t> </a:t>
            </a:r>
            <a:r>
              <a:rPr lang="en-US" altLang="id-ID" dirty="0" err="1"/>
              <a:t>dari</a:t>
            </a:r>
            <a:r>
              <a:rPr lang="en-US" altLang="id-ID" dirty="0"/>
              <a:t> proses yang </a:t>
            </a:r>
            <a:r>
              <a:rPr lang="en-US" altLang="id-ID" dirty="0" err="1"/>
              <a:t>bekerja</a:t>
            </a:r>
            <a:r>
              <a:rPr lang="en-US" altLang="id-ID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7BB06-925A-450D-8E02-DE8DE6B9A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SINKRONISASI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2771" name="Content Placeholder 2">
            <a:extLst>
              <a:ext uri="{FF2B5EF4-FFF2-40B4-BE49-F238E27FC236}">
                <a16:creationId xmlns:a16="http://schemas.microsoft.com/office/drawing/2014/main" id="{07B62547-5271-4A40-A8B8-B134457BB6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/>
              <a:t>Race Condition: </a:t>
            </a:r>
            <a:r>
              <a:rPr lang="en-US" altLang="id-ID" dirty="0" err="1"/>
              <a:t>Situasi</a:t>
            </a:r>
            <a:r>
              <a:rPr lang="en-US" altLang="id-ID" dirty="0"/>
              <a:t> </a:t>
            </a:r>
            <a:r>
              <a:rPr lang="en-US" altLang="id-ID" dirty="0" err="1"/>
              <a:t>dimana</a:t>
            </a:r>
            <a:r>
              <a:rPr lang="en-US" altLang="id-ID" dirty="0"/>
              <a:t> </a:t>
            </a:r>
            <a:r>
              <a:rPr lang="en-US" altLang="id-ID" dirty="0" err="1"/>
              <a:t>beberapa</a:t>
            </a:r>
            <a:r>
              <a:rPr lang="en-US" altLang="id-ID" dirty="0"/>
              <a:t> proses </a:t>
            </a:r>
            <a:r>
              <a:rPr lang="en-US" altLang="id-ID" dirty="0" err="1"/>
              <a:t>mengakses</a:t>
            </a:r>
            <a:r>
              <a:rPr lang="en-US" altLang="id-ID" dirty="0"/>
              <a:t> dan </a:t>
            </a:r>
            <a:r>
              <a:rPr lang="en-US" altLang="id-ID" dirty="0" err="1"/>
              <a:t>memanipulasi</a:t>
            </a:r>
            <a:r>
              <a:rPr lang="en-US" altLang="id-ID" dirty="0"/>
              <a:t> data </a:t>
            </a:r>
            <a:r>
              <a:rPr lang="en-US" altLang="id-ID" dirty="0" err="1"/>
              <a:t>secara</a:t>
            </a:r>
            <a:r>
              <a:rPr lang="en-US" altLang="id-ID" dirty="0"/>
              <a:t> </a:t>
            </a:r>
            <a:r>
              <a:rPr lang="en-US" altLang="id-ID" dirty="0" err="1"/>
              <a:t>bersamaan</a:t>
            </a:r>
            <a:r>
              <a:rPr lang="en-US" altLang="id-ID" dirty="0"/>
              <a:t>. Nilai </a:t>
            </a:r>
            <a:r>
              <a:rPr lang="en-US" altLang="id-ID" dirty="0" err="1"/>
              <a:t>terakhir</a:t>
            </a:r>
            <a:r>
              <a:rPr lang="en-US" altLang="id-ID" dirty="0"/>
              <a:t> </a:t>
            </a:r>
            <a:r>
              <a:rPr lang="en-US" altLang="id-ID" dirty="0" err="1"/>
              <a:t>dari</a:t>
            </a:r>
            <a:r>
              <a:rPr lang="en-US" altLang="id-ID" dirty="0"/>
              <a:t> data </a:t>
            </a:r>
            <a:r>
              <a:rPr lang="en-US" altLang="id-ID" dirty="0" err="1"/>
              <a:t>bergantung</a:t>
            </a:r>
            <a:r>
              <a:rPr lang="en-US" altLang="id-ID" dirty="0"/>
              <a:t> </a:t>
            </a:r>
            <a:r>
              <a:rPr lang="en-US" altLang="id-ID" dirty="0" err="1"/>
              <a:t>dari</a:t>
            </a:r>
            <a:r>
              <a:rPr lang="en-US" altLang="id-ID" dirty="0"/>
              <a:t> proses mana yang </a:t>
            </a:r>
            <a:r>
              <a:rPr lang="en-US" altLang="id-ID" dirty="0" err="1"/>
              <a:t>selesai</a:t>
            </a:r>
            <a:r>
              <a:rPr lang="en-US" altLang="id-ID" dirty="0"/>
              <a:t> </a:t>
            </a:r>
            <a:r>
              <a:rPr lang="en-US" altLang="id-ID" dirty="0" err="1"/>
              <a:t>terakhir</a:t>
            </a:r>
            <a:r>
              <a:rPr lang="en-US" altLang="id-ID" dirty="0"/>
              <a:t>.</a:t>
            </a:r>
          </a:p>
          <a:p>
            <a:pPr algn="just" eaLnBrk="1" hangingPunct="1"/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menghindari</a:t>
            </a:r>
            <a:r>
              <a:rPr lang="en-US" altLang="id-ID" dirty="0"/>
              <a:t> Race Condition, proses-proses </a:t>
            </a:r>
            <a:r>
              <a:rPr lang="en-US" altLang="id-ID" dirty="0" err="1"/>
              <a:t>secara</a:t>
            </a:r>
            <a:r>
              <a:rPr lang="en-US" altLang="id-ID" dirty="0"/>
              <a:t> </a:t>
            </a:r>
            <a:r>
              <a:rPr lang="en-US" altLang="id-ID" dirty="0" err="1"/>
              <a:t>bersamaan</a:t>
            </a:r>
            <a:r>
              <a:rPr lang="en-US" altLang="id-ID" dirty="0"/>
              <a:t> </a:t>
            </a:r>
            <a:r>
              <a:rPr lang="en-US" altLang="id-ID" dirty="0" err="1"/>
              <a:t>harus</a:t>
            </a:r>
            <a:r>
              <a:rPr lang="en-US" altLang="id-ID" dirty="0"/>
              <a:t> </a:t>
            </a:r>
            <a:r>
              <a:rPr lang="en-US" altLang="id-ID" dirty="0" err="1"/>
              <a:t>disinkronisasikan</a:t>
            </a:r>
            <a:r>
              <a:rPr lang="en-US" altLang="id-ID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7C3E1-B816-45CC-8164-C463C2E39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381000"/>
            <a:ext cx="8229600" cy="987552"/>
          </a:xfrm>
        </p:spPr>
        <p:txBody>
          <a:bodyPr>
            <a:noAutofit/>
          </a:bodyPr>
          <a:lstStyle/>
          <a:p>
            <a:pPr lvl="1" eaLnBrk="1" fontAlgn="auto" hangingPunct="1">
              <a:spcAft>
                <a:spcPts val="0"/>
              </a:spcAft>
              <a:defRPr/>
            </a:pPr>
            <a:r>
              <a:rPr lang="en-US" i="1" kern="1200" dirty="0" err="1">
                <a:solidFill>
                  <a:schemeClr val="accent1">
                    <a:satMod val="150000"/>
                  </a:schemeClr>
                </a:solidFill>
                <a:latin typeface="+mj-lt"/>
                <a:ea typeface="+mj-ea"/>
                <a:cs typeface="+mj-cs"/>
              </a:rPr>
              <a:t>Kasus</a:t>
            </a:r>
            <a:r>
              <a:rPr lang="en-US" i="1" kern="1200" dirty="0">
                <a:solidFill>
                  <a:schemeClr val="accent1">
                    <a:satMod val="15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i="1" kern="1200" dirty="0" err="1">
                <a:solidFill>
                  <a:schemeClr val="accent1">
                    <a:satMod val="150000"/>
                  </a:schemeClr>
                </a:solidFill>
                <a:latin typeface="+mj-lt"/>
                <a:ea typeface="+mj-ea"/>
                <a:cs typeface="+mj-cs"/>
              </a:rPr>
              <a:t>Produsen-Konsumer</a:t>
            </a:r>
            <a:br>
              <a:rPr lang="en-US" i="1" kern="1200" dirty="0">
                <a:solidFill>
                  <a:schemeClr val="accent1">
                    <a:satMod val="150000"/>
                  </a:schemeClr>
                </a:solidFill>
                <a:latin typeface="+mj-lt"/>
                <a:ea typeface="+mj-ea"/>
                <a:cs typeface="+mj-cs"/>
              </a:rPr>
            </a:br>
            <a:endParaRPr lang="en-US" i="1" kern="1200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178F078B-9DCA-448A-A098-DCE6E1F75D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sz="3600" dirty="0" err="1"/>
              <a:t>Dua</a:t>
            </a:r>
            <a:r>
              <a:rPr lang="en-US" altLang="id-ID" sz="3600" dirty="0"/>
              <a:t> proses </a:t>
            </a:r>
            <a:r>
              <a:rPr lang="en-US" altLang="id-ID" sz="3600" dirty="0" err="1"/>
              <a:t>berbagi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sebuah</a:t>
            </a:r>
            <a:r>
              <a:rPr lang="en-US" altLang="id-ID" sz="3600" dirty="0"/>
              <a:t> buffer </a:t>
            </a:r>
            <a:r>
              <a:rPr lang="en-US" altLang="id-ID" sz="3600" dirty="0" err="1"/>
              <a:t>dengan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ukuran</a:t>
            </a:r>
            <a:r>
              <a:rPr lang="en-US" altLang="id-ID" sz="3600" dirty="0"/>
              <a:t> yang </a:t>
            </a:r>
            <a:r>
              <a:rPr lang="en-US" altLang="id-ID" sz="3600" dirty="0" err="1"/>
              <a:t>tetap</a:t>
            </a:r>
            <a:r>
              <a:rPr lang="en-US" altLang="id-ID" sz="3600" dirty="0"/>
              <a:t>. Salah </a:t>
            </a:r>
            <a:r>
              <a:rPr lang="en-US" altLang="id-ID" sz="3600" dirty="0" err="1"/>
              <a:t>satunya</a:t>
            </a:r>
            <a:r>
              <a:rPr lang="en-US" altLang="id-ID" sz="3600" dirty="0"/>
              <a:t> </a:t>
            </a:r>
            <a:r>
              <a:rPr lang="en-US" altLang="id-ID" sz="3600" dirty="0" err="1"/>
              <a:t>produser</a:t>
            </a:r>
            <a:r>
              <a:rPr lang="en-US" altLang="id-ID" sz="3600" dirty="0"/>
              <a:t>, </a:t>
            </a:r>
            <a:r>
              <a:rPr lang="en-US" altLang="id-ID" sz="3600" dirty="0" err="1"/>
              <a:t>meletakkan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informasi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ke</a:t>
            </a:r>
            <a:r>
              <a:rPr lang="en-US" altLang="id-ID" sz="3600" dirty="0"/>
              <a:t> buffer yang </a:t>
            </a:r>
            <a:r>
              <a:rPr lang="en-US" altLang="id-ID" sz="3600" dirty="0" err="1"/>
              <a:t>lainnya</a:t>
            </a:r>
            <a:r>
              <a:rPr lang="en-US" altLang="id-ID" sz="3600" dirty="0"/>
              <a:t>. </a:t>
            </a:r>
            <a:r>
              <a:rPr lang="en-US" altLang="id-ID" sz="3600" dirty="0" err="1"/>
              <a:t>Konsumen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mengambil</a:t>
            </a:r>
            <a:r>
              <a:rPr lang="en-US" altLang="id-ID" sz="3600" dirty="0"/>
              <a:t> </a:t>
            </a:r>
            <a:r>
              <a:rPr lang="en-US" altLang="id-ID" sz="3600" dirty="0" err="1"/>
              <a:t>informasi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dari</a:t>
            </a:r>
            <a:r>
              <a:rPr lang="en-US" altLang="id-ID" sz="3600" dirty="0"/>
              <a:t> buffer.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0384-9C7A-4AC1-AB1F-1B383A876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eaLnBrk="1" fontAlgn="auto" hangingPunct="1">
              <a:spcAft>
                <a:spcPts val="0"/>
              </a:spcAft>
              <a:defRPr/>
            </a:pPr>
            <a:r>
              <a:rPr lang="en-US" i="1" kern="1200" dirty="0">
                <a:solidFill>
                  <a:schemeClr val="accent1">
                    <a:satMod val="150000"/>
                  </a:schemeClr>
                </a:solidFill>
                <a:latin typeface="+mj-lt"/>
                <a:ea typeface="+mj-ea"/>
                <a:cs typeface="+mj-cs"/>
              </a:rPr>
              <a:t>Race Condition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EAE03A32-E5FF-4250-BD22-0525C9171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2949575"/>
          </a:xfrm>
        </p:spPr>
        <p:txBody>
          <a:bodyPr/>
          <a:lstStyle/>
          <a:p>
            <a:pPr algn="just" eaLnBrk="1" hangingPunct="1"/>
            <a:r>
              <a:rPr lang="en-US" altLang="id-ID" sz="3600" dirty="0"/>
              <a:t>Race Condition </a:t>
            </a:r>
            <a:r>
              <a:rPr lang="en-US" altLang="id-ID" sz="3600" dirty="0" err="1"/>
              <a:t>adalah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situasi</a:t>
            </a:r>
            <a:r>
              <a:rPr lang="en-US" altLang="id-ID" sz="3600" dirty="0"/>
              <a:t> di mana </a:t>
            </a:r>
            <a:r>
              <a:rPr lang="en-US" altLang="id-ID" sz="3600" dirty="0" err="1"/>
              <a:t>beberapa</a:t>
            </a:r>
            <a:r>
              <a:rPr lang="en-US" altLang="id-ID" sz="3600" dirty="0"/>
              <a:t> proses </a:t>
            </a:r>
            <a:r>
              <a:rPr lang="en-US" altLang="id-ID" sz="3600" dirty="0" err="1"/>
              <a:t>mengakses</a:t>
            </a:r>
            <a:r>
              <a:rPr lang="en-US" altLang="id-ID" sz="3600" dirty="0"/>
              <a:t> dan </a:t>
            </a:r>
            <a:r>
              <a:rPr lang="en-US" altLang="id-ID" sz="3600" dirty="0" err="1"/>
              <a:t>memanipulasi</a:t>
            </a:r>
            <a:r>
              <a:rPr lang="en-US" altLang="id-ID" sz="3600" dirty="0"/>
              <a:t> data </a:t>
            </a:r>
            <a:r>
              <a:rPr lang="en-US" altLang="id-ID" sz="3600" dirty="0" err="1"/>
              <a:t>bersama</a:t>
            </a:r>
            <a:r>
              <a:rPr lang="en-US" altLang="id-ID" sz="3600" dirty="0"/>
              <a:t> pada </a:t>
            </a:r>
            <a:r>
              <a:rPr lang="en-US" altLang="id-ID" sz="3600" dirty="0" err="1"/>
              <a:t>saat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besamaan</a:t>
            </a:r>
            <a:r>
              <a:rPr lang="en-US" altLang="id-ID" sz="3600" dirty="0"/>
              <a:t>. </a:t>
            </a:r>
          </a:p>
          <a:p>
            <a:pPr algn="just" eaLnBrk="1" hangingPunct="1">
              <a:buFont typeface="Wingdings 2" panose="05020102010507070707" pitchFamily="18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2510A-24AC-4E0A-8AFB-440F861E7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eaLnBrk="1" fontAlgn="auto" hangingPunct="1">
              <a:spcAft>
                <a:spcPts val="0"/>
              </a:spcAft>
              <a:defRPr/>
            </a:pPr>
            <a:r>
              <a:rPr lang="en-US" i="1" kern="1200" dirty="0">
                <a:solidFill>
                  <a:schemeClr val="accent1">
                    <a:satMod val="150000"/>
                  </a:schemeClr>
                </a:solidFill>
                <a:latin typeface="+mj-lt"/>
                <a:ea typeface="+mj-ea"/>
                <a:cs typeface="+mj-cs"/>
              </a:rPr>
              <a:t>Race Condition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0AC3E6B3-8F08-443B-84F2-31EE9F7ADD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sz="3600" dirty="0"/>
              <a:t>Nilai </a:t>
            </a:r>
            <a:r>
              <a:rPr lang="en-US" altLang="id-ID" sz="3600" dirty="0" err="1"/>
              <a:t>akhir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dari</a:t>
            </a:r>
            <a:r>
              <a:rPr lang="en-US" altLang="id-ID" sz="3600" dirty="0"/>
              <a:t> data </a:t>
            </a:r>
            <a:r>
              <a:rPr lang="en-US" altLang="id-ID" sz="3600" dirty="0" err="1"/>
              <a:t>bersama</a:t>
            </a:r>
            <a:r>
              <a:rPr lang="en-US" altLang="id-ID" sz="3600" dirty="0"/>
              <a:t> </a:t>
            </a:r>
            <a:r>
              <a:rPr lang="en-US" altLang="id-ID" sz="3600" dirty="0" err="1"/>
              <a:t>tersebut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tergantung</a:t>
            </a:r>
            <a:r>
              <a:rPr lang="en-US" altLang="id-ID" sz="3600" dirty="0"/>
              <a:t> pada proses yang </a:t>
            </a:r>
            <a:r>
              <a:rPr lang="en-US" altLang="id-ID" sz="3600" dirty="0" err="1"/>
              <a:t>terakhir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selesai</a:t>
            </a:r>
            <a:r>
              <a:rPr lang="en-US" altLang="id-ID" sz="3600" dirty="0"/>
              <a:t>. </a:t>
            </a:r>
          </a:p>
          <a:p>
            <a:pPr algn="just" eaLnBrk="1" hangingPunct="1"/>
            <a:r>
              <a:rPr lang="en-US" altLang="id-ID" sz="3600" dirty="0" err="1"/>
              <a:t>Untuk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mencegah</a:t>
            </a:r>
            <a:r>
              <a:rPr lang="en-US" altLang="id-ID" sz="3600" dirty="0"/>
              <a:t> race condition, proses-proses yang </a:t>
            </a:r>
            <a:r>
              <a:rPr lang="en-US" altLang="id-ID" sz="3600" dirty="0" err="1"/>
              <a:t>berjalan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besamaan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haus</a:t>
            </a:r>
            <a:r>
              <a:rPr lang="en-US" altLang="id-ID" sz="3600" dirty="0"/>
              <a:t> di </a:t>
            </a:r>
            <a:r>
              <a:rPr lang="en-US" altLang="id-ID" sz="3600" dirty="0" err="1"/>
              <a:t>disinkronisasi</a:t>
            </a:r>
            <a:r>
              <a:rPr lang="en-US" altLang="id-ID" sz="3600" dirty="0"/>
              <a:t>.</a:t>
            </a:r>
          </a:p>
          <a:p>
            <a:pPr algn="just" eaLnBrk="1" hangingPunct="1">
              <a:buFont typeface="Wingdings 2" panose="05020102010507070707" pitchFamily="18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C5966-475C-4B6F-849C-36D160D714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Race Condition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93E47AA3-B8C5-43CA-84C6-A692B3303A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Dalam</a:t>
            </a:r>
            <a:r>
              <a:rPr lang="en-US" altLang="id-ID" dirty="0"/>
              <a:t> </a:t>
            </a:r>
            <a:r>
              <a:rPr lang="en-US" altLang="id-ID" dirty="0" err="1"/>
              <a:t>beberapa</a:t>
            </a:r>
            <a:r>
              <a:rPr lang="en-US" altLang="id-ID" dirty="0"/>
              <a:t> </a:t>
            </a:r>
            <a:r>
              <a:rPr lang="en-US" altLang="id-ID" dirty="0" err="1"/>
              <a:t>sistem</a:t>
            </a:r>
            <a:r>
              <a:rPr lang="en-US" altLang="id-ID" dirty="0"/>
              <a:t> </a:t>
            </a:r>
            <a:r>
              <a:rPr lang="en-US" altLang="id-ID" dirty="0" err="1"/>
              <a:t>operasi</a:t>
            </a:r>
            <a:r>
              <a:rPr lang="en-US" altLang="id-ID" dirty="0"/>
              <a:t>, proses-proses yang </a:t>
            </a:r>
            <a:r>
              <a:rPr lang="en-US" altLang="id-ID" dirty="0" err="1"/>
              <a:t>berjalan</a:t>
            </a:r>
            <a:r>
              <a:rPr lang="en-US" altLang="id-ID" dirty="0"/>
              <a:t> </a:t>
            </a:r>
            <a:r>
              <a:rPr lang="en-US" altLang="id-ID" dirty="0" err="1"/>
              <a:t>bersamaan</a:t>
            </a:r>
            <a:r>
              <a:rPr lang="en-US" altLang="id-ID" dirty="0"/>
              <a:t> </a:t>
            </a:r>
            <a:r>
              <a:rPr lang="en-US" altLang="id-ID" dirty="0" err="1"/>
              <a:t>mungkin</a:t>
            </a:r>
            <a:r>
              <a:rPr lang="en-US" altLang="id-ID" dirty="0"/>
              <a:t> </a:t>
            </a:r>
            <a:r>
              <a:rPr lang="en-US" altLang="id-ID" dirty="0" err="1"/>
              <a:t>untuk</a:t>
            </a:r>
            <a:r>
              <a:rPr lang="en-US" altLang="id-ID" dirty="0"/>
              <a:t> </a:t>
            </a:r>
            <a:r>
              <a:rPr lang="en-US" altLang="id-ID" dirty="0" err="1"/>
              <a:t>membagi</a:t>
            </a:r>
            <a:r>
              <a:rPr lang="en-US" altLang="id-ID" dirty="0"/>
              <a:t> </a:t>
            </a:r>
            <a:r>
              <a:rPr lang="en-US" altLang="id-ID" dirty="0" err="1"/>
              <a:t>beberapa</a:t>
            </a:r>
            <a:r>
              <a:rPr lang="en-US" altLang="id-ID" dirty="0"/>
              <a:t> </a:t>
            </a:r>
            <a:r>
              <a:rPr lang="en-US" altLang="id-ID" dirty="0" err="1"/>
              <a:t>penyimpanan</a:t>
            </a:r>
            <a:r>
              <a:rPr lang="en-US" altLang="id-ID" dirty="0"/>
              <a:t> </a:t>
            </a:r>
            <a:r>
              <a:rPr lang="en-US" altLang="id-ID" dirty="0" err="1"/>
              <a:t>umum</a:t>
            </a:r>
            <a:r>
              <a:rPr lang="en-US" altLang="id-ID" dirty="0"/>
              <a:t>, </a:t>
            </a:r>
            <a:r>
              <a:rPr lang="en-US" altLang="id-ID" dirty="0" err="1"/>
              <a:t>masing-masing</a:t>
            </a:r>
            <a:r>
              <a:rPr lang="en-US" altLang="id-ID" dirty="0"/>
              <a:t> </a:t>
            </a:r>
            <a:r>
              <a:rPr lang="en-US" altLang="id-ID" dirty="0" err="1"/>
              <a:t>dapat</a:t>
            </a:r>
            <a:r>
              <a:rPr lang="en-US" altLang="id-ID" dirty="0"/>
              <a:t> </a:t>
            </a:r>
            <a:r>
              <a:rPr lang="en-US" altLang="id-ID" dirty="0" err="1"/>
              <a:t>melakukan</a:t>
            </a:r>
            <a:r>
              <a:rPr lang="en-US" altLang="id-ID" dirty="0"/>
              <a:t> proses </a:t>
            </a:r>
            <a:r>
              <a:rPr lang="en-US" altLang="id-ID" dirty="0" err="1"/>
              <a:t>baca</a:t>
            </a:r>
            <a:r>
              <a:rPr lang="en-US" altLang="id-ID" dirty="0"/>
              <a:t> </a:t>
            </a:r>
            <a:r>
              <a:rPr lang="en-US" altLang="id-ID" i="1" dirty="0"/>
              <a:t>(read) </a:t>
            </a:r>
            <a:r>
              <a:rPr lang="en-US" altLang="id-ID" dirty="0"/>
              <a:t>dan proses </a:t>
            </a:r>
            <a:r>
              <a:rPr lang="en-US" altLang="id-ID" dirty="0" err="1"/>
              <a:t>tulis</a:t>
            </a:r>
            <a:r>
              <a:rPr lang="en-US" altLang="id-ID" dirty="0"/>
              <a:t> </a:t>
            </a:r>
            <a:r>
              <a:rPr lang="en-US" altLang="id-ID" i="1" dirty="0"/>
              <a:t>(write).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B113-AC93-43FE-BA66-76C373E0B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Race Condition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id="{7185F39E-739B-47BE-933C-5E5A6CEEE0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altLang="id-ID" dirty="0" err="1"/>
              <a:t>Penyimpanan</a:t>
            </a:r>
            <a:r>
              <a:rPr lang="en-US" altLang="id-ID" dirty="0"/>
              <a:t> </a:t>
            </a:r>
            <a:r>
              <a:rPr lang="en-US" altLang="id-ID" dirty="0" err="1"/>
              <a:t>bersama</a:t>
            </a:r>
            <a:r>
              <a:rPr lang="en-US" altLang="id-ID" dirty="0"/>
              <a:t> (shared storage) </a:t>
            </a:r>
            <a:r>
              <a:rPr lang="en-US" altLang="id-ID" dirty="0" err="1"/>
              <a:t>mungkin</a:t>
            </a:r>
            <a:r>
              <a:rPr lang="en-US" altLang="id-ID" dirty="0"/>
              <a:t> </a:t>
            </a:r>
            <a:r>
              <a:rPr lang="en-US" altLang="id-ID" dirty="0" err="1"/>
              <a:t>berada</a:t>
            </a:r>
            <a:r>
              <a:rPr lang="en-US" altLang="id-ID" dirty="0"/>
              <a:t> di </a:t>
            </a:r>
            <a:r>
              <a:rPr lang="en-US" altLang="id-ID" dirty="0" err="1"/>
              <a:t>memori</a:t>
            </a:r>
            <a:r>
              <a:rPr lang="en-US" altLang="id-ID" dirty="0"/>
              <a:t> </a:t>
            </a:r>
            <a:r>
              <a:rPr lang="en-US" altLang="id-ID" dirty="0" err="1"/>
              <a:t>utama</a:t>
            </a:r>
            <a:r>
              <a:rPr lang="en-US" altLang="id-ID" dirty="0"/>
              <a:t> </a:t>
            </a:r>
            <a:r>
              <a:rPr lang="en-US" altLang="id-ID" dirty="0" err="1"/>
              <a:t>atau</a:t>
            </a:r>
            <a:r>
              <a:rPr lang="en-US" altLang="id-ID" dirty="0"/>
              <a:t> </a:t>
            </a:r>
            <a:r>
              <a:rPr lang="en-US" altLang="id-ID" dirty="0" err="1"/>
              <a:t>berupa</a:t>
            </a:r>
            <a:r>
              <a:rPr lang="en-US" altLang="id-ID" dirty="0"/>
              <a:t> </a:t>
            </a:r>
            <a:r>
              <a:rPr lang="en-US" altLang="id-ID" dirty="0" err="1"/>
              <a:t>sebuah</a:t>
            </a:r>
            <a:r>
              <a:rPr lang="en-US" altLang="id-ID" dirty="0"/>
              <a:t> </a:t>
            </a:r>
            <a:r>
              <a:rPr lang="en-US" altLang="id-ID" dirty="0" err="1"/>
              <a:t>berkas</a:t>
            </a:r>
            <a:r>
              <a:rPr lang="en-US" altLang="id-ID" dirty="0"/>
              <a:t> </a:t>
            </a:r>
            <a:r>
              <a:rPr lang="en-US" altLang="id-ID" dirty="0" err="1"/>
              <a:t>bersama</a:t>
            </a:r>
            <a:r>
              <a:rPr lang="en-US" altLang="id-ID" dirty="0"/>
              <a:t>, </a:t>
            </a:r>
            <a:r>
              <a:rPr lang="en-US" altLang="id-ID" dirty="0" err="1"/>
              <a:t>lokasi</a:t>
            </a:r>
            <a:r>
              <a:rPr lang="en-US" altLang="id-ID" dirty="0"/>
              <a:t> </a:t>
            </a:r>
            <a:r>
              <a:rPr lang="en-US" altLang="id-ID" dirty="0" err="1"/>
              <a:t>dari</a:t>
            </a:r>
            <a:r>
              <a:rPr lang="en-US" altLang="id-ID" dirty="0"/>
              <a:t> </a:t>
            </a:r>
            <a:r>
              <a:rPr lang="en-US" altLang="id-ID" dirty="0" err="1"/>
              <a:t>memori</a:t>
            </a:r>
            <a:r>
              <a:rPr lang="en-US" altLang="id-ID" dirty="0"/>
              <a:t> </a:t>
            </a:r>
            <a:r>
              <a:rPr lang="en-US" altLang="id-ID" dirty="0" err="1"/>
              <a:t>bersama</a:t>
            </a:r>
            <a:r>
              <a:rPr lang="en-US" altLang="id-ID" dirty="0"/>
              <a:t>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merubah</a:t>
            </a:r>
            <a:r>
              <a:rPr lang="en-US" altLang="id-ID" dirty="0"/>
              <a:t> </a:t>
            </a:r>
            <a:r>
              <a:rPr lang="en-US" altLang="id-ID" dirty="0" err="1"/>
              <a:t>kealamian</a:t>
            </a:r>
            <a:r>
              <a:rPr lang="en-US" altLang="id-ID" dirty="0"/>
              <a:t> </a:t>
            </a:r>
            <a:r>
              <a:rPr lang="en-US" altLang="id-ID" dirty="0" err="1"/>
              <a:t>dari</a:t>
            </a:r>
            <a:r>
              <a:rPr lang="en-US" altLang="id-ID" dirty="0"/>
              <a:t> </a:t>
            </a:r>
            <a:r>
              <a:rPr lang="en-US" altLang="id-ID" dirty="0" err="1"/>
              <a:t>komunikasi</a:t>
            </a:r>
            <a:r>
              <a:rPr lang="en-US" altLang="id-ID" dirty="0"/>
              <a:t> </a:t>
            </a:r>
            <a:r>
              <a:rPr lang="en-US" altLang="id-ID" dirty="0" err="1"/>
              <a:t>atau</a:t>
            </a:r>
            <a:r>
              <a:rPr lang="en-US" altLang="id-ID" dirty="0"/>
              <a:t> </a:t>
            </a:r>
            <a:r>
              <a:rPr lang="en-US" altLang="id-ID" dirty="0" err="1"/>
              <a:t>masalah</a:t>
            </a:r>
            <a:r>
              <a:rPr lang="en-US" altLang="id-ID" dirty="0"/>
              <a:t> yang </a:t>
            </a:r>
            <a:r>
              <a:rPr lang="en-US" altLang="id-ID" dirty="0" err="1"/>
              <a:t>muncul</a:t>
            </a:r>
            <a:r>
              <a:rPr lang="en-US" altLang="id-ID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50C55-F74B-45EF-B83E-02D4B9C46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Critical Section</a:t>
            </a:r>
          </a:p>
        </p:txBody>
      </p:sp>
      <p:sp>
        <p:nvSpPr>
          <p:cNvPr id="38915" name="Content Placeholder 2">
            <a:extLst>
              <a:ext uri="{FF2B5EF4-FFF2-40B4-BE49-F238E27FC236}">
                <a16:creationId xmlns:a16="http://schemas.microsoft.com/office/drawing/2014/main" id="{9074245F-C8C7-4A8E-A598-092A86A655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774825"/>
            <a:ext cx="8686800" cy="4625975"/>
          </a:xfrm>
        </p:spPr>
        <p:txBody>
          <a:bodyPr/>
          <a:lstStyle/>
          <a:p>
            <a:pPr algn="just" eaLnBrk="1" hangingPunct="1"/>
            <a:r>
              <a:rPr lang="id-ID" altLang="id-ID" sz="3600" b="1" dirty="0"/>
              <a:t>Bagaimana menghindari </a:t>
            </a:r>
            <a:r>
              <a:rPr lang="id-ID" altLang="id-ID" sz="3600" b="1" i="1" dirty="0"/>
              <a:t>race conditions</a:t>
            </a:r>
            <a:r>
              <a:rPr lang="id-ID" altLang="id-ID" sz="3600" b="1" dirty="0"/>
              <a:t>? </a:t>
            </a:r>
            <a:endParaRPr lang="en-US" altLang="id-ID" sz="3600" b="1" dirty="0"/>
          </a:p>
          <a:p>
            <a:pPr algn="just" eaLnBrk="1" hangingPunct="1">
              <a:buFont typeface="Wingdings 2" panose="05020102010507070707" pitchFamily="18" charset="2"/>
              <a:buNone/>
            </a:pPr>
            <a:r>
              <a:rPr lang="en-US" altLang="id-ID" sz="3600" b="1" dirty="0"/>
              <a:t>	</a:t>
            </a:r>
          </a:p>
          <a:p>
            <a:pPr algn="just" eaLnBrk="1" hangingPunct="1">
              <a:buFont typeface="Wingdings 2" panose="05020102010507070707" pitchFamily="18" charset="2"/>
              <a:buNone/>
            </a:pPr>
            <a:r>
              <a:rPr lang="en-US" altLang="id-ID" dirty="0"/>
              <a:t>	</a:t>
            </a:r>
            <a:r>
              <a:rPr lang="id-ID" altLang="id-ID" dirty="0"/>
              <a:t>Kunci untuk mencegah masalah ini adalah menemukan beberapa jalan untuk mencegah lebih dari satu proses untuk melakukan proses writing dan reading kepada shared data pada saat yang sama. </a:t>
            </a: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372BB-CE5E-4CB7-B67F-81FB82C89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Critical Section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9939" name="Content Placeholder 2">
            <a:extLst>
              <a:ext uri="{FF2B5EF4-FFF2-40B4-BE49-F238E27FC236}">
                <a16:creationId xmlns:a16="http://schemas.microsoft.com/office/drawing/2014/main" id="{3F3ADC3E-D62F-46CF-9D35-756C855C0F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id-ID" altLang="id-ID" dirty="0"/>
              <a:t>Masalah menghindari </a:t>
            </a:r>
            <a:r>
              <a:rPr lang="id-ID" altLang="id-ID" i="1" dirty="0"/>
              <a:t>race conditions</a:t>
            </a:r>
            <a:r>
              <a:rPr lang="id-ID" altLang="id-ID" dirty="0"/>
              <a:t> dapat juga diformulasikan secara abstrak. </a:t>
            </a:r>
            <a:endParaRPr lang="en-US" altLang="id-ID" dirty="0"/>
          </a:p>
          <a:p>
            <a:pPr algn="just" eaLnBrk="1" hangingPunct="1"/>
            <a:r>
              <a:rPr lang="id-ID" altLang="id-ID" dirty="0"/>
              <a:t>Walau pun dapat mencegah </a:t>
            </a:r>
            <a:r>
              <a:rPr lang="id-ID" altLang="id-ID" i="1" dirty="0"/>
              <a:t>race conditions</a:t>
            </a:r>
            <a:r>
              <a:rPr lang="id-ID" altLang="id-ID" dirty="0"/>
              <a:t>, tapi tidak cukup untuk melakukan kerjasama antar proses secara pararel dengan baik dan efisien dalam menggunakan shared data. </a:t>
            </a: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A2096-E1E4-4D55-9CCF-EC5E7FD62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Critical Section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D23CB-7D73-4348-8C4C-ED5DBB13AB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774825"/>
            <a:ext cx="8686800" cy="4625975"/>
          </a:xfrm>
        </p:spPr>
        <p:txBody>
          <a:bodyPr rtlCol="0">
            <a:normAutofit/>
          </a:bodyPr>
          <a:lstStyle/>
          <a:p>
            <a:pPr marL="438912" indent="-320040" algn="ctr" eaLnBrk="1" fontAlgn="auto" hangingPunct="1">
              <a:spcBef>
                <a:spcPts val="0"/>
              </a:spcBef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id-ID" sz="3900" b="1" dirty="0"/>
              <a:t>4 kondisi agar menghasilkan solusi yang baik: </a:t>
            </a:r>
            <a:endParaRPr lang="en-US" sz="3900" b="1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dirty="0"/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bersamaan</a:t>
            </a:r>
            <a:endParaRPr lang="en-US" dirty="0"/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asumsi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kecepatan</a:t>
            </a:r>
            <a:endParaRPr lang="en-US" dirty="0"/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yang </a:t>
            </a:r>
            <a:r>
              <a:rPr lang="en-US" dirty="0" err="1"/>
              <a:t>berjalan</a:t>
            </a:r>
            <a:r>
              <a:rPr lang="en-US" dirty="0"/>
              <a:t>,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mengeblok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lain.  </a:t>
            </a:r>
          </a:p>
          <a:p>
            <a:pPr marL="633222" indent="-51435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yang </a:t>
            </a:r>
            <a:r>
              <a:rPr lang="en-US" dirty="0" err="1"/>
              <a:t>menunggu</a:t>
            </a:r>
            <a:endParaRPr lang="en-US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1390A-82FC-492F-B07D-1914D87C1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dirty="0"/>
              <a:t>Problem Klasik Sinkronisasi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1987" name="Content Placeholder 2">
            <a:extLst>
              <a:ext uri="{FF2B5EF4-FFF2-40B4-BE49-F238E27FC236}">
                <a16:creationId xmlns:a16="http://schemas.microsoft.com/office/drawing/2014/main" id="{EF218F65-406C-4A7A-8CF7-123256623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id-ID" altLang="id-ID" sz="3600" b="1" dirty="0"/>
              <a:t>Ada tiga hal</a:t>
            </a:r>
            <a:r>
              <a:rPr lang="en-US" altLang="id-ID" sz="3600" b="1" dirty="0"/>
              <a:t> </a:t>
            </a:r>
            <a:r>
              <a:rPr lang="en-US" altLang="id-ID" sz="3600" b="1" dirty="0" err="1"/>
              <a:t>Yaitu</a:t>
            </a:r>
            <a:r>
              <a:rPr lang="en-US" altLang="id-ID" sz="3600" b="1" dirty="0"/>
              <a:t> :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id-ID" dirty="0"/>
          </a:p>
          <a:p>
            <a:pPr eaLnBrk="1" hangingPunct="1"/>
            <a:r>
              <a:rPr lang="id-ID" altLang="id-ID" sz="3600" b="1" dirty="0"/>
              <a:t>Problem </a:t>
            </a:r>
            <a:r>
              <a:rPr lang="id-ID" altLang="id-ID" sz="3600" b="1" i="1" dirty="0"/>
              <a:t>Bounded buffer</a:t>
            </a:r>
            <a:r>
              <a:rPr lang="id-ID" altLang="id-ID" sz="3600" b="1" dirty="0"/>
              <a:t>.  </a:t>
            </a:r>
            <a:endParaRPr lang="en-US" altLang="id-ID" sz="3600" b="1" dirty="0"/>
          </a:p>
          <a:p>
            <a:pPr eaLnBrk="1" hangingPunct="1"/>
            <a:r>
              <a:rPr lang="id-ID" altLang="id-ID" sz="3600" b="1" dirty="0"/>
              <a:t>Problem </a:t>
            </a:r>
            <a:r>
              <a:rPr lang="id-ID" altLang="id-ID" sz="3600" b="1" i="1" dirty="0"/>
              <a:t>Reades and Writer</a:t>
            </a:r>
            <a:r>
              <a:rPr lang="id-ID" altLang="id-ID" sz="3600" b="1" dirty="0"/>
              <a:t>.</a:t>
            </a:r>
            <a:endParaRPr lang="en-US" altLang="id-ID" sz="3600" b="1" dirty="0"/>
          </a:p>
          <a:p>
            <a:pPr eaLnBrk="1" hangingPunct="1"/>
            <a:r>
              <a:rPr lang="id-ID" altLang="id-ID" sz="3600" b="1" dirty="0"/>
              <a:t>Problem </a:t>
            </a:r>
            <a:r>
              <a:rPr lang="id-ID" altLang="id-ID" sz="3600" b="1" i="1" dirty="0"/>
              <a:t>Dining Philosophers</a:t>
            </a:r>
            <a:r>
              <a:rPr lang="id-ID" altLang="id-ID" sz="3600" b="1" dirty="0"/>
              <a:t>.</a:t>
            </a:r>
            <a:endParaRPr lang="en-US" altLang="id-ID" sz="3600" b="1" dirty="0"/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B245B-7946-46D3-BD18-2A7E75A57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i="1" dirty="0">
                <a:solidFill>
                  <a:schemeClr val="accent1">
                    <a:satMod val="150000"/>
                  </a:schemeClr>
                </a:solidFill>
              </a:rPr>
              <a:t>Problem Readers-Writers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C77FAFCE-1B98-42E1-8B56-16EF8B7FCA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2133600"/>
          </a:xfrm>
        </p:spPr>
        <p:txBody>
          <a:bodyPr/>
          <a:lstStyle/>
          <a:p>
            <a:pPr algn="just" eaLnBrk="1" hangingPunct="1"/>
            <a:r>
              <a:rPr lang="id-ID" altLang="id-ID" sz="4000" dirty="0"/>
              <a:t>Problem </a:t>
            </a:r>
            <a:r>
              <a:rPr lang="id-ID" altLang="id-ID" sz="4000" i="1" dirty="0"/>
              <a:t>readers-writer </a:t>
            </a:r>
            <a:r>
              <a:rPr lang="id-ID" altLang="id-ID" sz="4000" dirty="0"/>
              <a:t>adalah problem yang memodelkan proses yang mengakses database. </a:t>
            </a:r>
            <a:endParaRPr lang="en-US" altLang="id-ID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FB1A8-6C05-4FCE-B4A9-D9BB160E7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i="1" dirty="0">
                <a:solidFill>
                  <a:schemeClr val="accent1">
                    <a:satMod val="150000"/>
                  </a:schemeClr>
                </a:solidFill>
              </a:rPr>
              <a:t>Problem Readers-Writers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4F5B2FC0-AAB8-478D-AE5B-C8DAF9EEAA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38400"/>
            <a:ext cx="8458200" cy="3178175"/>
          </a:xfrm>
        </p:spPr>
        <p:txBody>
          <a:bodyPr/>
          <a:lstStyle/>
          <a:p>
            <a:pPr algn="just" eaLnBrk="1" hangingPunct="1"/>
            <a:r>
              <a:rPr lang="id-ID" altLang="id-ID" sz="3600" dirty="0"/>
              <a:t>Sebagai contoh sebuah sistem pemesanan sebuah perusahaan penerbangan, dimana banyak proses berkompetisi berharap untuk membaca (</a:t>
            </a:r>
            <a:r>
              <a:rPr lang="id-ID" altLang="id-ID" sz="3600" i="1" dirty="0"/>
              <a:t>read</a:t>
            </a:r>
            <a:r>
              <a:rPr lang="id-ID" altLang="id-ID" sz="3600" dirty="0"/>
              <a:t>) dan menulis (</a:t>
            </a:r>
            <a:r>
              <a:rPr lang="id-ID" altLang="id-ID" sz="3600" i="1" dirty="0"/>
              <a:t>write</a:t>
            </a:r>
            <a:r>
              <a:rPr lang="id-ID" altLang="id-ID" sz="3600" dirty="0"/>
              <a:t>).</a:t>
            </a:r>
            <a:endParaRPr lang="en-US" altLang="id-ID" sz="3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8BFAF-9281-4661-8FB8-F047D62C5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sz="4800" i="1" dirty="0">
                <a:solidFill>
                  <a:schemeClr val="accent1">
                    <a:satMod val="150000"/>
                  </a:schemeClr>
                </a:solidFill>
              </a:rPr>
              <a:t>Problem Dining Philosopers</a:t>
            </a:r>
            <a:endParaRPr lang="en-US" sz="4800" i="1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FAC292AC-4FDC-4058-A92F-FE26AF2B99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3962400"/>
          </a:xfrm>
        </p:spPr>
        <p:txBody>
          <a:bodyPr/>
          <a:lstStyle/>
          <a:p>
            <a:pPr algn="just" eaLnBrk="1" hangingPunct="1"/>
            <a:r>
              <a:rPr lang="id-ID" altLang="id-ID" sz="3600" dirty="0"/>
              <a:t>Program ini menggunakan sebuah array dari semaphore yang dapat ditahan</a:t>
            </a:r>
            <a:r>
              <a:rPr lang="en-US" altLang="id-ID" sz="3600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63107-6C0A-4750-B892-57781F931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DEADLOCK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6F2FCC53-D9E5-4B5A-801D-65E91B460E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67200"/>
          </a:xfrm>
        </p:spPr>
        <p:txBody>
          <a:bodyPr/>
          <a:lstStyle/>
          <a:p>
            <a:pPr algn="just" eaLnBrk="1" hangingPunct="1"/>
            <a:r>
              <a:rPr lang="en-US" altLang="id-ID" sz="3600" dirty="0"/>
              <a:t>Deadlock </a:t>
            </a:r>
            <a:r>
              <a:rPr lang="en-US" altLang="id-ID" sz="3600" dirty="0" err="1"/>
              <a:t>adalah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suatu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kondisi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dimana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dua</a:t>
            </a:r>
            <a:r>
              <a:rPr lang="en-US" altLang="id-ID" sz="3600" dirty="0"/>
              <a:t> proses </a:t>
            </a:r>
            <a:r>
              <a:rPr lang="en-US" altLang="id-ID" sz="3600" dirty="0" err="1"/>
              <a:t>atau</a:t>
            </a:r>
            <a:r>
              <a:rPr lang="en-US" altLang="id-ID" sz="3600" dirty="0"/>
              <a:t> </a:t>
            </a:r>
            <a:r>
              <a:rPr lang="en-US" altLang="id-ID" sz="3600" dirty="0" err="1"/>
              <a:t>lebih</a:t>
            </a:r>
            <a:r>
              <a:rPr lang="en-US" altLang="id-ID" sz="3600" dirty="0"/>
              <a:t> </a:t>
            </a:r>
            <a:r>
              <a:rPr lang="en-US" altLang="id-ID" sz="3600" dirty="0" err="1"/>
              <a:t>tidak</a:t>
            </a:r>
            <a:r>
              <a:rPr lang="en-US" altLang="id-ID" sz="3600" dirty="0"/>
              <a:t> </a:t>
            </a:r>
            <a:r>
              <a:rPr lang="en-US" altLang="id-ID" sz="3600" dirty="0" err="1"/>
              <a:t>dapat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meneruskan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eksekusinya</a:t>
            </a:r>
            <a:r>
              <a:rPr lang="en-US" altLang="id-ID" sz="3600" dirty="0"/>
              <a:t> oleh </a:t>
            </a:r>
            <a:r>
              <a:rPr lang="en-US" altLang="id-ID" sz="3600" dirty="0" err="1"/>
              <a:t>pemroses</a:t>
            </a:r>
            <a:r>
              <a:rPr lang="en-US" altLang="id-ID" sz="3600" dirty="0"/>
              <a:t>.</a:t>
            </a:r>
          </a:p>
          <a:p>
            <a:pPr algn="just" eaLnBrk="1" hangingPunct="1"/>
            <a:r>
              <a:rPr lang="en-US" altLang="id-ID" sz="3600" dirty="0"/>
              <a:t>Pada </a:t>
            </a:r>
            <a:r>
              <a:rPr lang="en-US" altLang="id-ID" sz="3600" dirty="0" err="1"/>
              <a:t>umumnya</a:t>
            </a:r>
            <a:r>
              <a:rPr lang="en-US" altLang="id-ID" sz="3600" dirty="0"/>
              <a:t> </a:t>
            </a:r>
            <a:r>
              <a:rPr lang="en-US" altLang="id-ID" sz="3600" i="1" dirty="0"/>
              <a:t>deadlock </a:t>
            </a:r>
            <a:r>
              <a:rPr lang="en-US" altLang="id-ID" sz="3600" dirty="0" err="1"/>
              <a:t>terjadi</a:t>
            </a:r>
            <a:r>
              <a:rPr lang="en-US" altLang="id-ID" sz="3600" dirty="0"/>
              <a:t> </a:t>
            </a:r>
            <a:r>
              <a:rPr lang="en-US" altLang="id-ID" sz="3600" dirty="0" err="1"/>
              <a:t>karena</a:t>
            </a:r>
            <a:r>
              <a:rPr lang="en-US" altLang="id-ID" sz="3600" dirty="0"/>
              <a:t> proses </a:t>
            </a:r>
            <a:r>
              <a:rPr lang="en-US" altLang="id-ID" sz="3600" dirty="0" err="1"/>
              <a:t>mengalami</a:t>
            </a:r>
            <a:r>
              <a:rPr lang="en-US" altLang="id-ID" sz="3600" dirty="0"/>
              <a:t> </a:t>
            </a:r>
            <a:r>
              <a:rPr lang="en-US" altLang="id-ID" sz="3600" i="1" dirty="0" err="1"/>
              <a:t>startvation</a:t>
            </a:r>
            <a:r>
              <a:rPr lang="en-US" altLang="id-ID" sz="3600" i="1" dirty="0"/>
              <a:t>.</a:t>
            </a:r>
            <a:r>
              <a:rPr lang="en-US" altLang="id-ID" sz="3600" dirty="0"/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F5C63-2677-4A2C-8816-BA60AF056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DEADLOCK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id="{1E811524-67D1-44FD-AF3C-434B76160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en-US" altLang="id-ID" sz="3600" dirty="0" err="1"/>
              <a:t>Kondisi</a:t>
            </a:r>
            <a:r>
              <a:rPr lang="en-US" altLang="id-ID" sz="3600" dirty="0"/>
              <a:t> yang </a:t>
            </a:r>
            <a:r>
              <a:rPr lang="en-US" altLang="id-ID" sz="3600" dirty="0" err="1"/>
              <a:t>dapat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menimbulkan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terjadinya</a:t>
            </a:r>
            <a:r>
              <a:rPr lang="en-US" altLang="id-ID" sz="3600" dirty="0"/>
              <a:t> deadlock: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id-ID" sz="3600" dirty="0"/>
          </a:p>
          <a:p>
            <a:pPr eaLnBrk="1" hangingPunct="1"/>
            <a:r>
              <a:rPr lang="en-US" altLang="id-ID" sz="3600" i="1" dirty="0"/>
              <a:t>Mutual exclusion</a:t>
            </a:r>
            <a:r>
              <a:rPr lang="en-US" altLang="id-ID" sz="3600" dirty="0"/>
              <a:t>. </a:t>
            </a:r>
          </a:p>
          <a:p>
            <a:pPr eaLnBrk="1" hangingPunct="1"/>
            <a:r>
              <a:rPr lang="en-US" altLang="id-ID" sz="3600" i="1" dirty="0"/>
              <a:t>Hold &amp; Wait</a:t>
            </a:r>
            <a:r>
              <a:rPr lang="en-US" altLang="id-ID" sz="3600" dirty="0"/>
              <a:t>. </a:t>
            </a:r>
          </a:p>
          <a:p>
            <a:pPr eaLnBrk="1" hangingPunct="1"/>
            <a:r>
              <a:rPr lang="en-US" altLang="id-ID" sz="3600" i="1" dirty="0"/>
              <a:t>No Preemption</a:t>
            </a:r>
            <a:r>
              <a:rPr lang="en-US" altLang="id-ID" sz="3600" dirty="0"/>
              <a:t>. </a:t>
            </a:r>
          </a:p>
          <a:p>
            <a:pPr eaLnBrk="1" hangingPunct="1"/>
            <a:r>
              <a:rPr lang="en-US" altLang="id-ID" sz="3600" i="1" dirty="0"/>
              <a:t>Circular Wait Condition</a:t>
            </a:r>
            <a:r>
              <a:rPr lang="en-US" altLang="id-ID" sz="3600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EBF93-DA1D-41DF-BBD9-4DB5D2D8E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/>
              <a:t>Deadlock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8131" name="Content Placeholder 2">
            <a:extLst>
              <a:ext uri="{FF2B5EF4-FFF2-40B4-BE49-F238E27FC236}">
                <a16:creationId xmlns:a16="http://schemas.microsoft.com/office/drawing/2014/main" id="{C9AC8C08-BB2F-4E85-86D5-F36B25C0B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2209800"/>
            <a:ext cx="8610600" cy="3581400"/>
          </a:xfrm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en-US" altLang="id-ID" sz="4000" b="1" dirty="0" err="1"/>
              <a:t>Metode</a:t>
            </a:r>
            <a:r>
              <a:rPr lang="en-US" altLang="id-ID" sz="4000" b="1" dirty="0"/>
              <a:t> </a:t>
            </a:r>
            <a:r>
              <a:rPr lang="en-US" altLang="id-ID" sz="4000" b="1" dirty="0" err="1"/>
              <a:t>Mengendalikan</a:t>
            </a:r>
            <a:r>
              <a:rPr lang="en-US" altLang="id-ID" sz="4000" b="1" dirty="0"/>
              <a:t> </a:t>
            </a:r>
            <a:r>
              <a:rPr lang="en-US" altLang="id-ID" sz="4000" b="1" i="1" dirty="0"/>
              <a:t>Deadlock</a:t>
            </a:r>
            <a:r>
              <a:rPr lang="en-US" altLang="id-ID" sz="4000" b="1" dirty="0"/>
              <a:t> :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endParaRPr lang="en-US" altLang="id-ID" sz="3600" dirty="0"/>
          </a:p>
          <a:p>
            <a:pPr eaLnBrk="1" hangingPunct="1"/>
            <a:r>
              <a:rPr lang="en-US" altLang="id-ID" sz="3600" dirty="0" err="1"/>
              <a:t>Menggunakan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suatu</a:t>
            </a:r>
            <a:r>
              <a:rPr lang="en-US" altLang="id-ID" sz="3600" dirty="0"/>
              <a:t> </a:t>
            </a:r>
            <a:r>
              <a:rPr lang="en-US" altLang="id-ID" sz="3600" dirty="0" err="1"/>
              <a:t>protokol</a:t>
            </a:r>
            <a:endParaRPr lang="en-US" altLang="id-ID" sz="3600" dirty="0"/>
          </a:p>
          <a:p>
            <a:pPr eaLnBrk="1" hangingPunct="1"/>
            <a:r>
              <a:rPr lang="en-US" altLang="id-ID" sz="3600" dirty="0" err="1"/>
              <a:t>Mengijinkan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sistem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mengalami</a:t>
            </a:r>
            <a:r>
              <a:rPr lang="en-US" altLang="id-ID" sz="3600" dirty="0"/>
              <a:t> deadlock</a:t>
            </a:r>
          </a:p>
          <a:p>
            <a:pPr eaLnBrk="1" hangingPunct="1"/>
            <a:r>
              <a:rPr lang="en-US" altLang="id-ID" sz="3600" dirty="0" err="1"/>
              <a:t>Mengabaikan</a:t>
            </a:r>
            <a:r>
              <a:rPr lang="en-US" altLang="id-ID" sz="3600" dirty="0"/>
              <a:t> </a:t>
            </a:r>
            <a:r>
              <a:rPr lang="en-US" altLang="id-ID" sz="3600" dirty="0" err="1"/>
              <a:t>semua</a:t>
            </a:r>
            <a:r>
              <a:rPr lang="en-US" altLang="id-ID" sz="3600" dirty="0"/>
              <a:t> </a:t>
            </a:r>
            <a:r>
              <a:rPr lang="en-US" altLang="id-ID" sz="3600" dirty="0" err="1"/>
              <a:t>masalah</a:t>
            </a:r>
            <a:endParaRPr lang="en-US" altLang="id-ID" sz="3600" dirty="0"/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id-ID" dirty="0"/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id-ID" dirty="0"/>
          </a:p>
          <a:p>
            <a:pPr eaLnBrk="1" hangingPunct="1"/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48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C22B7-E9FD-4FF8-9D0F-B4E971888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i="1" dirty="0"/>
              <a:t>Deadlock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80D2D2-5D25-4BD4-8FCA-52897EB249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2209800"/>
            <a:ext cx="8229600" cy="2568575"/>
          </a:xfrm>
        </p:spPr>
        <p:txBody>
          <a:bodyPr rtlCol="0">
            <a:normAutofit lnSpcReduction="10000"/>
          </a:bodyPr>
          <a:lstStyle/>
          <a:p>
            <a:pPr algn="ctr" eaLnBrk="1" hangingPunct="1">
              <a:buFont typeface="Wingdings 2" panose="05020102010507070707" pitchFamily="18" charset="2"/>
              <a:buNone/>
              <a:defRPr/>
            </a:pPr>
            <a:r>
              <a:rPr lang="en-US" sz="4000" dirty="0" err="1"/>
              <a:t>Penghindaran</a:t>
            </a:r>
            <a:r>
              <a:rPr lang="en-US" sz="4000" dirty="0"/>
              <a:t> Deadlock :</a:t>
            </a:r>
          </a:p>
          <a:p>
            <a:pPr algn="ctr" eaLnBrk="1" hangingPunct="1">
              <a:buFont typeface="Wingdings 2" panose="05020102010507070707" pitchFamily="18" charset="2"/>
              <a:buNone/>
              <a:defRPr/>
            </a:pPr>
            <a:endParaRPr lang="en-US" sz="4000" b="1" dirty="0"/>
          </a:p>
          <a:p>
            <a:pPr eaLnBrk="1" hangingPunct="1">
              <a:defRPr/>
            </a:pPr>
            <a:r>
              <a:rPr lang="en-US" sz="4000" b="1" dirty="0"/>
              <a:t>State </a:t>
            </a:r>
            <a:r>
              <a:rPr lang="en-US" sz="4000" b="1" dirty="0" err="1"/>
              <a:t>Selamat</a:t>
            </a:r>
            <a:endParaRPr lang="en-US" sz="4000" b="1" dirty="0"/>
          </a:p>
          <a:p>
            <a:pPr eaLnBrk="1" hangingPunct="1">
              <a:defRPr/>
            </a:pPr>
            <a:r>
              <a:rPr lang="en-US" sz="4000" b="1" dirty="0"/>
              <a:t>State </a:t>
            </a:r>
            <a:r>
              <a:rPr lang="en-US" sz="4000" b="1" dirty="0" err="1"/>
              <a:t>Tak</a:t>
            </a:r>
            <a:r>
              <a:rPr lang="en-US" sz="4000" b="1" dirty="0"/>
              <a:t> </a:t>
            </a:r>
            <a:r>
              <a:rPr lang="en-US" sz="4000" b="1" dirty="0" err="1"/>
              <a:t>Selamat</a:t>
            </a:r>
            <a:r>
              <a:rPr lang="en-US" sz="4000" b="1" dirty="0"/>
              <a:t> </a:t>
            </a:r>
            <a:r>
              <a:rPr lang="en-US" sz="4000" b="1" i="1" dirty="0"/>
              <a:t>(unsafe state)</a:t>
            </a:r>
            <a:endParaRPr lang="en-US" dirty="0"/>
          </a:p>
          <a:p>
            <a:pPr marL="438912" indent="-320040"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D931F-6984-44C1-9FF0-EF2DA9B70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d-ID" i="1" dirty="0"/>
              <a:t>Deadlock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1B39CD-5597-474F-A1B4-C091162C12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752600"/>
            <a:ext cx="8686800" cy="3276600"/>
          </a:xfrm>
        </p:spPr>
        <p:txBody>
          <a:bodyPr rtlCol="0">
            <a:normAutofit/>
          </a:bodyPr>
          <a:lstStyle/>
          <a:p>
            <a:pPr algn="ctr" eaLnBrk="1" hangingPunct="1">
              <a:buFont typeface="Wingdings 2" panose="05020102010507070707" pitchFamily="18" charset="2"/>
              <a:buNone/>
              <a:defRPr/>
            </a:pPr>
            <a:r>
              <a:rPr lang="id-ID" sz="4000" dirty="0"/>
              <a:t>Mendeteksi dan Memulihkan</a:t>
            </a:r>
            <a:r>
              <a:rPr lang="en-US" sz="4000" dirty="0"/>
              <a:t> </a:t>
            </a:r>
            <a:r>
              <a:rPr lang="id-ID" sz="4000" i="1" dirty="0"/>
              <a:t>Deadlock</a:t>
            </a:r>
            <a:r>
              <a:rPr lang="id-ID" sz="4000" dirty="0"/>
              <a:t> </a:t>
            </a:r>
            <a:r>
              <a:rPr lang="en-US" sz="4000" dirty="0"/>
              <a:t> :</a:t>
            </a:r>
            <a:endParaRPr lang="en-US" sz="4000" i="1" dirty="0"/>
          </a:p>
          <a:p>
            <a:pPr algn="ctr" eaLnBrk="1" hangingPunct="1">
              <a:buFont typeface="Wingdings 2" panose="05020102010507070707" pitchFamily="18" charset="2"/>
              <a:buNone/>
              <a:defRPr/>
            </a:pPr>
            <a:endParaRPr lang="en-US" sz="4000" i="1" dirty="0"/>
          </a:p>
          <a:p>
            <a:pPr marL="862012" indent="-742950" eaLnBrk="1" hangingPunct="1">
              <a:buFont typeface="+mj-lt"/>
              <a:buAutoNum type="arabicPeriod"/>
              <a:defRPr/>
            </a:pPr>
            <a:r>
              <a:rPr lang="id-ID" sz="4000" dirty="0"/>
              <a:t>Terminasi Proses</a:t>
            </a:r>
            <a:endParaRPr lang="en-US" sz="4000" dirty="0"/>
          </a:p>
          <a:p>
            <a:pPr marL="862012" indent="-742950" eaLnBrk="1" hangingPunct="1">
              <a:buFont typeface="+mj-lt"/>
              <a:buAutoNum type="arabicPeriod"/>
              <a:defRPr/>
            </a:pPr>
            <a:r>
              <a:rPr lang="id-ID" sz="4000" i="1" dirty="0"/>
              <a:t>Resources Preemption</a:t>
            </a:r>
            <a:endParaRPr lang="en-US" sz="4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34266C-0CE5-4A32-A5E4-AE0D85EA2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i="1" dirty="0">
                <a:solidFill>
                  <a:schemeClr val="accent1">
                    <a:satMod val="150000"/>
                  </a:schemeClr>
                </a:solidFill>
              </a:rPr>
              <a:t>STARTVATION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id="{B7802CE3-1089-4DB8-BDB2-EDE56DEEE3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4825"/>
            <a:ext cx="8229600" cy="2949575"/>
          </a:xfrm>
        </p:spPr>
        <p:txBody>
          <a:bodyPr/>
          <a:lstStyle/>
          <a:p>
            <a:pPr algn="just" eaLnBrk="1" hangingPunct="1"/>
            <a:r>
              <a:rPr lang="en-US" altLang="id-ID" dirty="0" err="1"/>
              <a:t>Startvation</a:t>
            </a:r>
            <a:r>
              <a:rPr lang="en-US" altLang="id-ID" dirty="0"/>
              <a:t> </a:t>
            </a:r>
            <a:r>
              <a:rPr lang="en-US" altLang="id-ID" dirty="0" err="1"/>
              <a:t>adalah</a:t>
            </a:r>
            <a:r>
              <a:rPr lang="en-US" altLang="id-ID" dirty="0"/>
              <a:t> </a:t>
            </a:r>
            <a:r>
              <a:rPr lang="en-US" altLang="id-ID" dirty="0" err="1"/>
              <a:t>keadaan</a:t>
            </a:r>
            <a:r>
              <a:rPr lang="en-US" altLang="id-ID" dirty="0"/>
              <a:t> </a:t>
            </a:r>
            <a:r>
              <a:rPr lang="en-US" altLang="id-ID" dirty="0" err="1"/>
              <a:t>dimana</a:t>
            </a:r>
            <a:r>
              <a:rPr lang="en-US" altLang="id-ID" dirty="0"/>
              <a:t> </a:t>
            </a:r>
            <a:r>
              <a:rPr lang="en-US" altLang="id-ID" dirty="0" err="1"/>
              <a:t>pemberian</a:t>
            </a:r>
            <a:r>
              <a:rPr lang="en-US" altLang="id-ID" dirty="0"/>
              <a:t> </a:t>
            </a:r>
            <a:r>
              <a:rPr lang="en-US" altLang="id-ID" dirty="0" err="1"/>
              <a:t>akses</a:t>
            </a:r>
            <a:r>
              <a:rPr lang="en-US" altLang="id-ID" dirty="0"/>
              <a:t> </a:t>
            </a:r>
            <a:r>
              <a:rPr lang="en-US" altLang="id-ID" dirty="0" err="1"/>
              <a:t>bergantian</a:t>
            </a:r>
            <a:r>
              <a:rPr lang="en-US" altLang="id-ID" dirty="0"/>
              <a:t> </a:t>
            </a:r>
            <a:r>
              <a:rPr lang="en-US" altLang="id-ID" dirty="0" err="1"/>
              <a:t>terus</a:t>
            </a:r>
            <a:r>
              <a:rPr lang="en-US" altLang="id-ID" dirty="0"/>
              <a:t> </a:t>
            </a:r>
            <a:r>
              <a:rPr lang="en-US" altLang="id-ID" dirty="0" err="1"/>
              <a:t>menerus</a:t>
            </a:r>
            <a:r>
              <a:rPr lang="en-US" altLang="id-ID" dirty="0"/>
              <a:t>, dan </a:t>
            </a:r>
            <a:r>
              <a:rPr lang="en-US" altLang="id-ID" dirty="0" err="1"/>
              <a:t>ada</a:t>
            </a:r>
            <a:r>
              <a:rPr lang="en-US" altLang="id-ID" dirty="0"/>
              <a:t> </a:t>
            </a:r>
            <a:r>
              <a:rPr lang="en-US" altLang="id-ID" dirty="0" err="1"/>
              <a:t>suatu</a:t>
            </a:r>
            <a:r>
              <a:rPr lang="en-US" altLang="id-ID" dirty="0"/>
              <a:t> proses yang </a:t>
            </a:r>
            <a:r>
              <a:rPr lang="en-US" altLang="id-ID" dirty="0" err="1"/>
              <a:t>tidak</a:t>
            </a:r>
            <a:r>
              <a:rPr lang="en-US" altLang="id-ID" dirty="0"/>
              <a:t> </a:t>
            </a:r>
            <a:r>
              <a:rPr lang="en-US" altLang="id-ID" dirty="0" err="1"/>
              <a:t>mendapatkan</a:t>
            </a:r>
            <a:r>
              <a:rPr lang="en-US" altLang="id-ID" dirty="0"/>
              <a:t> </a:t>
            </a:r>
            <a:r>
              <a:rPr lang="en-US" altLang="id-ID" dirty="0" err="1"/>
              <a:t>gilirannya</a:t>
            </a:r>
            <a:endParaRPr lang="en-US" altLang="id-ID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2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117</TotalTime>
  <Words>1055</Words>
  <Application>Microsoft Office PowerPoint</Application>
  <PresentationFormat>On-screen Show (4:3)</PresentationFormat>
  <Paragraphs>165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Wingdings 2</vt:lpstr>
      <vt:lpstr>Wingdings</vt:lpstr>
      <vt:lpstr>Wingdings 3</vt:lpstr>
      <vt:lpstr>Module</vt:lpstr>
      <vt:lpstr>KONKURENSI</vt:lpstr>
      <vt:lpstr>KONKURENSI </vt:lpstr>
      <vt:lpstr>KONKURENSI</vt:lpstr>
      <vt:lpstr>Prinsip-prinsip Konkurensi </vt:lpstr>
      <vt:lpstr>KONKURENSI</vt:lpstr>
      <vt:lpstr>Banyak aplikasi (multiple application)</vt:lpstr>
      <vt:lpstr>Aplikasi terstruktur. </vt:lpstr>
      <vt:lpstr>Struktur sistem operasi. </vt:lpstr>
      <vt:lpstr>Untuk Strukturisasi Satu Proses. </vt:lpstr>
      <vt:lpstr>Interaksi Antar Proses.</vt:lpstr>
      <vt:lpstr>KONKURENSI</vt:lpstr>
      <vt:lpstr>KONKURENSI</vt:lpstr>
      <vt:lpstr>Beberapa kesulitan yang dapat muncul, di antaranya adalah: </vt:lpstr>
      <vt:lpstr>Konkurensi</vt:lpstr>
      <vt:lpstr>Konkurensi</vt:lpstr>
      <vt:lpstr>Pokok Penyelesaian Masalah Kongkurensi </vt:lpstr>
      <vt:lpstr>MUTUAL EXCLUSION </vt:lpstr>
      <vt:lpstr>MUTUAL EXCLUSION</vt:lpstr>
      <vt:lpstr>MUTUAL EXCLUSION</vt:lpstr>
      <vt:lpstr>MUTUAL EXCLUSION</vt:lpstr>
      <vt:lpstr>MUTUAL EXCLUSION</vt:lpstr>
      <vt:lpstr>MUTUAL EXCLUSION</vt:lpstr>
      <vt:lpstr>MUTUAL EXCLUSION</vt:lpstr>
      <vt:lpstr>SINKRONISASI</vt:lpstr>
      <vt:lpstr>SINKRONISASI</vt:lpstr>
      <vt:lpstr>Kasus Produsen-Konsumer </vt:lpstr>
      <vt:lpstr>Race Condition</vt:lpstr>
      <vt:lpstr>Race Condition</vt:lpstr>
      <vt:lpstr>Race Condition</vt:lpstr>
      <vt:lpstr>Race Condition</vt:lpstr>
      <vt:lpstr>Critical Section</vt:lpstr>
      <vt:lpstr>Critical Section</vt:lpstr>
      <vt:lpstr>Critical Section</vt:lpstr>
      <vt:lpstr>Problem Klasik Sinkronisasi</vt:lpstr>
      <vt:lpstr>Problem Readers-Writers</vt:lpstr>
      <vt:lpstr>Problem Readers-Writers</vt:lpstr>
      <vt:lpstr>Problem Dining Philosopers</vt:lpstr>
      <vt:lpstr>DEADLOCK</vt:lpstr>
      <vt:lpstr>DEADLOCK</vt:lpstr>
      <vt:lpstr>Deadlock</vt:lpstr>
      <vt:lpstr>Deadlock</vt:lpstr>
      <vt:lpstr>Deadlock</vt:lpstr>
      <vt:lpstr>STARTVATION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KONKURENSI</dc:title>
  <dc:creator>Row_Bee</dc:creator>
  <cp:lastModifiedBy>Row_Bee</cp:lastModifiedBy>
  <cp:revision>19</cp:revision>
  <dcterms:created xsi:type="dcterms:W3CDTF">2006-08-16T00:00:00Z</dcterms:created>
  <dcterms:modified xsi:type="dcterms:W3CDTF">2018-08-15T06:01:10Z</dcterms:modified>
</cp:coreProperties>
</file>