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6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59" r:id="rId3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8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-226536" y="1965344"/>
            <a:ext cx="9144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Pertemuan</a:t>
            </a:r>
            <a:r>
              <a:rPr kumimoji="0"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12</a:t>
            </a:r>
          </a:p>
        </p:txBody>
      </p:sp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179511" y="765015"/>
            <a:ext cx="873795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3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</a:t>
            </a:r>
            <a:r>
              <a:rPr lang="en-US" altLang="ko-KR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Informasi</a:t>
            </a:r>
            <a:r>
              <a:rPr lang="en-US" altLang="ko-KR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Manajemen</a:t>
            </a:r>
            <a:endParaRPr lang="en-US" altLang="ko-KR" sz="36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ctr"/>
            <a:r>
              <a:rPr lang="en-US" altLang="ko-KR" sz="3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Informasi</a:t>
            </a:r>
            <a:r>
              <a:rPr lang="en-US" altLang="ko-KR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dalam</a:t>
            </a:r>
            <a:r>
              <a:rPr lang="en-US" altLang="ko-KR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Praktik</a:t>
            </a:r>
            <a:endParaRPr lang="en-US" altLang="ko-KR" sz="36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221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altLang="ko-KR" dirty="0" err="1">
                <a:ea typeface="맑은 고딕" pitchFamily="50" charset="-127"/>
              </a:rPr>
              <a:t>Informasi</a:t>
            </a:r>
            <a:r>
              <a:rPr lang="en-US" altLang="ko-KR" dirty="0">
                <a:ea typeface="맑은 고딕" pitchFamily="50" charset="-127"/>
              </a:rPr>
              <a:t> </a:t>
            </a:r>
            <a:r>
              <a:rPr lang="en-US" altLang="ko-KR" dirty="0" err="1">
                <a:ea typeface="맑은 고딕" pitchFamily="50" charset="-127"/>
              </a:rPr>
              <a:t>dalam</a:t>
            </a:r>
            <a:r>
              <a:rPr lang="en-US" altLang="ko-KR" dirty="0">
                <a:ea typeface="맑은 고딕" pitchFamily="50" charset="-127"/>
              </a:rPr>
              <a:t> </a:t>
            </a:r>
            <a:r>
              <a:rPr lang="en-US" altLang="ko-KR" dirty="0" err="1">
                <a:ea typeface="맑은 고딕" pitchFamily="50" charset="-127"/>
              </a:rPr>
              <a:t>Praktik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 err="1"/>
              <a:t>Kebutuhan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catatan</a:t>
            </a:r>
            <a:r>
              <a:rPr lang="en-US" sz="2000" dirty="0"/>
              <a:t> </a:t>
            </a:r>
            <a:r>
              <a:rPr lang="en-US" sz="2000" dirty="0" err="1"/>
              <a:t>sejarah</a:t>
            </a:r>
            <a:r>
              <a:rPr lang="en-US" sz="2000" dirty="0"/>
              <a:t> yang </a:t>
            </a:r>
            <a:r>
              <a:rPr lang="en-US" sz="2000" dirty="0" err="1"/>
              <a:t>mendalam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000" dirty="0" err="1"/>
              <a:t>aktivitas</a:t>
            </a:r>
            <a:r>
              <a:rPr lang="en-US" sz="2000" dirty="0"/>
              <a:t> </a:t>
            </a:r>
            <a:r>
              <a:rPr lang="en-US" sz="2000" dirty="0" err="1"/>
              <a:t>tertentu</a:t>
            </a:r>
            <a:r>
              <a:rPr lang="en-US" sz="2000" dirty="0"/>
              <a:t> </a:t>
            </a:r>
            <a:r>
              <a:rPr lang="en-US" sz="2000" dirty="0" err="1"/>
              <a:t>telah</a:t>
            </a:r>
            <a:r>
              <a:rPr lang="en-US" sz="2000" dirty="0"/>
              <a:t> </a:t>
            </a:r>
            <a:r>
              <a:rPr lang="en-US" sz="2000" dirty="0" err="1"/>
              <a:t>menghasilkan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aplikasi</a:t>
            </a:r>
            <a:r>
              <a:rPr lang="en-US" sz="2000" dirty="0"/>
              <a:t> </a:t>
            </a:r>
            <a:r>
              <a:rPr lang="en-US" sz="2000" dirty="0" err="1"/>
              <a:t>yaitu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000" dirty="0" err="1"/>
              <a:t>manajeman</a:t>
            </a:r>
            <a:r>
              <a:rPr lang="en-US" sz="2000" dirty="0"/>
              <a:t> </a:t>
            </a:r>
            <a:r>
              <a:rPr lang="en-US" sz="2000" dirty="0" err="1"/>
              <a:t>hubungan</a:t>
            </a:r>
            <a:r>
              <a:rPr lang="en-US" sz="2000" dirty="0"/>
              <a:t> </a:t>
            </a:r>
            <a:r>
              <a:rPr lang="en-US" sz="2000" dirty="0" err="1"/>
              <a:t>pelanggan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 </a:t>
            </a:r>
            <a:r>
              <a:rPr lang="en-US" sz="2000" b="1" i="1" dirty="0"/>
              <a:t>customer relationship </a:t>
            </a:r>
          </a:p>
          <a:p>
            <a:pPr>
              <a:lnSpc>
                <a:spcPct val="150000"/>
              </a:lnSpc>
            </a:pPr>
            <a:r>
              <a:rPr lang="en-US" sz="2000" b="1" i="1" dirty="0"/>
              <a:t>management</a:t>
            </a:r>
            <a:r>
              <a:rPr lang="en-US" sz="2000" b="1" dirty="0"/>
              <a:t> (CRM). </a:t>
            </a:r>
          </a:p>
          <a:p>
            <a:pPr>
              <a:lnSpc>
                <a:spcPct val="150000"/>
              </a:lnSpc>
            </a:pPr>
            <a:r>
              <a:rPr lang="en-US" sz="2000" b="1" dirty="0"/>
              <a:t>CRM</a:t>
            </a:r>
            <a:r>
              <a:rPr lang="en-US" sz="2000" dirty="0"/>
              <a:t> </a:t>
            </a:r>
            <a:r>
              <a:rPr lang="en-US" sz="2000" dirty="0" err="1"/>
              <a:t>memiliki</a:t>
            </a:r>
            <a:r>
              <a:rPr lang="en-US" sz="2000" dirty="0"/>
              <a:t> </a:t>
            </a:r>
            <a:r>
              <a:rPr lang="en-US" sz="2000" dirty="0" err="1"/>
              <a:t>kebutuhan</a:t>
            </a:r>
            <a:r>
              <a:rPr lang="en-US" sz="2000" dirty="0"/>
              <a:t> data yang </a:t>
            </a:r>
            <a:r>
              <a:rPr lang="en-US" sz="2000" dirty="0" err="1"/>
              <a:t>begitu</a:t>
            </a:r>
            <a:r>
              <a:rPr lang="en-US" sz="2000" dirty="0"/>
              <a:t> </a:t>
            </a:r>
            <a:r>
              <a:rPr lang="en-US" sz="2000" dirty="0" err="1"/>
              <a:t>besarnya</a:t>
            </a:r>
            <a:r>
              <a:rPr lang="en-US" sz="2000" dirty="0"/>
              <a:t> </a:t>
            </a:r>
            <a:r>
              <a:rPr lang="en-US" sz="2000" dirty="0" err="1"/>
              <a:t>sehingga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000" dirty="0" err="1"/>
              <a:t>dibutuhkan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jenis</a:t>
            </a:r>
            <a:r>
              <a:rPr lang="en-US" sz="2000" dirty="0"/>
              <a:t> </a:t>
            </a:r>
            <a:r>
              <a:rPr lang="en-US" sz="2000" dirty="0" err="1"/>
              <a:t>penyimpanan</a:t>
            </a:r>
            <a:r>
              <a:rPr lang="en-US" sz="2000" dirty="0"/>
              <a:t> yang </a:t>
            </a:r>
            <a:r>
              <a:rPr lang="en-US" sz="2000" dirty="0" err="1"/>
              <a:t>inovativ</a:t>
            </a:r>
            <a:r>
              <a:rPr lang="en-US" sz="2000" dirty="0"/>
              <a:t> </a:t>
            </a:r>
            <a:r>
              <a:rPr lang="en-US" sz="2000" dirty="0" err="1"/>
              <a:t>yaitu</a:t>
            </a:r>
            <a:r>
              <a:rPr lang="en-US" sz="2000" dirty="0"/>
              <a:t> </a:t>
            </a:r>
            <a:r>
              <a:rPr lang="en-US" sz="2000" b="1" i="1" dirty="0"/>
              <a:t>data </a:t>
            </a:r>
          </a:p>
          <a:p>
            <a:pPr>
              <a:lnSpc>
                <a:spcPct val="150000"/>
              </a:lnSpc>
            </a:pPr>
            <a:r>
              <a:rPr lang="en-US" sz="2000" b="1" i="1" dirty="0"/>
              <a:t>warehouse</a:t>
            </a:r>
            <a:r>
              <a:rPr lang="en-US" sz="2000" b="1" dirty="0"/>
              <a:t> (</a:t>
            </a:r>
            <a:r>
              <a:rPr lang="en-US" sz="2000" b="1" dirty="0" err="1"/>
              <a:t>gudang</a:t>
            </a:r>
            <a:r>
              <a:rPr lang="en-US" sz="2000" b="1" dirty="0"/>
              <a:t> data). </a:t>
            </a:r>
          </a:p>
          <a:p>
            <a:pPr>
              <a:lnSpc>
                <a:spcPct val="150000"/>
              </a:lnSpc>
            </a:pPr>
            <a:r>
              <a:rPr lang="en-US" sz="2000" b="1" i="1" dirty="0"/>
              <a:t>Data warehouse</a:t>
            </a:r>
            <a:r>
              <a:rPr lang="en-US" sz="2000" dirty="0"/>
              <a:t> lama-</a:t>
            </a:r>
            <a:r>
              <a:rPr lang="en-US" sz="2000" dirty="0" err="1"/>
              <a:t>kelamaan</a:t>
            </a:r>
            <a:r>
              <a:rPr lang="en-US" sz="2000" dirty="0"/>
              <a:t> </a:t>
            </a:r>
            <a:r>
              <a:rPr lang="en-US" sz="2000" dirty="0" err="1"/>
              <a:t>terakumulasi</a:t>
            </a:r>
            <a:r>
              <a:rPr lang="en-US" sz="2000" dirty="0"/>
              <a:t>, dan data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000" dirty="0" err="1"/>
              <a:t>diambil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cepat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pengambilan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000" dirty="0" err="1"/>
              <a:t>keputusan</a:t>
            </a:r>
            <a:r>
              <a:rPr lang="en-US" sz="2000" dirty="0"/>
              <a:t>.</a:t>
            </a:r>
            <a:endParaRPr lang="ko-KR" alt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altLang="ko-KR" dirty="0" err="1">
                <a:ea typeface="맑은 고딕" pitchFamily="50" charset="-127"/>
              </a:rPr>
              <a:t>Informasi</a:t>
            </a:r>
            <a:r>
              <a:rPr lang="en-US" altLang="ko-KR" dirty="0">
                <a:ea typeface="맑은 고딕" pitchFamily="50" charset="-127"/>
              </a:rPr>
              <a:t> </a:t>
            </a:r>
            <a:r>
              <a:rPr lang="en-US" altLang="ko-KR" dirty="0" err="1">
                <a:ea typeface="맑은 고딕" pitchFamily="50" charset="-127"/>
              </a:rPr>
              <a:t>dalam</a:t>
            </a:r>
            <a:r>
              <a:rPr lang="en-US" altLang="ko-KR" dirty="0">
                <a:ea typeface="맑은 고딕" pitchFamily="50" charset="-127"/>
              </a:rPr>
              <a:t> </a:t>
            </a:r>
            <a:r>
              <a:rPr lang="en-US" altLang="ko-KR" dirty="0" err="1">
                <a:ea typeface="맑은 고딕" pitchFamily="50" charset="-127"/>
              </a:rPr>
              <a:t>Praktik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 err="1"/>
              <a:t>Informasi</a:t>
            </a:r>
            <a:r>
              <a:rPr lang="en-US" sz="2000" b="1" dirty="0"/>
              <a:t> </a:t>
            </a:r>
            <a:r>
              <a:rPr lang="en-US" sz="2000" b="1" dirty="0" err="1"/>
              <a:t>Sebagai</a:t>
            </a:r>
            <a:r>
              <a:rPr lang="en-US" sz="2000" b="1" dirty="0"/>
              <a:t> Salah Satu </a:t>
            </a:r>
            <a:r>
              <a:rPr lang="en-US" sz="2000" b="1" dirty="0" err="1"/>
              <a:t>Faktor</a:t>
            </a:r>
            <a:r>
              <a:rPr lang="en-US" sz="2000" b="1" dirty="0"/>
              <a:t> </a:t>
            </a:r>
            <a:r>
              <a:rPr lang="en-US" sz="2000" b="1" dirty="0" err="1"/>
              <a:t>Penting</a:t>
            </a:r>
            <a:r>
              <a:rPr lang="en-US" sz="2000" b="1" dirty="0"/>
              <a:t> </a:t>
            </a:r>
            <a:r>
              <a:rPr lang="en-US" sz="2000" b="1" dirty="0" err="1"/>
              <a:t>Penentu</a:t>
            </a:r>
            <a:r>
              <a:rPr lang="en-US" sz="2000" b="1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 err="1"/>
              <a:t>Keberhasilan</a:t>
            </a:r>
            <a:endParaRPr lang="en-US" sz="2000" b="1" dirty="0"/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endParaRPr lang="en-US" sz="2000" dirty="0"/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D. Ronald Daniel </a:t>
            </a:r>
            <a:r>
              <a:rPr lang="en-US" sz="2000" dirty="0" err="1"/>
              <a:t>memperkenalkan</a:t>
            </a:r>
            <a:r>
              <a:rPr lang="en-US" sz="2000" dirty="0"/>
              <a:t> </a:t>
            </a:r>
            <a:r>
              <a:rPr lang="en-US" sz="2000" dirty="0" err="1"/>
              <a:t>faktor</a:t>
            </a:r>
            <a:r>
              <a:rPr lang="en-US" sz="2000" dirty="0"/>
              <a:t> </a:t>
            </a:r>
            <a:r>
              <a:rPr lang="en-US" sz="2000" dirty="0" err="1"/>
              <a:t>penting</a:t>
            </a:r>
            <a:r>
              <a:rPr lang="en-US" sz="2000" dirty="0"/>
              <a:t> </a:t>
            </a:r>
            <a:r>
              <a:rPr lang="en-US" sz="2000" dirty="0" err="1"/>
              <a:t>penentu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keberhasilan</a:t>
            </a:r>
            <a:r>
              <a:rPr lang="en-US" sz="2000" dirty="0"/>
              <a:t> (</a:t>
            </a:r>
            <a:r>
              <a:rPr lang="en-US" sz="2000" i="1" dirty="0"/>
              <a:t>critical success factor</a:t>
            </a:r>
            <a:r>
              <a:rPr lang="en-US" sz="2000" dirty="0"/>
              <a:t> – CSF.)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Ia</a:t>
            </a:r>
            <a:r>
              <a:rPr lang="en-US" sz="2000" dirty="0"/>
              <a:t> </a:t>
            </a:r>
            <a:r>
              <a:rPr lang="en-US" sz="2000" dirty="0" err="1"/>
              <a:t>mengungkapkan</a:t>
            </a:r>
            <a:r>
              <a:rPr lang="en-US" sz="2000" dirty="0"/>
              <a:t> </a:t>
            </a:r>
            <a:r>
              <a:rPr lang="en-US" sz="2000" dirty="0" err="1"/>
              <a:t>bahwa</a:t>
            </a:r>
            <a:r>
              <a:rPr lang="en-US" sz="2000" dirty="0"/>
              <a:t> </a:t>
            </a:r>
            <a:r>
              <a:rPr lang="en-US" sz="2000" dirty="0" err="1"/>
              <a:t>terdapat</a:t>
            </a:r>
            <a:r>
              <a:rPr lang="en-US" sz="2000" dirty="0"/>
              <a:t> </a:t>
            </a:r>
            <a:r>
              <a:rPr lang="en-US" sz="2000" dirty="0" err="1"/>
              <a:t>beberapa</a:t>
            </a:r>
            <a:r>
              <a:rPr lang="en-US" sz="2000" dirty="0"/>
              <a:t> </a:t>
            </a:r>
            <a:r>
              <a:rPr lang="en-US" sz="2000" dirty="0" err="1"/>
              <a:t>aktivitas</a:t>
            </a:r>
            <a:r>
              <a:rPr lang="en-US" sz="2000" dirty="0"/>
              <a:t> </a:t>
            </a:r>
            <a:r>
              <a:rPr lang="en-US" sz="2000" dirty="0" err="1"/>
              <a:t>penting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yang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menentukan</a:t>
            </a:r>
            <a:r>
              <a:rPr lang="en-US" sz="2000" dirty="0"/>
              <a:t> </a:t>
            </a:r>
            <a:r>
              <a:rPr lang="en-US" sz="2000" dirty="0" err="1"/>
              <a:t>keberhasilan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kegagalan</a:t>
            </a:r>
            <a:r>
              <a:rPr lang="en-US" sz="2000" dirty="0"/>
              <a:t> </a:t>
            </a:r>
            <a:r>
              <a:rPr lang="en-US" sz="2000" dirty="0" err="1"/>
              <a:t>bagi</a:t>
            </a:r>
            <a:r>
              <a:rPr lang="en-US" sz="2000" dirty="0"/>
              <a:t> </a:t>
            </a:r>
            <a:r>
              <a:rPr lang="en-US" sz="2000" dirty="0" err="1"/>
              <a:t>semua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jenis</a:t>
            </a:r>
            <a:r>
              <a:rPr lang="en-US" sz="2000" dirty="0"/>
              <a:t> </a:t>
            </a:r>
            <a:r>
              <a:rPr lang="en-US" sz="2000" dirty="0" err="1"/>
              <a:t>organisasi</a:t>
            </a:r>
            <a:r>
              <a:rPr lang="en-US" sz="2000" dirty="0"/>
              <a:t>.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Aktivitas-aktivitas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CSF, dan </a:t>
            </a:r>
            <a:r>
              <a:rPr lang="en-US" sz="2000" dirty="0" err="1"/>
              <a:t>faktor-faktor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berbeda-beda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</a:t>
            </a:r>
            <a:r>
              <a:rPr lang="en-US" sz="2000" dirty="0" err="1"/>
              <a:t>jenis</a:t>
            </a:r>
            <a:r>
              <a:rPr lang="en-US" sz="2000" dirty="0"/>
              <a:t> </a:t>
            </a:r>
            <a:r>
              <a:rPr lang="en-US" sz="2000" dirty="0" err="1"/>
              <a:t>organisasi</a:t>
            </a:r>
            <a:r>
              <a:rPr lang="en-US" sz="2000" dirty="0"/>
              <a:t> yang lain. </a:t>
            </a:r>
          </a:p>
        </p:txBody>
      </p:sp>
    </p:spTree>
    <p:extLst>
      <p:ext uri="{BB962C8B-B14F-4D97-AF65-F5344CB8AC3E}">
        <p14:creationId xmlns:p14="http://schemas.microsoft.com/office/powerpoint/2010/main" val="595627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altLang="ko-KR" dirty="0" err="1">
                <a:ea typeface="맑은 고딕" pitchFamily="50" charset="-127"/>
              </a:rPr>
              <a:t>Informasi</a:t>
            </a:r>
            <a:r>
              <a:rPr lang="en-US" altLang="ko-KR" dirty="0">
                <a:ea typeface="맑은 고딕" pitchFamily="50" charset="-127"/>
              </a:rPr>
              <a:t> </a:t>
            </a:r>
            <a:r>
              <a:rPr lang="en-US" altLang="ko-KR" dirty="0" err="1">
                <a:ea typeface="맑은 고딕" pitchFamily="50" charset="-127"/>
              </a:rPr>
              <a:t>dalam</a:t>
            </a:r>
            <a:r>
              <a:rPr lang="en-US" altLang="ko-KR" dirty="0">
                <a:ea typeface="맑은 고딕" pitchFamily="50" charset="-127"/>
              </a:rPr>
              <a:t> </a:t>
            </a:r>
            <a:r>
              <a:rPr lang="en-US" altLang="ko-KR" dirty="0" err="1">
                <a:ea typeface="맑은 고딕" pitchFamily="50" charset="-127"/>
              </a:rPr>
              <a:t>Praktik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 err="1"/>
              <a:t>Informasi</a:t>
            </a:r>
            <a:r>
              <a:rPr lang="en-US" sz="2000" b="1" dirty="0"/>
              <a:t> </a:t>
            </a:r>
            <a:r>
              <a:rPr lang="en-US" sz="2000" b="1" dirty="0" err="1"/>
              <a:t>Sebagai</a:t>
            </a:r>
            <a:r>
              <a:rPr lang="en-US" sz="2000" b="1" dirty="0"/>
              <a:t> Salah Satu </a:t>
            </a:r>
            <a:r>
              <a:rPr lang="en-US" sz="2000" b="1" dirty="0" err="1"/>
              <a:t>Faktor</a:t>
            </a:r>
            <a:r>
              <a:rPr lang="en-US" sz="2000" b="1" dirty="0"/>
              <a:t> </a:t>
            </a:r>
            <a:r>
              <a:rPr lang="en-US" sz="2000" b="1" dirty="0" err="1"/>
              <a:t>Penting</a:t>
            </a:r>
            <a:r>
              <a:rPr lang="en-US" sz="2000" b="1" dirty="0"/>
              <a:t> </a:t>
            </a:r>
            <a:r>
              <a:rPr lang="en-US" sz="2000" b="1" dirty="0" err="1"/>
              <a:t>Penentu</a:t>
            </a:r>
            <a:r>
              <a:rPr lang="en-US" sz="2000" b="1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 err="1"/>
              <a:t>Keberhasilan</a:t>
            </a:r>
            <a:endParaRPr lang="en-US" sz="2000" b="1" dirty="0"/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endParaRPr lang="en-US" sz="2000" dirty="0"/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Ketika</a:t>
            </a:r>
            <a:r>
              <a:rPr lang="en-US" sz="2000" dirty="0"/>
              <a:t> </a:t>
            </a:r>
            <a:r>
              <a:rPr lang="en-US" sz="2000" dirty="0" err="1"/>
              <a:t>manajeman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 </a:t>
            </a:r>
            <a:r>
              <a:rPr lang="en-US" sz="2000" dirty="0" err="1"/>
              <a:t>menjalankan</a:t>
            </a:r>
            <a:r>
              <a:rPr lang="en-US" sz="2000" dirty="0"/>
              <a:t> </a:t>
            </a:r>
            <a:r>
              <a:rPr lang="en-US" sz="2000" dirty="0" err="1"/>
              <a:t>konsep</a:t>
            </a:r>
            <a:r>
              <a:rPr lang="en-US" sz="2000" dirty="0"/>
              <a:t> CSF, </a:t>
            </a:r>
            <a:r>
              <a:rPr lang="en-US" sz="2000" dirty="0" err="1"/>
              <a:t>mereka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memusatkan</a:t>
            </a:r>
            <a:r>
              <a:rPr lang="en-US" sz="2000" dirty="0"/>
              <a:t> </a:t>
            </a:r>
            <a:r>
              <a:rPr lang="en-US" sz="2000" dirty="0" err="1"/>
              <a:t>erhatian</a:t>
            </a:r>
            <a:r>
              <a:rPr lang="en-US" sz="2000" dirty="0"/>
              <a:t> pada </a:t>
            </a:r>
            <a:r>
              <a:rPr lang="en-US" sz="2000" dirty="0" err="1"/>
              <a:t>pengidentifikasian</a:t>
            </a:r>
            <a:r>
              <a:rPr lang="en-US" sz="2000" dirty="0"/>
              <a:t> CSF dan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kemudian</a:t>
            </a:r>
            <a:r>
              <a:rPr lang="en-US" sz="2000" dirty="0"/>
              <a:t> </a:t>
            </a:r>
            <a:r>
              <a:rPr lang="en-US" sz="2000" dirty="0" err="1"/>
              <a:t>memonitor</a:t>
            </a:r>
            <a:r>
              <a:rPr lang="en-US" sz="2000" dirty="0"/>
              <a:t> </a:t>
            </a:r>
            <a:r>
              <a:rPr lang="en-US" sz="2000" dirty="0" err="1"/>
              <a:t>seberapa</a:t>
            </a:r>
            <a:r>
              <a:rPr lang="en-US" sz="2000" dirty="0"/>
              <a:t> </a:t>
            </a:r>
            <a:r>
              <a:rPr lang="en-US" sz="2000" dirty="0" err="1"/>
              <a:t>jauh</a:t>
            </a:r>
            <a:r>
              <a:rPr lang="en-US" sz="2000" dirty="0"/>
              <a:t> </a:t>
            </a:r>
            <a:r>
              <a:rPr lang="en-US" sz="2000" dirty="0" err="1"/>
              <a:t>mereka</a:t>
            </a:r>
            <a:r>
              <a:rPr lang="en-US" sz="2000" dirty="0"/>
              <a:t> </a:t>
            </a:r>
            <a:r>
              <a:rPr lang="en-US" sz="2000" dirty="0" err="1"/>
              <a:t>telah</a:t>
            </a:r>
            <a:r>
              <a:rPr lang="en-US" sz="2000" dirty="0"/>
              <a:t> </a:t>
            </a:r>
            <a:r>
              <a:rPr lang="en-US" sz="2000" dirty="0" err="1"/>
              <a:t>mencapainya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25877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altLang="ko-KR" dirty="0" err="1">
                <a:ea typeface="맑은 고딕" pitchFamily="50" charset="-127"/>
              </a:rPr>
              <a:t>Informasi</a:t>
            </a:r>
            <a:r>
              <a:rPr lang="en-US" altLang="ko-KR" dirty="0">
                <a:ea typeface="맑은 고딕" pitchFamily="50" charset="-127"/>
              </a:rPr>
              <a:t> </a:t>
            </a:r>
            <a:r>
              <a:rPr lang="en-US" altLang="ko-KR" dirty="0" err="1">
                <a:ea typeface="맑은 고딕" pitchFamily="50" charset="-127"/>
              </a:rPr>
              <a:t>dalam</a:t>
            </a:r>
            <a:r>
              <a:rPr lang="en-US" altLang="ko-KR" dirty="0">
                <a:ea typeface="맑은 고딕" pitchFamily="50" charset="-127"/>
              </a:rPr>
              <a:t> </a:t>
            </a:r>
            <a:r>
              <a:rPr lang="en-US" altLang="ko-KR" dirty="0" err="1">
                <a:ea typeface="맑은 고딕" pitchFamily="50" charset="-127"/>
              </a:rPr>
              <a:t>Praktik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 err="1"/>
              <a:t>Sistem</a:t>
            </a:r>
            <a:r>
              <a:rPr lang="en-US" sz="2000" b="1" dirty="0"/>
              <a:t> </a:t>
            </a:r>
            <a:r>
              <a:rPr lang="en-US" sz="2000" b="1" dirty="0" err="1"/>
              <a:t>Pemrosesan</a:t>
            </a:r>
            <a:r>
              <a:rPr lang="en-US" sz="2000" b="1" dirty="0"/>
              <a:t> </a:t>
            </a:r>
            <a:r>
              <a:rPr lang="en-US" sz="2000" b="1" dirty="0" err="1"/>
              <a:t>Transaksi</a:t>
            </a:r>
            <a:endParaRPr lang="en-US" sz="2000" dirty="0"/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endParaRPr lang="en-US" sz="2000" dirty="0"/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pemrosesan</a:t>
            </a:r>
            <a:r>
              <a:rPr lang="en-US" sz="2000" dirty="0"/>
              <a:t> </a:t>
            </a:r>
            <a:r>
              <a:rPr lang="en-US" sz="2000" dirty="0" err="1"/>
              <a:t>transaksi</a:t>
            </a:r>
            <a:r>
              <a:rPr lang="en-US" sz="2000" dirty="0"/>
              <a:t> </a:t>
            </a:r>
            <a:r>
              <a:rPr lang="en-US" sz="2000" dirty="0" err="1"/>
              <a:t>diguakan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menjelskan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informasi</a:t>
            </a:r>
            <a:r>
              <a:rPr lang="en-US" sz="2000" dirty="0"/>
              <a:t> yang </a:t>
            </a:r>
            <a:r>
              <a:rPr lang="en-US" sz="2000" dirty="0" err="1"/>
              <a:t>mengumpulkan</a:t>
            </a:r>
            <a:r>
              <a:rPr lang="en-US" sz="2000" dirty="0"/>
              <a:t> data yang </a:t>
            </a:r>
            <a:r>
              <a:rPr lang="en-US" sz="2000" dirty="0" err="1"/>
              <a:t>menguraikan</a:t>
            </a:r>
            <a:r>
              <a:rPr lang="en-US" sz="2000" dirty="0"/>
              <a:t> </a:t>
            </a:r>
            <a:r>
              <a:rPr lang="en-US" sz="2000" dirty="0" err="1"/>
              <a:t>aktivitas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perusahaan</a:t>
            </a:r>
            <a:r>
              <a:rPr lang="en-US" sz="2000" dirty="0"/>
              <a:t>, </a:t>
            </a:r>
            <a:r>
              <a:rPr lang="en-US" sz="2000" dirty="0" err="1"/>
              <a:t>mengubah</a:t>
            </a:r>
            <a:r>
              <a:rPr lang="en-US" sz="2000" dirty="0"/>
              <a:t> data </a:t>
            </a:r>
            <a:r>
              <a:rPr lang="en-US" sz="2000" dirty="0" err="1"/>
              <a:t>menjadi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, dan </a:t>
            </a:r>
            <a:r>
              <a:rPr lang="en-US" sz="2000" dirty="0" err="1"/>
              <a:t>menyediakan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r>
              <a:rPr lang="en-US" sz="2000" dirty="0"/>
              <a:t> </a:t>
            </a:r>
            <a:r>
              <a:rPr lang="en-US" sz="2000" dirty="0" err="1"/>
              <a:t>bagi</a:t>
            </a:r>
            <a:r>
              <a:rPr lang="en-US" sz="2000" dirty="0"/>
              <a:t> para </a:t>
            </a:r>
            <a:r>
              <a:rPr lang="en-US" sz="2000" dirty="0" err="1"/>
              <a:t>pengguna</a:t>
            </a:r>
            <a:r>
              <a:rPr lang="en-US" sz="2000" dirty="0"/>
              <a:t> yang </a:t>
            </a:r>
            <a:r>
              <a:rPr lang="en-US" sz="2000" dirty="0" err="1"/>
              <a:t>terdapat</a:t>
            </a:r>
            <a:r>
              <a:rPr lang="en-US" sz="2000" dirty="0"/>
              <a:t> di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dan </a:t>
            </a:r>
            <a:r>
              <a:rPr lang="en-US" sz="2000" dirty="0" err="1"/>
              <a:t>luar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427695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altLang="ko-KR" dirty="0" err="1">
                <a:ea typeface="맑은 고딕" pitchFamily="50" charset="-127"/>
              </a:rPr>
              <a:t>Informasi</a:t>
            </a:r>
            <a:r>
              <a:rPr lang="en-US" altLang="ko-KR" dirty="0">
                <a:ea typeface="맑은 고딕" pitchFamily="50" charset="-127"/>
              </a:rPr>
              <a:t> </a:t>
            </a:r>
            <a:r>
              <a:rPr lang="en-US" altLang="ko-KR" dirty="0" err="1">
                <a:ea typeface="맑은 고딕" pitchFamily="50" charset="-127"/>
              </a:rPr>
              <a:t>dalam</a:t>
            </a:r>
            <a:r>
              <a:rPr lang="en-US" altLang="ko-KR" dirty="0">
                <a:ea typeface="맑은 고딕" pitchFamily="50" charset="-127"/>
              </a:rPr>
              <a:t> </a:t>
            </a:r>
            <a:r>
              <a:rPr lang="en-US" altLang="ko-KR" dirty="0" err="1">
                <a:ea typeface="맑은 고딕" pitchFamily="50" charset="-127"/>
              </a:rPr>
              <a:t>Praktik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 err="1"/>
              <a:t>Sistem</a:t>
            </a:r>
            <a:r>
              <a:rPr lang="en-US" sz="2000" b="1" dirty="0"/>
              <a:t> </a:t>
            </a:r>
            <a:r>
              <a:rPr lang="en-US" sz="2000" b="1" dirty="0" err="1"/>
              <a:t>Pemrosesan</a:t>
            </a:r>
            <a:r>
              <a:rPr lang="en-US" sz="2000" b="1" dirty="0"/>
              <a:t> </a:t>
            </a:r>
            <a:r>
              <a:rPr lang="en-US" sz="2000" b="1" dirty="0" err="1"/>
              <a:t>Transaksi</a:t>
            </a:r>
            <a:endParaRPr lang="en-US" sz="2000" dirty="0"/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pemrosesan</a:t>
            </a:r>
            <a:r>
              <a:rPr lang="en-US" sz="2000" dirty="0"/>
              <a:t> </a:t>
            </a:r>
            <a:r>
              <a:rPr lang="en-US" sz="2000" dirty="0" err="1"/>
              <a:t>transaksi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satu-satunya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yang </a:t>
            </a:r>
            <a:r>
              <a:rPr lang="en-US" sz="2000" dirty="0" err="1"/>
              <a:t>memiliki</a:t>
            </a:r>
            <a:r>
              <a:rPr lang="en-US" sz="2000" dirty="0"/>
              <a:t> </a:t>
            </a:r>
            <a:r>
              <a:rPr lang="en-US" sz="2000" dirty="0" err="1"/>
              <a:t>tanggung</a:t>
            </a:r>
            <a:r>
              <a:rPr lang="en-US" sz="2000" dirty="0"/>
              <a:t> </a:t>
            </a:r>
            <a:r>
              <a:rPr lang="en-US" sz="2000" dirty="0" err="1"/>
              <a:t>jawab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memenuhi</a:t>
            </a:r>
            <a:r>
              <a:rPr lang="en-US" sz="2000" dirty="0"/>
              <a:t> </a:t>
            </a:r>
            <a:r>
              <a:rPr lang="en-US" sz="2000" dirty="0" err="1"/>
              <a:t>kebutuhan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informasi</a:t>
            </a:r>
            <a:r>
              <a:rPr lang="en-US" sz="2000" dirty="0"/>
              <a:t> di </a:t>
            </a:r>
            <a:r>
              <a:rPr lang="en-US" sz="2000" dirty="0" err="1"/>
              <a:t>luar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.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Contohnya</a:t>
            </a:r>
            <a:r>
              <a:rPr lang="en-US" sz="2000" dirty="0"/>
              <a:t>,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pemrosesan</a:t>
            </a:r>
            <a:r>
              <a:rPr lang="en-US" sz="2000" dirty="0"/>
              <a:t> </a:t>
            </a:r>
            <a:r>
              <a:rPr lang="en-US" sz="2000" dirty="0" err="1"/>
              <a:t>transaksi</a:t>
            </a:r>
            <a:r>
              <a:rPr lang="en-US" sz="2000" dirty="0"/>
              <a:t> </a:t>
            </a:r>
            <a:r>
              <a:rPr lang="en-US" sz="2000" dirty="0" err="1"/>
              <a:t>memberikan</a:t>
            </a:r>
            <a:r>
              <a:rPr lang="en-US" sz="2000" dirty="0"/>
              <a:t> </a:t>
            </a:r>
            <a:r>
              <a:rPr lang="en-US" sz="2000" dirty="0" err="1"/>
              <a:t>faktur</a:t>
            </a:r>
            <a:r>
              <a:rPr lang="en-US" sz="2000" dirty="0"/>
              <a:t> dan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laporan</a:t>
            </a:r>
            <a:r>
              <a:rPr lang="en-US" sz="2000" dirty="0"/>
              <a:t> </a:t>
            </a:r>
            <a:r>
              <a:rPr lang="en-US" sz="2000" dirty="0" err="1"/>
              <a:t>saldo</a:t>
            </a:r>
            <a:r>
              <a:rPr lang="en-US" sz="2000" dirty="0"/>
              <a:t> pada </a:t>
            </a:r>
            <a:r>
              <a:rPr lang="en-US" sz="2000" dirty="0" err="1"/>
              <a:t>pelanggan</a:t>
            </a:r>
            <a:r>
              <a:rPr lang="en-US" sz="2000" dirty="0"/>
              <a:t>, </a:t>
            </a:r>
            <a:r>
              <a:rPr lang="en-US" sz="2000" dirty="0" err="1"/>
              <a:t>pesanan</a:t>
            </a:r>
            <a:r>
              <a:rPr lang="en-US" sz="2000" dirty="0"/>
              <a:t> </a:t>
            </a:r>
            <a:r>
              <a:rPr lang="en-US" sz="2000" dirty="0" err="1"/>
              <a:t>pembelian</a:t>
            </a:r>
            <a:r>
              <a:rPr lang="en-US" sz="2000" dirty="0"/>
              <a:t> </a:t>
            </a:r>
            <a:r>
              <a:rPr lang="en-US" sz="2000" dirty="0" err="1"/>
              <a:t>kepada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pemasok</a:t>
            </a:r>
            <a:r>
              <a:rPr lang="en-US" sz="2000" dirty="0"/>
              <a:t>, dan data dan </a:t>
            </a:r>
            <a:r>
              <a:rPr lang="en-US" sz="2000" dirty="0" err="1"/>
              <a:t>laporan</a:t>
            </a:r>
            <a:r>
              <a:rPr lang="en-US" sz="2000" dirty="0"/>
              <a:t> </a:t>
            </a:r>
            <a:r>
              <a:rPr lang="en-US" sz="2000" dirty="0" err="1"/>
              <a:t>keuangan</a:t>
            </a:r>
            <a:r>
              <a:rPr lang="en-US" sz="2000" dirty="0"/>
              <a:t> </a:t>
            </a:r>
            <a:r>
              <a:rPr lang="en-US" sz="2000" dirty="0" err="1"/>
              <a:t>tahunan</a:t>
            </a:r>
            <a:r>
              <a:rPr lang="en-US" sz="2000" dirty="0"/>
              <a:t> pada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pemegang</a:t>
            </a:r>
            <a:r>
              <a:rPr lang="en-US" sz="2000" dirty="0"/>
              <a:t> </a:t>
            </a:r>
            <a:r>
              <a:rPr lang="en-US" sz="2000" dirty="0" err="1"/>
              <a:t>saham</a:t>
            </a:r>
            <a:r>
              <a:rPr lang="en-US" sz="2000" dirty="0"/>
              <a:t> dan </a:t>
            </a:r>
            <a:r>
              <a:rPr lang="en-US" sz="2000" dirty="0" err="1"/>
              <a:t>pemilik</a:t>
            </a:r>
            <a:r>
              <a:rPr lang="en-US" sz="2000" dirty="0"/>
              <a:t>. </a:t>
            </a:r>
            <a:r>
              <a:rPr lang="en-US" sz="2000" dirty="0" err="1"/>
              <a:t>Sistem</a:t>
            </a:r>
            <a:r>
              <a:rPr lang="en-US" sz="2000" dirty="0"/>
              <a:t> yang </a:t>
            </a:r>
            <a:r>
              <a:rPr lang="en-US" sz="2000" dirty="0" err="1"/>
              <a:t>digunakan</a:t>
            </a:r>
            <a:r>
              <a:rPr lang="en-US" sz="2000" dirty="0"/>
              <a:t> oleh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perusahaan</a:t>
            </a:r>
            <a:r>
              <a:rPr lang="en-US" sz="2000" dirty="0"/>
              <a:t> </a:t>
            </a:r>
            <a:r>
              <a:rPr lang="en-US" sz="2000" dirty="0" err="1"/>
              <a:t>distribusi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contoh</a:t>
            </a:r>
            <a:r>
              <a:rPr lang="en-US" sz="2000" dirty="0"/>
              <a:t> yang </a:t>
            </a:r>
            <a:r>
              <a:rPr lang="en-US" sz="2000" dirty="0" err="1"/>
              <a:t>baik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pemrosesan</a:t>
            </a:r>
            <a:r>
              <a:rPr lang="en-US" sz="2000" dirty="0"/>
              <a:t> </a:t>
            </a:r>
            <a:r>
              <a:rPr lang="en-US" sz="2000" dirty="0" err="1"/>
              <a:t>transaksi</a:t>
            </a:r>
            <a:r>
              <a:rPr lang="en-US" sz="2000" dirty="0"/>
              <a:t>. </a:t>
            </a:r>
            <a:r>
              <a:rPr lang="en-US" sz="2000" dirty="0" err="1"/>
              <a:t>Sitem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disebut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distribusi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(</a:t>
            </a:r>
            <a:r>
              <a:rPr lang="en-US" sz="2000" b="1" i="1" dirty="0"/>
              <a:t>distribution system</a:t>
            </a:r>
            <a:r>
              <a:rPr lang="en-US" sz="2000" b="1" dirty="0"/>
              <a:t>.)</a:t>
            </a:r>
          </a:p>
        </p:txBody>
      </p:sp>
    </p:spTree>
    <p:extLst>
      <p:ext uri="{BB962C8B-B14F-4D97-AF65-F5344CB8AC3E}">
        <p14:creationId xmlns:p14="http://schemas.microsoft.com/office/powerpoint/2010/main" val="21300070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altLang="ko-KR" dirty="0" err="1">
                <a:ea typeface="맑은 고딕" pitchFamily="50" charset="-127"/>
              </a:rPr>
              <a:t>Informasi</a:t>
            </a:r>
            <a:r>
              <a:rPr lang="en-US" altLang="ko-KR" dirty="0">
                <a:ea typeface="맑은 고딕" pitchFamily="50" charset="-127"/>
              </a:rPr>
              <a:t> </a:t>
            </a:r>
            <a:r>
              <a:rPr lang="en-US" altLang="ko-KR" dirty="0" err="1">
                <a:ea typeface="맑은 고딕" pitchFamily="50" charset="-127"/>
              </a:rPr>
              <a:t>dalam</a:t>
            </a:r>
            <a:r>
              <a:rPr lang="en-US" altLang="ko-KR" dirty="0">
                <a:ea typeface="맑은 고딕" pitchFamily="50" charset="-127"/>
              </a:rPr>
              <a:t> </a:t>
            </a:r>
            <a:r>
              <a:rPr lang="en-US" altLang="ko-KR" dirty="0" err="1">
                <a:ea typeface="맑은 고딕" pitchFamily="50" charset="-127"/>
              </a:rPr>
              <a:t>Praktik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 err="1"/>
              <a:t>Tinjauan</a:t>
            </a:r>
            <a:r>
              <a:rPr lang="en-US" sz="2000" b="1" dirty="0"/>
              <a:t> </a:t>
            </a:r>
            <a:r>
              <a:rPr lang="en-US" sz="2000" b="1" dirty="0" err="1"/>
              <a:t>Sistem</a:t>
            </a:r>
            <a:endParaRPr lang="en-US" sz="2000" dirty="0"/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endParaRPr lang="en-US" sz="2000" dirty="0"/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Diagram </a:t>
            </a:r>
            <a:r>
              <a:rPr lang="en-US" sz="2000" dirty="0" err="1"/>
              <a:t>arus</a:t>
            </a:r>
            <a:r>
              <a:rPr lang="en-US" sz="2000" dirty="0"/>
              <a:t> data </a:t>
            </a:r>
            <a:r>
              <a:rPr lang="en-US" sz="2000" dirty="0" err="1"/>
              <a:t>atau</a:t>
            </a:r>
            <a:r>
              <a:rPr lang="en-US" sz="2000" dirty="0"/>
              <a:t> Data Flow Diagram </a:t>
            </a:r>
            <a:r>
              <a:rPr lang="en-US" sz="2000" dirty="0" err="1"/>
              <a:t>mendokumentasikan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cara</a:t>
            </a:r>
            <a:r>
              <a:rPr lang="en-US" sz="2000" dirty="0"/>
              <a:t> yang </a:t>
            </a:r>
            <a:r>
              <a:rPr lang="en-US" sz="2000" dirty="0" err="1"/>
              <a:t>hierarkis</a:t>
            </a:r>
            <a:r>
              <a:rPr lang="en-US" sz="2000" dirty="0"/>
              <a:t>.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Diagram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disebut</a:t>
            </a:r>
            <a:r>
              <a:rPr lang="en-US" sz="2000" dirty="0"/>
              <a:t> diagram </a:t>
            </a:r>
            <a:r>
              <a:rPr lang="en-US" sz="2000" dirty="0" err="1"/>
              <a:t>konteks</a:t>
            </a:r>
            <a:r>
              <a:rPr lang="en-US" sz="2000" dirty="0"/>
              <a:t> </a:t>
            </a:r>
            <a:r>
              <a:rPr lang="en-US" sz="2000" dirty="0" err="1"/>
              <a:t>karena</a:t>
            </a:r>
            <a:r>
              <a:rPr lang="en-US" sz="2000" dirty="0"/>
              <a:t> </a:t>
            </a:r>
            <a:r>
              <a:rPr lang="en-US" sz="2000" dirty="0" err="1"/>
              <a:t>menyajikan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konteks</a:t>
            </a:r>
            <a:r>
              <a:rPr lang="en-US" sz="2000" dirty="0"/>
              <a:t> </a:t>
            </a:r>
            <a:r>
              <a:rPr lang="en-US" sz="2000" dirty="0" err="1"/>
              <a:t>lingkungannya</a:t>
            </a:r>
            <a:r>
              <a:rPr lang="en-US" sz="2000" dirty="0"/>
              <a:t>.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Semua</a:t>
            </a:r>
            <a:r>
              <a:rPr lang="en-US" sz="2000" dirty="0"/>
              <a:t> </a:t>
            </a:r>
            <a:r>
              <a:rPr lang="en-US" sz="2000" dirty="0" err="1"/>
              <a:t>kecuali</a:t>
            </a:r>
            <a:r>
              <a:rPr lang="en-US" sz="2000" dirty="0"/>
              <a:t> </a:t>
            </a:r>
            <a:r>
              <a:rPr lang="en-US" sz="2000" dirty="0" err="1"/>
              <a:t>dua</a:t>
            </a:r>
            <a:r>
              <a:rPr lang="en-US" sz="2000" dirty="0"/>
              <a:t> </a:t>
            </a:r>
            <a:r>
              <a:rPr lang="en-US" sz="2000" dirty="0" err="1"/>
              <a:t>arus</a:t>
            </a:r>
            <a:r>
              <a:rPr lang="en-US" sz="2000" dirty="0"/>
              <a:t> data </a:t>
            </a:r>
            <a:r>
              <a:rPr lang="en-US" sz="2000" dirty="0" err="1"/>
              <a:t>dalam</a:t>
            </a:r>
            <a:r>
              <a:rPr lang="en-US" sz="2000" dirty="0"/>
              <a:t> diagram </a:t>
            </a:r>
            <a:r>
              <a:rPr lang="en-US" sz="2000" dirty="0" err="1"/>
              <a:t>konteks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distribusi</a:t>
            </a:r>
            <a:r>
              <a:rPr lang="en-US" sz="2000" dirty="0"/>
              <a:t> </a:t>
            </a:r>
            <a:r>
              <a:rPr lang="en-US" sz="2000" dirty="0" err="1"/>
              <a:t>terdiri</a:t>
            </a:r>
            <a:r>
              <a:rPr lang="en-US" sz="2000" dirty="0"/>
              <a:t> </a:t>
            </a:r>
            <a:r>
              <a:rPr lang="en-US" sz="2000" dirty="0" err="1"/>
              <a:t>atas</a:t>
            </a:r>
            <a:r>
              <a:rPr lang="en-US" sz="2000" dirty="0"/>
              <a:t> </a:t>
            </a:r>
            <a:r>
              <a:rPr lang="en-US" sz="2000" dirty="0" err="1"/>
              <a:t>sumber-sumber</a:t>
            </a:r>
            <a:r>
              <a:rPr lang="en-US" sz="2000" dirty="0"/>
              <a:t> </a:t>
            </a:r>
            <a:r>
              <a:rPr lang="en-US" sz="2000" dirty="0" err="1"/>
              <a:t>daya</a:t>
            </a:r>
            <a:r>
              <a:rPr lang="en-US" sz="2000" dirty="0"/>
              <a:t> </a:t>
            </a:r>
            <a:r>
              <a:rPr lang="en-US" sz="2000" dirty="0" err="1"/>
              <a:t>maya</a:t>
            </a:r>
            <a:r>
              <a:rPr lang="en-US" sz="2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300949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altLang="ko-KR" dirty="0" err="1">
                <a:ea typeface="맑은 고딕" pitchFamily="50" charset="-127"/>
              </a:rPr>
              <a:t>Informasi</a:t>
            </a:r>
            <a:r>
              <a:rPr lang="en-US" altLang="ko-KR" dirty="0">
                <a:ea typeface="맑은 고딕" pitchFamily="50" charset="-127"/>
              </a:rPr>
              <a:t> </a:t>
            </a:r>
            <a:r>
              <a:rPr lang="en-US" altLang="ko-KR" dirty="0" err="1">
                <a:ea typeface="맑은 고딕" pitchFamily="50" charset="-127"/>
              </a:rPr>
              <a:t>dalam</a:t>
            </a:r>
            <a:r>
              <a:rPr lang="en-US" altLang="ko-KR" dirty="0">
                <a:ea typeface="맑은 고딕" pitchFamily="50" charset="-127"/>
              </a:rPr>
              <a:t> </a:t>
            </a:r>
            <a:r>
              <a:rPr lang="en-US" altLang="ko-KR" dirty="0" err="1">
                <a:ea typeface="맑은 고딕" pitchFamily="50" charset="-127"/>
              </a:rPr>
              <a:t>Praktik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 err="1"/>
              <a:t>Tinjauan</a:t>
            </a:r>
            <a:r>
              <a:rPr lang="en-US" sz="2000" b="1" dirty="0"/>
              <a:t> </a:t>
            </a:r>
            <a:r>
              <a:rPr lang="en-US" sz="2000" b="1" dirty="0" err="1"/>
              <a:t>Sistem</a:t>
            </a:r>
            <a:endParaRPr lang="en-US" sz="2000" dirty="0"/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endParaRPr lang="en-US" sz="2000" dirty="0"/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Kedua</a:t>
            </a:r>
            <a:r>
              <a:rPr lang="en-US" sz="2000" dirty="0"/>
              <a:t> </a:t>
            </a:r>
            <a:r>
              <a:rPr lang="en-US" sz="2000" dirty="0" err="1"/>
              <a:t>pengecualian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r>
              <a:rPr lang="en-US" sz="2000" dirty="0"/>
              <a:t> </a:t>
            </a:r>
            <a:r>
              <a:rPr lang="en-US" sz="2000" dirty="0" err="1"/>
              <a:t>termasuk</a:t>
            </a:r>
            <a:r>
              <a:rPr lang="en-US" sz="2000" dirty="0"/>
              <a:t> </a:t>
            </a:r>
            <a:r>
              <a:rPr lang="en-US" sz="2000" dirty="0" err="1"/>
              <a:t>arus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pemasok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, yang </a:t>
            </a:r>
            <a:r>
              <a:rPr lang="en-US" sz="2000" dirty="0" err="1"/>
              <a:t>berjudul</a:t>
            </a:r>
            <a:r>
              <a:rPr lang="en-US" sz="2000" dirty="0"/>
              <a:t> </a:t>
            </a:r>
            <a:r>
              <a:rPr lang="en-US" sz="2000" dirty="0" err="1"/>
              <a:t>pengiriman</a:t>
            </a:r>
            <a:r>
              <a:rPr lang="en-US" sz="2000" dirty="0"/>
              <a:t>, dan </a:t>
            </a:r>
            <a:r>
              <a:rPr lang="en-US" sz="2000" dirty="0" err="1"/>
              <a:t>arus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</a:t>
            </a:r>
            <a:r>
              <a:rPr lang="en-US" sz="2000" dirty="0" err="1"/>
              <a:t>ruang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persediaan</a:t>
            </a:r>
            <a:r>
              <a:rPr lang="en-US" sz="2000" dirty="0"/>
              <a:t> </a:t>
            </a:r>
            <a:r>
              <a:rPr lang="en-US" sz="2000" dirty="0" err="1"/>
              <a:t>bahan</a:t>
            </a:r>
            <a:r>
              <a:rPr lang="en-US" sz="2000" dirty="0"/>
              <a:t> </a:t>
            </a:r>
            <a:r>
              <a:rPr lang="en-US" sz="2000" dirty="0" err="1"/>
              <a:t>baku</a:t>
            </a:r>
            <a:r>
              <a:rPr lang="en-US" sz="2000" dirty="0"/>
              <a:t>, yang </a:t>
            </a:r>
            <a:r>
              <a:rPr lang="en-US" sz="2000" dirty="0" err="1"/>
              <a:t>berjudul</a:t>
            </a:r>
            <a:r>
              <a:rPr lang="en-US" sz="2000" dirty="0"/>
              <a:t> </a:t>
            </a:r>
            <a:r>
              <a:rPr lang="en-US" sz="2000" dirty="0" err="1"/>
              <a:t>persediaan</a:t>
            </a:r>
            <a:r>
              <a:rPr lang="en-US" sz="2000" dirty="0"/>
              <a:t>.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Kedua</a:t>
            </a:r>
            <a:r>
              <a:rPr lang="en-US" sz="2000" dirty="0"/>
              <a:t> </a:t>
            </a:r>
            <a:r>
              <a:rPr lang="en-US" sz="2000" dirty="0" err="1"/>
              <a:t>arus</a:t>
            </a:r>
            <a:r>
              <a:rPr lang="en-US" sz="2000" dirty="0"/>
              <a:t> data </a:t>
            </a:r>
            <a:r>
              <a:rPr lang="en-US" sz="2000" dirty="0" err="1"/>
              <a:t>tersebut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mencerminkan</a:t>
            </a:r>
            <a:r>
              <a:rPr lang="en-US" sz="2000" dirty="0"/>
              <a:t> </a:t>
            </a:r>
            <a:r>
              <a:rPr lang="en-US" sz="2000" dirty="0" err="1"/>
              <a:t>sumber</a:t>
            </a:r>
            <a:r>
              <a:rPr lang="en-US" sz="2000" dirty="0"/>
              <a:t> </a:t>
            </a:r>
            <a:r>
              <a:rPr lang="en-US" sz="2000" dirty="0" err="1"/>
              <a:t>daya</a:t>
            </a:r>
            <a:r>
              <a:rPr lang="en-US" sz="2000" dirty="0"/>
              <a:t> </a:t>
            </a:r>
            <a:r>
              <a:rPr lang="en-US" sz="2000" dirty="0" err="1"/>
              <a:t>fisik</a:t>
            </a:r>
            <a:r>
              <a:rPr lang="en-US" sz="2000" dirty="0"/>
              <a:t> </a:t>
            </a:r>
            <a:r>
              <a:rPr lang="en-US" sz="2000" dirty="0" err="1"/>
              <a:t>maupun</a:t>
            </a:r>
            <a:r>
              <a:rPr lang="en-US" sz="2000" dirty="0"/>
              <a:t> </a:t>
            </a:r>
            <a:r>
              <a:rPr lang="en-US" sz="2000" dirty="0" err="1"/>
              <a:t>maya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008101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altLang="ko-KR" dirty="0" err="1">
                <a:ea typeface="맑은 고딕" pitchFamily="50" charset="-127"/>
              </a:rPr>
              <a:t>Informasi</a:t>
            </a:r>
            <a:r>
              <a:rPr lang="en-US" altLang="ko-KR" dirty="0">
                <a:ea typeface="맑은 고딕" pitchFamily="50" charset="-127"/>
              </a:rPr>
              <a:t> </a:t>
            </a:r>
            <a:r>
              <a:rPr lang="en-US" altLang="ko-KR" dirty="0" err="1">
                <a:ea typeface="맑은 고딕" pitchFamily="50" charset="-127"/>
              </a:rPr>
              <a:t>dalam</a:t>
            </a:r>
            <a:r>
              <a:rPr lang="en-US" altLang="ko-KR" dirty="0">
                <a:ea typeface="맑은 고딕" pitchFamily="50" charset="-127"/>
              </a:rPr>
              <a:t> </a:t>
            </a:r>
            <a:r>
              <a:rPr lang="en-US" altLang="ko-KR" dirty="0" err="1">
                <a:ea typeface="맑은 고딕" pitchFamily="50" charset="-127"/>
              </a:rPr>
              <a:t>Praktik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pt-BR" sz="2000" b="1" dirty="0"/>
              <a:t>Subsistem Utama dari Sitem Distribusi</a:t>
            </a:r>
            <a:endParaRPr lang="en-US" sz="2000" dirty="0"/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endParaRPr lang="en-US" dirty="0"/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Diagram </a:t>
            </a:r>
            <a:r>
              <a:rPr lang="en-US" sz="2000" dirty="0" err="1"/>
              <a:t>konteks</a:t>
            </a:r>
            <a:r>
              <a:rPr lang="en-US" sz="2000" dirty="0"/>
              <a:t> </a:t>
            </a:r>
            <a:r>
              <a:rPr lang="en-US" sz="2000" dirty="0" err="1"/>
              <a:t>cukup</a:t>
            </a:r>
            <a:r>
              <a:rPr lang="en-US" sz="2000" dirty="0"/>
              <a:t> </a:t>
            </a:r>
            <a:r>
              <a:rPr lang="en-US" sz="2000" dirty="0" err="1"/>
              <a:t>memadai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mendefinisikan</a:t>
            </a:r>
            <a:r>
              <a:rPr lang="en-US" sz="2000" dirty="0"/>
              <a:t> </a:t>
            </a:r>
            <a:r>
              <a:rPr lang="en-US" sz="2000" dirty="0" err="1"/>
              <a:t>batasan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sistem</a:t>
            </a:r>
            <a:r>
              <a:rPr lang="en-US" sz="2000" dirty="0"/>
              <a:t>.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Akan </a:t>
            </a:r>
            <a:r>
              <a:rPr lang="en-US" sz="2000" dirty="0" err="1"/>
              <a:t>tetapi</a:t>
            </a:r>
            <a:r>
              <a:rPr lang="en-US" sz="2000" dirty="0"/>
              <a:t> </a:t>
            </a:r>
            <a:r>
              <a:rPr lang="en-US" sz="2000" dirty="0" err="1"/>
              <a:t>kita</a:t>
            </a:r>
            <a:r>
              <a:rPr lang="en-US" sz="2000" dirty="0"/>
              <a:t> </a:t>
            </a:r>
            <a:r>
              <a:rPr lang="en-US" sz="2000" dirty="0" err="1"/>
              <a:t>perlu</a:t>
            </a:r>
            <a:r>
              <a:rPr lang="en-US" sz="2000" dirty="0"/>
              <a:t> </a:t>
            </a:r>
            <a:r>
              <a:rPr lang="en-US" sz="2000" dirty="0" err="1"/>
              <a:t>mempelajari</a:t>
            </a:r>
            <a:r>
              <a:rPr lang="en-US" sz="2000" dirty="0"/>
              <a:t>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banyak</a:t>
            </a:r>
            <a:r>
              <a:rPr lang="en-US" sz="2000" dirty="0"/>
              <a:t> proses yang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dilaksanakan</a:t>
            </a:r>
            <a:r>
              <a:rPr lang="en-US" sz="2000" dirty="0"/>
              <a:t>.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Kita </a:t>
            </a:r>
            <a:r>
              <a:rPr lang="en-US" sz="2000" dirty="0" err="1"/>
              <a:t>mencapai</a:t>
            </a:r>
            <a:r>
              <a:rPr lang="en-US" sz="2000" dirty="0"/>
              <a:t> </a:t>
            </a:r>
            <a:r>
              <a:rPr lang="en-US" sz="2000" dirty="0" err="1"/>
              <a:t>hal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mengidentifikasikan</a:t>
            </a:r>
            <a:r>
              <a:rPr lang="en-US" sz="2000" dirty="0"/>
              <a:t> </a:t>
            </a:r>
            <a:r>
              <a:rPr lang="en-US" sz="2000" dirty="0" err="1"/>
              <a:t>tiga</a:t>
            </a:r>
            <a:r>
              <a:rPr lang="en-US" sz="2000" dirty="0"/>
              <a:t> </a:t>
            </a:r>
            <a:r>
              <a:rPr lang="en-US" sz="2000" dirty="0" err="1"/>
              <a:t>subsistem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utama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diagram </a:t>
            </a:r>
            <a:r>
              <a:rPr lang="en-US" sz="2000" dirty="0" err="1"/>
              <a:t>Nomor</a:t>
            </a:r>
            <a:r>
              <a:rPr lang="en-US" sz="2000" dirty="0"/>
              <a:t> 0.</a:t>
            </a:r>
          </a:p>
        </p:txBody>
      </p:sp>
    </p:spTree>
    <p:extLst>
      <p:ext uri="{BB962C8B-B14F-4D97-AF65-F5344CB8AC3E}">
        <p14:creationId xmlns:p14="http://schemas.microsoft.com/office/powerpoint/2010/main" val="23408026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altLang="ko-KR" dirty="0" err="1">
                <a:ea typeface="맑은 고딕" pitchFamily="50" charset="-127"/>
              </a:rPr>
              <a:t>Informasi</a:t>
            </a:r>
            <a:r>
              <a:rPr lang="en-US" altLang="ko-KR" dirty="0">
                <a:ea typeface="맑은 고딕" pitchFamily="50" charset="-127"/>
              </a:rPr>
              <a:t> </a:t>
            </a:r>
            <a:r>
              <a:rPr lang="en-US" altLang="ko-KR" dirty="0" err="1">
                <a:ea typeface="맑은 고딕" pitchFamily="50" charset="-127"/>
              </a:rPr>
              <a:t>dalam</a:t>
            </a:r>
            <a:r>
              <a:rPr lang="en-US" altLang="ko-KR" dirty="0">
                <a:ea typeface="맑은 고딕" pitchFamily="50" charset="-127"/>
              </a:rPr>
              <a:t> </a:t>
            </a:r>
            <a:r>
              <a:rPr lang="en-US" altLang="ko-KR" dirty="0" err="1">
                <a:ea typeface="맑은 고딕" pitchFamily="50" charset="-127"/>
              </a:rPr>
              <a:t>Praktik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 err="1"/>
              <a:t>Sistem</a:t>
            </a:r>
            <a:r>
              <a:rPr lang="en-US" sz="2000" b="1" dirty="0"/>
              <a:t> yang </a:t>
            </a:r>
            <a:r>
              <a:rPr lang="en-US" sz="2000" b="1" dirty="0" err="1"/>
              <a:t>Memenuhi</a:t>
            </a:r>
            <a:r>
              <a:rPr lang="en-US" sz="2000" b="1" dirty="0"/>
              <a:t> </a:t>
            </a:r>
            <a:r>
              <a:rPr lang="en-US" sz="2000" b="1" dirty="0" err="1"/>
              <a:t>Pesanan</a:t>
            </a:r>
            <a:r>
              <a:rPr lang="en-US" sz="2000" b="1" dirty="0"/>
              <a:t> </a:t>
            </a:r>
            <a:r>
              <a:rPr lang="en-US" sz="2000" b="1" dirty="0" err="1"/>
              <a:t>Pelanggan</a:t>
            </a:r>
            <a:endParaRPr lang="en-US" sz="2000" dirty="0"/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Berikut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empat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utama</a:t>
            </a:r>
            <a:r>
              <a:rPr lang="en-US" sz="2000" dirty="0"/>
              <a:t> yang </a:t>
            </a:r>
            <a:r>
              <a:rPr lang="en-US" sz="2000" dirty="0" err="1"/>
              <a:t>terlibat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pemenuhan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pesanan</a:t>
            </a:r>
            <a:r>
              <a:rPr lang="en-US" sz="2000" dirty="0"/>
              <a:t> </a:t>
            </a:r>
            <a:r>
              <a:rPr lang="en-US" sz="2000" dirty="0" err="1"/>
              <a:t>pelanggan</a:t>
            </a:r>
            <a:r>
              <a:rPr lang="en-US" sz="2000" dirty="0"/>
              <a:t>:</a:t>
            </a:r>
          </a:p>
          <a:p>
            <a:pPr marL="457200" indent="-457200" fontAlgn="base">
              <a:lnSpc>
                <a:spcPct val="150000"/>
              </a:lnSpc>
              <a:buFont typeface="+mj-lt"/>
              <a:buAutoNum type="arabicPeriod"/>
            </a:pPr>
            <a:r>
              <a:rPr lang="en-US" sz="2000" dirty="0" err="1"/>
              <a:t>Sistem</a:t>
            </a:r>
            <a:r>
              <a:rPr lang="en-US" sz="2000" dirty="0"/>
              <a:t> entry </a:t>
            </a:r>
            <a:r>
              <a:rPr lang="en-US" sz="2000" dirty="0" err="1"/>
              <a:t>pesanan</a:t>
            </a:r>
            <a:r>
              <a:rPr lang="en-US" sz="2000" dirty="0"/>
              <a:t> (</a:t>
            </a:r>
            <a:r>
              <a:rPr lang="en-US" sz="2000" i="1" dirty="0"/>
              <a:t>Orden Entry System</a:t>
            </a:r>
            <a:r>
              <a:rPr lang="en-US" sz="2000" dirty="0"/>
              <a:t>) </a:t>
            </a:r>
            <a:r>
              <a:rPr lang="en-US" sz="2000" dirty="0" err="1"/>
              <a:t>memasukkan</a:t>
            </a:r>
            <a:r>
              <a:rPr lang="en-US" sz="2000" dirty="0"/>
              <a:t>      </a:t>
            </a:r>
            <a:r>
              <a:rPr lang="en-US" sz="2000" dirty="0" err="1"/>
              <a:t>pesanan</a:t>
            </a:r>
            <a:r>
              <a:rPr lang="en-US" sz="2000" dirty="0"/>
              <a:t> </a:t>
            </a:r>
            <a:r>
              <a:rPr lang="en-US" sz="2000" dirty="0" err="1"/>
              <a:t>pelanggan</a:t>
            </a:r>
            <a:r>
              <a:rPr lang="en-US" sz="2000" dirty="0"/>
              <a:t> </a:t>
            </a:r>
            <a:r>
              <a:rPr lang="en-US" sz="2000" dirty="0" err="1"/>
              <a:t>kedalam</a:t>
            </a:r>
            <a:r>
              <a:rPr lang="en-US" sz="2000" dirty="0"/>
              <a:t> system</a:t>
            </a:r>
          </a:p>
          <a:p>
            <a:pPr marL="457200" indent="-457200" fontAlgn="base">
              <a:lnSpc>
                <a:spcPct val="150000"/>
              </a:lnSpc>
              <a:buFont typeface="+mj-lt"/>
              <a:buAutoNum type="arabicPeriod"/>
            </a:pP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persediaan</a:t>
            </a:r>
            <a:r>
              <a:rPr lang="en-US" sz="2000" dirty="0"/>
              <a:t> (</a:t>
            </a:r>
            <a:r>
              <a:rPr lang="en-US" sz="2000" i="1" dirty="0"/>
              <a:t>Inventory System</a:t>
            </a:r>
            <a:r>
              <a:rPr lang="en-US" sz="2000" dirty="0"/>
              <a:t>) </a:t>
            </a:r>
            <a:r>
              <a:rPr lang="en-US" sz="2000" dirty="0" err="1"/>
              <a:t>memelihara</a:t>
            </a:r>
            <a:r>
              <a:rPr lang="en-US" sz="2000" dirty="0"/>
              <a:t> </a:t>
            </a:r>
            <a:r>
              <a:rPr lang="en-US" sz="2000" dirty="0" err="1"/>
              <a:t>catatan</a:t>
            </a:r>
            <a:r>
              <a:rPr lang="en-US" sz="2000" dirty="0"/>
              <a:t>     </a:t>
            </a:r>
            <a:r>
              <a:rPr lang="en-US" sz="2000" dirty="0" err="1"/>
              <a:t>persediaan</a:t>
            </a:r>
            <a:endParaRPr lang="en-US" sz="2000" dirty="0"/>
          </a:p>
          <a:p>
            <a:pPr marL="457200" indent="-457200" fontAlgn="base">
              <a:lnSpc>
                <a:spcPct val="150000"/>
              </a:lnSpc>
              <a:buFont typeface="+mj-lt"/>
              <a:buAutoNum type="arabicPeriod"/>
            </a:pP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penagihan</a:t>
            </a:r>
            <a:r>
              <a:rPr lang="en-US" sz="2000" dirty="0"/>
              <a:t> (</a:t>
            </a:r>
            <a:r>
              <a:rPr lang="en-US" sz="2000" i="1" dirty="0"/>
              <a:t>Billing System</a:t>
            </a:r>
            <a:r>
              <a:rPr lang="en-US" sz="2000" dirty="0"/>
              <a:t>) </a:t>
            </a:r>
            <a:r>
              <a:rPr lang="en-US" sz="2000" dirty="0" err="1"/>
              <a:t>membuat</a:t>
            </a:r>
            <a:r>
              <a:rPr lang="en-US" sz="2000" dirty="0"/>
              <a:t> </a:t>
            </a:r>
            <a:r>
              <a:rPr lang="en-US" sz="2000" dirty="0" err="1"/>
              <a:t>faktur</a:t>
            </a:r>
            <a:r>
              <a:rPr lang="en-US" sz="2000" dirty="0"/>
              <a:t> </a:t>
            </a:r>
            <a:r>
              <a:rPr lang="en-US" sz="2000" dirty="0" err="1"/>
              <a:t>pelanggan</a:t>
            </a:r>
            <a:endParaRPr lang="en-US" sz="2000" dirty="0"/>
          </a:p>
          <a:p>
            <a:pPr marL="457200" indent="-457200" fontAlgn="base">
              <a:lnSpc>
                <a:spcPct val="150000"/>
              </a:lnSpc>
              <a:buFont typeface="+mj-lt"/>
              <a:buAutoNum type="arabicPeriod"/>
            </a:pP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piutang</a:t>
            </a:r>
            <a:r>
              <a:rPr lang="en-US" sz="2000" dirty="0"/>
              <a:t> </a:t>
            </a:r>
            <a:r>
              <a:rPr lang="en-US" sz="2000" dirty="0" err="1"/>
              <a:t>dagang</a:t>
            </a:r>
            <a:r>
              <a:rPr lang="en-US" sz="2000" dirty="0"/>
              <a:t> (</a:t>
            </a:r>
            <a:r>
              <a:rPr lang="en-US" sz="2000" i="1" dirty="0"/>
              <a:t>Account Receivable System</a:t>
            </a:r>
            <a:r>
              <a:rPr lang="en-US" sz="2000" dirty="0"/>
              <a:t>) </a:t>
            </a:r>
            <a:r>
              <a:rPr lang="en-US" sz="2000" dirty="0" err="1"/>
              <a:t>menagih</a:t>
            </a:r>
            <a:r>
              <a:rPr lang="en-US" sz="2000" dirty="0"/>
              <a:t> </a:t>
            </a:r>
            <a:r>
              <a:rPr lang="en-US" sz="2000" dirty="0" err="1"/>
              <a:t>uang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para </a:t>
            </a:r>
            <a:r>
              <a:rPr lang="en-US" sz="2000" dirty="0" err="1"/>
              <a:t>pelanggan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3751912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altLang="ko-KR" dirty="0" err="1">
                <a:ea typeface="맑은 고딕" pitchFamily="50" charset="-127"/>
              </a:rPr>
              <a:t>Informasi</a:t>
            </a:r>
            <a:r>
              <a:rPr lang="en-US" altLang="ko-KR" dirty="0">
                <a:ea typeface="맑은 고딕" pitchFamily="50" charset="-127"/>
              </a:rPr>
              <a:t> </a:t>
            </a:r>
            <a:r>
              <a:rPr lang="en-US" altLang="ko-KR" dirty="0" err="1">
                <a:ea typeface="맑은 고딕" pitchFamily="50" charset="-127"/>
              </a:rPr>
              <a:t>dalam</a:t>
            </a:r>
            <a:r>
              <a:rPr lang="en-US" altLang="ko-KR" dirty="0">
                <a:ea typeface="맑은 고딕" pitchFamily="50" charset="-127"/>
              </a:rPr>
              <a:t> </a:t>
            </a:r>
            <a:r>
              <a:rPr lang="en-US" altLang="ko-KR" dirty="0" err="1">
                <a:ea typeface="맑은 고딕" pitchFamily="50" charset="-127"/>
              </a:rPr>
              <a:t>Praktik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sv-SE" sz="2000" b="1" dirty="0"/>
              <a:t>Sistem yang Memesan Persediaan Pengganti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cara</a:t>
            </a:r>
            <a:r>
              <a:rPr lang="en-US" sz="2000" dirty="0"/>
              <a:t> yang </a:t>
            </a:r>
            <a:r>
              <a:rPr lang="en-US" sz="2000" dirty="0" err="1"/>
              <a:t>sama</a:t>
            </a:r>
            <a:r>
              <a:rPr lang="en-US" sz="2000" dirty="0"/>
              <a:t> </a:t>
            </a:r>
            <a:r>
              <a:rPr lang="en-US" sz="2000" dirty="0" err="1"/>
              <a:t>kita</a:t>
            </a:r>
            <a:r>
              <a:rPr lang="en-US" sz="2000" dirty="0"/>
              <a:t> </a:t>
            </a:r>
            <a:r>
              <a:rPr lang="en-US" sz="2000" dirty="0" err="1"/>
              <a:t>mengidentifikasikan</a:t>
            </a:r>
            <a:r>
              <a:rPr lang="en-US" sz="2000" dirty="0"/>
              <a:t> </a:t>
            </a:r>
            <a:r>
              <a:rPr lang="en-US" sz="2000" dirty="0" err="1"/>
              <a:t>subsistem</a:t>
            </a:r>
            <a:r>
              <a:rPr lang="en-US" sz="2000" dirty="0"/>
              <a:t>-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subsitem</a:t>
            </a:r>
            <a:r>
              <a:rPr lang="en-US" sz="2000" dirty="0"/>
              <a:t> yang </a:t>
            </a:r>
            <a:r>
              <a:rPr lang="en-US" sz="2000" dirty="0" err="1"/>
              <a:t>berkaitan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pesanan</a:t>
            </a:r>
            <a:r>
              <a:rPr lang="en-US" sz="2000" dirty="0"/>
              <a:t> </a:t>
            </a:r>
            <a:r>
              <a:rPr lang="en-US" sz="2000" dirty="0" err="1"/>
              <a:t>persediaan</a:t>
            </a:r>
            <a:r>
              <a:rPr lang="en-US" sz="2000" dirty="0"/>
              <a:t> </a:t>
            </a:r>
            <a:r>
              <a:rPr lang="en-US" sz="2000" dirty="0" err="1"/>
              <a:t>pengganti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pemasok</a:t>
            </a:r>
            <a:r>
              <a:rPr lang="en-US" sz="2000" dirty="0"/>
              <a:t>. Detail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ditampilkan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diagram </a:t>
            </a:r>
            <a:r>
              <a:rPr lang="en-US" sz="2000" dirty="0" err="1"/>
              <a:t>nomor</a:t>
            </a:r>
            <a:r>
              <a:rPr lang="en-US" sz="2000" dirty="0"/>
              <a:t> 2.</a:t>
            </a:r>
          </a:p>
          <a:p>
            <a:pPr fontAlgn="base">
              <a:lnSpc>
                <a:spcPct val="150000"/>
              </a:lnSpc>
            </a:pPr>
            <a:endParaRPr lang="en-US" sz="2000" dirty="0"/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pembelian</a:t>
            </a:r>
            <a:r>
              <a:rPr lang="en-US" sz="2000" dirty="0"/>
              <a:t> (</a:t>
            </a:r>
            <a:r>
              <a:rPr lang="en-US" sz="2000" i="1" dirty="0"/>
              <a:t>purchasing system</a:t>
            </a:r>
            <a:r>
              <a:rPr lang="en-US" sz="2000" dirty="0"/>
              <a:t>) </a:t>
            </a:r>
            <a:r>
              <a:rPr lang="en-US" sz="2000" dirty="0" err="1"/>
              <a:t>menerbitkan</a:t>
            </a:r>
            <a:r>
              <a:rPr lang="en-US" sz="2000" dirty="0"/>
              <a:t> </a:t>
            </a:r>
            <a:r>
              <a:rPr lang="en-US" sz="2000" dirty="0" err="1"/>
              <a:t>pesanan</a:t>
            </a:r>
            <a:r>
              <a:rPr lang="en-US" sz="2000" dirty="0"/>
              <a:t>       </a:t>
            </a:r>
            <a:r>
              <a:rPr lang="en-US" sz="2000" dirty="0" err="1"/>
              <a:t>pembelian</a:t>
            </a:r>
            <a:r>
              <a:rPr lang="en-US" sz="2000" dirty="0"/>
              <a:t> </a:t>
            </a:r>
            <a:r>
              <a:rPr lang="en-US" sz="2000" dirty="0" err="1"/>
              <a:t>kepada</a:t>
            </a:r>
            <a:r>
              <a:rPr lang="en-US" sz="2000" dirty="0"/>
              <a:t> </a:t>
            </a:r>
            <a:r>
              <a:rPr lang="en-US" sz="2000" dirty="0" err="1"/>
              <a:t>pemasok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persediaan</a:t>
            </a:r>
            <a:r>
              <a:rPr lang="en-US" sz="2000" dirty="0"/>
              <a:t> yang </a:t>
            </a:r>
            <a:r>
              <a:rPr lang="en-US" sz="2000" dirty="0" err="1"/>
              <a:t>dibutuhkan</a:t>
            </a:r>
            <a:r>
              <a:rPr lang="en-US" sz="2000" dirty="0"/>
              <a:t>.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penerimaan</a:t>
            </a:r>
            <a:r>
              <a:rPr lang="en-US" sz="2000" dirty="0"/>
              <a:t> (</a:t>
            </a:r>
            <a:r>
              <a:rPr lang="en-US" sz="2000" i="1" dirty="0"/>
              <a:t>receiving system</a:t>
            </a:r>
            <a:r>
              <a:rPr lang="en-US" sz="2000" dirty="0"/>
              <a:t>) </a:t>
            </a:r>
            <a:r>
              <a:rPr lang="en-US" sz="2000" dirty="0" err="1"/>
              <a:t>menerima</a:t>
            </a:r>
            <a:r>
              <a:rPr lang="en-US" sz="2000" dirty="0"/>
              <a:t> </a:t>
            </a:r>
            <a:r>
              <a:rPr lang="en-US" sz="2000" dirty="0" err="1"/>
              <a:t>prsediaan</a:t>
            </a:r>
            <a:r>
              <a:rPr lang="en-US" sz="2000" dirty="0"/>
              <a:t>.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hutang</a:t>
            </a:r>
            <a:r>
              <a:rPr lang="en-US" sz="2000" dirty="0"/>
              <a:t> </a:t>
            </a:r>
            <a:r>
              <a:rPr lang="en-US" sz="2000" dirty="0" err="1"/>
              <a:t>dagang</a:t>
            </a:r>
            <a:r>
              <a:rPr lang="en-US" sz="2000" dirty="0"/>
              <a:t> (</a:t>
            </a:r>
            <a:r>
              <a:rPr lang="en-US" sz="2000" i="1" dirty="0"/>
              <a:t>account payable system</a:t>
            </a:r>
            <a:r>
              <a:rPr lang="en-US" sz="2000" dirty="0"/>
              <a:t>) </a:t>
            </a:r>
            <a:r>
              <a:rPr lang="en-US" sz="2000" dirty="0" err="1"/>
              <a:t>melakukan</a:t>
            </a:r>
            <a:r>
              <a:rPr lang="en-US" sz="2000" dirty="0"/>
              <a:t>        </a:t>
            </a:r>
            <a:r>
              <a:rPr lang="en-US" sz="2000" dirty="0" err="1"/>
              <a:t>pembayaran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73155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altLang="ko-KR" dirty="0" err="1">
                <a:ea typeface="맑은 고딕" pitchFamily="50" charset="-127"/>
              </a:rPr>
              <a:t>Informasi</a:t>
            </a:r>
            <a:r>
              <a:rPr lang="en-US" altLang="ko-KR" dirty="0">
                <a:ea typeface="맑은 고딕" pitchFamily="50" charset="-127"/>
              </a:rPr>
              <a:t> </a:t>
            </a:r>
            <a:r>
              <a:rPr lang="en-US" altLang="ko-KR" dirty="0" err="1">
                <a:ea typeface="맑은 고딕" pitchFamily="50" charset="-127"/>
              </a:rPr>
              <a:t>dalam</a:t>
            </a:r>
            <a:r>
              <a:rPr lang="en-US" altLang="ko-KR" dirty="0">
                <a:ea typeface="맑은 고딕" pitchFamily="50" charset="-127"/>
              </a:rPr>
              <a:t> </a:t>
            </a:r>
            <a:r>
              <a:rPr lang="en-US" altLang="ko-KR" dirty="0" err="1">
                <a:ea typeface="맑은 고딕" pitchFamily="50" charset="-127"/>
              </a:rPr>
              <a:t>Praktik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 err="1"/>
              <a:t>Sistem</a:t>
            </a:r>
            <a:r>
              <a:rPr lang="en-US" sz="2000" b="1" dirty="0"/>
              <a:t> yang </a:t>
            </a:r>
            <a:r>
              <a:rPr lang="en-US" sz="2000" b="1" dirty="0" err="1"/>
              <a:t>Menjalankan</a:t>
            </a:r>
            <a:r>
              <a:rPr lang="en-US" sz="2000" b="1" dirty="0"/>
              <a:t> Proses </a:t>
            </a:r>
            <a:r>
              <a:rPr lang="en-US" sz="2000" b="1" dirty="0" err="1"/>
              <a:t>Buku</a:t>
            </a:r>
            <a:r>
              <a:rPr lang="en-US" sz="2000" b="1" dirty="0"/>
              <a:t> </a:t>
            </a:r>
            <a:r>
              <a:rPr lang="en-US" sz="2000" b="1" dirty="0" err="1"/>
              <a:t>Besar</a:t>
            </a:r>
            <a:endParaRPr lang="en-US" sz="2000" b="1" dirty="0"/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buku</a:t>
            </a:r>
            <a:r>
              <a:rPr lang="en-US" sz="2000" dirty="0"/>
              <a:t> </a:t>
            </a:r>
            <a:r>
              <a:rPr lang="en-US" sz="2000" dirty="0" err="1"/>
              <a:t>besar</a:t>
            </a:r>
            <a:r>
              <a:rPr lang="en-US" sz="2000" dirty="0"/>
              <a:t> (</a:t>
            </a:r>
            <a:r>
              <a:rPr lang="en-US" sz="2000" i="1" dirty="0"/>
              <a:t>general ledger system</a:t>
            </a:r>
            <a:r>
              <a:rPr lang="en-US" sz="2000" dirty="0"/>
              <a:t>)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akuntansi</a:t>
            </a:r>
            <a:r>
              <a:rPr lang="en-US" sz="2000" dirty="0"/>
              <a:t> yang </a:t>
            </a:r>
            <a:r>
              <a:rPr lang="en-US" sz="2000" dirty="0" err="1"/>
              <a:t>menggabungkan</a:t>
            </a:r>
            <a:r>
              <a:rPr lang="en-US" sz="2000" dirty="0"/>
              <a:t> data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sistem-sistem</a:t>
            </a:r>
            <a:r>
              <a:rPr lang="en-US" sz="2000" dirty="0"/>
              <a:t> </a:t>
            </a:r>
            <a:r>
              <a:rPr lang="en-US" sz="2000" dirty="0" err="1"/>
              <a:t>akuntansi</a:t>
            </a:r>
            <a:r>
              <a:rPr lang="en-US" sz="2000" dirty="0"/>
              <a:t> yang lain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tujuan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menyajikan</a:t>
            </a:r>
            <a:r>
              <a:rPr lang="en-US" sz="2000" dirty="0"/>
              <a:t> </a:t>
            </a:r>
            <a:r>
              <a:rPr lang="en-US" sz="2000" dirty="0" err="1"/>
              <a:t>gambaran</a:t>
            </a:r>
            <a:r>
              <a:rPr lang="en-US" sz="2000" dirty="0"/>
              <a:t> </a:t>
            </a:r>
            <a:r>
              <a:rPr lang="en-US" sz="2000" dirty="0" err="1"/>
              <a:t>keuangan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operasi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gabungan</a:t>
            </a:r>
            <a:r>
              <a:rPr lang="en-US" sz="2000" dirty="0"/>
              <a:t>. </a:t>
            </a:r>
          </a:p>
          <a:p>
            <a:pPr fontAlgn="base">
              <a:lnSpc>
                <a:spcPct val="150000"/>
              </a:lnSpc>
            </a:pPr>
            <a:r>
              <a:rPr lang="en-US" sz="2000" dirty="0"/>
              <a:t>File yang </a:t>
            </a:r>
            <a:r>
              <a:rPr lang="en-US" sz="2000" dirty="0" err="1"/>
              <a:t>memuat</a:t>
            </a:r>
            <a:r>
              <a:rPr lang="en-US" sz="2000" dirty="0"/>
              <a:t> data </a:t>
            </a:r>
            <a:r>
              <a:rPr lang="en-US" sz="2000" dirty="0" err="1"/>
              <a:t>akuntansi</a:t>
            </a:r>
            <a:r>
              <a:rPr lang="en-US" sz="2000" dirty="0"/>
              <a:t> </a:t>
            </a:r>
            <a:r>
              <a:rPr lang="en-US" sz="2000" dirty="0" err="1"/>
              <a:t>yeng</a:t>
            </a:r>
            <a:r>
              <a:rPr lang="en-US" sz="2000" dirty="0"/>
              <a:t> </a:t>
            </a:r>
            <a:r>
              <a:rPr lang="en-US" sz="2000" dirty="0" err="1"/>
              <a:t>telah</a:t>
            </a:r>
            <a:r>
              <a:rPr lang="en-US" sz="2000" dirty="0"/>
              <a:t> </a:t>
            </a:r>
            <a:r>
              <a:rPr lang="en-US" sz="2000" dirty="0" err="1"/>
              <a:t>digabungkan</a:t>
            </a:r>
            <a:r>
              <a:rPr lang="en-US" sz="2000" dirty="0"/>
              <a:t> </a:t>
            </a:r>
            <a:r>
              <a:rPr lang="en-US" sz="2000" dirty="0" err="1"/>
              <a:t>itu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buku</a:t>
            </a:r>
            <a:r>
              <a:rPr lang="en-US" sz="2000" dirty="0"/>
              <a:t> </a:t>
            </a:r>
            <a:r>
              <a:rPr lang="en-US" sz="2000" dirty="0" err="1"/>
              <a:t>besar</a:t>
            </a:r>
            <a:r>
              <a:rPr lang="en-US" sz="2000" dirty="0"/>
              <a:t> (</a:t>
            </a:r>
            <a:r>
              <a:rPr lang="en-US" sz="2000" i="1" dirty="0"/>
              <a:t>general ledger</a:t>
            </a:r>
            <a:r>
              <a:rPr lang="en-US" sz="2000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2325625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altLang="ko-KR" dirty="0" err="1">
                <a:ea typeface="맑은 고딕" pitchFamily="50" charset="-127"/>
              </a:rPr>
              <a:t>Informasi</a:t>
            </a:r>
            <a:r>
              <a:rPr lang="en-US" altLang="ko-KR" dirty="0">
                <a:ea typeface="맑은 고딕" pitchFamily="50" charset="-127"/>
              </a:rPr>
              <a:t> </a:t>
            </a:r>
            <a:r>
              <a:rPr lang="en-US" altLang="ko-KR" dirty="0" err="1">
                <a:ea typeface="맑은 고딕" pitchFamily="50" charset="-127"/>
              </a:rPr>
              <a:t>dalam</a:t>
            </a:r>
            <a:r>
              <a:rPr lang="en-US" altLang="ko-KR" dirty="0">
                <a:ea typeface="맑은 고딕" pitchFamily="50" charset="-127"/>
              </a:rPr>
              <a:t> </a:t>
            </a:r>
            <a:r>
              <a:rPr lang="en-US" altLang="ko-KR" dirty="0" err="1">
                <a:ea typeface="맑은 고딕" pitchFamily="50" charset="-127"/>
              </a:rPr>
              <a:t>Praktik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 err="1"/>
              <a:t>Sistem</a:t>
            </a:r>
            <a:r>
              <a:rPr lang="en-US" sz="2000" b="1" dirty="0"/>
              <a:t> yang </a:t>
            </a:r>
            <a:r>
              <a:rPr lang="en-US" sz="2000" b="1" dirty="0" err="1"/>
              <a:t>Menjalankan</a:t>
            </a:r>
            <a:r>
              <a:rPr lang="en-US" sz="2000" b="1" dirty="0"/>
              <a:t> Proses </a:t>
            </a:r>
            <a:r>
              <a:rPr lang="en-US" sz="2000" b="1" dirty="0" err="1"/>
              <a:t>Buku</a:t>
            </a:r>
            <a:r>
              <a:rPr lang="en-US" sz="2000" b="1" dirty="0"/>
              <a:t> </a:t>
            </a:r>
            <a:r>
              <a:rPr lang="en-US" sz="2000" b="1" dirty="0" err="1"/>
              <a:t>Besar</a:t>
            </a:r>
            <a:endParaRPr lang="en-US" sz="2000" b="1" dirty="0"/>
          </a:p>
          <a:p>
            <a:pPr fontAlgn="base">
              <a:lnSpc>
                <a:spcPct val="150000"/>
              </a:lnSpc>
            </a:pPr>
            <a:endParaRPr lang="en-US" sz="2000" dirty="0"/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Terdapat</a:t>
            </a:r>
            <a:r>
              <a:rPr lang="en-US" sz="2000" dirty="0"/>
              <a:t> </a:t>
            </a:r>
            <a:r>
              <a:rPr lang="en-US" sz="2000" dirty="0" err="1"/>
              <a:t>dua</a:t>
            </a:r>
            <a:r>
              <a:rPr lang="en-US" sz="2000" dirty="0"/>
              <a:t> </a:t>
            </a:r>
            <a:r>
              <a:rPr lang="en-US" sz="2000" dirty="0" err="1"/>
              <a:t>subsistem</a:t>
            </a:r>
            <a:r>
              <a:rPr lang="en-US" sz="2000" dirty="0"/>
              <a:t> yang </a:t>
            </a:r>
            <a:r>
              <a:rPr lang="en-US" sz="2000" dirty="0" err="1"/>
              <a:t>terkait</a:t>
            </a:r>
            <a:r>
              <a:rPr lang="en-US" sz="2000" dirty="0"/>
              <a:t> </a:t>
            </a:r>
            <a:r>
              <a:rPr lang="en-US" sz="2000" dirty="0" err="1"/>
              <a:t>yaitu</a:t>
            </a:r>
            <a:r>
              <a:rPr lang="en-US" sz="2000" dirty="0"/>
              <a:t>:</a:t>
            </a:r>
          </a:p>
          <a:p>
            <a:pPr marL="457200" indent="-457200" fontAlgn="base">
              <a:lnSpc>
                <a:spcPct val="150000"/>
              </a:lnSpc>
              <a:buFont typeface="+mj-lt"/>
              <a:buAutoNum type="arabicPeriod"/>
            </a:pP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memperbarui</a:t>
            </a:r>
            <a:r>
              <a:rPr lang="en-US" sz="2000" dirty="0"/>
              <a:t> </a:t>
            </a:r>
            <a:r>
              <a:rPr lang="en-US" sz="2000" dirty="0" err="1"/>
              <a:t>buku</a:t>
            </a:r>
            <a:r>
              <a:rPr lang="en-US" sz="2000" dirty="0"/>
              <a:t> </a:t>
            </a:r>
            <a:r>
              <a:rPr lang="en-US" sz="2000" dirty="0" err="1"/>
              <a:t>besar</a:t>
            </a:r>
            <a:r>
              <a:rPr lang="en-US" sz="2000" dirty="0"/>
              <a:t> (</a:t>
            </a:r>
            <a:r>
              <a:rPr lang="en-US" sz="2000" i="1" dirty="0"/>
              <a:t>update general ledger        system)</a:t>
            </a:r>
          </a:p>
          <a:p>
            <a:pPr marL="457200" indent="-457200" fontAlgn="base">
              <a:lnSpc>
                <a:spcPct val="150000"/>
              </a:lnSpc>
              <a:buFont typeface="+mj-lt"/>
              <a:buAutoNum type="arabicPeriod"/>
            </a:pP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pembuatan</a:t>
            </a:r>
            <a:r>
              <a:rPr lang="en-US" sz="2000" dirty="0"/>
              <a:t> </a:t>
            </a:r>
            <a:r>
              <a:rPr lang="en-US" sz="2000" dirty="0" err="1"/>
              <a:t>laporan</a:t>
            </a:r>
            <a:r>
              <a:rPr lang="en-US" sz="2000" dirty="0"/>
              <a:t> </a:t>
            </a:r>
            <a:r>
              <a:rPr lang="en-US" sz="2000" dirty="0" err="1"/>
              <a:t>manajemen</a:t>
            </a:r>
            <a:r>
              <a:rPr lang="en-US" sz="2000" dirty="0"/>
              <a:t> (prepare </a:t>
            </a:r>
            <a:r>
              <a:rPr lang="en-US" sz="2000" i="1" dirty="0"/>
              <a:t>management report system</a:t>
            </a:r>
            <a:r>
              <a:rPr lang="en-US" sz="20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4507709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dirty="0"/>
              <a:t> 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Organisasi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Area-area </a:t>
            </a:r>
            <a:r>
              <a:rPr lang="en-US" sz="2000" dirty="0" err="1"/>
              <a:t>bisnis</a:t>
            </a:r>
            <a:r>
              <a:rPr lang="en-US" sz="2000" dirty="0"/>
              <a:t> </a:t>
            </a:r>
            <a:r>
              <a:rPr lang="en-US" sz="2000" dirty="0" err="1"/>
              <a:t>peruahaan</a:t>
            </a:r>
            <a:r>
              <a:rPr lang="en-US" sz="2000" dirty="0"/>
              <a:t> </a:t>
            </a:r>
            <a:r>
              <a:rPr lang="en-US" sz="2000" dirty="0" err="1"/>
              <a:t>menggunakan</a:t>
            </a:r>
            <a:r>
              <a:rPr lang="en-US" sz="2000" dirty="0"/>
              <a:t> basis data yang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diproduksi</a:t>
            </a:r>
            <a:r>
              <a:rPr lang="en-US" sz="2000" dirty="0"/>
              <a:t> oleh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pemrosesan</a:t>
            </a:r>
            <a:r>
              <a:rPr lang="en-US" sz="2000" dirty="0"/>
              <a:t> </a:t>
            </a:r>
            <a:r>
              <a:rPr lang="en-US" sz="2000" dirty="0" err="1"/>
              <a:t>transaksi</a:t>
            </a:r>
            <a:r>
              <a:rPr lang="en-US" sz="2000" dirty="0"/>
              <a:t>, </a:t>
            </a:r>
            <a:r>
              <a:rPr lang="en-US" sz="2000" dirty="0" err="1"/>
              <a:t>ditambah</a:t>
            </a:r>
            <a:r>
              <a:rPr lang="en-US" sz="2000" dirty="0"/>
              <a:t> data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sumber-sumber</a:t>
            </a:r>
            <a:r>
              <a:rPr lang="en-US" sz="2000" dirty="0"/>
              <a:t> yang lain,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menghasilkan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yang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digunakan</a:t>
            </a:r>
            <a:r>
              <a:rPr lang="en-US" sz="2000" dirty="0"/>
              <a:t> oleh </a:t>
            </a:r>
            <a:r>
              <a:rPr lang="en-US" sz="2000" dirty="0" err="1"/>
              <a:t>manajer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mengambil</a:t>
            </a:r>
            <a:r>
              <a:rPr lang="en-US" sz="2000" dirty="0"/>
              <a:t> </a:t>
            </a:r>
            <a:r>
              <a:rPr lang="en-US" sz="2000" dirty="0" err="1"/>
              <a:t>keputusan</a:t>
            </a:r>
            <a:r>
              <a:rPr lang="en-US" sz="2000" dirty="0"/>
              <a:t> dan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memecahkan</a:t>
            </a:r>
            <a:r>
              <a:rPr lang="en-US" sz="2000" dirty="0"/>
              <a:t> </a:t>
            </a:r>
            <a:r>
              <a:rPr lang="en-US" sz="2000" dirty="0" err="1"/>
              <a:t>masalah</a:t>
            </a:r>
            <a:r>
              <a:rPr lang="en-US" sz="2000" dirty="0"/>
              <a:t>.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Semua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r>
              <a:rPr lang="en-US" sz="2000" dirty="0"/>
              <a:t> </a:t>
            </a:r>
            <a:r>
              <a:rPr lang="en-US" sz="2000" dirty="0" err="1"/>
              <a:t>merupakan</a:t>
            </a:r>
            <a:r>
              <a:rPr lang="en-US" sz="2000" dirty="0"/>
              <a:t> </a:t>
            </a:r>
            <a:r>
              <a:rPr lang="en-US" sz="2000" dirty="0" err="1"/>
              <a:t>contoh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organisasi</a:t>
            </a:r>
            <a:r>
              <a:rPr lang="en-US" sz="2000" dirty="0"/>
              <a:t> (</a:t>
            </a:r>
            <a:r>
              <a:rPr lang="en-US" sz="2000" i="1" dirty="0"/>
              <a:t>organizational information system</a:t>
            </a:r>
            <a:r>
              <a:rPr lang="en-US" sz="2000" dirty="0"/>
              <a:t>).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r>
              <a:rPr lang="en-US" sz="2000" dirty="0"/>
              <a:t> </a:t>
            </a:r>
            <a:r>
              <a:rPr lang="en-US" sz="2000" dirty="0" err="1"/>
              <a:t>dikembangkan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memenuhi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kebutuhan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yng</a:t>
            </a:r>
            <a:r>
              <a:rPr lang="en-US" sz="2000" dirty="0"/>
              <a:t> </a:t>
            </a:r>
            <a:r>
              <a:rPr lang="en-US" sz="2000" dirty="0" err="1"/>
              <a:t>berhubungan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bagian</a:t>
            </a:r>
            <a:r>
              <a:rPr lang="en-US" sz="2000" dirty="0"/>
              <a:t>-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bagian</a:t>
            </a:r>
            <a:r>
              <a:rPr lang="en-US" sz="2000" dirty="0"/>
              <a:t> </a:t>
            </a:r>
            <a:r>
              <a:rPr lang="en-US" sz="2000" dirty="0" err="1"/>
              <a:t>tertentu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organisasi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3160705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Organisasi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 err="1"/>
              <a:t>i</a:t>
            </a:r>
            <a:r>
              <a:rPr lang="en-US" sz="2000" b="1" dirty="0"/>
              <a:t>. </a:t>
            </a:r>
            <a:r>
              <a:rPr lang="en-US" sz="2000" b="1" dirty="0" err="1"/>
              <a:t>Sistem</a:t>
            </a:r>
            <a:r>
              <a:rPr lang="en-US" sz="2000" b="1" dirty="0"/>
              <a:t> </a:t>
            </a:r>
            <a:r>
              <a:rPr lang="en-US" sz="2000" b="1" dirty="0" err="1"/>
              <a:t>Informasi</a:t>
            </a:r>
            <a:r>
              <a:rPr lang="en-US" sz="2000" b="1" dirty="0"/>
              <a:t> </a:t>
            </a:r>
            <a:r>
              <a:rPr lang="en-US" sz="2000" b="1" dirty="0" err="1"/>
              <a:t>Pemasaran</a:t>
            </a:r>
            <a:endParaRPr lang="en-US" sz="2000" dirty="0"/>
          </a:p>
          <a:p>
            <a:pPr fontAlgn="base">
              <a:lnSpc>
                <a:spcPct val="150000"/>
              </a:lnSpc>
            </a:pPr>
            <a:endParaRPr lang="en-US" sz="2000" dirty="0"/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pemasaran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/>
              <a:t>(</a:t>
            </a:r>
            <a:r>
              <a:rPr lang="en-US" sz="2000" i="1" dirty="0"/>
              <a:t>marketing information system</a:t>
            </a:r>
            <a:r>
              <a:rPr lang="en-US" sz="2000" dirty="0"/>
              <a:t> – MKIS) </a:t>
            </a:r>
            <a:r>
              <a:rPr lang="en-US" sz="2000" dirty="0" err="1"/>
              <a:t>memberikan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/>
              <a:t>yang </a:t>
            </a:r>
            <a:r>
              <a:rPr lang="en-US" sz="2000" dirty="0" err="1"/>
              <a:t>berhubungan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aktivitas</a:t>
            </a:r>
            <a:r>
              <a:rPr lang="en-US" sz="2000" dirty="0"/>
              <a:t> </a:t>
            </a:r>
            <a:r>
              <a:rPr lang="en-US" sz="2000" dirty="0" err="1"/>
              <a:t>pemasaran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2170298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Organisasi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/>
              <a:t>ii. </a:t>
            </a:r>
            <a:r>
              <a:rPr lang="en-US" sz="2000" b="1" dirty="0" err="1"/>
              <a:t>Sistem</a:t>
            </a:r>
            <a:r>
              <a:rPr lang="en-US" sz="2000" b="1" dirty="0"/>
              <a:t> </a:t>
            </a:r>
            <a:r>
              <a:rPr lang="en-US" sz="2000" b="1" dirty="0" err="1"/>
              <a:t>Informasi</a:t>
            </a:r>
            <a:r>
              <a:rPr lang="en-US" sz="2000" b="1" dirty="0"/>
              <a:t> </a:t>
            </a:r>
            <a:r>
              <a:rPr lang="en-US" sz="2000" b="1" dirty="0" err="1"/>
              <a:t>Sumber</a:t>
            </a:r>
            <a:r>
              <a:rPr lang="en-US" sz="2000" b="1" dirty="0"/>
              <a:t> </a:t>
            </a:r>
            <a:r>
              <a:rPr lang="en-US" sz="2000" b="1" dirty="0" err="1"/>
              <a:t>Daya</a:t>
            </a:r>
            <a:r>
              <a:rPr lang="en-US" sz="2000" b="1" dirty="0"/>
              <a:t> </a:t>
            </a:r>
            <a:r>
              <a:rPr lang="en-US" sz="2000" b="1" dirty="0" err="1"/>
              <a:t>Manusia</a:t>
            </a:r>
            <a:endParaRPr lang="en-US" sz="2000" dirty="0"/>
          </a:p>
          <a:p>
            <a:pPr fontAlgn="base">
              <a:lnSpc>
                <a:spcPct val="150000"/>
              </a:lnSpc>
            </a:pPr>
            <a:endParaRPr lang="en-US" sz="2000" dirty="0"/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sumber</a:t>
            </a:r>
            <a:r>
              <a:rPr lang="en-US" sz="2000" dirty="0"/>
              <a:t> </a:t>
            </a:r>
            <a:r>
              <a:rPr lang="en-US" sz="2000" dirty="0" err="1"/>
              <a:t>daya</a:t>
            </a:r>
            <a:r>
              <a:rPr lang="en-US" sz="2000" dirty="0"/>
              <a:t> </a:t>
            </a:r>
            <a:r>
              <a:rPr lang="en-US" sz="2000" dirty="0" err="1"/>
              <a:t>manusia</a:t>
            </a:r>
            <a:r>
              <a:rPr lang="en-US" sz="2000" dirty="0"/>
              <a:t> (</a:t>
            </a:r>
            <a:r>
              <a:rPr lang="en-US" sz="2000" i="1" dirty="0"/>
              <a:t>human resource </a:t>
            </a:r>
          </a:p>
          <a:p>
            <a:pPr fontAlgn="base">
              <a:lnSpc>
                <a:spcPct val="150000"/>
              </a:lnSpc>
            </a:pPr>
            <a:r>
              <a:rPr lang="en-US" sz="2000" i="1" dirty="0"/>
              <a:t>information system</a:t>
            </a:r>
            <a:r>
              <a:rPr lang="en-US" sz="2000" dirty="0"/>
              <a:t> – HRIS) </a:t>
            </a:r>
            <a:r>
              <a:rPr lang="en-US" sz="2000" dirty="0" err="1"/>
              <a:t>memberikan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kepada</a:t>
            </a:r>
            <a:r>
              <a:rPr lang="en-US" sz="2000" dirty="0"/>
              <a:t> </a:t>
            </a:r>
            <a:r>
              <a:rPr lang="en-US" sz="2000" dirty="0" err="1"/>
              <a:t>seluruh</a:t>
            </a:r>
            <a:r>
              <a:rPr lang="en-US" sz="2000" dirty="0"/>
              <a:t> </a:t>
            </a:r>
            <a:r>
              <a:rPr lang="en-US" sz="2000" dirty="0" err="1"/>
              <a:t>manajer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 yang </a:t>
            </a:r>
            <a:r>
              <a:rPr lang="en-US" sz="2000" dirty="0" err="1"/>
              <a:t>berkaitan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sumber</a:t>
            </a:r>
            <a:r>
              <a:rPr lang="en-US" sz="2000" dirty="0"/>
              <a:t> </a:t>
            </a:r>
            <a:r>
              <a:rPr lang="en-US" sz="2000" dirty="0" err="1"/>
              <a:t>daya</a:t>
            </a:r>
            <a:r>
              <a:rPr lang="en-US" sz="2000" dirty="0"/>
              <a:t> </a:t>
            </a:r>
            <a:r>
              <a:rPr lang="en-US" sz="2000" dirty="0" err="1"/>
              <a:t>manusia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.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Masing-masing</a:t>
            </a:r>
            <a:r>
              <a:rPr lang="en-US" sz="2000" dirty="0"/>
              <a:t> </a:t>
            </a:r>
            <a:r>
              <a:rPr lang="en-US" sz="2000" dirty="0" err="1"/>
              <a:t>subsistem</a:t>
            </a:r>
            <a:r>
              <a:rPr lang="en-US" sz="2000" dirty="0"/>
              <a:t> output </a:t>
            </a:r>
            <a:r>
              <a:rPr lang="en-US" sz="2000" dirty="0" err="1"/>
              <a:t>dari</a:t>
            </a:r>
            <a:r>
              <a:rPr lang="en-US" sz="2000" dirty="0"/>
              <a:t> HRIS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menangani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aspek-aspek</a:t>
            </a:r>
            <a:r>
              <a:rPr lang="en-US" sz="2000" dirty="0"/>
              <a:t> </a:t>
            </a:r>
            <a:r>
              <a:rPr lang="en-US" sz="2000" dirty="0" err="1"/>
              <a:t>tertentu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manajemen</a:t>
            </a:r>
            <a:r>
              <a:rPr lang="en-US" sz="2000" dirty="0"/>
              <a:t> SDM: </a:t>
            </a:r>
          </a:p>
          <a:p>
            <a:pPr fontAlgn="base">
              <a:lnSpc>
                <a:spcPct val="150000"/>
              </a:lnSpc>
            </a:pPr>
            <a:r>
              <a:rPr lang="en-US" sz="2000" dirty="0"/>
              <a:t>	</a:t>
            </a:r>
            <a:r>
              <a:rPr lang="en-US" sz="2000" dirty="0" err="1"/>
              <a:t>perencanaan</a:t>
            </a:r>
            <a:r>
              <a:rPr lang="en-US" sz="2000" dirty="0"/>
              <a:t>, </a:t>
            </a:r>
            <a:r>
              <a:rPr lang="en-US" sz="2000" dirty="0" err="1"/>
              <a:t>rekruitmen</a:t>
            </a:r>
            <a:r>
              <a:rPr lang="en-US" sz="2000" dirty="0"/>
              <a:t>, </a:t>
            </a:r>
            <a:r>
              <a:rPr lang="en-US" sz="2000" dirty="0" err="1"/>
              <a:t>pengelolaan</a:t>
            </a:r>
            <a:r>
              <a:rPr lang="en-US" sz="2000" dirty="0"/>
              <a:t> </a:t>
            </a:r>
            <a:r>
              <a:rPr lang="en-US" sz="2000" dirty="0" err="1"/>
              <a:t>tenaga</a:t>
            </a:r>
            <a:r>
              <a:rPr lang="en-US" sz="2000" dirty="0"/>
              <a:t> </a:t>
            </a:r>
            <a:r>
              <a:rPr lang="en-US" sz="2000" dirty="0" err="1"/>
              <a:t>kerja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5211810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Organisasi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/>
              <a:t>iii. </a:t>
            </a:r>
            <a:r>
              <a:rPr lang="en-US" sz="2000" b="1" dirty="0" err="1"/>
              <a:t>Sistem</a:t>
            </a:r>
            <a:r>
              <a:rPr lang="en-US" sz="2000" b="1" dirty="0"/>
              <a:t> </a:t>
            </a:r>
            <a:r>
              <a:rPr lang="en-US" sz="2000" b="1" dirty="0" err="1"/>
              <a:t>Informasi</a:t>
            </a:r>
            <a:r>
              <a:rPr lang="en-US" sz="2000" b="1" dirty="0"/>
              <a:t> </a:t>
            </a:r>
            <a:r>
              <a:rPr lang="en-US" sz="2000" b="1" dirty="0" err="1"/>
              <a:t>Manufaktur</a:t>
            </a:r>
            <a:endParaRPr lang="en-US" sz="2000" dirty="0"/>
          </a:p>
          <a:p>
            <a:pPr fontAlgn="base">
              <a:lnSpc>
                <a:spcPct val="150000"/>
              </a:lnSpc>
            </a:pPr>
            <a:endParaRPr lang="en-US" sz="2000" dirty="0"/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maufaktur</a:t>
            </a:r>
            <a:r>
              <a:rPr lang="en-US" sz="2000" dirty="0"/>
              <a:t> (</a:t>
            </a:r>
            <a:r>
              <a:rPr lang="en-US" sz="2000" i="1" dirty="0"/>
              <a:t>manufacturing information system</a:t>
            </a:r>
            <a:r>
              <a:rPr lang="en-US" sz="2000" dirty="0"/>
              <a:t>)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memberikan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kepada</a:t>
            </a:r>
            <a:r>
              <a:rPr lang="en-US" sz="2000" dirty="0"/>
              <a:t> </a:t>
            </a:r>
            <a:r>
              <a:rPr lang="en-US" sz="2000" dirty="0" err="1"/>
              <a:t>selurh</a:t>
            </a:r>
            <a:r>
              <a:rPr lang="en-US" sz="2000" dirty="0"/>
              <a:t> </a:t>
            </a:r>
            <a:r>
              <a:rPr lang="en-US" sz="2000" dirty="0" err="1"/>
              <a:t>manajer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 yang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berkaitan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seluruh</a:t>
            </a:r>
            <a:r>
              <a:rPr lang="en-US" sz="2000" dirty="0"/>
              <a:t> </a:t>
            </a:r>
            <a:r>
              <a:rPr lang="en-US" sz="2000" dirty="0" err="1"/>
              <a:t>manufaktur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915987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Organisasi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 fontAlgn="base"/>
            <a:r>
              <a:rPr lang="en-US" sz="2000" b="1" dirty="0"/>
              <a:t>iv. </a:t>
            </a:r>
            <a:r>
              <a:rPr lang="en-US" sz="2000" b="1" dirty="0" err="1"/>
              <a:t>Sistem</a:t>
            </a:r>
            <a:r>
              <a:rPr lang="en-US" sz="2000" b="1" dirty="0"/>
              <a:t> </a:t>
            </a:r>
            <a:r>
              <a:rPr lang="en-US" sz="2000" b="1" dirty="0" err="1"/>
              <a:t>Informasi</a:t>
            </a:r>
            <a:r>
              <a:rPr lang="en-US" sz="2000" b="1" dirty="0"/>
              <a:t> </a:t>
            </a:r>
            <a:r>
              <a:rPr lang="en-US" sz="2000" b="1" dirty="0" err="1"/>
              <a:t>Keuangan</a:t>
            </a:r>
            <a:endParaRPr lang="en-US" sz="2000" dirty="0"/>
          </a:p>
          <a:p>
            <a:br>
              <a:rPr lang="en-US" sz="2000" dirty="0"/>
            </a:br>
            <a:endParaRPr lang="en-US" sz="2000" dirty="0"/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keuangan</a:t>
            </a:r>
            <a:r>
              <a:rPr lang="en-US" sz="2000" dirty="0"/>
              <a:t> (</a:t>
            </a:r>
            <a:r>
              <a:rPr lang="en-US" sz="2000" i="1" dirty="0"/>
              <a:t>financial information system</a:t>
            </a:r>
            <a:r>
              <a:rPr lang="en-US" sz="2000" dirty="0"/>
              <a:t>)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meberikan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kepada</a:t>
            </a:r>
            <a:r>
              <a:rPr lang="en-US" sz="2000" dirty="0"/>
              <a:t> </a:t>
            </a:r>
            <a:r>
              <a:rPr lang="en-US" sz="2000" dirty="0" err="1"/>
              <a:t>seuruh</a:t>
            </a:r>
            <a:r>
              <a:rPr lang="en-US" sz="2000" dirty="0"/>
              <a:t> </a:t>
            </a:r>
            <a:r>
              <a:rPr lang="en-US" sz="2000" dirty="0" err="1"/>
              <a:t>manajer</a:t>
            </a:r>
            <a:r>
              <a:rPr lang="en-US" sz="2000" dirty="0"/>
              <a:t> yang </a:t>
            </a:r>
            <a:r>
              <a:rPr lang="en-US" sz="2000" dirty="0" err="1"/>
              <a:t>berkaitan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aktivitas</a:t>
            </a:r>
            <a:r>
              <a:rPr lang="en-US" sz="2000" dirty="0"/>
              <a:t> </a:t>
            </a:r>
            <a:r>
              <a:rPr lang="en-US" sz="2000" dirty="0" err="1"/>
              <a:t>keuangan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526010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Organisasi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 fontAlgn="base"/>
            <a:r>
              <a:rPr lang="en-US" sz="2000" b="1" dirty="0"/>
              <a:t>v. </a:t>
            </a:r>
            <a:r>
              <a:rPr lang="en-US" sz="2000" b="1" dirty="0" err="1"/>
              <a:t>Sistem</a:t>
            </a:r>
            <a:r>
              <a:rPr lang="en-US" sz="2000" b="1" dirty="0"/>
              <a:t> </a:t>
            </a:r>
            <a:r>
              <a:rPr lang="en-US" sz="2000" b="1" dirty="0" err="1"/>
              <a:t>Informasi</a:t>
            </a:r>
            <a:r>
              <a:rPr lang="en-US" sz="2000" b="1" dirty="0"/>
              <a:t> </a:t>
            </a:r>
            <a:r>
              <a:rPr lang="en-US" sz="2000" b="1" dirty="0" err="1"/>
              <a:t>Eksekutif</a:t>
            </a:r>
            <a:br>
              <a:rPr lang="en-US" sz="2000" dirty="0"/>
            </a:br>
            <a:endParaRPr lang="en-US" sz="2000" dirty="0"/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eksekutif</a:t>
            </a:r>
            <a:r>
              <a:rPr lang="en-US" sz="2000" dirty="0"/>
              <a:t> (</a:t>
            </a:r>
            <a:r>
              <a:rPr lang="en-US" sz="2000" i="1" dirty="0"/>
              <a:t>executive information system</a:t>
            </a:r>
            <a:r>
              <a:rPr lang="en-US" sz="2000" dirty="0"/>
              <a:t> – EIS)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yang </a:t>
            </a:r>
            <a:r>
              <a:rPr lang="en-US" sz="2000" dirty="0" err="1"/>
              <a:t>memberikan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kepada</a:t>
            </a:r>
            <a:r>
              <a:rPr lang="en-US" sz="2000" dirty="0"/>
              <a:t> para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manajer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</a:t>
            </a:r>
            <a:r>
              <a:rPr lang="en-US" sz="2000" dirty="0" err="1"/>
              <a:t>tingkat</a:t>
            </a:r>
            <a:r>
              <a:rPr lang="en-US" sz="2000" dirty="0"/>
              <a:t> yang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tinggi</a:t>
            </a:r>
            <a:r>
              <a:rPr lang="en-US" sz="2000" dirty="0"/>
              <a:t> </a:t>
            </a:r>
            <a:r>
              <a:rPr lang="en-US" sz="2000" dirty="0" err="1"/>
              <a:t>atas</a:t>
            </a:r>
            <a:r>
              <a:rPr lang="en-US" sz="2000" dirty="0"/>
              <a:t> </a:t>
            </a:r>
            <a:r>
              <a:rPr lang="en-US" sz="2000" dirty="0" err="1"/>
              <a:t>kinerja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keseluruhan</a:t>
            </a:r>
            <a:r>
              <a:rPr lang="en-US" sz="2000" dirty="0"/>
              <a:t>. </a:t>
            </a:r>
          </a:p>
          <a:p>
            <a:pPr fontAlgn="base">
              <a:lnSpc>
                <a:spcPct val="150000"/>
              </a:lnSpc>
            </a:pPr>
            <a:r>
              <a:rPr lang="en-US" sz="2000" dirty="0"/>
              <a:t>EIS </a:t>
            </a:r>
            <a:r>
              <a:rPr lang="en-US" sz="2000" dirty="0" err="1"/>
              <a:t>perusahaan</a:t>
            </a:r>
            <a:r>
              <a:rPr lang="en-US" sz="2000" dirty="0"/>
              <a:t> </a:t>
            </a:r>
            <a:r>
              <a:rPr lang="en-US" sz="2000" dirty="0" err="1"/>
              <a:t>biasanya</a:t>
            </a:r>
            <a:r>
              <a:rPr lang="en-US" sz="2000" dirty="0"/>
              <a:t> </a:t>
            </a:r>
            <a:r>
              <a:rPr lang="en-US" sz="2000" dirty="0" err="1"/>
              <a:t>terdiri</a:t>
            </a:r>
            <a:r>
              <a:rPr lang="en-US" sz="2000" dirty="0"/>
              <a:t> </a:t>
            </a:r>
            <a:r>
              <a:rPr lang="en-US" sz="2000" dirty="0" err="1"/>
              <a:t>atas</a:t>
            </a:r>
            <a:r>
              <a:rPr lang="en-US" sz="2000" dirty="0"/>
              <a:t> </a:t>
            </a:r>
            <a:r>
              <a:rPr lang="en-US" sz="2000" dirty="0" err="1"/>
              <a:t>stasiun-stasiun</a:t>
            </a:r>
            <a:r>
              <a:rPr lang="en-US" sz="2000" dirty="0"/>
              <a:t> </a:t>
            </a:r>
            <a:r>
              <a:rPr lang="en-US" sz="2000" dirty="0" err="1"/>
              <a:t>kerja</a:t>
            </a:r>
            <a:r>
              <a:rPr lang="en-US" sz="2000" dirty="0"/>
              <a:t> </a:t>
            </a:r>
            <a:r>
              <a:rPr lang="en-US" sz="2000" dirty="0" err="1"/>
              <a:t>eksekutif</a:t>
            </a:r>
            <a:r>
              <a:rPr lang="en-US" sz="2000" dirty="0"/>
              <a:t> yang </a:t>
            </a:r>
            <a:r>
              <a:rPr lang="en-US" sz="2000" dirty="0" err="1"/>
              <a:t>terhubung</a:t>
            </a:r>
            <a:r>
              <a:rPr lang="en-US" sz="2000" dirty="0"/>
              <a:t> </a:t>
            </a:r>
            <a:r>
              <a:rPr lang="en-US" sz="2000" dirty="0" err="1"/>
              <a:t>melalui</a:t>
            </a:r>
            <a:r>
              <a:rPr lang="en-US" sz="2000" dirty="0"/>
              <a:t> </a:t>
            </a:r>
            <a:r>
              <a:rPr lang="en-US" sz="2000" dirty="0" err="1"/>
              <a:t>jaringan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</a:t>
            </a:r>
            <a:r>
              <a:rPr lang="en-US" sz="2000" dirty="0" err="1"/>
              <a:t>komputer</a:t>
            </a:r>
            <a:r>
              <a:rPr lang="en-US" sz="2000" dirty="0"/>
              <a:t> </a:t>
            </a:r>
            <a:r>
              <a:rPr lang="en-US" sz="2000" dirty="0" err="1"/>
              <a:t>pusat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585687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Organisasi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 fontAlgn="base"/>
            <a:r>
              <a:rPr lang="en-US" sz="2000" b="1" dirty="0" err="1"/>
              <a:t>Manajemen</a:t>
            </a:r>
            <a:r>
              <a:rPr lang="en-US" sz="2000" b="1" dirty="0"/>
              <a:t> </a:t>
            </a:r>
            <a:r>
              <a:rPr lang="en-US" sz="2000" b="1" dirty="0" err="1"/>
              <a:t>Hubungan</a:t>
            </a:r>
            <a:r>
              <a:rPr lang="en-US" sz="2000" b="1" dirty="0"/>
              <a:t> </a:t>
            </a:r>
            <a:r>
              <a:rPr lang="en-US" sz="2000" b="1" dirty="0" err="1"/>
              <a:t>Pelanggan</a:t>
            </a:r>
            <a:br>
              <a:rPr lang="en-US" sz="2000" dirty="0"/>
            </a:br>
            <a:endParaRPr lang="en-US" sz="2000" dirty="0"/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merancang</a:t>
            </a:r>
            <a:r>
              <a:rPr lang="en-US" sz="2000" dirty="0"/>
              <a:t> basis data </a:t>
            </a:r>
            <a:r>
              <a:rPr lang="en-US" sz="2000" dirty="0" err="1"/>
              <a:t>dilakukan</a:t>
            </a:r>
            <a:r>
              <a:rPr lang="en-US" sz="2000" dirty="0"/>
              <a:t> </a:t>
            </a:r>
            <a:r>
              <a:rPr lang="en-US" sz="2000" dirty="0" err="1"/>
              <a:t>upaya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memberikan</a:t>
            </a:r>
            <a:r>
              <a:rPr lang="en-US" sz="2000" dirty="0"/>
              <a:t> data </a:t>
            </a:r>
            <a:r>
              <a:rPr lang="en-US" sz="2000" dirty="0" err="1"/>
              <a:t>historis</a:t>
            </a:r>
            <a:r>
              <a:rPr lang="en-US" sz="2000" dirty="0"/>
              <a:t> </a:t>
            </a:r>
            <a:r>
              <a:rPr lang="en-US" sz="2000" dirty="0" err="1"/>
              <a:t>meskipun</a:t>
            </a:r>
            <a:r>
              <a:rPr lang="en-US" sz="2000" dirty="0"/>
              <a:t> </a:t>
            </a:r>
            <a:r>
              <a:rPr lang="en-US" sz="2000" dirty="0" err="1"/>
              <a:t>terbatas</a:t>
            </a:r>
            <a:r>
              <a:rPr lang="en-US" sz="2000" dirty="0"/>
              <a:t>.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Kebutuhan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data </a:t>
            </a:r>
            <a:r>
              <a:rPr lang="en-US" sz="2000" dirty="0" err="1"/>
              <a:t>historis</a:t>
            </a:r>
            <a:r>
              <a:rPr lang="en-US" sz="2000" dirty="0"/>
              <a:t> </a:t>
            </a:r>
            <a:r>
              <a:rPr lang="en-US" sz="2000" dirty="0" err="1"/>
              <a:t>sangat</a:t>
            </a:r>
            <a:r>
              <a:rPr lang="en-US" sz="2000" dirty="0"/>
              <a:t> </a:t>
            </a:r>
            <a:r>
              <a:rPr lang="en-US" sz="2000" dirty="0" err="1"/>
              <a:t>besar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area </a:t>
            </a:r>
            <a:r>
              <a:rPr lang="en-US" sz="2000" dirty="0" err="1"/>
              <a:t>pemasaran</a:t>
            </a:r>
            <a:r>
              <a:rPr lang="en-US" sz="2000" dirty="0"/>
              <a:t>, </a:t>
            </a:r>
            <a:r>
              <a:rPr lang="en-US" sz="2000" dirty="0" err="1"/>
              <a:t>dimana</a:t>
            </a:r>
            <a:r>
              <a:rPr lang="en-US" sz="2000" dirty="0"/>
              <a:t> para </a:t>
            </a:r>
            <a:r>
              <a:rPr lang="en-US" sz="2000" dirty="0" err="1"/>
              <a:t>manajer</a:t>
            </a:r>
            <a:r>
              <a:rPr lang="en-US" sz="2000" dirty="0"/>
              <a:t> </a:t>
            </a:r>
            <a:r>
              <a:rPr lang="en-US" sz="2000" dirty="0" err="1"/>
              <a:t>ingin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melacak</a:t>
            </a:r>
            <a:r>
              <a:rPr lang="en-US" sz="2000" dirty="0"/>
              <a:t> </a:t>
            </a:r>
            <a:r>
              <a:rPr lang="en-US" sz="2000" dirty="0" err="1"/>
              <a:t>perilaku</a:t>
            </a:r>
            <a:r>
              <a:rPr lang="en-US" sz="2000" dirty="0"/>
              <a:t> </a:t>
            </a:r>
            <a:r>
              <a:rPr lang="en-US" sz="2000" dirty="0" err="1"/>
              <a:t>pembelian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/>
              <a:t>para </a:t>
            </a:r>
            <a:r>
              <a:rPr lang="en-US" sz="2000" dirty="0" err="1"/>
              <a:t>pelanggan</a:t>
            </a:r>
            <a:r>
              <a:rPr lang="en-US" sz="2000" dirty="0"/>
              <a:t> </a:t>
            </a:r>
            <a:r>
              <a:rPr lang="en-US" sz="2000" dirty="0" err="1"/>
              <a:t>selama</a:t>
            </a:r>
            <a:r>
              <a:rPr lang="en-US" sz="2000" dirty="0"/>
              <a:t> </a:t>
            </a:r>
            <a:r>
              <a:rPr lang="en-US" sz="2000" dirty="0" err="1"/>
              <a:t>jangka</a:t>
            </a:r>
            <a:r>
              <a:rPr lang="en-US" sz="2000" dirty="0"/>
              <a:t> </a:t>
            </a:r>
            <a:r>
              <a:rPr lang="en-US" sz="2000" dirty="0" err="1"/>
              <a:t>waktu</a:t>
            </a:r>
            <a:r>
              <a:rPr lang="en-US" sz="2000" dirty="0"/>
              <a:t> yang </a:t>
            </a:r>
            <a:r>
              <a:rPr lang="en-US" sz="2000" dirty="0" err="1"/>
              <a:t>cukup</a:t>
            </a:r>
            <a:r>
              <a:rPr lang="en-US" sz="2000" dirty="0"/>
              <a:t> </a:t>
            </a:r>
            <a:r>
              <a:rPr lang="en-US" sz="2000" dirty="0" err="1"/>
              <a:t>panjang</a:t>
            </a:r>
            <a:r>
              <a:rPr lang="en-US" sz="2000" dirty="0"/>
              <a:t>.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Kebutuhan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merangsang</a:t>
            </a:r>
            <a:r>
              <a:rPr lang="en-US" sz="2000" dirty="0"/>
              <a:t> </a:t>
            </a:r>
            <a:r>
              <a:rPr lang="en-US" sz="2000" dirty="0" err="1"/>
              <a:t>strategi</a:t>
            </a:r>
            <a:r>
              <a:rPr lang="en-US" sz="2000" dirty="0"/>
              <a:t> </a:t>
            </a:r>
            <a:r>
              <a:rPr lang="en-US" sz="2000" dirty="0" err="1"/>
              <a:t>manajemen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pelanggan</a:t>
            </a:r>
            <a:r>
              <a:rPr lang="en-US" sz="2000" dirty="0"/>
              <a:t> (</a:t>
            </a:r>
            <a:r>
              <a:rPr lang="en-US" sz="2000" i="1" dirty="0"/>
              <a:t>customer relationship </a:t>
            </a:r>
            <a:r>
              <a:rPr lang="en-US" sz="2000" i="1" dirty="0" err="1"/>
              <a:t>magement</a:t>
            </a:r>
            <a:r>
              <a:rPr lang="en-US" sz="2000" dirty="0"/>
              <a:t> – CRM). </a:t>
            </a:r>
          </a:p>
        </p:txBody>
      </p:sp>
    </p:spTree>
    <p:extLst>
      <p:ext uri="{BB962C8B-B14F-4D97-AF65-F5344CB8AC3E}">
        <p14:creationId xmlns:p14="http://schemas.microsoft.com/office/powerpoint/2010/main" val="14623849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Organisasi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 fontAlgn="base"/>
            <a:r>
              <a:rPr lang="en-US" sz="2000" b="1" dirty="0" err="1"/>
              <a:t>Manajemen</a:t>
            </a:r>
            <a:r>
              <a:rPr lang="en-US" sz="2000" b="1" dirty="0"/>
              <a:t> </a:t>
            </a:r>
            <a:r>
              <a:rPr lang="en-US" sz="2000" b="1" dirty="0" err="1"/>
              <a:t>Hubungan</a:t>
            </a:r>
            <a:r>
              <a:rPr lang="en-US" sz="2000" b="1" dirty="0"/>
              <a:t> </a:t>
            </a:r>
            <a:r>
              <a:rPr lang="en-US" sz="2000" b="1" dirty="0" err="1"/>
              <a:t>Pelanggan</a:t>
            </a:r>
            <a:br>
              <a:rPr lang="en-US" sz="2000" dirty="0"/>
            </a:br>
            <a:endParaRPr lang="en-US" sz="2000" dirty="0"/>
          </a:p>
          <a:p>
            <a:pPr fontAlgn="base">
              <a:lnSpc>
                <a:spcPct val="150000"/>
              </a:lnSpc>
            </a:pPr>
            <a:r>
              <a:rPr lang="en-US" sz="2000" dirty="0"/>
              <a:t>CRM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manajemen</a:t>
            </a:r>
            <a:r>
              <a:rPr lang="en-US" sz="2000" dirty="0"/>
              <a:t> </a:t>
            </a:r>
            <a:r>
              <a:rPr lang="en-US" sz="2000" dirty="0" err="1"/>
              <a:t>hubungan</a:t>
            </a:r>
            <a:r>
              <a:rPr lang="en-US" sz="2000" dirty="0"/>
              <a:t> </a:t>
            </a:r>
            <a:r>
              <a:rPr lang="en-US" sz="2000" dirty="0" err="1"/>
              <a:t>antara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pelanggan</a:t>
            </a:r>
            <a:r>
              <a:rPr lang="en-US" sz="2000" dirty="0"/>
              <a:t> </a:t>
            </a:r>
            <a:r>
              <a:rPr lang="en-US" sz="2000" dirty="0" err="1"/>
              <a:t>sehingga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pelanggannya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menerima</a:t>
            </a:r>
            <a:r>
              <a:rPr lang="en-US" sz="2000" dirty="0"/>
              <a:t> </a:t>
            </a:r>
            <a:r>
              <a:rPr lang="en-US" sz="2000" dirty="0" err="1"/>
              <a:t>nilai</a:t>
            </a:r>
            <a:r>
              <a:rPr lang="en-US" sz="2000" dirty="0"/>
              <a:t> </a:t>
            </a:r>
            <a:r>
              <a:rPr lang="en-US" sz="2000" dirty="0" err="1"/>
              <a:t>maksimum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hubungan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.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Sistem</a:t>
            </a:r>
            <a:r>
              <a:rPr lang="en-US" sz="2000" dirty="0"/>
              <a:t> CRM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mengakumulasikan</a:t>
            </a:r>
            <a:r>
              <a:rPr lang="en-US" sz="2000" dirty="0"/>
              <a:t> data </a:t>
            </a:r>
            <a:r>
              <a:rPr lang="en-US" sz="2000" dirty="0" err="1"/>
              <a:t>pelanggan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jangka</a:t>
            </a:r>
            <a:r>
              <a:rPr lang="en-US" sz="2000" dirty="0"/>
              <a:t> </a:t>
            </a:r>
            <a:r>
              <a:rPr lang="en-US" sz="2000" dirty="0" err="1"/>
              <a:t>panjang</a:t>
            </a:r>
            <a:r>
              <a:rPr lang="en-US" sz="2000" dirty="0"/>
              <a:t> dan </a:t>
            </a:r>
            <a:r>
              <a:rPr lang="en-US" sz="2000" dirty="0" err="1"/>
              <a:t>menggunakan</a:t>
            </a:r>
            <a:r>
              <a:rPr lang="en-US" sz="2000" dirty="0"/>
              <a:t> data </a:t>
            </a:r>
            <a:r>
              <a:rPr lang="en-US" sz="2000" dirty="0" err="1"/>
              <a:t>itu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memberikan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kepada</a:t>
            </a:r>
            <a:r>
              <a:rPr lang="en-US" sz="2000" dirty="0"/>
              <a:t> para </a:t>
            </a:r>
            <a:r>
              <a:rPr lang="en-US" sz="2000" dirty="0" err="1"/>
              <a:t>pengguna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885349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Organisasi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 fontAlgn="base"/>
            <a:r>
              <a:rPr lang="en-US" sz="2000" b="1" i="1" dirty="0"/>
              <a:t>Data Warehousing</a:t>
            </a:r>
            <a:br>
              <a:rPr lang="en-US" sz="2000" dirty="0"/>
            </a:br>
            <a:endParaRPr lang="en-US" sz="2000" dirty="0"/>
          </a:p>
          <a:p>
            <a:pPr fontAlgn="base">
              <a:lnSpc>
                <a:spcPct val="150000"/>
              </a:lnSpc>
            </a:pPr>
            <a:r>
              <a:rPr lang="en-US" sz="2000" i="1" dirty="0"/>
              <a:t>Data warehouse</a:t>
            </a:r>
            <a:r>
              <a:rPr lang="en-US" sz="2000" dirty="0"/>
              <a:t> (</a:t>
            </a:r>
            <a:r>
              <a:rPr lang="en-US" sz="2000" dirty="0" err="1"/>
              <a:t>gudang</a:t>
            </a:r>
            <a:r>
              <a:rPr lang="en-US" sz="2000" dirty="0"/>
              <a:t> data)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dipergunakan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CRM.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Dengan</a:t>
            </a:r>
            <a:r>
              <a:rPr lang="en-US" sz="2000" dirty="0"/>
              <a:t> </a:t>
            </a:r>
            <a:r>
              <a:rPr lang="en-US" sz="2000" i="1" dirty="0"/>
              <a:t>data warehouse</a:t>
            </a:r>
            <a:r>
              <a:rPr lang="en-US" sz="2000" dirty="0"/>
              <a:t>, </a:t>
            </a:r>
            <a:r>
              <a:rPr lang="en-US" sz="2000" dirty="0" err="1"/>
              <a:t>perusahan</a:t>
            </a:r>
            <a:r>
              <a:rPr lang="en-US" sz="2000" dirty="0"/>
              <a:t> </a:t>
            </a:r>
            <a:r>
              <a:rPr lang="en-US" sz="2000" dirty="0" err="1"/>
              <a:t>dimungkinkan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membangun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kapasitas</a:t>
            </a:r>
            <a:r>
              <a:rPr lang="en-US" sz="2000" dirty="0"/>
              <a:t> data yang </a:t>
            </a:r>
            <a:r>
              <a:rPr lang="en-US" sz="2000" dirty="0" err="1"/>
              <a:t>hampir</a:t>
            </a:r>
            <a:r>
              <a:rPr lang="en-US" sz="2000" dirty="0"/>
              <a:t> </a:t>
            </a:r>
            <a:r>
              <a:rPr lang="en-US" sz="2000" dirty="0" err="1"/>
              <a:t>tak</a:t>
            </a:r>
            <a:r>
              <a:rPr lang="en-US" sz="2000" dirty="0"/>
              <a:t> </a:t>
            </a:r>
            <a:r>
              <a:rPr lang="en-US" sz="2000" dirty="0" err="1"/>
              <a:t>terbatas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92458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Organisasi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 fontAlgn="base"/>
            <a:r>
              <a:rPr lang="en-US" sz="2000" b="1" i="1" dirty="0"/>
              <a:t>Data Warehousing</a:t>
            </a:r>
            <a:br>
              <a:rPr lang="en-US" sz="2000" dirty="0"/>
            </a:br>
            <a:endParaRPr lang="en-US" sz="2000" dirty="0"/>
          </a:p>
          <a:p>
            <a:pPr fontAlgn="base">
              <a:lnSpc>
                <a:spcPct val="150000"/>
              </a:lnSpc>
            </a:pPr>
            <a:r>
              <a:rPr lang="en-US" sz="2000" b="1" dirty="0" err="1"/>
              <a:t>i</a:t>
            </a:r>
            <a:r>
              <a:rPr lang="en-US" sz="2000" b="1" dirty="0"/>
              <a:t>. </a:t>
            </a:r>
            <a:r>
              <a:rPr lang="en-US" sz="2000" b="1" dirty="0" err="1"/>
              <a:t>Karekteristik</a:t>
            </a:r>
            <a:r>
              <a:rPr lang="en-US" sz="2000" b="1" dirty="0"/>
              <a:t> </a:t>
            </a:r>
            <a:r>
              <a:rPr lang="en-US" sz="2000" b="1" i="1" dirty="0"/>
              <a:t>Data </a:t>
            </a:r>
            <a:r>
              <a:rPr lang="en-US" sz="2000" b="1" i="1" dirty="0" err="1"/>
              <a:t>Warehoue</a:t>
            </a:r>
            <a:endParaRPr lang="en-US" sz="2000" b="1" i="1" dirty="0"/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Karakteristik</a:t>
            </a:r>
            <a:r>
              <a:rPr lang="en-US" sz="2000" dirty="0"/>
              <a:t> </a:t>
            </a:r>
            <a:r>
              <a:rPr lang="en-US" sz="2000" i="1" dirty="0"/>
              <a:t>data warehouse</a:t>
            </a:r>
            <a:r>
              <a:rPr lang="en-US" sz="2000" dirty="0"/>
              <a:t> 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sebagai</a:t>
            </a:r>
            <a:r>
              <a:rPr lang="en-US" sz="2000" dirty="0"/>
              <a:t> </a:t>
            </a:r>
            <a:r>
              <a:rPr lang="en-US" sz="2000" dirty="0" err="1"/>
              <a:t>berikut</a:t>
            </a:r>
            <a:r>
              <a:rPr lang="en-US" sz="2000" dirty="0"/>
              <a:t>:</a:t>
            </a:r>
          </a:p>
          <a:p>
            <a:pPr marL="457200" indent="-457200" fontAlgn="base">
              <a:lnSpc>
                <a:spcPct val="150000"/>
              </a:lnSpc>
              <a:buFont typeface="+mj-lt"/>
              <a:buAutoNum type="arabicPeriod"/>
            </a:pPr>
            <a:r>
              <a:rPr lang="en-US" sz="2000" dirty="0" err="1"/>
              <a:t>Kapasitas</a:t>
            </a:r>
            <a:r>
              <a:rPr lang="en-US" sz="2000" dirty="0"/>
              <a:t> </a:t>
            </a:r>
            <a:r>
              <a:rPr lang="en-US" sz="2000" dirty="0" err="1"/>
              <a:t>penyimpanannya</a:t>
            </a:r>
            <a:r>
              <a:rPr lang="en-US" sz="2000" dirty="0"/>
              <a:t> </a:t>
            </a:r>
            <a:r>
              <a:rPr lang="en-US" sz="2000" dirty="0" err="1"/>
              <a:t>sangat</a:t>
            </a:r>
            <a:r>
              <a:rPr lang="en-US" sz="2000" dirty="0"/>
              <a:t> </a:t>
            </a:r>
            <a:r>
              <a:rPr lang="en-US" sz="2000" dirty="0" err="1"/>
              <a:t>besar</a:t>
            </a:r>
            <a:endParaRPr lang="en-US" sz="2000" dirty="0"/>
          </a:p>
          <a:p>
            <a:pPr marL="457200" indent="-457200" fontAlgn="base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Data </a:t>
            </a:r>
            <a:r>
              <a:rPr lang="en-US" sz="2000" dirty="0" err="1"/>
              <a:t>dikumulasikan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menambahkan</a:t>
            </a:r>
            <a:r>
              <a:rPr lang="en-US" sz="2000" dirty="0"/>
              <a:t> </a:t>
            </a:r>
            <a:r>
              <a:rPr lang="en-US" sz="2000" dirty="0" err="1"/>
              <a:t>catatan-catatan</a:t>
            </a:r>
            <a:r>
              <a:rPr lang="en-US" sz="2000" dirty="0"/>
              <a:t>   </a:t>
            </a:r>
            <a:r>
              <a:rPr lang="en-US" sz="2000" dirty="0" err="1"/>
              <a:t>baru</a:t>
            </a:r>
            <a:endParaRPr lang="en-US" sz="2000" dirty="0"/>
          </a:p>
          <a:p>
            <a:pPr marL="457200" indent="-457200" fontAlgn="base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Data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dimbil</a:t>
            </a:r>
            <a:r>
              <a:rPr lang="en-US" sz="2000" dirty="0"/>
              <a:t> </a:t>
            </a:r>
            <a:r>
              <a:rPr lang="en-US" sz="2000" dirty="0" err="1"/>
              <a:t>dengam</a:t>
            </a:r>
            <a:r>
              <a:rPr lang="en-US" sz="2000" dirty="0"/>
              <a:t> </a:t>
            </a:r>
            <a:r>
              <a:rPr lang="en-US" sz="2000" dirty="0" err="1"/>
              <a:t>mudah</a:t>
            </a:r>
            <a:endParaRPr lang="en-US" sz="2000" dirty="0"/>
          </a:p>
          <a:p>
            <a:pPr marL="457200" indent="-457200" fontAlgn="base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Data </a:t>
            </a:r>
            <a:r>
              <a:rPr lang="en-US" sz="2000" dirty="0" err="1"/>
              <a:t>sepenuhnya</a:t>
            </a:r>
            <a:r>
              <a:rPr lang="en-US" sz="2000" dirty="0"/>
              <a:t>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pengambilan</a:t>
            </a:r>
            <a:r>
              <a:rPr lang="en-US" sz="2000" dirty="0"/>
              <a:t> </a:t>
            </a:r>
            <a:r>
              <a:rPr lang="en-US" sz="2000" dirty="0" err="1"/>
              <a:t>keputusan</a:t>
            </a:r>
            <a:r>
              <a:rPr lang="en-US" sz="2000" dirty="0"/>
              <a:t>   dan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operasi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 </a:t>
            </a:r>
            <a:r>
              <a:rPr lang="en-US" sz="2000" dirty="0" err="1"/>
              <a:t>sehari-hari</a:t>
            </a:r>
            <a:r>
              <a:rPr lang="en-US" sz="2000" dirty="0"/>
              <a:t>.</a:t>
            </a:r>
          </a:p>
          <a:p>
            <a:pPr fontAlgn="base">
              <a:lnSpc>
                <a:spcPct val="150000"/>
              </a:lnSpc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9639771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Organisasi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 fontAlgn="base"/>
            <a:r>
              <a:rPr lang="en-US" sz="2000" b="1" i="1" dirty="0"/>
              <a:t>Data Warehousing</a:t>
            </a:r>
            <a:br>
              <a:rPr lang="en-US" sz="2000" dirty="0"/>
            </a:br>
            <a:endParaRPr lang="en-US" sz="2000" dirty="0"/>
          </a:p>
          <a:p>
            <a:pPr fontAlgn="base">
              <a:lnSpc>
                <a:spcPct val="150000"/>
              </a:lnSpc>
            </a:pPr>
            <a:r>
              <a:rPr lang="en-US" sz="2000" b="1" dirty="0"/>
              <a:t>ii. </a:t>
            </a:r>
            <a:r>
              <a:rPr lang="en-US" sz="2000" b="1" dirty="0" err="1"/>
              <a:t>Sistem</a:t>
            </a:r>
            <a:r>
              <a:rPr lang="en-US" sz="2000" b="1" dirty="0"/>
              <a:t> </a:t>
            </a:r>
            <a:r>
              <a:rPr lang="en-US" sz="2000" b="1" i="1" dirty="0"/>
              <a:t>Data Warehousing</a:t>
            </a:r>
            <a:endParaRPr lang="en-US" sz="2000" dirty="0"/>
          </a:p>
          <a:p>
            <a:pPr fontAlgn="base">
              <a:lnSpc>
                <a:spcPct val="150000"/>
              </a:lnSpc>
            </a:pPr>
            <a:r>
              <a:rPr lang="en-US" sz="2000" dirty="0"/>
              <a:t>Data </a:t>
            </a:r>
            <a:r>
              <a:rPr lang="en-US" sz="2000" dirty="0" err="1"/>
              <a:t>dikumpulkan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sumber-sumber</a:t>
            </a:r>
            <a:r>
              <a:rPr lang="en-US" sz="2000" dirty="0"/>
              <a:t> data dan </a:t>
            </a:r>
            <a:r>
              <a:rPr lang="en-US" sz="2000" dirty="0" err="1"/>
              <a:t>dikirimkan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/>
              <a:t>area </a:t>
            </a:r>
            <a:r>
              <a:rPr lang="en-US" sz="2000" dirty="0" err="1"/>
              <a:t>kumpulan</a:t>
            </a:r>
            <a:r>
              <a:rPr lang="en-US" sz="2000" dirty="0"/>
              <a:t> </a:t>
            </a:r>
            <a:r>
              <a:rPr lang="en-US" sz="2000" dirty="0" err="1"/>
              <a:t>sebelum</a:t>
            </a:r>
            <a:r>
              <a:rPr lang="en-US" sz="2000" dirty="0"/>
              <a:t> </a:t>
            </a:r>
            <a:r>
              <a:rPr lang="en-US" sz="2000" dirty="0" err="1"/>
              <a:t>dimasukkn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tempat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penyimpanan</a:t>
            </a:r>
            <a:r>
              <a:rPr lang="en-US" sz="2000" dirty="0"/>
              <a:t> data warehouse.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penyampaian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memperoleh</a:t>
            </a:r>
            <a:r>
              <a:rPr lang="en-US" sz="2000" dirty="0"/>
              <a:t> data </a:t>
            </a:r>
            <a:r>
              <a:rPr lang="en-US" sz="2000" dirty="0" err="1"/>
              <a:t>dari</a:t>
            </a:r>
            <a:r>
              <a:rPr lang="en-US" sz="2000" dirty="0"/>
              <a:t>  </a:t>
            </a:r>
            <a:r>
              <a:rPr lang="en-US" sz="2000" dirty="0" err="1"/>
              <a:t>tempat</a:t>
            </a:r>
            <a:r>
              <a:rPr lang="en-US" sz="2000" dirty="0"/>
              <a:t> </a:t>
            </a:r>
            <a:r>
              <a:rPr lang="en-US" sz="2000" dirty="0" err="1"/>
              <a:t>penyimpanan</a:t>
            </a:r>
            <a:r>
              <a:rPr lang="en-US" sz="2000" dirty="0"/>
              <a:t> data warehouse dan </a:t>
            </a:r>
            <a:r>
              <a:rPr lang="en-US" sz="2000" dirty="0" err="1"/>
              <a:t>mengubahnya</a:t>
            </a:r>
            <a:r>
              <a:rPr lang="en-US" sz="2000" dirty="0"/>
              <a:t> </a:t>
            </a:r>
            <a:r>
              <a:rPr lang="en-US" sz="2000" dirty="0" err="1"/>
              <a:t>menjadi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bagi</a:t>
            </a:r>
            <a:r>
              <a:rPr lang="en-US" sz="2000" dirty="0"/>
              <a:t> para </a:t>
            </a:r>
            <a:r>
              <a:rPr lang="en-US" sz="2000" dirty="0" err="1"/>
              <a:t>pengguna</a:t>
            </a:r>
            <a:r>
              <a:rPr lang="en-US" sz="2000" dirty="0"/>
              <a:t>.</a:t>
            </a:r>
          </a:p>
          <a:p>
            <a:pPr fontAlgn="base">
              <a:lnSpc>
                <a:spcPct val="150000"/>
              </a:lnSpc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2961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Organisasi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 fontAlgn="base"/>
            <a:r>
              <a:rPr lang="en-US" sz="2000" b="1" dirty="0" err="1"/>
              <a:t>Penyampaian</a:t>
            </a:r>
            <a:r>
              <a:rPr lang="en-US" sz="2000" b="1" dirty="0"/>
              <a:t> </a:t>
            </a:r>
            <a:r>
              <a:rPr lang="en-US" sz="2000" b="1" dirty="0" err="1"/>
              <a:t>Informasi</a:t>
            </a:r>
            <a:br>
              <a:rPr lang="en-US" sz="2000" dirty="0"/>
            </a:br>
            <a:endParaRPr lang="en-US" sz="2000" dirty="0"/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Unsur</a:t>
            </a:r>
            <a:r>
              <a:rPr lang="en-US" sz="2000" dirty="0"/>
              <a:t> </a:t>
            </a:r>
            <a:r>
              <a:rPr lang="en-US" sz="2000" dirty="0" err="1"/>
              <a:t>terakhir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 </a:t>
            </a:r>
            <a:r>
              <a:rPr lang="en-US" sz="2000" i="1" dirty="0"/>
              <a:t>data warehousing</a:t>
            </a:r>
            <a:r>
              <a:rPr lang="en-US" sz="2000" dirty="0"/>
              <a:t> 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penyampaian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, yang </a:t>
            </a:r>
            <a:r>
              <a:rPr lang="en-US" sz="2000" dirty="0" err="1"/>
              <a:t>mendapatkan</a:t>
            </a:r>
            <a:r>
              <a:rPr lang="en-US" sz="2000" dirty="0"/>
              <a:t> data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tempat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penyimpnan</a:t>
            </a:r>
            <a:r>
              <a:rPr lang="en-US" sz="2000" dirty="0"/>
              <a:t> data, </a:t>
            </a:r>
            <a:r>
              <a:rPr lang="en-US" sz="2000" dirty="0" err="1"/>
              <a:t>mengubahnya</a:t>
            </a:r>
            <a:r>
              <a:rPr lang="en-US" sz="2000" dirty="0"/>
              <a:t> </a:t>
            </a:r>
            <a:r>
              <a:rPr lang="en-US" sz="2000" dirty="0" err="1"/>
              <a:t>menjadi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, dan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menjadikan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r>
              <a:rPr lang="en-US" sz="2000" dirty="0"/>
              <a:t> </a:t>
            </a:r>
            <a:r>
              <a:rPr lang="en-US" sz="2000" dirty="0" err="1"/>
              <a:t>tersedia</a:t>
            </a:r>
            <a:r>
              <a:rPr lang="en-US" sz="2000" dirty="0"/>
              <a:t> </a:t>
            </a:r>
            <a:r>
              <a:rPr lang="en-US" sz="2000" dirty="0" err="1"/>
              <a:t>bagi</a:t>
            </a:r>
            <a:r>
              <a:rPr lang="en-US" sz="2000" dirty="0"/>
              <a:t> para </a:t>
            </a:r>
            <a:r>
              <a:rPr lang="en-US" sz="2000" dirty="0" err="1"/>
              <a:t>pengguna</a:t>
            </a:r>
            <a:r>
              <a:rPr lang="en-US" sz="2000" dirty="0"/>
              <a:t>. </a:t>
            </a:r>
          </a:p>
          <a:p>
            <a:pPr fontAlgn="base">
              <a:lnSpc>
                <a:spcPct val="150000"/>
              </a:lnSpc>
            </a:pPr>
            <a:endParaRPr lang="en-US" sz="2000" dirty="0"/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diberikan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bentuk</a:t>
            </a:r>
            <a:r>
              <a:rPr lang="en-US" sz="2000" dirty="0"/>
              <a:t> </a:t>
            </a:r>
            <a:r>
              <a:rPr lang="en-US" sz="2000" dirty="0" err="1"/>
              <a:t>terinci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berbagai</a:t>
            </a:r>
            <a:r>
              <a:rPr lang="en-US" sz="2000" dirty="0"/>
              <a:t> </a:t>
            </a:r>
            <a:r>
              <a:rPr lang="en-US" sz="2000" dirty="0" err="1"/>
              <a:t>tingkat</a:t>
            </a:r>
            <a:r>
              <a:rPr lang="en-US" sz="2000" dirty="0"/>
              <a:t> </a:t>
            </a:r>
            <a:r>
              <a:rPr lang="en-US" sz="2000" dirty="0" err="1"/>
              <a:t>ringkasan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88603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Organisasi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 fontAlgn="base"/>
            <a:r>
              <a:rPr lang="en-US" sz="2000" b="1" i="1" dirty="0"/>
              <a:t>On-line Analytical Processing</a:t>
            </a:r>
            <a:r>
              <a:rPr lang="en-US" sz="2000" b="1" dirty="0"/>
              <a:t> – OLAP</a:t>
            </a:r>
            <a:br>
              <a:rPr lang="en-US" sz="2000" dirty="0"/>
            </a:br>
            <a:endParaRPr lang="en-US" sz="2000" dirty="0"/>
          </a:p>
          <a:p>
            <a:pPr fontAlgn="base">
              <a:lnSpc>
                <a:spcPct val="150000"/>
              </a:lnSpc>
            </a:pPr>
            <a:r>
              <a:rPr lang="en-US" sz="2000" i="1" dirty="0"/>
              <a:t>On-line analytical processing</a:t>
            </a:r>
            <a:r>
              <a:rPr lang="en-US" sz="2000" dirty="0"/>
              <a:t> </a:t>
            </a:r>
            <a:r>
              <a:rPr lang="en-US" sz="2000" dirty="0" err="1"/>
              <a:t>adalah</a:t>
            </a:r>
            <a:r>
              <a:rPr lang="en-US" sz="2000" dirty="0"/>
              <a:t> software yang </a:t>
            </a:r>
            <a:r>
              <a:rPr lang="en-US" sz="2000" dirty="0" err="1"/>
              <a:t>dikembangkan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data warehouse. OLAP </a:t>
            </a:r>
            <a:r>
              <a:rPr lang="en-US" sz="2000" dirty="0" err="1"/>
              <a:t>memungkinkan</a:t>
            </a:r>
            <a:r>
              <a:rPr lang="en-US" sz="2000" dirty="0"/>
              <a:t> </a:t>
            </a:r>
            <a:r>
              <a:rPr lang="en-US" sz="2000" dirty="0" err="1"/>
              <a:t>pengguna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berkomunikasi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data warehouse </a:t>
            </a:r>
            <a:r>
              <a:rPr lang="en-US" sz="2000" dirty="0" err="1"/>
              <a:t>malaui</a:t>
            </a:r>
            <a:r>
              <a:rPr lang="en-US" sz="2000" dirty="0"/>
              <a:t> GUI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antar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muka</a:t>
            </a:r>
            <a:r>
              <a:rPr lang="en-US" sz="2000" dirty="0"/>
              <a:t> web dan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cepat</a:t>
            </a:r>
            <a:r>
              <a:rPr lang="en-US" sz="2000" dirty="0"/>
              <a:t> </a:t>
            </a:r>
            <a:r>
              <a:rPr lang="en-US" sz="2000" dirty="0" err="1"/>
              <a:t>memperoleh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data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berbagai</a:t>
            </a:r>
            <a:r>
              <a:rPr lang="en-US" sz="2000" dirty="0"/>
              <a:t> </a:t>
            </a:r>
            <a:r>
              <a:rPr lang="en-US" sz="2000" dirty="0" err="1"/>
              <a:t>jenis</a:t>
            </a:r>
            <a:r>
              <a:rPr lang="en-US" sz="2000" dirty="0"/>
              <a:t> format </a:t>
            </a:r>
            <a:r>
              <a:rPr lang="en-US" sz="2000" dirty="0" err="1"/>
              <a:t>termasuk</a:t>
            </a:r>
            <a:r>
              <a:rPr lang="en-US" sz="2000" dirty="0"/>
              <a:t> </a:t>
            </a:r>
            <a:r>
              <a:rPr lang="en-US" sz="2000" dirty="0" err="1"/>
              <a:t>grafik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521610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Organisasi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 fontAlgn="base"/>
            <a:r>
              <a:rPr lang="en-US" sz="2000" b="1" i="1" dirty="0"/>
              <a:t>Data Mining</a:t>
            </a:r>
            <a:br>
              <a:rPr lang="en-US" sz="2000" dirty="0"/>
            </a:br>
            <a:endParaRPr lang="en-US" sz="2000" dirty="0"/>
          </a:p>
          <a:p>
            <a:pPr fontAlgn="base">
              <a:lnSpc>
                <a:spcPct val="150000"/>
              </a:lnSpc>
            </a:pPr>
            <a:r>
              <a:rPr lang="en-US" sz="2000" i="1" dirty="0"/>
              <a:t>Data mining</a:t>
            </a:r>
            <a:r>
              <a:rPr lang="en-US" sz="2000" dirty="0"/>
              <a:t> </a:t>
            </a:r>
            <a:r>
              <a:rPr lang="en-US" sz="2000" dirty="0" err="1"/>
              <a:t>adalah</a:t>
            </a:r>
            <a:r>
              <a:rPr lang="en-US" sz="2000" dirty="0"/>
              <a:t> proses </a:t>
            </a:r>
            <a:r>
              <a:rPr lang="en-US" sz="2000" dirty="0" err="1"/>
              <a:t>menemukan</a:t>
            </a:r>
            <a:r>
              <a:rPr lang="en-US" sz="2000" dirty="0"/>
              <a:t> </a:t>
            </a:r>
            <a:r>
              <a:rPr lang="en-US" sz="2000" dirty="0" err="1"/>
              <a:t>hubungan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data </a:t>
            </a:r>
          </a:p>
          <a:p>
            <a:pPr fontAlgn="base">
              <a:lnSpc>
                <a:spcPct val="150000"/>
              </a:lnSpc>
            </a:pPr>
            <a:r>
              <a:rPr lang="en-US" sz="2000" dirty="0"/>
              <a:t>yang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diketahui</a:t>
            </a:r>
            <a:r>
              <a:rPr lang="en-US" sz="2000" dirty="0"/>
              <a:t> oleh </a:t>
            </a:r>
            <a:r>
              <a:rPr lang="en-US" sz="2000" dirty="0" err="1"/>
              <a:t>pengguna</a:t>
            </a:r>
            <a:r>
              <a:rPr lang="en-US" sz="2000" dirty="0"/>
              <a:t>. </a:t>
            </a:r>
          </a:p>
          <a:p>
            <a:pPr fontAlgn="base">
              <a:lnSpc>
                <a:spcPct val="150000"/>
              </a:lnSpc>
            </a:pPr>
            <a:endParaRPr lang="en-US" sz="2000" dirty="0"/>
          </a:p>
          <a:p>
            <a:pPr fontAlgn="base">
              <a:lnSpc>
                <a:spcPct val="150000"/>
              </a:lnSpc>
            </a:pPr>
            <a:r>
              <a:rPr lang="en-US" sz="2000" dirty="0"/>
              <a:t>Proses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sama</a:t>
            </a:r>
            <a:r>
              <a:rPr lang="en-US" sz="2000" dirty="0"/>
              <a:t> </a:t>
            </a:r>
            <a:r>
              <a:rPr lang="en-US" sz="2000" dirty="0" err="1"/>
              <a:t>seperti</a:t>
            </a:r>
            <a:r>
              <a:rPr lang="en-US" sz="2000" dirty="0"/>
              <a:t> </a:t>
            </a:r>
            <a:r>
              <a:rPr lang="en-US" sz="2000" dirty="0" err="1"/>
              <a:t>seorang</a:t>
            </a:r>
            <a:r>
              <a:rPr lang="en-US" sz="2000" dirty="0"/>
              <a:t> </a:t>
            </a:r>
            <a:r>
              <a:rPr lang="en-US" sz="2000" dirty="0" err="1"/>
              <a:t>penambang</a:t>
            </a:r>
            <a:r>
              <a:rPr lang="en-US" sz="2000" dirty="0"/>
              <a:t> yang </a:t>
            </a:r>
            <a:r>
              <a:rPr lang="en-US" sz="2000" dirty="0" err="1"/>
              <a:t>mencari</a:t>
            </a:r>
            <a:r>
              <a:rPr lang="en-US" sz="2000" dirty="0"/>
              <a:t> </a:t>
            </a:r>
            <a:r>
              <a:rPr lang="en-US" sz="2000" dirty="0" err="1"/>
              <a:t>emas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/>
              <a:t>di </a:t>
            </a:r>
            <a:r>
              <a:rPr lang="en-US" sz="2000" dirty="0" err="1"/>
              <a:t>aliran</a:t>
            </a:r>
            <a:r>
              <a:rPr lang="en-US" sz="2000" dirty="0"/>
              <a:t> </a:t>
            </a:r>
            <a:r>
              <a:rPr lang="en-US" sz="2000" dirty="0" err="1"/>
              <a:t>sungai</a:t>
            </a:r>
            <a:r>
              <a:rPr lang="en-US" sz="2000" dirty="0"/>
              <a:t> </a:t>
            </a:r>
            <a:r>
              <a:rPr lang="en-US" sz="2000" dirty="0" err="1"/>
              <a:t>pegunungan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467546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Organisasi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 fontAlgn="base"/>
            <a:r>
              <a:rPr lang="en-US" sz="2000" b="1" dirty="0"/>
              <a:t>Data Mining</a:t>
            </a:r>
          </a:p>
          <a:p>
            <a:pPr fontAlgn="base"/>
            <a:endParaRPr lang="en-US" sz="2000" b="1" dirty="0"/>
          </a:p>
          <a:p>
            <a:pPr fontAlgn="base">
              <a:lnSpc>
                <a:spcPct val="150000"/>
              </a:lnSpc>
            </a:pPr>
            <a:r>
              <a:rPr lang="en-US" sz="2000" b="1" dirty="0" err="1"/>
              <a:t>i</a:t>
            </a:r>
            <a:r>
              <a:rPr lang="en-US" sz="2000" b="1" dirty="0"/>
              <a:t>. </a:t>
            </a:r>
            <a:r>
              <a:rPr lang="en-US" sz="2000" b="1" dirty="0" err="1"/>
              <a:t>Verifikasi</a:t>
            </a:r>
            <a:r>
              <a:rPr lang="en-US" sz="2000" b="1" dirty="0"/>
              <a:t> </a:t>
            </a:r>
            <a:r>
              <a:rPr lang="en-US" sz="2000" b="1" dirty="0" err="1"/>
              <a:t>Hipotesis</a:t>
            </a:r>
            <a:br>
              <a:rPr lang="en-US" sz="2000" dirty="0"/>
            </a:br>
            <a:r>
              <a:rPr lang="en-US" sz="2000" dirty="0" err="1"/>
              <a:t>Verifikasi</a:t>
            </a:r>
            <a:r>
              <a:rPr lang="en-US" sz="2000" dirty="0"/>
              <a:t> </a:t>
            </a:r>
            <a:r>
              <a:rPr lang="en-US" sz="2000" dirty="0" err="1"/>
              <a:t>hipotesis</a:t>
            </a:r>
            <a:r>
              <a:rPr lang="en-US" sz="2000" dirty="0"/>
              <a:t> (</a:t>
            </a:r>
            <a:r>
              <a:rPr lang="en-US" sz="2000" i="1" dirty="0"/>
              <a:t>hypothesis verification</a:t>
            </a:r>
            <a:r>
              <a:rPr lang="en-US" sz="2000" dirty="0"/>
              <a:t>)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pendekatan</a:t>
            </a:r>
            <a:r>
              <a:rPr lang="en-US" sz="2000" dirty="0"/>
              <a:t> yang </a:t>
            </a:r>
            <a:r>
              <a:rPr lang="en-US" sz="2000" dirty="0" err="1"/>
              <a:t>dimulai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hipotesis</a:t>
            </a:r>
            <a:r>
              <a:rPr lang="en-US" sz="2000" dirty="0"/>
              <a:t> </a:t>
            </a:r>
            <a:r>
              <a:rPr lang="en-US" sz="2000" dirty="0" err="1"/>
              <a:t>penggun</a:t>
            </a:r>
            <a:r>
              <a:rPr lang="en-US" sz="2000" dirty="0"/>
              <a:t> </a:t>
            </a:r>
            <a:r>
              <a:rPr lang="en-US" sz="2000" dirty="0" err="1"/>
              <a:t>mengenai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bagaimana</a:t>
            </a:r>
            <a:r>
              <a:rPr lang="en-US" sz="2000" dirty="0"/>
              <a:t> data </a:t>
            </a:r>
            <a:r>
              <a:rPr lang="en-US" sz="2000" dirty="0" err="1"/>
              <a:t>saling</a:t>
            </a:r>
            <a:r>
              <a:rPr lang="en-US" sz="2000" dirty="0"/>
              <a:t> </a:t>
            </a:r>
            <a:r>
              <a:rPr lang="en-US" sz="2000" dirty="0" err="1"/>
              <a:t>terhubung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1820915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Organisasi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251520" y="1112332"/>
            <a:ext cx="8229600" cy="4548915"/>
          </a:xfrm>
        </p:spPr>
        <p:txBody>
          <a:bodyPr/>
          <a:lstStyle/>
          <a:p>
            <a:pPr fontAlgn="base"/>
            <a:r>
              <a:rPr lang="en-US" sz="2000" b="1" dirty="0"/>
              <a:t>Data Mining</a:t>
            </a:r>
            <a:br>
              <a:rPr lang="en-US" sz="2000" dirty="0"/>
            </a:br>
            <a:endParaRPr lang="en-US" sz="2000" dirty="0"/>
          </a:p>
          <a:p>
            <a:pPr fontAlgn="base">
              <a:lnSpc>
                <a:spcPct val="150000"/>
              </a:lnSpc>
            </a:pPr>
            <a:r>
              <a:rPr lang="en-US" sz="2000" b="1" dirty="0"/>
              <a:t>ii. </a:t>
            </a:r>
            <a:r>
              <a:rPr lang="en-US" sz="2000" b="1" dirty="0" err="1"/>
              <a:t>Penemuan</a:t>
            </a:r>
            <a:r>
              <a:rPr lang="en-US" sz="2000" b="1" dirty="0"/>
              <a:t> </a:t>
            </a:r>
            <a:r>
              <a:rPr lang="en-US" sz="2000" b="1" dirty="0" err="1"/>
              <a:t>Pengetahuan</a:t>
            </a:r>
            <a:endParaRPr lang="en-US" sz="2000" dirty="0"/>
          </a:p>
          <a:p>
            <a:pPr fontAlgn="base">
              <a:lnSpc>
                <a:spcPct val="150000"/>
              </a:lnSpc>
            </a:pP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penemuan</a:t>
            </a:r>
            <a:r>
              <a:rPr lang="en-US" sz="2000" dirty="0"/>
              <a:t> </a:t>
            </a:r>
            <a:r>
              <a:rPr lang="en-US" sz="2000" dirty="0" err="1"/>
              <a:t>pengetahuan</a:t>
            </a:r>
            <a:r>
              <a:rPr lang="en-US" sz="2000" dirty="0"/>
              <a:t> (</a:t>
            </a:r>
            <a:r>
              <a:rPr lang="en-US" sz="2000" i="1" dirty="0"/>
              <a:t>hypothesis </a:t>
            </a:r>
            <a:r>
              <a:rPr lang="en-US" sz="2000" i="1" dirty="0" err="1"/>
              <a:t>verificaton</a:t>
            </a:r>
            <a:r>
              <a:rPr lang="en-US" sz="2000" dirty="0"/>
              <a:t>), </a:t>
            </a:r>
            <a:r>
              <a:rPr lang="en-US" sz="2000" dirty="0" err="1"/>
              <a:t>sistem</a:t>
            </a:r>
            <a:r>
              <a:rPr lang="en-US" sz="2000" dirty="0"/>
              <a:t> </a:t>
            </a:r>
          </a:p>
          <a:p>
            <a:pPr fontAlgn="base">
              <a:lnSpc>
                <a:spcPct val="150000"/>
              </a:lnSpc>
            </a:pPr>
            <a:r>
              <a:rPr lang="en-US" sz="2000" i="1" dirty="0"/>
              <a:t>data warehousing</a:t>
            </a:r>
            <a:r>
              <a:rPr lang="en-US" sz="2000" dirty="0"/>
              <a:t> </a:t>
            </a:r>
            <a:r>
              <a:rPr lang="en-US" sz="2000" dirty="0" err="1"/>
              <a:t>menganalisis</a:t>
            </a:r>
            <a:r>
              <a:rPr lang="en-US" sz="2000" dirty="0"/>
              <a:t> </a:t>
            </a:r>
            <a:r>
              <a:rPr lang="en-US" sz="2000" dirty="0" err="1"/>
              <a:t>tempat</a:t>
            </a:r>
            <a:r>
              <a:rPr lang="en-US" sz="2000" dirty="0"/>
              <a:t> </a:t>
            </a:r>
            <a:r>
              <a:rPr lang="en-US" sz="2000" dirty="0" err="1"/>
              <a:t>penyimpanan</a:t>
            </a:r>
            <a:r>
              <a:rPr lang="en-US" sz="2000" dirty="0"/>
              <a:t> </a:t>
            </a:r>
            <a:r>
              <a:rPr lang="en-US" sz="2000" i="1" dirty="0"/>
              <a:t>data </a:t>
            </a:r>
          </a:p>
          <a:p>
            <a:pPr fontAlgn="base">
              <a:lnSpc>
                <a:spcPct val="150000"/>
              </a:lnSpc>
            </a:pPr>
            <a:r>
              <a:rPr lang="en-US" sz="2000" i="1" dirty="0"/>
              <a:t>warehouse</a:t>
            </a:r>
            <a:r>
              <a:rPr lang="en-US" sz="2000" dirty="0"/>
              <a:t>, </a:t>
            </a:r>
            <a:r>
              <a:rPr lang="en-US" sz="2000" dirty="0" err="1"/>
              <a:t>mencari</a:t>
            </a:r>
            <a:r>
              <a:rPr lang="en-US" sz="2000" dirty="0"/>
              <a:t> </a:t>
            </a:r>
            <a:r>
              <a:rPr lang="en-US" sz="2000" dirty="0" err="1"/>
              <a:t>kelompok-kelompok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karakteristik</a:t>
            </a:r>
            <a:r>
              <a:rPr lang="en-US" sz="2000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sz="2000" dirty="0"/>
              <a:t>yang </a:t>
            </a:r>
            <a:r>
              <a:rPr lang="en-US" sz="2000" dirty="0" err="1"/>
              <a:t>sama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452073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1646602" y="2982706"/>
            <a:ext cx="6563072" cy="460648"/>
          </a:xfrm>
        </p:spPr>
        <p:txBody>
          <a:bodyPr/>
          <a:lstStyle/>
          <a:p>
            <a:r>
              <a:rPr lang="en-US" altLang="ko-KR" sz="3200" b="1" dirty="0">
                <a:latin typeface="Arial" pitchFamily="34" charset="0"/>
                <a:cs typeface="Arial" pitchFamily="34" charset="0"/>
              </a:rPr>
              <a:t>THANK YOU – MATUR NUWUN</a:t>
            </a:r>
          </a:p>
        </p:txBody>
      </p:sp>
    </p:spTree>
    <p:extLst>
      <p:ext uri="{BB962C8B-B14F-4D97-AF65-F5344CB8AC3E}">
        <p14:creationId xmlns:p14="http://schemas.microsoft.com/office/powerpoint/2010/main" val="36596743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574</TotalTime>
  <Words>748</Words>
  <Application>Microsoft Office PowerPoint</Application>
  <PresentationFormat>On-screen Show (4:3)</PresentationFormat>
  <Paragraphs>218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맑은 고딕</vt:lpstr>
      <vt:lpstr>Arial</vt:lpstr>
      <vt:lpstr>Calibri</vt:lpstr>
      <vt:lpstr>Office Theme</vt:lpstr>
      <vt:lpstr>Custom Design</vt:lpstr>
      <vt:lpstr>PowerPoint Presentation</vt:lpstr>
      <vt:lpstr> Informasi dalam Praktik</vt:lpstr>
      <vt:lpstr> Informasi dalam Praktik</vt:lpstr>
      <vt:lpstr> Informasi dalam Praktik</vt:lpstr>
      <vt:lpstr> Informasi dalam Praktik</vt:lpstr>
      <vt:lpstr> Informasi dalam Praktik</vt:lpstr>
      <vt:lpstr> Informasi dalam Praktik</vt:lpstr>
      <vt:lpstr> Informasi dalam Praktik</vt:lpstr>
      <vt:lpstr> Informasi dalam Praktik</vt:lpstr>
      <vt:lpstr> Informasi dalam Praktik</vt:lpstr>
      <vt:lpstr> Informasi dalam Praktik</vt:lpstr>
      <vt:lpstr> Informasi dalam Praktik</vt:lpstr>
      <vt:lpstr> Informasi dalam Praktik</vt:lpstr>
      <vt:lpstr>  Sistem Informasi Organisasi</vt:lpstr>
      <vt:lpstr> Sistem Informasi Organisasi</vt:lpstr>
      <vt:lpstr> Sistem Informasi Organisasi</vt:lpstr>
      <vt:lpstr> Sistem Informasi Organisasi</vt:lpstr>
      <vt:lpstr> Sistem Informasi Organisasi</vt:lpstr>
      <vt:lpstr> Sistem Informasi Organisasi</vt:lpstr>
      <vt:lpstr> Sistem Informasi Organisasi</vt:lpstr>
      <vt:lpstr> Sistem Informasi Organisasi</vt:lpstr>
      <vt:lpstr> Sistem Informasi Organisasi</vt:lpstr>
      <vt:lpstr> Sistem Informasi Organisasi</vt:lpstr>
      <vt:lpstr> Sistem Informasi Organisasi</vt:lpstr>
      <vt:lpstr> Sistem Informasi Organisasi</vt:lpstr>
      <vt:lpstr> Sistem Informasi Organisasi</vt:lpstr>
      <vt:lpstr> Sistem Informasi Organisasi</vt:lpstr>
      <vt:lpstr> Sistem Informasi Organisasi</vt:lpstr>
      <vt:lpstr> Sistem Informasi Organisasi</vt:lpstr>
      <vt:lpstr>PowerPoint Presentation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asus</cp:lastModifiedBy>
  <cp:revision>31</cp:revision>
  <dcterms:created xsi:type="dcterms:W3CDTF">2014-04-01T16:35:38Z</dcterms:created>
  <dcterms:modified xsi:type="dcterms:W3CDTF">2019-05-15T05:23:57Z</dcterms:modified>
</cp:coreProperties>
</file>