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74" r:id="rId2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576" y="-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D4DD0D-779B-460A-81EC-606B1FD7F345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6F25A-88B8-4579-96B6-0A53320C3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50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6F25A-88B8-4579-96B6-0A53320C33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43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6A391F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6A391F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6A391F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88952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3275" y="300227"/>
            <a:ext cx="11582400" cy="62575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0905" y="770585"/>
            <a:ext cx="6330188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6A391F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97939" y="1780413"/>
            <a:ext cx="9596120" cy="3157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2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79835" y="1594103"/>
            <a:ext cx="85344" cy="85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3103" y="1594103"/>
            <a:ext cx="85344" cy="853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82267" y="1610867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2267" y="1662683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79835" y="4844796"/>
            <a:ext cx="85344" cy="853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3103" y="4844796"/>
            <a:ext cx="85344" cy="853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2267" y="4861559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82267" y="4913376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00122" y="2701797"/>
            <a:ext cx="71882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0" b="0" spc="-15" dirty="0">
                <a:solidFill>
                  <a:srgbClr val="FFECB8"/>
                </a:solidFill>
              </a:rPr>
              <a:t>TEGANGAN </a:t>
            </a:r>
            <a:r>
              <a:rPr lang="en-US" sz="4000" b="0" spc="-130" dirty="0" smtClean="0">
                <a:solidFill>
                  <a:srgbClr val="FFECB8"/>
                </a:solidFill>
              </a:rPr>
              <a:t>GESER</a:t>
            </a:r>
            <a:r>
              <a:rPr sz="4000" b="0" spc="-135" dirty="0" smtClean="0">
                <a:solidFill>
                  <a:srgbClr val="FFECB8"/>
                </a:solidFill>
              </a:rPr>
              <a:t> </a:t>
            </a:r>
            <a:r>
              <a:rPr sz="4000" b="0" spc="-30" dirty="0">
                <a:solidFill>
                  <a:srgbClr val="FFECB8"/>
                </a:solidFill>
              </a:rPr>
              <a:t>BALOK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/>
          <p:nvPr/>
        </p:nvSpPr>
        <p:spPr>
          <a:xfrm>
            <a:off x="1219200" y="1668779"/>
            <a:ext cx="3435096" cy="4596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60009" y="2668600"/>
            <a:ext cx="589153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 algn="just">
              <a:lnSpc>
                <a:spcPct val="100000"/>
              </a:lnSpc>
              <a:spcBef>
                <a:spcPts val="100"/>
              </a:spcBef>
              <a:buClr>
                <a:srgbClr val="6A391F"/>
              </a:buClr>
              <a:buFont typeface="Wingdings"/>
              <a:buChar char=""/>
              <a:tabLst>
                <a:tab pos="355600" algn="l"/>
              </a:tabLst>
            </a:pPr>
            <a:r>
              <a:rPr dirty="0"/>
              <a:t>	</a:t>
            </a:r>
            <a:r>
              <a:rPr sz="2400" b="1" spc="-30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400" b="1" spc="-1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400" b="1" spc="-10" dirty="0">
                <a:solidFill>
                  <a:srgbClr val="6A391F"/>
                </a:solidFill>
                <a:latin typeface="Constantia"/>
                <a:cs typeface="Constantia"/>
              </a:rPr>
              <a:t>bekerja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di penampang  dapat</a:t>
            </a:r>
            <a:r>
              <a:rPr sz="2400" b="1" spc="-13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diasumsikan</a:t>
            </a:r>
            <a:r>
              <a:rPr sz="2400" b="1" spc="-7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6A391F"/>
                </a:solidFill>
                <a:latin typeface="Constantia"/>
                <a:cs typeface="Constantia"/>
              </a:rPr>
              <a:t>sejajar</a:t>
            </a:r>
            <a:r>
              <a:rPr sz="2400" b="1" spc="-15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dengan</a:t>
            </a:r>
            <a:r>
              <a:rPr sz="2400" b="1" spc="-114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25" dirty="0">
                <a:solidFill>
                  <a:srgbClr val="6A391F"/>
                </a:solidFill>
                <a:latin typeface="Constantia"/>
                <a:cs typeface="Constantia"/>
              </a:rPr>
              <a:t>gaya  </a:t>
            </a:r>
            <a:r>
              <a:rPr sz="2400" b="1" spc="-45" dirty="0">
                <a:solidFill>
                  <a:srgbClr val="6A391F"/>
                </a:solidFill>
                <a:latin typeface="Constantia"/>
                <a:cs typeface="Constantia"/>
              </a:rPr>
              <a:t>geser, </a:t>
            </a:r>
            <a:r>
              <a:rPr sz="2400" b="1" spc="-10" dirty="0">
                <a:solidFill>
                  <a:srgbClr val="6A391F"/>
                </a:solidFill>
                <a:latin typeface="Constantia"/>
                <a:cs typeface="Constantia"/>
              </a:rPr>
              <a:t>yaitu </a:t>
            </a:r>
            <a:r>
              <a:rPr sz="2400" b="1" dirty="0">
                <a:solidFill>
                  <a:srgbClr val="6A391F"/>
                </a:solidFill>
                <a:latin typeface="Constantia"/>
                <a:cs typeface="Constantia"/>
              </a:rPr>
              <a:t>sejajar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dengan sisi</a:t>
            </a:r>
            <a:r>
              <a:rPr sz="2400" b="1" spc="-38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6A391F"/>
                </a:solidFill>
                <a:latin typeface="Constantia"/>
                <a:cs typeface="Constantia"/>
              </a:rPr>
              <a:t>vertikal</a:t>
            </a:r>
            <a:endParaRPr sz="2400">
              <a:latin typeface="Constantia"/>
              <a:cs typeface="Constantia"/>
            </a:endParaRPr>
          </a:p>
          <a:p>
            <a:pPr marL="2234565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penampang</a:t>
            </a:r>
            <a:endParaRPr sz="2400">
              <a:latin typeface="Constantia"/>
              <a:cs typeface="Constantia"/>
            </a:endParaRPr>
          </a:p>
          <a:p>
            <a:pPr marL="561340" marR="271780" lvl="1" indent="-561340">
              <a:lnSpc>
                <a:spcPct val="100000"/>
              </a:lnSpc>
              <a:buFont typeface="Wingdings"/>
              <a:buChar char=""/>
              <a:tabLst>
                <a:tab pos="561340" algn="l"/>
              </a:tabLst>
            </a:pPr>
            <a:r>
              <a:rPr sz="2400" b="1" spc="-30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400" b="1" spc="-1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400" b="1" spc="-10" dirty="0">
                <a:solidFill>
                  <a:srgbClr val="6A391F"/>
                </a:solidFill>
                <a:latin typeface="Constantia"/>
                <a:cs typeface="Constantia"/>
              </a:rPr>
              <a:t>terdistribusi rata</a:t>
            </a:r>
            <a:r>
              <a:rPr sz="2400" b="1" spc="-31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di  </a:t>
            </a:r>
            <a:r>
              <a:rPr sz="2400" b="1" dirty="0">
                <a:solidFill>
                  <a:srgbClr val="6A391F"/>
                </a:solidFill>
                <a:latin typeface="Constantia"/>
                <a:cs typeface="Constantia"/>
              </a:rPr>
              <a:t>seluruh lebar</a:t>
            </a:r>
            <a:r>
              <a:rPr sz="2400" b="1" spc="-15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6A391F"/>
                </a:solidFill>
                <a:latin typeface="Constantia"/>
                <a:cs typeface="Constantia"/>
              </a:rPr>
              <a:t>balok.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/>
          <p:nvPr/>
        </p:nvSpPr>
        <p:spPr>
          <a:xfrm>
            <a:off x="693419" y="1595627"/>
            <a:ext cx="3672840" cy="28849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99859" y="1684020"/>
            <a:ext cx="2962656" cy="2708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8200" y="4925567"/>
            <a:ext cx="3183890" cy="1049020"/>
          </a:xfrm>
          <a:custGeom>
            <a:avLst/>
            <a:gdLst/>
            <a:ahLst/>
            <a:cxnLst/>
            <a:rect l="l" t="t" r="r" b="b"/>
            <a:pathLst>
              <a:path w="3183890" h="1049020">
                <a:moveTo>
                  <a:pt x="0" y="1048511"/>
                </a:moveTo>
                <a:lnTo>
                  <a:pt x="3183636" y="1048511"/>
                </a:lnTo>
                <a:lnTo>
                  <a:pt x="3183636" y="0"/>
                </a:lnTo>
                <a:lnTo>
                  <a:pt x="0" y="0"/>
                </a:lnTo>
                <a:lnTo>
                  <a:pt x="0" y="1048511"/>
                </a:lnTo>
                <a:close/>
              </a:path>
            </a:pathLst>
          </a:custGeom>
          <a:solidFill>
            <a:srgbClr val="FFD1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4754" y="4997719"/>
            <a:ext cx="188595" cy="0"/>
          </a:xfrm>
          <a:custGeom>
            <a:avLst/>
            <a:gdLst/>
            <a:ahLst/>
            <a:cxnLst/>
            <a:rect l="l" t="t" r="r" b="b"/>
            <a:pathLst>
              <a:path w="188594">
                <a:moveTo>
                  <a:pt x="0" y="0"/>
                </a:moveTo>
                <a:lnTo>
                  <a:pt x="187995" y="0"/>
                </a:lnTo>
              </a:path>
            </a:pathLst>
          </a:custGeom>
          <a:ln w="1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47105" y="5500187"/>
            <a:ext cx="556260" cy="0"/>
          </a:xfrm>
          <a:custGeom>
            <a:avLst/>
            <a:gdLst/>
            <a:ahLst/>
            <a:cxnLst/>
            <a:rect l="l" t="t" r="r" b="b"/>
            <a:pathLst>
              <a:path w="556260">
                <a:moveTo>
                  <a:pt x="0" y="0"/>
                </a:moveTo>
                <a:lnTo>
                  <a:pt x="556022" y="0"/>
                </a:lnTo>
              </a:path>
            </a:pathLst>
          </a:custGeom>
          <a:ln w="1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79062" y="5500187"/>
            <a:ext cx="584835" cy="0"/>
          </a:xfrm>
          <a:custGeom>
            <a:avLst/>
            <a:gdLst/>
            <a:ahLst/>
            <a:cxnLst/>
            <a:rect l="l" t="t" r="r" b="b"/>
            <a:pathLst>
              <a:path w="584835">
                <a:moveTo>
                  <a:pt x="0" y="0"/>
                </a:moveTo>
                <a:lnTo>
                  <a:pt x="584347" y="0"/>
                </a:lnTo>
              </a:path>
            </a:pathLst>
          </a:custGeom>
          <a:ln w="1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5284" y="4858435"/>
            <a:ext cx="3154045" cy="112649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60"/>
              </a:spcBef>
            </a:pPr>
            <a:r>
              <a:rPr sz="4725" i="1" spc="-165" baseline="-33509" dirty="0">
                <a:latin typeface="Symbol"/>
                <a:cs typeface="Symbol"/>
              </a:rPr>
              <a:t></a:t>
            </a:r>
            <a:r>
              <a:rPr sz="4725" i="1" spc="-165" baseline="-33509" dirty="0">
                <a:latin typeface="Times New Roman"/>
                <a:cs typeface="Times New Roman"/>
              </a:rPr>
              <a:t> </a:t>
            </a:r>
            <a:r>
              <a:rPr sz="4500" spc="-82" baseline="-35185" dirty="0">
                <a:latin typeface="Symbol"/>
                <a:cs typeface="Symbol"/>
              </a:rPr>
              <a:t></a:t>
            </a:r>
            <a:r>
              <a:rPr sz="4500" spc="-82" baseline="-35185" dirty="0">
                <a:latin typeface="Times New Roman"/>
                <a:cs typeface="Times New Roman"/>
              </a:rPr>
              <a:t> </a:t>
            </a:r>
            <a:r>
              <a:rPr sz="4500" i="1" spc="-112" baseline="-35185" dirty="0">
                <a:latin typeface="Times New Roman"/>
                <a:cs typeface="Times New Roman"/>
              </a:rPr>
              <a:t>Q </a:t>
            </a:r>
            <a:r>
              <a:rPr sz="3000" i="1" spc="-60" dirty="0">
                <a:latin typeface="Times New Roman"/>
                <a:cs typeface="Times New Roman"/>
              </a:rPr>
              <a:t>A</a:t>
            </a:r>
            <a:r>
              <a:rPr sz="3000" spc="-60" dirty="0">
                <a:latin typeface="Times New Roman"/>
                <a:cs typeface="Times New Roman"/>
              </a:rPr>
              <a:t>.</a:t>
            </a:r>
            <a:r>
              <a:rPr sz="3000" i="1" spc="-60" dirty="0">
                <a:latin typeface="Times New Roman"/>
                <a:cs typeface="Times New Roman"/>
              </a:rPr>
              <a:t>y </a:t>
            </a:r>
            <a:r>
              <a:rPr sz="4500" spc="-150" baseline="-35185" dirty="0">
                <a:latin typeface="Symbol"/>
                <a:cs typeface="Symbol"/>
              </a:rPr>
              <a:t></a:t>
            </a:r>
            <a:r>
              <a:rPr sz="4500" spc="-150" baseline="-35185" dirty="0">
                <a:latin typeface="Times New Roman"/>
                <a:cs typeface="Times New Roman"/>
              </a:rPr>
              <a:t> </a:t>
            </a:r>
            <a:r>
              <a:rPr sz="4725" i="1" spc="-165" baseline="-33509" dirty="0">
                <a:latin typeface="Symbol"/>
                <a:cs typeface="Symbol"/>
              </a:rPr>
              <a:t></a:t>
            </a:r>
            <a:r>
              <a:rPr sz="4725" i="1" spc="-165" baseline="-33509" dirty="0">
                <a:latin typeface="Times New Roman"/>
                <a:cs typeface="Times New Roman"/>
              </a:rPr>
              <a:t> </a:t>
            </a:r>
            <a:r>
              <a:rPr sz="4500" spc="-82" baseline="-35185" dirty="0">
                <a:latin typeface="Symbol"/>
                <a:cs typeface="Symbol"/>
              </a:rPr>
              <a:t></a:t>
            </a:r>
            <a:r>
              <a:rPr sz="4500" spc="-67" baseline="-35185" dirty="0">
                <a:latin typeface="Times New Roman"/>
                <a:cs typeface="Times New Roman"/>
              </a:rPr>
              <a:t> </a:t>
            </a:r>
            <a:r>
              <a:rPr sz="3000" i="1" spc="-95" dirty="0">
                <a:latin typeface="Times New Roman"/>
                <a:cs typeface="Times New Roman"/>
              </a:rPr>
              <a:t>Q</a:t>
            </a:r>
            <a:r>
              <a:rPr sz="3000" spc="-95" dirty="0">
                <a:latin typeface="Times New Roman"/>
                <a:cs typeface="Times New Roman"/>
              </a:rPr>
              <a:t>.</a:t>
            </a:r>
            <a:r>
              <a:rPr sz="3000" i="1" spc="-95" dirty="0">
                <a:latin typeface="Times New Roman"/>
                <a:cs typeface="Times New Roman"/>
              </a:rPr>
              <a:t>S</a:t>
            </a:r>
            <a:endParaRPr sz="3000">
              <a:latin typeface="Times New Roman"/>
              <a:cs typeface="Times New Roman"/>
            </a:endParaRPr>
          </a:p>
          <a:p>
            <a:pPr marL="1019175">
              <a:lnSpc>
                <a:spcPct val="100000"/>
              </a:lnSpc>
              <a:spcBef>
                <a:spcPts val="625"/>
              </a:spcBef>
              <a:tabLst>
                <a:tab pos="2664460" algn="l"/>
              </a:tabLst>
            </a:pPr>
            <a:r>
              <a:rPr sz="3000" i="1" spc="-35" dirty="0">
                <a:latin typeface="Times New Roman"/>
                <a:cs typeface="Times New Roman"/>
              </a:rPr>
              <a:t>I</a:t>
            </a:r>
            <a:r>
              <a:rPr sz="3000" spc="-35" dirty="0">
                <a:latin typeface="Times New Roman"/>
                <a:cs typeface="Times New Roman"/>
              </a:rPr>
              <a:t>.</a:t>
            </a:r>
            <a:r>
              <a:rPr sz="3000" i="1" spc="-35" dirty="0">
                <a:latin typeface="Times New Roman"/>
                <a:cs typeface="Times New Roman"/>
              </a:rPr>
              <a:t>b	I</a:t>
            </a:r>
            <a:r>
              <a:rPr sz="3000" spc="-35" dirty="0">
                <a:latin typeface="Times New Roman"/>
                <a:cs typeface="Times New Roman"/>
              </a:rPr>
              <a:t>.</a:t>
            </a:r>
            <a:r>
              <a:rPr sz="3000" i="1" spc="-35" dirty="0">
                <a:latin typeface="Times New Roman"/>
                <a:cs typeface="Times New Roman"/>
              </a:rPr>
              <a:t>b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33627" y="4920996"/>
            <a:ext cx="3192780" cy="1057910"/>
          </a:xfrm>
          <a:custGeom>
            <a:avLst/>
            <a:gdLst/>
            <a:ahLst/>
            <a:cxnLst/>
            <a:rect l="l" t="t" r="r" b="b"/>
            <a:pathLst>
              <a:path w="3192779" h="1057910">
                <a:moveTo>
                  <a:pt x="0" y="1057655"/>
                </a:moveTo>
                <a:lnTo>
                  <a:pt x="3192780" y="1057655"/>
                </a:lnTo>
                <a:lnTo>
                  <a:pt x="3192780" y="0"/>
                </a:lnTo>
                <a:lnTo>
                  <a:pt x="0" y="0"/>
                </a:lnTo>
                <a:lnTo>
                  <a:pt x="0" y="1057655"/>
                </a:lnTo>
                <a:close/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877561" y="4497400"/>
            <a:ext cx="228536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Dimana: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τ = </a:t>
            </a:r>
            <a:r>
              <a:rPr sz="2000" b="1" i="1" spc="-10" dirty="0">
                <a:solidFill>
                  <a:srgbClr val="6A391F"/>
                </a:solidFill>
                <a:latin typeface="Constantia"/>
                <a:cs typeface="Constantia"/>
              </a:rPr>
              <a:t>tegangan</a:t>
            </a:r>
            <a:r>
              <a:rPr sz="2000" b="1" i="1" spc="-8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geser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35669" y="4802885"/>
            <a:ext cx="334645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034" marR="5080" indent="-21844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=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jarak </a:t>
            </a:r>
            <a:r>
              <a:rPr sz="2000" b="1" i="1" spc="-10" dirty="0">
                <a:solidFill>
                  <a:srgbClr val="6A391F"/>
                </a:solidFill>
                <a:latin typeface="Constantia"/>
                <a:cs typeface="Constantia"/>
              </a:rPr>
              <a:t>serat yang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ditinjau  </a:t>
            </a:r>
            <a:r>
              <a:rPr sz="2000" b="1" i="1" spc="-15" dirty="0">
                <a:solidFill>
                  <a:srgbClr val="6A391F"/>
                </a:solidFill>
                <a:latin typeface="Constantia"/>
                <a:cs typeface="Constantia"/>
              </a:rPr>
              <a:t>terhadap</a:t>
            </a:r>
            <a:endParaRPr sz="2000">
              <a:latin typeface="Constantia"/>
              <a:cs typeface="Constantia"/>
            </a:endParaRPr>
          </a:p>
          <a:p>
            <a:pPr marR="1099820" algn="ctr">
              <a:lnSpc>
                <a:spcPct val="100000"/>
              </a:lnSpc>
            </a:pP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garis</a:t>
            </a:r>
            <a:r>
              <a:rPr sz="2000" b="1" i="1" spc="-1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netral</a:t>
            </a:r>
            <a:endParaRPr sz="2000">
              <a:latin typeface="Constantia"/>
              <a:cs typeface="Constantia"/>
            </a:endParaRPr>
          </a:p>
          <a:p>
            <a:pPr marR="1116965" algn="ctr">
              <a:lnSpc>
                <a:spcPct val="100000"/>
              </a:lnSpc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I = momen</a:t>
            </a:r>
            <a:r>
              <a:rPr sz="2000" b="1" i="1" spc="-10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inersia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7561" y="5412435"/>
            <a:ext cx="349821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Q = </a:t>
            </a:r>
            <a:r>
              <a:rPr sz="2000" b="1" i="1" spc="-10" dirty="0">
                <a:solidFill>
                  <a:srgbClr val="6A391F"/>
                </a:solidFill>
                <a:latin typeface="Constantia"/>
                <a:cs typeface="Constantia"/>
              </a:rPr>
              <a:t>gaya</a:t>
            </a:r>
            <a:r>
              <a:rPr sz="2000" b="1" i="1" spc="-3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geser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A = luas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daerah </a:t>
            </a:r>
            <a:r>
              <a:rPr sz="2000" b="1" i="1" spc="-10" dirty="0">
                <a:solidFill>
                  <a:srgbClr val="6A391F"/>
                </a:solidFill>
                <a:latin typeface="Constantia"/>
                <a:cs typeface="Constantia"/>
              </a:rPr>
              <a:t>yang</a:t>
            </a:r>
            <a:r>
              <a:rPr sz="2000" b="1" i="1" spc="-11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ditinjau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B =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lebar</a:t>
            </a:r>
            <a:r>
              <a:rPr sz="2000" b="1" i="1" spc="-1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balok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032997" y="4933400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98" y="0"/>
                </a:lnTo>
              </a:path>
            </a:pathLst>
          </a:custGeom>
          <a:ln w="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044118" y="4911476"/>
            <a:ext cx="158115" cy="205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50" i="1" spc="530" dirty="0">
                <a:latin typeface="Times New Roman"/>
                <a:cs typeface="Times New Roman"/>
              </a:rPr>
              <a:t>y</a:t>
            </a:r>
            <a:endParaRPr sz="11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/>
          <p:nvPr/>
        </p:nvSpPr>
        <p:spPr>
          <a:xfrm>
            <a:off x="1219200" y="1988819"/>
            <a:ext cx="2857500" cy="3474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550983"/>
            <a:ext cx="6153150" cy="48498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2769" y="1930653"/>
            <a:ext cx="35864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6A391F"/>
                </a:solidFill>
                <a:latin typeface="Constantia"/>
                <a:cs typeface="Constantia"/>
              </a:rPr>
              <a:t>Untuk </a:t>
            </a: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penampang</a:t>
            </a:r>
            <a:r>
              <a:rPr sz="2400" spc="-12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6A391F"/>
                </a:solidFill>
                <a:latin typeface="Constantia"/>
                <a:cs typeface="Constantia"/>
              </a:rPr>
              <a:t>persegi: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87846" y="2538123"/>
            <a:ext cx="313055" cy="0"/>
          </a:xfrm>
          <a:custGeom>
            <a:avLst/>
            <a:gdLst/>
            <a:ahLst/>
            <a:cxnLst/>
            <a:rect l="l" t="t" r="r" b="b"/>
            <a:pathLst>
              <a:path w="313054">
                <a:moveTo>
                  <a:pt x="0" y="0"/>
                </a:moveTo>
                <a:lnTo>
                  <a:pt x="312694" y="0"/>
                </a:lnTo>
              </a:path>
            </a:pathLst>
          </a:custGeom>
          <a:ln w="129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87821" y="2280273"/>
            <a:ext cx="117475" cy="245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spc="20" dirty="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62153" y="2536229"/>
            <a:ext cx="323850" cy="401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50" spc="-55" dirty="0">
                <a:latin typeface="Times New Roman"/>
                <a:cs typeface="Times New Roman"/>
              </a:rPr>
              <a:t>12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52564" y="2092358"/>
            <a:ext cx="183515" cy="401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50" spc="15" dirty="0">
                <a:latin typeface="Times New Roman"/>
                <a:cs typeface="Times New Roman"/>
              </a:rPr>
              <a:t>1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13252" y="2290795"/>
            <a:ext cx="1143000" cy="401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31215" algn="l"/>
              </a:tabLst>
            </a:pPr>
            <a:r>
              <a:rPr sz="2450" i="1" spc="10" dirty="0">
                <a:latin typeface="Times New Roman"/>
                <a:cs typeface="Times New Roman"/>
              </a:rPr>
              <a:t>I</a:t>
            </a:r>
            <a:r>
              <a:rPr sz="2450" i="1" spc="220" dirty="0">
                <a:latin typeface="Times New Roman"/>
                <a:cs typeface="Times New Roman"/>
              </a:rPr>
              <a:t> </a:t>
            </a:r>
            <a:r>
              <a:rPr sz="2450" spc="15" dirty="0">
                <a:latin typeface="Symbol"/>
                <a:cs typeface="Symbol"/>
              </a:rPr>
              <a:t>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2450" i="1" spc="-55" dirty="0">
                <a:latin typeface="Times New Roman"/>
                <a:cs typeface="Times New Roman"/>
              </a:rPr>
              <a:t>bd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2769" y="3031363"/>
            <a:ext cx="58978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400" spc="-1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maksimum </a:t>
            </a:r>
            <a:r>
              <a:rPr sz="2400" spc="-10" dirty="0" err="1">
                <a:solidFill>
                  <a:srgbClr val="6A391F"/>
                </a:solidFill>
                <a:latin typeface="Constantia"/>
                <a:cs typeface="Constantia"/>
              </a:rPr>
              <a:t>terjadi</a:t>
            </a:r>
            <a:r>
              <a:rPr sz="2400" spc="-1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dirty="0" err="1" smtClean="0">
                <a:solidFill>
                  <a:srgbClr val="6A391F"/>
                </a:solidFill>
                <a:latin typeface="Constantia"/>
                <a:cs typeface="Constantia"/>
              </a:rPr>
              <a:t>pada</a:t>
            </a:r>
            <a:r>
              <a:rPr lang="en-US" sz="2400" dirty="0" smtClean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spc="-465" dirty="0" smtClean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6A391F"/>
                </a:solidFill>
                <a:latin typeface="Constantia"/>
                <a:cs typeface="Constantia"/>
              </a:rPr>
              <a:t>y = 0</a:t>
            </a:r>
            <a:endParaRPr sz="24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Maka, persamaan tegangan</a:t>
            </a:r>
            <a:r>
              <a:rPr sz="2400" spc="-14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menjadi:</a:t>
            </a:r>
            <a:endParaRPr sz="2400" dirty="0">
              <a:latin typeface="Constantia"/>
              <a:cs typeface="Constantia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4250616"/>
            <a:ext cx="6057900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191" y="2702051"/>
            <a:ext cx="2255520" cy="2586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94532" y="3246120"/>
            <a:ext cx="3429000" cy="1546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91043" y="3573779"/>
            <a:ext cx="1036319" cy="0"/>
          </a:xfrm>
          <a:custGeom>
            <a:avLst/>
            <a:gdLst/>
            <a:ahLst/>
            <a:cxnLst/>
            <a:rect l="l" t="t" r="r" b="b"/>
            <a:pathLst>
              <a:path w="1036320">
                <a:moveTo>
                  <a:pt x="0" y="0"/>
                </a:moveTo>
                <a:lnTo>
                  <a:pt x="103632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27364" y="3573779"/>
            <a:ext cx="0" cy="1382395"/>
          </a:xfrm>
          <a:custGeom>
            <a:avLst/>
            <a:gdLst/>
            <a:ahLst/>
            <a:cxnLst/>
            <a:rect l="l" t="t" r="r" b="b"/>
            <a:pathLst>
              <a:path h="1382395">
                <a:moveTo>
                  <a:pt x="0" y="0"/>
                </a:moveTo>
                <a:lnTo>
                  <a:pt x="0" y="138226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89519" y="4956047"/>
            <a:ext cx="1038225" cy="1905"/>
          </a:xfrm>
          <a:custGeom>
            <a:avLst/>
            <a:gdLst/>
            <a:ahLst/>
            <a:cxnLst/>
            <a:rect l="l" t="t" r="r" b="b"/>
            <a:pathLst>
              <a:path w="1038225" h="1904">
                <a:moveTo>
                  <a:pt x="1037844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89519" y="3447288"/>
            <a:ext cx="1905" cy="520065"/>
          </a:xfrm>
          <a:custGeom>
            <a:avLst/>
            <a:gdLst/>
            <a:ahLst/>
            <a:cxnLst/>
            <a:rect l="l" t="t" r="r" b="b"/>
            <a:pathLst>
              <a:path w="1904" h="520064">
                <a:moveTo>
                  <a:pt x="0" y="0"/>
                </a:moveTo>
                <a:lnTo>
                  <a:pt x="1524" y="51968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1043" y="3966971"/>
            <a:ext cx="172720" cy="170815"/>
          </a:xfrm>
          <a:custGeom>
            <a:avLst/>
            <a:gdLst/>
            <a:ahLst/>
            <a:cxnLst/>
            <a:rect l="l" t="t" r="r" b="b"/>
            <a:pathLst>
              <a:path w="172720" h="170814">
                <a:moveTo>
                  <a:pt x="0" y="0"/>
                </a:moveTo>
                <a:lnTo>
                  <a:pt x="172211" y="17068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27392" y="4137659"/>
            <a:ext cx="436245" cy="151130"/>
          </a:xfrm>
          <a:custGeom>
            <a:avLst/>
            <a:gdLst/>
            <a:ahLst/>
            <a:cxnLst/>
            <a:rect l="l" t="t" r="r" b="b"/>
            <a:pathLst>
              <a:path w="436245" h="151129">
                <a:moveTo>
                  <a:pt x="435863" y="0"/>
                </a:moveTo>
                <a:lnTo>
                  <a:pt x="0" y="150875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27392" y="4288535"/>
            <a:ext cx="264160" cy="109855"/>
          </a:xfrm>
          <a:custGeom>
            <a:avLst/>
            <a:gdLst/>
            <a:ahLst/>
            <a:cxnLst/>
            <a:rect l="l" t="t" r="r" b="b"/>
            <a:pathLst>
              <a:path w="264159" h="109854">
                <a:moveTo>
                  <a:pt x="0" y="0"/>
                </a:moveTo>
                <a:lnTo>
                  <a:pt x="263651" y="1097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91043" y="4398264"/>
            <a:ext cx="0" cy="657225"/>
          </a:xfrm>
          <a:custGeom>
            <a:avLst/>
            <a:gdLst/>
            <a:ahLst/>
            <a:cxnLst/>
            <a:rect l="l" t="t" r="r" b="b"/>
            <a:pathLst>
              <a:path h="657225">
                <a:moveTo>
                  <a:pt x="0" y="0"/>
                </a:moveTo>
                <a:lnTo>
                  <a:pt x="0" y="65684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27364" y="3573779"/>
            <a:ext cx="2369820" cy="0"/>
          </a:xfrm>
          <a:custGeom>
            <a:avLst/>
            <a:gdLst/>
            <a:ahLst/>
            <a:cxnLst/>
            <a:rect l="l" t="t" r="r" b="b"/>
            <a:pathLst>
              <a:path w="2369820">
                <a:moveTo>
                  <a:pt x="0" y="0"/>
                </a:moveTo>
                <a:lnTo>
                  <a:pt x="236981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27364" y="4956047"/>
            <a:ext cx="2369820" cy="0"/>
          </a:xfrm>
          <a:custGeom>
            <a:avLst/>
            <a:gdLst/>
            <a:ahLst/>
            <a:cxnLst/>
            <a:rect l="l" t="t" r="r" b="b"/>
            <a:pathLst>
              <a:path w="2369820">
                <a:moveTo>
                  <a:pt x="0" y="0"/>
                </a:moveTo>
                <a:lnTo>
                  <a:pt x="236981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36835" y="3573779"/>
            <a:ext cx="1905" cy="1382395"/>
          </a:xfrm>
          <a:custGeom>
            <a:avLst/>
            <a:gdLst/>
            <a:ahLst/>
            <a:cxnLst/>
            <a:rect l="l" t="t" r="r" b="b"/>
            <a:pathLst>
              <a:path w="1904" h="1382395">
                <a:moveTo>
                  <a:pt x="0" y="0"/>
                </a:moveTo>
                <a:lnTo>
                  <a:pt x="1524" y="138226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36835" y="3573779"/>
            <a:ext cx="548640" cy="1382395"/>
          </a:xfrm>
          <a:custGeom>
            <a:avLst/>
            <a:gdLst/>
            <a:ahLst/>
            <a:cxnLst/>
            <a:rect l="l" t="t" r="r" b="b"/>
            <a:pathLst>
              <a:path w="548640" h="1382395">
                <a:moveTo>
                  <a:pt x="0" y="1382268"/>
                </a:moveTo>
                <a:lnTo>
                  <a:pt x="42878" y="1380189"/>
                </a:lnTo>
                <a:lnTo>
                  <a:pt x="84853" y="1374054"/>
                </a:lnTo>
                <a:lnTo>
                  <a:pt x="125803" y="1364017"/>
                </a:lnTo>
                <a:lnTo>
                  <a:pt x="165606" y="1350232"/>
                </a:lnTo>
                <a:lnTo>
                  <a:pt x="204141" y="1332852"/>
                </a:lnTo>
                <a:lnTo>
                  <a:pt x="241285" y="1312030"/>
                </a:lnTo>
                <a:lnTo>
                  <a:pt x="276916" y="1287921"/>
                </a:lnTo>
                <a:lnTo>
                  <a:pt x="310913" y="1260677"/>
                </a:lnTo>
                <a:lnTo>
                  <a:pt x="343153" y="1230452"/>
                </a:lnTo>
                <a:lnTo>
                  <a:pt x="373514" y="1197400"/>
                </a:lnTo>
                <a:lnTo>
                  <a:pt x="401876" y="1161674"/>
                </a:lnTo>
                <a:lnTo>
                  <a:pt x="428115" y="1123427"/>
                </a:lnTo>
                <a:lnTo>
                  <a:pt x="452109" y="1082815"/>
                </a:lnTo>
                <a:lnTo>
                  <a:pt x="473738" y="1039988"/>
                </a:lnTo>
                <a:lnTo>
                  <a:pt x="492878" y="995103"/>
                </a:lnTo>
                <a:lnTo>
                  <a:pt x="509408" y="948311"/>
                </a:lnTo>
                <a:lnTo>
                  <a:pt x="523206" y="899766"/>
                </a:lnTo>
                <a:lnTo>
                  <a:pt x="534150" y="849623"/>
                </a:lnTo>
                <a:lnTo>
                  <a:pt x="542119" y="798034"/>
                </a:lnTo>
                <a:lnTo>
                  <a:pt x="546989" y="745153"/>
                </a:lnTo>
                <a:lnTo>
                  <a:pt x="548640" y="691134"/>
                </a:lnTo>
                <a:lnTo>
                  <a:pt x="546989" y="637114"/>
                </a:lnTo>
                <a:lnTo>
                  <a:pt x="542119" y="584233"/>
                </a:lnTo>
                <a:lnTo>
                  <a:pt x="534150" y="532644"/>
                </a:lnTo>
                <a:lnTo>
                  <a:pt x="523206" y="482501"/>
                </a:lnTo>
                <a:lnTo>
                  <a:pt x="509408" y="433956"/>
                </a:lnTo>
                <a:lnTo>
                  <a:pt x="492878" y="387164"/>
                </a:lnTo>
                <a:lnTo>
                  <a:pt x="473738" y="342279"/>
                </a:lnTo>
                <a:lnTo>
                  <a:pt x="452109" y="299452"/>
                </a:lnTo>
                <a:lnTo>
                  <a:pt x="428115" y="258840"/>
                </a:lnTo>
                <a:lnTo>
                  <a:pt x="401876" y="220593"/>
                </a:lnTo>
                <a:lnTo>
                  <a:pt x="373514" y="184867"/>
                </a:lnTo>
                <a:lnTo>
                  <a:pt x="343153" y="151815"/>
                </a:lnTo>
                <a:lnTo>
                  <a:pt x="310913" y="121590"/>
                </a:lnTo>
                <a:lnTo>
                  <a:pt x="276916" y="94346"/>
                </a:lnTo>
                <a:lnTo>
                  <a:pt x="241285" y="70237"/>
                </a:lnTo>
                <a:lnTo>
                  <a:pt x="204141" y="49415"/>
                </a:lnTo>
                <a:lnTo>
                  <a:pt x="165606" y="32035"/>
                </a:lnTo>
                <a:lnTo>
                  <a:pt x="125803" y="18250"/>
                </a:lnTo>
                <a:lnTo>
                  <a:pt x="84853" y="8213"/>
                </a:lnTo>
                <a:lnTo>
                  <a:pt x="42878" y="2078"/>
                </a:lnTo>
                <a:lnTo>
                  <a:pt x="0" y="0"/>
                </a:lnTo>
                <a:lnTo>
                  <a:pt x="42878" y="2078"/>
                </a:lnTo>
                <a:lnTo>
                  <a:pt x="84853" y="8213"/>
                </a:lnTo>
                <a:lnTo>
                  <a:pt x="125803" y="18250"/>
                </a:lnTo>
                <a:lnTo>
                  <a:pt x="165606" y="32035"/>
                </a:lnTo>
                <a:lnTo>
                  <a:pt x="204141" y="49415"/>
                </a:lnTo>
                <a:lnTo>
                  <a:pt x="241285" y="70237"/>
                </a:lnTo>
                <a:lnTo>
                  <a:pt x="276916" y="94346"/>
                </a:lnTo>
                <a:lnTo>
                  <a:pt x="310913" y="121590"/>
                </a:lnTo>
                <a:lnTo>
                  <a:pt x="343153" y="151815"/>
                </a:lnTo>
                <a:lnTo>
                  <a:pt x="373514" y="184867"/>
                </a:lnTo>
                <a:lnTo>
                  <a:pt x="401876" y="220593"/>
                </a:lnTo>
                <a:lnTo>
                  <a:pt x="428115" y="258840"/>
                </a:lnTo>
                <a:lnTo>
                  <a:pt x="452109" y="299452"/>
                </a:lnTo>
                <a:lnTo>
                  <a:pt x="473738" y="342279"/>
                </a:lnTo>
                <a:lnTo>
                  <a:pt x="492878" y="387164"/>
                </a:lnTo>
                <a:lnTo>
                  <a:pt x="509408" y="433956"/>
                </a:lnTo>
                <a:lnTo>
                  <a:pt x="523206" y="482501"/>
                </a:lnTo>
                <a:lnTo>
                  <a:pt x="534150" y="532644"/>
                </a:lnTo>
                <a:lnTo>
                  <a:pt x="542119" y="584233"/>
                </a:lnTo>
                <a:lnTo>
                  <a:pt x="546989" y="637114"/>
                </a:lnTo>
                <a:lnTo>
                  <a:pt x="548640" y="691134"/>
                </a:lnTo>
                <a:lnTo>
                  <a:pt x="546989" y="745153"/>
                </a:lnTo>
                <a:lnTo>
                  <a:pt x="542119" y="798034"/>
                </a:lnTo>
                <a:lnTo>
                  <a:pt x="534150" y="849623"/>
                </a:lnTo>
                <a:lnTo>
                  <a:pt x="523206" y="899766"/>
                </a:lnTo>
                <a:lnTo>
                  <a:pt x="509408" y="948311"/>
                </a:lnTo>
                <a:lnTo>
                  <a:pt x="492878" y="995103"/>
                </a:lnTo>
                <a:lnTo>
                  <a:pt x="473738" y="1039988"/>
                </a:lnTo>
                <a:lnTo>
                  <a:pt x="452109" y="1082815"/>
                </a:lnTo>
                <a:lnTo>
                  <a:pt x="428115" y="1123427"/>
                </a:lnTo>
                <a:lnTo>
                  <a:pt x="401876" y="1161674"/>
                </a:lnTo>
                <a:lnTo>
                  <a:pt x="373514" y="1197400"/>
                </a:lnTo>
                <a:lnTo>
                  <a:pt x="343153" y="1230452"/>
                </a:lnTo>
                <a:lnTo>
                  <a:pt x="310913" y="1260677"/>
                </a:lnTo>
                <a:lnTo>
                  <a:pt x="276916" y="1287921"/>
                </a:lnTo>
                <a:lnTo>
                  <a:pt x="241285" y="1312030"/>
                </a:lnTo>
                <a:lnTo>
                  <a:pt x="204141" y="1332852"/>
                </a:lnTo>
                <a:lnTo>
                  <a:pt x="165606" y="1350232"/>
                </a:lnTo>
                <a:lnTo>
                  <a:pt x="125803" y="1364017"/>
                </a:lnTo>
                <a:lnTo>
                  <a:pt x="84853" y="1374054"/>
                </a:lnTo>
                <a:lnTo>
                  <a:pt x="42878" y="1380189"/>
                </a:lnTo>
                <a:lnTo>
                  <a:pt x="0" y="138226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24928" y="4256532"/>
            <a:ext cx="3519170" cy="0"/>
          </a:xfrm>
          <a:custGeom>
            <a:avLst/>
            <a:gdLst/>
            <a:ahLst/>
            <a:cxnLst/>
            <a:rect l="l" t="t" r="r" b="b"/>
            <a:pathLst>
              <a:path w="3519170">
                <a:moveTo>
                  <a:pt x="0" y="0"/>
                </a:moveTo>
                <a:lnTo>
                  <a:pt x="351891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975085" y="4163059"/>
            <a:ext cx="760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6A391F"/>
                </a:solidFill>
                <a:latin typeface="Constantia"/>
                <a:cs typeface="Constantia"/>
              </a:rPr>
              <a:t>garis</a:t>
            </a:r>
            <a:r>
              <a:rPr sz="1200" spc="-6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1200" spc="-10" dirty="0">
                <a:solidFill>
                  <a:srgbClr val="6A391F"/>
                </a:solidFill>
                <a:latin typeface="Constantia"/>
                <a:cs typeface="Constantia"/>
              </a:rPr>
              <a:t>netral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23245" y="4148454"/>
            <a:ext cx="327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15" baseline="13888" dirty="0">
                <a:solidFill>
                  <a:srgbClr val="6A391F"/>
                </a:solidFill>
                <a:latin typeface="Symbol"/>
                <a:cs typeface="Symbol"/>
              </a:rPr>
              <a:t></a:t>
            </a:r>
            <a:r>
              <a:rPr sz="800" spc="-10" dirty="0">
                <a:solidFill>
                  <a:srgbClr val="6A391F"/>
                </a:solidFill>
                <a:latin typeface="Constantia"/>
                <a:cs typeface="Constantia"/>
              </a:rPr>
              <a:t>max</a:t>
            </a:r>
            <a:endParaRPr sz="800">
              <a:latin typeface="Constantia"/>
              <a:cs typeface="Constant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68890" y="3505580"/>
            <a:ext cx="173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6A391F"/>
                </a:solidFill>
                <a:latin typeface="Symbol"/>
                <a:cs typeface="Symbol"/>
              </a:rPr>
              <a:t></a:t>
            </a:r>
            <a:r>
              <a:rPr sz="1200" dirty="0">
                <a:solidFill>
                  <a:srgbClr val="6A391F"/>
                </a:solidFill>
                <a:latin typeface="Constantia"/>
                <a:cs typeface="Constantia"/>
              </a:rPr>
              <a:t>=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402951" y="3582214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4">
                <a:moveTo>
                  <a:pt x="0" y="0"/>
                </a:moveTo>
                <a:lnTo>
                  <a:pt x="293820" y="0"/>
                </a:lnTo>
              </a:path>
            </a:pathLst>
          </a:custGeom>
          <a:ln w="75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463347" y="3575081"/>
            <a:ext cx="17208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5" dirty="0">
                <a:latin typeface="Times New Roman"/>
                <a:cs typeface="Times New Roman"/>
              </a:rPr>
              <a:t>I</a:t>
            </a:r>
            <a:r>
              <a:rPr sz="1400" i="1" spc="-145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85930" y="3320387"/>
            <a:ext cx="31115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5" dirty="0">
                <a:latin typeface="Times New Roman"/>
                <a:cs typeface="Times New Roman"/>
              </a:rPr>
              <a:t>V</a:t>
            </a:r>
            <a:r>
              <a:rPr sz="1400" i="1" spc="-85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9827" y="1911095"/>
            <a:ext cx="10223500" cy="47879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Diagram </a:t>
            </a:r>
            <a:r>
              <a:rPr sz="2400" spc="-30" dirty="0">
                <a:solidFill>
                  <a:srgbClr val="6A391F"/>
                </a:solidFill>
                <a:latin typeface="Constantia"/>
                <a:cs typeface="Constantia"/>
              </a:rPr>
              <a:t>Tegangan</a:t>
            </a:r>
            <a:r>
              <a:rPr sz="2400" spc="-13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6A391F"/>
                </a:solidFill>
                <a:latin typeface="Constantia"/>
                <a:cs typeface="Constantia"/>
              </a:rPr>
              <a:t>Geser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100577" y="846835"/>
            <a:ext cx="61874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30" dirty="0"/>
              <a:t> </a:t>
            </a:r>
            <a:r>
              <a:rPr dirty="0"/>
              <a:t>-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0163" y="2421635"/>
            <a:ext cx="2580640" cy="36893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048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0"/>
              </a:spcBef>
            </a:pPr>
            <a:r>
              <a:rPr sz="1800" spc="-15" dirty="0">
                <a:solidFill>
                  <a:srgbClr val="6A391F"/>
                </a:solidFill>
                <a:latin typeface="Constantia"/>
                <a:cs typeface="Constantia"/>
              </a:rPr>
              <a:t>BALOK</a:t>
            </a:r>
            <a:r>
              <a:rPr sz="1800" spc="-6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1800" dirty="0">
                <a:solidFill>
                  <a:srgbClr val="6A391F"/>
                </a:solidFill>
                <a:latin typeface="Constantia"/>
                <a:cs typeface="Constantia"/>
              </a:rPr>
              <a:t>WIDE-FLANGE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49852" y="1624583"/>
            <a:ext cx="2755392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89876" y="2828544"/>
            <a:ext cx="3529583" cy="2118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163" y="1988820"/>
            <a:ext cx="3455035" cy="36766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11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4"/>
              </a:spcBef>
            </a:pPr>
            <a:r>
              <a:rPr sz="1800" spc="-5" dirty="0">
                <a:solidFill>
                  <a:srgbClr val="6A391F"/>
                </a:solidFill>
                <a:latin typeface="Constantia"/>
                <a:cs typeface="Constantia"/>
              </a:rPr>
              <a:t>Diagram </a:t>
            </a:r>
            <a:r>
              <a:rPr sz="1800" spc="-25" dirty="0">
                <a:solidFill>
                  <a:srgbClr val="6A391F"/>
                </a:solidFill>
                <a:latin typeface="Constantia"/>
                <a:cs typeface="Constantia"/>
              </a:rPr>
              <a:t>Tegangan</a:t>
            </a:r>
            <a:r>
              <a:rPr sz="1800" spc="-10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1800" dirty="0">
                <a:solidFill>
                  <a:srgbClr val="6A391F"/>
                </a:solidFill>
                <a:latin typeface="Constantia"/>
                <a:cs typeface="Constantia"/>
              </a:rPr>
              <a:t>Geser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00577" y="846835"/>
            <a:ext cx="61874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30" dirty="0"/>
              <a:t> </a:t>
            </a:r>
            <a:r>
              <a:rPr dirty="0"/>
              <a:t>-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8200" y="1830323"/>
            <a:ext cx="10728960" cy="41465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9209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000" b="1" spc="-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000" b="1" spc="-10" dirty="0">
                <a:solidFill>
                  <a:srgbClr val="6A391F"/>
                </a:solidFill>
                <a:latin typeface="Constantia"/>
                <a:cs typeface="Constantia"/>
              </a:rPr>
              <a:t>Pada Penampang</a:t>
            </a:r>
            <a:r>
              <a:rPr sz="2000" b="1" spc="-19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6A391F"/>
                </a:solidFill>
                <a:latin typeface="Constantia"/>
                <a:cs typeface="Constantia"/>
              </a:rPr>
              <a:t>Lingkaran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96339" y="2490216"/>
            <a:ext cx="4428744" cy="3412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16118" y="3306021"/>
            <a:ext cx="1052830" cy="0"/>
          </a:xfrm>
          <a:custGeom>
            <a:avLst/>
            <a:gdLst/>
            <a:ahLst/>
            <a:cxnLst/>
            <a:rect l="l" t="t" r="r" b="b"/>
            <a:pathLst>
              <a:path w="1052829">
                <a:moveTo>
                  <a:pt x="0" y="0"/>
                </a:moveTo>
                <a:lnTo>
                  <a:pt x="1052759" y="0"/>
                </a:lnTo>
              </a:path>
            </a:pathLst>
          </a:custGeom>
          <a:ln w="16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41885" y="3306021"/>
            <a:ext cx="395605" cy="0"/>
          </a:xfrm>
          <a:custGeom>
            <a:avLst/>
            <a:gdLst/>
            <a:ahLst/>
            <a:cxnLst/>
            <a:rect l="l" t="t" r="r" b="b"/>
            <a:pathLst>
              <a:path w="395604">
                <a:moveTo>
                  <a:pt x="0" y="0"/>
                </a:moveTo>
                <a:lnTo>
                  <a:pt x="395314" y="0"/>
                </a:lnTo>
              </a:path>
            </a:pathLst>
          </a:custGeom>
          <a:ln w="16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485308" y="2983778"/>
            <a:ext cx="13335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-55" dirty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5843" y="3261660"/>
            <a:ext cx="38100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-140" dirty="0">
                <a:latin typeface="Times New Roman"/>
                <a:cs typeface="Times New Roman"/>
              </a:rPr>
              <a:t>m</a:t>
            </a:r>
            <a:r>
              <a:rPr sz="1800" spc="-125" dirty="0">
                <a:latin typeface="Times New Roman"/>
                <a:cs typeface="Times New Roman"/>
              </a:rPr>
              <a:t>a</a:t>
            </a:r>
            <a:r>
              <a:rPr sz="1800" spc="-55" dirty="0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47953" y="2997063"/>
            <a:ext cx="743585" cy="811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62915">
              <a:lnSpc>
                <a:spcPts val="3085"/>
              </a:lnSpc>
              <a:spcBef>
                <a:spcPts val="120"/>
              </a:spcBef>
            </a:pPr>
            <a:r>
              <a:rPr sz="3100" i="1" spc="-140" dirty="0">
                <a:latin typeface="Times New Roman"/>
                <a:cs typeface="Times New Roman"/>
              </a:rPr>
              <a:t>D</a:t>
            </a: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ts val="3085"/>
              </a:lnSpc>
            </a:pPr>
            <a:r>
              <a:rPr sz="3100" spc="-190" dirty="0">
                <a:latin typeface="Times New Roman"/>
                <a:cs typeface="Times New Roman"/>
              </a:rPr>
              <a:t>64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95239" y="2997063"/>
            <a:ext cx="149225" cy="5010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100" i="1" spc="-65" dirty="0">
                <a:latin typeface="Times New Roman"/>
                <a:cs typeface="Times New Roman"/>
              </a:rPr>
              <a:t>I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3843" y="3307746"/>
            <a:ext cx="335915" cy="5010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100" spc="-80" dirty="0">
                <a:latin typeface="Times New Roman"/>
                <a:cs typeface="Times New Roman"/>
              </a:rPr>
              <a:t>3</a:t>
            </a:r>
            <a:r>
              <a:rPr sz="3100" i="1" spc="-65" dirty="0">
                <a:latin typeface="Times New Roman"/>
                <a:cs typeface="Times New Roman"/>
              </a:rPr>
              <a:t>I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89987" y="2727751"/>
            <a:ext cx="2470785" cy="523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4"/>
              </a:spcBef>
              <a:tabLst>
                <a:tab pos="1163320" algn="l"/>
                <a:tab pos="1862455" algn="l"/>
                <a:tab pos="2216150" algn="l"/>
              </a:tabLst>
            </a:pPr>
            <a:r>
              <a:rPr sz="3100" i="1" spc="-75" dirty="0">
                <a:latin typeface="Times New Roman"/>
                <a:cs typeface="Times New Roman"/>
              </a:rPr>
              <a:t>r </a:t>
            </a:r>
            <a:r>
              <a:rPr sz="2700" spc="-82" baseline="43209" dirty="0">
                <a:latin typeface="Times New Roman"/>
                <a:cs typeface="Times New Roman"/>
              </a:rPr>
              <a:t>2</a:t>
            </a:r>
            <a:r>
              <a:rPr sz="2700" spc="-187" baseline="43209" dirty="0">
                <a:latin typeface="Times New Roman"/>
                <a:cs typeface="Times New Roman"/>
              </a:rPr>
              <a:t> </a:t>
            </a:r>
            <a:r>
              <a:rPr sz="3100" spc="-105" dirty="0">
                <a:latin typeface="Symbol"/>
                <a:cs typeface="Symbol"/>
              </a:rPr>
              <a:t></a:t>
            </a:r>
            <a:r>
              <a:rPr sz="3100" spc="-45" dirty="0">
                <a:latin typeface="Times New Roman"/>
                <a:cs typeface="Times New Roman"/>
              </a:rPr>
              <a:t> </a:t>
            </a:r>
            <a:r>
              <a:rPr sz="3100" i="1" spc="30" dirty="0">
                <a:latin typeface="Times New Roman"/>
                <a:cs typeface="Times New Roman"/>
              </a:rPr>
              <a:t>y</a:t>
            </a:r>
            <a:r>
              <a:rPr sz="2700" spc="44" baseline="43209" dirty="0">
                <a:latin typeface="Times New Roman"/>
                <a:cs typeface="Times New Roman"/>
              </a:rPr>
              <a:t>2	</a:t>
            </a:r>
            <a:r>
              <a:rPr sz="4650" spc="-277" baseline="-34946" dirty="0">
                <a:latin typeface="Symbol"/>
                <a:cs typeface="Symbol"/>
              </a:rPr>
              <a:t></a:t>
            </a:r>
            <a:r>
              <a:rPr sz="4650" spc="-277" baseline="-34946" dirty="0">
                <a:latin typeface="Times New Roman"/>
                <a:cs typeface="Times New Roman"/>
              </a:rPr>
              <a:t>	</a:t>
            </a:r>
            <a:r>
              <a:rPr sz="4650" spc="-157" baseline="-34946" dirty="0">
                <a:latin typeface="Symbol"/>
                <a:cs typeface="Symbol"/>
              </a:rPr>
              <a:t></a:t>
            </a:r>
            <a:r>
              <a:rPr sz="4650" spc="-157" baseline="-34946" dirty="0">
                <a:latin typeface="Times New Roman"/>
                <a:cs typeface="Times New Roman"/>
              </a:rPr>
              <a:t>	</a:t>
            </a:r>
            <a:r>
              <a:rPr sz="3250" i="1" spc="-185" dirty="0">
                <a:latin typeface="Symbol"/>
                <a:cs typeface="Symbol"/>
              </a:rPr>
              <a:t>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13420" y="2978312"/>
            <a:ext cx="1259205" cy="523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706120" algn="l"/>
              </a:tabLst>
            </a:pPr>
            <a:r>
              <a:rPr sz="3250" i="1" spc="-150" dirty="0">
                <a:latin typeface="Symbol"/>
                <a:cs typeface="Symbol"/>
              </a:rPr>
              <a:t></a:t>
            </a:r>
            <a:r>
              <a:rPr sz="3250" spc="-150" dirty="0">
                <a:latin typeface="Times New Roman"/>
                <a:cs typeface="Times New Roman"/>
              </a:rPr>
              <a:t>	</a:t>
            </a:r>
            <a:r>
              <a:rPr sz="3100" spc="-105" dirty="0">
                <a:latin typeface="Symbol"/>
                <a:cs typeface="Symbol"/>
              </a:rPr>
              <a:t></a:t>
            </a:r>
            <a:r>
              <a:rPr sz="3100" spc="-310" dirty="0">
                <a:latin typeface="Times New Roman"/>
                <a:cs typeface="Times New Roman"/>
              </a:rPr>
              <a:t> </a:t>
            </a:r>
            <a:r>
              <a:rPr sz="3100" i="1" spc="-140" dirty="0">
                <a:latin typeface="Times New Roman"/>
                <a:cs typeface="Times New Roman"/>
              </a:rPr>
              <a:t>Q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211433" y="4789572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5">
                <a:moveTo>
                  <a:pt x="0" y="0"/>
                </a:moveTo>
                <a:lnTo>
                  <a:pt x="487010" y="0"/>
                </a:lnTo>
              </a:path>
            </a:pathLst>
          </a:custGeom>
          <a:ln w="164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231860" y="4791121"/>
            <a:ext cx="451484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60" dirty="0">
                <a:latin typeface="Times New Roman"/>
                <a:cs typeface="Times New Roman"/>
              </a:rPr>
              <a:t>3</a:t>
            </a:r>
            <a:r>
              <a:rPr sz="3100" i="1" spc="-155" dirty="0">
                <a:latin typeface="Times New Roman"/>
                <a:cs typeface="Times New Roman"/>
              </a:rPr>
              <a:t>A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10725" y="4745031"/>
            <a:ext cx="38925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-80" dirty="0">
                <a:latin typeface="Times New Roman"/>
                <a:cs typeface="Times New Roman"/>
              </a:rPr>
              <a:t>max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82519" y="4464284"/>
            <a:ext cx="2542540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652780" algn="l"/>
              </a:tabLst>
            </a:pPr>
            <a:r>
              <a:rPr sz="3200" i="1" spc="-155" dirty="0">
                <a:latin typeface="Symbol"/>
                <a:cs typeface="Symbol"/>
              </a:rPr>
              <a:t></a:t>
            </a:r>
            <a:r>
              <a:rPr sz="3200" spc="-155" dirty="0">
                <a:latin typeface="Times New Roman"/>
                <a:cs typeface="Times New Roman"/>
              </a:rPr>
              <a:t>	</a:t>
            </a:r>
            <a:r>
              <a:rPr sz="3100" spc="-85" dirty="0">
                <a:latin typeface="Times New Roman"/>
                <a:cs typeface="Times New Roman"/>
              </a:rPr>
              <a:t>( </a:t>
            </a:r>
            <a:r>
              <a:rPr sz="3100" i="1" spc="-114" dirty="0">
                <a:latin typeface="Times New Roman"/>
                <a:cs typeface="Times New Roman"/>
              </a:rPr>
              <a:t>y </a:t>
            </a:r>
            <a:r>
              <a:rPr sz="3100" spc="-140" dirty="0">
                <a:latin typeface="Symbol"/>
                <a:cs typeface="Symbol"/>
              </a:rPr>
              <a:t></a:t>
            </a:r>
            <a:r>
              <a:rPr sz="3100" spc="-140" dirty="0">
                <a:latin typeface="Times New Roman"/>
                <a:cs typeface="Times New Roman"/>
              </a:rPr>
              <a:t> </a:t>
            </a:r>
            <a:r>
              <a:rPr sz="3100" spc="-105" dirty="0">
                <a:latin typeface="Times New Roman"/>
                <a:cs typeface="Times New Roman"/>
              </a:rPr>
              <a:t>0) </a:t>
            </a:r>
            <a:r>
              <a:rPr sz="3100" spc="-140" dirty="0">
                <a:latin typeface="Symbol"/>
                <a:cs typeface="Symbol"/>
              </a:rPr>
              <a:t></a:t>
            </a:r>
            <a:r>
              <a:rPr sz="3100" spc="-210" dirty="0">
                <a:latin typeface="Times New Roman"/>
                <a:cs typeface="Times New Roman"/>
              </a:rPr>
              <a:t> </a:t>
            </a:r>
            <a:r>
              <a:rPr sz="4650" spc="-262" baseline="34946" dirty="0">
                <a:latin typeface="Times New Roman"/>
                <a:cs typeface="Times New Roman"/>
              </a:rPr>
              <a:t>4</a:t>
            </a:r>
            <a:r>
              <a:rPr sz="4650" i="1" spc="-262" baseline="34946" dirty="0">
                <a:latin typeface="Times New Roman"/>
                <a:cs typeface="Times New Roman"/>
              </a:rPr>
              <a:t>Q</a:t>
            </a:r>
            <a:endParaRPr sz="4650" baseline="34946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3419" y="1917192"/>
            <a:ext cx="10932160" cy="40576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000" b="1" spc="-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000" b="1" spc="-10" dirty="0">
                <a:solidFill>
                  <a:srgbClr val="6A391F"/>
                </a:solidFill>
                <a:latin typeface="Constantia"/>
                <a:cs typeface="Constantia"/>
              </a:rPr>
              <a:t>Pada Penampang </a:t>
            </a:r>
            <a:r>
              <a:rPr sz="2000" b="1" spc="-5" dirty="0">
                <a:solidFill>
                  <a:srgbClr val="6A391F"/>
                </a:solidFill>
                <a:latin typeface="Constantia"/>
                <a:cs typeface="Constantia"/>
              </a:rPr>
              <a:t>Segi</a:t>
            </a:r>
            <a:r>
              <a:rPr sz="2000" b="1" spc="-24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6A391F"/>
                </a:solidFill>
                <a:latin typeface="Constantia"/>
                <a:cs typeface="Constantia"/>
              </a:rPr>
              <a:t>Tiga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8200" y="2633472"/>
            <a:ext cx="5999988" cy="3008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56393" y="3409989"/>
            <a:ext cx="469900" cy="0"/>
          </a:xfrm>
          <a:custGeom>
            <a:avLst/>
            <a:gdLst/>
            <a:ahLst/>
            <a:cxnLst/>
            <a:rect l="l" t="t" r="r" b="b"/>
            <a:pathLst>
              <a:path w="469900">
                <a:moveTo>
                  <a:pt x="0" y="0"/>
                </a:moveTo>
                <a:lnTo>
                  <a:pt x="469391" y="0"/>
                </a:lnTo>
              </a:path>
            </a:pathLst>
          </a:custGeom>
          <a:ln w="163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68247" y="3410925"/>
            <a:ext cx="466090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100" spc="145" dirty="0">
                <a:latin typeface="Times New Roman"/>
                <a:cs typeface="Times New Roman"/>
              </a:rPr>
              <a:t>2</a:t>
            </a:r>
            <a:r>
              <a:rPr sz="3100" i="1" spc="-130" dirty="0">
                <a:latin typeface="Times New Roman"/>
                <a:cs typeface="Times New Roman"/>
              </a:rPr>
              <a:t>A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62321" y="3364873"/>
            <a:ext cx="37973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-140" dirty="0">
                <a:latin typeface="Times New Roman"/>
                <a:cs typeface="Times New Roman"/>
              </a:rPr>
              <a:t>m</a:t>
            </a:r>
            <a:r>
              <a:rPr sz="1800" spc="-125" dirty="0">
                <a:latin typeface="Times New Roman"/>
                <a:cs typeface="Times New Roman"/>
              </a:rPr>
              <a:t>a</a:t>
            </a:r>
            <a:r>
              <a:rPr sz="1800" spc="-60" dirty="0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27981" y="2850845"/>
            <a:ext cx="812800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650" spc="-172" baseline="-34946" dirty="0">
                <a:latin typeface="Symbol"/>
                <a:cs typeface="Symbol"/>
              </a:rPr>
              <a:t></a:t>
            </a:r>
            <a:r>
              <a:rPr sz="4650" spc="-37" baseline="-34946" dirty="0">
                <a:latin typeface="Times New Roman"/>
                <a:cs typeface="Times New Roman"/>
              </a:rPr>
              <a:t> </a:t>
            </a:r>
            <a:r>
              <a:rPr sz="3100" spc="-204" dirty="0">
                <a:latin typeface="Times New Roman"/>
                <a:cs typeface="Times New Roman"/>
              </a:rPr>
              <a:t>3</a:t>
            </a:r>
            <a:r>
              <a:rPr sz="3100" i="1" spc="-204" dirty="0">
                <a:latin typeface="Times New Roman"/>
                <a:cs typeface="Times New Roman"/>
              </a:rPr>
              <a:t>Q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59397" y="3082678"/>
            <a:ext cx="187325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50" i="1" spc="-160" dirty="0">
                <a:latin typeface="Symbol"/>
                <a:cs typeface="Symbol"/>
              </a:rPr>
              <a:t>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894496" y="5154969"/>
            <a:ext cx="487680" cy="0"/>
          </a:xfrm>
          <a:custGeom>
            <a:avLst/>
            <a:gdLst/>
            <a:ahLst/>
            <a:cxnLst/>
            <a:rect l="l" t="t" r="r" b="b"/>
            <a:pathLst>
              <a:path w="487679">
                <a:moveTo>
                  <a:pt x="0" y="0"/>
                </a:moveTo>
                <a:lnTo>
                  <a:pt x="487671" y="0"/>
                </a:lnTo>
              </a:path>
            </a:pathLst>
          </a:custGeom>
          <a:ln w="163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250762" y="5109853"/>
            <a:ext cx="24765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i="1" spc="-30" dirty="0">
                <a:latin typeface="Times New Roman"/>
                <a:cs typeface="Times New Roman"/>
              </a:rPr>
              <a:t>na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14944" y="5155905"/>
            <a:ext cx="454659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100" spc="60" dirty="0">
                <a:latin typeface="Times New Roman"/>
                <a:cs typeface="Times New Roman"/>
              </a:rPr>
              <a:t>3</a:t>
            </a:r>
            <a:r>
              <a:rPr sz="3100" i="1" spc="-135" dirty="0">
                <a:latin typeface="Times New Roman"/>
                <a:cs typeface="Times New Roman"/>
              </a:rPr>
              <a:t>A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65362" y="4595825"/>
            <a:ext cx="833119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650" spc="-179" baseline="-34946" dirty="0">
                <a:latin typeface="Symbol"/>
                <a:cs typeface="Symbol"/>
              </a:rPr>
              <a:t></a:t>
            </a:r>
            <a:r>
              <a:rPr sz="4650" spc="82" baseline="-34946" dirty="0">
                <a:latin typeface="Times New Roman"/>
                <a:cs typeface="Times New Roman"/>
              </a:rPr>
              <a:t> </a:t>
            </a:r>
            <a:r>
              <a:rPr sz="3100" spc="-160" dirty="0">
                <a:latin typeface="Times New Roman"/>
                <a:cs typeface="Times New Roman"/>
              </a:rPr>
              <a:t>4</a:t>
            </a:r>
            <a:r>
              <a:rPr sz="3100" i="1" spc="-160" dirty="0">
                <a:latin typeface="Times New Roman"/>
                <a:cs typeface="Times New Roman"/>
              </a:rPr>
              <a:t>Q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47623" y="4827748"/>
            <a:ext cx="186690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50" i="1" spc="-160" dirty="0">
                <a:latin typeface="Symbol"/>
                <a:cs typeface="Symbol"/>
              </a:rPr>
              <a:t>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611070" y="3379183"/>
            <a:ext cx="254000" cy="0"/>
          </a:xfrm>
          <a:custGeom>
            <a:avLst/>
            <a:gdLst/>
            <a:ahLst/>
            <a:cxnLst/>
            <a:rect l="l" t="t" r="r" b="b"/>
            <a:pathLst>
              <a:path w="254000">
                <a:moveTo>
                  <a:pt x="0" y="0"/>
                </a:moveTo>
                <a:lnTo>
                  <a:pt x="253456" y="0"/>
                </a:lnTo>
              </a:path>
            </a:pathLst>
          </a:custGeom>
          <a:ln w="173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896733" y="3051870"/>
            <a:ext cx="1652905" cy="8585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3275"/>
              </a:lnSpc>
              <a:spcBef>
                <a:spcPts val="105"/>
              </a:spcBef>
            </a:pPr>
            <a:r>
              <a:rPr sz="3300" i="1" spc="25" dirty="0">
                <a:latin typeface="Times New Roman"/>
                <a:cs typeface="Times New Roman"/>
              </a:rPr>
              <a:t>A </a:t>
            </a:r>
            <a:r>
              <a:rPr sz="3300" spc="20" dirty="0">
                <a:latin typeface="Symbol"/>
                <a:cs typeface="Symbol"/>
              </a:rPr>
              <a:t></a:t>
            </a:r>
            <a:r>
              <a:rPr sz="3300" spc="20" dirty="0">
                <a:latin typeface="Times New Roman"/>
                <a:cs typeface="Times New Roman"/>
              </a:rPr>
              <a:t> </a:t>
            </a:r>
            <a:r>
              <a:rPr sz="4950" spc="30" baseline="35353" dirty="0">
                <a:latin typeface="Times New Roman"/>
                <a:cs typeface="Times New Roman"/>
              </a:rPr>
              <a:t>1</a:t>
            </a:r>
            <a:r>
              <a:rPr sz="4950" spc="-240" baseline="35353" dirty="0">
                <a:latin typeface="Times New Roman"/>
                <a:cs typeface="Times New Roman"/>
              </a:rPr>
              <a:t> </a:t>
            </a:r>
            <a:r>
              <a:rPr sz="3300" i="1" spc="5" dirty="0">
                <a:latin typeface="Times New Roman"/>
                <a:cs typeface="Times New Roman"/>
              </a:rPr>
              <a:t>BH</a:t>
            </a:r>
            <a:endParaRPr sz="3300">
              <a:latin typeface="Times New Roman"/>
              <a:cs typeface="Times New Roman"/>
            </a:endParaRPr>
          </a:p>
          <a:p>
            <a:pPr marL="44450" algn="ctr">
              <a:lnSpc>
                <a:spcPts val="3275"/>
              </a:lnSpc>
            </a:pPr>
            <a:r>
              <a:rPr sz="3300" spc="20" dirty="0">
                <a:latin typeface="Times New Roman"/>
                <a:cs typeface="Times New Roman"/>
              </a:rPr>
              <a:t>2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262871" y="3140964"/>
            <a:ext cx="360045" cy="504825"/>
          </a:xfrm>
          <a:custGeom>
            <a:avLst/>
            <a:gdLst/>
            <a:ahLst/>
            <a:cxnLst/>
            <a:rect l="l" t="t" r="r" b="b"/>
            <a:pathLst>
              <a:path w="360045" h="504825">
                <a:moveTo>
                  <a:pt x="179831" y="0"/>
                </a:moveTo>
                <a:lnTo>
                  <a:pt x="179831" y="126111"/>
                </a:lnTo>
                <a:lnTo>
                  <a:pt x="0" y="126111"/>
                </a:lnTo>
                <a:lnTo>
                  <a:pt x="0" y="378333"/>
                </a:lnTo>
                <a:lnTo>
                  <a:pt x="179831" y="378333"/>
                </a:lnTo>
                <a:lnTo>
                  <a:pt x="179831" y="504444"/>
                </a:lnTo>
                <a:lnTo>
                  <a:pt x="359663" y="252222"/>
                </a:lnTo>
                <a:lnTo>
                  <a:pt x="17983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62871" y="3140964"/>
            <a:ext cx="360045" cy="504825"/>
          </a:xfrm>
          <a:custGeom>
            <a:avLst/>
            <a:gdLst/>
            <a:ahLst/>
            <a:cxnLst/>
            <a:rect l="l" t="t" r="r" b="b"/>
            <a:pathLst>
              <a:path w="360045" h="504825">
                <a:moveTo>
                  <a:pt x="0" y="126111"/>
                </a:moveTo>
                <a:lnTo>
                  <a:pt x="179831" y="126111"/>
                </a:lnTo>
                <a:lnTo>
                  <a:pt x="179831" y="0"/>
                </a:lnTo>
                <a:lnTo>
                  <a:pt x="359663" y="252222"/>
                </a:lnTo>
                <a:lnTo>
                  <a:pt x="179831" y="504444"/>
                </a:lnTo>
                <a:lnTo>
                  <a:pt x="179831" y="378333"/>
                </a:lnTo>
                <a:lnTo>
                  <a:pt x="0" y="378333"/>
                </a:lnTo>
                <a:lnTo>
                  <a:pt x="0" y="126111"/>
                </a:lnTo>
                <a:close/>
              </a:path>
            </a:pathLst>
          </a:custGeom>
          <a:ln w="12192">
            <a:solidFill>
              <a:srgbClr val="4B2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939" y="762000"/>
            <a:ext cx="6330188" cy="553998"/>
          </a:xfrm>
        </p:spPr>
        <p:txBody>
          <a:bodyPr/>
          <a:lstStyle/>
          <a:p>
            <a:r>
              <a:rPr lang="en-US" sz="3600" dirty="0" err="1" smtClean="0">
                <a:latin typeface="Century Gothic" panose="020B0502020202020204" pitchFamily="34" charset="0"/>
              </a:rPr>
              <a:t>Contoh</a:t>
            </a:r>
            <a:r>
              <a:rPr lang="en-US" sz="3600" dirty="0" smtClean="0">
                <a:latin typeface="Century Gothic" panose="020B0502020202020204" pitchFamily="34" charset="0"/>
              </a:rPr>
              <a:t> </a:t>
            </a:r>
            <a:r>
              <a:rPr lang="en-US" sz="3600" dirty="0" err="1" smtClean="0">
                <a:latin typeface="Century Gothic" panose="020B0502020202020204" pitchFamily="34" charset="0"/>
              </a:rPr>
              <a:t>soal</a:t>
            </a:r>
            <a:r>
              <a:rPr lang="en-US" sz="3600" dirty="0" smtClean="0">
                <a:latin typeface="Century Gothic" panose="020B0502020202020204" pitchFamily="34" charset="0"/>
              </a:rPr>
              <a:t> 1 :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684" y="1447800"/>
            <a:ext cx="7774939" cy="49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33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550" y="1719262"/>
            <a:ext cx="56769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47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7939" y="762000"/>
            <a:ext cx="6330188" cy="553998"/>
          </a:xfrm>
        </p:spPr>
        <p:txBody>
          <a:bodyPr/>
          <a:lstStyle/>
          <a:p>
            <a:r>
              <a:rPr lang="en-US" sz="3600" dirty="0" err="1" smtClean="0">
                <a:latin typeface="Century Gothic" panose="020B0502020202020204" pitchFamily="34" charset="0"/>
              </a:rPr>
              <a:t>Contoh</a:t>
            </a:r>
            <a:r>
              <a:rPr lang="en-US" sz="3600" dirty="0" smtClean="0">
                <a:latin typeface="Century Gothic" panose="020B0502020202020204" pitchFamily="34" charset="0"/>
              </a:rPr>
              <a:t> </a:t>
            </a:r>
            <a:r>
              <a:rPr lang="en-US" sz="3600" dirty="0" err="1" smtClean="0">
                <a:latin typeface="Century Gothic" panose="020B0502020202020204" pitchFamily="34" charset="0"/>
              </a:rPr>
              <a:t>soal</a:t>
            </a:r>
            <a:r>
              <a:rPr lang="en-US" sz="3600" dirty="0" smtClean="0">
                <a:latin typeface="Century Gothic" panose="020B0502020202020204" pitchFamily="34" charset="0"/>
              </a:rPr>
              <a:t> 2 :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939" y="1447800"/>
            <a:ext cx="7381875" cy="499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75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62" y="1971675"/>
            <a:ext cx="5705475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01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7939" y="762000"/>
            <a:ext cx="6330188" cy="553998"/>
          </a:xfrm>
        </p:spPr>
        <p:txBody>
          <a:bodyPr/>
          <a:lstStyle/>
          <a:p>
            <a:r>
              <a:rPr lang="en-US" sz="3600" dirty="0" err="1" smtClean="0">
                <a:latin typeface="Century Gothic" panose="020B0502020202020204" pitchFamily="34" charset="0"/>
              </a:rPr>
              <a:t>Contoh</a:t>
            </a:r>
            <a:r>
              <a:rPr lang="en-US" sz="3600" dirty="0" smtClean="0">
                <a:latin typeface="Century Gothic" panose="020B0502020202020204" pitchFamily="34" charset="0"/>
              </a:rPr>
              <a:t> </a:t>
            </a:r>
            <a:r>
              <a:rPr lang="en-US" sz="3600" dirty="0" err="1" smtClean="0">
                <a:latin typeface="Century Gothic" panose="020B0502020202020204" pitchFamily="34" charset="0"/>
              </a:rPr>
              <a:t>soal</a:t>
            </a:r>
            <a:r>
              <a:rPr lang="en-US" sz="3600" dirty="0" smtClean="0">
                <a:latin typeface="Century Gothic" panose="020B0502020202020204" pitchFamily="34" charset="0"/>
              </a:rPr>
              <a:t> 3 :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939" y="1828800"/>
            <a:ext cx="77628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73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533400"/>
            <a:ext cx="8239125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67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66800"/>
            <a:ext cx="6583491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18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7" y="1423987"/>
            <a:ext cx="72866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32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6330188" cy="757555"/>
          </a:xfrm>
        </p:spPr>
        <p:txBody>
          <a:bodyPr/>
          <a:lstStyle/>
          <a:p>
            <a:r>
              <a:rPr lang="en-US" dirty="0" err="1" smtClean="0"/>
              <a:t>Tugas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133600"/>
            <a:ext cx="8673317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40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2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79835" y="1594103"/>
            <a:ext cx="85344" cy="85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3103" y="1594103"/>
            <a:ext cx="85344" cy="85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82267" y="1610867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2267" y="1662683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79835" y="4844796"/>
            <a:ext cx="85344" cy="853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3103" y="4844796"/>
            <a:ext cx="85344" cy="853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2267" y="4861559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82267" y="4913376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61638" y="2281554"/>
            <a:ext cx="42665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solidFill>
                  <a:srgbClr val="FFECB8"/>
                </a:solidFill>
                <a:latin typeface="Constantia"/>
                <a:cs typeface="Constantia"/>
              </a:rPr>
              <a:t>TERIMA</a:t>
            </a:r>
            <a:r>
              <a:rPr b="0" spc="-140" dirty="0">
                <a:solidFill>
                  <a:srgbClr val="FFECB8"/>
                </a:solidFill>
                <a:latin typeface="Constantia"/>
                <a:cs typeface="Constantia"/>
              </a:rPr>
              <a:t> </a:t>
            </a:r>
            <a:r>
              <a:rPr b="0" spc="-5" dirty="0">
                <a:solidFill>
                  <a:srgbClr val="FFECB8"/>
                </a:solidFill>
                <a:latin typeface="Constantia"/>
                <a:cs typeface="Constantia"/>
              </a:rPr>
              <a:t>KASIH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208526" y="3643325"/>
            <a:ext cx="37757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FFECB8"/>
                </a:solidFill>
                <a:latin typeface="Constantia"/>
                <a:cs typeface="Constantia"/>
              </a:rPr>
              <a:t>PRACTICE </a:t>
            </a:r>
            <a:r>
              <a:rPr sz="2000" dirty="0">
                <a:solidFill>
                  <a:srgbClr val="FFECB8"/>
                </a:solidFill>
                <a:latin typeface="Constantia"/>
                <a:cs typeface="Constantia"/>
              </a:rPr>
              <a:t>MAKES IT</a:t>
            </a:r>
            <a:r>
              <a:rPr sz="2000" spc="-150" dirty="0">
                <a:solidFill>
                  <a:srgbClr val="FFECB8"/>
                </a:solidFill>
                <a:latin typeface="Constantia"/>
                <a:cs typeface="Constantia"/>
              </a:rPr>
              <a:t> </a:t>
            </a:r>
            <a:r>
              <a:rPr sz="2000" spc="-25" dirty="0">
                <a:solidFill>
                  <a:srgbClr val="FFECB8"/>
                </a:solidFill>
                <a:latin typeface="Constantia"/>
                <a:cs typeface="Constantia"/>
              </a:rPr>
              <a:t>PERFECT....</a:t>
            </a:r>
            <a:endParaRPr sz="2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2677</TotalTime>
  <Words>179</Words>
  <Application>Microsoft Office PowerPoint</Application>
  <PresentationFormat>Widescreen</PresentationFormat>
  <Paragraphs>69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Century Gothic</vt:lpstr>
      <vt:lpstr>Constantia</vt:lpstr>
      <vt:lpstr>Symbol</vt:lpstr>
      <vt:lpstr>Times New Roman</vt:lpstr>
      <vt:lpstr>Wingdings</vt:lpstr>
      <vt:lpstr>Office Theme</vt:lpstr>
      <vt:lpstr>TEGANGAN GESER BALOK</vt:lpstr>
      <vt:lpstr>- TEGANGAN GESER -</vt:lpstr>
      <vt:lpstr>- TEGANGAN GESER -</vt:lpstr>
      <vt:lpstr>- TEGANGAN GESER -</vt:lpstr>
      <vt:lpstr>- TEGANGAN GESER -</vt:lpstr>
      <vt:lpstr>- TEGANGAN GESER -</vt:lpstr>
      <vt:lpstr>- TEGANGAN GESER -</vt:lpstr>
      <vt:lpstr>- TEGANGAN GESER -</vt:lpstr>
      <vt:lpstr>- TEGANGAN GESER -</vt:lpstr>
      <vt:lpstr>Contoh soal 1 :</vt:lpstr>
      <vt:lpstr>PowerPoint Presentation</vt:lpstr>
      <vt:lpstr>Contoh soal 2 :</vt:lpstr>
      <vt:lpstr>PowerPoint Presentation</vt:lpstr>
      <vt:lpstr>Contoh soal 3 :</vt:lpstr>
      <vt:lpstr>PowerPoint Presentation</vt:lpstr>
      <vt:lpstr>PowerPoint Presentation</vt:lpstr>
      <vt:lpstr>PowerPoint Presentation</vt:lpstr>
      <vt:lpstr>Tugas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TEGANGAN PADA BALOK</dc:title>
  <dc:creator>christin Remayanti</dc:creator>
  <cp:lastModifiedBy>Mr.Luqman</cp:lastModifiedBy>
  <cp:revision>6</cp:revision>
  <dcterms:created xsi:type="dcterms:W3CDTF">2020-04-22T02:49:23Z</dcterms:created>
  <dcterms:modified xsi:type="dcterms:W3CDTF">2021-04-27T11:25:26Z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2015-03-24T00:00:00Z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2020-04-22T00:00:00Z</vt:filetime>
  </property>
</Properties>
</file>