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6"/>
  </p:notesMasterIdLst>
  <p:sldIdLst>
    <p:sldId id="287" r:id="rId2"/>
    <p:sldId id="322" r:id="rId3"/>
    <p:sldId id="323" r:id="rId4"/>
    <p:sldId id="342" r:id="rId5"/>
    <p:sldId id="325" r:id="rId6"/>
    <p:sldId id="326" r:id="rId7"/>
    <p:sldId id="324" r:id="rId8"/>
    <p:sldId id="327" r:id="rId9"/>
    <p:sldId id="328" r:id="rId10"/>
    <p:sldId id="329"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3" r:id="rId24"/>
    <p:sldId id="344" r:id="rId25"/>
    <p:sldId id="345" r:id="rId26"/>
    <p:sldId id="346" r:id="rId27"/>
    <p:sldId id="347" r:id="rId28"/>
    <p:sldId id="348" r:id="rId29"/>
    <p:sldId id="349" r:id="rId30"/>
    <p:sldId id="350" r:id="rId31"/>
    <p:sldId id="351" r:id="rId32"/>
    <p:sldId id="319" r:id="rId33"/>
    <p:sldId id="298" r:id="rId34"/>
    <p:sldId id="318" r:id="rId35"/>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04" autoAdjust="0"/>
    <p:restoredTop sz="94660"/>
  </p:normalViewPr>
  <p:slideViewPr>
    <p:cSldViewPr>
      <p:cViewPr varScale="1">
        <p:scale>
          <a:sx n="87" d="100"/>
          <a:sy n="87" d="100"/>
        </p:scale>
        <p:origin x="-10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D4C519-A7A7-4F00-AF18-A75EB0FA8F4E}" type="datetimeFigureOut">
              <a:rPr lang="id-ID" smtClean="0"/>
              <a:t>28/09/2015</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6CA908-5E5E-4ECE-B62C-AF289050EBAA}" type="slidenum">
              <a:rPr lang="id-ID" smtClean="0"/>
              <a:t>‹#›</a:t>
            </a:fld>
            <a:endParaRPr lang="id-ID"/>
          </a:p>
        </p:txBody>
      </p:sp>
    </p:spTree>
    <p:extLst>
      <p:ext uri="{BB962C8B-B14F-4D97-AF65-F5344CB8AC3E}">
        <p14:creationId xmlns:p14="http://schemas.microsoft.com/office/powerpoint/2010/main" val="4158897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E20335E8-D1E5-4596-B55D-525455A90D1F}" type="datetimeFigureOut">
              <a:rPr lang="id-ID" smtClean="0"/>
              <a:t>28/09/2015</a:t>
            </a:fld>
            <a:endParaRPr lang="id-ID"/>
          </a:p>
        </p:txBody>
      </p:sp>
      <p:sp>
        <p:nvSpPr>
          <p:cNvPr id="2" name="Footer Placeholder 1"/>
          <p:cNvSpPr>
            <a:spLocks noGrp="1"/>
          </p:cNvSpPr>
          <p:nvPr>
            <p:ph type="ftr" sz="quarter" idx="11"/>
          </p:nvPr>
        </p:nvSpPr>
        <p:spPr/>
        <p:txBody>
          <a:bodyPr/>
          <a:lstStyle/>
          <a:p>
            <a:endParaRPr lang="id-ID"/>
          </a:p>
        </p:txBody>
      </p:sp>
      <p:sp>
        <p:nvSpPr>
          <p:cNvPr id="15" name="Slide Number Placeholder 14"/>
          <p:cNvSpPr>
            <a:spLocks noGrp="1"/>
          </p:cNvSpPr>
          <p:nvPr>
            <p:ph type="sldNum" sz="quarter" idx="12"/>
          </p:nvPr>
        </p:nvSpPr>
        <p:spPr>
          <a:xfrm>
            <a:off x="8229600" y="6473952"/>
            <a:ext cx="758952" cy="246888"/>
          </a:xfrm>
        </p:spPr>
        <p:txBody>
          <a:bodyPr/>
          <a:lstStyle/>
          <a:p>
            <a:fld id="{141B07F6-EF14-4682-9746-BB899BB5D4C4}"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E20335E8-D1E5-4596-B55D-525455A90D1F}" type="datetimeFigureOut">
              <a:rPr lang="id-ID" smtClean="0"/>
              <a:t>28/09/2015</a:t>
            </a:fld>
            <a:endParaRPr lang="id-ID"/>
          </a:p>
        </p:txBody>
      </p:sp>
      <p:sp>
        <p:nvSpPr>
          <p:cNvPr id="19" name="Footer Placeholder 18"/>
          <p:cNvSpPr>
            <a:spLocks noGrp="1"/>
          </p:cNvSpPr>
          <p:nvPr>
            <p:ph type="ftr" sz="quarter" idx="11"/>
          </p:nvPr>
        </p:nvSpPr>
        <p:spPr>
          <a:xfrm>
            <a:off x="3581400" y="76200"/>
            <a:ext cx="2895600" cy="288925"/>
          </a:xfrm>
        </p:spPr>
        <p:txBody>
          <a:bodyPr/>
          <a:lstStyle/>
          <a:p>
            <a:endParaRPr lang="id-ID"/>
          </a:p>
        </p:txBody>
      </p:sp>
      <p:sp>
        <p:nvSpPr>
          <p:cNvPr id="16" name="Slide Number Placeholder 15"/>
          <p:cNvSpPr>
            <a:spLocks noGrp="1"/>
          </p:cNvSpPr>
          <p:nvPr>
            <p:ph type="sldNum" sz="quarter" idx="12"/>
          </p:nvPr>
        </p:nvSpPr>
        <p:spPr>
          <a:xfrm>
            <a:off x="8229600" y="6473952"/>
            <a:ext cx="758952" cy="246888"/>
          </a:xfrm>
        </p:spPr>
        <p:txBody>
          <a:bodyPr/>
          <a:lstStyle/>
          <a:p>
            <a:fld id="{141B07F6-EF14-4682-9746-BB899BB5D4C4}"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E20335E8-D1E5-4596-B55D-525455A90D1F}" type="datetimeFigureOut">
              <a:rPr lang="id-ID" smtClean="0"/>
              <a:t>28/09/2015</a:t>
            </a:fld>
            <a:endParaRPr lang="id-ID"/>
          </a:p>
        </p:txBody>
      </p:sp>
      <p:sp>
        <p:nvSpPr>
          <p:cNvPr id="11" name="Footer Placeholder 10"/>
          <p:cNvSpPr>
            <a:spLocks noGrp="1"/>
          </p:cNvSpPr>
          <p:nvPr>
            <p:ph type="ftr" sz="quarter" idx="11"/>
          </p:nvPr>
        </p:nvSpPr>
        <p:spPr/>
        <p:txBody>
          <a:bodyPr/>
          <a:lstStyle/>
          <a:p>
            <a:endParaRPr lang="id-ID"/>
          </a:p>
        </p:txBody>
      </p:sp>
      <p:sp>
        <p:nvSpPr>
          <p:cNvPr id="16" name="Slide Number Placeholder 15"/>
          <p:cNvSpPr>
            <a:spLocks noGrp="1"/>
          </p:cNvSpPr>
          <p:nvPr>
            <p:ph type="sldNum" sz="quarter" idx="12"/>
          </p:nvPr>
        </p:nvSpPr>
        <p:spPr/>
        <p:txBody>
          <a:bodyPr/>
          <a:lstStyle/>
          <a:p>
            <a:fld id="{141B07F6-EF14-4682-9746-BB899BB5D4C4}" type="slidenum">
              <a:rPr lang="id-ID" smtClean="0"/>
              <a:t>‹#›</a:t>
            </a:fld>
            <a:endParaRPr lang="id-ID"/>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E20335E8-D1E5-4596-B55D-525455A90D1F}" type="datetimeFigureOut">
              <a:rPr lang="id-ID" smtClean="0"/>
              <a:t>28/09/2015</a:t>
            </a:fld>
            <a:endParaRPr lang="id-ID"/>
          </a:p>
        </p:txBody>
      </p:sp>
      <p:sp>
        <p:nvSpPr>
          <p:cNvPr id="10" name="Footer Placeholder 9"/>
          <p:cNvSpPr>
            <a:spLocks noGrp="1"/>
          </p:cNvSpPr>
          <p:nvPr>
            <p:ph type="ftr" sz="quarter" idx="11"/>
          </p:nvPr>
        </p:nvSpPr>
        <p:spPr/>
        <p:txBody>
          <a:bodyPr/>
          <a:lstStyle/>
          <a:p>
            <a:endParaRPr lang="id-ID"/>
          </a:p>
        </p:txBody>
      </p:sp>
      <p:sp>
        <p:nvSpPr>
          <p:cNvPr id="31" name="Slide Number Placeholder 30"/>
          <p:cNvSpPr>
            <a:spLocks noGrp="1"/>
          </p:cNvSpPr>
          <p:nvPr>
            <p:ph type="sldNum" sz="quarter" idx="12"/>
          </p:nvPr>
        </p:nvSpPr>
        <p:spPr/>
        <p:txBody>
          <a:bodyPr/>
          <a:lstStyle/>
          <a:p>
            <a:fld id="{141B07F6-EF14-4682-9746-BB899BB5D4C4}"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E20335E8-D1E5-4596-B55D-525455A90D1F}" type="datetimeFigureOut">
              <a:rPr lang="id-ID" smtClean="0"/>
              <a:t>28/09/2015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8229600" y="6477000"/>
            <a:ext cx="762000" cy="246888"/>
          </a:xfrm>
        </p:spPr>
        <p:txBody>
          <a:bodyPr/>
          <a:lstStyle/>
          <a:p>
            <a:fld id="{141B07F6-EF14-4682-9746-BB899BB5D4C4}" type="slidenum">
              <a:rPr lang="id-ID" smtClean="0"/>
              <a:t>‹#›</a:t>
            </a:fld>
            <a:endParaRPr lang="id-ID"/>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20335E8-D1E5-4596-B55D-525455A90D1F}" type="datetimeFigureOut">
              <a:rPr lang="id-ID" smtClean="0"/>
              <a:t>28/09/2015</a:t>
            </a:fld>
            <a:endParaRPr lang="id-ID"/>
          </a:p>
        </p:txBody>
      </p:sp>
      <p:sp>
        <p:nvSpPr>
          <p:cNvPr id="21" name="Footer Placeholder 20"/>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41B07F6-EF14-4682-9746-BB899BB5D4C4}"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20335E8-D1E5-4596-B55D-525455A90D1F}" type="datetimeFigureOut">
              <a:rPr lang="id-ID" smtClean="0"/>
              <a:t>28/09/2015</a:t>
            </a:fld>
            <a:endParaRPr lang="id-ID"/>
          </a:p>
        </p:txBody>
      </p:sp>
      <p:sp>
        <p:nvSpPr>
          <p:cNvPr id="24" name="Footer Placeholder 23"/>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41B07F6-EF14-4682-9746-BB899BB5D4C4}"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E20335E8-D1E5-4596-B55D-525455A90D1F}" type="datetimeFigureOut">
              <a:rPr lang="id-ID" smtClean="0"/>
              <a:t>28/09/2015</a:t>
            </a:fld>
            <a:endParaRPr lang="id-ID"/>
          </a:p>
        </p:txBody>
      </p:sp>
      <p:sp>
        <p:nvSpPr>
          <p:cNvPr id="29" name="Footer Placeholder 28"/>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41B07F6-EF14-4682-9746-BB899BB5D4C4}"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E20335E8-D1E5-4596-B55D-525455A90D1F}" type="datetimeFigureOut">
              <a:rPr lang="id-ID" smtClean="0"/>
              <a:t>28/09/2015</a:t>
            </a:fld>
            <a:endParaRPr lang="id-ID"/>
          </a:p>
        </p:txBody>
      </p:sp>
      <p:sp>
        <p:nvSpPr>
          <p:cNvPr id="5" name="Footer Placeholder 4"/>
          <p:cNvSpPr>
            <a:spLocks noGrp="1"/>
          </p:cNvSpPr>
          <p:nvPr>
            <p:ph type="ftr" sz="quarter" idx="11"/>
          </p:nvPr>
        </p:nvSpPr>
        <p:spPr/>
        <p:txBody>
          <a:bodyPr/>
          <a:lstStyle/>
          <a:p>
            <a:endParaRPr lang="id-ID"/>
          </a:p>
        </p:txBody>
      </p:sp>
      <p:sp>
        <p:nvSpPr>
          <p:cNvPr id="31" name="Slide Number Placeholder 30"/>
          <p:cNvSpPr>
            <a:spLocks noGrp="1"/>
          </p:cNvSpPr>
          <p:nvPr>
            <p:ph type="sldNum" sz="quarter" idx="12"/>
          </p:nvPr>
        </p:nvSpPr>
        <p:spPr/>
        <p:txBody>
          <a:bodyPr/>
          <a:lstStyle/>
          <a:p>
            <a:fld id="{141B07F6-EF14-4682-9746-BB899BB5D4C4}" type="slidenum">
              <a:rPr lang="id-ID" smtClean="0"/>
              <a:t>‹#›</a:t>
            </a:fld>
            <a:endParaRPr lang="id-ID"/>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20335E8-D1E5-4596-B55D-525455A90D1F}" type="datetimeFigureOut">
              <a:rPr lang="id-ID" smtClean="0"/>
              <a:t>28/09/2015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41B07F6-EF14-4682-9746-BB899BB5D4C4}"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20335E8-D1E5-4596-B55D-525455A90D1F}" type="datetimeFigureOut">
              <a:rPr lang="id-ID" smtClean="0"/>
              <a:t>28/09/2015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41B07F6-EF14-4682-9746-BB899BB5D4C4}"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20335E8-D1E5-4596-B55D-525455A90D1F}" type="datetimeFigureOut">
              <a:rPr lang="id-ID" smtClean="0"/>
              <a:t>28/09/2015</a:t>
            </a:fld>
            <a:endParaRPr lang="id-ID"/>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id-ID"/>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141B07F6-EF14-4682-9746-BB899BB5D4C4}" type="slidenum">
              <a:rPr lang="id-ID" smtClean="0"/>
              <a:t>‹#›</a:t>
            </a:fld>
            <a:endParaRPr lang="id-ID"/>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rengkodriders.files.wordpress.com/2011/11/backhoe-loader.jp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rengkodriders.files.wordpress.com/2011/11/hidraulic-excavator.jp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rengkodriders.files.wordpress.com/2011/11/motor-grader.jp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rengkodriders.files.wordpress.com/2011/11/wheel-loader.jpg"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rengkodriders.files.wordpress.com/2011/11/track-type-tractor.jpg"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rengkodriders.files.wordpress.com/2011/11/power-shovel.jpg"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b="1" dirty="0" smtClean="0"/>
              <a:t>ptm</a:t>
            </a:r>
            <a:r>
              <a:rPr lang="id-ID" dirty="0"/>
              <a:t/>
            </a:r>
            <a:br>
              <a:rPr lang="id-ID" dirty="0"/>
            </a:br>
            <a:endParaRPr lang="id-ID" dirty="0"/>
          </a:p>
        </p:txBody>
      </p:sp>
      <p:sp>
        <p:nvSpPr>
          <p:cNvPr id="3" name="Content Placeholder 2"/>
          <p:cNvSpPr>
            <a:spLocks noGrp="1"/>
          </p:cNvSpPr>
          <p:nvPr>
            <p:ph idx="1"/>
          </p:nvPr>
        </p:nvSpPr>
        <p:spPr/>
        <p:txBody>
          <a:bodyPr>
            <a:normAutofit fontScale="40000" lnSpcReduction="20000"/>
          </a:bodyPr>
          <a:lstStyle/>
          <a:p>
            <a:pPr marL="0" indent="0" algn="ctr">
              <a:buNone/>
            </a:pPr>
            <a:endParaRPr lang="id-ID" b="1" dirty="0" smtClean="0"/>
          </a:p>
          <a:p>
            <a:pPr marL="0" indent="0" algn="ctr">
              <a:buNone/>
            </a:pPr>
            <a:endParaRPr lang="id-ID" b="1" dirty="0"/>
          </a:p>
          <a:p>
            <a:pPr marL="0" indent="0" algn="ctr">
              <a:buNone/>
            </a:pPr>
            <a:endParaRPr lang="id-ID" b="1" dirty="0" smtClean="0"/>
          </a:p>
          <a:p>
            <a:pPr marL="0" indent="0" algn="ctr">
              <a:buNone/>
            </a:pPr>
            <a:endParaRPr lang="id-ID" b="1" dirty="0"/>
          </a:p>
          <a:p>
            <a:pPr marL="0" indent="0" algn="ctr">
              <a:buNone/>
            </a:pPr>
            <a:endParaRPr lang="id-ID" b="1" dirty="0" smtClean="0"/>
          </a:p>
          <a:p>
            <a:pPr marL="0" indent="0" algn="ctr">
              <a:buNone/>
            </a:pPr>
            <a:endParaRPr lang="id-ID" b="1" dirty="0"/>
          </a:p>
          <a:p>
            <a:pPr marL="0" indent="0" algn="ctr">
              <a:buNone/>
            </a:pPr>
            <a:endParaRPr lang="id-ID" b="1" dirty="0" smtClean="0"/>
          </a:p>
          <a:p>
            <a:pPr marL="0" indent="0" algn="ctr">
              <a:buNone/>
            </a:pPr>
            <a:endParaRPr lang="id-ID" b="1" dirty="0" smtClean="0"/>
          </a:p>
          <a:p>
            <a:pPr marL="0" indent="0" algn="ctr">
              <a:buNone/>
            </a:pPr>
            <a:endParaRPr lang="id-ID" b="1" dirty="0"/>
          </a:p>
          <a:p>
            <a:pPr marL="0" indent="0" algn="ctr">
              <a:buNone/>
            </a:pPr>
            <a:endParaRPr lang="id-ID" b="1" dirty="0" smtClean="0"/>
          </a:p>
          <a:p>
            <a:pPr marL="0" indent="0" algn="ctr">
              <a:buNone/>
            </a:pPr>
            <a:endParaRPr lang="id-ID" b="1" dirty="0" smtClean="0"/>
          </a:p>
          <a:p>
            <a:pPr marL="0" indent="0" algn="ctr">
              <a:buNone/>
            </a:pPr>
            <a:endParaRPr lang="id-ID" b="1" dirty="0"/>
          </a:p>
          <a:p>
            <a:pPr marL="0" indent="0" algn="ctr">
              <a:buNone/>
            </a:pPr>
            <a:endParaRPr lang="id-ID" b="1" dirty="0" smtClean="0"/>
          </a:p>
          <a:p>
            <a:pPr marL="0" indent="0" algn="ctr">
              <a:buNone/>
            </a:pPr>
            <a:r>
              <a:rPr lang="id-ID" b="1" dirty="0" smtClean="0"/>
              <a:t> </a:t>
            </a:r>
            <a:endParaRPr lang="id-ID" dirty="0" smtClean="0"/>
          </a:p>
          <a:p>
            <a:pPr marL="0" indent="0" algn="ctr">
              <a:buNone/>
            </a:pPr>
            <a:r>
              <a:rPr lang="id-ID" b="1" dirty="0" smtClean="0"/>
              <a:t>PROGRAM STUDI TEKNIK SIPIL S1</a:t>
            </a:r>
            <a:endParaRPr lang="id-ID" dirty="0" smtClean="0"/>
          </a:p>
          <a:p>
            <a:pPr algn="ctr"/>
            <a:endParaRPr lang="id-ID" dirty="0" smtClean="0"/>
          </a:p>
          <a:p>
            <a:pPr marL="0" indent="0" algn="ctr">
              <a:buNone/>
            </a:pPr>
            <a:r>
              <a:rPr lang="id-ID" b="1" dirty="0" smtClean="0"/>
              <a:t>FAKULTAS TEKNIK</a:t>
            </a:r>
            <a:endParaRPr lang="id-ID" dirty="0" smtClean="0"/>
          </a:p>
          <a:p>
            <a:pPr marL="0" indent="0" algn="ctr">
              <a:buNone/>
            </a:pPr>
            <a:r>
              <a:rPr lang="id-ID" b="1" dirty="0" smtClean="0"/>
              <a:t>UNIVERSITAS PGRI SEMARANG</a:t>
            </a:r>
            <a:endParaRPr lang="id-ID" dirty="0" smtClean="0"/>
          </a:p>
          <a:p>
            <a:pPr marL="0" indent="0" algn="ctr">
              <a:buNone/>
            </a:pPr>
            <a:r>
              <a:rPr lang="id-ID" b="1" dirty="0"/>
              <a:t/>
            </a:r>
            <a:br>
              <a:rPr lang="id-ID" b="1" dirty="0"/>
            </a:br>
            <a:endParaRPr lang="id-ID" dirty="0"/>
          </a:p>
        </p:txBody>
      </p:sp>
    </p:spTree>
    <p:extLst>
      <p:ext uri="{BB962C8B-B14F-4D97-AF65-F5344CB8AC3E}">
        <p14:creationId xmlns:p14="http://schemas.microsoft.com/office/powerpoint/2010/main" val="168761843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i="1" dirty="0"/>
              <a:t>dozer</a:t>
            </a:r>
            <a:r>
              <a:rPr lang="id-ID" dirty="0"/>
              <a:t>.</a:t>
            </a:r>
            <a:br>
              <a:rPr lang="id-ID" dirty="0"/>
            </a:br>
            <a:endParaRPr lang="id-ID" dirty="0"/>
          </a:p>
        </p:txBody>
      </p:sp>
      <p:sp>
        <p:nvSpPr>
          <p:cNvPr id="3" name="Content Placeholder 2"/>
          <p:cNvSpPr>
            <a:spLocks noGrp="1"/>
          </p:cNvSpPr>
          <p:nvPr>
            <p:ph idx="1"/>
          </p:nvPr>
        </p:nvSpPr>
        <p:spPr>
          <a:xfrm>
            <a:off x="3131840" y="1412776"/>
            <a:ext cx="5859760" cy="4667349"/>
          </a:xfrm>
        </p:spPr>
        <p:txBody>
          <a:bodyPr>
            <a:normAutofit fontScale="85000" lnSpcReduction="20000"/>
          </a:bodyPr>
          <a:lstStyle/>
          <a:p>
            <a:pPr marL="0" indent="0">
              <a:buNone/>
            </a:pPr>
            <a:r>
              <a:rPr lang="id-ID" dirty="0" smtClean="0"/>
              <a:t>Kondisi </a:t>
            </a:r>
            <a:r>
              <a:rPr lang="id-ID" dirty="0"/>
              <a:t>lahan proyek kadang-kadang masih merupakan lahan asli yang harus dipersiapkan sebelum lahan tersebut mulai diolah. Jika pada lahan masih terdapat semak atau pepohonan maka pembukaan lahan dapat dilakukan dengan menggunakan </a:t>
            </a:r>
            <a:r>
              <a:rPr lang="id-ID" i="1" dirty="0"/>
              <a:t>dozer</a:t>
            </a:r>
            <a:r>
              <a:rPr lang="id-ID" dirty="0"/>
              <a:t>. Untuk pengangkatan lapisan tanah paling atas dapat digunakan </a:t>
            </a:r>
            <a:r>
              <a:rPr lang="id-ID" i="1" dirty="0"/>
              <a:t>scraper</a:t>
            </a:r>
            <a:r>
              <a:rPr lang="id-ID" dirty="0"/>
              <a:t>. Sedangkan untuk pembentukan permukaan supaya rata selain </a:t>
            </a:r>
            <a:r>
              <a:rPr lang="id-ID" i="1" dirty="0"/>
              <a:t>dozer </a:t>
            </a:r>
            <a:r>
              <a:rPr lang="id-ID" dirty="0"/>
              <a:t>dapat digunakan juga </a:t>
            </a:r>
            <a:r>
              <a:rPr lang="id-ID" i="1" dirty="0"/>
              <a:t>motor grader</a:t>
            </a:r>
            <a:r>
              <a:rPr lang="id-ID" dirty="0"/>
              <a:t>.</a:t>
            </a:r>
          </a:p>
          <a:p>
            <a:endParaRPr lang="id-ID" dirty="0"/>
          </a:p>
        </p:txBody>
      </p:sp>
      <p:pic>
        <p:nvPicPr>
          <p:cNvPr id="4" name="Picture 3" descr="https://rengkodriders.files.wordpress.com/2011/11/dozer.jpg?w=750"/>
          <p:cNvPicPr/>
          <p:nvPr/>
        </p:nvPicPr>
        <p:blipFill>
          <a:blip r:embed="rId2">
            <a:extLst>
              <a:ext uri="{28A0092B-C50C-407E-A947-70E740481C1C}">
                <a14:useLocalDpi xmlns:a14="http://schemas.microsoft.com/office/drawing/2010/main" val="0"/>
              </a:ext>
            </a:extLst>
          </a:blip>
          <a:srcRect/>
          <a:stretch>
            <a:fillRect/>
          </a:stretch>
        </p:blipFill>
        <p:spPr bwMode="auto">
          <a:xfrm>
            <a:off x="395536" y="1412776"/>
            <a:ext cx="2519680" cy="2519680"/>
          </a:xfrm>
          <a:prstGeom prst="rect">
            <a:avLst/>
          </a:prstGeom>
          <a:noFill/>
          <a:ln>
            <a:noFill/>
          </a:ln>
        </p:spPr>
      </p:pic>
    </p:spTree>
    <p:extLst>
      <p:ext uri="{BB962C8B-B14F-4D97-AF65-F5344CB8AC3E}">
        <p14:creationId xmlns:p14="http://schemas.microsoft.com/office/powerpoint/2010/main" val="9261697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lnSpcReduction="10000"/>
          </a:bodyPr>
          <a:lstStyle/>
          <a:p>
            <a:r>
              <a:rPr lang="id-ID" dirty="0"/>
              <a:t>Bulldozer dapat dibedakan menjadi dua yakni menggunakan roda kelabang (</a:t>
            </a:r>
            <a:r>
              <a:rPr lang="id-ID" i="1" dirty="0"/>
              <a:t>Crawler Tractor Dozer</a:t>
            </a:r>
            <a:r>
              <a:rPr lang="id-ID" dirty="0"/>
              <a:t>) dan Buldoser yang menggunakan roda karet (</a:t>
            </a:r>
            <a:r>
              <a:rPr lang="id-ID" i="1" dirty="0"/>
              <a:t>Wheel Tractor Dozer</a:t>
            </a:r>
            <a:r>
              <a:rPr lang="id-ID" dirty="0"/>
              <a:t>). Pada dasarnya Buldoser menggunakan traktor sebagai tempat dudukan penggerak utama, tetapi lazimnya traktor tersebut dilengkapi dengan sudu sehingga dapat berfungsi sebagai Buldoser yang bisa untuk menggusur tanah.</a:t>
            </a:r>
          </a:p>
          <a:p>
            <a:endParaRPr lang="id-ID" dirty="0"/>
          </a:p>
        </p:txBody>
      </p:sp>
    </p:spTree>
    <p:extLst>
      <p:ext uri="{BB962C8B-B14F-4D97-AF65-F5344CB8AC3E}">
        <p14:creationId xmlns:p14="http://schemas.microsoft.com/office/powerpoint/2010/main" val="2216558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Buldoser digunakan sebagai alat pendorong tanah lurus ke dapan maupun ke samping, tergantung pada sumbu kendaraannya. Untuk pekerjaan di rawa digunakan jenis Buldoser khusus yang disebut </a:t>
            </a:r>
            <a:r>
              <a:rPr lang="id-ID" i="1" dirty="0"/>
              <a:t>Swamp Bulldozer</a:t>
            </a:r>
            <a:r>
              <a:rPr lang="id-ID" dirty="0"/>
              <a:t>.</a:t>
            </a:r>
          </a:p>
        </p:txBody>
      </p:sp>
    </p:spTree>
    <p:extLst>
      <p:ext uri="{BB962C8B-B14F-4D97-AF65-F5344CB8AC3E}">
        <p14:creationId xmlns:p14="http://schemas.microsoft.com/office/powerpoint/2010/main" val="839129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effectLst/>
              </a:rPr>
              <a:t>Backhoe</a:t>
            </a:r>
            <a:r>
              <a:rPr lang="id-ID" dirty="0">
                <a:effectLst/>
              </a:rPr>
              <a:t/>
            </a:r>
            <a:br>
              <a:rPr lang="id-ID" dirty="0">
                <a:effectLst/>
              </a:rPr>
            </a:br>
            <a:endParaRPr lang="id-ID" dirty="0"/>
          </a:p>
        </p:txBody>
      </p:sp>
      <p:sp>
        <p:nvSpPr>
          <p:cNvPr id="3" name="Content Placeholder 2"/>
          <p:cNvSpPr>
            <a:spLocks noGrp="1"/>
          </p:cNvSpPr>
          <p:nvPr>
            <p:ph idx="1"/>
          </p:nvPr>
        </p:nvSpPr>
        <p:spPr>
          <a:xfrm>
            <a:off x="3275856" y="1412776"/>
            <a:ext cx="5715744" cy="4667349"/>
          </a:xfrm>
        </p:spPr>
        <p:txBody>
          <a:bodyPr/>
          <a:lstStyle/>
          <a:p>
            <a:pPr marL="0" indent="0">
              <a:buNone/>
            </a:pPr>
            <a:r>
              <a:rPr lang="id-ID" dirty="0" smtClean="0"/>
              <a:t>Jenis </a:t>
            </a:r>
            <a:r>
              <a:rPr lang="id-ID" dirty="0"/>
              <a:t>alat ini dikenal juga dengan istilah </a:t>
            </a:r>
            <a:r>
              <a:rPr lang="id-ID" i="1" dirty="0"/>
              <a:t>excavator</a:t>
            </a:r>
            <a:r>
              <a:rPr lang="id-ID" dirty="0"/>
              <a:t>. Beberapa alat berat digunakan untuk menggali tanah dan batuan. Yang termasuk didalam kategori ini adalah </a:t>
            </a:r>
            <a:r>
              <a:rPr lang="id-ID" i="1" dirty="0"/>
              <a:t>front shovel</a:t>
            </a:r>
            <a:r>
              <a:rPr lang="id-ID" dirty="0"/>
              <a:t>, </a:t>
            </a:r>
            <a:r>
              <a:rPr lang="id-ID" i="1" dirty="0"/>
              <a:t>backhoe, dragline</a:t>
            </a:r>
            <a:r>
              <a:rPr lang="id-ID" dirty="0"/>
              <a:t>, dan </a:t>
            </a:r>
            <a:r>
              <a:rPr lang="id-ID" i="1" dirty="0"/>
              <a:t>clamshell</a:t>
            </a:r>
            <a:r>
              <a:rPr lang="id-ID" dirty="0"/>
              <a:t>.</a:t>
            </a:r>
          </a:p>
          <a:p>
            <a:endParaRPr lang="id-ID" dirty="0"/>
          </a:p>
        </p:txBody>
      </p:sp>
      <p:pic>
        <p:nvPicPr>
          <p:cNvPr id="4" name="Picture 3" descr="https://rengkodriders.files.wordpress.com/2011/11/backhoe.jpg?w=750"/>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12776"/>
            <a:ext cx="2880320" cy="3096344"/>
          </a:xfrm>
          <a:prstGeom prst="rect">
            <a:avLst/>
          </a:prstGeom>
          <a:noFill/>
          <a:ln>
            <a:noFill/>
          </a:ln>
        </p:spPr>
      </p:pic>
    </p:spTree>
    <p:extLst>
      <p:ext uri="{BB962C8B-B14F-4D97-AF65-F5344CB8AC3E}">
        <p14:creationId xmlns:p14="http://schemas.microsoft.com/office/powerpoint/2010/main" val="3591933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Dump Truk</a:t>
            </a:r>
            <a:endParaRPr lang="id-ID" dirty="0"/>
          </a:p>
        </p:txBody>
      </p:sp>
      <p:sp>
        <p:nvSpPr>
          <p:cNvPr id="3" name="Content Placeholder 2"/>
          <p:cNvSpPr>
            <a:spLocks noGrp="1"/>
          </p:cNvSpPr>
          <p:nvPr>
            <p:ph idx="1"/>
          </p:nvPr>
        </p:nvSpPr>
        <p:spPr>
          <a:xfrm>
            <a:off x="3419872" y="1412776"/>
            <a:ext cx="5571728" cy="4667349"/>
          </a:xfrm>
        </p:spPr>
        <p:txBody>
          <a:bodyPr>
            <a:normAutofit fontScale="77500" lnSpcReduction="20000"/>
          </a:bodyPr>
          <a:lstStyle/>
          <a:p>
            <a:r>
              <a:rPr lang="id-ID" dirty="0"/>
              <a:t/>
            </a:r>
            <a:br>
              <a:rPr lang="id-ID" dirty="0"/>
            </a:br>
            <a:r>
              <a:rPr lang="id-ID" i="1" dirty="0"/>
              <a:t>Crane </a:t>
            </a:r>
            <a:r>
              <a:rPr lang="id-ID" dirty="0"/>
              <a:t>termasuk di dalam kategori alat pengangkut material, karena alat ini dapat mengangkut material secara </a:t>
            </a:r>
            <a:r>
              <a:rPr lang="id-ID" i="1" dirty="0"/>
              <a:t>vertical </a:t>
            </a:r>
            <a:r>
              <a:rPr lang="id-ID" dirty="0"/>
              <a:t>dan kemudian memindahkannya secara horizontal pada jarak jangkau yang relatif kecil. Untuk pengangkutan material lepas (</a:t>
            </a:r>
            <a:r>
              <a:rPr lang="id-ID" i="1" dirty="0"/>
              <a:t>loose material</a:t>
            </a:r>
            <a:r>
              <a:rPr lang="id-ID" dirty="0"/>
              <a:t>) dengan jarak tempuh yang relatif jauh, alat yang digunakan dapat berupa </a:t>
            </a:r>
            <a:r>
              <a:rPr lang="id-ID" i="1" dirty="0"/>
              <a:t>belt</a:t>
            </a:r>
            <a:r>
              <a:rPr lang="id-ID" dirty="0"/>
              <a:t>, </a:t>
            </a:r>
            <a:r>
              <a:rPr lang="id-ID" i="1" dirty="0"/>
              <a:t>truck </a:t>
            </a:r>
            <a:r>
              <a:rPr lang="id-ID" dirty="0"/>
              <a:t>dan </a:t>
            </a:r>
            <a:r>
              <a:rPr lang="id-ID" i="1" dirty="0"/>
              <a:t>wagon</a:t>
            </a:r>
            <a:r>
              <a:rPr lang="id-ID" dirty="0"/>
              <a:t>. Alat-alat ini memerlukan alat lain yang membantu memuat material ke dalamnya</a:t>
            </a:r>
            <a:endParaRPr lang="id-ID" dirty="0"/>
          </a:p>
        </p:txBody>
      </p:sp>
      <p:pic>
        <p:nvPicPr>
          <p:cNvPr id="4" name="Picture 3" descr="https://rengkodriders.files.wordpress.com/2011/11/truk.jpg?w=750"/>
          <p:cNvPicPr/>
          <p:nvPr/>
        </p:nvPicPr>
        <p:blipFill>
          <a:blip r:embed="rId2">
            <a:extLst>
              <a:ext uri="{28A0092B-C50C-407E-A947-70E740481C1C}">
                <a14:useLocalDpi xmlns:a14="http://schemas.microsoft.com/office/drawing/2010/main" val="0"/>
              </a:ext>
            </a:extLst>
          </a:blip>
          <a:srcRect/>
          <a:stretch>
            <a:fillRect/>
          </a:stretch>
        </p:blipFill>
        <p:spPr bwMode="auto">
          <a:xfrm>
            <a:off x="336273" y="1844824"/>
            <a:ext cx="3384376" cy="3312368"/>
          </a:xfrm>
          <a:prstGeom prst="rect">
            <a:avLst/>
          </a:prstGeom>
          <a:noFill/>
          <a:ln>
            <a:noFill/>
          </a:ln>
        </p:spPr>
      </p:pic>
    </p:spTree>
    <p:extLst>
      <p:ext uri="{BB962C8B-B14F-4D97-AF65-F5344CB8AC3E}">
        <p14:creationId xmlns:p14="http://schemas.microsoft.com/office/powerpoint/2010/main" val="17228217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effectLst/>
              </a:rPr>
              <a:t>Loader</a:t>
            </a:r>
          </a:p>
        </p:txBody>
      </p:sp>
      <p:sp>
        <p:nvSpPr>
          <p:cNvPr id="3" name="Content Placeholder 2"/>
          <p:cNvSpPr>
            <a:spLocks noGrp="1"/>
          </p:cNvSpPr>
          <p:nvPr>
            <p:ph idx="1"/>
          </p:nvPr>
        </p:nvSpPr>
        <p:spPr>
          <a:xfrm>
            <a:off x="3059832" y="1340768"/>
            <a:ext cx="5931768" cy="4739357"/>
          </a:xfrm>
        </p:spPr>
        <p:txBody>
          <a:bodyPr>
            <a:normAutofit lnSpcReduction="10000"/>
          </a:bodyPr>
          <a:lstStyle/>
          <a:p>
            <a:pPr marL="0" indent="0">
              <a:buNone/>
            </a:pPr>
            <a:r>
              <a:rPr lang="id-ID" b="1" i="1" dirty="0" smtClean="0"/>
              <a:t>Alat </a:t>
            </a:r>
            <a:r>
              <a:rPr lang="id-ID" b="1" i="1" dirty="0"/>
              <a:t>Pemindahan Material</a:t>
            </a:r>
            <a:endParaRPr lang="id-ID" dirty="0"/>
          </a:p>
          <a:p>
            <a:r>
              <a:rPr lang="id-ID" dirty="0"/>
              <a:t>Yang termasuk dalam kategori ini adalah alat yang biasanya tidak digunakan sebagai alat transportasi tetapi digunakan untuk memindahkan material dari satu alat ke alat yang lain. </a:t>
            </a:r>
            <a:r>
              <a:rPr lang="id-ID" i="1" dirty="0"/>
              <a:t>Loader </a:t>
            </a:r>
            <a:r>
              <a:rPr lang="id-ID" dirty="0"/>
              <a:t>dan </a:t>
            </a:r>
            <a:r>
              <a:rPr lang="id-ID" i="1" dirty="0"/>
              <a:t>dozer </a:t>
            </a:r>
            <a:r>
              <a:rPr lang="id-ID" dirty="0"/>
              <a:t>adalah alat pemindahan material</a:t>
            </a:r>
            <a:endParaRPr lang="id-ID" dirty="0"/>
          </a:p>
        </p:txBody>
      </p:sp>
      <p:pic>
        <p:nvPicPr>
          <p:cNvPr id="4" name="Picture 3" descr="https://rengkodriders.files.wordpress.com/2011/11/loader.jpg?w=750"/>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76872"/>
            <a:ext cx="2952328" cy="3024336"/>
          </a:xfrm>
          <a:prstGeom prst="rect">
            <a:avLst/>
          </a:prstGeom>
          <a:noFill/>
          <a:ln>
            <a:noFill/>
          </a:ln>
        </p:spPr>
      </p:pic>
    </p:spTree>
    <p:extLst>
      <p:ext uri="{BB962C8B-B14F-4D97-AF65-F5344CB8AC3E}">
        <p14:creationId xmlns:p14="http://schemas.microsoft.com/office/powerpoint/2010/main" val="35830259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i="1" dirty="0"/>
              <a:t>tamping roller</a:t>
            </a:r>
            <a:r>
              <a:rPr lang="id-ID" dirty="0"/>
              <a:t>, </a:t>
            </a:r>
            <a:r>
              <a:rPr lang="id-ID" i="1" dirty="0"/>
              <a:t>pneumatictiredroller</a:t>
            </a:r>
            <a:r>
              <a:rPr lang="id-ID" dirty="0"/>
              <a:t>, </a:t>
            </a:r>
            <a:r>
              <a:rPr lang="id-ID" i="1" dirty="0"/>
              <a:t>compactor</a:t>
            </a:r>
            <a:endParaRPr lang="id-ID" dirty="0"/>
          </a:p>
        </p:txBody>
      </p:sp>
      <p:sp>
        <p:nvSpPr>
          <p:cNvPr id="3" name="Content Placeholder 2"/>
          <p:cNvSpPr>
            <a:spLocks noGrp="1"/>
          </p:cNvSpPr>
          <p:nvPr>
            <p:ph idx="1"/>
          </p:nvPr>
        </p:nvSpPr>
        <p:spPr>
          <a:xfrm>
            <a:off x="3563888" y="1556792"/>
            <a:ext cx="5427712" cy="4523333"/>
          </a:xfrm>
        </p:spPr>
        <p:txBody>
          <a:bodyPr>
            <a:normAutofit fontScale="85000" lnSpcReduction="20000"/>
          </a:bodyPr>
          <a:lstStyle/>
          <a:p>
            <a:r>
              <a:rPr lang="id-ID" b="1" i="1" dirty="0"/>
              <a:t>Alat Pemadat</a:t>
            </a:r>
            <a:endParaRPr lang="id-ID" dirty="0"/>
          </a:p>
          <a:p>
            <a:r>
              <a:rPr lang="id-ID" dirty="0"/>
              <a:t>Jika pada suatu lahan dilakukan penimbunan maka pada lahan tersebut perlu dilakukan pemadatan. Pemadatan juga dilakukan untuk pembuatan jalan, baik untuk jalan tanah dan jalan dengan perkerasan lentur maupun perkerasan kaku. Yang termasuk sebagai alat pemadat adalah </a:t>
            </a:r>
            <a:r>
              <a:rPr lang="id-ID" i="1" dirty="0"/>
              <a:t>tamping roller</a:t>
            </a:r>
            <a:r>
              <a:rPr lang="id-ID" dirty="0"/>
              <a:t>, </a:t>
            </a:r>
            <a:r>
              <a:rPr lang="id-ID" i="1" dirty="0"/>
              <a:t>pneumatictiredroller</a:t>
            </a:r>
            <a:r>
              <a:rPr lang="id-ID" dirty="0"/>
              <a:t>, </a:t>
            </a:r>
            <a:r>
              <a:rPr lang="id-ID" i="1" dirty="0"/>
              <a:t>compactor</a:t>
            </a:r>
            <a:r>
              <a:rPr lang="id-ID" dirty="0"/>
              <a:t>, dan lain-lain. </a:t>
            </a:r>
          </a:p>
        </p:txBody>
      </p:sp>
      <p:pic>
        <p:nvPicPr>
          <p:cNvPr id="4" name="Picture 3" descr="https://rengkodriders.files.wordpress.com/2011/11/tandem-roller.jpg?w=750"/>
          <p:cNvPicPr/>
          <p:nvPr/>
        </p:nvPicPr>
        <p:blipFill>
          <a:blip r:embed="rId2">
            <a:extLst>
              <a:ext uri="{28A0092B-C50C-407E-A947-70E740481C1C}">
                <a14:useLocalDpi xmlns:a14="http://schemas.microsoft.com/office/drawing/2010/main" val="0"/>
              </a:ext>
            </a:extLst>
          </a:blip>
          <a:srcRect/>
          <a:stretch>
            <a:fillRect/>
          </a:stretch>
        </p:blipFill>
        <p:spPr bwMode="auto">
          <a:xfrm>
            <a:off x="467544" y="1412776"/>
            <a:ext cx="3168352" cy="3600400"/>
          </a:xfrm>
          <a:prstGeom prst="rect">
            <a:avLst/>
          </a:prstGeom>
          <a:noFill/>
          <a:ln>
            <a:noFill/>
          </a:ln>
        </p:spPr>
      </p:pic>
    </p:spTree>
    <p:extLst>
      <p:ext uri="{BB962C8B-B14F-4D97-AF65-F5344CB8AC3E}">
        <p14:creationId xmlns:p14="http://schemas.microsoft.com/office/powerpoint/2010/main" val="20745015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20000"/>
          </a:bodyPr>
          <a:lstStyle/>
          <a:p>
            <a:r>
              <a:rPr lang="id-ID" dirty="0"/>
              <a:t>Pekerjaan pembuatan landasan pesawat terbang, jalan raya, tanggul sungai dan sebagainya tanah perlu dipadatkan semaksimal mungkin. Pekerjaan pemadatan tanah dalam skala kecil pemadatan tanah dapat dilakukan dengan cara menggenangi dan membiarkan tanah menyusust dengan sendirinya, namun cara ini perlu waktu lama dan hasilnya kurang sempurna; agar tanah benar-benar mampat secara sempurna diperlukan cara-cara mekanis untuk pemadatan tanah.</a:t>
            </a:r>
          </a:p>
          <a:p>
            <a:endParaRPr lang="id-ID" dirty="0"/>
          </a:p>
        </p:txBody>
      </p:sp>
    </p:spTree>
    <p:extLst>
      <p:ext uri="{BB962C8B-B14F-4D97-AF65-F5344CB8AC3E}">
        <p14:creationId xmlns:p14="http://schemas.microsoft.com/office/powerpoint/2010/main" val="26323711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a:bodyPr>
          <a:lstStyle/>
          <a:p>
            <a:r>
              <a:rPr lang="id-ID" dirty="0"/>
              <a:t>Pemadatan tanah secara mekanis umumnya dilakukan dengan menggunakan mesin penggilas (</a:t>
            </a:r>
            <a:r>
              <a:rPr lang="id-ID" i="1" dirty="0"/>
              <a:t>Roller</a:t>
            </a:r>
            <a:r>
              <a:rPr lang="id-ID" dirty="0"/>
              <a:t>); klasifikasi </a:t>
            </a:r>
            <a:r>
              <a:rPr lang="id-ID" i="1" dirty="0"/>
              <a:t>Roller </a:t>
            </a:r>
            <a:r>
              <a:rPr lang="id-ID" dirty="0"/>
              <a:t>yang dikenal antara lain adalah:</a:t>
            </a:r>
          </a:p>
          <a:p>
            <a:pPr lvl="0"/>
            <a:r>
              <a:rPr lang="id-ID" dirty="0"/>
              <a:t>Berdasarkan cara geraknya; ada yang bergerak sendiri, tapi ada juga yang harus ditarik traktor.</a:t>
            </a:r>
          </a:p>
          <a:p>
            <a:pPr lvl="0"/>
            <a:r>
              <a:rPr lang="id-ID" dirty="0"/>
              <a:t>Berdasarkan bahan roda penggilasnya, ada yang terbuat dari baja (</a:t>
            </a:r>
            <a:r>
              <a:rPr lang="id-ID" i="1" dirty="0"/>
              <a:t>SteelWheel</a:t>
            </a:r>
            <a:r>
              <a:rPr lang="id-ID" dirty="0"/>
              <a:t>) dan ada yang terbuat dari karet (</a:t>
            </a:r>
            <a:r>
              <a:rPr lang="id-ID" i="1" dirty="0"/>
              <a:t>pneumatic</a:t>
            </a:r>
            <a:r>
              <a:rPr lang="id-ID" dirty="0"/>
              <a:t>).</a:t>
            </a:r>
          </a:p>
          <a:p>
            <a:endParaRPr lang="id-ID" dirty="0"/>
          </a:p>
        </p:txBody>
      </p:sp>
    </p:spTree>
    <p:extLst>
      <p:ext uri="{BB962C8B-B14F-4D97-AF65-F5344CB8AC3E}">
        <p14:creationId xmlns:p14="http://schemas.microsoft.com/office/powerpoint/2010/main" val="1417187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pPr lvl="0"/>
            <a:r>
              <a:rPr lang="id-ID" dirty="0"/>
              <a:t>Dilihat dari bentuk permukaan roda; ada yang punya permukaan halus (</a:t>
            </a:r>
            <a:r>
              <a:rPr lang="id-ID" i="1" dirty="0"/>
              <a:t>plain</a:t>
            </a:r>
            <a:r>
              <a:rPr lang="id-ID" dirty="0"/>
              <a:t>), bersegmen, berbentuk </a:t>
            </a:r>
            <a:r>
              <a:rPr lang="id-ID" i="1" dirty="0"/>
              <a:t>grid</a:t>
            </a:r>
            <a:r>
              <a:rPr lang="id-ID" dirty="0"/>
              <a:t>, berbentuk kaki domba, dan sebagainya.</a:t>
            </a:r>
          </a:p>
          <a:p>
            <a:pPr lvl="0"/>
            <a:r>
              <a:rPr lang="id-ID" dirty="0"/>
              <a:t>Dilihat dari susunan roda gilasnya; ada yang dengan roda tiga (</a:t>
            </a:r>
            <a:r>
              <a:rPr lang="id-ID" i="1" dirty="0"/>
              <a:t>Three Wheel</a:t>
            </a:r>
            <a:r>
              <a:rPr lang="id-ID" dirty="0"/>
              <a:t>), roda dua (</a:t>
            </a:r>
            <a:r>
              <a:rPr lang="id-ID" i="1" dirty="0"/>
              <a:t>Tandem Roller</a:t>
            </a:r>
            <a:r>
              <a:rPr lang="id-ID" dirty="0"/>
              <a:t>), dan </a:t>
            </a:r>
            <a:r>
              <a:rPr lang="id-ID" i="1" dirty="0"/>
              <a:t>Three Axle Tandem Roller</a:t>
            </a:r>
            <a:r>
              <a:rPr lang="id-ID" dirty="0"/>
              <a:t>.</a:t>
            </a:r>
          </a:p>
          <a:p>
            <a:pPr lvl="0"/>
            <a:r>
              <a:rPr lang="id-ID" dirty="0"/>
              <a:t>Alat pemadat yang menggunakan penggetar (</a:t>
            </a:r>
            <a:r>
              <a:rPr lang="id-ID" i="1" dirty="0"/>
              <a:t>vibrator</a:t>
            </a:r>
            <a:r>
              <a:rPr lang="id-ID" dirty="0"/>
              <a:t>).</a:t>
            </a:r>
            <a:endParaRPr lang="id-ID" dirty="0"/>
          </a:p>
        </p:txBody>
      </p:sp>
    </p:spTree>
    <p:extLst>
      <p:ext uri="{BB962C8B-B14F-4D97-AF65-F5344CB8AC3E}">
        <p14:creationId xmlns:p14="http://schemas.microsoft.com/office/powerpoint/2010/main" val="4994249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i="1" dirty="0">
                <a:effectLst/>
              </a:rPr>
              <a:t>crusher </a:t>
            </a:r>
            <a:r>
              <a:rPr lang="id-ID" dirty="0">
                <a:effectLst/>
              </a:rPr>
              <a:t>dan </a:t>
            </a:r>
            <a:r>
              <a:rPr lang="id-ID" i="1" dirty="0">
                <a:effectLst/>
              </a:rPr>
              <a:t>concrete mixer truck</a:t>
            </a:r>
            <a:r>
              <a:rPr lang="id-ID" dirty="0">
                <a:effectLst/>
              </a:rPr>
              <a:t>. </a:t>
            </a:r>
            <a:endParaRPr lang="id-ID" dirty="0"/>
          </a:p>
        </p:txBody>
      </p:sp>
      <p:sp>
        <p:nvSpPr>
          <p:cNvPr id="3" name="Content Placeholder 2"/>
          <p:cNvSpPr>
            <a:spLocks noGrp="1"/>
          </p:cNvSpPr>
          <p:nvPr>
            <p:ph idx="1"/>
          </p:nvPr>
        </p:nvSpPr>
        <p:spPr>
          <a:xfrm>
            <a:off x="3635896" y="1844824"/>
            <a:ext cx="5508104" cy="4392487"/>
          </a:xfrm>
        </p:spPr>
        <p:txBody>
          <a:bodyPr>
            <a:normAutofit fontScale="70000" lnSpcReduction="20000"/>
          </a:bodyPr>
          <a:lstStyle/>
          <a:p>
            <a:r>
              <a:rPr lang="id-ID" b="1" i="1" dirty="0"/>
              <a:t>. Alat Pemroses Material</a:t>
            </a:r>
            <a:endParaRPr lang="id-ID" dirty="0"/>
          </a:p>
          <a:p>
            <a:r>
              <a:rPr lang="id-ID" dirty="0"/>
              <a:t>Alat ini dipakai untuk mengubah batuan dan mineral alam menjadi suatu bentuk dan ukuran yang diinginkan. Hasil dari alat ini misalnya adalah batuan bergradasi, semen, beton, dan aspal. Yang termasuk didalam alat ini adalah </a:t>
            </a:r>
            <a:r>
              <a:rPr lang="id-ID" i="1" dirty="0"/>
              <a:t>crusher </a:t>
            </a:r>
            <a:r>
              <a:rPr lang="id-ID" dirty="0"/>
              <a:t>dan </a:t>
            </a:r>
            <a:r>
              <a:rPr lang="id-ID" i="1" dirty="0"/>
              <a:t>concrete mixer truck</a:t>
            </a:r>
            <a:r>
              <a:rPr lang="id-ID" dirty="0"/>
              <a:t>. Alat yang dapat mencampur material-material di atas juga dikategorikan ke dalam alat pemroses material seperti </a:t>
            </a:r>
            <a:r>
              <a:rPr lang="id-ID" i="1" dirty="0"/>
              <a:t>concretebatch plant </a:t>
            </a:r>
            <a:r>
              <a:rPr lang="id-ID" dirty="0"/>
              <a:t>dan </a:t>
            </a:r>
            <a:r>
              <a:rPr lang="id-ID" i="1" dirty="0"/>
              <a:t>asphalt mixing plant</a:t>
            </a:r>
            <a:r>
              <a:rPr lang="id-ID" dirty="0"/>
              <a:t>.</a:t>
            </a:r>
          </a:p>
        </p:txBody>
      </p:sp>
      <p:pic>
        <p:nvPicPr>
          <p:cNvPr id="4" name="Picture 3" descr="https://rengkodriders.files.wordpress.com/2011/11/concrete-mixer-truck.jpg?w=750"/>
          <p:cNvPicPr/>
          <p:nvPr/>
        </p:nvPicPr>
        <p:blipFill>
          <a:blip r:embed="rId2">
            <a:extLst>
              <a:ext uri="{28A0092B-C50C-407E-A947-70E740481C1C}">
                <a14:useLocalDpi xmlns:a14="http://schemas.microsoft.com/office/drawing/2010/main" val="0"/>
              </a:ext>
            </a:extLst>
          </a:blip>
          <a:srcRect/>
          <a:stretch>
            <a:fillRect/>
          </a:stretch>
        </p:blipFill>
        <p:spPr bwMode="auto">
          <a:xfrm>
            <a:off x="252534" y="2492896"/>
            <a:ext cx="3024336" cy="3261483"/>
          </a:xfrm>
          <a:prstGeom prst="rect">
            <a:avLst/>
          </a:prstGeom>
          <a:noFill/>
          <a:ln>
            <a:noFill/>
          </a:ln>
        </p:spPr>
      </p:pic>
    </p:spTree>
    <p:extLst>
      <p:ext uri="{BB962C8B-B14F-4D97-AF65-F5344CB8AC3E}">
        <p14:creationId xmlns:p14="http://schemas.microsoft.com/office/powerpoint/2010/main" val="10257101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i="1" dirty="0"/>
              <a:t>concrete spreader</a:t>
            </a:r>
            <a:r>
              <a:rPr lang="id-ID" dirty="0"/>
              <a:t>, </a:t>
            </a:r>
            <a:r>
              <a:rPr lang="id-ID" i="1" dirty="0"/>
              <a:t>asphalt paver</a:t>
            </a:r>
            <a:r>
              <a:rPr lang="id-ID" dirty="0"/>
              <a:t>, </a:t>
            </a:r>
            <a:r>
              <a:rPr lang="id-ID" i="1" dirty="0"/>
              <a:t>motor grader</a:t>
            </a:r>
            <a:r>
              <a:rPr lang="id-ID" dirty="0"/>
              <a:t>, dan alat pemadat.</a:t>
            </a:r>
            <a:endParaRPr lang="id-ID" dirty="0"/>
          </a:p>
        </p:txBody>
      </p:sp>
      <p:sp>
        <p:nvSpPr>
          <p:cNvPr id="3" name="Content Placeholder 2"/>
          <p:cNvSpPr>
            <a:spLocks noGrp="1"/>
          </p:cNvSpPr>
          <p:nvPr>
            <p:ph idx="1"/>
          </p:nvPr>
        </p:nvSpPr>
        <p:spPr>
          <a:xfrm>
            <a:off x="4283968" y="1628800"/>
            <a:ext cx="4707632" cy="4451325"/>
          </a:xfrm>
        </p:spPr>
        <p:txBody>
          <a:bodyPr>
            <a:normAutofit fontScale="70000" lnSpcReduction="20000"/>
          </a:bodyPr>
          <a:lstStyle/>
          <a:p>
            <a:pPr marL="0" indent="0">
              <a:buNone/>
            </a:pPr>
            <a:r>
              <a:rPr lang="id-ID" b="1" i="1" dirty="0"/>
              <a:t>Alat Penempatan Akhir Material</a:t>
            </a:r>
            <a:endParaRPr lang="id-ID" dirty="0"/>
          </a:p>
          <a:p>
            <a:r>
              <a:rPr lang="id-ID" dirty="0"/>
              <a:t>Alat digolongkan pada kategori ini karena fungsinya yaitu untuk menempatkan material pada tempat yang telah ditentukan. Ditempat atau lokasi ini material disebarkan secara merata dan dipadatkan sesuai dengan spesifikasi yang telah ditentukan. Yang termasuk di dalam kategori ini adalah </a:t>
            </a:r>
            <a:r>
              <a:rPr lang="id-ID" i="1" dirty="0"/>
              <a:t>concrete spreader</a:t>
            </a:r>
            <a:r>
              <a:rPr lang="id-ID" dirty="0"/>
              <a:t>, </a:t>
            </a:r>
            <a:r>
              <a:rPr lang="id-ID" i="1" dirty="0"/>
              <a:t>asphalt paver</a:t>
            </a:r>
            <a:r>
              <a:rPr lang="id-ID" dirty="0"/>
              <a:t>, </a:t>
            </a:r>
            <a:r>
              <a:rPr lang="id-ID" i="1" dirty="0"/>
              <a:t>motor grader</a:t>
            </a:r>
            <a:r>
              <a:rPr lang="id-ID" dirty="0"/>
              <a:t>, dan alat pemadat.</a:t>
            </a:r>
          </a:p>
          <a:p>
            <a:endParaRPr lang="id-ID" dirty="0"/>
          </a:p>
        </p:txBody>
      </p:sp>
      <p:pic>
        <p:nvPicPr>
          <p:cNvPr id="4" name="Picture 3" descr="https://rengkodriders.files.wordpress.com/2011/11/asphalt-paver.jpg?w=750"/>
          <p:cNvPicPr/>
          <p:nvPr/>
        </p:nvPicPr>
        <p:blipFill>
          <a:blip r:embed="rId2">
            <a:extLst>
              <a:ext uri="{28A0092B-C50C-407E-A947-70E740481C1C}">
                <a14:useLocalDpi xmlns:a14="http://schemas.microsoft.com/office/drawing/2010/main" val="0"/>
              </a:ext>
            </a:extLst>
          </a:blip>
          <a:srcRect/>
          <a:stretch>
            <a:fillRect/>
          </a:stretch>
        </p:blipFill>
        <p:spPr bwMode="auto">
          <a:xfrm>
            <a:off x="763136" y="2060848"/>
            <a:ext cx="3520832" cy="3384376"/>
          </a:xfrm>
          <a:prstGeom prst="rect">
            <a:avLst/>
          </a:prstGeom>
          <a:noFill/>
          <a:ln>
            <a:noFill/>
          </a:ln>
        </p:spPr>
      </p:pic>
    </p:spTree>
    <p:extLst>
      <p:ext uri="{BB962C8B-B14F-4D97-AF65-F5344CB8AC3E}">
        <p14:creationId xmlns:p14="http://schemas.microsoft.com/office/powerpoint/2010/main" val="32705597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Crane (alat pengangkat) </a:t>
            </a:r>
            <a:endParaRPr lang="id-ID" dirty="0"/>
          </a:p>
        </p:txBody>
      </p:sp>
      <p:sp>
        <p:nvSpPr>
          <p:cNvPr id="3" name="Content Placeholder 2"/>
          <p:cNvSpPr>
            <a:spLocks noGrp="1"/>
          </p:cNvSpPr>
          <p:nvPr>
            <p:ph idx="1"/>
          </p:nvPr>
        </p:nvSpPr>
        <p:spPr>
          <a:xfrm>
            <a:off x="3563888" y="1484784"/>
            <a:ext cx="5427712" cy="4595341"/>
          </a:xfrm>
        </p:spPr>
        <p:txBody>
          <a:bodyPr>
            <a:normAutofit fontScale="92500" lnSpcReduction="10000"/>
          </a:bodyPr>
          <a:lstStyle/>
          <a:p>
            <a:pPr marL="0" indent="0">
              <a:buNone/>
            </a:pPr>
            <a:r>
              <a:rPr lang="id-ID" b="1" dirty="0"/>
              <a:t>Klasifikasi operasional Alat Berat</a:t>
            </a:r>
            <a:endParaRPr lang="id-ID" dirty="0"/>
          </a:p>
          <a:p>
            <a:r>
              <a:rPr lang="id-ID" dirty="0"/>
              <a:t>Alat-alat berat dalam pengoperasiannya dapat dipindahkan dari satu tempat ke tempat lain atau tidak dapat digerakan atau statis. Jadi klasifikasi alat berdasarkan pergerakannya dapat dibagi atas berikut ini.</a:t>
            </a:r>
          </a:p>
          <a:p>
            <a:endParaRPr lang="id-ID" dirty="0"/>
          </a:p>
        </p:txBody>
      </p:sp>
      <p:pic>
        <p:nvPicPr>
          <p:cNvPr id="4" name="Picture 3" descr="https://rengkodriders.files.wordpress.com/2011/11/crawler-crane.jpg?w=750"/>
          <p:cNvPicPr/>
          <p:nvPr/>
        </p:nvPicPr>
        <p:blipFill>
          <a:blip r:embed="rId2">
            <a:extLst>
              <a:ext uri="{28A0092B-C50C-407E-A947-70E740481C1C}">
                <a14:useLocalDpi xmlns:a14="http://schemas.microsoft.com/office/drawing/2010/main" val="0"/>
              </a:ext>
            </a:extLst>
          </a:blip>
          <a:srcRect/>
          <a:stretch>
            <a:fillRect/>
          </a:stretch>
        </p:blipFill>
        <p:spPr bwMode="auto">
          <a:xfrm>
            <a:off x="251520" y="1988840"/>
            <a:ext cx="3456384" cy="3456384"/>
          </a:xfrm>
          <a:prstGeom prst="rect">
            <a:avLst/>
          </a:prstGeom>
          <a:noFill/>
          <a:ln>
            <a:noFill/>
          </a:ln>
        </p:spPr>
      </p:pic>
    </p:spTree>
    <p:extLst>
      <p:ext uri="{BB962C8B-B14F-4D97-AF65-F5344CB8AC3E}">
        <p14:creationId xmlns:p14="http://schemas.microsoft.com/office/powerpoint/2010/main" val="16021408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2987824" y="1556792"/>
            <a:ext cx="6003776" cy="4523333"/>
          </a:xfrm>
        </p:spPr>
        <p:txBody>
          <a:bodyPr>
            <a:normAutofit fontScale="92500"/>
          </a:bodyPr>
          <a:lstStyle/>
          <a:p>
            <a:pPr marL="0" indent="0">
              <a:buNone/>
            </a:pPr>
            <a:r>
              <a:rPr lang="id-ID" b="1" i="1" dirty="0" smtClean="0"/>
              <a:t>a. Alat </a:t>
            </a:r>
            <a:r>
              <a:rPr lang="id-ID" b="1" i="1" dirty="0"/>
              <a:t>dengan Penggerak</a:t>
            </a:r>
            <a:endParaRPr lang="id-ID" dirty="0"/>
          </a:p>
          <a:p>
            <a:r>
              <a:rPr lang="id-ID" dirty="0"/>
              <a:t>Alat penggerak merupakan bagian dari alat berat yang menerjemahkan hasil dari mesin menjadi kerja. Bentuk dari alat penggerak adalah </a:t>
            </a:r>
            <a:r>
              <a:rPr lang="id-ID" i="1" dirty="0"/>
              <a:t>crawler </a:t>
            </a:r>
            <a:r>
              <a:rPr lang="id-ID" dirty="0"/>
              <a:t>atau roda kelabang dan ban karet. Sedangkan </a:t>
            </a:r>
            <a:r>
              <a:rPr lang="id-ID" i="1" dirty="0"/>
              <a:t>belt </a:t>
            </a:r>
            <a:r>
              <a:rPr lang="id-ID" dirty="0"/>
              <a:t>merupakan alat penggerak pada </a:t>
            </a:r>
            <a:r>
              <a:rPr lang="id-ID" i="1" dirty="0"/>
              <a:t>conveyor belt</a:t>
            </a:r>
            <a:r>
              <a:rPr lang="id-ID" dirty="0"/>
              <a:t>.</a:t>
            </a:r>
          </a:p>
          <a:p>
            <a:endParaRPr lang="id-ID" dirty="0"/>
          </a:p>
        </p:txBody>
      </p:sp>
      <p:pic>
        <p:nvPicPr>
          <p:cNvPr id="4" name="Picture 3" descr="https://rengkodriders.files.wordpress.com/2011/11/tower-crane.jpg?w=750"/>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04864"/>
            <a:ext cx="3024336" cy="2952328"/>
          </a:xfrm>
          <a:prstGeom prst="rect">
            <a:avLst/>
          </a:prstGeom>
          <a:noFill/>
          <a:ln>
            <a:noFill/>
          </a:ln>
        </p:spPr>
      </p:pic>
    </p:spTree>
    <p:extLst>
      <p:ext uri="{BB962C8B-B14F-4D97-AF65-F5344CB8AC3E}">
        <p14:creationId xmlns:p14="http://schemas.microsoft.com/office/powerpoint/2010/main" val="35308766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20000"/>
          </a:bodyPr>
          <a:lstStyle/>
          <a:p>
            <a:r>
              <a:rPr lang="id-ID" i="1" dirty="0"/>
              <a:t>Crane </a:t>
            </a:r>
            <a:r>
              <a:rPr lang="id-ID" dirty="0"/>
              <a:t>(alat pengangkat) jenisnya ada bermacam-macam: </a:t>
            </a:r>
            <a:r>
              <a:rPr lang="id-ID" i="1" dirty="0"/>
              <a:t>Crane </a:t>
            </a:r>
            <a:r>
              <a:rPr lang="id-ID" dirty="0"/>
              <a:t>gelegar, </a:t>
            </a:r>
            <a:r>
              <a:rPr lang="id-ID" i="1" dirty="0"/>
              <a:t>crane</a:t>
            </a:r>
            <a:r>
              <a:rPr lang="id-ID" dirty="0"/>
              <a:t>kolom putar, </a:t>
            </a:r>
            <a:r>
              <a:rPr lang="id-ID" i="1" dirty="0"/>
              <a:t>crane </a:t>
            </a:r>
            <a:r>
              <a:rPr lang="id-ID" dirty="0"/>
              <a:t>putar, </a:t>
            </a:r>
            <a:r>
              <a:rPr lang="id-ID" i="1" dirty="0"/>
              <a:t>crane </a:t>
            </a:r>
            <a:r>
              <a:rPr lang="id-ID" dirty="0"/>
              <a:t>portal, </a:t>
            </a:r>
            <a:r>
              <a:rPr lang="id-ID" i="1" dirty="0"/>
              <a:t>crane </a:t>
            </a:r>
            <a:r>
              <a:rPr lang="id-ID" dirty="0"/>
              <a:t>menara, </a:t>
            </a:r>
            <a:r>
              <a:rPr lang="id-ID" i="1" dirty="0"/>
              <a:t>crane </a:t>
            </a:r>
            <a:r>
              <a:rPr lang="id-ID" dirty="0"/>
              <a:t>kabel, dan mobil </a:t>
            </a:r>
            <a:r>
              <a:rPr lang="id-ID" i="1" dirty="0"/>
              <a:t>crane. </a:t>
            </a:r>
            <a:r>
              <a:rPr lang="id-ID" dirty="0"/>
              <a:t>Beberapa jenis </a:t>
            </a:r>
            <a:r>
              <a:rPr lang="id-ID" i="1" dirty="0"/>
              <a:t>Crane </a:t>
            </a:r>
            <a:r>
              <a:rPr lang="id-ID" dirty="0"/>
              <a:t>banyak digunakan dalam proyek-proyek bangunan sipil yang berkaitan dengan pemindahan tanah adalah </a:t>
            </a:r>
            <a:r>
              <a:rPr lang="id-ID" i="1" dirty="0"/>
              <a:t>mobile crane</a:t>
            </a:r>
            <a:r>
              <a:rPr lang="id-ID" dirty="0"/>
              <a:t>, sebab </a:t>
            </a:r>
            <a:r>
              <a:rPr lang="id-ID" i="1" dirty="0"/>
              <a:t>crane</a:t>
            </a:r>
            <a:r>
              <a:rPr lang="id-ID" dirty="0"/>
              <a:t>ini dapat dengan mudah dipindah-pindahkan, karena pekerjaan pemindahan tanah secara mekanis membutuhkan mobilitas alat yang relatif tinggi</a:t>
            </a:r>
          </a:p>
          <a:p>
            <a:endParaRPr lang="id-ID" dirty="0"/>
          </a:p>
        </p:txBody>
      </p:sp>
    </p:spTree>
    <p:extLst>
      <p:ext uri="{BB962C8B-B14F-4D97-AF65-F5344CB8AC3E}">
        <p14:creationId xmlns:p14="http://schemas.microsoft.com/office/powerpoint/2010/main" val="19930966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i="1" dirty="0"/>
              <a:t>Backhoe Loader</a:t>
            </a:r>
            <a:endParaRPr lang="id-ID" dirty="0"/>
          </a:p>
        </p:txBody>
      </p:sp>
      <p:sp>
        <p:nvSpPr>
          <p:cNvPr id="3" name="Content Placeholder 2"/>
          <p:cNvSpPr>
            <a:spLocks noGrp="1"/>
          </p:cNvSpPr>
          <p:nvPr>
            <p:ph idx="1"/>
          </p:nvPr>
        </p:nvSpPr>
        <p:spPr>
          <a:xfrm>
            <a:off x="3635896" y="1484784"/>
            <a:ext cx="5355704" cy="4595341"/>
          </a:xfrm>
        </p:spPr>
        <p:txBody>
          <a:bodyPr>
            <a:normAutofit fontScale="92500" lnSpcReduction="20000"/>
          </a:bodyPr>
          <a:lstStyle/>
          <a:p>
            <a:r>
              <a:rPr lang="id-ID" b="1" i="1" dirty="0"/>
              <a:t>Backhoe </a:t>
            </a:r>
            <a:r>
              <a:rPr lang="id-ID" b="1" i="1" dirty="0" smtClean="0"/>
              <a:t>Loader </a:t>
            </a:r>
            <a:r>
              <a:rPr lang="id-ID" dirty="0" smtClean="0"/>
              <a:t>merupakan </a:t>
            </a:r>
            <a:r>
              <a:rPr lang="id-ID" dirty="0"/>
              <a:t>gabungan dari dua alat berat yang berbeda fungsinya. Bagian depan dilengkapi dengan </a:t>
            </a:r>
            <a:r>
              <a:rPr lang="id-ID" i="1" dirty="0"/>
              <a:t>bucket </a:t>
            </a:r>
            <a:r>
              <a:rPr lang="id-ID" dirty="0"/>
              <a:t>dan berfungsi sebagaimana </a:t>
            </a:r>
            <a:r>
              <a:rPr lang="id-ID" i="1" dirty="0"/>
              <a:t>loader </a:t>
            </a:r>
            <a:r>
              <a:rPr lang="id-ID" dirty="0"/>
              <a:t>dan bagian belakang dilengkapi dengan perlengkapan yang sama dengan yang digunakan pada </a:t>
            </a:r>
            <a:r>
              <a:rPr lang="id-ID" i="1" dirty="0"/>
              <a:t>excavator</a:t>
            </a:r>
            <a:endParaRPr lang="id-ID" dirty="0"/>
          </a:p>
          <a:p>
            <a:endParaRPr lang="id-ID" dirty="0"/>
          </a:p>
        </p:txBody>
      </p:sp>
      <p:pic>
        <p:nvPicPr>
          <p:cNvPr id="4" name="Picture 3" descr="https://rengkodriders.files.wordpress.com/2011/11/backhoe-loader.jpg?w=750">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51520" y="1988840"/>
            <a:ext cx="3600400" cy="3384376"/>
          </a:xfrm>
          <a:prstGeom prst="rect">
            <a:avLst/>
          </a:prstGeom>
          <a:noFill/>
          <a:ln>
            <a:noFill/>
          </a:ln>
        </p:spPr>
      </p:pic>
    </p:spTree>
    <p:extLst>
      <p:ext uri="{BB962C8B-B14F-4D97-AF65-F5344CB8AC3E}">
        <p14:creationId xmlns:p14="http://schemas.microsoft.com/office/powerpoint/2010/main" val="39776392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lstStyle/>
          <a:p>
            <a:r>
              <a:rPr lang="id-ID" dirty="0"/>
              <a:t>Alat penggali sering juga disebut </a:t>
            </a:r>
            <a:r>
              <a:rPr lang="id-ID" b="1" i="1" dirty="0"/>
              <a:t>Excavator</a:t>
            </a:r>
            <a:r>
              <a:rPr lang="id-ID" dirty="0"/>
              <a:t>; ada dua tipe </a:t>
            </a:r>
            <a:r>
              <a:rPr lang="id-ID" i="1" dirty="0"/>
              <a:t>Excavator </a:t>
            </a:r>
            <a:r>
              <a:rPr lang="id-ID" dirty="0"/>
              <a:t>yaitu:</a:t>
            </a:r>
          </a:p>
          <a:p>
            <a:r>
              <a:rPr lang="id-ID" dirty="0"/>
              <a:t>(1) </a:t>
            </a:r>
            <a:r>
              <a:rPr lang="id-ID" i="1" dirty="0"/>
              <a:t>Excavator </a:t>
            </a:r>
            <a:r>
              <a:rPr lang="id-ID" dirty="0"/>
              <a:t>yang berjalan menggunakan roda kelabang / track shoe (</a:t>
            </a:r>
            <a:r>
              <a:rPr lang="id-ID" i="1" dirty="0"/>
              <a:t>Crawler Excavator</a:t>
            </a:r>
            <a:r>
              <a:rPr lang="id-ID" dirty="0"/>
              <a:t>)</a:t>
            </a:r>
            <a:endParaRPr lang="id-ID" dirty="0"/>
          </a:p>
        </p:txBody>
      </p:sp>
    </p:spTree>
    <p:extLst>
      <p:ext uri="{BB962C8B-B14F-4D97-AF65-F5344CB8AC3E}">
        <p14:creationId xmlns:p14="http://schemas.microsoft.com/office/powerpoint/2010/main" val="6811268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i="1" dirty="0">
                <a:effectLst/>
              </a:rPr>
              <a:t>HIDRAULIC EXCAVATOR</a:t>
            </a:r>
            <a:endParaRPr lang="id-ID" dirty="0">
              <a:effectLst/>
            </a:endParaRPr>
          </a:p>
        </p:txBody>
      </p:sp>
      <p:sp>
        <p:nvSpPr>
          <p:cNvPr id="3" name="Content Placeholder 2"/>
          <p:cNvSpPr>
            <a:spLocks noGrp="1"/>
          </p:cNvSpPr>
          <p:nvPr>
            <p:ph idx="1"/>
          </p:nvPr>
        </p:nvSpPr>
        <p:spPr>
          <a:xfrm>
            <a:off x="3059832" y="1628800"/>
            <a:ext cx="5931768" cy="4451325"/>
          </a:xfrm>
        </p:spPr>
        <p:txBody>
          <a:bodyPr>
            <a:normAutofit fontScale="92500" lnSpcReduction="10000"/>
          </a:bodyPr>
          <a:lstStyle/>
          <a:p>
            <a:r>
              <a:rPr lang="id-ID" dirty="0"/>
              <a:t>Excavator digunakan untuk pekerjaan-pekerjaan seperti :</a:t>
            </a:r>
          </a:p>
          <a:p>
            <a:r>
              <a:rPr lang="id-ID" dirty="0"/>
              <a:t>• </a:t>
            </a:r>
            <a:r>
              <a:rPr lang="id-ID" i="1" dirty="0"/>
              <a:t>Excavating </a:t>
            </a:r>
            <a:r>
              <a:rPr lang="id-ID" dirty="0"/>
              <a:t>(menggali)</a:t>
            </a:r>
          </a:p>
          <a:p>
            <a:r>
              <a:rPr lang="id-ID" dirty="0"/>
              <a:t>• </a:t>
            </a:r>
            <a:r>
              <a:rPr lang="id-ID" i="1" dirty="0"/>
              <a:t>Loading </a:t>
            </a:r>
            <a:r>
              <a:rPr lang="id-ID" dirty="0"/>
              <a:t>(memuat material)</a:t>
            </a:r>
          </a:p>
          <a:p>
            <a:r>
              <a:rPr lang="id-ID" dirty="0"/>
              <a:t>• </a:t>
            </a:r>
            <a:r>
              <a:rPr lang="id-ID" i="1" dirty="0"/>
              <a:t>Lifting </a:t>
            </a:r>
            <a:r>
              <a:rPr lang="id-ID" dirty="0"/>
              <a:t>(mengangkat beban)</a:t>
            </a:r>
          </a:p>
          <a:p>
            <a:r>
              <a:rPr lang="id-ID" dirty="0"/>
              <a:t>• </a:t>
            </a:r>
            <a:r>
              <a:rPr lang="id-ID" i="1" dirty="0"/>
              <a:t>Hammering </a:t>
            </a:r>
            <a:r>
              <a:rPr lang="id-ID" dirty="0"/>
              <a:t>(menghancurkan batuan)</a:t>
            </a:r>
          </a:p>
          <a:p>
            <a:r>
              <a:rPr lang="id-ID" dirty="0"/>
              <a:t>• </a:t>
            </a:r>
            <a:r>
              <a:rPr lang="id-ID" i="1" dirty="0"/>
              <a:t>Drilling </a:t>
            </a:r>
            <a:r>
              <a:rPr lang="id-ID" dirty="0"/>
              <a:t>(mengebor), dan lain sebagainya</a:t>
            </a:r>
          </a:p>
        </p:txBody>
      </p:sp>
      <p:pic>
        <p:nvPicPr>
          <p:cNvPr id="4" name="Picture 3" descr="https://rengkodriders.files.wordpress.com/2011/11/hidraulic-excavator.jpg?w=750">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51520" y="2204864"/>
            <a:ext cx="3024336" cy="2664296"/>
          </a:xfrm>
          <a:prstGeom prst="rect">
            <a:avLst/>
          </a:prstGeom>
          <a:noFill/>
          <a:ln>
            <a:noFill/>
          </a:ln>
        </p:spPr>
      </p:pic>
    </p:spTree>
    <p:extLst>
      <p:ext uri="{BB962C8B-B14F-4D97-AF65-F5344CB8AC3E}">
        <p14:creationId xmlns:p14="http://schemas.microsoft.com/office/powerpoint/2010/main" val="30397327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fontScale="85000" lnSpcReduction="20000"/>
          </a:bodyPr>
          <a:lstStyle/>
          <a:p>
            <a:r>
              <a:rPr lang="id-ID" dirty="0"/>
              <a:t>Perbedaan mendasar antara </a:t>
            </a:r>
            <a:r>
              <a:rPr lang="id-ID" i="1" dirty="0"/>
              <a:t>Excavator </a:t>
            </a:r>
            <a:r>
              <a:rPr lang="id-ID" dirty="0"/>
              <a:t>dan </a:t>
            </a:r>
            <a:r>
              <a:rPr lang="id-ID" i="1" dirty="0"/>
              <a:t>Mass Excavator </a:t>
            </a:r>
            <a:r>
              <a:rPr lang="id-ID" dirty="0"/>
              <a:t>terdapat pada kapasitas implement yang digunakan.</a:t>
            </a:r>
          </a:p>
          <a:p>
            <a:r>
              <a:rPr lang="id-ID" i="1" dirty="0"/>
              <a:t>Alat perata tanah </a:t>
            </a:r>
            <a:r>
              <a:rPr lang="id-ID" b="1" i="1" dirty="0"/>
              <a:t>(Grader)</a:t>
            </a:r>
            <a:r>
              <a:rPr lang="id-ID" i="1" dirty="0"/>
              <a:t> berfungsi untuk meratakan pembukaan tanah secara mekanis; dusamping itu Grader dapat dipakai pula untuk keperluan lain misalnya untuk penggusuran tanah, pencampuran tanah, meratakan tanggul, pengurugan kembali galian tanah dan sebagainya; akan tetapi khusus untuk penggunaan pada pekerjaan pengurugan kembali galian tanah hasilnya kurang memuaskan.</a:t>
            </a:r>
            <a:endParaRPr lang="id-ID" dirty="0"/>
          </a:p>
        </p:txBody>
      </p:sp>
    </p:spTree>
    <p:extLst>
      <p:ext uri="{BB962C8B-B14F-4D97-AF65-F5344CB8AC3E}">
        <p14:creationId xmlns:p14="http://schemas.microsoft.com/office/powerpoint/2010/main" val="41743202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i="1" dirty="0">
                <a:effectLst/>
              </a:rPr>
              <a:t>MOTOR GRADER</a:t>
            </a:r>
            <a:r>
              <a:rPr lang="id-ID" dirty="0">
                <a:effectLst/>
              </a:rPr>
              <a:t/>
            </a:r>
            <a:br>
              <a:rPr lang="id-ID" dirty="0">
                <a:effectLst/>
              </a:rPr>
            </a:br>
            <a:endParaRPr lang="id-ID" dirty="0"/>
          </a:p>
        </p:txBody>
      </p:sp>
      <p:sp>
        <p:nvSpPr>
          <p:cNvPr id="3" name="Content Placeholder 2"/>
          <p:cNvSpPr>
            <a:spLocks noGrp="1"/>
          </p:cNvSpPr>
          <p:nvPr>
            <p:ph idx="1"/>
          </p:nvPr>
        </p:nvSpPr>
        <p:spPr>
          <a:xfrm>
            <a:off x="3851920" y="1556792"/>
            <a:ext cx="5139680" cy="4523333"/>
          </a:xfrm>
        </p:spPr>
        <p:txBody>
          <a:bodyPr>
            <a:normAutofit fontScale="70000" lnSpcReduction="20000"/>
          </a:bodyPr>
          <a:lstStyle/>
          <a:p>
            <a:r>
              <a:rPr lang="id-ID" dirty="0" smtClean="0"/>
              <a:t> </a:t>
            </a:r>
            <a:r>
              <a:rPr lang="id-ID" dirty="0"/>
              <a:t>Beberapa pekerjaan yang dapat dikerjakan oleh </a:t>
            </a:r>
            <a:r>
              <a:rPr lang="id-ID" i="1" dirty="0"/>
              <a:t>Grader </a:t>
            </a:r>
            <a:r>
              <a:rPr lang="id-ID" dirty="0"/>
              <a:t>antara lain adalah:</a:t>
            </a:r>
          </a:p>
          <a:p>
            <a:pPr lvl="0"/>
            <a:r>
              <a:rPr lang="id-ID" dirty="0"/>
              <a:t>· Perataan tanah (</a:t>
            </a:r>
            <a:r>
              <a:rPr lang="id-ID" i="1" dirty="0"/>
              <a:t>Spreading</a:t>
            </a:r>
            <a:r>
              <a:rPr lang="id-ID" dirty="0"/>
              <a:t>).</a:t>
            </a:r>
          </a:p>
          <a:p>
            <a:pPr lvl="0"/>
            <a:r>
              <a:rPr lang="id-ID" dirty="0"/>
              <a:t>· Pekerjaan tahap akhir (</a:t>
            </a:r>
            <a:r>
              <a:rPr lang="id-ID" i="1" dirty="0"/>
              <a:t>finishing</a:t>
            </a:r>
            <a:r>
              <a:rPr lang="id-ID" dirty="0"/>
              <a:t>) pada “pekerjaan tanah”.</a:t>
            </a:r>
          </a:p>
          <a:p>
            <a:pPr lvl="0"/>
            <a:r>
              <a:rPr lang="id-ID" dirty="0"/>
              <a:t>· Pencampuran tanah maupun pencampuran material (</a:t>
            </a:r>
            <a:r>
              <a:rPr lang="id-ID" i="1" dirty="0"/>
              <a:t>Side cast/mixing</a:t>
            </a:r>
            <a:r>
              <a:rPr lang="id-ID" dirty="0"/>
              <a:t>).</a:t>
            </a:r>
          </a:p>
          <a:p>
            <a:pPr lvl="0"/>
            <a:r>
              <a:rPr lang="id-ID" dirty="0"/>
              <a:t>· Pembuatan parit (</a:t>
            </a:r>
            <a:r>
              <a:rPr lang="id-ID" i="1" dirty="0"/>
              <a:t>Crowning Ditching</a:t>
            </a:r>
            <a:r>
              <a:rPr lang="id-ID" dirty="0"/>
              <a:t>)</a:t>
            </a:r>
          </a:p>
          <a:p>
            <a:pPr lvl="0"/>
            <a:r>
              <a:rPr lang="id-ID" dirty="0"/>
              <a:t>· Pemberaian butiran tanah (</a:t>
            </a:r>
            <a:r>
              <a:rPr lang="id-ID" i="1" dirty="0"/>
              <a:t>scarifying</a:t>
            </a:r>
            <a:r>
              <a:rPr lang="id-ID" dirty="0"/>
              <a:t>)</a:t>
            </a:r>
          </a:p>
          <a:p>
            <a:endParaRPr lang="id-ID" dirty="0"/>
          </a:p>
          <a:p>
            <a:endParaRPr lang="id-ID" dirty="0"/>
          </a:p>
        </p:txBody>
      </p:sp>
      <p:pic>
        <p:nvPicPr>
          <p:cNvPr id="4" name="Picture 3" descr="https://rengkodriders.files.wordpress.com/2011/11/motor-grader.jpg?w=750">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95536" y="1988840"/>
            <a:ext cx="3456384" cy="2880320"/>
          </a:xfrm>
          <a:prstGeom prst="rect">
            <a:avLst/>
          </a:prstGeom>
          <a:noFill/>
          <a:ln>
            <a:noFill/>
          </a:ln>
        </p:spPr>
      </p:pic>
    </p:spTree>
    <p:extLst>
      <p:ext uri="{BB962C8B-B14F-4D97-AF65-F5344CB8AC3E}">
        <p14:creationId xmlns:p14="http://schemas.microsoft.com/office/powerpoint/2010/main" val="26950449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a:t>Pada umumnya </a:t>
            </a:r>
            <a:r>
              <a:rPr lang="id-ID" i="1" dirty="0"/>
              <a:t>Grader </a:t>
            </a:r>
            <a:r>
              <a:rPr lang="id-ID" dirty="0"/>
              <a:t>digunakan untuk pekerjaan yang berhubungan dengan pembangunan dan pemeliharaan jalan, diantaranya :</a:t>
            </a:r>
          </a:p>
          <a:p>
            <a:r>
              <a:rPr lang="id-ID" dirty="0"/>
              <a:t>• </a:t>
            </a:r>
            <a:r>
              <a:rPr lang="id-ID" i="1" dirty="0"/>
              <a:t>Grading, Spreading, Ditching</a:t>
            </a:r>
            <a:endParaRPr lang="id-ID" dirty="0"/>
          </a:p>
          <a:p>
            <a:r>
              <a:rPr lang="id-ID" i="1" dirty="0"/>
              <a:t>• Scarifying</a:t>
            </a:r>
            <a:endParaRPr lang="id-ID" dirty="0"/>
          </a:p>
          <a:p>
            <a:r>
              <a:rPr lang="id-ID" i="1" dirty="0"/>
              <a:t>• Side Sloping</a:t>
            </a:r>
            <a:endParaRPr lang="id-ID" dirty="0"/>
          </a:p>
          <a:p>
            <a:r>
              <a:rPr lang="id-ID" i="1" dirty="0"/>
              <a:t>• Dozing</a:t>
            </a:r>
            <a:endParaRPr lang="id-ID" dirty="0"/>
          </a:p>
          <a:p>
            <a:r>
              <a:rPr lang="id-ID" i="1" dirty="0"/>
              <a:t>• Ripping</a:t>
            </a:r>
            <a:endParaRPr lang="id-ID" dirty="0"/>
          </a:p>
          <a:p>
            <a:endParaRPr lang="id-ID" dirty="0"/>
          </a:p>
        </p:txBody>
      </p:sp>
    </p:spTree>
    <p:extLst>
      <p:ext uri="{BB962C8B-B14F-4D97-AF65-F5344CB8AC3E}">
        <p14:creationId xmlns:p14="http://schemas.microsoft.com/office/powerpoint/2010/main" val="11070545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i="1" dirty="0"/>
              <a:t> </a:t>
            </a:r>
            <a:r>
              <a:rPr lang="id-ID" dirty="0"/>
              <a:t>Tergantung </a:t>
            </a:r>
            <a:r>
              <a:rPr lang="id-ID" i="1" dirty="0"/>
              <a:t>attachment </a:t>
            </a:r>
            <a:r>
              <a:rPr lang="id-ID" dirty="0"/>
              <a:t>(perlengkapan kerja) nya, </a:t>
            </a:r>
            <a:r>
              <a:rPr lang="id-ID" b="1" i="1" dirty="0"/>
              <a:t>Skid Steer Loader</a:t>
            </a:r>
            <a:r>
              <a:rPr lang="id-ID" dirty="0"/>
              <a:t>, disingkat SSL, dapat digunakan untuk berbagai keperluan, diantaranya :</a:t>
            </a:r>
          </a:p>
          <a:p>
            <a:r>
              <a:rPr lang="id-ID" dirty="0"/>
              <a:t>• </a:t>
            </a:r>
            <a:r>
              <a:rPr lang="id-ID" i="1" dirty="0"/>
              <a:t>Loading, Dozing,</a:t>
            </a:r>
            <a:endParaRPr lang="id-ID" dirty="0"/>
          </a:p>
          <a:p>
            <a:r>
              <a:rPr lang="id-ID" i="1" dirty="0"/>
              <a:t>• Digging,</a:t>
            </a:r>
            <a:endParaRPr lang="id-ID" dirty="0"/>
          </a:p>
          <a:p>
            <a:r>
              <a:rPr lang="id-ID" i="1" dirty="0"/>
              <a:t> • Clamping,</a:t>
            </a:r>
            <a:endParaRPr lang="id-ID" dirty="0"/>
          </a:p>
          <a:p>
            <a:r>
              <a:rPr lang="id-ID" i="1" dirty="0"/>
              <a:t>• Grading, Leveling, </a:t>
            </a:r>
            <a:r>
              <a:rPr lang="id-ID" dirty="0"/>
              <a:t>dan sebagainya.</a:t>
            </a:r>
          </a:p>
          <a:p>
            <a:endParaRPr lang="id-ID" dirty="0"/>
          </a:p>
        </p:txBody>
      </p:sp>
    </p:spTree>
    <p:extLst>
      <p:ext uri="{BB962C8B-B14F-4D97-AF65-F5344CB8AC3E}">
        <p14:creationId xmlns:p14="http://schemas.microsoft.com/office/powerpoint/2010/main" val="34906017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i="1" dirty="0">
                <a:effectLst/>
              </a:rPr>
              <a:t>Wheel Loader</a:t>
            </a:r>
            <a:r>
              <a:rPr lang="id-ID" dirty="0">
                <a:effectLst/>
              </a:rPr>
              <a:t/>
            </a:r>
            <a:br>
              <a:rPr lang="id-ID" dirty="0">
                <a:effectLst/>
              </a:rPr>
            </a:br>
            <a:endParaRPr lang="id-ID" dirty="0"/>
          </a:p>
        </p:txBody>
      </p:sp>
      <p:sp>
        <p:nvSpPr>
          <p:cNvPr id="3" name="Content Placeholder 2"/>
          <p:cNvSpPr>
            <a:spLocks noGrp="1"/>
          </p:cNvSpPr>
          <p:nvPr>
            <p:ph idx="1"/>
          </p:nvPr>
        </p:nvSpPr>
        <p:spPr>
          <a:xfrm>
            <a:off x="2915816" y="1412776"/>
            <a:ext cx="6075784" cy="4667349"/>
          </a:xfrm>
        </p:spPr>
        <p:txBody>
          <a:bodyPr>
            <a:normAutofit fontScale="77500" lnSpcReduction="20000"/>
          </a:bodyPr>
          <a:lstStyle/>
          <a:p>
            <a:r>
              <a:rPr lang="id-ID" b="1" dirty="0" smtClean="0"/>
              <a:t>Loader </a:t>
            </a:r>
            <a:r>
              <a:rPr lang="id-ID" dirty="0" smtClean="0"/>
              <a:t>adalah </a:t>
            </a:r>
            <a:r>
              <a:rPr lang="id-ID" dirty="0"/>
              <a:t>alat pemuat hasil galian/ gusuran dari alat berat lainnya seperti </a:t>
            </a:r>
            <a:r>
              <a:rPr lang="id-ID" i="1" dirty="0"/>
              <a:t>Buldoser</a:t>
            </a:r>
            <a:r>
              <a:rPr lang="id-ID" dirty="0"/>
              <a:t>, </a:t>
            </a:r>
            <a:r>
              <a:rPr lang="id-ID" i="1" dirty="0"/>
              <a:t>Grader </a:t>
            </a:r>
            <a:r>
              <a:rPr lang="id-ID" dirty="0"/>
              <a:t>dan sejenisnya. Pada prinsipnya </a:t>
            </a:r>
            <a:r>
              <a:rPr lang="id-ID" i="1" dirty="0"/>
              <a:t>Loader </a:t>
            </a:r>
            <a:r>
              <a:rPr lang="id-ID" dirty="0"/>
              <a:t>merupakan alat pembantu untuk menngangkut material dari tempat-tempat penimbunan ke alat pengangkut lain. Selain itu </a:t>
            </a:r>
            <a:r>
              <a:rPr lang="id-ID" i="1" dirty="0"/>
              <a:t>Loader </a:t>
            </a:r>
            <a:r>
              <a:rPr lang="id-ID" dirty="0"/>
              <a:t>dapat digunakan sebagai alat pembersih lokasi (</a:t>
            </a:r>
            <a:r>
              <a:rPr lang="id-ID" i="1" dirty="0"/>
              <a:t>Cleaning</a:t>
            </a:r>
            <a:r>
              <a:rPr lang="id-ID" dirty="0"/>
              <a:t>) yang ringan, untuk menggusur bongkaran, menggusur tonggaktonggak kayu kecil, menggali pondasi </a:t>
            </a:r>
            <a:r>
              <a:rPr lang="id-ID" i="1" dirty="0"/>
              <a:t>basement </a:t>
            </a:r>
            <a:r>
              <a:rPr lang="id-ID" dirty="0"/>
              <a:t>dan lain-lain.</a:t>
            </a:r>
          </a:p>
          <a:p>
            <a:endParaRPr lang="id-ID" dirty="0"/>
          </a:p>
        </p:txBody>
      </p:sp>
      <p:pic>
        <p:nvPicPr>
          <p:cNvPr id="4" name="Picture 3" descr="https://rengkodriders.files.wordpress.com/2011/11/wheel-loader.jpg?w=750">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539552" y="2132856"/>
            <a:ext cx="2664296" cy="2160240"/>
          </a:xfrm>
          <a:prstGeom prst="rect">
            <a:avLst/>
          </a:prstGeom>
          <a:noFill/>
          <a:ln>
            <a:noFill/>
          </a:ln>
        </p:spPr>
      </p:pic>
    </p:spTree>
    <p:extLst>
      <p:ext uri="{BB962C8B-B14F-4D97-AF65-F5344CB8AC3E}">
        <p14:creationId xmlns:p14="http://schemas.microsoft.com/office/powerpoint/2010/main" val="968689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i="1" dirty="0"/>
              <a:t> Loader </a:t>
            </a:r>
            <a:r>
              <a:rPr lang="id-ID" dirty="0"/>
              <a:t>merupakan alat pengangkut material dalam jarak pendek, bila digunakan sebagai alat pengangkut maka </a:t>
            </a:r>
            <a:r>
              <a:rPr lang="id-ID" i="1" dirty="0"/>
              <a:t>Loader </a:t>
            </a:r>
            <a:r>
              <a:rPr lang="id-ID" dirty="0"/>
              <a:t>dapat bekerja lebih aik dari </a:t>
            </a:r>
            <a:r>
              <a:rPr lang="id-ID" i="1" dirty="0"/>
              <a:t>Buldoser</a:t>
            </a:r>
            <a:r>
              <a:rPr lang="id-ID" dirty="0"/>
              <a:t>, sebab dengan menggunakan </a:t>
            </a:r>
            <a:r>
              <a:rPr lang="id-ID" i="1" dirty="0"/>
              <a:t>Loader </a:t>
            </a:r>
            <a:r>
              <a:rPr lang="id-ID" dirty="0"/>
              <a:t>tak ada material yang tercecer. Jenis </a:t>
            </a:r>
            <a:r>
              <a:rPr lang="id-ID" i="1" dirty="0"/>
              <a:t>Loader </a:t>
            </a:r>
            <a:r>
              <a:rPr lang="id-ID" dirty="0"/>
              <a:t>ada dua yaitu :</a:t>
            </a:r>
          </a:p>
          <a:p>
            <a:endParaRPr lang="id-ID" dirty="0"/>
          </a:p>
        </p:txBody>
      </p:sp>
    </p:spTree>
    <p:extLst>
      <p:ext uri="{BB962C8B-B14F-4D97-AF65-F5344CB8AC3E}">
        <p14:creationId xmlns:p14="http://schemas.microsoft.com/office/powerpoint/2010/main" val="1259703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a:t>(1) </a:t>
            </a:r>
            <a:r>
              <a:rPr lang="id-ID" i="1" dirty="0"/>
              <a:t>Loader </a:t>
            </a:r>
            <a:r>
              <a:rPr lang="id-ID" dirty="0"/>
              <a:t>dengan roda rantai (</a:t>
            </a:r>
            <a:r>
              <a:rPr lang="id-ID" i="1" dirty="0"/>
              <a:t>CrawlerLoader</a:t>
            </a:r>
            <a:r>
              <a:rPr lang="id-ID" dirty="0"/>
              <a:t>), dan</a:t>
            </a:r>
          </a:p>
          <a:p>
            <a:r>
              <a:rPr lang="id-ID" dirty="0"/>
              <a:t>(2) </a:t>
            </a:r>
            <a:r>
              <a:rPr lang="id-ID" i="1" dirty="0"/>
              <a:t>Loader </a:t>
            </a:r>
            <a:r>
              <a:rPr lang="id-ID" dirty="0"/>
              <a:t>dengan roda karet (</a:t>
            </a:r>
            <a:r>
              <a:rPr lang="id-ID" i="1" dirty="0"/>
              <a:t>Wheel Loader</a:t>
            </a:r>
            <a:r>
              <a:rPr lang="id-ID" dirty="0"/>
              <a:t>).</a:t>
            </a:r>
          </a:p>
          <a:p>
            <a:r>
              <a:rPr lang="id-ID" dirty="0"/>
              <a:t>Dalam pemilihan </a:t>
            </a:r>
            <a:r>
              <a:rPr lang="id-ID" i="1" dirty="0"/>
              <a:t>Loader </a:t>
            </a:r>
            <a:r>
              <a:rPr lang="id-ID" dirty="0"/>
              <a:t>sebagai alat pengangkut, hal yang perlu diperhitungkan adalah beban harus diperhitungkan jangan sampai berat muatan melebihi berat dari </a:t>
            </a:r>
            <a:r>
              <a:rPr lang="id-ID" i="1" dirty="0"/>
              <a:t>loader </a:t>
            </a:r>
            <a:r>
              <a:rPr lang="id-ID" dirty="0"/>
              <a:t>itu sendiri, sebab ada kemungkinan </a:t>
            </a:r>
            <a:r>
              <a:rPr lang="id-ID" i="1" dirty="0"/>
              <a:t>Loader </a:t>
            </a:r>
            <a:r>
              <a:rPr lang="id-ID" dirty="0"/>
              <a:t>dapat terjungkal ke depan, lebihlebih jika digunakan </a:t>
            </a:r>
            <a:r>
              <a:rPr lang="id-ID" i="1" dirty="0"/>
              <a:t>Wheel Loader</a:t>
            </a:r>
            <a:r>
              <a:rPr lang="id-ID" dirty="0"/>
              <a:t>.</a:t>
            </a:r>
          </a:p>
          <a:p>
            <a:endParaRPr lang="id-ID" dirty="0"/>
          </a:p>
        </p:txBody>
      </p:sp>
    </p:spTree>
    <p:extLst>
      <p:ext uri="{BB962C8B-B14F-4D97-AF65-F5344CB8AC3E}">
        <p14:creationId xmlns:p14="http://schemas.microsoft.com/office/powerpoint/2010/main" val="1715860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i="1" dirty="0">
                <a:effectLst/>
              </a:rPr>
              <a:t>Track Type Tractor</a:t>
            </a:r>
            <a:r>
              <a:rPr lang="id-ID" dirty="0">
                <a:effectLst/>
              </a:rPr>
              <a:t/>
            </a:r>
            <a:br>
              <a:rPr lang="id-ID" dirty="0">
                <a:effectLst/>
              </a:rPr>
            </a:br>
            <a:endParaRPr lang="id-ID" dirty="0"/>
          </a:p>
        </p:txBody>
      </p:sp>
      <p:sp>
        <p:nvSpPr>
          <p:cNvPr id="3" name="Content Placeholder 2"/>
          <p:cNvSpPr>
            <a:spLocks noGrp="1"/>
          </p:cNvSpPr>
          <p:nvPr>
            <p:ph idx="1"/>
          </p:nvPr>
        </p:nvSpPr>
        <p:spPr>
          <a:xfrm>
            <a:off x="3563888" y="1484784"/>
            <a:ext cx="5427712" cy="4595341"/>
          </a:xfrm>
        </p:spPr>
        <p:txBody>
          <a:bodyPr/>
          <a:lstStyle/>
          <a:p>
            <a:r>
              <a:rPr lang="id-ID" b="1" i="1" dirty="0"/>
              <a:t>Track Type Tractor</a:t>
            </a:r>
            <a:r>
              <a:rPr lang="id-ID" dirty="0"/>
              <a:t>atau </a:t>
            </a:r>
            <a:r>
              <a:rPr lang="id-ID" i="1" dirty="0"/>
              <a:t>Bulldozer </a:t>
            </a:r>
            <a:r>
              <a:rPr lang="id-ID" dirty="0"/>
              <a:t>atau </a:t>
            </a:r>
            <a:r>
              <a:rPr lang="id-ID" i="1" dirty="0"/>
              <a:t>Dozer </a:t>
            </a:r>
            <a:r>
              <a:rPr lang="id-ID" dirty="0"/>
              <a:t>adalah alat yang dirancang untuk mendorong material, meratakan atau menyebarkan material, mengupas permukaan tanah dan penggunaan lainnya yang sesuai.</a:t>
            </a:r>
          </a:p>
          <a:p>
            <a:endParaRPr lang="id-ID" dirty="0"/>
          </a:p>
        </p:txBody>
      </p:sp>
      <p:pic>
        <p:nvPicPr>
          <p:cNvPr id="4" name="Picture 3" descr="https://rengkodriders.files.wordpress.com/2011/11/track-type-tractor.jpg?w=750">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23528" y="1916832"/>
            <a:ext cx="3384376" cy="3312368"/>
          </a:xfrm>
          <a:prstGeom prst="rect">
            <a:avLst/>
          </a:prstGeom>
          <a:noFill/>
          <a:ln>
            <a:noFill/>
          </a:ln>
        </p:spPr>
      </p:pic>
    </p:spTree>
    <p:extLst>
      <p:ext uri="{BB962C8B-B14F-4D97-AF65-F5344CB8AC3E}">
        <p14:creationId xmlns:p14="http://schemas.microsoft.com/office/powerpoint/2010/main" val="39385461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Disamping itu ada kegunaan lainnya yang bisa dilakukan oleh machine ini, tergantung dari </a:t>
            </a:r>
            <a:r>
              <a:rPr lang="id-ID" i="1" dirty="0"/>
              <a:t>attachment </a:t>
            </a:r>
            <a:r>
              <a:rPr lang="id-ID" dirty="0"/>
              <a:t>yang dipasangkan, yaitu :</a:t>
            </a:r>
          </a:p>
          <a:p>
            <a:r>
              <a:rPr lang="id-ID" dirty="0"/>
              <a:t>• </a:t>
            </a:r>
            <a:r>
              <a:rPr lang="id-ID" i="1" dirty="0"/>
              <a:t>Ripping</a:t>
            </a:r>
            <a:r>
              <a:rPr lang="id-ID" dirty="0"/>
              <a:t>, bila dilengkapi dengan </a:t>
            </a:r>
            <a:r>
              <a:rPr lang="id-ID" i="1" dirty="0"/>
              <a:t>Ripper</a:t>
            </a:r>
            <a:endParaRPr lang="id-ID" dirty="0"/>
          </a:p>
          <a:p>
            <a:r>
              <a:rPr lang="id-ID" dirty="0"/>
              <a:t>• </a:t>
            </a:r>
            <a:r>
              <a:rPr lang="id-ID" i="1" dirty="0"/>
              <a:t>Skidding</a:t>
            </a:r>
            <a:r>
              <a:rPr lang="id-ID" dirty="0"/>
              <a:t>, bila dilengkapi dengan </a:t>
            </a:r>
            <a:r>
              <a:rPr lang="id-ID" i="1" dirty="0"/>
              <a:t>Winch</a:t>
            </a:r>
            <a:endParaRPr lang="id-ID" dirty="0"/>
          </a:p>
          <a:p>
            <a:endParaRPr lang="id-ID" dirty="0"/>
          </a:p>
        </p:txBody>
      </p:sp>
    </p:spTree>
    <p:extLst>
      <p:ext uri="{BB962C8B-B14F-4D97-AF65-F5344CB8AC3E}">
        <p14:creationId xmlns:p14="http://schemas.microsoft.com/office/powerpoint/2010/main" val="35944040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effectLst/>
              </a:rPr>
              <a:t>Front shovel</a:t>
            </a:r>
            <a:endParaRPr lang="id-ID" dirty="0"/>
          </a:p>
        </p:txBody>
      </p:sp>
      <p:pic>
        <p:nvPicPr>
          <p:cNvPr id="4" name="Content Placeholder 3" descr="https://rengkodriders.files.wordpress.com/2011/11/power-shovel.jpg?w=750">
            <a:hlinkClick r:id="rId2"/>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3528" y="1412776"/>
            <a:ext cx="3816424" cy="3960440"/>
          </a:xfrm>
          <a:prstGeom prst="rect">
            <a:avLst/>
          </a:prstGeom>
          <a:noFill/>
          <a:ln>
            <a:noFill/>
          </a:ln>
        </p:spPr>
      </p:pic>
      <p:sp>
        <p:nvSpPr>
          <p:cNvPr id="5" name="Rectangle 4"/>
          <p:cNvSpPr/>
          <p:nvPr/>
        </p:nvSpPr>
        <p:spPr>
          <a:xfrm>
            <a:off x="4572000" y="1412776"/>
            <a:ext cx="4248472" cy="4247317"/>
          </a:xfrm>
          <a:prstGeom prst="rect">
            <a:avLst/>
          </a:prstGeom>
        </p:spPr>
        <p:txBody>
          <a:bodyPr wrap="square">
            <a:spAutoFit/>
          </a:bodyPr>
          <a:lstStyle/>
          <a:p>
            <a:r>
              <a:rPr lang="id-ID" b="1" dirty="0"/>
              <a:t>Cara kerja</a:t>
            </a:r>
            <a:r>
              <a:rPr lang="id-ID" b="1" i="1" dirty="0"/>
              <a:t> Power Shovel</a:t>
            </a:r>
            <a:r>
              <a:rPr lang="id-ID" b="1" dirty="0"/>
              <a:t> </a:t>
            </a:r>
            <a:endParaRPr lang="id-ID" dirty="0"/>
          </a:p>
          <a:p>
            <a:r>
              <a:rPr lang="id-ID" dirty="0"/>
              <a:t>Pekerjaan dimulai dengan mennempatkan </a:t>
            </a:r>
            <a:r>
              <a:rPr lang="id-ID" i="1" dirty="0"/>
              <a:t>shovel </a:t>
            </a:r>
            <a:r>
              <a:rPr lang="id-ID" dirty="0"/>
              <a:t>pada posisi dekat tebing yang akan digali, dengan menggerakkan dipper/</a:t>
            </a:r>
            <a:r>
              <a:rPr lang="id-ID" i="1" dirty="0"/>
              <a:t>bucket </a:t>
            </a:r>
            <a:r>
              <a:rPr lang="id-ID" dirty="0"/>
              <a:t> ke depan kemudian ke atas sambil menggaruk tebing sedemikian rupa sehingga dengan garukan ini tanah dapat masuk ke dalam </a:t>
            </a:r>
            <a:r>
              <a:rPr lang="id-ID" i="1" dirty="0"/>
              <a:t>bucket. </a:t>
            </a:r>
            <a:r>
              <a:rPr lang="id-ID" dirty="0"/>
              <a:t>Jika </a:t>
            </a:r>
            <a:r>
              <a:rPr lang="id-ID" i="1" dirty="0"/>
              <a:t>bucket </a:t>
            </a:r>
            <a:r>
              <a:rPr lang="id-ID" dirty="0"/>
              <a:t>sudah penuh, </a:t>
            </a:r>
            <a:r>
              <a:rPr lang="id-ID" i="1" dirty="0"/>
              <a:t>bucket </a:t>
            </a:r>
            <a:r>
              <a:rPr lang="id-ID" dirty="0"/>
              <a:t>ditarik ke luar. Operator yang telah berpengalaman, akan dapat mengatur gerakan sedemikian rupa sehingga </a:t>
            </a:r>
            <a:r>
              <a:rPr lang="id-ID" i="1" dirty="0"/>
              <a:t>bucket </a:t>
            </a:r>
            <a:r>
              <a:rPr lang="id-ID" dirty="0"/>
              <a:t>sudah terisi penuh pada saat </a:t>
            </a:r>
            <a:r>
              <a:rPr lang="id-ID" i="1" dirty="0"/>
              <a:t>bucket </a:t>
            </a:r>
            <a:r>
              <a:rPr lang="id-ID" dirty="0"/>
              <a:t>mencapai bagian atas tebing.</a:t>
            </a:r>
          </a:p>
        </p:txBody>
      </p:sp>
    </p:spTree>
    <p:extLst>
      <p:ext uri="{BB962C8B-B14F-4D97-AF65-F5344CB8AC3E}">
        <p14:creationId xmlns:p14="http://schemas.microsoft.com/office/powerpoint/2010/main" val="5004469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 Setelah terisi penuh, </a:t>
            </a:r>
            <a:r>
              <a:rPr lang="id-ID" i="1" dirty="0"/>
              <a:t>shovel </a:t>
            </a:r>
            <a:r>
              <a:rPr lang="id-ID" dirty="0"/>
              <a:t>dapat diputar (</a:t>
            </a:r>
            <a:r>
              <a:rPr lang="id-ID" i="1" dirty="0"/>
              <a:t>swing) </a:t>
            </a:r>
            <a:r>
              <a:rPr lang="id-ID" dirty="0"/>
              <a:t> ke kanan atau ke kiri menuju tempat yang harus diisi. Segera sesudah </a:t>
            </a:r>
            <a:r>
              <a:rPr lang="id-ID" i="1" dirty="0"/>
              <a:t>shovel </a:t>
            </a:r>
            <a:r>
              <a:rPr lang="id-ID" dirty="0"/>
              <a:t> tidak lagi dapat mencapai tebing dengan sempurna, </a:t>
            </a:r>
            <a:r>
              <a:rPr lang="id-ID" i="1" dirty="0"/>
              <a:t>shovel </a:t>
            </a:r>
            <a:r>
              <a:rPr lang="id-ID" dirty="0"/>
              <a:t>digerakkan/berjalan menuju posisi baru hingga dapat bekerja seperti semula. Pada dasarnya gerakan-gerakan selama bekerja dengan </a:t>
            </a:r>
            <a:r>
              <a:rPr lang="id-ID" i="1" dirty="0"/>
              <a:t>shovel </a:t>
            </a:r>
            <a:r>
              <a:rPr lang="id-ID" dirty="0"/>
              <a:t> ialah:</a:t>
            </a:r>
          </a:p>
          <a:p>
            <a:endParaRPr lang="id-ID" dirty="0"/>
          </a:p>
        </p:txBody>
      </p:sp>
    </p:spTree>
    <p:extLst>
      <p:ext uri="{BB962C8B-B14F-4D97-AF65-F5344CB8AC3E}">
        <p14:creationId xmlns:p14="http://schemas.microsoft.com/office/powerpoint/2010/main" val="16715699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pPr lvl="0"/>
            <a:r>
              <a:rPr lang="id-ID" dirty="0"/>
              <a:t>Maju untuk menggerakkan dipper menusuk tebing,</a:t>
            </a:r>
          </a:p>
          <a:p>
            <a:pPr lvl="0"/>
            <a:r>
              <a:rPr lang="id-ID" dirty="0"/>
              <a:t>Mengangkat dipper/</a:t>
            </a:r>
            <a:r>
              <a:rPr lang="id-ID" i="1" dirty="0"/>
              <a:t>bucket </a:t>
            </a:r>
            <a:r>
              <a:rPr lang="id-ID" dirty="0"/>
              <a:t>untuk mengisi,</a:t>
            </a:r>
          </a:p>
          <a:p>
            <a:pPr lvl="0"/>
            <a:r>
              <a:rPr lang="id-ID" dirty="0"/>
              <a:t>Mundur untuk melepaskan dari tanah/tebing,</a:t>
            </a:r>
          </a:p>
          <a:p>
            <a:pPr lvl="0"/>
            <a:r>
              <a:rPr lang="id-ID" i="1" dirty="0"/>
              <a:t>Swing </a:t>
            </a:r>
            <a:r>
              <a:rPr lang="id-ID" dirty="0"/>
              <a:t>(memutar) untuk membuang (</a:t>
            </a:r>
            <a:r>
              <a:rPr lang="id-ID" i="1" dirty="0"/>
              <a:t>dump),</a:t>
            </a:r>
            <a:endParaRPr lang="id-ID" dirty="0"/>
          </a:p>
          <a:p>
            <a:pPr lvl="0"/>
            <a:r>
              <a:rPr lang="id-ID" dirty="0"/>
              <a:t>Berpindah jika sudah jauh dan tebing galian, dan</a:t>
            </a:r>
          </a:p>
          <a:p>
            <a:pPr lvl="0"/>
            <a:r>
              <a:rPr lang="id-ID" dirty="0"/>
              <a:t>Menaikkan/menurunkan sudut </a:t>
            </a:r>
            <a:r>
              <a:rPr lang="id-ID" i="1" dirty="0"/>
              <a:t>boom </a:t>
            </a:r>
            <a:r>
              <a:rPr lang="id-ID" dirty="0"/>
              <a:t>jika diperlukan</a:t>
            </a:r>
          </a:p>
          <a:p>
            <a:endParaRPr lang="id-ID" dirty="0"/>
          </a:p>
        </p:txBody>
      </p:sp>
    </p:spTree>
    <p:extLst>
      <p:ext uri="{BB962C8B-B14F-4D97-AF65-F5344CB8AC3E}">
        <p14:creationId xmlns:p14="http://schemas.microsoft.com/office/powerpoint/2010/main" val="2007204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descr="E:\UNIVERSITAS PGRI S\KP\RST_MAIN BUILDING_PHASE 2\3D RS TELOGOREJO.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5670" y="1556792"/>
            <a:ext cx="8014761" cy="49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97956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descr="100_2408.JPG"/>
          <p:cNvPicPr>
            <a:picLocks noGrp="1" noChangeAspect="1"/>
          </p:cNvPicPr>
          <p:nvPr>
            <p:ph idx="1"/>
          </p:nvPr>
        </p:nvPicPr>
        <p:blipFill>
          <a:blip r:embed="rId2" cstate="print"/>
          <a:stretch>
            <a:fillRect/>
          </a:stretch>
        </p:blipFill>
        <p:spPr>
          <a:xfrm>
            <a:off x="1403648" y="1655891"/>
            <a:ext cx="6120679" cy="4599355"/>
          </a:xfrm>
          <a:prstGeom prst="rect">
            <a:avLst/>
          </a:prstGeom>
        </p:spPr>
      </p:pic>
    </p:spTree>
    <p:extLst>
      <p:ext uri="{BB962C8B-B14F-4D97-AF65-F5344CB8AC3E}">
        <p14:creationId xmlns:p14="http://schemas.microsoft.com/office/powerpoint/2010/main" val="329054313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37553494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852</TotalTime>
  <Words>1292</Words>
  <Application>Microsoft Office PowerPoint</Application>
  <PresentationFormat>On-screen Show (4:3)</PresentationFormat>
  <Paragraphs>105</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Trek</vt:lpstr>
      <vt:lpstr>ptm </vt:lpstr>
      <vt:lpstr>dozer. </vt:lpstr>
      <vt:lpstr>PowerPoint Presentation</vt:lpstr>
      <vt:lpstr>PowerPoint Presentation</vt:lpstr>
      <vt:lpstr>Backhoe </vt:lpstr>
      <vt:lpstr>Dump Truk</vt:lpstr>
      <vt:lpstr>Loader</vt:lpstr>
      <vt:lpstr>tamping roller, pneumatictiredroller, compactor</vt:lpstr>
      <vt:lpstr>PowerPoint Presentation</vt:lpstr>
      <vt:lpstr>PowerPoint Presentation</vt:lpstr>
      <vt:lpstr>PowerPoint Presentation</vt:lpstr>
      <vt:lpstr>crusher dan concrete mixer truck. </vt:lpstr>
      <vt:lpstr>concrete spreader, asphalt paver, motor grader, dan alat pemadat.</vt:lpstr>
      <vt:lpstr>Crane (alat pengangkat) </vt:lpstr>
      <vt:lpstr>PowerPoint Presentation</vt:lpstr>
      <vt:lpstr>PowerPoint Presentation</vt:lpstr>
      <vt:lpstr>Backhoe Loader</vt:lpstr>
      <vt:lpstr>PowerPoint Presentation</vt:lpstr>
      <vt:lpstr>HIDRAULIC EXCAVATOR</vt:lpstr>
      <vt:lpstr>PowerPoint Presentation</vt:lpstr>
      <vt:lpstr>MOTOR GRADER </vt:lpstr>
      <vt:lpstr>PowerPoint Presentation</vt:lpstr>
      <vt:lpstr>PowerPoint Presentation</vt:lpstr>
      <vt:lpstr>Wheel Loader </vt:lpstr>
      <vt:lpstr>PowerPoint Presentation</vt:lpstr>
      <vt:lpstr>PowerPoint Presentation</vt:lpstr>
      <vt:lpstr>Track Type Tractor </vt:lpstr>
      <vt:lpstr>PowerPoint Presentation</vt:lpstr>
      <vt:lpstr>Front shovel</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MOMEN ,KEMIRINGAN DAN KURTOSIS</dc:title>
  <dc:creator>ikhwanudin</dc:creator>
  <cp:lastModifiedBy>Ikhwan</cp:lastModifiedBy>
  <cp:revision>84</cp:revision>
  <dcterms:created xsi:type="dcterms:W3CDTF">2015-04-11T13:17:14Z</dcterms:created>
  <dcterms:modified xsi:type="dcterms:W3CDTF">2015-09-27T22:31:15Z</dcterms:modified>
</cp:coreProperties>
</file>