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65" r:id="rId2"/>
    <p:sldId id="278" r:id="rId3"/>
    <p:sldId id="279" r:id="rId4"/>
    <p:sldId id="280" r:id="rId5"/>
    <p:sldId id="281" r:id="rId6"/>
    <p:sldId id="282" r:id="rId7"/>
    <p:sldId id="287" r:id="rId8"/>
    <p:sldId id="266" r:id="rId9"/>
    <p:sldId id="267" r:id="rId10"/>
    <p:sldId id="258" r:id="rId11"/>
    <p:sldId id="259" r:id="rId12"/>
    <p:sldId id="261" r:id="rId13"/>
    <p:sldId id="262" r:id="rId14"/>
    <p:sldId id="263" r:id="rId15"/>
    <p:sldId id="269" r:id="rId16"/>
    <p:sldId id="270" r:id="rId17"/>
    <p:sldId id="268" r:id="rId18"/>
    <p:sldId id="264" r:id="rId19"/>
    <p:sldId id="286" r:id="rId20"/>
    <p:sldId id="272" r:id="rId21"/>
    <p:sldId id="273" r:id="rId22"/>
    <p:sldId id="288" r:id="rId23"/>
    <p:sldId id="284" r:id="rId24"/>
    <p:sldId id="285" r:id="rId25"/>
    <p:sldId id="274" r:id="rId26"/>
    <p:sldId id="275" r:id="rId27"/>
    <p:sldId id="276" r:id="rId28"/>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219" autoAdjust="0"/>
  </p:normalViewPr>
  <p:slideViewPr>
    <p:cSldViewPr>
      <p:cViewPr>
        <p:scale>
          <a:sx n="79" d="100"/>
          <a:sy n="79" d="100"/>
        </p:scale>
        <p:origin x="-108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7DDBD5-C17A-45A5-90FC-DEEB6CDDEB90}" type="datetimeFigureOut">
              <a:rPr lang="id-ID" smtClean="0"/>
              <a:t>26/09/2018</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ADF521-613C-4D69-963B-82E321F1BA5E}" type="slidenum">
              <a:rPr lang="id-ID" smtClean="0"/>
              <a:t>‹#›</a:t>
            </a:fld>
            <a:endParaRPr lang="id-ID"/>
          </a:p>
        </p:txBody>
      </p:sp>
    </p:spTree>
    <p:extLst>
      <p:ext uri="{BB962C8B-B14F-4D97-AF65-F5344CB8AC3E}">
        <p14:creationId xmlns:p14="http://schemas.microsoft.com/office/powerpoint/2010/main" val="971839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0EA0F8E-D64B-4961-A5F7-7109E1D019FE}"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0EA0F8E-D64B-4961-A5F7-7109E1D019FE}"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0EA0F8E-D64B-4961-A5F7-7109E1D019FE}"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CEADF521-613C-4D69-963B-82E321F1BA5E}" type="slidenum">
              <a:rPr lang="id-ID" smtClean="0"/>
              <a:t>15</a:t>
            </a:fld>
            <a:endParaRPr lang="id-ID"/>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0EA0F8E-D64B-4961-A5F7-7109E1D019FE}" type="slidenum">
              <a:rPr lang="en-US" smtClean="0"/>
              <a:pPr/>
              <a:t>23</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0EA0F8E-D64B-4961-A5F7-7109E1D019FE}" type="slidenum">
              <a:rPr lang="en-US" smtClean="0"/>
              <a:pPr/>
              <a:t>24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26/09/2018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26/09/2018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FDA3820-D5E6-4358-9E33-D8FB3FB76D50}" type="datetimeFigureOut">
              <a:rPr lang="id-ID" smtClean="0"/>
              <a:pPr/>
              <a:t>26/09/2018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4FDA3820-D5E6-4358-9E33-D8FB3FB76D50}" type="datetimeFigureOut">
              <a:rPr lang="id-ID" smtClean="0"/>
              <a:pPr/>
              <a:t>26/09/2018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4FDA3820-D5E6-4358-9E33-D8FB3FB76D50}" type="datetimeFigureOut">
              <a:rPr lang="id-ID" smtClean="0"/>
              <a:pPr/>
              <a:t>26/09/2018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4FDA3820-D5E6-4358-9E33-D8FB3FB76D50}" type="datetimeFigureOut">
              <a:rPr lang="id-ID" smtClean="0"/>
              <a:pPr/>
              <a:t>26/09/2018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DA3820-D5E6-4358-9E33-D8FB3FB76D50}" type="datetimeFigureOut">
              <a:rPr lang="id-ID" smtClean="0"/>
              <a:pPr/>
              <a:t>26/09/2018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DA3820-D5E6-4358-9E33-D8FB3FB76D50}" type="datetimeFigureOut">
              <a:rPr lang="id-ID" smtClean="0"/>
              <a:pPr/>
              <a:t>26/09/2018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DA3820-D5E6-4358-9E33-D8FB3FB76D50}" type="datetimeFigureOut">
              <a:rPr lang="id-ID" smtClean="0"/>
              <a:pPr/>
              <a:t>26/09/2018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26/09/2018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26/09/2018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DA3820-D5E6-4358-9E33-D8FB3FB76D50}" type="datetimeFigureOut">
              <a:rPr lang="id-ID" smtClean="0"/>
              <a:pPr/>
              <a:t>26/09/2018</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A3164B-17E0-4D1A-8C7A-32AE47F01A7C}"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5.bin"/><Relationship Id="rId13" Type="http://schemas.openxmlformats.org/officeDocument/2006/relationships/oleObject" Target="../embeddings/oleObject10.bin"/><Relationship Id="rId3" Type="http://schemas.openxmlformats.org/officeDocument/2006/relationships/oleObject" Target="../embeddings/oleObject1.bin"/><Relationship Id="rId7" Type="http://schemas.openxmlformats.org/officeDocument/2006/relationships/oleObject" Target="../embeddings/oleObject4.bin"/><Relationship Id="rId12"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11" Type="http://schemas.openxmlformats.org/officeDocument/2006/relationships/oleObject" Target="../embeddings/oleObject8.bin"/><Relationship Id="rId5" Type="http://schemas.openxmlformats.org/officeDocument/2006/relationships/oleObject" Target="../embeddings/oleObject2.bin"/><Relationship Id="rId10" Type="http://schemas.openxmlformats.org/officeDocument/2006/relationships/oleObject" Target="../embeddings/oleObject7.bin"/><Relationship Id="rId4" Type="http://schemas.openxmlformats.org/officeDocument/2006/relationships/image" Target="../media/image2.wmf"/><Relationship Id="rId9" Type="http://schemas.openxmlformats.org/officeDocument/2006/relationships/oleObject" Target="../embeddings/oleObject6.bin"/></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8510" y="1988840"/>
            <a:ext cx="9144000" cy="2295128"/>
          </a:xfrm>
          <a:prstGeom prst="rect">
            <a:avLst/>
          </a:prstGeom>
          <a:solidFill>
            <a:schemeClr val="bg1">
              <a:lumMod val="85000"/>
            </a:schemeClr>
          </a:solidFill>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id-ID" sz="80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j-lt"/>
                <a:ea typeface="+mj-ea"/>
                <a:cs typeface="+mj-cs"/>
              </a:rPr>
              <a:t>Konsep</a:t>
            </a:r>
            <a:r>
              <a:rPr kumimoji="0" lang="id-ID" sz="8000" b="1" i="0" u="none" strike="noStrike" kern="1200" cap="none" spc="0" normalizeH="0" noProof="0" dirty="0" smtClean="0">
                <a:ln>
                  <a:noFill/>
                </a:ln>
                <a:solidFill>
                  <a:srgbClr val="C00000"/>
                </a:solidFill>
                <a:effectLst>
                  <a:outerShdw blurRad="38100" dist="38100" dir="2700000" algn="tl">
                    <a:srgbClr val="000000">
                      <a:alpha val="43137"/>
                    </a:srgbClr>
                  </a:outerShdw>
                </a:effectLst>
                <a:uLnTx/>
                <a:uFillTx/>
                <a:latin typeface="+mj-lt"/>
                <a:ea typeface="+mj-ea"/>
                <a:cs typeface="+mj-cs"/>
              </a:rPr>
              <a:t> Dasar</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id-ID" sz="4400" b="1" i="1"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j-lt"/>
                <a:ea typeface="+mj-ea"/>
                <a:cs typeface="+mj-cs"/>
              </a:rPr>
              <a:t>Enterprise Business Systems</a:t>
            </a:r>
            <a:endParaRPr kumimoji="0" lang="id-ID" sz="4400" b="1" i="1"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28800"/>
            <a:ext cx="8219256" cy="4848200"/>
          </a:xfrm>
        </p:spPr>
        <p:txBody>
          <a:bodyPr>
            <a:normAutofit/>
          </a:bodyPr>
          <a:lstStyle/>
          <a:p>
            <a:pPr algn="just"/>
            <a:r>
              <a:rPr lang="en-US" dirty="0" smtClean="0"/>
              <a:t>Suatu jaringan kerja dari prosedur-prosedur yang saling berhubungan, berkumpul bersama-sama untuk melakukan kegiatan atau untuk menyelesaikan suatu sasaran tertentu.</a:t>
            </a:r>
          </a:p>
          <a:p>
            <a:endParaRPr lang="en-US" dirty="0" smtClean="0"/>
          </a:p>
          <a:p>
            <a:pPr algn="just"/>
            <a:r>
              <a:rPr lang="en-US" dirty="0" smtClean="0"/>
              <a:t>Kumpulan dari elemen-elemen yang saling beriteraksi untuk mencapai tujuan tertentu</a:t>
            </a:r>
            <a:endParaRPr lang="en-US" dirty="0"/>
          </a:p>
        </p:txBody>
      </p:sp>
      <p:sp>
        <p:nvSpPr>
          <p:cNvPr id="2" name="Title 1"/>
          <p:cNvSpPr>
            <a:spLocks noGrp="1"/>
          </p:cNvSpPr>
          <p:nvPr>
            <p:ph type="title"/>
          </p:nvPr>
        </p:nvSpPr>
        <p:spPr/>
        <p:txBody>
          <a:bodyPr/>
          <a:lstStyle/>
          <a:p>
            <a:r>
              <a:rPr lang="en-US" dirty="0" smtClean="0">
                <a:latin typeface="Impact" pitchFamily="34" charset="0"/>
              </a:rPr>
              <a:t>Sistem ?</a:t>
            </a:r>
            <a:endParaRPr lang="en-US" dirty="0">
              <a:latin typeface="Impact" pitchFamily="34" charset="0"/>
            </a:endParaRPr>
          </a:p>
        </p:txBody>
      </p:sp>
    </p:spTree>
    <p:extLst>
      <p:ext uri="{BB962C8B-B14F-4D97-AF65-F5344CB8AC3E}">
        <p14:creationId xmlns:p14="http://schemas.microsoft.com/office/powerpoint/2010/main" val="31539727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dirty="0" smtClean="0"/>
              <a:t>Data yang diolah menjadi bentuk yang lebih berguna dan lebih berarti bagi yang menerimanya.</a:t>
            </a:r>
          </a:p>
          <a:p>
            <a:pPr lvl="1" algn="just"/>
            <a:r>
              <a:rPr lang="en-US" dirty="0" smtClean="0"/>
              <a:t>Sumber dari informasi adalah data</a:t>
            </a:r>
          </a:p>
          <a:p>
            <a:pPr lvl="1" algn="just"/>
            <a:r>
              <a:rPr lang="en-US" dirty="0" smtClean="0"/>
              <a:t>Data adalah kenyataan yang menggambarkan suatu kejadian (fakta dari suatu kejadian).</a:t>
            </a:r>
            <a:endParaRPr lang="en-US" dirty="0"/>
          </a:p>
        </p:txBody>
      </p:sp>
      <p:sp>
        <p:nvSpPr>
          <p:cNvPr id="2" name="Title 1"/>
          <p:cNvSpPr>
            <a:spLocks noGrp="1"/>
          </p:cNvSpPr>
          <p:nvPr>
            <p:ph type="title"/>
          </p:nvPr>
        </p:nvSpPr>
        <p:spPr/>
        <p:txBody>
          <a:bodyPr/>
          <a:lstStyle/>
          <a:p>
            <a:r>
              <a:rPr lang="en-US" dirty="0" smtClean="0">
                <a:latin typeface="Impact" pitchFamily="34" charset="0"/>
              </a:rPr>
              <a:t>Informasi ?</a:t>
            </a:r>
            <a:endParaRPr lang="en-US" dirty="0">
              <a:latin typeface="Impact" pitchFamily="34" charset="0"/>
            </a:endParaRPr>
          </a:p>
        </p:txBody>
      </p:sp>
    </p:spTree>
    <p:extLst>
      <p:ext uri="{BB962C8B-B14F-4D97-AF65-F5344CB8AC3E}">
        <p14:creationId xmlns:p14="http://schemas.microsoft.com/office/powerpoint/2010/main" val="3931223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Akurat</a:t>
            </a:r>
          </a:p>
          <a:p>
            <a:pPr lvl="1"/>
            <a:r>
              <a:rPr lang="en-US" dirty="0" smtClean="0"/>
              <a:t>Harus bebas dari kesalahan-kesalahan, tidak bias atau menyesatkan.</a:t>
            </a:r>
          </a:p>
          <a:p>
            <a:r>
              <a:rPr lang="en-US" dirty="0" smtClean="0"/>
              <a:t>Tepat pada waktunya</a:t>
            </a:r>
          </a:p>
          <a:p>
            <a:pPr lvl="1"/>
            <a:r>
              <a:rPr lang="en-US" dirty="0" smtClean="0"/>
              <a:t>Datang kepada penerima tidak boleh terlambat</a:t>
            </a:r>
          </a:p>
          <a:p>
            <a:r>
              <a:rPr lang="en-US" dirty="0" smtClean="0"/>
              <a:t>Relevan</a:t>
            </a:r>
          </a:p>
          <a:p>
            <a:pPr lvl="1"/>
            <a:r>
              <a:rPr lang="en-US" dirty="0" smtClean="0"/>
              <a:t>Bermanfaat untuk pemakainya</a:t>
            </a:r>
          </a:p>
        </p:txBody>
      </p:sp>
      <p:sp>
        <p:nvSpPr>
          <p:cNvPr id="2" name="Title 1"/>
          <p:cNvSpPr>
            <a:spLocks noGrp="1"/>
          </p:cNvSpPr>
          <p:nvPr>
            <p:ph type="title"/>
          </p:nvPr>
        </p:nvSpPr>
        <p:spPr/>
        <p:txBody>
          <a:bodyPr/>
          <a:lstStyle/>
          <a:p>
            <a:r>
              <a:rPr lang="en-US" dirty="0" smtClean="0">
                <a:latin typeface="Impact" pitchFamily="34" charset="0"/>
              </a:rPr>
              <a:t>Kualitas Informasi</a:t>
            </a:r>
            <a:endParaRPr lang="en-US" dirty="0">
              <a:latin typeface="Impact" pitchFamily="34" charset="0"/>
            </a:endParaRPr>
          </a:p>
        </p:txBody>
      </p:sp>
    </p:spTree>
    <p:extLst>
      <p:ext uri="{BB962C8B-B14F-4D97-AF65-F5344CB8AC3E}">
        <p14:creationId xmlns:p14="http://schemas.microsoft.com/office/powerpoint/2010/main" val="32230580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id-ID" dirty="0" smtClean="0"/>
              <a:t>Product &gt;&gt;&gt;&gt;&gt; Informasi</a:t>
            </a:r>
          </a:p>
          <a:p>
            <a:pPr marL="0" indent="0">
              <a:buNone/>
            </a:pPr>
            <a:r>
              <a:rPr lang="id-ID" dirty="0" smtClean="0"/>
              <a:t>Demand dan Supply</a:t>
            </a:r>
          </a:p>
          <a:p>
            <a:pPr marL="0" indent="0">
              <a:buNone/>
            </a:pPr>
            <a:r>
              <a:rPr lang="id-ID" dirty="0" smtClean="0"/>
              <a:t>Demand : IS dan Supply : IT</a:t>
            </a:r>
            <a:endParaRPr lang="id-ID" dirty="0"/>
          </a:p>
        </p:txBody>
      </p:sp>
      <p:sp>
        <p:nvSpPr>
          <p:cNvPr id="3" name="Title 2"/>
          <p:cNvSpPr>
            <a:spLocks noGrp="1"/>
          </p:cNvSpPr>
          <p:nvPr>
            <p:ph type="title"/>
          </p:nvPr>
        </p:nvSpPr>
        <p:spPr/>
        <p:txBody>
          <a:bodyPr/>
          <a:lstStyle/>
          <a:p>
            <a:r>
              <a:rPr lang="id-ID" dirty="0" smtClean="0"/>
              <a:t>IT(Information Technology) Vs IS </a:t>
            </a:r>
            <a:endParaRPr lang="id-ID" dirty="0"/>
          </a:p>
        </p:txBody>
      </p:sp>
    </p:spTree>
    <p:extLst>
      <p:ext uri="{BB962C8B-B14F-4D97-AF65-F5344CB8AC3E}">
        <p14:creationId xmlns:p14="http://schemas.microsoft.com/office/powerpoint/2010/main" val="42206725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id-ID"/>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713" y="795338"/>
            <a:ext cx="7648575" cy="526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15002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Diskusi</a:t>
            </a:r>
            <a:endParaRPr lang="id-ID" dirty="0"/>
          </a:p>
        </p:txBody>
      </p:sp>
      <p:sp>
        <p:nvSpPr>
          <p:cNvPr id="3" name="Content Placeholder 2"/>
          <p:cNvSpPr>
            <a:spLocks noGrp="1"/>
          </p:cNvSpPr>
          <p:nvPr>
            <p:ph idx="1"/>
          </p:nvPr>
        </p:nvSpPr>
        <p:spPr/>
        <p:txBody>
          <a:bodyPr/>
          <a:lstStyle/>
          <a:p>
            <a:pPr marL="0" indent="0">
              <a:buNone/>
            </a:pPr>
            <a:r>
              <a:rPr lang="id-ID" dirty="0" smtClean="0"/>
              <a:t>Jadi gimana hasil baca-baca tentang :</a:t>
            </a:r>
          </a:p>
          <a:p>
            <a:pPr marL="0" indent="0">
              <a:buNone/>
            </a:pPr>
            <a:r>
              <a:rPr lang="id-ID" dirty="0" smtClean="0"/>
              <a:t>Enterprise System atau Enterprise Information System</a:t>
            </a:r>
            <a:endParaRPr lang="id-ID" dirty="0"/>
          </a:p>
        </p:txBody>
      </p:sp>
    </p:spTree>
    <p:extLst>
      <p:ext uri="{BB962C8B-B14F-4D97-AF65-F5344CB8AC3E}">
        <p14:creationId xmlns:p14="http://schemas.microsoft.com/office/powerpoint/2010/main" val="13159810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Pengantar</a:t>
            </a:r>
            <a:endParaRPr lang="en-US" dirty="0"/>
          </a:p>
        </p:txBody>
      </p:sp>
      <p:sp>
        <p:nvSpPr>
          <p:cNvPr id="3" name="Content Placeholder 2"/>
          <p:cNvSpPr>
            <a:spLocks noGrp="1"/>
          </p:cNvSpPr>
          <p:nvPr>
            <p:ph idx="1"/>
          </p:nvPr>
        </p:nvSpPr>
        <p:spPr>
          <a:xfrm>
            <a:off x="502920" y="1653880"/>
            <a:ext cx="8183880" cy="4727448"/>
          </a:xfrm>
        </p:spPr>
        <p:txBody>
          <a:bodyPr>
            <a:normAutofit fontScale="70000" lnSpcReduction="20000"/>
          </a:bodyPr>
          <a:lstStyle/>
          <a:p>
            <a:r>
              <a:rPr lang="en-US" dirty="0" smtClean="0"/>
              <a:t>Menurut </a:t>
            </a:r>
            <a:r>
              <a:rPr lang="en-US" dirty="0"/>
              <a:t>kamus “enterprise”berarti: </a:t>
            </a:r>
          </a:p>
          <a:p>
            <a:pPr lvl="1"/>
            <a:r>
              <a:rPr lang="en-US" dirty="0" smtClean="0"/>
              <a:t>Keberanian </a:t>
            </a:r>
            <a:r>
              <a:rPr lang="en-US" dirty="0"/>
              <a:t>berusaha, kegiatan memulai usaha</a:t>
            </a:r>
          </a:p>
          <a:p>
            <a:pPr lvl="1"/>
            <a:r>
              <a:rPr lang="en-US" dirty="0" smtClean="0"/>
              <a:t>Perusahaan</a:t>
            </a:r>
            <a:r>
              <a:rPr lang="en-US" dirty="0"/>
              <a:t>, firma</a:t>
            </a:r>
            <a:r>
              <a:rPr lang="en-US" dirty="0" smtClean="0"/>
              <a:t>.</a:t>
            </a:r>
          </a:p>
          <a:p>
            <a:pPr lvl="1"/>
            <a:endParaRPr lang="en-US" dirty="0"/>
          </a:p>
          <a:p>
            <a:r>
              <a:rPr lang="en-US" dirty="0" smtClean="0"/>
              <a:t>Menurut </a:t>
            </a:r>
            <a:r>
              <a:rPr lang="en-US" i="1" dirty="0"/>
              <a:t>Developing Enterprise Java Applications with J2EE and </a:t>
            </a:r>
            <a:r>
              <a:rPr lang="en-US" i="1" dirty="0" smtClean="0"/>
              <a:t>UML</a:t>
            </a:r>
            <a:r>
              <a:rPr lang="id-ID" i="1" dirty="0" smtClean="0"/>
              <a:t> </a:t>
            </a:r>
            <a:r>
              <a:rPr lang="en-US" i="1" dirty="0" smtClean="0"/>
              <a:t>by </a:t>
            </a:r>
            <a:r>
              <a:rPr lang="en-US" i="1" dirty="0"/>
              <a:t>Khawar Zaman Ahmed, Cary E. Umrysh, istilah enterprise mengacu pada suatu organisasi atau individu sebagai suatu kesatuan, yang bekerja bersama-sama untuk mencapai beberapa tujuan umum</a:t>
            </a:r>
            <a:r>
              <a:rPr lang="en-US" i="1" dirty="0" smtClean="0"/>
              <a:t>.</a:t>
            </a:r>
          </a:p>
          <a:p>
            <a:endParaRPr lang="en-US" i="1" dirty="0"/>
          </a:p>
          <a:p>
            <a:r>
              <a:rPr lang="en-US" dirty="0" smtClean="0"/>
              <a:t>Enterprise </a:t>
            </a:r>
            <a:r>
              <a:rPr lang="en-US" dirty="0"/>
              <a:t>berkaitan erat dengan B2B (Business to Business) dan B2C (Business to Customer). </a:t>
            </a:r>
            <a:endParaRPr lang="en-US" dirty="0" smtClean="0"/>
          </a:p>
          <a:p>
            <a:endParaRPr lang="en-US" dirty="0"/>
          </a:p>
          <a:p>
            <a:r>
              <a:rPr lang="en-US" dirty="0" smtClean="0"/>
              <a:t>Kata </a:t>
            </a:r>
            <a:r>
              <a:rPr lang="en-US" dirty="0"/>
              <a:t>enterprise biasa digunakan untuk menyebut perusahaan dalam skala besar, seperti Microsoft, Intel, </a:t>
            </a:r>
            <a:r>
              <a:rPr lang="id-ID" dirty="0" smtClean="0"/>
              <a:t>Google</a:t>
            </a:r>
            <a:r>
              <a:rPr lang="en-US" dirty="0" smtClean="0"/>
              <a:t>, </a:t>
            </a:r>
            <a:r>
              <a:rPr lang="en-US" dirty="0"/>
              <a:t>atau Ebay. </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Enterprise Software</a:t>
            </a:r>
            <a:endParaRPr lang="en-US" dirty="0"/>
          </a:p>
        </p:txBody>
      </p:sp>
      <p:sp>
        <p:nvSpPr>
          <p:cNvPr id="3" name="Content Placeholder 2"/>
          <p:cNvSpPr>
            <a:spLocks noGrp="1"/>
          </p:cNvSpPr>
          <p:nvPr>
            <p:ph idx="1"/>
          </p:nvPr>
        </p:nvSpPr>
        <p:spPr/>
        <p:txBody>
          <a:bodyPr/>
          <a:lstStyle/>
          <a:p>
            <a:r>
              <a:rPr lang="en-US" dirty="0" smtClean="0"/>
              <a:t>Menurut </a:t>
            </a:r>
            <a:r>
              <a:rPr lang="en-US" i="1" dirty="0"/>
              <a:t>Wikipedia.org</a:t>
            </a:r>
            <a:r>
              <a:rPr lang="en-US" i="1" dirty="0" smtClean="0"/>
              <a:t>:</a:t>
            </a:r>
          </a:p>
          <a:p>
            <a:endParaRPr lang="en-US" i="1" dirty="0"/>
          </a:p>
          <a:p>
            <a:pPr algn="just">
              <a:buNone/>
            </a:pPr>
            <a:r>
              <a:rPr lang="en-US" dirty="0" smtClean="0"/>
              <a:t>	Enterprise </a:t>
            </a:r>
            <a:r>
              <a:rPr lang="en-US" dirty="0"/>
              <a:t>Software is software that solves an </a:t>
            </a:r>
            <a:r>
              <a:rPr lang="en-US" b="1" dirty="0"/>
              <a:t>enterprise </a:t>
            </a:r>
            <a:r>
              <a:rPr lang="en-US" b="1" dirty="0" smtClean="0"/>
              <a:t>problem</a:t>
            </a:r>
            <a:r>
              <a:rPr lang="id-ID" b="1" dirty="0"/>
              <a:t> </a:t>
            </a:r>
            <a:r>
              <a:rPr lang="en-US" b="1" dirty="0" smtClean="0"/>
              <a:t>(rather </a:t>
            </a:r>
            <a:r>
              <a:rPr lang="en-US" b="1" dirty="0"/>
              <a:t>than a departmental problem</a:t>
            </a:r>
            <a:r>
              <a:rPr lang="en-US" b="1" dirty="0" smtClean="0"/>
              <a:t>)</a:t>
            </a:r>
            <a:r>
              <a:rPr lang="id-ID" b="1" dirty="0" smtClean="0"/>
              <a:t> </a:t>
            </a:r>
            <a:r>
              <a:rPr lang="en-US" b="1" dirty="0" smtClean="0"/>
              <a:t>and </a:t>
            </a:r>
            <a:r>
              <a:rPr lang="en-US" b="1" dirty="0"/>
              <a:t>usually enterprise software is written using Enterprise Software Architecture.</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6" name="Rectangle 4"/>
          <p:cNvSpPr>
            <a:spLocks noChangeArrowheads="1"/>
          </p:cNvSpPr>
          <p:nvPr/>
        </p:nvSpPr>
        <p:spPr bwMode="auto">
          <a:xfrm>
            <a:off x="1981200" y="6096000"/>
            <a:ext cx="1524000" cy="415925"/>
          </a:xfrm>
          <a:prstGeom prst="rect">
            <a:avLst/>
          </a:prstGeom>
          <a:noFill/>
          <a:ln w="9525">
            <a:noFill/>
            <a:miter lim="800000"/>
            <a:headEnd/>
            <a:tailEnd/>
          </a:ln>
        </p:spPr>
        <p:txBody>
          <a:bodyPr lIns="92075" tIns="46038" rIns="92075" bIns="46038" anchor="ctr"/>
          <a:lstStyle/>
          <a:p>
            <a:pPr>
              <a:lnSpc>
                <a:spcPct val="90000"/>
              </a:lnSpc>
            </a:pPr>
            <a:r>
              <a:rPr lang="en-US" sz="1600" b="1" dirty="0">
                <a:solidFill>
                  <a:srgbClr val="FF0000"/>
                </a:solidFill>
                <a:latin typeface="Arial" charset="0"/>
                <a:cs typeface="Arial" charset="0"/>
              </a:rPr>
              <a:t>Procurement</a:t>
            </a:r>
          </a:p>
        </p:txBody>
      </p:sp>
      <p:sp>
        <p:nvSpPr>
          <p:cNvPr id="1037" name="Rectangle 5"/>
          <p:cNvSpPr>
            <a:spLocks noChangeArrowheads="1"/>
          </p:cNvSpPr>
          <p:nvPr/>
        </p:nvSpPr>
        <p:spPr bwMode="auto">
          <a:xfrm>
            <a:off x="685800" y="3505200"/>
            <a:ext cx="1196975" cy="501650"/>
          </a:xfrm>
          <a:prstGeom prst="rect">
            <a:avLst/>
          </a:prstGeom>
          <a:noFill/>
          <a:ln w="9525">
            <a:noFill/>
            <a:miter lim="800000"/>
            <a:headEnd/>
            <a:tailEnd/>
          </a:ln>
        </p:spPr>
        <p:txBody>
          <a:bodyPr lIns="92075" tIns="46038" rIns="92075" bIns="46038" anchor="ctr"/>
          <a:lstStyle/>
          <a:p>
            <a:pPr>
              <a:lnSpc>
                <a:spcPct val="90000"/>
              </a:lnSpc>
            </a:pPr>
            <a:r>
              <a:rPr lang="en-US" sz="1600" b="1" dirty="0">
                <a:solidFill>
                  <a:srgbClr val="FF0000"/>
                </a:solidFill>
                <a:latin typeface="Arial" charset="0"/>
                <a:cs typeface="Arial" charset="0"/>
              </a:rPr>
              <a:t>Inventory</a:t>
            </a:r>
          </a:p>
        </p:txBody>
      </p:sp>
      <p:graphicFrame>
        <p:nvGraphicFramePr>
          <p:cNvPr id="1026" name="Object 2"/>
          <p:cNvGraphicFramePr>
            <a:graphicFrameLocks/>
          </p:cNvGraphicFramePr>
          <p:nvPr/>
        </p:nvGraphicFramePr>
        <p:xfrm>
          <a:off x="2133600" y="4648200"/>
          <a:ext cx="1341438" cy="1393825"/>
        </p:xfrm>
        <a:graphic>
          <a:graphicData uri="http://schemas.openxmlformats.org/presentationml/2006/ole">
            <mc:AlternateContent xmlns:mc="http://schemas.openxmlformats.org/markup-compatibility/2006">
              <mc:Choice xmlns:v="urn:schemas-microsoft-com:vml" Requires="v">
                <p:oleObj spid="_x0000_s1166" r:id="rId3" imgW="2714400" imgH="2743200" progId="">
                  <p:embed/>
                </p:oleObj>
              </mc:Choice>
              <mc:Fallback>
                <p:oleObj r:id="rId3" imgW="2714400" imgH="2743200" progId="">
                  <p:embed/>
                  <p:pic>
                    <p:nvPicPr>
                      <p:cNvPr id="0" name="Object 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4648200"/>
                        <a:ext cx="1341438" cy="139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Group 7"/>
          <p:cNvGrpSpPr>
            <a:grpSpLocks/>
          </p:cNvGrpSpPr>
          <p:nvPr/>
        </p:nvGrpSpPr>
        <p:grpSpPr bwMode="auto">
          <a:xfrm>
            <a:off x="381000" y="4038600"/>
            <a:ext cx="1371600" cy="1873250"/>
            <a:chOff x="2496" y="432"/>
            <a:chExt cx="864" cy="1180"/>
          </a:xfrm>
        </p:grpSpPr>
        <p:sp>
          <p:nvSpPr>
            <p:cNvPr id="1069" name="Rectangle 8"/>
            <p:cNvSpPr>
              <a:spLocks noChangeArrowheads="1"/>
            </p:cNvSpPr>
            <p:nvPr/>
          </p:nvSpPr>
          <p:spPr bwMode="auto">
            <a:xfrm>
              <a:off x="2634" y="1296"/>
              <a:ext cx="726" cy="316"/>
            </a:xfrm>
            <a:prstGeom prst="rect">
              <a:avLst/>
            </a:prstGeom>
            <a:noFill/>
            <a:ln w="9525">
              <a:noFill/>
              <a:miter lim="800000"/>
              <a:headEnd/>
              <a:tailEnd/>
            </a:ln>
          </p:spPr>
          <p:txBody>
            <a:bodyPr lIns="92075" tIns="46038" rIns="92075" bIns="46038" anchor="ctr"/>
            <a:lstStyle/>
            <a:p>
              <a:pPr>
                <a:lnSpc>
                  <a:spcPct val="90000"/>
                </a:lnSpc>
              </a:pPr>
              <a:r>
                <a:rPr lang="en-US" sz="1600" b="1" dirty="0">
                  <a:solidFill>
                    <a:srgbClr val="FF0000"/>
                  </a:solidFill>
                  <a:latin typeface="Arial" charset="0"/>
                  <a:cs typeface="Arial" charset="0"/>
                </a:rPr>
                <a:t>Finance</a:t>
              </a:r>
            </a:p>
          </p:txBody>
        </p:sp>
        <p:graphicFrame>
          <p:nvGraphicFramePr>
            <p:cNvPr id="1035" name="Object 11"/>
            <p:cNvGraphicFramePr>
              <a:graphicFrameLocks/>
            </p:cNvGraphicFramePr>
            <p:nvPr/>
          </p:nvGraphicFramePr>
          <p:xfrm>
            <a:off x="2496" y="432"/>
            <a:ext cx="845" cy="878"/>
          </p:xfrm>
          <a:graphic>
            <a:graphicData uri="http://schemas.openxmlformats.org/presentationml/2006/ole">
              <mc:AlternateContent xmlns:mc="http://schemas.openxmlformats.org/markup-compatibility/2006">
                <mc:Choice xmlns:v="urn:schemas-microsoft-com:vml" Requires="v">
                  <p:oleObj spid="_x0000_s1167" r:id="rId5" imgW="2714400" imgH="2743200" progId="">
                    <p:embed/>
                  </p:oleObj>
                </mc:Choice>
                <mc:Fallback>
                  <p:oleObj r:id="rId5" imgW="2714400" imgH="2743200" progId="">
                    <p:embed/>
                    <p:pic>
                      <p:nvPicPr>
                        <p:cNvPr id="0" name="Object 1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6" y="432"/>
                          <a:ext cx="845" cy="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aphicFrame>
        <p:nvGraphicFramePr>
          <p:cNvPr id="1027" name="Object 3"/>
          <p:cNvGraphicFramePr>
            <a:graphicFrameLocks/>
          </p:cNvGraphicFramePr>
          <p:nvPr/>
        </p:nvGraphicFramePr>
        <p:xfrm>
          <a:off x="685800" y="2057400"/>
          <a:ext cx="1341438" cy="1393825"/>
        </p:xfrm>
        <a:graphic>
          <a:graphicData uri="http://schemas.openxmlformats.org/presentationml/2006/ole">
            <mc:AlternateContent xmlns:mc="http://schemas.openxmlformats.org/markup-compatibility/2006">
              <mc:Choice xmlns:v="urn:schemas-microsoft-com:vml" Requires="v">
                <p:oleObj spid="_x0000_s1168" r:id="rId6" imgW="2714400" imgH="2743200" progId="">
                  <p:embed/>
                </p:oleObj>
              </mc:Choice>
              <mc:Fallback>
                <p:oleObj r:id="rId6" imgW="2714400" imgH="2743200" progId="">
                  <p:embed/>
                  <p:pic>
                    <p:nvPicPr>
                      <p:cNvPr id="0" name="Object 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2057400"/>
                        <a:ext cx="1341438" cy="139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39" name="Freeform 11"/>
          <p:cNvSpPr>
            <a:spLocks/>
          </p:cNvSpPr>
          <p:nvPr/>
        </p:nvSpPr>
        <p:spPr bwMode="auto">
          <a:xfrm>
            <a:off x="5757863" y="4678363"/>
            <a:ext cx="357187" cy="173037"/>
          </a:xfrm>
          <a:custGeom>
            <a:avLst/>
            <a:gdLst>
              <a:gd name="T0" fmla="*/ 236 w 238"/>
              <a:gd name="T1" fmla="*/ 108 h 111"/>
              <a:gd name="T2" fmla="*/ 232 w 238"/>
              <a:gd name="T3" fmla="*/ 105 h 111"/>
              <a:gd name="T4" fmla="*/ 225 w 238"/>
              <a:gd name="T5" fmla="*/ 101 h 111"/>
              <a:gd name="T6" fmla="*/ 216 w 238"/>
              <a:gd name="T7" fmla="*/ 93 h 111"/>
              <a:gd name="T8" fmla="*/ 204 w 238"/>
              <a:gd name="T9" fmla="*/ 85 h 111"/>
              <a:gd name="T10" fmla="*/ 190 w 238"/>
              <a:gd name="T11" fmla="*/ 76 h 111"/>
              <a:gd name="T12" fmla="*/ 175 w 238"/>
              <a:gd name="T13" fmla="*/ 65 h 111"/>
              <a:gd name="T14" fmla="*/ 158 w 238"/>
              <a:gd name="T15" fmla="*/ 55 h 111"/>
              <a:gd name="T16" fmla="*/ 139 w 238"/>
              <a:gd name="T17" fmla="*/ 45 h 111"/>
              <a:gd name="T18" fmla="*/ 121 w 238"/>
              <a:gd name="T19" fmla="*/ 35 h 111"/>
              <a:gd name="T20" fmla="*/ 101 w 238"/>
              <a:gd name="T21" fmla="*/ 26 h 111"/>
              <a:gd name="T22" fmla="*/ 82 w 238"/>
              <a:gd name="T23" fmla="*/ 17 h 111"/>
              <a:gd name="T24" fmla="*/ 62 w 238"/>
              <a:gd name="T25" fmla="*/ 10 h 111"/>
              <a:gd name="T26" fmla="*/ 44 w 238"/>
              <a:gd name="T27" fmla="*/ 5 h 111"/>
              <a:gd name="T28" fmla="*/ 25 w 238"/>
              <a:gd name="T29" fmla="*/ 1 h 111"/>
              <a:gd name="T30" fmla="*/ 8 w 238"/>
              <a:gd name="T31" fmla="*/ 0 h 111"/>
              <a:gd name="T32" fmla="*/ 1 w 238"/>
              <a:gd name="T33" fmla="*/ 0 h 111"/>
              <a:gd name="T34" fmla="*/ 6 w 238"/>
              <a:gd name="T35" fmla="*/ 1 h 111"/>
              <a:gd name="T36" fmla="*/ 12 w 238"/>
              <a:gd name="T37" fmla="*/ 1 h 111"/>
              <a:gd name="T38" fmla="*/ 21 w 238"/>
              <a:gd name="T39" fmla="*/ 3 h 111"/>
              <a:gd name="T40" fmla="*/ 31 w 238"/>
              <a:gd name="T41" fmla="*/ 4 h 111"/>
              <a:gd name="T42" fmla="*/ 43 w 238"/>
              <a:gd name="T43" fmla="*/ 7 h 111"/>
              <a:gd name="T44" fmla="*/ 55 w 238"/>
              <a:gd name="T45" fmla="*/ 10 h 111"/>
              <a:gd name="T46" fmla="*/ 66 w 238"/>
              <a:gd name="T47" fmla="*/ 15 h 111"/>
              <a:gd name="T48" fmla="*/ 71 w 238"/>
              <a:gd name="T49" fmla="*/ 17 h 111"/>
              <a:gd name="T50" fmla="*/ 81 w 238"/>
              <a:gd name="T51" fmla="*/ 21 h 111"/>
              <a:gd name="T52" fmla="*/ 91 w 238"/>
              <a:gd name="T53" fmla="*/ 25 h 111"/>
              <a:gd name="T54" fmla="*/ 97 w 238"/>
              <a:gd name="T55" fmla="*/ 27 h 111"/>
              <a:gd name="T56" fmla="*/ 98 w 238"/>
              <a:gd name="T57" fmla="*/ 28 h 111"/>
              <a:gd name="T58" fmla="*/ 96 w 238"/>
              <a:gd name="T59" fmla="*/ 28 h 111"/>
              <a:gd name="T60" fmla="*/ 98 w 238"/>
              <a:gd name="T61" fmla="*/ 29 h 111"/>
              <a:gd name="T62" fmla="*/ 104 w 238"/>
              <a:gd name="T63" fmla="*/ 32 h 111"/>
              <a:gd name="T64" fmla="*/ 115 w 238"/>
              <a:gd name="T65" fmla="*/ 37 h 111"/>
              <a:gd name="T66" fmla="*/ 127 w 238"/>
              <a:gd name="T67" fmla="*/ 43 h 111"/>
              <a:gd name="T68" fmla="*/ 139 w 238"/>
              <a:gd name="T69" fmla="*/ 49 h 111"/>
              <a:gd name="T70" fmla="*/ 153 w 238"/>
              <a:gd name="T71" fmla="*/ 56 h 111"/>
              <a:gd name="T72" fmla="*/ 165 w 238"/>
              <a:gd name="T73" fmla="*/ 63 h 111"/>
              <a:gd name="T74" fmla="*/ 175 w 238"/>
              <a:gd name="T75" fmla="*/ 69 h 111"/>
              <a:gd name="T76" fmla="*/ 173 w 238"/>
              <a:gd name="T77" fmla="*/ 69 h 111"/>
              <a:gd name="T78" fmla="*/ 176 w 238"/>
              <a:gd name="T79" fmla="*/ 70 h 111"/>
              <a:gd name="T80" fmla="*/ 179 w 238"/>
              <a:gd name="T81" fmla="*/ 72 h 111"/>
              <a:gd name="T82" fmla="*/ 183 w 238"/>
              <a:gd name="T83" fmla="*/ 74 h 111"/>
              <a:gd name="T84" fmla="*/ 186 w 238"/>
              <a:gd name="T85" fmla="*/ 76 h 111"/>
              <a:gd name="T86" fmla="*/ 190 w 238"/>
              <a:gd name="T87" fmla="*/ 79 h 111"/>
              <a:gd name="T88" fmla="*/ 198 w 238"/>
              <a:gd name="T89" fmla="*/ 83 h 111"/>
              <a:gd name="T90" fmla="*/ 206 w 238"/>
              <a:gd name="T91" fmla="*/ 90 h 111"/>
              <a:gd name="T92" fmla="*/ 216 w 238"/>
              <a:gd name="T93" fmla="*/ 97 h 111"/>
              <a:gd name="T94" fmla="*/ 223 w 238"/>
              <a:gd name="T95" fmla="*/ 102 h 111"/>
              <a:gd name="T96" fmla="*/ 230 w 238"/>
              <a:gd name="T97" fmla="*/ 107 h 111"/>
              <a:gd name="T98" fmla="*/ 234 w 238"/>
              <a:gd name="T99" fmla="*/ 110 h 111"/>
              <a:gd name="T100" fmla="*/ 237 w 238"/>
              <a:gd name="T101" fmla="*/ 109 h 11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8"/>
              <a:gd name="T154" fmla="*/ 0 h 111"/>
              <a:gd name="T155" fmla="*/ 238 w 238"/>
              <a:gd name="T156" fmla="*/ 111 h 11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8" h="111">
                <a:moveTo>
                  <a:pt x="237" y="109"/>
                </a:moveTo>
                <a:lnTo>
                  <a:pt x="236" y="108"/>
                </a:lnTo>
                <a:lnTo>
                  <a:pt x="235" y="107"/>
                </a:lnTo>
                <a:lnTo>
                  <a:pt x="232" y="105"/>
                </a:lnTo>
                <a:lnTo>
                  <a:pt x="229" y="103"/>
                </a:lnTo>
                <a:lnTo>
                  <a:pt x="225" y="101"/>
                </a:lnTo>
                <a:lnTo>
                  <a:pt x="220" y="97"/>
                </a:lnTo>
                <a:lnTo>
                  <a:pt x="216" y="93"/>
                </a:lnTo>
                <a:lnTo>
                  <a:pt x="210" y="89"/>
                </a:lnTo>
                <a:lnTo>
                  <a:pt x="204" y="85"/>
                </a:lnTo>
                <a:lnTo>
                  <a:pt x="197" y="81"/>
                </a:lnTo>
                <a:lnTo>
                  <a:pt x="190" y="76"/>
                </a:lnTo>
                <a:lnTo>
                  <a:pt x="182" y="71"/>
                </a:lnTo>
                <a:lnTo>
                  <a:pt x="175" y="65"/>
                </a:lnTo>
                <a:lnTo>
                  <a:pt x="167" y="61"/>
                </a:lnTo>
                <a:lnTo>
                  <a:pt x="158" y="55"/>
                </a:lnTo>
                <a:lnTo>
                  <a:pt x="149" y="50"/>
                </a:lnTo>
                <a:lnTo>
                  <a:pt x="139" y="45"/>
                </a:lnTo>
                <a:lnTo>
                  <a:pt x="131" y="40"/>
                </a:lnTo>
                <a:lnTo>
                  <a:pt x="121" y="35"/>
                </a:lnTo>
                <a:lnTo>
                  <a:pt x="111" y="30"/>
                </a:lnTo>
                <a:lnTo>
                  <a:pt x="101" y="26"/>
                </a:lnTo>
                <a:lnTo>
                  <a:pt x="92" y="21"/>
                </a:lnTo>
                <a:lnTo>
                  <a:pt x="82" y="17"/>
                </a:lnTo>
                <a:lnTo>
                  <a:pt x="72" y="13"/>
                </a:lnTo>
                <a:lnTo>
                  <a:pt x="62" y="10"/>
                </a:lnTo>
                <a:lnTo>
                  <a:pt x="53" y="7"/>
                </a:lnTo>
                <a:lnTo>
                  <a:pt x="44" y="5"/>
                </a:lnTo>
                <a:lnTo>
                  <a:pt x="34" y="3"/>
                </a:lnTo>
                <a:lnTo>
                  <a:pt x="25" y="1"/>
                </a:lnTo>
                <a:lnTo>
                  <a:pt x="17" y="0"/>
                </a:lnTo>
                <a:lnTo>
                  <a:pt x="8" y="0"/>
                </a:lnTo>
                <a:lnTo>
                  <a:pt x="0" y="0"/>
                </a:lnTo>
                <a:lnTo>
                  <a:pt x="1" y="0"/>
                </a:lnTo>
                <a:lnTo>
                  <a:pt x="3" y="0"/>
                </a:lnTo>
                <a:lnTo>
                  <a:pt x="6" y="1"/>
                </a:lnTo>
                <a:lnTo>
                  <a:pt x="9" y="1"/>
                </a:lnTo>
                <a:lnTo>
                  <a:pt x="12" y="1"/>
                </a:lnTo>
                <a:lnTo>
                  <a:pt x="17" y="2"/>
                </a:lnTo>
                <a:lnTo>
                  <a:pt x="21" y="3"/>
                </a:lnTo>
                <a:lnTo>
                  <a:pt x="26" y="3"/>
                </a:lnTo>
                <a:lnTo>
                  <a:pt x="31" y="4"/>
                </a:lnTo>
                <a:lnTo>
                  <a:pt x="37" y="6"/>
                </a:lnTo>
                <a:lnTo>
                  <a:pt x="43" y="7"/>
                </a:lnTo>
                <a:lnTo>
                  <a:pt x="49" y="9"/>
                </a:lnTo>
                <a:lnTo>
                  <a:pt x="55" y="10"/>
                </a:lnTo>
                <a:lnTo>
                  <a:pt x="60" y="13"/>
                </a:lnTo>
                <a:lnTo>
                  <a:pt x="66" y="15"/>
                </a:lnTo>
                <a:lnTo>
                  <a:pt x="68" y="16"/>
                </a:lnTo>
                <a:lnTo>
                  <a:pt x="71" y="17"/>
                </a:lnTo>
                <a:lnTo>
                  <a:pt x="75" y="19"/>
                </a:lnTo>
                <a:lnTo>
                  <a:pt x="81" y="21"/>
                </a:lnTo>
                <a:lnTo>
                  <a:pt x="86" y="23"/>
                </a:lnTo>
                <a:lnTo>
                  <a:pt x="91" y="25"/>
                </a:lnTo>
                <a:lnTo>
                  <a:pt x="95" y="27"/>
                </a:lnTo>
                <a:lnTo>
                  <a:pt x="97" y="27"/>
                </a:lnTo>
                <a:lnTo>
                  <a:pt x="99" y="28"/>
                </a:lnTo>
                <a:lnTo>
                  <a:pt x="98" y="28"/>
                </a:lnTo>
                <a:lnTo>
                  <a:pt x="97" y="28"/>
                </a:lnTo>
                <a:lnTo>
                  <a:pt x="96" y="28"/>
                </a:lnTo>
                <a:lnTo>
                  <a:pt x="97" y="28"/>
                </a:lnTo>
                <a:lnTo>
                  <a:pt x="98" y="29"/>
                </a:lnTo>
                <a:lnTo>
                  <a:pt x="100" y="30"/>
                </a:lnTo>
                <a:lnTo>
                  <a:pt x="104" y="32"/>
                </a:lnTo>
                <a:lnTo>
                  <a:pt x="109" y="35"/>
                </a:lnTo>
                <a:lnTo>
                  <a:pt x="115" y="37"/>
                </a:lnTo>
                <a:lnTo>
                  <a:pt x="121" y="40"/>
                </a:lnTo>
                <a:lnTo>
                  <a:pt x="127" y="43"/>
                </a:lnTo>
                <a:lnTo>
                  <a:pt x="134" y="46"/>
                </a:lnTo>
                <a:lnTo>
                  <a:pt x="139" y="49"/>
                </a:lnTo>
                <a:lnTo>
                  <a:pt x="146" y="52"/>
                </a:lnTo>
                <a:lnTo>
                  <a:pt x="153" y="56"/>
                </a:lnTo>
                <a:lnTo>
                  <a:pt x="159" y="60"/>
                </a:lnTo>
                <a:lnTo>
                  <a:pt x="165" y="63"/>
                </a:lnTo>
                <a:lnTo>
                  <a:pt x="171" y="65"/>
                </a:lnTo>
                <a:lnTo>
                  <a:pt x="175" y="69"/>
                </a:lnTo>
                <a:lnTo>
                  <a:pt x="172" y="69"/>
                </a:lnTo>
                <a:lnTo>
                  <a:pt x="173" y="69"/>
                </a:lnTo>
                <a:lnTo>
                  <a:pt x="174" y="69"/>
                </a:lnTo>
                <a:lnTo>
                  <a:pt x="176" y="70"/>
                </a:lnTo>
                <a:lnTo>
                  <a:pt x="178" y="71"/>
                </a:lnTo>
                <a:lnTo>
                  <a:pt x="179" y="72"/>
                </a:lnTo>
                <a:lnTo>
                  <a:pt x="181" y="73"/>
                </a:lnTo>
                <a:lnTo>
                  <a:pt x="183" y="74"/>
                </a:lnTo>
                <a:lnTo>
                  <a:pt x="184" y="75"/>
                </a:lnTo>
                <a:lnTo>
                  <a:pt x="186" y="76"/>
                </a:lnTo>
                <a:lnTo>
                  <a:pt x="187" y="77"/>
                </a:lnTo>
                <a:lnTo>
                  <a:pt x="190" y="79"/>
                </a:lnTo>
                <a:lnTo>
                  <a:pt x="194" y="81"/>
                </a:lnTo>
                <a:lnTo>
                  <a:pt x="198" y="83"/>
                </a:lnTo>
                <a:lnTo>
                  <a:pt x="202" y="87"/>
                </a:lnTo>
                <a:lnTo>
                  <a:pt x="206" y="90"/>
                </a:lnTo>
                <a:lnTo>
                  <a:pt x="211" y="93"/>
                </a:lnTo>
                <a:lnTo>
                  <a:pt x="216" y="97"/>
                </a:lnTo>
                <a:lnTo>
                  <a:pt x="219" y="100"/>
                </a:lnTo>
                <a:lnTo>
                  <a:pt x="223" y="102"/>
                </a:lnTo>
                <a:lnTo>
                  <a:pt x="227" y="105"/>
                </a:lnTo>
                <a:lnTo>
                  <a:pt x="230" y="107"/>
                </a:lnTo>
                <a:lnTo>
                  <a:pt x="233" y="109"/>
                </a:lnTo>
                <a:lnTo>
                  <a:pt x="234" y="110"/>
                </a:lnTo>
                <a:lnTo>
                  <a:pt x="235" y="110"/>
                </a:lnTo>
                <a:lnTo>
                  <a:pt x="237" y="109"/>
                </a:lnTo>
              </a:path>
            </a:pathLst>
          </a:custGeom>
          <a:solidFill>
            <a:schemeClr val="tx1"/>
          </a:solidFill>
          <a:ln w="9525" cap="rnd">
            <a:noFill/>
            <a:round/>
            <a:headEnd/>
            <a:tailEnd/>
          </a:ln>
        </p:spPr>
        <p:txBody>
          <a:bodyPr/>
          <a:lstStyle/>
          <a:p>
            <a:endParaRPr lang="en-US">
              <a:solidFill>
                <a:srgbClr val="FF0000"/>
              </a:solidFill>
            </a:endParaRPr>
          </a:p>
        </p:txBody>
      </p:sp>
      <p:grpSp>
        <p:nvGrpSpPr>
          <p:cNvPr id="3" name="Group 12"/>
          <p:cNvGrpSpPr>
            <a:grpSpLocks/>
          </p:cNvGrpSpPr>
          <p:nvPr/>
        </p:nvGrpSpPr>
        <p:grpSpPr bwMode="auto">
          <a:xfrm>
            <a:off x="5562600" y="4419600"/>
            <a:ext cx="1531938" cy="1722438"/>
            <a:chOff x="3381" y="2678"/>
            <a:chExt cx="1018" cy="1110"/>
          </a:xfrm>
        </p:grpSpPr>
        <p:sp>
          <p:nvSpPr>
            <p:cNvPr id="1067" name="Freeform 13"/>
            <p:cNvSpPr>
              <a:spLocks/>
            </p:cNvSpPr>
            <p:nvPr/>
          </p:nvSpPr>
          <p:spPr bwMode="auto">
            <a:xfrm>
              <a:off x="3840" y="2961"/>
              <a:ext cx="238" cy="111"/>
            </a:xfrm>
            <a:custGeom>
              <a:avLst/>
              <a:gdLst>
                <a:gd name="T0" fmla="*/ 236 w 238"/>
                <a:gd name="T1" fmla="*/ 108 h 111"/>
                <a:gd name="T2" fmla="*/ 232 w 238"/>
                <a:gd name="T3" fmla="*/ 105 h 111"/>
                <a:gd name="T4" fmla="*/ 225 w 238"/>
                <a:gd name="T5" fmla="*/ 101 h 111"/>
                <a:gd name="T6" fmla="*/ 216 w 238"/>
                <a:gd name="T7" fmla="*/ 93 h 111"/>
                <a:gd name="T8" fmla="*/ 204 w 238"/>
                <a:gd name="T9" fmla="*/ 85 h 111"/>
                <a:gd name="T10" fmla="*/ 190 w 238"/>
                <a:gd name="T11" fmla="*/ 76 h 111"/>
                <a:gd name="T12" fmla="*/ 175 w 238"/>
                <a:gd name="T13" fmla="*/ 65 h 111"/>
                <a:gd name="T14" fmla="*/ 158 w 238"/>
                <a:gd name="T15" fmla="*/ 55 h 111"/>
                <a:gd name="T16" fmla="*/ 139 w 238"/>
                <a:gd name="T17" fmla="*/ 45 h 111"/>
                <a:gd name="T18" fmla="*/ 121 w 238"/>
                <a:gd name="T19" fmla="*/ 35 h 111"/>
                <a:gd name="T20" fmla="*/ 101 w 238"/>
                <a:gd name="T21" fmla="*/ 26 h 111"/>
                <a:gd name="T22" fmla="*/ 82 w 238"/>
                <a:gd name="T23" fmla="*/ 17 h 111"/>
                <a:gd name="T24" fmla="*/ 62 w 238"/>
                <a:gd name="T25" fmla="*/ 10 h 111"/>
                <a:gd name="T26" fmla="*/ 44 w 238"/>
                <a:gd name="T27" fmla="*/ 5 h 111"/>
                <a:gd name="T28" fmla="*/ 25 w 238"/>
                <a:gd name="T29" fmla="*/ 1 h 111"/>
                <a:gd name="T30" fmla="*/ 8 w 238"/>
                <a:gd name="T31" fmla="*/ 0 h 111"/>
                <a:gd name="T32" fmla="*/ 1 w 238"/>
                <a:gd name="T33" fmla="*/ 0 h 111"/>
                <a:gd name="T34" fmla="*/ 6 w 238"/>
                <a:gd name="T35" fmla="*/ 1 h 111"/>
                <a:gd name="T36" fmla="*/ 12 w 238"/>
                <a:gd name="T37" fmla="*/ 1 h 111"/>
                <a:gd name="T38" fmla="*/ 21 w 238"/>
                <a:gd name="T39" fmla="*/ 3 h 111"/>
                <a:gd name="T40" fmla="*/ 31 w 238"/>
                <a:gd name="T41" fmla="*/ 4 h 111"/>
                <a:gd name="T42" fmla="*/ 43 w 238"/>
                <a:gd name="T43" fmla="*/ 7 h 111"/>
                <a:gd name="T44" fmla="*/ 55 w 238"/>
                <a:gd name="T45" fmla="*/ 10 h 111"/>
                <a:gd name="T46" fmla="*/ 66 w 238"/>
                <a:gd name="T47" fmla="*/ 15 h 111"/>
                <a:gd name="T48" fmla="*/ 71 w 238"/>
                <a:gd name="T49" fmla="*/ 17 h 111"/>
                <a:gd name="T50" fmla="*/ 81 w 238"/>
                <a:gd name="T51" fmla="*/ 21 h 111"/>
                <a:gd name="T52" fmla="*/ 91 w 238"/>
                <a:gd name="T53" fmla="*/ 25 h 111"/>
                <a:gd name="T54" fmla="*/ 97 w 238"/>
                <a:gd name="T55" fmla="*/ 27 h 111"/>
                <a:gd name="T56" fmla="*/ 98 w 238"/>
                <a:gd name="T57" fmla="*/ 28 h 111"/>
                <a:gd name="T58" fmla="*/ 96 w 238"/>
                <a:gd name="T59" fmla="*/ 28 h 111"/>
                <a:gd name="T60" fmla="*/ 98 w 238"/>
                <a:gd name="T61" fmla="*/ 29 h 111"/>
                <a:gd name="T62" fmla="*/ 104 w 238"/>
                <a:gd name="T63" fmla="*/ 32 h 111"/>
                <a:gd name="T64" fmla="*/ 115 w 238"/>
                <a:gd name="T65" fmla="*/ 37 h 111"/>
                <a:gd name="T66" fmla="*/ 127 w 238"/>
                <a:gd name="T67" fmla="*/ 43 h 111"/>
                <a:gd name="T68" fmla="*/ 139 w 238"/>
                <a:gd name="T69" fmla="*/ 49 h 111"/>
                <a:gd name="T70" fmla="*/ 153 w 238"/>
                <a:gd name="T71" fmla="*/ 56 h 111"/>
                <a:gd name="T72" fmla="*/ 165 w 238"/>
                <a:gd name="T73" fmla="*/ 63 h 111"/>
                <a:gd name="T74" fmla="*/ 175 w 238"/>
                <a:gd name="T75" fmla="*/ 69 h 111"/>
                <a:gd name="T76" fmla="*/ 173 w 238"/>
                <a:gd name="T77" fmla="*/ 69 h 111"/>
                <a:gd name="T78" fmla="*/ 176 w 238"/>
                <a:gd name="T79" fmla="*/ 70 h 111"/>
                <a:gd name="T80" fmla="*/ 179 w 238"/>
                <a:gd name="T81" fmla="*/ 72 h 111"/>
                <a:gd name="T82" fmla="*/ 183 w 238"/>
                <a:gd name="T83" fmla="*/ 74 h 111"/>
                <a:gd name="T84" fmla="*/ 186 w 238"/>
                <a:gd name="T85" fmla="*/ 76 h 111"/>
                <a:gd name="T86" fmla="*/ 190 w 238"/>
                <a:gd name="T87" fmla="*/ 79 h 111"/>
                <a:gd name="T88" fmla="*/ 198 w 238"/>
                <a:gd name="T89" fmla="*/ 83 h 111"/>
                <a:gd name="T90" fmla="*/ 206 w 238"/>
                <a:gd name="T91" fmla="*/ 90 h 111"/>
                <a:gd name="T92" fmla="*/ 216 w 238"/>
                <a:gd name="T93" fmla="*/ 97 h 111"/>
                <a:gd name="T94" fmla="*/ 223 w 238"/>
                <a:gd name="T95" fmla="*/ 102 h 111"/>
                <a:gd name="T96" fmla="*/ 230 w 238"/>
                <a:gd name="T97" fmla="*/ 107 h 111"/>
                <a:gd name="T98" fmla="*/ 234 w 238"/>
                <a:gd name="T99" fmla="*/ 110 h 111"/>
                <a:gd name="T100" fmla="*/ 237 w 238"/>
                <a:gd name="T101" fmla="*/ 109 h 11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8"/>
                <a:gd name="T154" fmla="*/ 0 h 111"/>
                <a:gd name="T155" fmla="*/ 238 w 238"/>
                <a:gd name="T156" fmla="*/ 111 h 11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8" h="111">
                  <a:moveTo>
                    <a:pt x="237" y="109"/>
                  </a:moveTo>
                  <a:lnTo>
                    <a:pt x="236" y="108"/>
                  </a:lnTo>
                  <a:lnTo>
                    <a:pt x="235" y="107"/>
                  </a:lnTo>
                  <a:lnTo>
                    <a:pt x="232" y="105"/>
                  </a:lnTo>
                  <a:lnTo>
                    <a:pt x="229" y="103"/>
                  </a:lnTo>
                  <a:lnTo>
                    <a:pt x="225" y="101"/>
                  </a:lnTo>
                  <a:lnTo>
                    <a:pt x="220" y="97"/>
                  </a:lnTo>
                  <a:lnTo>
                    <a:pt x="216" y="93"/>
                  </a:lnTo>
                  <a:lnTo>
                    <a:pt x="210" y="89"/>
                  </a:lnTo>
                  <a:lnTo>
                    <a:pt x="204" y="85"/>
                  </a:lnTo>
                  <a:lnTo>
                    <a:pt x="197" y="81"/>
                  </a:lnTo>
                  <a:lnTo>
                    <a:pt x="190" y="76"/>
                  </a:lnTo>
                  <a:lnTo>
                    <a:pt x="182" y="71"/>
                  </a:lnTo>
                  <a:lnTo>
                    <a:pt x="175" y="65"/>
                  </a:lnTo>
                  <a:lnTo>
                    <a:pt x="167" y="61"/>
                  </a:lnTo>
                  <a:lnTo>
                    <a:pt x="158" y="55"/>
                  </a:lnTo>
                  <a:lnTo>
                    <a:pt x="149" y="50"/>
                  </a:lnTo>
                  <a:lnTo>
                    <a:pt x="139" y="45"/>
                  </a:lnTo>
                  <a:lnTo>
                    <a:pt x="131" y="40"/>
                  </a:lnTo>
                  <a:lnTo>
                    <a:pt x="121" y="35"/>
                  </a:lnTo>
                  <a:lnTo>
                    <a:pt x="111" y="30"/>
                  </a:lnTo>
                  <a:lnTo>
                    <a:pt x="101" y="26"/>
                  </a:lnTo>
                  <a:lnTo>
                    <a:pt x="92" y="21"/>
                  </a:lnTo>
                  <a:lnTo>
                    <a:pt x="82" y="17"/>
                  </a:lnTo>
                  <a:lnTo>
                    <a:pt x="72" y="13"/>
                  </a:lnTo>
                  <a:lnTo>
                    <a:pt x="62" y="10"/>
                  </a:lnTo>
                  <a:lnTo>
                    <a:pt x="53" y="7"/>
                  </a:lnTo>
                  <a:lnTo>
                    <a:pt x="44" y="5"/>
                  </a:lnTo>
                  <a:lnTo>
                    <a:pt x="34" y="3"/>
                  </a:lnTo>
                  <a:lnTo>
                    <a:pt x="25" y="1"/>
                  </a:lnTo>
                  <a:lnTo>
                    <a:pt x="17" y="0"/>
                  </a:lnTo>
                  <a:lnTo>
                    <a:pt x="8" y="0"/>
                  </a:lnTo>
                  <a:lnTo>
                    <a:pt x="0" y="0"/>
                  </a:lnTo>
                  <a:lnTo>
                    <a:pt x="1" y="0"/>
                  </a:lnTo>
                  <a:lnTo>
                    <a:pt x="3" y="0"/>
                  </a:lnTo>
                  <a:lnTo>
                    <a:pt x="6" y="1"/>
                  </a:lnTo>
                  <a:lnTo>
                    <a:pt x="9" y="1"/>
                  </a:lnTo>
                  <a:lnTo>
                    <a:pt x="12" y="1"/>
                  </a:lnTo>
                  <a:lnTo>
                    <a:pt x="17" y="2"/>
                  </a:lnTo>
                  <a:lnTo>
                    <a:pt x="21" y="3"/>
                  </a:lnTo>
                  <a:lnTo>
                    <a:pt x="26" y="3"/>
                  </a:lnTo>
                  <a:lnTo>
                    <a:pt x="31" y="4"/>
                  </a:lnTo>
                  <a:lnTo>
                    <a:pt x="37" y="6"/>
                  </a:lnTo>
                  <a:lnTo>
                    <a:pt x="43" y="7"/>
                  </a:lnTo>
                  <a:lnTo>
                    <a:pt x="49" y="9"/>
                  </a:lnTo>
                  <a:lnTo>
                    <a:pt x="55" y="10"/>
                  </a:lnTo>
                  <a:lnTo>
                    <a:pt x="60" y="13"/>
                  </a:lnTo>
                  <a:lnTo>
                    <a:pt x="66" y="15"/>
                  </a:lnTo>
                  <a:lnTo>
                    <a:pt x="68" y="16"/>
                  </a:lnTo>
                  <a:lnTo>
                    <a:pt x="71" y="17"/>
                  </a:lnTo>
                  <a:lnTo>
                    <a:pt x="75" y="19"/>
                  </a:lnTo>
                  <a:lnTo>
                    <a:pt x="81" y="21"/>
                  </a:lnTo>
                  <a:lnTo>
                    <a:pt x="86" y="23"/>
                  </a:lnTo>
                  <a:lnTo>
                    <a:pt x="91" y="25"/>
                  </a:lnTo>
                  <a:lnTo>
                    <a:pt x="95" y="27"/>
                  </a:lnTo>
                  <a:lnTo>
                    <a:pt x="97" y="27"/>
                  </a:lnTo>
                  <a:lnTo>
                    <a:pt x="99" y="28"/>
                  </a:lnTo>
                  <a:lnTo>
                    <a:pt x="98" y="28"/>
                  </a:lnTo>
                  <a:lnTo>
                    <a:pt x="97" y="28"/>
                  </a:lnTo>
                  <a:lnTo>
                    <a:pt x="96" y="28"/>
                  </a:lnTo>
                  <a:lnTo>
                    <a:pt x="97" y="28"/>
                  </a:lnTo>
                  <a:lnTo>
                    <a:pt x="98" y="29"/>
                  </a:lnTo>
                  <a:lnTo>
                    <a:pt x="100" y="30"/>
                  </a:lnTo>
                  <a:lnTo>
                    <a:pt x="104" y="32"/>
                  </a:lnTo>
                  <a:lnTo>
                    <a:pt x="109" y="35"/>
                  </a:lnTo>
                  <a:lnTo>
                    <a:pt x="115" y="37"/>
                  </a:lnTo>
                  <a:lnTo>
                    <a:pt x="121" y="40"/>
                  </a:lnTo>
                  <a:lnTo>
                    <a:pt x="127" y="43"/>
                  </a:lnTo>
                  <a:lnTo>
                    <a:pt x="134" y="46"/>
                  </a:lnTo>
                  <a:lnTo>
                    <a:pt x="139" y="49"/>
                  </a:lnTo>
                  <a:lnTo>
                    <a:pt x="146" y="52"/>
                  </a:lnTo>
                  <a:lnTo>
                    <a:pt x="153" y="56"/>
                  </a:lnTo>
                  <a:lnTo>
                    <a:pt x="159" y="60"/>
                  </a:lnTo>
                  <a:lnTo>
                    <a:pt x="165" y="63"/>
                  </a:lnTo>
                  <a:lnTo>
                    <a:pt x="171" y="65"/>
                  </a:lnTo>
                  <a:lnTo>
                    <a:pt x="175" y="69"/>
                  </a:lnTo>
                  <a:lnTo>
                    <a:pt x="172" y="69"/>
                  </a:lnTo>
                  <a:lnTo>
                    <a:pt x="173" y="69"/>
                  </a:lnTo>
                  <a:lnTo>
                    <a:pt x="174" y="69"/>
                  </a:lnTo>
                  <a:lnTo>
                    <a:pt x="176" y="70"/>
                  </a:lnTo>
                  <a:lnTo>
                    <a:pt x="178" y="71"/>
                  </a:lnTo>
                  <a:lnTo>
                    <a:pt x="179" y="72"/>
                  </a:lnTo>
                  <a:lnTo>
                    <a:pt x="181" y="73"/>
                  </a:lnTo>
                  <a:lnTo>
                    <a:pt x="183" y="74"/>
                  </a:lnTo>
                  <a:lnTo>
                    <a:pt x="184" y="75"/>
                  </a:lnTo>
                  <a:lnTo>
                    <a:pt x="186" y="76"/>
                  </a:lnTo>
                  <a:lnTo>
                    <a:pt x="187" y="77"/>
                  </a:lnTo>
                  <a:lnTo>
                    <a:pt x="190" y="79"/>
                  </a:lnTo>
                  <a:lnTo>
                    <a:pt x="194" y="81"/>
                  </a:lnTo>
                  <a:lnTo>
                    <a:pt x="198" y="83"/>
                  </a:lnTo>
                  <a:lnTo>
                    <a:pt x="202" y="87"/>
                  </a:lnTo>
                  <a:lnTo>
                    <a:pt x="206" y="90"/>
                  </a:lnTo>
                  <a:lnTo>
                    <a:pt x="211" y="93"/>
                  </a:lnTo>
                  <a:lnTo>
                    <a:pt x="216" y="97"/>
                  </a:lnTo>
                  <a:lnTo>
                    <a:pt x="219" y="100"/>
                  </a:lnTo>
                  <a:lnTo>
                    <a:pt x="223" y="102"/>
                  </a:lnTo>
                  <a:lnTo>
                    <a:pt x="227" y="105"/>
                  </a:lnTo>
                  <a:lnTo>
                    <a:pt x="230" y="107"/>
                  </a:lnTo>
                  <a:lnTo>
                    <a:pt x="233" y="109"/>
                  </a:lnTo>
                  <a:lnTo>
                    <a:pt x="234" y="110"/>
                  </a:lnTo>
                  <a:lnTo>
                    <a:pt x="235" y="110"/>
                  </a:lnTo>
                  <a:lnTo>
                    <a:pt x="237" y="109"/>
                  </a:lnTo>
                </a:path>
              </a:pathLst>
            </a:custGeom>
            <a:solidFill>
              <a:schemeClr val="tx1"/>
            </a:solidFill>
            <a:ln w="9525" cap="rnd">
              <a:noFill/>
              <a:round/>
              <a:headEnd/>
              <a:tailEnd/>
            </a:ln>
          </p:spPr>
          <p:txBody>
            <a:bodyPr/>
            <a:lstStyle/>
            <a:p>
              <a:endParaRPr lang="en-US">
                <a:solidFill>
                  <a:srgbClr val="FF0000"/>
                </a:solidFill>
              </a:endParaRPr>
            </a:p>
          </p:txBody>
        </p:sp>
        <p:graphicFrame>
          <p:nvGraphicFramePr>
            <p:cNvPr id="1034" name="Object 10"/>
            <p:cNvGraphicFramePr>
              <a:graphicFrameLocks/>
            </p:cNvGraphicFramePr>
            <p:nvPr/>
          </p:nvGraphicFramePr>
          <p:xfrm>
            <a:off x="3381" y="2678"/>
            <a:ext cx="891" cy="899"/>
          </p:xfrm>
          <a:graphic>
            <a:graphicData uri="http://schemas.openxmlformats.org/presentationml/2006/ole">
              <mc:AlternateContent xmlns:mc="http://schemas.openxmlformats.org/markup-compatibility/2006">
                <mc:Choice xmlns:v="urn:schemas-microsoft-com:vml" Requires="v">
                  <p:oleObj spid="_x0000_s1169" r:id="rId7" imgW="2714400" imgH="2743200" progId="">
                    <p:embed/>
                  </p:oleObj>
                </mc:Choice>
                <mc:Fallback>
                  <p:oleObj r:id="rId7" imgW="2714400" imgH="2743200" progId="">
                    <p:embed/>
                    <p:pic>
                      <p:nvPicPr>
                        <p:cNvPr id="0" name="Object 1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1" y="2678"/>
                          <a:ext cx="891" cy="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68" name="Rectangle 15"/>
            <p:cNvSpPr>
              <a:spLocks noChangeArrowheads="1"/>
            </p:cNvSpPr>
            <p:nvPr/>
          </p:nvSpPr>
          <p:spPr bwMode="auto">
            <a:xfrm>
              <a:off x="3450" y="3569"/>
              <a:ext cx="949" cy="219"/>
            </a:xfrm>
            <a:prstGeom prst="rect">
              <a:avLst/>
            </a:prstGeom>
            <a:noFill/>
            <a:ln w="9525">
              <a:noFill/>
              <a:miter lim="800000"/>
              <a:headEnd/>
              <a:tailEnd/>
            </a:ln>
          </p:spPr>
          <p:txBody>
            <a:bodyPr wrap="none" lIns="92075" tIns="46038" rIns="92075" bIns="46038">
              <a:spAutoFit/>
            </a:bodyPr>
            <a:lstStyle/>
            <a:p>
              <a:r>
                <a:rPr lang="en-US" sz="1600" b="1">
                  <a:solidFill>
                    <a:srgbClr val="FF0000"/>
                  </a:solidFill>
                  <a:latin typeface="Arial" charset="0"/>
                  <a:cs typeface="Arial" charset="0"/>
                </a:rPr>
                <a:t>Maintenance</a:t>
              </a:r>
            </a:p>
          </p:txBody>
        </p:sp>
      </p:grpSp>
      <p:sp>
        <p:nvSpPr>
          <p:cNvPr id="1041" name="Freeform 16"/>
          <p:cNvSpPr>
            <a:spLocks/>
          </p:cNvSpPr>
          <p:nvPr/>
        </p:nvSpPr>
        <p:spPr bwMode="auto">
          <a:xfrm>
            <a:off x="7321550" y="895350"/>
            <a:ext cx="358775" cy="173038"/>
          </a:xfrm>
          <a:custGeom>
            <a:avLst/>
            <a:gdLst>
              <a:gd name="T0" fmla="*/ 236 w 238"/>
              <a:gd name="T1" fmla="*/ 108 h 111"/>
              <a:gd name="T2" fmla="*/ 232 w 238"/>
              <a:gd name="T3" fmla="*/ 105 h 111"/>
              <a:gd name="T4" fmla="*/ 225 w 238"/>
              <a:gd name="T5" fmla="*/ 101 h 111"/>
              <a:gd name="T6" fmla="*/ 216 w 238"/>
              <a:gd name="T7" fmla="*/ 93 h 111"/>
              <a:gd name="T8" fmla="*/ 204 w 238"/>
              <a:gd name="T9" fmla="*/ 85 h 111"/>
              <a:gd name="T10" fmla="*/ 190 w 238"/>
              <a:gd name="T11" fmla="*/ 76 h 111"/>
              <a:gd name="T12" fmla="*/ 175 w 238"/>
              <a:gd name="T13" fmla="*/ 65 h 111"/>
              <a:gd name="T14" fmla="*/ 158 w 238"/>
              <a:gd name="T15" fmla="*/ 55 h 111"/>
              <a:gd name="T16" fmla="*/ 139 w 238"/>
              <a:gd name="T17" fmla="*/ 45 h 111"/>
              <a:gd name="T18" fmla="*/ 121 w 238"/>
              <a:gd name="T19" fmla="*/ 35 h 111"/>
              <a:gd name="T20" fmla="*/ 101 w 238"/>
              <a:gd name="T21" fmla="*/ 26 h 111"/>
              <a:gd name="T22" fmla="*/ 82 w 238"/>
              <a:gd name="T23" fmla="*/ 17 h 111"/>
              <a:gd name="T24" fmla="*/ 62 w 238"/>
              <a:gd name="T25" fmla="*/ 10 h 111"/>
              <a:gd name="T26" fmla="*/ 44 w 238"/>
              <a:gd name="T27" fmla="*/ 5 h 111"/>
              <a:gd name="T28" fmla="*/ 25 w 238"/>
              <a:gd name="T29" fmla="*/ 1 h 111"/>
              <a:gd name="T30" fmla="*/ 8 w 238"/>
              <a:gd name="T31" fmla="*/ 0 h 111"/>
              <a:gd name="T32" fmla="*/ 1 w 238"/>
              <a:gd name="T33" fmla="*/ 0 h 111"/>
              <a:gd name="T34" fmla="*/ 6 w 238"/>
              <a:gd name="T35" fmla="*/ 1 h 111"/>
              <a:gd name="T36" fmla="*/ 12 w 238"/>
              <a:gd name="T37" fmla="*/ 1 h 111"/>
              <a:gd name="T38" fmla="*/ 21 w 238"/>
              <a:gd name="T39" fmla="*/ 3 h 111"/>
              <a:gd name="T40" fmla="*/ 31 w 238"/>
              <a:gd name="T41" fmla="*/ 4 h 111"/>
              <a:gd name="T42" fmla="*/ 43 w 238"/>
              <a:gd name="T43" fmla="*/ 7 h 111"/>
              <a:gd name="T44" fmla="*/ 55 w 238"/>
              <a:gd name="T45" fmla="*/ 10 h 111"/>
              <a:gd name="T46" fmla="*/ 66 w 238"/>
              <a:gd name="T47" fmla="*/ 15 h 111"/>
              <a:gd name="T48" fmla="*/ 71 w 238"/>
              <a:gd name="T49" fmla="*/ 17 h 111"/>
              <a:gd name="T50" fmla="*/ 81 w 238"/>
              <a:gd name="T51" fmla="*/ 21 h 111"/>
              <a:gd name="T52" fmla="*/ 91 w 238"/>
              <a:gd name="T53" fmla="*/ 25 h 111"/>
              <a:gd name="T54" fmla="*/ 97 w 238"/>
              <a:gd name="T55" fmla="*/ 27 h 111"/>
              <a:gd name="T56" fmla="*/ 98 w 238"/>
              <a:gd name="T57" fmla="*/ 28 h 111"/>
              <a:gd name="T58" fmla="*/ 96 w 238"/>
              <a:gd name="T59" fmla="*/ 28 h 111"/>
              <a:gd name="T60" fmla="*/ 98 w 238"/>
              <a:gd name="T61" fmla="*/ 29 h 111"/>
              <a:gd name="T62" fmla="*/ 104 w 238"/>
              <a:gd name="T63" fmla="*/ 32 h 111"/>
              <a:gd name="T64" fmla="*/ 115 w 238"/>
              <a:gd name="T65" fmla="*/ 37 h 111"/>
              <a:gd name="T66" fmla="*/ 127 w 238"/>
              <a:gd name="T67" fmla="*/ 43 h 111"/>
              <a:gd name="T68" fmla="*/ 139 w 238"/>
              <a:gd name="T69" fmla="*/ 49 h 111"/>
              <a:gd name="T70" fmla="*/ 153 w 238"/>
              <a:gd name="T71" fmla="*/ 56 h 111"/>
              <a:gd name="T72" fmla="*/ 165 w 238"/>
              <a:gd name="T73" fmla="*/ 63 h 111"/>
              <a:gd name="T74" fmla="*/ 175 w 238"/>
              <a:gd name="T75" fmla="*/ 69 h 111"/>
              <a:gd name="T76" fmla="*/ 173 w 238"/>
              <a:gd name="T77" fmla="*/ 69 h 111"/>
              <a:gd name="T78" fmla="*/ 176 w 238"/>
              <a:gd name="T79" fmla="*/ 70 h 111"/>
              <a:gd name="T80" fmla="*/ 179 w 238"/>
              <a:gd name="T81" fmla="*/ 72 h 111"/>
              <a:gd name="T82" fmla="*/ 183 w 238"/>
              <a:gd name="T83" fmla="*/ 74 h 111"/>
              <a:gd name="T84" fmla="*/ 186 w 238"/>
              <a:gd name="T85" fmla="*/ 76 h 111"/>
              <a:gd name="T86" fmla="*/ 190 w 238"/>
              <a:gd name="T87" fmla="*/ 79 h 111"/>
              <a:gd name="T88" fmla="*/ 198 w 238"/>
              <a:gd name="T89" fmla="*/ 83 h 111"/>
              <a:gd name="T90" fmla="*/ 206 w 238"/>
              <a:gd name="T91" fmla="*/ 90 h 111"/>
              <a:gd name="T92" fmla="*/ 216 w 238"/>
              <a:gd name="T93" fmla="*/ 97 h 111"/>
              <a:gd name="T94" fmla="*/ 223 w 238"/>
              <a:gd name="T95" fmla="*/ 102 h 111"/>
              <a:gd name="T96" fmla="*/ 230 w 238"/>
              <a:gd name="T97" fmla="*/ 107 h 111"/>
              <a:gd name="T98" fmla="*/ 234 w 238"/>
              <a:gd name="T99" fmla="*/ 110 h 111"/>
              <a:gd name="T100" fmla="*/ 237 w 238"/>
              <a:gd name="T101" fmla="*/ 109 h 11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8"/>
              <a:gd name="T154" fmla="*/ 0 h 111"/>
              <a:gd name="T155" fmla="*/ 238 w 238"/>
              <a:gd name="T156" fmla="*/ 111 h 11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8" h="111">
                <a:moveTo>
                  <a:pt x="237" y="109"/>
                </a:moveTo>
                <a:lnTo>
                  <a:pt x="236" y="108"/>
                </a:lnTo>
                <a:lnTo>
                  <a:pt x="235" y="107"/>
                </a:lnTo>
                <a:lnTo>
                  <a:pt x="232" y="105"/>
                </a:lnTo>
                <a:lnTo>
                  <a:pt x="229" y="103"/>
                </a:lnTo>
                <a:lnTo>
                  <a:pt x="225" y="101"/>
                </a:lnTo>
                <a:lnTo>
                  <a:pt x="220" y="97"/>
                </a:lnTo>
                <a:lnTo>
                  <a:pt x="216" y="93"/>
                </a:lnTo>
                <a:lnTo>
                  <a:pt x="210" y="89"/>
                </a:lnTo>
                <a:lnTo>
                  <a:pt x="204" y="85"/>
                </a:lnTo>
                <a:lnTo>
                  <a:pt x="197" y="81"/>
                </a:lnTo>
                <a:lnTo>
                  <a:pt x="190" y="76"/>
                </a:lnTo>
                <a:lnTo>
                  <a:pt x="182" y="71"/>
                </a:lnTo>
                <a:lnTo>
                  <a:pt x="175" y="65"/>
                </a:lnTo>
                <a:lnTo>
                  <a:pt x="167" y="61"/>
                </a:lnTo>
                <a:lnTo>
                  <a:pt x="158" y="55"/>
                </a:lnTo>
                <a:lnTo>
                  <a:pt x="149" y="50"/>
                </a:lnTo>
                <a:lnTo>
                  <a:pt x="139" y="45"/>
                </a:lnTo>
                <a:lnTo>
                  <a:pt x="131" y="40"/>
                </a:lnTo>
                <a:lnTo>
                  <a:pt x="121" y="35"/>
                </a:lnTo>
                <a:lnTo>
                  <a:pt x="111" y="30"/>
                </a:lnTo>
                <a:lnTo>
                  <a:pt x="101" y="26"/>
                </a:lnTo>
                <a:lnTo>
                  <a:pt x="92" y="21"/>
                </a:lnTo>
                <a:lnTo>
                  <a:pt x="82" y="17"/>
                </a:lnTo>
                <a:lnTo>
                  <a:pt x="72" y="13"/>
                </a:lnTo>
                <a:lnTo>
                  <a:pt x="62" y="10"/>
                </a:lnTo>
                <a:lnTo>
                  <a:pt x="53" y="7"/>
                </a:lnTo>
                <a:lnTo>
                  <a:pt x="44" y="5"/>
                </a:lnTo>
                <a:lnTo>
                  <a:pt x="34" y="3"/>
                </a:lnTo>
                <a:lnTo>
                  <a:pt x="25" y="1"/>
                </a:lnTo>
                <a:lnTo>
                  <a:pt x="17" y="0"/>
                </a:lnTo>
                <a:lnTo>
                  <a:pt x="8" y="0"/>
                </a:lnTo>
                <a:lnTo>
                  <a:pt x="0" y="0"/>
                </a:lnTo>
                <a:lnTo>
                  <a:pt x="1" y="0"/>
                </a:lnTo>
                <a:lnTo>
                  <a:pt x="3" y="0"/>
                </a:lnTo>
                <a:lnTo>
                  <a:pt x="6" y="1"/>
                </a:lnTo>
                <a:lnTo>
                  <a:pt x="9" y="1"/>
                </a:lnTo>
                <a:lnTo>
                  <a:pt x="12" y="1"/>
                </a:lnTo>
                <a:lnTo>
                  <a:pt x="17" y="2"/>
                </a:lnTo>
                <a:lnTo>
                  <a:pt x="21" y="3"/>
                </a:lnTo>
                <a:lnTo>
                  <a:pt x="26" y="3"/>
                </a:lnTo>
                <a:lnTo>
                  <a:pt x="31" y="4"/>
                </a:lnTo>
                <a:lnTo>
                  <a:pt x="37" y="6"/>
                </a:lnTo>
                <a:lnTo>
                  <a:pt x="43" y="7"/>
                </a:lnTo>
                <a:lnTo>
                  <a:pt x="49" y="9"/>
                </a:lnTo>
                <a:lnTo>
                  <a:pt x="55" y="10"/>
                </a:lnTo>
                <a:lnTo>
                  <a:pt x="60" y="13"/>
                </a:lnTo>
                <a:lnTo>
                  <a:pt x="66" y="15"/>
                </a:lnTo>
                <a:lnTo>
                  <a:pt x="68" y="16"/>
                </a:lnTo>
                <a:lnTo>
                  <a:pt x="71" y="17"/>
                </a:lnTo>
                <a:lnTo>
                  <a:pt x="75" y="19"/>
                </a:lnTo>
                <a:lnTo>
                  <a:pt x="81" y="21"/>
                </a:lnTo>
                <a:lnTo>
                  <a:pt x="86" y="23"/>
                </a:lnTo>
                <a:lnTo>
                  <a:pt x="91" y="25"/>
                </a:lnTo>
                <a:lnTo>
                  <a:pt x="95" y="27"/>
                </a:lnTo>
                <a:lnTo>
                  <a:pt x="97" y="27"/>
                </a:lnTo>
                <a:lnTo>
                  <a:pt x="99" y="28"/>
                </a:lnTo>
                <a:lnTo>
                  <a:pt x="98" y="28"/>
                </a:lnTo>
                <a:lnTo>
                  <a:pt x="97" y="28"/>
                </a:lnTo>
                <a:lnTo>
                  <a:pt x="96" y="28"/>
                </a:lnTo>
                <a:lnTo>
                  <a:pt x="97" y="28"/>
                </a:lnTo>
                <a:lnTo>
                  <a:pt x="98" y="29"/>
                </a:lnTo>
                <a:lnTo>
                  <a:pt x="100" y="30"/>
                </a:lnTo>
                <a:lnTo>
                  <a:pt x="104" y="32"/>
                </a:lnTo>
                <a:lnTo>
                  <a:pt x="109" y="35"/>
                </a:lnTo>
                <a:lnTo>
                  <a:pt x="115" y="37"/>
                </a:lnTo>
                <a:lnTo>
                  <a:pt x="121" y="40"/>
                </a:lnTo>
                <a:lnTo>
                  <a:pt x="127" y="43"/>
                </a:lnTo>
                <a:lnTo>
                  <a:pt x="134" y="46"/>
                </a:lnTo>
                <a:lnTo>
                  <a:pt x="139" y="49"/>
                </a:lnTo>
                <a:lnTo>
                  <a:pt x="146" y="52"/>
                </a:lnTo>
                <a:lnTo>
                  <a:pt x="153" y="56"/>
                </a:lnTo>
                <a:lnTo>
                  <a:pt x="159" y="60"/>
                </a:lnTo>
                <a:lnTo>
                  <a:pt x="165" y="63"/>
                </a:lnTo>
                <a:lnTo>
                  <a:pt x="171" y="65"/>
                </a:lnTo>
                <a:lnTo>
                  <a:pt x="175" y="69"/>
                </a:lnTo>
                <a:lnTo>
                  <a:pt x="172" y="69"/>
                </a:lnTo>
                <a:lnTo>
                  <a:pt x="173" y="69"/>
                </a:lnTo>
                <a:lnTo>
                  <a:pt x="174" y="69"/>
                </a:lnTo>
                <a:lnTo>
                  <a:pt x="176" y="70"/>
                </a:lnTo>
                <a:lnTo>
                  <a:pt x="178" y="71"/>
                </a:lnTo>
                <a:lnTo>
                  <a:pt x="179" y="72"/>
                </a:lnTo>
                <a:lnTo>
                  <a:pt x="181" y="73"/>
                </a:lnTo>
                <a:lnTo>
                  <a:pt x="183" y="74"/>
                </a:lnTo>
                <a:lnTo>
                  <a:pt x="184" y="75"/>
                </a:lnTo>
                <a:lnTo>
                  <a:pt x="186" y="76"/>
                </a:lnTo>
                <a:lnTo>
                  <a:pt x="187" y="77"/>
                </a:lnTo>
                <a:lnTo>
                  <a:pt x="190" y="79"/>
                </a:lnTo>
                <a:lnTo>
                  <a:pt x="194" y="81"/>
                </a:lnTo>
                <a:lnTo>
                  <a:pt x="198" y="83"/>
                </a:lnTo>
                <a:lnTo>
                  <a:pt x="202" y="87"/>
                </a:lnTo>
                <a:lnTo>
                  <a:pt x="206" y="90"/>
                </a:lnTo>
                <a:lnTo>
                  <a:pt x="211" y="93"/>
                </a:lnTo>
                <a:lnTo>
                  <a:pt x="216" y="97"/>
                </a:lnTo>
                <a:lnTo>
                  <a:pt x="219" y="100"/>
                </a:lnTo>
                <a:lnTo>
                  <a:pt x="223" y="102"/>
                </a:lnTo>
                <a:lnTo>
                  <a:pt x="227" y="105"/>
                </a:lnTo>
                <a:lnTo>
                  <a:pt x="230" y="107"/>
                </a:lnTo>
                <a:lnTo>
                  <a:pt x="233" y="109"/>
                </a:lnTo>
                <a:lnTo>
                  <a:pt x="234" y="110"/>
                </a:lnTo>
                <a:lnTo>
                  <a:pt x="235" y="110"/>
                </a:lnTo>
                <a:lnTo>
                  <a:pt x="237" y="109"/>
                </a:lnTo>
              </a:path>
            </a:pathLst>
          </a:custGeom>
          <a:solidFill>
            <a:schemeClr val="tx1"/>
          </a:solidFill>
          <a:ln w="9525" cap="rnd">
            <a:noFill/>
            <a:round/>
            <a:headEnd/>
            <a:tailEnd/>
          </a:ln>
        </p:spPr>
        <p:txBody>
          <a:bodyPr/>
          <a:lstStyle/>
          <a:p>
            <a:endParaRPr lang="en-US">
              <a:solidFill>
                <a:srgbClr val="FF0000"/>
              </a:solidFill>
            </a:endParaRPr>
          </a:p>
        </p:txBody>
      </p:sp>
      <p:grpSp>
        <p:nvGrpSpPr>
          <p:cNvPr id="4" name="Group 17"/>
          <p:cNvGrpSpPr>
            <a:grpSpLocks/>
          </p:cNvGrpSpPr>
          <p:nvPr/>
        </p:nvGrpSpPr>
        <p:grpSpPr bwMode="auto">
          <a:xfrm>
            <a:off x="5867400" y="685800"/>
            <a:ext cx="1460500" cy="1962150"/>
            <a:chOff x="3888" y="288"/>
            <a:chExt cx="920" cy="1236"/>
          </a:xfrm>
        </p:grpSpPr>
        <p:graphicFrame>
          <p:nvGraphicFramePr>
            <p:cNvPr id="1033" name="Object 9"/>
            <p:cNvGraphicFramePr>
              <a:graphicFrameLocks/>
            </p:cNvGraphicFramePr>
            <p:nvPr/>
          </p:nvGraphicFramePr>
          <p:xfrm>
            <a:off x="3888" y="288"/>
            <a:ext cx="845" cy="878"/>
          </p:xfrm>
          <a:graphic>
            <a:graphicData uri="http://schemas.openxmlformats.org/presentationml/2006/ole">
              <mc:AlternateContent xmlns:mc="http://schemas.openxmlformats.org/markup-compatibility/2006">
                <mc:Choice xmlns:v="urn:schemas-microsoft-com:vml" Requires="v">
                  <p:oleObj spid="_x0000_s1170" r:id="rId8" imgW="2714400" imgH="2743200" progId="">
                    <p:embed/>
                  </p:oleObj>
                </mc:Choice>
                <mc:Fallback>
                  <p:oleObj r:id="rId8" imgW="2714400" imgH="2743200" progId="">
                    <p:embed/>
                    <p:pic>
                      <p:nvPicPr>
                        <p:cNvPr id="0" name="Object 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8" y="288"/>
                          <a:ext cx="845" cy="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66" name="Rectangle 19"/>
            <p:cNvSpPr>
              <a:spLocks noChangeArrowheads="1"/>
            </p:cNvSpPr>
            <p:nvPr/>
          </p:nvSpPr>
          <p:spPr bwMode="auto">
            <a:xfrm>
              <a:off x="3953" y="1158"/>
              <a:ext cx="855" cy="366"/>
            </a:xfrm>
            <a:prstGeom prst="rect">
              <a:avLst/>
            </a:prstGeom>
            <a:noFill/>
            <a:ln w="9525">
              <a:noFill/>
              <a:miter lim="800000"/>
              <a:headEnd/>
              <a:tailEnd/>
            </a:ln>
          </p:spPr>
          <p:txBody>
            <a:bodyPr wrap="none" lIns="92075" tIns="46038" rIns="92075" bIns="46038">
              <a:spAutoFit/>
            </a:bodyPr>
            <a:lstStyle/>
            <a:p>
              <a:r>
                <a:rPr lang="en-US" sz="1600" b="1">
                  <a:solidFill>
                    <a:srgbClr val="FF0000"/>
                  </a:solidFill>
                  <a:latin typeface="Arial" charset="0"/>
                  <a:cs typeface="Arial" charset="0"/>
                </a:rPr>
                <a:t>Engineering</a:t>
              </a:r>
            </a:p>
            <a:p>
              <a:r>
                <a:rPr lang="en-US" sz="1600" b="1">
                  <a:solidFill>
                    <a:srgbClr val="FF0000"/>
                  </a:solidFill>
                  <a:latin typeface="Arial" charset="0"/>
                  <a:cs typeface="Arial" charset="0"/>
                </a:rPr>
                <a:t>Design</a:t>
              </a:r>
            </a:p>
          </p:txBody>
        </p:sp>
      </p:grpSp>
      <p:grpSp>
        <p:nvGrpSpPr>
          <p:cNvPr id="5" name="Group 20"/>
          <p:cNvGrpSpPr>
            <a:grpSpLocks/>
          </p:cNvGrpSpPr>
          <p:nvPr/>
        </p:nvGrpSpPr>
        <p:grpSpPr bwMode="auto">
          <a:xfrm>
            <a:off x="7391400" y="4191000"/>
            <a:ext cx="1385888" cy="1717675"/>
            <a:chOff x="4711" y="2420"/>
            <a:chExt cx="920" cy="1108"/>
          </a:xfrm>
        </p:grpSpPr>
        <p:sp>
          <p:nvSpPr>
            <p:cNvPr id="1064" name="Freeform 21"/>
            <p:cNvSpPr>
              <a:spLocks/>
            </p:cNvSpPr>
            <p:nvPr/>
          </p:nvSpPr>
          <p:spPr bwMode="auto">
            <a:xfrm>
              <a:off x="5170" y="2703"/>
              <a:ext cx="238" cy="111"/>
            </a:xfrm>
            <a:custGeom>
              <a:avLst/>
              <a:gdLst>
                <a:gd name="T0" fmla="*/ 236 w 238"/>
                <a:gd name="T1" fmla="*/ 108 h 111"/>
                <a:gd name="T2" fmla="*/ 232 w 238"/>
                <a:gd name="T3" fmla="*/ 105 h 111"/>
                <a:gd name="T4" fmla="*/ 225 w 238"/>
                <a:gd name="T5" fmla="*/ 101 h 111"/>
                <a:gd name="T6" fmla="*/ 216 w 238"/>
                <a:gd name="T7" fmla="*/ 93 h 111"/>
                <a:gd name="T8" fmla="*/ 204 w 238"/>
                <a:gd name="T9" fmla="*/ 85 h 111"/>
                <a:gd name="T10" fmla="*/ 190 w 238"/>
                <a:gd name="T11" fmla="*/ 76 h 111"/>
                <a:gd name="T12" fmla="*/ 175 w 238"/>
                <a:gd name="T13" fmla="*/ 65 h 111"/>
                <a:gd name="T14" fmla="*/ 158 w 238"/>
                <a:gd name="T15" fmla="*/ 55 h 111"/>
                <a:gd name="T16" fmla="*/ 139 w 238"/>
                <a:gd name="T17" fmla="*/ 45 h 111"/>
                <a:gd name="T18" fmla="*/ 121 w 238"/>
                <a:gd name="T19" fmla="*/ 35 h 111"/>
                <a:gd name="T20" fmla="*/ 101 w 238"/>
                <a:gd name="T21" fmla="*/ 26 h 111"/>
                <a:gd name="T22" fmla="*/ 82 w 238"/>
                <a:gd name="T23" fmla="*/ 17 h 111"/>
                <a:gd name="T24" fmla="*/ 62 w 238"/>
                <a:gd name="T25" fmla="*/ 10 h 111"/>
                <a:gd name="T26" fmla="*/ 44 w 238"/>
                <a:gd name="T27" fmla="*/ 5 h 111"/>
                <a:gd name="T28" fmla="*/ 25 w 238"/>
                <a:gd name="T29" fmla="*/ 1 h 111"/>
                <a:gd name="T30" fmla="*/ 8 w 238"/>
                <a:gd name="T31" fmla="*/ 0 h 111"/>
                <a:gd name="T32" fmla="*/ 1 w 238"/>
                <a:gd name="T33" fmla="*/ 0 h 111"/>
                <a:gd name="T34" fmla="*/ 6 w 238"/>
                <a:gd name="T35" fmla="*/ 1 h 111"/>
                <a:gd name="T36" fmla="*/ 12 w 238"/>
                <a:gd name="T37" fmla="*/ 1 h 111"/>
                <a:gd name="T38" fmla="*/ 21 w 238"/>
                <a:gd name="T39" fmla="*/ 3 h 111"/>
                <a:gd name="T40" fmla="*/ 31 w 238"/>
                <a:gd name="T41" fmla="*/ 4 h 111"/>
                <a:gd name="T42" fmla="*/ 43 w 238"/>
                <a:gd name="T43" fmla="*/ 7 h 111"/>
                <a:gd name="T44" fmla="*/ 55 w 238"/>
                <a:gd name="T45" fmla="*/ 10 h 111"/>
                <a:gd name="T46" fmla="*/ 66 w 238"/>
                <a:gd name="T47" fmla="*/ 15 h 111"/>
                <a:gd name="T48" fmla="*/ 71 w 238"/>
                <a:gd name="T49" fmla="*/ 17 h 111"/>
                <a:gd name="T50" fmla="*/ 81 w 238"/>
                <a:gd name="T51" fmla="*/ 21 h 111"/>
                <a:gd name="T52" fmla="*/ 91 w 238"/>
                <a:gd name="T53" fmla="*/ 25 h 111"/>
                <a:gd name="T54" fmla="*/ 97 w 238"/>
                <a:gd name="T55" fmla="*/ 27 h 111"/>
                <a:gd name="T56" fmla="*/ 98 w 238"/>
                <a:gd name="T57" fmla="*/ 28 h 111"/>
                <a:gd name="T58" fmla="*/ 96 w 238"/>
                <a:gd name="T59" fmla="*/ 28 h 111"/>
                <a:gd name="T60" fmla="*/ 98 w 238"/>
                <a:gd name="T61" fmla="*/ 29 h 111"/>
                <a:gd name="T62" fmla="*/ 104 w 238"/>
                <a:gd name="T63" fmla="*/ 32 h 111"/>
                <a:gd name="T64" fmla="*/ 115 w 238"/>
                <a:gd name="T65" fmla="*/ 37 h 111"/>
                <a:gd name="T66" fmla="*/ 127 w 238"/>
                <a:gd name="T67" fmla="*/ 43 h 111"/>
                <a:gd name="T68" fmla="*/ 139 w 238"/>
                <a:gd name="T69" fmla="*/ 49 h 111"/>
                <a:gd name="T70" fmla="*/ 153 w 238"/>
                <a:gd name="T71" fmla="*/ 56 h 111"/>
                <a:gd name="T72" fmla="*/ 165 w 238"/>
                <a:gd name="T73" fmla="*/ 63 h 111"/>
                <a:gd name="T74" fmla="*/ 175 w 238"/>
                <a:gd name="T75" fmla="*/ 69 h 111"/>
                <a:gd name="T76" fmla="*/ 173 w 238"/>
                <a:gd name="T77" fmla="*/ 69 h 111"/>
                <a:gd name="T78" fmla="*/ 176 w 238"/>
                <a:gd name="T79" fmla="*/ 70 h 111"/>
                <a:gd name="T80" fmla="*/ 179 w 238"/>
                <a:gd name="T81" fmla="*/ 72 h 111"/>
                <a:gd name="T82" fmla="*/ 183 w 238"/>
                <a:gd name="T83" fmla="*/ 74 h 111"/>
                <a:gd name="T84" fmla="*/ 186 w 238"/>
                <a:gd name="T85" fmla="*/ 76 h 111"/>
                <a:gd name="T86" fmla="*/ 190 w 238"/>
                <a:gd name="T87" fmla="*/ 79 h 111"/>
                <a:gd name="T88" fmla="*/ 198 w 238"/>
                <a:gd name="T89" fmla="*/ 83 h 111"/>
                <a:gd name="T90" fmla="*/ 206 w 238"/>
                <a:gd name="T91" fmla="*/ 90 h 111"/>
                <a:gd name="T92" fmla="*/ 216 w 238"/>
                <a:gd name="T93" fmla="*/ 97 h 111"/>
                <a:gd name="T94" fmla="*/ 223 w 238"/>
                <a:gd name="T95" fmla="*/ 102 h 111"/>
                <a:gd name="T96" fmla="*/ 230 w 238"/>
                <a:gd name="T97" fmla="*/ 107 h 111"/>
                <a:gd name="T98" fmla="*/ 234 w 238"/>
                <a:gd name="T99" fmla="*/ 110 h 111"/>
                <a:gd name="T100" fmla="*/ 237 w 238"/>
                <a:gd name="T101" fmla="*/ 109 h 11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8"/>
                <a:gd name="T154" fmla="*/ 0 h 111"/>
                <a:gd name="T155" fmla="*/ 238 w 238"/>
                <a:gd name="T156" fmla="*/ 111 h 11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8" h="111">
                  <a:moveTo>
                    <a:pt x="237" y="109"/>
                  </a:moveTo>
                  <a:lnTo>
                    <a:pt x="236" y="108"/>
                  </a:lnTo>
                  <a:lnTo>
                    <a:pt x="235" y="107"/>
                  </a:lnTo>
                  <a:lnTo>
                    <a:pt x="232" y="105"/>
                  </a:lnTo>
                  <a:lnTo>
                    <a:pt x="229" y="103"/>
                  </a:lnTo>
                  <a:lnTo>
                    <a:pt x="225" y="101"/>
                  </a:lnTo>
                  <a:lnTo>
                    <a:pt x="220" y="97"/>
                  </a:lnTo>
                  <a:lnTo>
                    <a:pt x="216" y="93"/>
                  </a:lnTo>
                  <a:lnTo>
                    <a:pt x="210" y="89"/>
                  </a:lnTo>
                  <a:lnTo>
                    <a:pt x="204" y="85"/>
                  </a:lnTo>
                  <a:lnTo>
                    <a:pt x="197" y="81"/>
                  </a:lnTo>
                  <a:lnTo>
                    <a:pt x="190" y="76"/>
                  </a:lnTo>
                  <a:lnTo>
                    <a:pt x="182" y="71"/>
                  </a:lnTo>
                  <a:lnTo>
                    <a:pt x="175" y="65"/>
                  </a:lnTo>
                  <a:lnTo>
                    <a:pt x="167" y="61"/>
                  </a:lnTo>
                  <a:lnTo>
                    <a:pt x="158" y="55"/>
                  </a:lnTo>
                  <a:lnTo>
                    <a:pt x="149" y="50"/>
                  </a:lnTo>
                  <a:lnTo>
                    <a:pt x="139" y="45"/>
                  </a:lnTo>
                  <a:lnTo>
                    <a:pt x="131" y="40"/>
                  </a:lnTo>
                  <a:lnTo>
                    <a:pt x="121" y="35"/>
                  </a:lnTo>
                  <a:lnTo>
                    <a:pt x="111" y="30"/>
                  </a:lnTo>
                  <a:lnTo>
                    <a:pt x="101" y="26"/>
                  </a:lnTo>
                  <a:lnTo>
                    <a:pt x="92" y="21"/>
                  </a:lnTo>
                  <a:lnTo>
                    <a:pt x="82" y="17"/>
                  </a:lnTo>
                  <a:lnTo>
                    <a:pt x="72" y="13"/>
                  </a:lnTo>
                  <a:lnTo>
                    <a:pt x="62" y="10"/>
                  </a:lnTo>
                  <a:lnTo>
                    <a:pt x="53" y="7"/>
                  </a:lnTo>
                  <a:lnTo>
                    <a:pt x="44" y="5"/>
                  </a:lnTo>
                  <a:lnTo>
                    <a:pt x="34" y="3"/>
                  </a:lnTo>
                  <a:lnTo>
                    <a:pt x="25" y="1"/>
                  </a:lnTo>
                  <a:lnTo>
                    <a:pt x="17" y="0"/>
                  </a:lnTo>
                  <a:lnTo>
                    <a:pt x="8" y="0"/>
                  </a:lnTo>
                  <a:lnTo>
                    <a:pt x="0" y="0"/>
                  </a:lnTo>
                  <a:lnTo>
                    <a:pt x="1" y="0"/>
                  </a:lnTo>
                  <a:lnTo>
                    <a:pt x="3" y="0"/>
                  </a:lnTo>
                  <a:lnTo>
                    <a:pt x="6" y="1"/>
                  </a:lnTo>
                  <a:lnTo>
                    <a:pt x="9" y="1"/>
                  </a:lnTo>
                  <a:lnTo>
                    <a:pt x="12" y="1"/>
                  </a:lnTo>
                  <a:lnTo>
                    <a:pt x="17" y="2"/>
                  </a:lnTo>
                  <a:lnTo>
                    <a:pt x="21" y="3"/>
                  </a:lnTo>
                  <a:lnTo>
                    <a:pt x="26" y="3"/>
                  </a:lnTo>
                  <a:lnTo>
                    <a:pt x="31" y="4"/>
                  </a:lnTo>
                  <a:lnTo>
                    <a:pt x="37" y="6"/>
                  </a:lnTo>
                  <a:lnTo>
                    <a:pt x="43" y="7"/>
                  </a:lnTo>
                  <a:lnTo>
                    <a:pt x="49" y="9"/>
                  </a:lnTo>
                  <a:lnTo>
                    <a:pt x="55" y="10"/>
                  </a:lnTo>
                  <a:lnTo>
                    <a:pt x="60" y="13"/>
                  </a:lnTo>
                  <a:lnTo>
                    <a:pt x="66" y="15"/>
                  </a:lnTo>
                  <a:lnTo>
                    <a:pt x="68" y="16"/>
                  </a:lnTo>
                  <a:lnTo>
                    <a:pt x="71" y="17"/>
                  </a:lnTo>
                  <a:lnTo>
                    <a:pt x="75" y="19"/>
                  </a:lnTo>
                  <a:lnTo>
                    <a:pt x="81" y="21"/>
                  </a:lnTo>
                  <a:lnTo>
                    <a:pt x="86" y="23"/>
                  </a:lnTo>
                  <a:lnTo>
                    <a:pt x="91" y="25"/>
                  </a:lnTo>
                  <a:lnTo>
                    <a:pt x="95" y="27"/>
                  </a:lnTo>
                  <a:lnTo>
                    <a:pt x="97" y="27"/>
                  </a:lnTo>
                  <a:lnTo>
                    <a:pt x="99" y="28"/>
                  </a:lnTo>
                  <a:lnTo>
                    <a:pt x="98" y="28"/>
                  </a:lnTo>
                  <a:lnTo>
                    <a:pt x="97" y="28"/>
                  </a:lnTo>
                  <a:lnTo>
                    <a:pt x="96" y="28"/>
                  </a:lnTo>
                  <a:lnTo>
                    <a:pt x="97" y="28"/>
                  </a:lnTo>
                  <a:lnTo>
                    <a:pt x="98" y="29"/>
                  </a:lnTo>
                  <a:lnTo>
                    <a:pt x="100" y="30"/>
                  </a:lnTo>
                  <a:lnTo>
                    <a:pt x="104" y="32"/>
                  </a:lnTo>
                  <a:lnTo>
                    <a:pt x="109" y="35"/>
                  </a:lnTo>
                  <a:lnTo>
                    <a:pt x="115" y="37"/>
                  </a:lnTo>
                  <a:lnTo>
                    <a:pt x="121" y="40"/>
                  </a:lnTo>
                  <a:lnTo>
                    <a:pt x="127" y="43"/>
                  </a:lnTo>
                  <a:lnTo>
                    <a:pt x="134" y="46"/>
                  </a:lnTo>
                  <a:lnTo>
                    <a:pt x="139" y="49"/>
                  </a:lnTo>
                  <a:lnTo>
                    <a:pt x="146" y="52"/>
                  </a:lnTo>
                  <a:lnTo>
                    <a:pt x="153" y="56"/>
                  </a:lnTo>
                  <a:lnTo>
                    <a:pt x="159" y="60"/>
                  </a:lnTo>
                  <a:lnTo>
                    <a:pt x="165" y="63"/>
                  </a:lnTo>
                  <a:lnTo>
                    <a:pt x="171" y="65"/>
                  </a:lnTo>
                  <a:lnTo>
                    <a:pt x="175" y="69"/>
                  </a:lnTo>
                  <a:lnTo>
                    <a:pt x="172" y="69"/>
                  </a:lnTo>
                  <a:lnTo>
                    <a:pt x="173" y="69"/>
                  </a:lnTo>
                  <a:lnTo>
                    <a:pt x="174" y="69"/>
                  </a:lnTo>
                  <a:lnTo>
                    <a:pt x="176" y="70"/>
                  </a:lnTo>
                  <a:lnTo>
                    <a:pt x="178" y="71"/>
                  </a:lnTo>
                  <a:lnTo>
                    <a:pt x="179" y="72"/>
                  </a:lnTo>
                  <a:lnTo>
                    <a:pt x="181" y="73"/>
                  </a:lnTo>
                  <a:lnTo>
                    <a:pt x="183" y="74"/>
                  </a:lnTo>
                  <a:lnTo>
                    <a:pt x="184" y="75"/>
                  </a:lnTo>
                  <a:lnTo>
                    <a:pt x="186" y="76"/>
                  </a:lnTo>
                  <a:lnTo>
                    <a:pt x="187" y="77"/>
                  </a:lnTo>
                  <a:lnTo>
                    <a:pt x="190" y="79"/>
                  </a:lnTo>
                  <a:lnTo>
                    <a:pt x="194" y="81"/>
                  </a:lnTo>
                  <a:lnTo>
                    <a:pt x="198" y="83"/>
                  </a:lnTo>
                  <a:lnTo>
                    <a:pt x="202" y="87"/>
                  </a:lnTo>
                  <a:lnTo>
                    <a:pt x="206" y="90"/>
                  </a:lnTo>
                  <a:lnTo>
                    <a:pt x="211" y="93"/>
                  </a:lnTo>
                  <a:lnTo>
                    <a:pt x="216" y="97"/>
                  </a:lnTo>
                  <a:lnTo>
                    <a:pt x="219" y="100"/>
                  </a:lnTo>
                  <a:lnTo>
                    <a:pt x="223" y="102"/>
                  </a:lnTo>
                  <a:lnTo>
                    <a:pt x="227" y="105"/>
                  </a:lnTo>
                  <a:lnTo>
                    <a:pt x="230" y="107"/>
                  </a:lnTo>
                  <a:lnTo>
                    <a:pt x="233" y="109"/>
                  </a:lnTo>
                  <a:lnTo>
                    <a:pt x="234" y="110"/>
                  </a:lnTo>
                  <a:lnTo>
                    <a:pt x="235" y="110"/>
                  </a:lnTo>
                  <a:lnTo>
                    <a:pt x="237" y="109"/>
                  </a:lnTo>
                </a:path>
              </a:pathLst>
            </a:custGeom>
            <a:solidFill>
              <a:schemeClr val="tx1"/>
            </a:solidFill>
            <a:ln w="9525" cap="rnd">
              <a:noFill/>
              <a:round/>
              <a:headEnd/>
              <a:tailEnd/>
            </a:ln>
          </p:spPr>
          <p:txBody>
            <a:bodyPr/>
            <a:lstStyle/>
            <a:p>
              <a:endParaRPr lang="en-US">
                <a:solidFill>
                  <a:srgbClr val="FF0000"/>
                </a:solidFill>
              </a:endParaRPr>
            </a:p>
          </p:txBody>
        </p:sp>
        <p:graphicFrame>
          <p:nvGraphicFramePr>
            <p:cNvPr id="1032" name="Object 8"/>
            <p:cNvGraphicFramePr>
              <a:graphicFrameLocks/>
            </p:cNvGraphicFramePr>
            <p:nvPr/>
          </p:nvGraphicFramePr>
          <p:xfrm>
            <a:off x="4711" y="2420"/>
            <a:ext cx="891" cy="899"/>
          </p:xfrm>
          <a:graphic>
            <a:graphicData uri="http://schemas.openxmlformats.org/presentationml/2006/ole">
              <mc:AlternateContent xmlns:mc="http://schemas.openxmlformats.org/markup-compatibility/2006">
                <mc:Choice xmlns:v="urn:schemas-microsoft-com:vml" Requires="v">
                  <p:oleObj spid="_x0000_s1171" r:id="rId9" imgW="2714400" imgH="2743200" progId="">
                    <p:embed/>
                  </p:oleObj>
                </mc:Choice>
                <mc:Fallback>
                  <p:oleObj r:id="rId9" imgW="2714400" imgH="2743200" progId="">
                    <p:embed/>
                    <p:pic>
                      <p:nvPicPr>
                        <p:cNvPr id="0" name="Object 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1" y="2420"/>
                          <a:ext cx="891" cy="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65" name="Rectangle 23"/>
            <p:cNvSpPr>
              <a:spLocks noChangeArrowheads="1"/>
            </p:cNvSpPr>
            <p:nvPr/>
          </p:nvSpPr>
          <p:spPr bwMode="auto">
            <a:xfrm>
              <a:off x="4780" y="3309"/>
              <a:ext cx="851" cy="219"/>
            </a:xfrm>
            <a:prstGeom prst="rect">
              <a:avLst/>
            </a:prstGeom>
            <a:noFill/>
            <a:ln w="9525">
              <a:noFill/>
              <a:miter lim="800000"/>
              <a:headEnd/>
              <a:tailEnd/>
            </a:ln>
          </p:spPr>
          <p:txBody>
            <a:bodyPr wrap="none" lIns="92075" tIns="46038" rIns="92075" bIns="46038">
              <a:spAutoFit/>
            </a:bodyPr>
            <a:lstStyle/>
            <a:p>
              <a:r>
                <a:rPr lang="en-US" sz="1600" b="1">
                  <a:solidFill>
                    <a:srgbClr val="FF0000"/>
                  </a:solidFill>
                  <a:latin typeface="Arial" charset="0"/>
                  <a:cs typeface="Arial" charset="0"/>
                </a:rPr>
                <a:t>Controlling</a:t>
              </a:r>
            </a:p>
          </p:txBody>
        </p:sp>
      </p:grpSp>
      <p:grpSp>
        <p:nvGrpSpPr>
          <p:cNvPr id="6" name="Group 24"/>
          <p:cNvGrpSpPr>
            <a:grpSpLocks/>
          </p:cNvGrpSpPr>
          <p:nvPr/>
        </p:nvGrpSpPr>
        <p:grpSpPr bwMode="auto">
          <a:xfrm>
            <a:off x="7086600" y="2209800"/>
            <a:ext cx="1371600" cy="1966913"/>
            <a:chOff x="3002" y="336"/>
            <a:chExt cx="911" cy="1268"/>
          </a:xfrm>
        </p:grpSpPr>
        <p:sp>
          <p:nvSpPr>
            <p:cNvPr id="1062" name="Freeform 25"/>
            <p:cNvSpPr>
              <a:spLocks/>
            </p:cNvSpPr>
            <p:nvPr/>
          </p:nvSpPr>
          <p:spPr bwMode="auto">
            <a:xfrm>
              <a:off x="3461" y="619"/>
              <a:ext cx="238" cy="111"/>
            </a:xfrm>
            <a:custGeom>
              <a:avLst/>
              <a:gdLst>
                <a:gd name="T0" fmla="*/ 236 w 238"/>
                <a:gd name="T1" fmla="*/ 108 h 111"/>
                <a:gd name="T2" fmla="*/ 232 w 238"/>
                <a:gd name="T3" fmla="*/ 105 h 111"/>
                <a:gd name="T4" fmla="*/ 225 w 238"/>
                <a:gd name="T5" fmla="*/ 101 h 111"/>
                <a:gd name="T6" fmla="*/ 216 w 238"/>
                <a:gd name="T7" fmla="*/ 93 h 111"/>
                <a:gd name="T8" fmla="*/ 204 w 238"/>
                <a:gd name="T9" fmla="*/ 85 h 111"/>
                <a:gd name="T10" fmla="*/ 190 w 238"/>
                <a:gd name="T11" fmla="*/ 76 h 111"/>
                <a:gd name="T12" fmla="*/ 175 w 238"/>
                <a:gd name="T13" fmla="*/ 65 h 111"/>
                <a:gd name="T14" fmla="*/ 158 w 238"/>
                <a:gd name="T15" fmla="*/ 55 h 111"/>
                <a:gd name="T16" fmla="*/ 139 w 238"/>
                <a:gd name="T17" fmla="*/ 45 h 111"/>
                <a:gd name="T18" fmla="*/ 121 w 238"/>
                <a:gd name="T19" fmla="*/ 35 h 111"/>
                <a:gd name="T20" fmla="*/ 101 w 238"/>
                <a:gd name="T21" fmla="*/ 26 h 111"/>
                <a:gd name="T22" fmla="*/ 82 w 238"/>
                <a:gd name="T23" fmla="*/ 17 h 111"/>
                <a:gd name="T24" fmla="*/ 62 w 238"/>
                <a:gd name="T25" fmla="*/ 10 h 111"/>
                <a:gd name="T26" fmla="*/ 44 w 238"/>
                <a:gd name="T27" fmla="*/ 5 h 111"/>
                <a:gd name="T28" fmla="*/ 25 w 238"/>
                <a:gd name="T29" fmla="*/ 1 h 111"/>
                <a:gd name="T30" fmla="*/ 8 w 238"/>
                <a:gd name="T31" fmla="*/ 0 h 111"/>
                <a:gd name="T32" fmla="*/ 1 w 238"/>
                <a:gd name="T33" fmla="*/ 0 h 111"/>
                <a:gd name="T34" fmla="*/ 6 w 238"/>
                <a:gd name="T35" fmla="*/ 1 h 111"/>
                <a:gd name="T36" fmla="*/ 12 w 238"/>
                <a:gd name="T37" fmla="*/ 1 h 111"/>
                <a:gd name="T38" fmla="*/ 21 w 238"/>
                <a:gd name="T39" fmla="*/ 3 h 111"/>
                <a:gd name="T40" fmla="*/ 31 w 238"/>
                <a:gd name="T41" fmla="*/ 4 h 111"/>
                <a:gd name="T42" fmla="*/ 43 w 238"/>
                <a:gd name="T43" fmla="*/ 7 h 111"/>
                <a:gd name="T44" fmla="*/ 55 w 238"/>
                <a:gd name="T45" fmla="*/ 10 h 111"/>
                <a:gd name="T46" fmla="*/ 66 w 238"/>
                <a:gd name="T47" fmla="*/ 15 h 111"/>
                <a:gd name="T48" fmla="*/ 71 w 238"/>
                <a:gd name="T49" fmla="*/ 17 h 111"/>
                <a:gd name="T50" fmla="*/ 81 w 238"/>
                <a:gd name="T51" fmla="*/ 21 h 111"/>
                <a:gd name="T52" fmla="*/ 91 w 238"/>
                <a:gd name="T53" fmla="*/ 25 h 111"/>
                <a:gd name="T54" fmla="*/ 97 w 238"/>
                <a:gd name="T55" fmla="*/ 27 h 111"/>
                <a:gd name="T56" fmla="*/ 98 w 238"/>
                <a:gd name="T57" fmla="*/ 28 h 111"/>
                <a:gd name="T58" fmla="*/ 96 w 238"/>
                <a:gd name="T59" fmla="*/ 28 h 111"/>
                <a:gd name="T60" fmla="*/ 98 w 238"/>
                <a:gd name="T61" fmla="*/ 29 h 111"/>
                <a:gd name="T62" fmla="*/ 104 w 238"/>
                <a:gd name="T63" fmla="*/ 32 h 111"/>
                <a:gd name="T64" fmla="*/ 115 w 238"/>
                <a:gd name="T65" fmla="*/ 37 h 111"/>
                <a:gd name="T66" fmla="*/ 127 w 238"/>
                <a:gd name="T67" fmla="*/ 43 h 111"/>
                <a:gd name="T68" fmla="*/ 139 w 238"/>
                <a:gd name="T69" fmla="*/ 49 h 111"/>
                <a:gd name="T70" fmla="*/ 153 w 238"/>
                <a:gd name="T71" fmla="*/ 56 h 111"/>
                <a:gd name="T72" fmla="*/ 165 w 238"/>
                <a:gd name="T73" fmla="*/ 63 h 111"/>
                <a:gd name="T74" fmla="*/ 175 w 238"/>
                <a:gd name="T75" fmla="*/ 69 h 111"/>
                <a:gd name="T76" fmla="*/ 173 w 238"/>
                <a:gd name="T77" fmla="*/ 69 h 111"/>
                <a:gd name="T78" fmla="*/ 176 w 238"/>
                <a:gd name="T79" fmla="*/ 70 h 111"/>
                <a:gd name="T80" fmla="*/ 179 w 238"/>
                <a:gd name="T81" fmla="*/ 72 h 111"/>
                <a:gd name="T82" fmla="*/ 183 w 238"/>
                <a:gd name="T83" fmla="*/ 74 h 111"/>
                <a:gd name="T84" fmla="*/ 186 w 238"/>
                <a:gd name="T85" fmla="*/ 76 h 111"/>
                <a:gd name="T86" fmla="*/ 190 w 238"/>
                <a:gd name="T87" fmla="*/ 79 h 111"/>
                <a:gd name="T88" fmla="*/ 198 w 238"/>
                <a:gd name="T89" fmla="*/ 83 h 111"/>
                <a:gd name="T90" fmla="*/ 206 w 238"/>
                <a:gd name="T91" fmla="*/ 90 h 111"/>
                <a:gd name="T92" fmla="*/ 216 w 238"/>
                <a:gd name="T93" fmla="*/ 97 h 111"/>
                <a:gd name="T94" fmla="*/ 223 w 238"/>
                <a:gd name="T95" fmla="*/ 102 h 111"/>
                <a:gd name="T96" fmla="*/ 230 w 238"/>
                <a:gd name="T97" fmla="*/ 107 h 111"/>
                <a:gd name="T98" fmla="*/ 234 w 238"/>
                <a:gd name="T99" fmla="*/ 110 h 111"/>
                <a:gd name="T100" fmla="*/ 237 w 238"/>
                <a:gd name="T101" fmla="*/ 109 h 11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8"/>
                <a:gd name="T154" fmla="*/ 0 h 111"/>
                <a:gd name="T155" fmla="*/ 238 w 238"/>
                <a:gd name="T156" fmla="*/ 111 h 11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8" h="111">
                  <a:moveTo>
                    <a:pt x="237" y="109"/>
                  </a:moveTo>
                  <a:lnTo>
                    <a:pt x="236" y="108"/>
                  </a:lnTo>
                  <a:lnTo>
                    <a:pt x="235" y="107"/>
                  </a:lnTo>
                  <a:lnTo>
                    <a:pt x="232" y="105"/>
                  </a:lnTo>
                  <a:lnTo>
                    <a:pt x="229" y="103"/>
                  </a:lnTo>
                  <a:lnTo>
                    <a:pt x="225" y="101"/>
                  </a:lnTo>
                  <a:lnTo>
                    <a:pt x="220" y="97"/>
                  </a:lnTo>
                  <a:lnTo>
                    <a:pt x="216" y="93"/>
                  </a:lnTo>
                  <a:lnTo>
                    <a:pt x="210" y="89"/>
                  </a:lnTo>
                  <a:lnTo>
                    <a:pt x="204" y="85"/>
                  </a:lnTo>
                  <a:lnTo>
                    <a:pt x="197" y="81"/>
                  </a:lnTo>
                  <a:lnTo>
                    <a:pt x="190" y="76"/>
                  </a:lnTo>
                  <a:lnTo>
                    <a:pt x="182" y="71"/>
                  </a:lnTo>
                  <a:lnTo>
                    <a:pt x="175" y="65"/>
                  </a:lnTo>
                  <a:lnTo>
                    <a:pt x="167" y="61"/>
                  </a:lnTo>
                  <a:lnTo>
                    <a:pt x="158" y="55"/>
                  </a:lnTo>
                  <a:lnTo>
                    <a:pt x="149" y="50"/>
                  </a:lnTo>
                  <a:lnTo>
                    <a:pt x="139" y="45"/>
                  </a:lnTo>
                  <a:lnTo>
                    <a:pt x="131" y="40"/>
                  </a:lnTo>
                  <a:lnTo>
                    <a:pt x="121" y="35"/>
                  </a:lnTo>
                  <a:lnTo>
                    <a:pt x="111" y="30"/>
                  </a:lnTo>
                  <a:lnTo>
                    <a:pt x="101" y="26"/>
                  </a:lnTo>
                  <a:lnTo>
                    <a:pt x="92" y="21"/>
                  </a:lnTo>
                  <a:lnTo>
                    <a:pt x="82" y="17"/>
                  </a:lnTo>
                  <a:lnTo>
                    <a:pt x="72" y="13"/>
                  </a:lnTo>
                  <a:lnTo>
                    <a:pt x="62" y="10"/>
                  </a:lnTo>
                  <a:lnTo>
                    <a:pt x="53" y="7"/>
                  </a:lnTo>
                  <a:lnTo>
                    <a:pt x="44" y="5"/>
                  </a:lnTo>
                  <a:lnTo>
                    <a:pt x="34" y="3"/>
                  </a:lnTo>
                  <a:lnTo>
                    <a:pt x="25" y="1"/>
                  </a:lnTo>
                  <a:lnTo>
                    <a:pt x="17" y="0"/>
                  </a:lnTo>
                  <a:lnTo>
                    <a:pt x="8" y="0"/>
                  </a:lnTo>
                  <a:lnTo>
                    <a:pt x="0" y="0"/>
                  </a:lnTo>
                  <a:lnTo>
                    <a:pt x="1" y="0"/>
                  </a:lnTo>
                  <a:lnTo>
                    <a:pt x="3" y="0"/>
                  </a:lnTo>
                  <a:lnTo>
                    <a:pt x="6" y="1"/>
                  </a:lnTo>
                  <a:lnTo>
                    <a:pt x="9" y="1"/>
                  </a:lnTo>
                  <a:lnTo>
                    <a:pt x="12" y="1"/>
                  </a:lnTo>
                  <a:lnTo>
                    <a:pt x="17" y="2"/>
                  </a:lnTo>
                  <a:lnTo>
                    <a:pt x="21" y="3"/>
                  </a:lnTo>
                  <a:lnTo>
                    <a:pt x="26" y="3"/>
                  </a:lnTo>
                  <a:lnTo>
                    <a:pt x="31" y="4"/>
                  </a:lnTo>
                  <a:lnTo>
                    <a:pt x="37" y="6"/>
                  </a:lnTo>
                  <a:lnTo>
                    <a:pt x="43" y="7"/>
                  </a:lnTo>
                  <a:lnTo>
                    <a:pt x="49" y="9"/>
                  </a:lnTo>
                  <a:lnTo>
                    <a:pt x="55" y="10"/>
                  </a:lnTo>
                  <a:lnTo>
                    <a:pt x="60" y="13"/>
                  </a:lnTo>
                  <a:lnTo>
                    <a:pt x="66" y="15"/>
                  </a:lnTo>
                  <a:lnTo>
                    <a:pt x="68" y="16"/>
                  </a:lnTo>
                  <a:lnTo>
                    <a:pt x="71" y="17"/>
                  </a:lnTo>
                  <a:lnTo>
                    <a:pt x="75" y="19"/>
                  </a:lnTo>
                  <a:lnTo>
                    <a:pt x="81" y="21"/>
                  </a:lnTo>
                  <a:lnTo>
                    <a:pt x="86" y="23"/>
                  </a:lnTo>
                  <a:lnTo>
                    <a:pt x="91" y="25"/>
                  </a:lnTo>
                  <a:lnTo>
                    <a:pt x="95" y="27"/>
                  </a:lnTo>
                  <a:lnTo>
                    <a:pt x="97" y="27"/>
                  </a:lnTo>
                  <a:lnTo>
                    <a:pt x="99" y="28"/>
                  </a:lnTo>
                  <a:lnTo>
                    <a:pt x="98" y="28"/>
                  </a:lnTo>
                  <a:lnTo>
                    <a:pt x="97" y="28"/>
                  </a:lnTo>
                  <a:lnTo>
                    <a:pt x="96" y="28"/>
                  </a:lnTo>
                  <a:lnTo>
                    <a:pt x="97" y="28"/>
                  </a:lnTo>
                  <a:lnTo>
                    <a:pt x="98" y="29"/>
                  </a:lnTo>
                  <a:lnTo>
                    <a:pt x="100" y="30"/>
                  </a:lnTo>
                  <a:lnTo>
                    <a:pt x="104" y="32"/>
                  </a:lnTo>
                  <a:lnTo>
                    <a:pt x="109" y="35"/>
                  </a:lnTo>
                  <a:lnTo>
                    <a:pt x="115" y="37"/>
                  </a:lnTo>
                  <a:lnTo>
                    <a:pt x="121" y="40"/>
                  </a:lnTo>
                  <a:lnTo>
                    <a:pt x="127" y="43"/>
                  </a:lnTo>
                  <a:lnTo>
                    <a:pt x="134" y="46"/>
                  </a:lnTo>
                  <a:lnTo>
                    <a:pt x="139" y="49"/>
                  </a:lnTo>
                  <a:lnTo>
                    <a:pt x="146" y="52"/>
                  </a:lnTo>
                  <a:lnTo>
                    <a:pt x="153" y="56"/>
                  </a:lnTo>
                  <a:lnTo>
                    <a:pt x="159" y="60"/>
                  </a:lnTo>
                  <a:lnTo>
                    <a:pt x="165" y="63"/>
                  </a:lnTo>
                  <a:lnTo>
                    <a:pt x="171" y="65"/>
                  </a:lnTo>
                  <a:lnTo>
                    <a:pt x="175" y="69"/>
                  </a:lnTo>
                  <a:lnTo>
                    <a:pt x="172" y="69"/>
                  </a:lnTo>
                  <a:lnTo>
                    <a:pt x="173" y="69"/>
                  </a:lnTo>
                  <a:lnTo>
                    <a:pt x="174" y="69"/>
                  </a:lnTo>
                  <a:lnTo>
                    <a:pt x="176" y="70"/>
                  </a:lnTo>
                  <a:lnTo>
                    <a:pt x="178" y="71"/>
                  </a:lnTo>
                  <a:lnTo>
                    <a:pt x="179" y="72"/>
                  </a:lnTo>
                  <a:lnTo>
                    <a:pt x="181" y="73"/>
                  </a:lnTo>
                  <a:lnTo>
                    <a:pt x="183" y="74"/>
                  </a:lnTo>
                  <a:lnTo>
                    <a:pt x="184" y="75"/>
                  </a:lnTo>
                  <a:lnTo>
                    <a:pt x="186" y="76"/>
                  </a:lnTo>
                  <a:lnTo>
                    <a:pt x="187" y="77"/>
                  </a:lnTo>
                  <a:lnTo>
                    <a:pt x="190" y="79"/>
                  </a:lnTo>
                  <a:lnTo>
                    <a:pt x="194" y="81"/>
                  </a:lnTo>
                  <a:lnTo>
                    <a:pt x="198" y="83"/>
                  </a:lnTo>
                  <a:lnTo>
                    <a:pt x="202" y="87"/>
                  </a:lnTo>
                  <a:lnTo>
                    <a:pt x="206" y="90"/>
                  </a:lnTo>
                  <a:lnTo>
                    <a:pt x="211" y="93"/>
                  </a:lnTo>
                  <a:lnTo>
                    <a:pt x="216" y="97"/>
                  </a:lnTo>
                  <a:lnTo>
                    <a:pt x="219" y="100"/>
                  </a:lnTo>
                  <a:lnTo>
                    <a:pt x="223" y="102"/>
                  </a:lnTo>
                  <a:lnTo>
                    <a:pt x="227" y="105"/>
                  </a:lnTo>
                  <a:lnTo>
                    <a:pt x="230" y="107"/>
                  </a:lnTo>
                  <a:lnTo>
                    <a:pt x="233" y="109"/>
                  </a:lnTo>
                  <a:lnTo>
                    <a:pt x="234" y="110"/>
                  </a:lnTo>
                  <a:lnTo>
                    <a:pt x="235" y="110"/>
                  </a:lnTo>
                  <a:lnTo>
                    <a:pt x="237" y="109"/>
                  </a:lnTo>
                </a:path>
              </a:pathLst>
            </a:custGeom>
            <a:solidFill>
              <a:schemeClr val="tx1"/>
            </a:solidFill>
            <a:ln w="9525" cap="rnd">
              <a:noFill/>
              <a:round/>
              <a:headEnd/>
              <a:tailEnd/>
            </a:ln>
          </p:spPr>
          <p:txBody>
            <a:bodyPr/>
            <a:lstStyle/>
            <a:p>
              <a:endParaRPr lang="en-US">
                <a:solidFill>
                  <a:srgbClr val="FF0000"/>
                </a:solidFill>
              </a:endParaRPr>
            </a:p>
          </p:txBody>
        </p:sp>
        <p:graphicFrame>
          <p:nvGraphicFramePr>
            <p:cNvPr id="1031" name="Object 7"/>
            <p:cNvGraphicFramePr>
              <a:graphicFrameLocks/>
            </p:cNvGraphicFramePr>
            <p:nvPr/>
          </p:nvGraphicFramePr>
          <p:xfrm>
            <a:off x="3002" y="336"/>
            <a:ext cx="891" cy="899"/>
          </p:xfrm>
          <a:graphic>
            <a:graphicData uri="http://schemas.openxmlformats.org/presentationml/2006/ole">
              <mc:AlternateContent xmlns:mc="http://schemas.openxmlformats.org/markup-compatibility/2006">
                <mc:Choice xmlns:v="urn:schemas-microsoft-com:vml" Requires="v">
                  <p:oleObj spid="_x0000_s1172" r:id="rId10" imgW="2714400" imgH="2743200" progId="">
                    <p:embed/>
                  </p:oleObj>
                </mc:Choice>
                <mc:Fallback>
                  <p:oleObj r:id="rId10" imgW="2714400" imgH="2743200" progId="">
                    <p:embed/>
                    <p:pic>
                      <p:nvPicPr>
                        <p:cNvPr id="0" name="Object 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02" y="336"/>
                          <a:ext cx="891" cy="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63" name="Rectangle 27"/>
            <p:cNvSpPr>
              <a:spLocks noChangeArrowheads="1"/>
            </p:cNvSpPr>
            <p:nvPr/>
          </p:nvSpPr>
          <p:spPr bwMode="auto">
            <a:xfrm>
              <a:off x="3070" y="1227"/>
              <a:ext cx="843" cy="377"/>
            </a:xfrm>
            <a:prstGeom prst="rect">
              <a:avLst/>
            </a:prstGeom>
            <a:noFill/>
            <a:ln w="9525">
              <a:noFill/>
              <a:miter lim="800000"/>
              <a:headEnd/>
              <a:tailEnd/>
            </a:ln>
          </p:spPr>
          <p:txBody>
            <a:bodyPr wrap="none" lIns="92075" tIns="46038" rIns="92075" bIns="46038">
              <a:spAutoFit/>
            </a:bodyPr>
            <a:lstStyle/>
            <a:p>
              <a:r>
                <a:rPr lang="en-US" sz="1600" b="1">
                  <a:solidFill>
                    <a:srgbClr val="FF0000"/>
                  </a:solidFill>
                  <a:latin typeface="Arial" charset="0"/>
                  <a:cs typeface="Arial" charset="0"/>
                </a:rPr>
                <a:t>Production</a:t>
              </a:r>
            </a:p>
            <a:p>
              <a:r>
                <a:rPr lang="en-US" sz="1600" b="1">
                  <a:solidFill>
                    <a:srgbClr val="FF0000"/>
                  </a:solidFill>
                  <a:latin typeface="Arial" charset="0"/>
                  <a:cs typeface="Arial" charset="0"/>
                </a:rPr>
                <a:t>Planning</a:t>
              </a:r>
            </a:p>
          </p:txBody>
        </p:sp>
      </p:grpSp>
      <p:grpSp>
        <p:nvGrpSpPr>
          <p:cNvPr id="7" name="Group 31"/>
          <p:cNvGrpSpPr>
            <a:grpSpLocks/>
          </p:cNvGrpSpPr>
          <p:nvPr/>
        </p:nvGrpSpPr>
        <p:grpSpPr bwMode="auto">
          <a:xfrm>
            <a:off x="1905000" y="762000"/>
            <a:ext cx="1341438" cy="1828800"/>
            <a:chOff x="576" y="432"/>
            <a:chExt cx="845" cy="1152"/>
          </a:xfrm>
        </p:grpSpPr>
        <p:sp>
          <p:nvSpPr>
            <p:cNvPr id="1061" name="Rectangle 32"/>
            <p:cNvSpPr>
              <a:spLocks noChangeArrowheads="1"/>
            </p:cNvSpPr>
            <p:nvPr/>
          </p:nvSpPr>
          <p:spPr bwMode="auto">
            <a:xfrm>
              <a:off x="768" y="1268"/>
              <a:ext cx="495" cy="316"/>
            </a:xfrm>
            <a:prstGeom prst="rect">
              <a:avLst/>
            </a:prstGeom>
            <a:noFill/>
            <a:ln w="9525">
              <a:noFill/>
              <a:miter lim="800000"/>
              <a:headEnd/>
              <a:tailEnd/>
            </a:ln>
          </p:spPr>
          <p:txBody>
            <a:bodyPr lIns="92075" tIns="46038" rIns="92075" bIns="46038" anchor="ctr"/>
            <a:lstStyle/>
            <a:p>
              <a:pPr>
                <a:lnSpc>
                  <a:spcPct val="90000"/>
                </a:lnSpc>
              </a:pPr>
              <a:r>
                <a:rPr lang="en-US" sz="1600" b="1">
                  <a:solidFill>
                    <a:srgbClr val="FF0000"/>
                  </a:solidFill>
                  <a:latin typeface="Arial" charset="0"/>
                  <a:cs typeface="Arial" charset="0"/>
                </a:rPr>
                <a:t>Sales</a:t>
              </a:r>
            </a:p>
          </p:txBody>
        </p:sp>
        <p:graphicFrame>
          <p:nvGraphicFramePr>
            <p:cNvPr id="1030" name="Object 6"/>
            <p:cNvGraphicFramePr>
              <a:graphicFrameLocks/>
            </p:cNvGraphicFramePr>
            <p:nvPr/>
          </p:nvGraphicFramePr>
          <p:xfrm>
            <a:off x="576" y="432"/>
            <a:ext cx="845" cy="878"/>
          </p:xfrm>
          <a:graphic>
            <a:graphicData uri="http://schemas.openxmlformats.org/presentationml/2006/ole">
              <mc:AlternateContent xmlns:mc="http://schemas.openxmlformats.org/markup-compatibility/2006">
                <mc:Choice xmlns:v="urn:schemas-microsoft-com:vml" Requires="v">
                  <p:oleObj spid="_x0000_s1173" r:id="rId11" imgW="2714400" imgH="2743200" progId="">
                    <p:embed/>
                  </p:oleObj>
                </mc:Choice>
                <mc:Fallback>
                  <p:oleObj r:id="rId11" imgW="2714400" imgH="2743200" progId="">
                    <p:embed/>
                    <p:pic>
                      <p:nvPicPr>
                        <p:cNvPr id="0" name="Object 6"/>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6" y="432"/>
                          <a:ext cx="845" cy="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pSp>
        <p:nvGrpSpPr>
          <p:cNvPr id="8" name="Group 34"/>
          <p:cNvGrpSpPr>
            <a:grpSpLocks/>
          </p:cNvGrpSpPr>
          <p:nvPr/>
        </p:nvGrpSpPr>
        <p:grpSpPr bwMode="auto">
          <a:xfrm>
            <a:off x="4114800" y="1143000"/>
            <a:ext cx="1389063" cy="1952625"/>
            <a:chOff x="2736" y="1680"/>
            <a:chExt cx="875" cy="1230"/>
          </a:xfrm>
        </p:grpSpPr>
        <p:sp>
          <p:nvSpPr>
            <p:cNvPr id="1060" name="Rectangle 35"/>
            <p:cNvSpPr>
              <a:spLocks noChangeArrowheads="1"/>
            </p:cNvSpPr>
            <p:nvPr/>
          </p:nvSpPr>
          <p:spPr bwMode="auto">
            <a:xfrm>
              <a:off x="2784" y="2544"/>
              <a:ext cx="827" cy="366"/>
            </a:xfrm>
            <a:prstGeom prst="rect">
              <a:avLst/>
            </a:prstGeom>
            <a:noFill/>
            <a:ln w="9525">
              <a:noFill/>
              <a:miter lim="800000"/>
              <a:headEnd/>
              <a:tailEnd/>
            </a:ln>
          </p:spPr>
          <p:txBody>
            <a:bodyPr wrap="none" lIns="92075" tIns="46038" rIns="92075" bIns="46038">
              <a:spAutoFit/>
            </a:bodyPr>
            <a:lstStyle/>
            <a:p>
              <a:r>
                <a:rPr lang="en-US" sz="1600" b="1">
                  <a:solidFill>
                    <a:srgbClr val="FF0000"/>
                  </a:solidFill>
                  <a:latin typeface="Arial" charset="0"/>
                  <a:cs typeface="Arial" charset="0"/>
                </a:rPr>
                <a:t>Shop Floor </a:t>
              </a:r>
            </a:p>
            <a:p>
              <a:r>
                <a:rPr lang="en-US" sz="1600" b="1">
                  <a:solidFill>
                    <a:srgbClr val="FF0000"/>
                  </a:solidFill>
                  <a:latin typeface="Arial" charset="0"/>
                  <a:cs typeface="Arial" charset="0"/>
                </a:rPr>
                <a:t>execution</a:t>
              </a:r>
            </a:p>
          </p:txBody>
        </p:sp>
        <p:graphicFrame>
          <p:nvGraphicFramePr>
            <p:cNvPr id="1029" name="Object 5"/>
            <p:cNvGraphicFramePr>
              <a:graphicFrameLocks/>
            </p:cNvGraphicFramePr>
            <p:nvPr/>
          </p:nvGraphicFramePr>
          <p:xfrm>
            <a:off x="2736" y="1680"/>
            <a:ext cx="845" cy="878"/>
          </p:xfrm>
          <a:graphic>
            <a:graphicData uri="http://schemas.openxmlformats.org/presentationml/2006/ole">
              <mc:AlternateContent xmlns:mc="http://schemas.openxmlformats.org/markup-compatibility/2006">
                <mc:Choice xmlns:v="urn:schemas-microsoft-com:vml" Requires="v">
                  <p:oleObj spid="_x0000_s1174" r:id="rId12" imgW="2714400" imgH="2743200" progId="">
                    <p:embed/>
                  </p:oleObj>
                </mc:Choice>
                <mc:Fallback>
                  <p:oleObj r:id="rId12" imgW="2714400" imgH="2743200" progId="">
                    <p:embed/>
                    <p:pic>
                      <p:nvPicPr>
                        <p:cNvPr id="0" name="Object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36" y="1680"/>
                          <a:ext cx="845" cy="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aphicFrame>
        <p:nvGraphicFramePr>
          <p:cNvPr id="1028" name="Object 4"/>
          <p:cNvGraphicFramePr>
            <a:graphicFrameLocks/>
          </p:cNvGraphicFramePr>
          <p:nvPr/>
        </p:nvGraphicFramePr>
        <p:xfrm>
          <a:off x="3886200" y="4495800"/>
          <a:ext cx="1339850" cy="1393825"/>
        </p:xfrm>
        <a:graphic>
          <a:graphicData uri="http://schemas.openxmlformats.org/presentationml/2006/ole">
            <mc:AlternateContent xmlns:mc="http://schemas.openxmlformats.org/markup-compatibility/2006">
              <mc:Choice xmlns:v="urn:schemas-microsoft-com:vml" Requires="v">
                <p:oleObj spid="_x0000_s1175" r:id="rId13" imgW="2714400" imgH="2743200" progId="">
                  <p:embed/>
                </p:oleObj>
              </mc:Choice>
              <mc:Fallback>
                <p:oleObj r:id="rId13" imgW="2714400" imgH="2743200" progId="">
                  <p:embed/>
                  <p:pic>
                    <p:nvPicPr>
                      <p:cNvPr id="0" name="Object 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4495800"/>
                        <a:ext cx="1339850" cy="139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47" name="Rectangle 38"/>
          <p:cNvSpPr>
            <a:spLocks noChangeArrowheads="1"/>
          </p:cNvSpPr>
          <p:nvPr/>
        </p:nvSpPr>
        <p:spPr bwMode="auto">
          <a:xfrm>
            <a:off x="4191000" y="5715000"/>
            <a:ext cx="1066800" cy="503238"/>
          </a:xfrm>
          <a:prstGeom prst="rect">
            <a:avLst/>
          </a:prstGeom>
          <a:noFill/>
          <a:ln w="9525">
            <a:noFill/>
            <a:miter lim="800000"/>
            <a:headEnd/>
            <a:tailEnd/>
          </a:ln>
        </p:spPr>
        <p:txBody>
          <a:bodyPr lIns="92075" tIns="46038" rIns="92075" bIns="46038" anchor="ctr"/>
          <a:lstStyle/>
          <a:p>
            <a:pPr>
              <a:lnSpc>
                <a:spcPct val="90000"/>
              </a:lnSpc>
            </a:pPr>
            <a:r>
              <a:rPr lang="en-US" sz="1600" b="1">
                <a:solidFill>
                  <a:srgbClr val="FF0000"/>
                </a:solidFill>
                <a:latin typeface="Arial" charset="0"/>
                <a:cs typeface="Arial" charset="0"/>
              </a:rPr>
              <a:t>Quality</a:t>
            </a:r>
          </a:p>
        </p:txBody>
      </p:sp>
      <p:sp>
        <p:nvSpPr>
          <p:cNvPr id="53289" name="Rectangle 41"/>
          <p:cNvSpPr>
            <a:spLocks noGrp="1" noChangeArrowheads="1"/>
          </p:cNvSpPr>
          <p:nvPr>
            <p:ph type="title"/>
          </p:nvPr>
        </p:nvSpPr>
        <p:spPr bwMode="auto">
          <a:xfrm>
            <a:off x="609600" y="228600"/>
            <a:ext cx="8229600" cy="533400"/>
          </a:xfrm>
          <a:ln>
            <a:miter lim="800000"/>
            <a:headEnd/>
            <a:tailEnd/>
          </a:ln>
        </p:spPr>
        <p:txBody>
          <a:bodyPr vert="horz" wrap="square" lIns="91440" tIns="45720" bIns="45720" numCol="1" anchor="t" anchorCtr="0" compatLnSpc="1">
            <a:prstTxWarp prst="textNoShape">
              <a:avLst/>
            </a:prstTxWarp>
          </a:bodyPr>
          <a:lstStyle/>
          <a:p>
            <a:pPr marL="54864" indent="0" fontAlgn="auto">
              <a:spcAft>
                <a:spcPts val="0"/>
              </a:spcAft>
              <a:defRPr/>
            </a:pPr>
            <a:r>
              <a:rPr lang="en-US" sz="2400" dirty="0">
                <a:solidFill>
                  <a:srgbClr val="FF0000"/>
                </a:solidFill>
                <a:latin typeface="Book Antiqua" pitchFamily="18" charset="0"/>
              </a:rPr>
              <a:t>Functions of Enterprise</a:t>
            </a:r>
          </a:p>
        </p:txBody>
      </p:sp>
      <p:sp>
        <p:nvSpPr>
          <p:cNvPr id="49" name="Slide Number Placeholder 48"/>
          <p:cNvSpPr>
            <a:spLocks noGrp="1"/>
          </p:cNvSpPr>
          <p:nvPr>
            <p:ph type="sldNum" sz="quarter" idx="12"/>
          </p:nvPr>
        </p:nvSpPr>
        <p:spPr/>
        <p:txBody>
          <a:bodyPr>
            <a:normAutofit/>
          </a:bodyPr>
          <a:lstStyle/>
          <a:p>
            <a:pPr>
              <a:defRPr/>
            </a:pPr>
            <a:fld id="{AD18BBA9-A887-4B51-BAE9-93644B625DF9}" type="slidenum">
              <a:rPr lang="en-US"/>
              <a:pPr>
                <a:defRPr/>
              </a:pPr>
              <a:t>10</a:t>
            </a:fld>
            <a:endParaRPr lang="en-US"/>
          </a:p>
        </p:txBody>
      </p:sp>
      <p:sp>
        <p:nvSpPr>
          <p:cNvPr id="53290" name="Rectangle 42"/>
          <p:cNvSpPr>
            <a:spLocks noChangeArrowheads="1"/>
          </p:cNvSpPr>
          <p:nvPr/>
        </p:nvSpPr>
        <p:spPr bwMode="auto">
          <a:xfrm>
            <a:off x="3581400" y="3505200"/>
            <a:ext cx="1752600" cy="533400"/>
          </a:xfrm>
          <a:prstGeom prst="rect">
            <a:avLst/>
          </a:prstGeom>
          <a:solidFill>
            <a:schemeClr val="accent1"/>
          </a:solidFill>
          <a:ln w="9525">
            <a:solidFill>
              <a:schemeClr val="tx1"/>
            </a:solidFill>
            <a:miter lim="800000"/>
            <a:headEnd/>
            <a:tailEnd/>
          </a:ln>
        </p:spPr>
        <p:txBody>
          <a:bodyPr wrap="none" anchor="ctr"/>
          <a:lstStyle/>
          <a:p>
            <a:pPr algn="ctr"/>
            <a:r>
              <a:rPr lang="en-US" dirty="0">
                <a:solidFill>
                  <a:srgbClr val="FF0000"/>
                </a:solidFill>
              </a:rPr>
              <a:t>Enterprise</a:t>
            </a:r>
          </a:p>
        </p:txBody>
      </p:sp>
      <p:sp>
        <p:nvSpPr>
          <p:cNvPr id="53291" name="Line 43"/>
          <p:cNvSpPr>
            <a:spLocks noChangeShapeType="1"/>
          </p:cNvSpPr>
          <p:nvPr/>
        </p:nvSpPr>
        <p:spPr bwMode="auto">
          <a:xfrm>
            <a:off x="2971800" y="2514600"/>
            <a:ext cx="762000" cy="990600"/>
          </a:xfrm>
          <a:prstGeom prst="line">
            <a:avLst/>
          </a:prstGeom>
          <a:noFill/>
          <a:ln w="9525">
            <a:solidFill>
              <a:schemeClr val="bg1"/>
            </a:solidFill>
            <a:round/>
            <a:headEnd/>
            <a:tailEnd type="triangle" w="med" len="med"/>
          </a:ln>
        </p:spPr>
        <p:txBody>
          <a:bodyPr/>
          <a:lstStyle/>
          <a:p>
            <a:endParaRPr lang="en-US"/>
          </a:p>
        </p:txBody>
      </p:sp>
      <p:sp>
        <p:nvSpPr>
          <p:cNvPr id="53292" name="Line 44"/>
          <p:cNvSpPr>
            <a:spLocks noChangeShapeType="1"/>
          </p:cNvSpPr>
          <p:nvPr/>
        </p:nvSpPr>
        <p:spPr bwMode="auto">
          <a:xfrm>
            <a:off x="2057400" y="3505200"/>
            <a:ext cx="1524000" cy="304800"/>
          </a:xfrm>
          <a:prstGeom prst="line">
            <a:avLst/>
          </a:prstGeom>
          <a:noFill/>
          <a:ln w="9525">
            <a:solidFill>
              <a:schemeClr val="bg1"/>
            </a:solidFill>
            <a:round/>
            <a:headEnd/>
            <a:tailEnd type="triangle" w="med" len="med"/>
          </a:ln>
        </p:spPr>
        <p:txBody>
          <a:bodyPr/>
          <a:lstStyle/>
          <a:p>
            <a:endParaRPr lang="en-US"/>
          </a:p>
        </p:txBody>
      </p:sp>
      <p:sp>
        <p:nvSpPr>
          <p:cNvPr id="53293" name="Line 45"/>
          <p:cNvSpPr>
            <a:spLocks noChangeShapeType="1"/>
          </p:cNvSpPr>
          <p:nvPr/>
        </p:nvSpPr>
        <p:spPr bwMode="auto">
          <a:xfrm flipV="1">
            <a:off x="1828800" y="4038600"/>
            <a:ext cx="1752600" cy="990600"/>
          </a:xfrm>
          <a:prstGeom prst="line">
            <a:avLst/>
          </a:prstGeom>
          <a:noFill/>
          <a:ln w="9525">
            <a:solidFill>
              <a:schemeClr val="bg1"/>
            </a:solidFill>
            <a:round/>
            <a:headEnd/>
            <a:tailEnd type="triangle" w="med" len="med"/>
          </a:ln>
        </p:spPr>
        <p:txBody>
          <a:bodyPr/>
          <a:lstStyle/>
          <a:p>
            <a:endParaRPr lang="en-US"/>
          </a:p>
        </p:txBody>
      </p:sp>
      <p:sp>
        <p:nvSpPr>
          <p:cNvPr id="53294" name="Line 46"/>
          <p:cNvSpPr>
            <a:spLocks noChangeShapeType="1"/>
          </p:cNvSpPr>
          <p:nvPr/>
        </p:nvSpPr>
        <p:spPr bwMode="auto">
          <a:xfrm>
            <a:off x="4800600" y="3124200"/>
            <a:ext cx="0" cy="381000"/>
          </a:xfrm>
          <a:prstGeom prst="line">
            <a:avLst/>
          </a:prstGeom>
          <a:noFill/>
          <a:ln w="9525">
            <a:solidFill>
              <a:schemeClr val="bg1"/>
            </a:solidFill>
            <a:round/>
            <a:headEnd/>
            <a:tailEnd type="triangle" w="med" len="med"/>
          </a:ln>
        </p:spPr>
        <p:txBody>
          <a:bodyPr/>
          <a:lstStyle/>
          <a:p>
            <a:endParaRPr lang="en-US"/>
          </a:p>
        </p:txBody>
      </p:sp>
      <p:sp>
        <p:nvSpPr>
          <p:cNvPr id="53295" name="Line 47"/>
          <p:cNvSpPr>
            <a:spLocks noChangeShapeType="1"/>
          </p:cNvSpPr>
          <p:nvPr/>
        </p:nvSpPr>
        <p:spPr bwMode="auto">
          <a:xfrm flipH="1">
            <a:off x="5334000" y="2667000"/>
            <a:ext cx="914400" cy="838200"/>
          </a:xfrm>
          <a:prstGeom prst="line">
            <a:avLst/>
          </a:prstGeom>
          <a:noFill/>
          <a:ln w="9525">
            <a:solidFill>
              <a:schemeClr val="bg1"/>
            </a:solidFill>
            <a:round/>
            <a:headEnd/>
            <a:tailEnd type="triangle" w="med" len="med"/>
          </a:ln>
        </p:spPr>
        <p:txBody>
          <a:bodyPr/>
          <a:lstStyle/>
          <a:p>
            <a:endParaRPr lang="en-US"/>
          </a:p>
        </p:txBody>
      </p:sp>
      <p:sp>
        <p:nvSpPr>
          <p:cNvPr id="53296" name="Line 48"/>
          <p:cNvSpPr>
            <a:spLocks noChangeShapeType="1"/>
          </p:cNvSpPr>
          <p:nvPr/>
        </p:nvSpPr>
        <p:spPr bwMode="auto">
          <a:xfrm flipH="1">
            <a:off x="5334000" y="3505200"/>
            <a:ext cx="1905000" cy="304800"/>
          </a:xfrm>
          <a:prstGeom prst="line">
            <a:avLst/>
          </a:prstGeom>
          <a:noFill/>
          <a:ln w="9525">
            <a:solidFill>
              <a:schemeClr val="bg1"/>
            </a:solidFill>
            <a:round/>
            <a:headEnd/>
            <a:tailEnd type="triangle" w="med" len="med"/>
          </a:ln>
        </p:spPr>
        <p:txBody>
          <a:bodyPr/>
          <a:lstStyle/>
          <a:p>
            <a:endParaRPr lang="en-US"/>
          </a:p>
        </p:txBody>
      </p:sp>
      <p:sp>
        <p:nvSpPr>
          <p:cNvPr id="53298" name="Line 50"/>
          <p:cNvSpPr>
            <a:spLocks noChangeShapeType="1"/>
          </p:cNvSpPr>
          <p:nvPr/>
        </p:nvSpPr>
        <p:spPr bwMode="auto">
          <a:xfrm flipH="1" flipV="1">
            <a:off x="5181600" y="4038600"/>
            <a:ext cx="609600" cy="1295400"/>
          </a:xfrm>
          <a:prstGeom prst="line">
            <a:avLst/>
          </a:prstGeom>
          <a:noFill/>
          <a:ln w="9525">
            <a:solidFill>
              <a:schemeClr val="bg1"/>
            </a:solidFill>
            <a:round/>
            <a:headEnd/>
            <a:tailEnd type="triangle" w="med" len="med"/>
          </a:ln>
        </p:spPr>
        <p:txBody>
          <a:bodyPr/>
          <a:lstStyle/>
          <a:p>
            <a:endParaRPr lang="en-US"/>
          </a:p>
        </p:txBody>
      </p:sp>
      <p:sp>
        <p:nvSpPr>
          <p:cNvPr id="53299" name="Line 51"/>
          <p:cNvSpPr>
            <a:spLocks noChangeShapeType="1"/>
          </p:cNvSpPr>
          <p:nvPr/>
        </p:nvSpPr>
        <p:spPr bwMode="auto">
          <a:xfrm flipV="1">
            <a:off x="4343400" y="4038600"/>
            <a:ext cx="0" cy="1143000"/>
          </a:xfrm>
          <a:prstGeom prst="line">
            <a:avLst/>
          </a:prstGeom>
          <a:noFill/>
          <a:ln w="9525">
            <a:solidFill>
              <a:schemeClr val="bg1"/>
            </a:solidFill>
            <a:round/>
            <a:headEnd/>
            <a:tailEnd type="triangle" w="med" len="med"/>
          </a:ln>
        </p:spPr>
        <p:txBody>
          <a:bodyPr/>
          <a:lstStyle/>
          <a:p>
            <a:endParaRPr lang="en-US"/>
          </a:p>
        </p:txBody>
      </p:sp>
      <p:sp>
        <p:nvSpPr>
          <p:cNvPr id="53300" name="Line 52"/>
          <p:cNvSpPr>
            <a:spLocks noChangeShapeType="1"/>
          </p:cNvSpPr>
          <p:nvPr/>
        </p:nvSpPr>
        <p:spPr bwMode="auto">
          <a:xfrm flipV="1">
            <a:off x="3352800" y="4114800"/>
            <a:ext cx="762000" cy="1143000"/>
          </a:xfrm>
          <a:prstGeom prst="line">
            <a:avLst/>
          </a:prstGeom>
          <a:noFill/>
          <a:ln w="9525">
            <a:solidFill>
              <a:schemeClr val="bg1"/>
            </a:solidFill>
            <a:round/>
            <a:headEnd/>
            <a:tailEnd type="triangle" w="med" len="med"/>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53289"/>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 to="" calcmode="lin" valueType="num">
                                      <p:cBhvr>
                                        <p:cTn id="23" dur="1" fill="hold"/>
                                        <p:tgtEl>
                                          <p:spTgt spid="4"/>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ircle(in)">
                                      <p:cBhvr>
                                        <p:cTn id="28" dur="2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circle(in)">
                                      <p:cBhvr>
                                        <p:cTn id="33" dur="20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20" presetClass="entr" presetSubtype="0" fill="hold" nodeType="click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wedge">
                                      <p:cBhvr>
                                        <p:cTn id="38" dur="2000"/>
                                        <p:tgtEl>
                                          <p:spTgt spid="3"/>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dissolve">
                                      <p:cBhvr>
                                        <p:cTn id="43" dur="500"/>
                                        <p:tgtEl>
                                          <p:spTgt spid="2"/>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1037"/>
                                        </p:tgtEl>
                                        <p:attrNameLst>
                                          <p:attrName>style.visibility</p:attrName>
                                        </p:attrNameLst>
                                      </p:cBhvr>
                                      <p:to>
                                        <p:strVal val="visible"/>
                                      </p:to>
                                    </p:set>
                                    <p:animEffect transition="in" filter="blinds(horizontal)">
                                      <p:cBhvr>
                                        <p:cTn id="48" dur="500"/>
                                        <p:tgtEl>
                                          <p:spTgt spid="1037"/>
                                        </p:tgtEl>
                                      </p:cBhvr>
                                    </p:animEffect>
                                  </p:childTnLst>
                                </p:cTn>
                              </p:par>
                              <p:par>
                                <p:cTn id="49" presetID="3" presetClass="entr" presetSubtype="10" fill="hold" nodeType="withEffect">
                                  <p:stCondLst>
                                    <p:cond delay="0"/>
                                  </p:stCondLst>
                                  <p:childTnLst>
                                    <p:set>
                                      <p:cBhvr>
                                        <p:cTn id="50" dur="1" fill="hold">
                                          <p:stCondLst>
                                            <p:cond delay="0"/>
                                          </p:stCondLst>
                                        </p:cTn>
                                        <p:tgtEl>
                                          <p:spTgt spid="1027"/>
                                        </p:tgtEl>
                                        <p:attrNameLst>
                                          <p:attrName>style.visibility</p:attrName>
                                        </p:attrNameLst>
                                      </p:cBhvr>
                                      <p:to>
                                        <p:strVal val="visible"/>
                                      </p:to>
                                    </p:set>
                                    <p:animEffect transition="in" filter="blinds(horizontal)">
                                      <p:cBhvr>
                                        <p:cTn id="51" dur="500"/>
                                        <p:tgtEl>
                                          <p:spTgt spid="1027"/>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0" fill="hold" nodeType="clickEffect">
                                  <p:stCondLst>
                                    <p:cond delay="0"/>
                                  </p:stCondLst>
                                  <p:childTnLst>
                                    <p:set>
                                      <p:cBhvr>
                                        <p:cTn id="55" dur="1" fill="hold">
                                          <p:stCondLst>
                                            <p:cond delay="0"/>
                                          </p:stCondLst>
                                        </p:cTn>
                                        <p:tgtEl>
                                          <p:spTgt spid="1028"/>
                                        </p:tgtEl>
                                        <p:attrNameLst>
                                          <p:attrName>style.visibility</p:attrName>
                                        </p:attrNameLst>
                                      </p:cBhvr>
                                      <p:to>
                                        <p:strVal val="visible"/>
                                      </p:to>
                                    </p:set>
                                    <p:anim calcmode="lin" valueType="num">
                                      <p:cBhvr>
                                        <p:cTn id="56" dur="500" fill="hold"/>
                                        <p:tgtEl>
                                          <p:spTgt spid="1028"/>
                                        </p:tgtEl>
                                        <p:attrNameLst>
                                          <p:attrName>ppt_w</p:attrName>
                                        </p:attrNameLst>
                                      </p:cBhvr>
                                      <p:tavLst>
                                        <p:tav tm="0">
                                          <p:val>
                                            <p:fltVal val="0"/>
                                          </p:val>
                                        </p:tav>
                                        <p:tav tm="100000">
                                          <p:val>
                                            <p:strVal val="#ppt_w"/>
                                          </p:val>
                                        </p:tav>
                                      </p:tavLst>
                                    </p:anim>
                                    <p:anim calcmode="lin" valueType="num">
                                      <p:cBhvr>
                                        <p:cTn id="57" dur="500" fill="hold"/>
                                        <p:tgtEl>
                                          <p:spTgt spid="1028"/>
                                        </p:tgtEl>
                                        <p:attrNameLst>
                                          <p:attrName>ppt_h</p:attrName>
                                        </p:attrNameLst>
                                      </p:cBhvr>
                                      <p:tavLst>
                                        <p:tav tm="0">
                                          <p:val>
                                            <p:fltVal val="0"/>
                                          </p:val>
                                        </p:tav>
                                        <p:tav tm="100000">
                                          <p:val>
                                            <p:strVal val="#ppt_h"/>
                                          </p:val>
                                        </p:tav>
                                      </p:tavLst>
                                    </p:anim>
                                    <p:animEffect transition="in" filter="fade">
                                      <p:cBhvr>
                                        <p:cTn id="58" dur="500"/>
                                        <p:tgtEl>
                                          <p:spTgt spid="1028"/>
                                        </p:tgtEl>
                                      </p:cBhvr>
                                    </p:animEffect>
                                  </p:childTnLst>
                                </p:cTn>
                              </p:par>
                              <p:par>
                                <p:cTn id="59" presetID="53" presetClass="entr" presetSubtype="0" fill="hold" grpId="0" nodeType="withEffect">
                                  <p:stCondLst>
                                    <p:cond delay="0"/>
                                  </p:stCondLst>
                                  <p:childTnLst>
                                    <p:set>
                                      <p:cBhvr>
                                        <p:cTn id="60" dur="1" fill="hold">
                                          <p:stCondLst>
                                            <p:cond delay="0"/>
                                          </p:stCondLst>
                                        </p:cTn>
                                        <p:tgtEl>
                                          <p:spTgt spid="1047"/>
                                        </p:tgtEl>
                                        <p:attrNameLst>
                                          <p:attrName>style.visibility</p:attrName>
                                        </p:attrNameLst>
                                      </p:cBhvr>
                                      <p:to>
                                        <p:strVal val="visible"/>
                                      </p:to>
                                    </p:set>
                                    <p:anim calcmode="lin" valueType="num">
                                      <p:cBhvr>
                                        <p:cTn id="61" dur="500" fill="hold"/>
                                        <p:tgtEl>
                                          <p:spTgt spid="1047"/>
                                        </p:tgtEl>
                                        <p:attrNameLst>
                                          <p:attrName>ppt_w</p:attrName>
                                        </p:attrNameLst>
                                      </p:cBhvr>
                                      <p:tavLst>
                                        <p:tav tm="0">
                                          <p:val>
                                            <p:fltVal val="0"/>
                                          </p:val>
                                        </p:tav>
                                        <p:tav tm="100000">
                                          <p:val>
                                            <p:strVal val="#ppt_w"/>
                                          </p:val>
                                        </p:tav>
                                      </p:tavLst>
                                    </p:anim>
                                    <p:anim calcmode="lin" valueType="num">
                                      <p:cBhvr>
                                        <p:cTn id="62" dur="500" fill="hold"/>
                                        <p:tgtEl>
                                          <p:spTgt spid="1047"/>
                                        </p:tgtEl>
                                        <p:attrNameLst>
                                          <p:attrName>ppt_h</p:attrName>
                                        </p:attrNameLst>
                                      </p:cBhvr>
                                      <p:tavLst>
                                        <p:tav tm="0">
                                          <p:val>
                                            <p:fltVal val="0"/>
                                          </p:val>
                                        </p:tav>
                                        <p:tav tm="100000">
                                          <p:val>
                                            <p:strVal val="#ppt_h"/>
                                          </p:val>
                                        </p:tav>
                                      </p:tavLst>
                                    </p:anim>
                                    <p:animEffect transition="in" filter="fade">
                                      <p:cBhvr>
                                        <p:cTn id="63" dur="500"/>
                                        <p:tgtEl>
                                          <p:spTgt spid="1047"/>
                                        </p:tgtEl>
                                      </p:cBhvr>
                                    </p:animEffect>
                                  </p:childTnLst>
                                </p:cTn>
                              </p:par>
                            </p:childTnLst>
                          </p:cTn>
                        </p:par>
                      </p:childTnLst>
                    </p:cTn>
                  </p:par>
                  <p:par>
                    <p:cTn id="64" fill="hold">
                      <p:stCondLst>
                        <p:cond delay="indefinite"/>
                      </p:stCondLst>
                      <p:childTnLst>
                        <p:par>
                          <p:cTn id="65" fill="hold">
                            <p:stCondLst>
                              <p:cond delay="0"/>
                            </p:stCondLst>
                            <p:childTnLst>
                              <p:par>
                                <p:cTn id="66" presetID="9" presetClass="entr" presetSubtype="0" fill="hold" grpId="0" nodeType="clickEffect">
                                  <p:stCondLst>
                                    <p:cond delay="0"/>
                                  </p:stCondLst>
                                  <p:childTnLst>
                                    <p:set>
                                      <p:cBhvr>
                                        <p:cTn id="67" dur="1" fill="hold">
                                          <p:stCondLst>
                                            <p:cond delay="0"/>
                                          </p:stCondLst>
                                        </p:cTn>
                                        <p:tgtEl>
                                          <p:spTgt spid="1036"/>
                                        </p:tgtEl>
                                        <p:attrNameLst>
                                          <p:attrName>style.visibility</p:attrName>
                                        </p:attrNameLst>
                                      </p:cBhvr>
                                      <p:to>
                                        <p:strVal val="visible"/>
                                      </p:to>
                                    </p:set>
                                    <p:animEffect transition="in" filter="dissolve">
                                      <p:cBhvr>
                                        <p:cTn id="68" dur="500"/>
                                        <p:tgtEl>
                                          <p:spTgt spid="1036"/>
                                        </p:tgtEl>
                                      </p:cBhvr>
                                    </p:animEffect>
                                  </p:childTnLst>
                                </p:cTn>
                              </p:par>
                              <p:par>
                                <p:cTn id="69" presetID="9" presetClass="entr" presetSubtype="0" fill="hold" nodeType="withEffect">
                                  <p:stCondLst>
                                    <p:cond delay="0"/>
                                  </p:stCondLst>
                                  <p:childTnLst>
                                    <p:set>
                                      <p:cBhvr>
                                        <p:cTn id="70" dur="1" fill="hold">
                                          <p:stCondLst>
                                            <p:cond delay="0"/>
                                          </p:stCondLst>
                                        </p:cTn>
                                        <p:tgtEl>
                                          <p:spTgt spid="1026"/>
                                        </p:tgtEl>
                                        <p:attrNameLst>
                                          <p:attrName>style.visibility</p:attrName>
                                        </p:attrNameLst>
                                      </p:cBhvr>
                                      <p:to>
                                        <p:strVal val="visible"/>
                                      </p:to>
                                    </p:set>
                                    <p:animEffect transition="in" filter="dissolve">
                                      <p:cBhvr>
                                        <p:cTn id="71" dur="500"/>
                                        <p:tgtEl>
                                          <p:spTgt spid="1026"/>
                                        </p:tgtEl>
                                      </p:cBhvr>
                                    </p:animEffect>
                                  </p:childTnLst>
                                </p:cTn>
                              </p:par>
                            </p:childTnLst>
                          </p:cTn>
                        </p:par>
                      </p:childTnLst>
                    </p:cTn>
                  </p:par>
                  <p:par>
                    <p:cTn id="72" fill="hold">
                      <p:stCondLst>
                        <p:cond delay="indefinite"/>
                      </p:stCondLst>
                      <p:childTnLst>
                        <p:par>
                          <p:cTn id="73" fill="hold">
                            <p:stCondLst>
                              <p:cond delay="0"/>
                            </p:stCondLst>
                            <p:childTnLst>
                              <p:par>
                                <p:cTn id="74" presetID="21" presetClass="entr" presetSubtype="4" fill="hold" grpId="1" nodeType="clickEffect">
                                  <p:stCondLst>
                                    <p:cond delay="0"/>
                                  </p:stCondLst>
                                  <p:childTnLst>
                                    <p:set>
                                      <p:cBhvr>
                                        <p:cTn id="75" dur="1" fill="hold">
                                          <p:stCondLst>
                                            <p:cond delay="0"/>
                                          </p:stCondLst>
                                        </p:cTn>
                                        <p:tgtEl>
                                          <p:spTgt spid="1036"/>
                                        </p:tgtEl>
                                        <p:attrNameLst>
                                          <p:attrName>style.visibility</p:attrName>
                                        </p:attrNameLst>
                                      </p:cBhvr>
                                      <p:to>
                                        <p:strVal val="visible"/>
                                      </p:to>
                                    </p:set>
                                    <p:animEffect transition="in" filter="wheel(4)">
                                      <p:cBhvr>
                                        <p:cTn id="76" dur="2000"/>
                                        <p:tgtEl>
                                          <p:spTgt spid="1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6" grpId="0"/>
      <p:bldP spid="1036" grpId="1"/>
      <p:bldP spid="1037" grpId="0"/>
      <p:bldP spid="1047" grpId="0"/>
      <p:bldP spid="5328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Proses</a:t>
            </a:r>
            <a:r>
              <a:rPr lang="en-US" dirty="0" smtClean="0"/>
              <a:t> </a:t>
            </a:r>
            <a:r>
              <a:rPr lang="en-US" dirty="0" err="1" smtClean="0"/>
              <a:t>dengan</a:t>
            </a:r>
            <a:r>
              <a:rPr lang="en-US" dirty="0" smtClean="0"/>
              <a:t> enterprise </a:t>
            </a:r>
            <a:r>
              <a:rPr lang="en-US" dirty="0" err="1" smtClean="0"/>
              <a:t>sistem</a:t>
            </a:r>
            <a:endParaRPr lang="en-US"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457200" y="1600200"/>
            <a:ext cx="8229600" cy="4953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Enterprise overview</a:t>
            </a:r>
            <a:endParaRPr lang="en-US" dirty="0"/>
          </a:p>
        </p:txBody>
      </p:sp>
      <p:pic>
        <p:nvPicPr>
          <p:cNvPr id="3074" name="Picture 2"/>
          <p:cNvPicPr>
            <a:picLocks noGrp="1" noChangeAspect="1" noChangeArrowheads="1"/>
          </p:cNvPicPr>
          <p:nvPr>
            <p:ph idx="1"/>
          </p:nvPr>
        </p:nvPicPr>
        <p:blipFill>
          <a:blip r:embed="rId2" cstate="print"/>
          <a:srcRect/>
          <a:stretch>
            <a:fillRect/>
          </a:stretch>
        </p:blipFill>
        <p:spPr bwMode="auto">
          <a:xfrm>
            <a:off x="609601" y="1752600"/>
            <a:ext cx="7696200" cy="47244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cstate="print"/>
          <a:srcRect/>
          <a:stretch>
            <a:fillRect/>
          </a:stretch>
        </p:blipFill>
        <p:spPr bwMode="auto">
          <a:xfrm>
            <a:off x="1066800" y="1676400"/>
            <a:ext cx="7467600" cy="4495800"/>
          </a:xfrm>
          <a:prstGeom prst="rect">
            <a:avLst/>
          </a:prstGeom>
          <a:noFill/>
          <a:ln w="9525">
            <a:noFill/>
            <a:miter lim="800000"/>
            <a:headEnd/>
            <a:tailEnd/>
          </a:ln>
          <a:effectLst/>
        </p:spPr>
      </p:pic>
      <p:sp>
        <p:nvSpPr>
          <p:cNvPr id="5" name="Title 1"/>
          <p:cNvSpPr>
            <a:spLocks noGrp="1"/>
          </p:cNvSpPr>
          <p:nvPr>
            <p:ph type="title"/>
          </p:nvPr>
        </p:nvSpPr>
        <p:spPr/>
        <p:txBody>
          <a:bodyPr/>
          <a:lstStyle/>
          <a:p>
            <a:r>
              <a:rPr lang="en-US" dirty="0" smtClean="0"/>
              <a:t>Enterprise overview</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Multi Platform ES</a:t>
            </a:r>
            <a:endParaRPr lang="en-US" dirty="0"/>
          </a:p>
        </p:txBody>
      </p:sp>
      <p:sp>
        <p:nvSpPr>
          <p:cNvPr id="3" name="Content Placeholder 2"/>
          <p:cNvSpPr>
            <a:spLocks noGrp="1"/>
          </p:cNvSpPr>
          <p:nvPr>
            <p:ph idx="1"/>
          </p:nvPr>
        </p:nvSpPr>
        <p:spPr/>
        <p:txBody>
          <a:bodyPr/>
          <a:lstStyle/>
          <a:p>
            <a:endParaRPr lang="en-US"/>
          </a:p>
        </p:txBody>
      </p:sp>
      <p:pic>
        <p:nvPicPr>
          <p:cNvPr id="5122" name="Picture 2"/>
          <p:cNvPicPr>
            <a:picLocks noChangeAspect="1" noChangeArrowheads="1"/>
          </p:cNvPicPr>
          <p:nvPr/>
        </p:nvPicPr>
        <p:blipFill>
          <a:blip r:embed="rId2" cstate="print"/>
          <a:srcRect/>
          <a:stretch>
            <a:fillRect/>
          </a:stretch>
        </p:blipFill>
        <p:spPr bwMode="auto">
          <a:xfrm>
            <a:off x="533400" y="1447800"/>
            <a:ext cx="7848600" cy="487680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Sistem Enterprise diperlukan untuk :</a:t>
            </a:r>
            <a:endParaRPr lang="en-US" dirty="0"/>
          </a:p>
        </p:txBody>
      </p:sp>
      <p:sp>
        <p:nvSpPr>
          <p:cNvPr id="3" name="Content Placeholder 2"/>
          <p:cNvSpPr>
            <a:spLocks noGrp="1"/>
          </p:cNvSpPr>
          <p:nvPr>
            <p:ph idx="1"/>
          </p:nvPr>
        </p:nvSpPr>
        <p:spPr/>
        <p:txBody>
          <a:bodyPr>
            <a:normAutofit/>
          </a:bodyPr>
          <a:lstStyle/>
          <a:p>
            <a:r>
              <a:rPr lang="en-US" dirty="0" smtClean="0"/>
              <a:t>Information </a:t>
            </a:r>
            <a:r>
              <a:rPr lang="en-US" dirty="0"/>
              <a:t>sharing and processing</a:t>
            </a:r>
          </a:p>
          <a:p>
            <a:r>
              <a:rPr lang="en-US" dirty="0" smtClean="0"/>
              <a:t>Asset </a:t>
            </a:r>
            <a:r>
              <a:rPr lang="en-US" dirty="0"/>
              <a:t>management and tracking</a:t>
            </a:r>
          </a:p>
          <a:p>
            <a:r>
              <a:rPr lang="en-US" dirty="0" smtClean="0"/>
              <a:t>Resource </a:t>
            </a:r>
            <a:r>
              <a:rPr lang="en-US" dirty="0"/>
              <a:t>planning</a:t>
            </a:r>
          </a:p>
          <a:p>
            <a:r>
              <a:rPr lang="en-US" dirty="0" smtClean="0"/>
              <a:t>Business </a:t>
            </a:r>
            <a:r>
              <a:rPr lang="en-US" dirty="0"/>
              <a:t>process automation</a:t>
            </a:r>
          </a:p>
          <a:p>
            <a:r>
              <a:rPr lang="en-US" dirty="0" smtClean="0"/>
              <a:t>Customer </a:t>
            </a:r>
            <a:r>
              <a:rPr lang="en-US" dirty="0"/>
              <a:t>or client management </a:t>
            </a:r>
          </a:p>
          <a:p>
            <a:r>
              <a:rPr lang="en-US" dirty="0" smtClean="0"/>
              <a:t>Boost </a:t>
            </a:r>
            <a:r>
              <a:rPr lang="en-US" dirty="0"/>
              <a:t>employee productivity</a:t>
            </a:r>
          </a:p>
          <a:p>
            <a:r>
              <a:rPr lang="en-US" dirty="0" smtClean="0"/>
              <a:t>Protection </a:t>
            </a:r>
            <a:r>
              <a:rPr lang="en-US" dirty="0"/>
              <a:t>of business knowledge</a:t>
            </a:r>
          </a:p>
          <a:p>
            <a:pPr marL="0" indent="0">
              <a:buNone/>
            </a:pP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Enterprise Software</a:t>
            </a:r>
            <a:r>
              <a:rPr lang="id-ID" dirty="0" smtClean="0"/>
              <a:t> diperlukan untuk</a:t>
            </a:r>
            <a:endParaRPr lang="en-US" dirty="0"/>
          </a:p>
        </p:txBody>
      </p:sp>
      <p:sp>
        <p:nvSpPr>
          <p:cNvPr id="3" name="Content Placeholder 2"/>
          <p:cNvSpPr>
            <a:spLocks noGrp="1"/>
          </p:cNvSpPr>
          <p:nvPr>
            <p:ph idx="1"/>
          </p:nvPr>
        </p:nvSpPr>
        <p:spPr>
          <a:xfrm>
            <a:off x="457200" y="1424136"/>
            <a:ext cx="8229600" cy="5029200"/>
          </a:xfrm>
        </p:spPr>
        <p:txBody>
          <a:bodyPr>
            <a:normAutofit fontScale="85000" lnSpcReduction="20000"/>
          </a:bodyPr>
          <a:lstStyle/>
          <a:p>
            <a:r>
              <a:rPr lang="en-US" dirty="0" smtClean="0"/>
              <a:t>Mengintegrasikan </a:t>
            </a:r>
            <a:r>
              <a:rPr lang="en-US" dirty="0"/>
              <a:t>customer support dan product knowledge </a:t>
            </a:r>
            <a:r>
              <a:rPr lang="en-US" dirty="0" err="1" smtClean="0"/>
              <a:t>mel</a:t>
            </a:r>
            <a:r>
              <a:rPr lang="id-ID" dirty="0" smtClean="0"/>
              <a:t>alui Aplikasi (web)</a:t>
            </a:r>
            <a:r>
              <a:rPr lang="en-US" dirty="0" smtClean="0"/>
              <a:t>.</a:t>
            </a:r>
            <a:endParaRPr lang="en-US" dirty="0"/>
          </a:p>
          <a:p>
            <a:pPr lvl="1"/>
            <a:r>
              <a:rPr lang="en-US" dirty="0" smtClean="0"/>
              <a:t>Dengan </a:t>
            </a:r>
            <a:r>
              <a:rPr lang="en-US" dirty="0"/>
              <a:t>menghubungkan semua mesin-mesin server dan data melalui internet secara online, marketing perusahaan itu akan bertambah baik karena bisa menjangkau pelanggan-pelanggan dari mana-mana.</a:t>
            </a:r>
          </a:p>
          <a:p>
            <a:pPr lvl="1"/>
            <a:r>
              <a:rPr lang="en-US" dirty="0" smtClean="0"/>
              <a:t>Perusahaan </a:t>
            </a:r>
            <a:r>
              <a:rPr lang="en-US" dirty="0"/>
              <a:t>akan menghemat biaya sales manajemen dan mempermudahnya, disamping itu dapat meraih pasar baru</a:t>
            </a:r>
            <a:r>
              <a:rPr lang="en-US" dirty="0" smtClean="0"/>
              <a:t>.</a:t>
            </a:r>
          </a:p>
          <a:p>
            <a:pPr lvl="1"/>
            <a:endParaRPr lang="en-US" dirty="0"/>
          </a:p>
          <a:p>
            <a:r>
              <a:rPr lang="en-US" dirty="0" smtClean="0"/>
              <a:t>Enterprise </a:t>
            </a:r>
            <a:r>
              <a:rPr lang="en-US" dirty="0"/>
              <a:t>software dapat membantu pekerjaan para pekerja di perusahaan sehingga mempermudah, mempercepat pekerjaan, mengefisiensikan pekerja, sekaligus memperkecil biaya pengeluaran perusahaan. </a:t>
            </a:r>
          </a:p>
          <a:p>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Enterprise Application</a:t>
            </a:r>
            <a:endParaRPr lang="en-US" dirty="0"/>
          </a:p>
        </p:txBody>
      </p:sp>
      <p:sp>
        <p:nvSpPr>
          <p:cNvPr id="3" name="Content Placeholder 2"/>
          <p:cNvSpPr>
            <a:spLocks noGrp="1"/>
          </p:cNvSpPr>
          <p:nvPr>
            <p:ph idx="1"/>
          </p:nvPr>
        </p:nvSpPr>
        <p:spPr>
          <a:xfrm>
            <a:off x="446856" y="1484784"/>
            <a:ext cx="8229600" cy="4953000"/>
          </a:xfrm>
        </p:spPr>
        <p:txBody>
          <a:bodyPr>
            <a:normAutofit fontScale="92500" lnSpcReduction="20000"/>
          </a:bodyPr>
          <a:lstStyle/>
          <a:p>
            <a:r>
              <a:rPr lang="en-US" b="1" dirty="0" smtClean="0">
                <a:solidFill>
                  <a:srgbClr val="0070C0"/>
                </a:solidFill>
              </a:rPr>
              <a:t>Contoh </a:t>
            </a:r>
            <a:r>
              <a:rPr lang="en-US" b="1" dirty="0">
                <a:solidFill>
                  <a:srgbClr val="0070C0"/>
                </a:solidFill>
              </a:rPr>
              <a:t>Enterprise applications: </a:t>
            </a:r>
            <a:endParaRPr lang="en-US" b="1" dirty="0" smtClean="0">
              <a:solidFill>
                <a:srgbClr val="0070C0"/>
              </a:solidFill>
            </a:endParaRPr>
          </a:p>
          <a:p>
            <a:pPr lvl="1" algn="just"/>
            <a:r>
              <a:rPr lang="en-US" dirty="0" smtClean="0"/>
              <a:t>payroll </a:t>
            </a:r>
            <a:r>
              <a:rPr lang="en-US" dirty="0"/>
              <a:t>(daftar gaji), patient records (daftar pasien rumah sakit), shipping tracking (data pengiriman barang), cost analysis (analisis keuangan), credit scoring (pencatatan kredit), insurance (asuransi), supply chain, accounting, customer service, and foreign exchange trading. </a:t>
            </a:r>
          </a:p>
          <a:p>
            <a:endParaRPr lang="en-US" dirty="0" smtClean="0"/>
          </a:p>
          <a:p>
            <a:r>
              <a:rPr lang="en-US" b="1" dirty="0" smtClean="0">
                <a:solidFill>
                  <a:srgbClr val="FF0000"/>
                </a:solidFill>
              </a:rPr>
              <a:t>Enterprise </a:t>
            </a:r>
            <a:r>
              <a:rPr lang="en-US" b="1" dirty="0">
                <a:solidFill>
                  <a:srgbClr val="FF0000"/>
                </a:solidFill>
              </a:rPr>
              <a:t>applications bukan: </a:t>
            </a:r>
            <a:endParaRPr lang="en-US" b="1" dirty="0" smtClean="0">
              <a:solidFill>
                <a:srgbClr val="FF0000"/>
              </a:solidFill>
            </a:endParaRPr>
          </a:p>
          <a:p>
            <a:pPr lvl="1" algn="just"/>
            <a:r>
              <a:rPr lang="en-US" dirty="0" smtClean="0"/>
              <a:t>automobile </a:t>
            </a:r>
            <a:r>
              <a:rPr lang="en-US" dirty="0"/>
              <a:t>fuel injection (pengisian bahan bakar otomatis), word processors, elevator controllers, chemical plant controllers, telephone switches, operating systems, compilers, and games. </a:t>
            </a:r>
          </a:p>
          <a:p>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Arsitektur</a:t>
            </a:r>
            <a:r>
              <a:rPr lang="en-US" dirty="0" smtClean="0"/>
              <a:t> Enterprise System</a:t>
            </a:r>
            <a:endParaRPr lang="en-US" dirty="0"/>
          </a:p>
        </p:txBody>
      </p:sp>
      <p:sp>
        <p:nvSpPr>
          <p:cNvPr id="3" name="Content Placeholder 2"/>
          <p:cNvSpPr>
            <a:spLocks noGrp="1"/>
          </p:cNvSpPr>
          <p:nvPr>
            <p:ph idx="1"/>
          </p:nvPr>
        </p:nvSpPr>
        <p:spPr/>
        <p:txBody>
          <a:bodyPr/>
          <a:lstStyle/>
          <a:p>
            <a:r>
              <a:rPr lang="en-US" dirty="0" err="1" smtClean="0"/>
              <a:t>Terintegrasi</a:t>
            </a:r>
            <a:endParaRPr lang="en-US" dirty="0" smtClean="0"/>
          </a:p>
          <a:p>
            <a:r>
              <a:rPr lang="en-US" dirty="0" err="1" smtClean="0"/>
              <a:t>Fleksibel</a:t>
            </a:r>
            <a:endParaRPr lang="en-US" dirty="0" smtClean="0"/>
          </a:p>
          <a:p>
            <a:r>
              <a:rPr lang="en-US" dirty="0" smtClean="0"/>
              <a:t>Terbuka</a:t>
            </a:r>
          </a:p>
          <a:p>
            <a:r>
              <a:rPr lang="en-US" dirty="0" err="1" smtClean="0"/>
              <a:t>Aman</a:t>
            </a:r>
            <a:endParaRPr lang="en-US" dirty="0" smtClean="0"/>
          </a:p>
          <a:p>
            <a:r>
              <a:rPr lang="en-US" dirty="0" err="1" smtClean="0"/>
              <a:t>Mengikuti</a:t>
            </a:r>
            <a:r>
              <a:rPr lang="en-US" dirty="0" smtClean="0"/>
              <a:t> trend </a:t>
            </a:r>
            <a:r>
              <a:rPr lang="en-US" dirty="0" err="1" smtClean="0"/>
              <a:t>teknologi</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Sumber Daya</a:t>
            </a:r>
            <a:endParaRPr lang="id-ID" dirty="0"/>
          </a:p>
        </p:txBody>
      </p:sp>
      <p:sp>
        <p:nvSpPr>
          <p:cNvPr id="4" name="Content Placeholder 1"/>
          <p:cNvSpPr>
            <a:spLocks noGrp="1"/>
          </p:cNvSpPr>
          <p:nvPr>
            <p:ph idx="1"/>
          </p:nvPr>
        </p:nvSpPr>
        <p:spPr/>
        <p:txBody>
          <a:bodyPr/>
          <a:lstStyle/>
          <a:p>
            <a:pPr marL="457200" indent="-457200">
              <a:buAutoNum type="arabicPeriod"/>
            </a:pPr>
            <a:r>
              <a:rPr lang="id-ID" dirty="0" smtClean="0"/>
              <a:t>Sumber </a:t>
            </a:r>
            <a:r>
              <a:rPr lang="id-ID" dirty="0"/>
              <a:t>daya </a:t>
            </a:r>
            <a:r>
              <a:rPr lang="id-ID" dirty="0" smtClean="0"/>
              <a:t>manusia (User dan Pakar)</a:t>
            </a:r>
          </a:p>
          <a:p>
            <a:pPr marL="457200" indent="-457200">
              <a:buAutoNum type="arabicPeriod"/>
            </a:pPr>
            <a:r>
              <a:rPr lang="id-ID" dirty="0" smtClean="0"/>
              <a:t>Sumber daya hardware</a:t>
            </a:r>
          </a:p>
          <a:p>
            <a:pPr marL="457200" indent="-457200">
              <a:buAutoNum type="arabicPeriod"/>
            </a:pPr>
            <a:r>
              <a:rPr lang="id-ID" dirty="0" smtClean="0"/>
              <a:t>Sumber daya software</a:t>
            </a:r>
          </a:p>
          <a:p>
            <a:pPr marL="457200" indent="-457200">
              <a:buAutoNum type="arabicPeriod"/>
            </a:pPr>
            <a:r>
              <a:rPr lang="id-ID" dirty="0" smtClean="0"/>
              <a:t>Sumber daya data</a:t>
            </a:r>
          </a:p>
          <a:p>
            <a:pPr marL="457200" indent="-457200">
              <a:buAutoNum type="arabicPeriod"/>
            </a:pPr>
            <a:r>
              <a:rPr lang="id-ID" dirty="0" smtClean="0"/>
              <a:t>Sumber daya jaringan</a:t>
            </a:r>
            <a:endParaRPr lang="id-ID" dirty="0"/>
          </a:p>
          <a:p>
            <a:pPr marL="457200" indent="-457200">
              <a:buAutoNum type="arabicPeriod"/>
            </a:pPr>
            <a:endParaRPr lang="id-ID" dirty="0"/>
          </a:p>
        </p:txBody>
      </p:sp>
    </p:spTree>
    <p:extLst>
      <p:ext uri="{BB962C8B-B14F-4D97-AF65-F5344CB8AC3E}">
        <p14:creationId xmlns:p14="http://schemas.microsoft.com/office/powerpoint/2010/main" val="33167940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Hambatan</a:t>
            </a:r>
            <a:r>
              <a:rPr lang="en-US" dirty="0" smtClean="0"/>
              <a:t> </a:t>
            </a:r>
            <a:r>
              <a:rPr lang="id-ID" dirty="0" smtClean="0"/>
              <a:t>dlm Pengembangan Aplikasi Enterprise</a:t>
            </a:r>
            <a:endParaRPr lang="en-US" dirty="0"/>
          </a:p>
        </p:txBody>
      </p:sp>
      <p:sp>
        <p:nvSpPr>
          <p:cNvPr id="3" name="Content Placeholder 2"/>
          <p:cNvSpPr>
            <a:spLocks noGrp="1"/>
          </p:cNvSpPr>
          <p:nvPr>
            <p:ph idx="1"/>
          </p:nvPr>
        </p:nvSpPr>
        <p:spPr>
          <a:xfrm>
            <a:off x="502920" y="1789512"/>
            <a:ext cx="8183880" cy="4159768"/>
          </a:xfrm>
        </p:spPr>
        <p:txBody>
          <a:bodyPr>
            <a:normAutofit fontScale="70000" lnSpcReduction="20000"/>
          </a:bodyPr>
          <a:lstStyle/>
          <a:p>
            <a:r>
              <a:rPr lang="en-US" dirty="0" smtClean="0"/>
              <a:t>Hardware </a:t>
            </a:r>
            <a:r>
              <a:rPr lang="en-US" dirty="0"/>
              <a:t>yang masih mahal, yang mungkin juga tidak (belum) berkembang sesuai keadaan dan kebutuhan sekarang.</a:t>
            </a:r>
          </a:p>
          <a:p>
            <a:r>
              <a:rPr lang="en-US" dirty="0" smtClean="0"/>
              <a:t>Kesulitan </a:t>
            </a:r>
            <a:r>
              <a:rPr lang="en-US" dirty="0"/>
              <a:t>mencari pekerja yang dapat memiliki kemampuan kerja yang baik, dan dapat mengikuti perkembangan teknologi.</a:t>
            </a:r>
          </a:p>
          <a:p>
            <a:r>
              <a:rPr lang="en-US" dirty="0" smtClean="0"/>
              <a:t>Kesulitan </a:t>
            </a:r>
            <a:r>
              <a:rPr lang="en-US" dirty="0"/>
              <a:t>dalam pembuatan software yang mampu mengintegrasikan seluruh sistem dan bersifat “Distributed Software”.</a:t>
            </a:r>
          </a:p>
          <a:p>
            <a:r>
              <a:rPr lang="en-US" dirty="0" smtClean="0"/>
              <a:t>Kesulitan </a:t>
            </a:r>
            <a:r>
              <a:rPr lang="en-US" dirty="0"/>
              <a:t>perbedaan platform.</a:t>
            </a:r>
          </a:p>
          <a:p>
            <a:r>
              <a:rPr lang="en-US" dirty="0" smtClean="0"/>
              <a:t>Adanya </a:t>
            </a:r>
            <a:r>
              <a:rPr lang="en-US" dirty="0"/>
              <a:t>multiple vendor juga mempersulit pembuatan program. </a:t>
            </a:r>
          </a:p>
          <a:p>
            <a:pPr lvl="1"/>
            <a:r>
              <a:rPr lang="en-US" dirty="0" smtClean="0"/>
              <a:t>Contohnya</a:t>
            </a:r>
            <a:r>
              <a:rPr lang="en-US" dirty="0"/>
              <a:t>: Perusahaan A menggunakan SQL Server dan klien perusahaan A menggunakan Oracle. Dalam hal ini dibutuhkan suatu software yang mampu mengatasi “lintas vendor</a:t>
            </a:r>
            <a:r>
              <a:rPr lang="en-US" dirty="0" smtClean="0"/>
              <a:t>”.</a:t>
            </a: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Hambatan (-lanjut)</a:t>
            </a:r>
            <a:endParaRPr lang="en-US" dirty="0"/>
          </a:p>
        </p:txBody>
      </p:sp>
      <p:sp>
        <p:nvSpPr>
          <p:cNvPr id="3" name="Content Placeholder 2"/>
          <p:cNvSpPr>
            <a:spLocks noGrp="1"/>
          </p:cNvSpPr>
          <p:nvPr>
            <p:ph idx="1"/>
          </p:nvPr>
        </p:nvSpPr>
        <p:spPr>
          <a:xfrm>
            <a:off x="502920" y="1658072"/>
            <a:ext cx="8183880" cy="4651248"/>
          </a:xfrm>
        </p:spPr>
        <p:txBody>
          <a:bodyPr>
            <a:normAutofit fontScale="70000" lnSpcReduction="20000"/>
          </a:bodyPr>
          <a:lstStyle/>
          <a:p>
            <a:r>
              <a:rPr lang="en-US" dirty="0" smtClean="0"/>
              <a:t>Masih </a:t>
            </a:r>
            <a:r>
              <a:rPr lang="en-US" dirty="0"/>
              <a:t>membutuhkan </a:t>
            </a:r>
            <a:r>
              <a:rPr lang="en-US" dirty="0" err="1"/>
              <a:t>adanya</a:t>
            </a:r>
            <a:r>
              <a:rPr lang="en-US" dirty="0"/>
              <a:t> </a:t>
            </a:r>
            <a:r>
              <a:rPr lang="en-US" dirty="0" err="1" smtClean="0"/>
              <a:t>brainware</a:t>
            </a:r>
            <a:r>
              <a:rPr lang="id-ID" dirty="0" smtClean="0"/>
              <a:t> (lebih banyak SDM)</a:t>
            </a:r>
          </a:p>
          <a:p>
            <a:endParaRPr lang="en-US" dirty="0"/>
          </a:p>
          <a:p>
            <a:r>
              <a:rPr lang="en-US" dirty="0" err="1" smtClean="0"/>
              <a:t>Adanya</a:t>
            </a:r>
            <a:r>
              <a:rPr lang="en-US" dirty="0" smtClean="0"/>
              <a:t> </a:t>
            </a:r>
            <a:r>
              <a:rPr lang="en-US" dirty="0"/>
              <a:t>kebutuhan keamanan sistem dan integritas data. Misalnya: </a:t>
            </a:r>
          </a:p>
          <a:p>
            <a:pPr lvl="1"/>
            <a:r>
              <a:rPr lang="en-US" dirty="0" smtClean="0"/>
              <a:t>Mampu </a:t>
            </a:r>
            <a:r>
              <a:rPr lang="en-US" dirty="0"/>
              <a:t>menghandle “system failure”dengan “system failure recovery”</a:t>
            </a:r>
          </a:p>
          <a:p>
            <a:pPr lvl="1"/>
            <a:r>
              <a:rPr lang="en-US" dirty="0" smtClean="0"/>
              <a:t>Rollback </a:t>
            </a:r>
            <a:r>
              <a:rPr lang="en-US" dirty="0"/>
              <a:t>transaction untuk transaksi yang salah atau batal</a:t>
            </a:r>
          </a:p>
          <a:p>
            <a:pPr lvl="1"/>
            <a:r>
              <a:rPr lang="en-US" dirty="0" smtClean="0"/>
              <a:t>Transaction </a:t>
            </a:r>
            <a:r>
              <a:rPr lang="en-US" dirty="0"/>
              <a:t>locking yang mampu mengatasi keamanan data. Contohnya pada saat ada transaksi yang hampir bersamaan.</a:t>
            </a:r>
          </a:p>
          <a:p>
            <a:pPr lvl="1"/>
            <a:r>
              <a:rPr lang="en-US" dirty="0" smtClean="0"/>
              <a:t>Mampu </a:t>
            </a:r>
            <a:r>
              <a:rPr lang="en-US" dirty="0"/>
              <a:t>menghandle “multi user situation”</a:t>
            </a:r>
          </a:p>
          <a:p>
            <a:endParaRPr lang="en-US" dirty="0" smtClean="0"/>
          </a:p>
          <a:p>
            <a:r>
              <a:rPr lang="en-US" dirty="0" smtClean="0"/>
              <a:t>Menjaga </a:t>
            </a:r>
            <a:r>
              <a:rPr lang="en-US" dirty="0"/>
              <a:t>kekonsistensian data walau ada error, delay, dan transaksi yang jauh.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Business Intelligence</a:t>
            </a:r>
            <a:endParaRPr lang="id-ID" dirty="0"/>
          </a:p>
        </p:txBody>
      </p:sp>
      <p:sp>
        <p:nvSpPr>
          <p:cNvPr id="3" name="Content Placeholder 2"/>
          <p:cNvSpPr>
            <a:spLocks noGrp="1"/>
          </p:cNvSpPr>
          <p:nvPr>
            <p:ph idx="1"/>
          </p:nvPr>
        </p:nvSpPr>
        <p:spPr/>
        <p:txBody>
          <a:bodyPr/>
          <a:lstStyle/>
          <a:p>
            <a:r>
              <a:rPr lang="id-ID" dirty="0" smtClean="0"/>
              <a:t>Diskusi</a:t>
            </a:r>
            <a:endParaRPr lang="id-ID" dirty="0"/>
          </a:p>
        </p:txBody>
      </p:sp>
    </p:spTree>
    <p:extLst>
      <p:ext uri="{BB962C8B-B14F-4D97-AF65-F5344CB8AC3E}">
        <p14:creationId xmlns:p14="http://schemas.microsoft.com/office/powerpoint/2010/main" val="24914586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077200" cy="4953000"/>
          </a:xfrm>
        </p:spPr>
        <p:txBody>
          <a:bodyPr>
            <a:normAutofit fontScale="85000" lnSpcReduction="10000"/>
          </a:bodyPr>
          <a:lstStyle/>
          <a:p>
            <a:endParaRPr lang="en-US" dirty="0" smtClean="0"/>
          </a:p>
          <a:p>
            <a:pPr algn="just"/>
            <a:r>
              <a:rPr lang="en-US" dirty="0" smtClean="0"/>
              <a:t>Sistem dan aplikasi yang berfungsi untuk mengubah data-data dalam suatu perusahaan atau organisasi (data operasional, data transaksional, atau data lainnya) ke dalam bentuk pengetahuan. </a:t>
            </a:r>
          </a:p>
          <a:p>
            <a:pPr algn="just"/>
            <a:r>
              <a:rPr lang="en-US" dirty="0" smtClean="0"/>
              <a:t>Aplikasi ini melakukan analisis data-data di masa lampau, dan menggunakannya sebagai pengetahuan untuk mendukung keputusan dan perencanaan organisasi </a:t>
            </a:r>
          </a:p>
          <a:p>
            <a:pPr algn="just"/>
            <a:endParaRPr lang="en-US" dirty="0" smtClean="0"/>
          </a:p>
          <a:p>
            <a:pPr algn="just"/>
            <a:r>
              <a:rPr lang="en-US" dirty="0" smtClean="0"/>
              <a:t>Sering disebut dengan Decision Support System (DSS)</a:t>
            </a:r>
            <a:endParaRPr lang="en-US" dirty="0"/>
          </a:p>
        </p:txBody>
      </p:sp>
      <p:sp>
        <p:nvSpPr>
          <p:cNvPr id="2" name="Title 1"/>
          <p:cNvSpPr>
            <a:spLocks noGrp="1"/>
          </p:cNvSpPr>
          <p:nvPr>
            <p:ph type="title"/>
          </p:nvPr>
        </p:nvSpPr>
        <p:spPr/>
        <p:txBody>
          <a:bodyPr/>
          <a:lstStyle/>
          <a:p>
            <a:r>
              <a:rPr lang="en-US" dirty="0" smtClean="0">
                <a:latin typeface="+mn-lt"/>
              </a:rPr>
              <a:t>Business Intellegence</a:t>
            </a:r>
            <a:endParaRPr lang="en-US" dirty="0">
              <a:latin typeface="+mn-lt"/>
            </a:endParaRPr>
          </a:p>
        </p:txBody>
      </p:sp>
    </p:spTree>
    <p:extLst>
      <p:ext uri="{BB962C8B-B14F-4D97-AF65-F5344CB8AC3E}">
        <p14:creationId xmlns:p14="http://schemas.microsoft.com/office/powerpoint/2010/main" val="27693651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business_intelligence.jpg"/>
          <p:cNvPicPr>
            <a:picLocks noGrp="1" noChangeAspect="1"/>
          </p:cNvPicPr>
          <p:nvPr>
            <p:ph idx="1"/>
          </p:nvPr>
        </p:nvPicPr>
        <p:blipFill>
          <a:blip r:embed="rId3"/>
          <a:stretch>
            <a:fillRect/>
          </a:stretch>
        </p:blipFill>
        <p:spPr>
          <a:xfrm>
            <a:off x="2118853" y="1975948"/>
            <a:ext cx="5909531" cy="4150216"/>
          </a:xfrm>
        </p:spPr>
      </p:pic>
      <p:sp>
        <p:nvSpPr>
          <p:cNvPr id="2" name="Title 1"/>
          <p:cNvSpPr>
            <a:spLocks noGrp="1"/>
          </p:cNvSpPr>
          <p:nvPr>
            <p:ph type="title"/>
          </p:nvPr>
        </p:nvSpPr>
        <p:spPr/>
        <p:txBody>
          <a:bodyPr/>
          <a:lstStyle/>
          <a:p>
            <a:r>
              <a:rPr lang="en-US" dirty="0" smtClean="0">
                <a:latin typeface="+mn-lt"/>
              </a:rPr>
              <a:t>Business Intellegence</a:t>
            </a:r>
            <a:endParaRPr lang="en-US" dirty="0">
              <a:latin typeface="+mn-lt"/>
            </a:endParaRPr>
          </a:p>
        </p:txBody>
      </p:sp>
    </p:spTree>
    <p:extLst>
      <p:ext uri="{BB962C8B-B14F-4D97-AF65-F5344CB8AC3E}">
        <p14:creationId xmlns:p14="http://schemas.microsoft.com/office/powerpoint/2010/main" val="27040556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Implementasi</a:t>
            </a:r>
            <a:endParaRPr lang="id-ID" dirty="0"/>
          </a:p>
        </p:txBody>
      </p:sp>
      <p:sp>
        <p:nvSpPr>
          <p:cNvPr id="3" name="Content Placeholder 2"/>
          <p:cNvSpPr>
            <a:spLocks noGrp="1"/>
          </p:cNvSpPr>
          <p:nvPr>
            <p:ph idx="1"/>
          </p:nvPr>
        </p:nvSpPr>
        <p:spPr/>
        <p:txBody>
          <a:bodyPr/>
          <a:lstStyle/>
          <a:p>
            <a:r>
              <a:rPr lang="id-ID" dirty="0" smtClean="0"/>
              <a:t>Dikembangkan sendiri oleh tim IT internal</a:t>
            </a:r>
          </a:p>
          <a:p>
            <a:r>
              <a:rPr lang="id-ID" dirty="0" smtClean="0"/>
              <a:t>Membeli software ERP namun digunakan oleh tim IT internal</a:t>
            </a:r>
          </a:p>
          <a:p>
            <a:r>
              <a:rPr lang="id-ID" dirty="0" smtClean="0"/>
              <a:t>Outsource dari perusahaan IT lain </a:t>
            </a:r>
          </a:p>
          <a:p>
            <a:endParaRPr lang="id-ID" dirty="0"/>
          </a:p>
        </p:txBody>
      </p:sp>
    </p:spTree>
    <p:extLst>
      <p:ext uri="{BB962C8B-B14F-4D97-AF65-F5344CB8AC3E}">
        <p14:creationId xmlns:p14="http://schemas.microsoft.com/office/powerpoint/2010/main" val="4575102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4" name="Content Placeholder 1"/>
          <p:cNvSpPr txBox="1">
            <a:spLocks noGrp="1"/>
          </p:cNvSpPr>
          <p:nvPr>
            <p:ph idx="1"/>
          </p:nvPr>
        </p:nvSpPr>
        <p:spPr>
          <a:prstGeom prst="rect">
            <a:avLst/>
          </a:prstGeom>
        </p:spPr>
        <p:txBody>
          <a:bodyPr vert="horz" lIns="91440" tIns="45720" rIns="91440" bIns="45720" rtlCol="0">
            <a:normAutofit fontScale="850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id-ID" dirty="0" smtClean="0"/>
              <a:t>Trend Sistem Informasi Trend yang dominan dalam Sistem Informasi : </a:t>
            </a:r>
          </a:p>
          <a:p>
            <a:pPr>
              <a:buFontTx/>
              <a:buChar char="-"/>
            </a:pPr>
            <a:r>
              <a:rPr lang="id-ID" dirty="0" smtClean="0"/>
              <a:t>Inisiatif dan penanggung jawab tidak lagi dilakukan hanya oleh CIO (Chief Information Officer) sendiri, tapi juga oleh Executive Board;</a:t>
            </a:r>
          </a:p>
          <a:p>
            <a:pPr>
              <a:buFontTx/>
              <a:buChar char="-"/>
            </a:pPr>
            <a:r>
              <a:rPr lang="id-ID" dirty="0" smtClean="0"/>
              <a:t> Pergeseran peran IS Department dari sebagai Application delivery menjadi System integration dan pengembang infrastruktur; </a:t>
            </a:r>
          </a:p>
          <a:p>
            <a:pPr>
              <a:buFontTx/>
              <a:buChar char="-"/>
            </a:pPr>
            <a:r>
              <a:rPr lang="id-ID" dirty="0" smtClean="0"/>
              <a:t>Perkembangan internet dan intranet menghasilkan world wide connectivity dan memungkinkan adanya common user interface untuk semua system. </a:t>
            </a:r>
            <a:endParaRPr lang="id-ID" dirty="0"/>
          </a:p>
        </p:txBody>
      </p:sp>
    </p:spTree>
    <p:extLst>
      <p:ext uri="{BB962C8B-B14F-4D97-AF65-F5344CB8AC3E}">
        <p14:creationId xmlns:p14="http://schemas.microsoft.com/office/powerpoint/2010/main" val="15253410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Dukungan</a:t>
            </a:r>
            <a:endParaRPr lang="id-ID" dirty="0"/>
          </a:p>
        </p:txBody>
      </p:sp>
      <p:sp>
        <p:nvSpPr>
          <p:cNvPr id="4" name="Content Placeholder 1"/>
          <p:cNvSpPr>
            <a:spLocks noGrp="1"/>
          </p:cNvSpPr>
          <p:nvPr>
            <p:ph idx="1"/>
          </p:nvPr>
        </p:nvSpPr>
        <p:spPr/>
        <p:txBody>
          <a:bodyPr>
            <a:normAutofit/>
          </a:bodyPr>
          <a:lstStyle/>
          <a:p>
            <a:r>
              <a:rPr lang="id-ID" sz="2800" dirty="0" smtClean="0"/>
              <a:t>Dukungan terhadap proses dan Operasi Bisnis</a:t>
            </a:r>
          </a:p>
          <a:p>
            <a:r>
              <a:rPr lang="id-ID" sz="2800" dirty="0" smtClean="0"/>
              <a:t>Dukungan terhadap pengambilan keputusan oleh pegawai dan manajer</a:t>
            </a:r>
          </a:p>
          <a:p>
            <a:r>
              <a:rPr lang="id-ID" sz="2800" dirty="0" smtClean="0"/>
              <a:t>Dukungan Strategis untuk keunggulan bersaing</a:t>
            </a:r>
            <a:endParaRPr lang="id-ID" sz="2800" dirty="0"/>
          </a:p>
        </p:txBody>
      </p:sp>
    </p:spTree>
    <p:extLst>
      <p:ext uri="{BB962C8B-B14F-4D97-AF65-F5344CB8AC3E}">
        <p14:creationId xmlns:p14="http://schemas.microsoft.com/office/powerpoint/2010/main" val="30696316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285</TotalTime>
  <Words>843</Words>
  <Application>Microsoft Office PowerPoint</Application>
  <PresentationFormat>On-screen Show (4:3)</PresentationFormat>
  <Paragraphs>134</Paragraphs>
  <Slides>27</Slides>
  <Notes>6</Notes>
  <HiddenSlides>0</HiddenSlides>
  <MMClips>0</MMClips>
  <ScaleCrop>false</ScaleCrop>
  <HeadingPairs>
    <vt:vector size="6" baseType="variant">
      <vt:variant>
        <vt:lpstr>Theme</vt:lpstr>
      </vt:variant>
      <vt:variant>
        <vt:i4>1</vt:i4>
      </vt:variant>
      <vt:variant>
        <vt:lpstr>Embedded OLE Servers</vt:lpstr>
      </vt:variant>
      <vt:variant>
        <vt:i4>0</vt:i4>
      </vt:variant>
      <vt:variant>
        <vt:lpstr>Slide Titles</vt:lpstr>
      </vt:variant>
      <vt:variant>
        <vt:i4>27</vt:i4>
      </vt:variant>
    </vt:vector>
  </HeadingPairs>
  <TitlesOfParts>
    <vt:vector size="28" baseType="lpstr">
      <vt:lpstr>Office Theme</vt:lpstr>
      <vt:lpstr>PowerPoint Presentation</vt:lpstr>
      <vt:lpstr>Sistem ?</vt:lpstr>
      <vt:lpstr>Informasi ?</vt:lpstr>
      <vt:lpstr>Kualitas Informasi</vt:lpstr>
      <vt:lpstr>IT(Information Technology) Vs IS </vt:lpstr>
      <vt:lpstr>PowerPoint Presentation</vt:lpstr>
      <vt:lpstr>Diskusi</vt:lpstr>
      <vt:lpstr>Pengantar</vt:lpstr>
      <vt:lpstr>Enterprise Software</vt:lpstr>
      <vt:lpstr>Functions of Enterprise</vt:lpstr>
      <vt:lpstr>Proses dengan enterprise sistem</vt:lpstr>
      <vt:lpstr>Enterprise overview</vt:lpstr>
      <vt:lpstr>Enterprise overview</vt:lpstr>
      <vt:lpstr>Multi Platform ES</vt:lpstr>
      <vt:lpstr>Sistem Enterprise diperlukan untuk :</vt:lpstr>
      <vt:lpstr>Enterprise Software diperlukan untuk</vt:lpstr>
      <vt:lpstr>Enterprise Application</vt:lpstr>
      <vt:lpstr>Arsitektur Enterprise System</vt:lpstr>
      <vt:lpstr>Sumber Daya</vt:lpstr>
      <vt:lpstr>Hambatan dlm Pengembangan Aplikasi Enterprise</vt:lpstr>
      <vt:lpstr>Hambatan (-lanjut)</vt:lpstr>
      <vt:lpstr>Business Intelligence</vt:lpstr>
      <vt:lpstr>Business Intellegence</vt:lpstr>
      <vt:lpstr>Business Intellegence</vt:lpstr>
      <vt:lpstr>Implementasi</vt:lpstr>
      <vt:lpstr>PowerPoint Presentation</vt:lpstr>
      <vt:lpstr>Dukungan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Noora</dc:creator>
  <cp:lastModifiedBy>ismail - [2010]</cp:lastModifiedBy>
  <cp:revision>20</cp:revision>
  <dcterms:created xsi:type="dcterms:W3CDTF">2018-08-27T05:15:22Z</dcterms:created>
  <dcterms:modified xsi:type="dcterms:W3CDTF">2018-09-26T09:06:50Z</dcterms:modified>
</cp:coreProperties>
</file>