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1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404040"/>
                </a:solidFill>
                <a:latin typeface="DejaVu Sans"/>
                <a:cs typeface="DejaVu San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800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200"/>
                </a:moveTo>
                <a:lnTo>
                  <a:pt x="12192000" y="457200"/>
                </a:lnTo>
                <a:lnTo>
                  <a:pt x="1219200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800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200"/>
                </a:moveTo>
                <a:lnTo>
                  <a:pt x="12192000" y="457200"/>
                </a:lnTo>
                <a:lnTo>
                  <a:pt x="1219200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7257" y="88646"/>
            <a:ext cx="2909570" cy="61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5817" y="1729104"/>
            <a:ext cx="10031730" cy="3714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404040"/>
                </a:solidFill>
                <a:latin typeface="DejaVu Sans"/>
                <a:cs typeface="DejaVu San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75" y="6400800"/>
            <a:ext cx="12188825" cy="457200"/>
          </a:xfrm>
          <a:custGeom>
            <a:avLst/>
            <a:gdLst/>
            <a:ahLst/>
            <a:cxnLst/>
            <a:rect l="l" t="t" r="r" b="b"/>
            <a:pathLst>
              <a:path w="12188825" h="457200">
                <a:moveTo>
                  <a:pt x="0" y="457200"/>
                </a:moveTo>
                <a:lnTo>
                  <a:pt x="12188825" y="457200"/>
                </a:lnTo>
                <a:lnTo>
                  <a:pt x="12188825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" y="6334315"/>
            <a:ext cx="12188825" cy="64135"/>
          </a:xfrm>
          <a:custGeom>
            <a:avLst/>
            <a:gdLst/>
            <a:ahLst/>
            <a:cxnLst/>
            <a:rect l="l" t="t" r="r" b="b"/>
            <a:pathLst>
              <a:path w="12188825" h="64135">
                <a:moveTo>
                  <a:pt x="0" y="64008"/>
                </a:moveTo>
                <a:lnTo>
                  <a:pt x="12188825" y="64008"/>
                </a:lnTo>
                <a:lnTo>
                  <a:pt x="12188825" y="0"/>
                </a:lnTo>
                <a:lnTo>
                  <a:pt x="0" y="0"/>
                </a:lnTo>
                <a:lnTo>
                  <a:pt x="0" y="6400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07655" y="4343400"/>
            <a:ext cx="9875520" cy="0"/>
          </a:xfrm>
          <a:custGeom>
            <a:avLst/>
            <a:gdLst/>
            <a:ahLst/>
            <a:cxnLst/>
            <a:rect l="l" t="t" r="r" b="b"/>
            <a:pathLst>
              <a:path w="9875520">
                <a:moveTo>
                  <a:pt x="0" y="0"/>
                </a:moveTo>
                <a:lnTo>
                  <a:pt x="9875507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219199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57340" y="101854"/>
            <a:ext cx="6034659" cy="1595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692768" y="1565909"/>
            <a:ext cx="32378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440" dirty="0">
                <a:solidFill>
                  <a:srgbClr val="C00000"/>
                </a:solidFill>
              </a:rPr>
              <a:t>JENIS </a:t>
            </a:r>
            <a:r>
              <a:rPr sz="2800" spc="-330" dirty="0">
                <a:solidFill>
                  <a:srgbClr val="C00000"/>
                </a:solidFill>
              </a:rPr>
              <a:t>DAN</a:t>
            </a:r>
            <a:r>
              <a:rPr sz="2800" spc="-385" dirty="0">
                <a:solidFill>
                  <a:srgbClr val="C00000"/>
                </a:solidFill>
              </a:rPr>
              <a:t> </a:t>
            </a:r>
            <a:r>
              <a:rPr sz="2800" spc="-405" dirty="0">
                <a:solidFill>
                  <a:srgbClr val="C00000"/>
                </a:solidFill>
              </a:rPr>
              <a:t>KOMPONEN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4983479" y="4823459"/>
            <a:ext cx="4726939" cy="20345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74328" y="6367318"/>
            <a:ext cx="3218180" cy="0"/>
          </a:xfrm>
          <a:custGeom>
            <a:avLst/>
            <a:gdLst/>
            <a:ahLst/>
            <a:cxnLst/>
            <a:rect l="l" t="t" r="r" b="b"/>
            <a:pathLst>
              <a:path w="3218179">
                <a:moveTo>
                  <a:pt x="0" y="0"/>
                </a:moveTo>
                <a:lnTo>
                  <a:pt x="3217671" y="0"/>
                </a:lnTo>
              </a:path>
            </a:pathLst>
          </a:custGeom>
          <a:ln w="65998">
            <a:solidFill>
              <a:srgbClr val="E383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67318"/>
            <a:ext cx="396875" cy="0"/>
          </a:xfrm>
          <a:custGeom>
            <a:avLst/>
            <a:gdLst/>
            <a:ahLst/>
            <a:cxnLst/>
            <a:rect l="l" t="t" r="r" b="b"/>
            <a:pathLst>
              <a:path w="396875">
                <a:moveTo>
                  <a:pt x="0" y="0"/>
                </a:moveTo>
                <a:lnTo>
                  <a:pt x="396709" y="0"/>
                </a:lnTo>
              </a:path>
            </a:pathLst>
          </a:custGeom>
          <a:ln w="65998">
            <a:solidFill>
              <a:srgbClr val="E383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7257" y="55245"/>
            <a:ext cx="3124200" cy="680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00" spc="-295" dirty="0">
                <a:solidFill>
                  <a:srgbClr val="404040"/>
                </a:solidFill>
              </a:rPr>
              <a:t>Tipe</a:t>
            </a:r>
            <a:r>
              <a:rPr sz="4300" spc="-345" dirty="0">
                <a:solidFill>
                  <a:srgbClr val="404040"/>
                </a:solidFill>
              </a:rPr>
              <a:t> </a:t>
            </a:r>
            <a:r>
              <a:rPr sz="4300" spc="-330" dirty="0">
                <a:solidFill>
                  <a:srgbClr val="404040"/>
                </a:solidFill>
              </a:rPr>
              <a:t>Jembatan</a:t>
            </a:r>
            <a:endParaRPr sz="4300"/>
          </a:p>
        </p:txBody>
      </p:sp>
      <p:sp>
        <p:nvSpPr>
          <p:cNvPr id="6" name="object 6"/>
          <p:cNvSpPr txBox="1"/>
          <p:nvPr/>
        </p:nvSpPr>
        <p:spPr>
          <a:xfrm>
            <a:off x="1011555" y="892809"/>
            <a:ext cx="479171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60" dirty="0">
                <a:solidFill>
                  <a:srgbClr val="404040"/>
                </a:solidFill>
                <a:latin typeface="DejaVu Sans"/>
                <a:cs typeface="DejaVu Sans"/>
              </a:rPr>
              <a:t>Menurut </a:t>
            </a:r>
            <a:r>
              <a:rPr sz="2000" spc="-155" dirty="0">
                <a:solidFill>
                  <a:srgbClr val="404040"/>
                </a:solidFill>
                <a:latin typeface="DejaVu Sans"/>
                <a:cs typeface="DejaVu Sans"/>
              </a:rPr>
              <a:t>Jenis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Struktur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Atas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(Upper</a:t>
            </a:r>
            <a:r>
              <a:rPr sz="2000" spc="-19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Structure)</a:t>
            </a:r>
            <a:endParaRPr sz="2000"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83679" y="1478152"/>
            <a:ext cx="2381250" cy="1143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86302" y="1478152"/>
            <a:ext cx="2381250" cy="1143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62647" y="2650109"/>
            <a:ext cx="1219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Arch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Bridge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18204" y="2650109"/>
            <a:ext cx="2121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Cable </a:t>
            </a:r>
            <a:r>
              <a:rPr sz="1800" spc="-10" dirty="0">
                <a:latin typeface="Arial"/>
                <a:cs typeface="Arial"/>
              </a:rPr>
              <a:t>Stayed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Bridge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273291" y="1443989"/>
            <a:ext cx="2381250" cy="1143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353175" y="2652395"/>
            <a:ext cx="1384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Girder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Bridge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9414509" y="1443989"/>
            <a:ext cx="2381250" cy="1143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503156" y="2571496"/>
            <a:ext cx="19939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Rigid </a:t>
            </a:r>
            <a:r>
              <a:rPr sz="1800" dirty="0">
                <a:latin typeface="Arial"/>
                <a:cs typeface="Arial"/>
              </a:rPr>
              <a:t>Frame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Bridge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462134" y="3179064"/>
            <a:ext cx="2333625" cy="952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462134" y="4870322"/>
            <a:ext cx="2333625" cy="10858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96709" y="3019348"/>
            <a:ext cx="2261235" cy="579120"/>
          </a:xfrm>
          <a:custGeom>
            <a:avLst/>
            <a:gdLst/>
            <a:ahLst/>
            <a:cxnLst/>
            <a:rect l="l" t="t" r="r" b="b"/>
            <a:pathLst>
              <a:path w="2261235" h="579120">
                <a:moveTo>
                  <a:pt x="0" y="579069"/>
                </a:moveTo>
                <a:lnTo>
                  <a:pt x="2260727" y="579069"/>
                </a:lnTo>
                <a:lnTo>
                  <a:pt x="2260727" y="0"/>
                </a:lnTo>
                <a:lnTo>
                  <a:pt x="0" y="0"/>
                </a:lnTo>
                <a:lnTo>
                  <a:pt x="0" y="579069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57475" y="3019348"/>
            <a:ext cx="1467485" cy="579120"/>
          </a:xfrm>
          <a:custGeom>
            <a:avLst/>
            <a:gdLst/>
            <a:ahLst/>
            <a:cxnLst/>
            <a:rect l="l" t="t" r="r" b="b"/>
            <a:pathLst>
              <a:path w="1467485" h="579120">
                <a:moveTo>
                  <a:pt x="0" y="579069"/>
                </a:moveTo>
                <a:lnTo>
                  <a:pt x="1467358" y="579069"/>
                </a:lnTo>
                <a:lnTo>
                  <a:pt x="1467358" y="0"/>
                </a:lnTo>
                <a:lnTo>
                  <a:pt x="0" y="0"/>
                </a:lnTo>
                <a:lnTo>
                  <a:pt x="0" y="579069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24833" y="3019348"/>
            <a:ext cx="2425065" cy="579120"/>
          </a:xfrm>
          <a:custGeom>
            <a:avLst/>
            <a:gdLst/>
            <a:ahLst/>
            <a:cxnLst/>
            <a:rect l="l" t="t" r="r" b="b"/>
            <a:pathLst>
              <a:path w="2425065" h="579120">
                <a:moveTo>
                  <a:pt x="0" y="579069"/>
                </a:moveTo>
                <a:lnTo>
                  <a:pt x="2424811" y="579069"/>
                </a:lnTo>
                <a:lnTo>
                  <a:pt x="2424811" y="0"/>
                </a:lnTo>
                <a:lnTo>
                  <a:pt x="0" y="0"/>
                </a:lnTo>
                <a:lnTo>
                  <a:pt x="0" y="579069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549517" y="3019348"/>
            <a:ext cx="2425065" cy="579120"/>
          </a:xfrm>
          <a:custGeom>
            <a:avLst/>
            <a:gdLst/>
            <a:ahLst/>
            <a:cxnLst/>
            <a:rect l="l" t="t" r="r" b="b"/>
            <a:pathLst>
              <a:path w="2425065" h="579120">
                <a:moveTo>
                  <a:pt x="0" y="579069"/>
                </a:moveTo>
                <a:lnTo>
                  <a:pt x="2424811" y="579069"/>
                </a:lnTo>
                <a:lnTo>
                  <a:pt x="2424811" y="0"/>
                </a:lnTo>
                <a:lnTo>
                  <a:pt x="0" y="0"/>
                </a:lnTo>
                <a:lnTo>
                  <a:pt x="0" y="579069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96709" y="3598417"/>
            <a:ext cx="2261235" cy="290195"/>
          </a:xfrm>
          <a:custGeom>
            <a:avLst/>
            <a:gdLst/>
            <a:ahLst/>
            <a:cxnLst/>
            <a:rect l="l" t="t" r="r" b="b"/>
            <a:pathLst>
              <a:path w="2261235" h="290195">
                <a:moveTo>
                  <a:pt x="0" y="289941"/>
                </a:moveTo>
                <a:lnTo>
                  <a:pt x="2260727" y="289941"/>
                </a:lnTo>
                <a:lnTo>
                  <a:pt x="2260727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549517" y="3598417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96709" y="3888359"/>
            <a:ext cx="2261235" cy="580390"/>
          </a:xfrm>
          <a:custGeom>
            <a:avLst/>
            <a:gdLst/>
            <a:ahLst/>
            <a:cxnLst/>
            <a:rect l="l" t="t" r="r" b="b"/>
            <a:pathLst>
              <a:path w="2261235" h="580389">
                <a:moveTo>
                  <a:pt x="0" y="579882"/>
                </a:moveTo>
                <a:lnTo>
                  <a:pt x="2260727" y="579882"/>
                </a:lnTo>
                <a:lnTo>
                  <a:pt x="2260727" y="0"/>
                </a:lnTo>
                <a:lnTo>
                  <a:pt x="0" y="0"/>
                </a:lnTo>
                <a:lnTo>
                  <a:pt x="0" y="579882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549517" y="3888359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0"/>
                </a:moveTo>
                <a:lnTo>
                  <a:pt x="2424811" y="289940"/>
                </a:lnTo>
                <a:lnTo>
                  <a:pt x="2424811" y="0"/>
                </a:lnTo>
                <a:lnTo>
                  <a:pt x="0" y="0"/>
                </a:lnTo>
                <a:lnTo>
                  <a:pt x="0" y="289940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549517" y="4178300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96709" y="4468240"/>
            <a:ext cx="2261235" cy="580390"/>
          </a:xfrm>
          <a:custGeom>
            <a:avLst/>
            <a:gdLst/>
            <a:ahLst/>
            <a:cxnLst/>
            <a:rect l="l" t="t" r="r" b="b"/>
            <a:pathLst>
              <a:path w="2261235" h="580389">
                <a:moveTo>
                  <a:pt x="0" y="579881"/>
                </a:moveTo>
                <a:lnTo>
                  <a:pt x="2260727" y="579881"/>
                </a:lnTo>
                <a:lnTo>
                  <a:pt x="2260727" y="0"/>
                </a:lnTo>
                <a:lnTo>
                  <a:pt x="0" y="0"/>
                </a:lnTo>
                <a:lnTo>
                  <a:pt x="0" y="57988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549517" y="4468240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549517" y="4758182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0"/>
                </a:moveTo>
                <a:lnTo>
                  <a:pt x="2424811" y="289940"/>
                </a:lnTo>
                <a:lnTo>
                  <a:pt x="2424811" y="0"/>
                </a:lnTo>
                <a:lnTo>
                  <a:pt x="0" y="0"/>
                </a:lnTo>
                <a:lnTo>
                  <a:pt x="0" y="289940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6709" y="5048122"/>
            <a:ext cx="2261235" cy="290195"/>
          </a:xfrm>
          <a:custGeom>
            <a:avLst/>
            <a:gdLst/>
            <a:ahLst/>
            <a:cxnLst/>
            <a:rect l="l" t="t" r="r" b="b"/>
            <a:pathLst>
              <a:path w="2261235" h="290195">
                <a:moveTo>
                  <a:pt x="0" y="289940"/>
                </a:moveTo>
                <a:lnTo>
                  <a:pt x="2260727" y="289940"/>
                </a:lnTo>
                <a:lnTo>
                  <a:pt x="2260727" y="0"/>
                </a:lnTo>
                <a:lnTo>
                  <a:pt x="0" y="0"/>
                </a:lnTo>
                <a:lnTo>
                  <a:pt x="0" y="289940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549517" y="5048122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0"/>
                </a:moveTo>
                <a:lnTo>
                  <a:pt x="2424811" y="289940"/>
                </a:lnTo>
                <a:lnTo>
                  <a:pt x="2424811" y="0"/>
                </a:lnTo>
                <a:lnTo>
                  <a:pt x="0" y="0"/>
                </a:lnTo>
                <a:lnTo>
                  <a:pt x="0" y="289940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6709" y="5338051"/>
            <a:ext cx="2261235" cy="869950"/>
          </a:xfrm>
          <a:custGeom>
            <a:avLst/>
            <a:gdLst/>
            <a:ahLst/>
            <a:cxnLst/>
            <a:rect l="l" t="t" r="r" b="b"/>
            <a:pathLst>
              <a:path w="2261235" h="869950">
                <a:moveTo>
                  <a:pt x="0" y="869822"/>
                </a:moveTo>
                <a:lnTo>
                  <a:pt x="2260727" y="869822"/>
                </a:lnTo>
                <a:lnTo>
                  <a:pt x="2260727" y="0"/>
                </a:lnTo>
                <a:lnTo>
                  <a:pt x="0" y="0"/>
                </a:lnTo>
                <a:lnTo>
                  <a:pt x="0" y="869822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49517" y="5338038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49517" y="5627992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49517" y="5917933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96709" y="6207874"/>
            <a:ext cx="2261235" cy="290195"/>
          </a:xfrm>
          <a:custGeom>
            <a:avLst/>
            <a:gdLst/>
            <a:ahLst/>
            <a:cxnLst/>
            <a:rect l="l" t="t" r="r" b="b"/>
            <a:pathLst>
              <a:path w="2261235" h="290195">
                <a:moveTo>
                  <a:pt x="0" y="289941"/>
                </a:moveTo>
                <a:lnTo>
                  <a:pt x="2260727" y="289941"/>
                </a:lnTo>
                <a:lnTo>
                  <a:pt x="2260727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549517" y="6207874"/>
            <a:ext cx="2425065" cy="290195"/>
          </a:xfrm>
          <a:custGeom>
            <a:avLst/>
            <a:gdLst/>
            <a:ahLst/>
            <a:cxnLst/>
            <a:rect l="l" t="t" r="r" b="b"/>
            <a:pathLst>
              <a:path w="2425065" h="290195">
                <a:moveTo>
                  <a:pt x="0" y="289941"/>
                </a:moveTo>
                <a:lnTo>
                  <a:pt x="2424811" y="289941"/>
                </a:lnTo>
                <a:lnTo>
                  <a:pt x="2424811" y="0"/>
                </a:lnTo>
                <a:lnTo>
                  <a:pt x="0" y="0"/>
                </a:lnTo>
                <a:lnTo>
                  <a:pt x="0" y="289941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57475" y="3012948"/>
            <a:ext cx="0" cy="3491229"/>
          </a:xfrm>
          <a:custGeom>
            <a:avLst/>
            <a:gdLst/>
            <a:ahLst/>
            <a:cxnLst/>
            <a:rect l="l" t="t" r="r" b="b"/>
            <a:pathLst>
              <a:path h="3491229">
                <a:moveTo>
                  <a:pt x="0" y="0"/>
                </a:moveTo>
                <a:lnTo>
                  <a:pt x="0" y="3491217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549517" y="3012948"/>
            <a:ext cx="0" cy="3491229"/>
          </a:xfrm>
          <a:custGeom>
            <a:avLst/>
            <a:gdLst/>
            <a:ahLst/>
            <a:cxnLst/>
            <a:rect l="l" t="t" r="r" b="b"/>
            <a:pathLst>
              <a:path h="3491229">
                <a:moveTo>
                  <a:pt x="0" y="0"/>
                </a:moveTo>
                <a:lnTo>
                  <a:pt x="0" y="3491217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90359" y="3598417"/>
            <a:ext cx="8590915" cy="0"/>
          </a:xfrm>
          <a:custGeom>
            <a:avLst/>
            <a:gdLst/>
            <a:ahLst/>
            <a:cxnLst/>
            <a:rect l="l" t="t" r="r" b="b"/>
            <a:pathLst>
              <a:path w="8590915">
                <a:moveTo>
                  <a:pt x="0" y="0"/>
                </a:moveTo>
                <a:lnTo>
                  <a:pt x="8590318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96709" y="3012948"/>
            <a:ext cx="0" cy="3491229"/>
          </a:xfrm>
          <a:custGeom>
            <a:avLst/>
            <a:gdLst/>
            <a:ahLst/>
            <a:cxnLst/>
            <a:rect l="l" t="t" r="r" b="b"/>
            <a:pathLst>
              <a:path h="3491229">
                <a:moveTo>
                  <a:pt x="0" y="0"/>
                </a:moveTo>
                <a:lnTo>
                  <a:pt x="0" y="3491217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974328" y="3012948"/>
            <a:ext cx="0" cy="3491229"/>
          </a:xfrm>
          <a:custGeom>
            <a:avLst/>
            <a:gdLst/>
            <a:ahLst/>
            <a:cxnLst/>
            <a:rect l="l" t="t" r="r" b="b"/>
            <a:pathLst>
              <a:path h="3491229">
                <a:moveTo>
                  <a:pt x="0" y="0"/>
                </a:moveTo>
                <a:lnTo>
                  <a:pt x="0" y="3491217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90359" y="3019298"/>
            <a:ext cx="8590915" cy="0"/>
          </a:xfrm>
          <a:custGeom>
            <a:avLst/>
            <a:gdLst/>
            <a:ahLst/>
            <a:cxnLst/>
            <a:rect l="l" t="t" r="r" b="b"/>
            <a:pathLst>
              <a:path w="8590915">
                <a:moveTo>
                  <a:pt x="0" y="0"/>
                </a:moveTo>
                <a:lnTo>
                  <a:pt x="8590318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90359" y="6497815"/>
            <a:ext cx="8590915" cy="0"/>
          </a:xfrm>
          <a:custGeom>
            <a:avLst/>
            <a:gdLst/>
            <a:ahLst/>
            <a:cxnLst/>
            <a:rect l="l" t="t" r="r" b="b"/>
            <a:pathLst>
              <a:path w="8590915">
                <a:moveTo>
                  <a:pt x="0" y="0"/>
                </a:moveTo>
                <a:lnTo>
                  <a:pt x="8590318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4" name="object 44"/>
          <p:cNvGraphicFramePr>
            <a:graphicFrameLocks noGrp="1"/>
          </p:cNvGraphicFramePr>
          <p:nvPr/>
        </p:nvGraphicFramePr>
        <p:xfrm>
          <a:off x="0" y="3019298"/>
          <a:ext cx="12193268" cy="347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51760"/>
                <a:gridCol w="1473835"/>
                <a:gridCol w="2425064"/>
                <a:gridCol w="5642609"/>
              </a:tblGrid>
              <a:tr h="578485">
                <a:tc>
                  <a:txBody>
                    <a:bodyPr/>
                    <a:lstStyle/>
                    <a:p>
                      <a:pPr marL="808355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Structural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Type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336550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b="1" spc="-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212725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b="1" spc="-1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Rentang Bentang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(m)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lnL w="12700">
                      <a:solidFill>
                        <a:srgbClr val="FFFFFF"/>
                      </a:solidFill>
                      <a:prstDash val="solid"/>
                    </a:lnL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589280" marR="3479165" indent="-317500">
                        <a:lnSpc>
                          <a:spcPts val="2180"/>
                        </a:lnSpc>
                        <a:spcBef>
                          <a:spcPts val="65"/>
                        </a:spcBef>
                      </a:pPr>
                      <a:r>
                        <a:rPr sz="1800" b="1" spc="-1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Bentang </a:t>
                      </a:r>
                      <a:r>
                        <a:rPr sz="1800" b="1" spc="-1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maksimum  </a:t>
                      </a: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dalam</a:t>
                      </a: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realita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255" marB="0"/>
                </a:tc>
              </a:tr>
              <a:tr h="289560">
                <a:tc>
                  <a:txBody>
                    <a:bodyPr/>
                    <a:lstStyle/>
                    <a:p>
                      <a:pPr marL="465455">
                        <a:lnSpc>
                          <a:spcPts val="2135"/>
                        </a:lnSpc>
                      </a:pPr>
                      <a:r>
                        <a:rPr sz="1800" b="1" spc="-1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Slab</a:t>
                      </a:r>
                      <a:r>
                        <a:rPr sz="1800" b="1" spc="-9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9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(Pelat)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35"/>
                        </a:lnSpc>
                      </a:pPr>
                      <a:r>
                        <a:rPr sz="1800" spc="-200" dirty="0">
                          <a:latin typeface="DejaVu Sans"/>
                          <a:cs typeface="DejaVu Sans"/>
                        </a:rPr>
                        <a:t>Concrete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35"/>
                        </a:lnSpc>
                      </a:pPr>
                      <a:r>
                        <a:rPr sz="1800" spc="-235" dirty="0">
                          <a:latin typeface="DejaVu Sans"/>
                          <a:cs typeface="DejaVu Sans"/>
                        </a:rPr>
                        <a:t>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12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 rowSpan="2">
                  <a:txBody>
                    <a:bodyPr/>
                    <a:lstStyle/>
                    <a:p>
                      <a:pPr marL="465455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Girder</a:t>
                      </a:r>
                      <a:r>
                        <a:rPr sz="1800" b="1" spc="-9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(Gelagar)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1605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35"/>
                        </a:lnSpc>
                      </a:pPr>
                      <a:r>
                        <a:rPr sz="1800" spc="-200" dirty="0">
                          <a:latin typeface="DejaVu Sans"/>
                          <a:cs typeface="DejaVu Sans"/>
                        </a:rPr>
                        <a:t>Concrete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35"/>
                        </a:lnSpc>
                      </a:pPr>
                      <a:r>
                        <a:rPr sz="1800" spc="-235" dirty="0">
                          <a:latin typeface="DejaVu Sans"/>
                          <a:cs typeface="DejaVu Sans"/>
                        </a:rPr>
                        <a:t>12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250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9ECE7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35"/>
                        </a:lnSpc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240, </a:t>
                      </a:r>
                      <a:r>
                        <a:rPr sz="1800" b="1" spc="-1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Hamana-Ko</a:t>
                      </a: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Lane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41605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35"/>
                        </a:lnSpc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Steel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35"/>
                        </a:lnSpc>
                      </a:pPr>
                      <a:r>
                        <a:rPr sz="1800" spc="-235" dirty="0">
                          <a:latin typeface="DejaVu Sans"/>
                          <a:cs typeface="DejaVu Sans"/>
                        </a:rPr>
                        <a:t>30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260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480"/>
                        </a:lnSpc>
                        <a:spcBef>
                          <a:spcPts val="700"/>
                        </a:spcBef>
                        <a:tabLst>
                          <a:tab pos="2985135" algn="l"/>
                        </a:tabLst>
                      </a:pPr>
                      <a:r>
                        <a:rPr sz="2700" b="1" spc="-112" baseline="23148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261,</a:t>
                      </a:r>
                      <a:r>
                        <a:rPr sz="2700" b="1" spc="-150" baseline="23148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b="1" spc="-292" baseline="23148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Sava</a:t>
                      </a:r>
                      <a:r>
                        <a:rPr sz="2700" b="1" spc="-187" baseline="23148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b="1" spc="-37" baseline="23148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	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Suspension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Bridge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890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 rowSpan="2">
                  <a:txBody>
                    <a:bodyPr/>
                    <a:lstStyle/>
                    <a:p>
                      <a:pPr marL="465455" marR="318770">
                        <a:lnSpc>
                          <a:spcPts val="2180"/>
                        </a:lnSpc>
                        <a:spcBef>
                          <a:spcPts val="70"/>
                        </a:spcBef>
                      </a:pPr>
                      <a:r>
                        <a:rPr sz="1800" b="1" spc="-1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Cable-stayed </a:t>
                      </a:r>
                      <a:r>
                        <a:rPr sz="1800" b="1" spc="-1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(Kabel  </a:t>
                      </a:r>
                      <a:r>
                        <a:rPr sz="18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Tarik)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89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35"/>
                        </a:lnSpc>
                      </a:pPr>
                      <a:r>
                        <a:rPr sz="1800" spc="-200" dirty="0">
                          <a:latin typeface="DejaVu Sans"/>
                          <a:cs typeface="DejaVu Sans"/>
                        </a:rPr>
                        <a:t>Concrete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35"/>
                        </a:lnSpc>
                      </a:pPr>
                      <a:r>
                        <a:rPr sz="1800" spc="-615" dirty="0">
                          <a:latin typeface="DejaVu Sans"/>
                          <a:cs typeface="DejaVu Sans"/>
                        </a:rPr>
                        <a:t>≤</a:t>
                      </a:r>
                      <a:r>
                        <a:rPr sz="1800" spc="-16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250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9ECE7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35"/>
                        </a:lnSpc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235,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14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Maracaibo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89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35"/>
                        </a:lnSpc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Steel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35"/>
                        </a:lnSpc>
                      </a:pPr>
                      <a:r>
                        <a:rPr sz="1800" spc="-235" dirty="0">
                          <a:latin typeface="DejaVu Sans"/>
                          <a:cs typeface="DejaVu Sans"/>
                        </a:rPr>
                        <a:t>90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850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35"/>
                        </a:lnSpc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856,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Normandy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465455">
                        <a:lnSpc>
                          <a:spcPts val="2135"/>
                        </a:lnSpc>
                      </a:pPr>
                      <a:r>
                        <a:rPr sz="1800" b="1" spc="-2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Truss</a:t>
                      </a:r>
                      <a:r>
                        <a:rPr sz="1800" b="1" spc="-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(Rangka)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35"/>
                        </a:lnSpc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Steel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35"/>
                        </a:lnSpc>
                      </a:pPr>
                      <a:r>
                        <a:rPr sz="1800" spc="-235" dirty="0">
                          <a:latin typeface="DejaVu Sans"/>
                          <a:cs typeface="DejaVu Sans"/>
                        </a:rPr>
                        <a:t>90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550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9ECE7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35"/>
                        </a:lnSpc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550, </a:t>
                      </a:r>
                      <a:r>
                        <a:rPr sz="1800" b="1" spc="-1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Quebec</a:t>
                      </a:r>
                      <a:r>
                        <a:rPr sz="1800" b="1" spc="-1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(rail)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40"/>
                        </a:lnSpc>
                      </a:pPr>
                      <a:r>
                        <a:rPr sz="1800" spc="-200" dirty="0">
                          <a:latin typeface="DejaVu Sans"/>
                          <a:cs typeface="DejaVu Sans"/>
                        </a:rPr>
                        <a:t>Concrete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40"/>
                        </a:lnSpc>
                      </a:pPr>
                      <a:r>
                        <a:rPr sz="1800" spc="-235" dirty="0">
                          <a:latin typeface="DejaVu Sans"/>
                          <a:cs typeface="DejaVu Sans"/>
                        </a:rPr>
                        <a:t>90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300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40"/>
                        </a:lnSpc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305,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Gladesville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465455">
                        <a:lnSpc>
                          <a:spcPts val="2140"/>
                        </a:lnSpc>
                      </a:pPr>
                      <a:r>
                        <a:rPr sz="1800" b="1" spc="-1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Arch</a:t>
                      </a:r>
                      <a:r>
                        <a:rPr sz="18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(Pelengkung)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40"/>
                        </a:lnSpc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Steel</a:t>
                      </a:r>
                      <a:r>
                        <a:rPr sz="1800" spc="-155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185" dirty="0">
                          <a:latin typeface="DejaVu Sans"/>
                          <a:cs typeface="DejaVu Sans"/>
                        </a:rPr>
                        <a:t>truss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40"/>
                        </a:lnSpc>
                      </a:pPr>
                      <a:r>
                        <a:rPr sz="1800" spc="-229" dirty="0">
                          <a:latin typeface="DejaVu Sans"/>
                          <a:cs typeface="DejaVu Sans"/>
                        </a:rPr>
                        <a:t>240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12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500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9ECE7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40"/>
                        </a:lnSpc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510, </a:t>
                      </a:r>
                      <a:r>
                        <a:rPr sz="1800" b="1" spc="-9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New </a:t>
                      </a:r>
                      <a:r>
                        <a:rPr sz="1800" b="1" spc="-1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River</a:t>
                      </a:r>
                      <a:r>
                        <a:rPr sz="1800" b="1" spc="-1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Gorge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40"/>
                        </a:lnSpc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Steel</a:t>
                      </a:r>
                      <a:r>
                        <a:rPr sz="1800" spc="-155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140" dirty="0">
                          <a:latin typeface="DejaVu Sans"/>
                          <a:cs typeface="DejaVu Sans"/>
                        </a:rPr>
                        <a:t>rib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40"/>
                        </a:lnSpc>
                      </a:pPr>
                      <a:r>
                        <a:rPr sz="1800" spc="-229" dirty="0">
                          <a:latin typeface="DejaVu Sans"/>
                          <a:cs typeface="DejaVu Sans"/>
                        </a:rPr>
                        <a:t>120 </a:t>
                      </a:r>
                      <a:r>
                        <a:rPr sz="1800" spc="-5" dirty="0">
                          <a:latin typeface="DejaVu Sans"/>
                          <a:cs typeface="DejaVu Sans"/>
                        </a:rPr>
                        <a:t>–</a:t>
                      </a:r>
                      <a:r>
                        <a:rPr sz="1800" spc="-12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360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40"/>
                        </a:lnSpc>
                        <a:tabLst>
                          <a:tab pos="3025140" algn="l"/>
                        </a:tabLst>
                      </a:pPr>
                      <a:r>
                        <a:rPr sz="18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365,</a:t>
                      </a:r>
                      <a:r>
                        <a:rPr sz="1800" b="1" spc="-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14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Port</a:t>
                      </a:r>
                      <a:r>
                        <a:rPr sz="1800" b="1" spc="-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8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Mann	</a:t>
                      </a:r>
                      <a:r>
                        <a:rPr sz="2700" spc="-22" baseline="-29320" dirty="0">
                          <a:latin typeface="Arial"/>
                          <a:cs typeface="Arial"/>
                        </a:rPr>
                        <a:t>Truss</a:t>
                      </a:r>
                      <a:r>
                        <a:rPr sz="2700" spc="-7" baseline="-29320" dirty="0">
                          <a:latin typeface="Arial"/>
                          <a:cs typeface="Arial"/>
                        </a:rPr>
                        <a:t> Bridge</a:t>
                      </a:r>
                      <a:endParaRPr sz="2700" baseline="-2932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465455">
                        <a:lnSpc>
                          <a:spcPts val="2140"/>
                        </a:lnSpc>
                      </a:pPr>
                      <a:r>
                        <a:rPr sz="1800" b="1" spc="-1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Suspension</a:t>
                      </a: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(Gantung)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2140"/>
                        </a:lnSpc>
                      </a:pPr>
                      <a:r>
                        <a:rPr sz="1800" b="1" spc="-1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Steel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140"/>
                        </a:lnSpc>
                      </a:pPr>
                      <a:r>
                        <a:rPr sz="1800" b="1" spc="-8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300 </a:t>
                      </a:r>
                      <a:r>
                        <a:rPr sz="18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800" b="1" spc="-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8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E3831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140"/>
                        </a:lnSpc>
                      </a:pPr>
                      <a:r>
                        <a:rPr sz="1800" b="1" spc="-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1410,</a:t>
                      </a:r>
                      <a:r>
                        <a:rPr sz="18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Humber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301625"/>
            <a:ext cx="6825615" cy="680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00" spc="-330" dirty="0">
                <a:solidFill>
                  <a:srgbClr val="404040"/>
                </a:solidFill>
              </a:rPr>
              <a:t>Jembatan </a:t>
            </a:r>
            <a:r>
              <a:rPr sz="4300" spc="-229" dirty="0">
                <a:solidFill>
                  <a:srgbClr val="404040"/>
                </a:solidFill>
              </a:rPr>
              <a:t>Girder </a:t>
            </a:r>
            <a:r>
              <a:rPr sz="4300" spc="-225" dirty="0">
                <a:solidFill>
                  <a:srgbClr val="404040"/>
                </a:solidFill>
              </a:rPr>
              <a:t>(Girder</a:t>
            </a:r>
            <a:r>
              <a:rPr sz="4300" spc="-235" dirty="0">
                <a:solidFill>
                  <a:srgbClr val="404040"/>
                </a:solidFill>
              </a:rPr>
              <a:t> </a:t>
            </a:r>
            <a:r>
              <a:rPr sz="4300" spc="-270" dirty="0">
                <a:solidFill>
                  <a:srgbClr val="404040"/>
                </a:solidFill>
              </a:rPr>
              <a:t>Bridge)</a:t>
            </a:r>
            <a:endParaRPr sz="4300"/>
          </a:p>
        </p:txBody>
      </p:sp>
      <p:sp>
        <p:nvSpPr>
          <p:cNvPr id="5" name="object 5"/>
          <p:cNvSpPr/>
          <p:nvPr/>
        </p:nvSpPr>
        <p:spPr>
          <a:xfrm>
            <a:off x="680440" y="1065216"/>
            <a:ext cx="3849315" cy="32508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59459" y="4371975"/>
            <a:ext cx="15246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I-Girder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Bridge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096255" y="1065306"/>
            <a:ext cx="2704472" cy="23488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67980" y="1065271"/>
            <a:ext cx="3936099" cy="2348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176265" y="3445129"/>
            <a:ext cx="1854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Box-Girder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Bridge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9715" y="5375909"/>
            <a:ext cx="1169352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95" dirty="0">
                <a:latin typeface="DejaVu Sans"/>
                <a:cs typeface="DejaVu Sans"/>
              </a:rPr>
              <a:t>An I-beam </a:t>
            </a:r>
            <a:r>
              <a:rPr sz="1800" spc="-165" dirty="0">
                <a:latin typeface="DejaVu Sans"/>
                <a:cs typeface="DejaVu Sans"/>
              </a:rPr>
              <a:t>is </a:t>
            </a:r>
            <a:r>
              <a:rPr sz="1800" spc="-215" dirty="0">
                <a:latin typeface="DejaVu Sans"/>
                <a:cs typeface="DejaVu Sans"/>
              </a:rPr>
              <a:t>very </a:t>
            </a:r>
            <a:r>
              <a:rPr sz="1800" spc="-195" dirty="0">
                <a:latin typeface="DejaVu Sans"/>
                <a:cs typeface="DejaVu Sans"/>
              </a:rPr>
              <a:t>simple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210" dirty="0">
                <a:latin typeface="DejaVu Sans"/>
                <a:cs typeface="DejaVu Sans"/>
              </a:rPr>
              <a:t>design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60" dirty="0">
                <a:latin typeface="DejaVu Sans"/>
                <a:cs typeface="DejaVu Sans"/>
              </a:rPr>
              <a:t>build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00" dirty="0">
                <a:latin typeface="DejaVu Sans"/>
                <a:cs typeface="DejaVu Sans"/>
              </a:rPr>
              <a:t>works </a:t>
            </a:r>
            <a:r>
              <a:rPr sz="1800" spc="-215" dirty="0">
                <a:latin typeface="DejaVu Sans"/>
                <a:cs typeface="DejaVu Sans"/>
              </a:rPr>
              <a:t>very </a:t>
            </a:r>
            <a:r>
              <a:rPr sz="1800" spc="-150" dirty="0">
                <a:latin typeface="DejaVu Sans"/>
                <a:cs typeface="DejaVu Sans"/>
              </a:rPr>
              <a:t>well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210" dirty="0">
                <a:latin typeface="DejaVu Sans"/>
                <a:cs typeface="DejaVu Sans"/>
              </a:rPr>
              <a:t>most </a:t>
            </a:r>
            <a:r>
              <a:rPr sz="1800" spc="-220" dirty="0">
                <a:latin typeface="DejaVu Sans"/>
                <a:cs typeface="DejaVu Sans"/>
              </a:rPr>
              <a:t>cases, </a:t>
            </a:r>
            <a:r>
              <a:rPr sz="1800" spc="-175" dirty="0">
                <a:latin typeface="DejaVu Sans"/>
                <a:cs typeface="DejaVu Sans"/>
              </a:rPr>
              <a:t>but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185" dirty="0">
                <a:latin typeface="DejaVu Sans"/>
                <a:cs typeface="DejaVu Sans"/>
              </a:rPr>
              <a:t>prone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55" dirty="0">
                <a:latin typeface="DejaVu Sans"/>
                <a:cs typeface="DejaVu Sans"/>
              </a:rPr>
              <a:t>torque/twisting </a:t>
            </a:r>
            <a:r>
              <a:rPr sz="1800" spc="-180" dirty="0">
                <a:latin typeface="DejaVu Sans"/>
                <a:cs typeface="DejaVu Sans"/>
              </a:rPr>
              <a:t>forces. </a:t>
            </a:r>
            <a:r>
              <a:rPr sz="1800" spc="-250" dirty="0">
                <a:latin typeface="DejaVu Sans"/>
                <a:cs typeface="DejaVu Sans"/>
              </a:rPr>
              <a:t>Box  </a:t>
            </a:r>
            <a:r>
              <a:rPr sz="1800" spc="-190" dirty="0">
                <a:latin typeface="DejaVu Sans"/>
                <a:cs typeface="DejaVu Sans"/>
              </a:rPr>
              <a:t>girders, </a:t>
            </a:r>
            <a:r>
              <a:rPr sz="1800" spc="-204" dirty="0">
                <a:latin typeface="DejaVu Sans"/>
                <a:cs typeface="DejaVu Sans"/>
              </a:rPr>
              <a:t>being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190" dirty="0">
                <a:latin typeface="DejaVu Sans"/>
                <a:cs typeface="DejaVu Sans"/>
              </a:rPr>
              <a:t>stable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80" dirty="0">
                <a:latin typeface="DejaVu Sans"/>
                <a:cs typeface="DejaVu Sans"/>
              </a:rPr>
              <a:t>also </a:t>
            </a:r>
            <a:r>
              <a:rPr sz="1800" spc="-190" dirty="0">
                <a:latin typeface="DejaVu Sans"/>
                <a:cs typeface="DejaVu Sans"/>
              </a:rPr>
              <a:t>able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225" dirty="0">
                <a:latin typeface="DejaVu Sans"/>
                <a:cs typeface="DejaVu Sans"/>
              </a:rPr>
              <a:t>span </a:t>
            </a:r>
            <a:r>
              <a:rPr sz="1800" spc="-200" dirty="0">
                <a:latin typeface="DejaVu Sans"/>
                <a:cs typeface="DejaVu Sans"/>
              </a:rPr>
              <a:t>greater </a:t>
            </a:r>
            <a:r>
              <a:rPr sz="1800" spc="-204" dirty="0">
                <a:latin typeface="DejaVu Sans"/>
                <a:cs typeface="DejaVu Sans"/>
              </a:rPr>
              <a:t>distances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60" dirty="0">
                <a:latin typeface="DejaVu Sans"/>
                <a:cs typeface="DejaVu Sans"/>
              </a:rPr>
              <a:t>often </a:t>
            </a:r>
            <a:r>
              <a:rPr sz="1800" spc="-215" dirty="0">
                <a:latin typeface="DejaVu Sans"/>
                <a:cs typeface="DejaVu Sans"/>
              </a:rPr>
              <a:t>used </a:t>
            </a:r>
            <a:r>
              <a:rPr sz="1800" spc="-140" dirty="0">
                <a:latin typeface="DejaVu Sans"/>
                <a:cs typeface="DejaVu Sans"/>
              </a:rPr>
              <a:t>for </a:t>
            </a:r>
            <a:r>
              <a:rPr sz="1800" spc="-185" dirty="0">
                <a:latin typeface="DejaVu Sans"/>
                <a:cs typeface="DejaVu Sans"/>
              </a:rPr>
              <a:t>longer </a:t>
            </a:r>
            <a:r>
              <a:rPr sz="1800" spc="-210" dirty="0">
                <a:latin typeface="DejaVu Sans"/>
                <a:cs typeface="DejaVu Sans"/>
              </a:rPr>
              <a:t>spans, </a:t>
            </a:r>
            <a:r>
              <a:rPr sz="1800" spc="-195" dirty="0">
                <a:latin typeface="DejaVu Sans"/>
                <a:cs typeface="DejaVu Sans"/>
              </a:rPr>
              <a:t>where </a:t>
            </a:r>
            <a:r>
              <a:rPr sz="1800" spc="-190" dirty="0">
                <a:latin typeface="DejaVu Sans"/>
                <a:cs typeface="DejaVu Sans"/>
              </a:rPr>
              <a:t>I-beams </a:t>
            </a:r>
            <a:r>
              <a:rPr sz="1800" spc="-175" dirty="0">
                <a:latin typeface="DejaVu Sans"/>
                <a:cs typeface="DejaVu Sans"/>
              </a:rPr>
              <a:t>would  </a:t>
            </a:r>
            <a:r>
              <a:rPr sz="1800" spc="-160" dirty="0">
                <a:latin typeface="DejaVu Sans"/>
                <a:cs typeface="DejaVu Sans"/>
              </a:rPr>
              <a:t>not </a:t>
            </a:r>
            <a:r>
              <a:rPr sz="1800" spc="-210" dirty="0">
                <a:latin typeface="DejaVu Sans"/>
                <a:cs typeface="DejaVu Sans"/>
              </a:rPr>
              <a:t>be </a:t>
            </a:r>
            <a:r>
              <a:rPr sz="1800" spc="-165" dirty="0">
                <a:latin typeface="DejaVu Sans"/>
                <a:cs typeface="DejaVu Sans"/>
              </a:rPr>
              <a:t>sufficiently </a:t>
            </a:r>
            <a:r>
              <a:rPr sz="1800" spc="-200" dirty="0">
                <a:latin typeface="DejaVu Sans"/>
                <a:cs typeface="DejaVu Sans"/>
              </a:rPr>
              <a:t>strong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180" dirty="0">
                <a:latin typeface="DejaVu Sans"/>
                <a:cs typeface="DejaVu Sans"/>
              </a:rPr>
              <a:t>stable. </a:t>
            </a:r>
            <a:r>
              <a:rPr sz="1800" spc="-215" dirty="0">
                <a:latin typeface="DejaVu Sans"/>
                <a:cs typeface="DejaVu Sans"/>
              </a:rPr>
              <a:t>However,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4" dirty="0">
                <a:latin typeface="DejaVu Sans"/>
                <a:cs typeface="DejaVu Sans"/>
              </a:rPr>
              <a:t>design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70" dirty="0">
                <a:latin typeface="DejaVu Sans"/>
                <a:cs typeface="DejaVu Sans"/>
              </a:rPr>
              <a:t>fabrication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235" dirty="0">
                <a:latin typeface="DejaVu Sans"/>
                <a:cs typeface="DejaVu Sans"/>
              </a:rPr>
              <a:t>box </a:t>
            </a:r>
            <a:r>
              <a:rPr sz="1800" spc="-195" dirty="0">
                <a:latin typeface="DejaVu Sans"/>
                <a:cs typeface="DejaVu Sans"/>
              </a:rPr>
              <a:t>girders </a:t>
            </a:r>
            <a:r>
              <a:rPr sz="1800" spc="-160" dirty="0">
                <a:latin typeface="DejaVu Sans"/>
                <a:cs typeface="DejaVu Sans"/>
              </a:rPr>
              <a:t>is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135" dirty="0">
                <a:latin typeface="DejaVu Sans"/>
                <a:cs typeface="DejaVu Sans"/>
              </a:rPr>
              <a:t>difficult </a:t>
            </a:r>
            <a:r>
              <a:rPr sz="1800" spc="-190" dirty="0">
                <a:latin typeface="DejaVu Sans"/>
                <a:cs typeface="DejaVu Sans"/>
              </a:rPr>
              <a:t>than </a:t>
            </a:r>
            <a:r>
              <a:rPr sz="1800" spc="-170" dirty="0">
                <a:latin typeface="DejaVu Sans"/>
                <a:cs typeface="DejaVu Sans"/>
              </a:rPr>
              <a:t>that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80" dirty="0">
                <a:latin typeface="DejaVu Sans"/>
                <a:cs typeface="DejaVu Sans"/>
              </a:rPr>
              <a:t>I</a:t>
            </a:r>
            <a:r>
              <a:rPr sz="1800" spc="200" dirty="0">
                <a:latin typeface="DejaVu Sans"/>
                <a:cs typeface="DejaVu Sans"/>
              </a:rPr>
              <a:t> </a:t>
            </a:r>
            <a:r>
              <a:rPr sz="1800" spc="-210" dirty="0">
                <a:latin typeface="DejaVu Sans"/>
                <a:cs typeface="DejaVu Sans"/>
              </a:rPr>
              <a:t>beams.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51480" y="3817492"/>
            <a:ext cx="1740804" cy="13678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425185" y="3722496"/>
            <a:ext cx="2835749" cy="151650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2508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4538345" cy="0"/>
          </a:xfrm>
          <a:custGeom>
            <a:avLst/>
            <a:gdLst/>
            <a:ahLst/>
            <a:cxnLst/>
            <a:rect l="l" t="t" r="r" b="b"/>
            <a:pathLst>
              <a:path w="4538345">
                <a:moveTo>
                  <a:pt x="0" y="0"/>
                </a:moveTo>
                <a:lnTo>
                  <a:pt x="4538103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232473"/>
            <a:ext cx="61448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270" dirty="0">
                <a:latin typeface="Arial"/>
                <a:cs typeface="Arial"/>
              </a:rPr>
              <a:t>Cable-Stayed </a:t>
            </a:r>
            <a:r>
              <a:rPr sz="2800" b="1" spc="-290" dirty="0">
                <a:latin typeface="Arial"/>
                <a:cs typeface="Arial"/>
              </a:rPr>
              <a:t>Bridge </a:t>
            </a:r>
            <a:r>
              <a:rPr sz="2800" b="1" spc="-260" dirty="0">
                <a:latin typeface="Arial"/>
                <a:cs typeface="Arial"/>
              </a:rPr>
              <a:t>(Jembatan </a:t>
            </a:r>
            <a:r>
              <a:rPr sz="2800" b="1" spc="-285" dirty="0">
                <a:latin typeface="Arial"/>
                <a:cs typeface="Arial"/>
              </a:rPr>
              <a:t>Kabel</a:t>
            </a:r>
            <a:r>
              <a:rPr sz="2800" b="1" spc="114" dirty="0">
                <a:latin typeface="Arial"/>
                <a:cs typeface="Arial"/>
              </a:rPr>
              <a:t> </a:t>
            </a:r>
            <a:r>
              <a:rPr sz="2800" b="1" spc="-254" dirty="0">
                <a:latin typeface="Arial"/>
                <a:cs typeface="Arial"/>
              </a:rPr>
              <a:t>Tarik)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38200" y="4085661"/>
            <a:ext cx="3544442" cy="26582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7352" y="925822"/>
            <a:ext cx="4633175" cy="26700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572631" y="4482083"/>
            <a:ext cx="22555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4" dirty="0">
                <a:latin typeface="DejaVu Sans"/>
                <a:cs typeface="DejaVu Sans"/>
              </a:rPr>
              <a:t>Typical </a:t>
            </a:r>
            <a:r>
              <a:rPr sz="1800" spc="-190" dirty="0">
                <a:latin typeface="DejaVu Sans"/>
                <a:cs typeface="DejaVu Sans"/>
              </a:rPr>
              <a:t>towers </a:t>
            </a:r>
            <a:r>
              <a:rPr sz="1800" spc="-215" dirty="0">
                <a:latin typeface="DejaVu Sans"/>
                <a:cs typeface="DejaVu Sans"/>
              </a:rPr>
              <a:t>used</a:t>
            </a:r>
            <a:r>
              <a:rPr sz="1800" spc="-80" dirty="0">
                <a:latin typeface="DejaVu Sans"/>
                <a:cs typeface="DejaVu Sans"/>
              </a:rPr>
              <a:t> </a:t>
            </a:r>
            <a:r>
              <a:rPr sz="1800" spc="-185" dirty="0">
                <a:latin typeface="DejaVu Sans"/>
                <a:cs typeface="DejaVu Sans"/>
              </a:rPr>
              <a:t>are: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391402" y="4914100"/>
            <a:ext cx="4139184" cy="17246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48347" y="3600450"/>
            <a:ext cx="23037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15" dirty="0">
                <a:latin typeface="DejaVu Sans"/>
                <a:cs typeface="DejaVu Sans"/>
              </a:rPr>
              <a:t>Cable </a:t>
            </a:r>
            <a:r>
              <a:rPr sz="1800" spc="-220" dirty="0">
                <a:latin typeface="DejaVu Sans"/>
                <a:cs typeface="DejaVu Sans"/>
              </a:rPr>
              <a:t>arrangements</a:t>
            </a:r>
            <a:r>
              <a:rPr sz="1800" spc="-75" dirty="0">
                <a:latin typeface="DejaVu Sans"/>
                <a:cs typeface="DejaVu Sans"/>
              </a:rPr>
              <a:t> </a:t>
            </a:r>
            <a:r>
              <a:rPr sz="1800" spc="-185" dirty="0">
                <a:latin typeface="DejaVu Sans"/>
                <a:cs typeface="DejaVu Sans"/>
              </a:rPr>
              <a:t>are: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11520" y="948690"/>
            <a:ext cx="5863590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190" dirty="0">
                <a:latin typeface="DejaVu Sans"/>
                <a:cs typeface="DejaVu Sans"/>
              </a:rPr>
              <a:t>A </a:t>
            </a:r>
            <a:r>
              <a:rPr sz="1800" spc="-175" dirty="0">
                <a:latin typeface="DejaVu Sans"/>
                <a:cs typeface="DejaVu Sans"/>
              </a:rPr>
              <a:t>typical </a:t>
            </a:r>
            <a:r>
              <a:rPr sz="1800" spc="-200" dirty="0">
                <a:latin typeface="DejaVu Sans"/>
                <a:cs typeface="DejaVu Sans"/>
              </a:rPr>
              <a:t>cable </a:t>
            </a:r>
            <a:r>
              <a:rPr sz="1800" spc="-229" dirty="0">
                <a:latin typeface="DejaVu Sans"/>
                <a:cs typeface="DejaVu Sans"/>
              </a:rPr>
              <a:t>stayed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165" dirty="0">
                <a:latin typeface="DejaVu Sans"/>
                <a:cs typeface="DejaVu Sans"/>
              </a:rPr>
              <a:t>is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85" dirty="0">
                <a:latin typeface="DejaVu Sans"/>
                <a:cs typeface="DejaVu Sans"/>
              </a:rPr>
              <a:t>continuous </a:t>
            </a:r>
            <a:r>
              <a:rPr sz="1800" spc="-180" dirty="0">
                <a:latin typeface="DejaVu Sans"/>
                <a:cs typeface="DejaVu Sans"/>
              </a:rPr>
              <a:t>girder </a:t>
            </a:r>
            <a:r>
              <a:rPr sz="1800" spc="-150" dirty="0">
                <a:latin typeface="DejaVu Sans"/>
                <a:cs typeface="DejaVu Sans"/>
              </a:rPr>
              <a:t>with </a:t>
            </a:r>
            <a:r>
              <a:rPr sz="1800" spc="-195" dirty="0">
                <a:latin typeface="DejaVu Sans"/>
                <a:cs typeface="DejaVu Sans"/>
              </a:rPr>
              <a:t>one 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190" dirty="0">
                <a:latin typeface="DejaVu Sans"/>
                <a:cs typeface="DejaVu Sans"/>
              </a:rPr>
              <a:t>towers erected </a:t>
            </a:r>
            <a:r>
              <a:rPr sz="1800" spc="-220" dirty="0">
                <a:latin typeface="DejaVu Sans"/>
                <a:cs typeface="DejaVu Sans"/>
              </a:rPr>
              <a:t>above </a:t>
            </a:r>
            <a:r>
              <a:rPr sz="1800" spc="-180" dirty="0">
                <a:latin typeface="DejaVu Sans"/>
                <a:cs typeface="DejaVu Sans"/>
              </a:rPr>
              <a:t>piers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middle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204" dirty="0">
                <a:latin typeface="DejaVu Sans"/>
                <a:cs typeface="DejaVu Sans"/>
              </a:rPr>
              <a:t>span. </a:t>
            </a:r>
            <a:r>
              <a:rPr sz="1800" spc="-210" dirty="0">
                <a:latin typeface="DejaVu Sans"/>
                <a:cs typeface="DejaVu Sans"/>
              </a:rPr>
              <a:t>From </a:t>
            </a:r>
            <a:r>
              <a:rPr sz="1800" spc="-195" dirty="0">
                <a:latin typeface="DejaVu Sans"/>
                <a:cs typeface="DejaVu Sans"/>
              </a:rPr>
              <a:t>these </a:t>
            </a:r>
            <a:r>
              <a:rPr sz="1800" spc="-180" dirty="0">
                <a:latin typeface="DejaVu Sans"/>
                <a:cs typeface="DejaVu Sans"/>
              </a:rPr>
              <a:t>towers, </a:t>
            </a:r>
            <a:r>
              <a:rPr sz="1800" spc="-210" dirty="0">
                <a:latin typeface="DejaVu Sans"/>
                <a:cs typeface="DejaVu Sans"/>
              </a:rPr>
              <a:t>cables </a:t>
            </a:r>
            <a:r>
              <a:rPr sz="1800" spc="-185" dirty="0">
                <a:latin typeface="DejaVu Sans"/>
                <a:cs typeface="DejaVu Sans"/>
              </a:rPr>
              <a:t>stretch </a:t>
            </a:r>
            <a:r>
              <a:rPr sz="1800" spc="-195" dirty="0">
                <a:latin typeface="DejaVu Sans"/>
                <a:cs typeface="DejaVu Sans"/>
              </a:rPr>
              <a:t>down diagonally  </a:t>
            </a:r>
            <a:r>
              <a:rPr sz="1800" spc="-185" dirty="0">
                <a:latin typeface="DejaVu Sans"/>
                <a:cs typeface="DejaVu Sans"/>
              </a:rPr>
              <a:t>(usually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0" dirty="0">
                <a:latin typeface="DejaVu Sans"/>
                <a:cs typeface="DejaVu Sans"/>
              </a:rPr>
              <a:t>both </a:t>
            </a:r>
            <a:r>
              <a:rPr sz="1800" spc="-195" dirty="0">
                <a:latin typeface="DejaVu Sans"/>
                <a:cs typeface="DejaVu Sans"/>
              </a:rPr>
              <a:t>sides)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80" dirty="0">
                <a:latin typeface="DejaVu Sans"/>
                <a:cs typeface="DejaVu Sans"/>
              </a:rPr>
              <a:t>support </a:t>
            </a:r>
            <a:r>
              <a:rPr sz="1800" spc="-175" dirty="0">
                <a:latin typeface="DejaVu Sans"/>
                <a:cs typeface="DejaVu Sans"/>
              </a:rPr>
              <a:t>the</a:t>
            </a:r>
            <a:r>
              <a:rPr sz="1800" spc="85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girder</a:t>
            </a:r>
            <a:endParaRPr sz="1800">
              <a:latin typeface="DejaVu Sans"/>
              <a:cs typeface="DejaVu Sans"/>
            </a:endParaRPr>
          </a:p>
          <a:p>
            <a:pPr marL="299720" marR="26034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65" dirty="0">
                <a:latin typeface="DejaVu Sans"/>
                <a:cs typeface="DejaVu Sans"/>
              </a:rPr>
              <a:t>lighter </a:t>
            </a:r>
            <a:r>
              <a:rPr sz="1800" spc="-190" dirty="0">
                <a:latin typeface="DejaVu Sans"/>
                <a:cs typeface="DejaVu Sans"/>
              </a:rPr>
              <a:t>weight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bridge, </a:t>
            </a:r>
            <a:r>
              <a:rPr sz="1800" spc="-200" dirty="0">
                <a:latin typeface="DejaVu Sans"/>
                <a:cs typeface="DejaVu Sans"/>
              </a:rPr>
              <a:t>though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220" dirty="0">
                <a:latin typeface="DejaVu Sans"/>
                <a:cs typeface="DejaVu Sans"/>
              </a:rPr>
              <a:t>disadvantage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240" dirty="0">
                <a:latin typeface="DejaVu Sans"/>
                <a:cs typeface="DejaVu Sans"/>
              </a:rPr>
              <a:t>a  heavy </a:t>
            </a:r>
            <a:r>
              <a:rPr sz="1800" spc="-165" dirty="0">
                <a:latin typeface="DejaVu Sans"/>
                <a:cs typeface="DejaVu Sans"/>
              </a:rPr>
              <a:t>wind, is </a:t>
            </a:r>
            <a:r>
              <a:rPr sz="1800" spc="-220" dirty="0">
                <a:latin typeface="DejaVu Sans"/>
                <a:cs typeface="DejaVu Sans"/>
              </a:rPr>
              <a:t>an </a:t>
            </a:r>
            <a:r>
              <a:rPr sz="1800" spc="-235" dirty="0">
                <a:latin typeface="DejaVu Sans"/>
                <a:cs typeface="DejaVu Sans"/>
              </a:rPr>
              <a:t>advantage </a:t>
            </a:r>
            <a:r>
              <a:rPr sz="1800" spc="-190" dirty="0">
                <a:latin typeface="DejaVu Sans"/>
                <a:cs typeface="DejaVu Sans"/>
              </a:rPr>
              <a:t>during </a:t>
            </a:r>
            <a:r>
              <a:rPr sz="1800" spc="-220" dirty="0">
                <a:latin typeface="DejaVu Sans"/>
                <a:cs typeface="DejaVu Sans"/>
              </a:rPr>
              <a:t>an </a:t>
            </a:r>
            <a:r>
              <a:rPr sz="1800" spc="-200" dirty="0">
                <a:latin typeface="DejaVu Sans"/>
                <a:cs typeface="DejaVu Sans"/>
              </a:rPr>
              <a:t>earthquake.  </a:t>
            </a:r>
            <a:r>
              <a:rPr sz="1800" spc="-215" dirty="0">
                <a:latin typeface="DejaVu Sans"/>
                <a:cs typeface="DejaVu Sans"/>
              </a:rPr>
              <a:t>However, </a:t>
            </a:r>
            <a:r>
              <a:rPr sz="1800" spc="-185" dirty="0">
                <a:latin typeface="DejaVu Sans"/>
                <a:cs typeface="DejaVu Sans"/>
              </a:rPr>
              <a:t>should </a:t>
            </a:r>
            <a:r>
              <a:rPr sz="1800" spc="-220" dirty="0">
                <a:latin typeface="DejaVu Sans"/>
                <a:cs typeface="DejaVu Sans"/>
              </a:rPr>
              <a:t>uneven </a:t>
            </a:r>
            <a:r>
              <a:rPr sz="1800" spc="-170" dirty="0">
                <a:latin typeface="DejaVu Sans"/>
                <a:cs typeface="DejaVu Sans"/>
              </a:rPr>
              <a:t>settling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foundations </a:t>
            </a:r>
            <a:r>
              <a:rPr sz="1800" spc="-190" dirty="0">
                <a:latin typeface="DejaVu Sans"/>
                <a:cs typeface="DejaVu Sans"/>
              </a:rPr>
              <a:t>occur  during </a:t>
            </a:r>
            <a:r>
              <a:rPr sz="1800" spc="-220" dirty="0">
                <a:latin typeface="DejaVu Sans"/>
                <a:cs typeface="DejaVu Sans"/>
              </a:rPr>
              <a:t>an </a:t>
            </a:r>
            <a:r>
              <a:rPr sz="1800" spc="-204" dirty="0">
                <a:latin typeface="DejaVu Sans"/>
                <a:cs typeface="DejaVu Sans"/>
              </a:rPr>
              <a:t>earthquake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190" dirty="0">
                <a:latin typeface="DejaVu Sans"/>
                <a:cs typeface="DejaVu Sans"/>
              </a:rPr>
              <a:t>over </a:t>
            </a:r>
            <a:r>
              <a:rPr sz="1800" spc="-170" dirty="0">
                <a:latin typeface="DejaVu Sans"/>
                <a:cs typeface="DejaVu Sans"/>
              </a:rPr>
              <a:t>time,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4" dirty="0">
                <a:latin typeface="DejaVu Sans"/>
                <a:cs typeface="DejaVu Sans"/>
              </a:rPr>
              <a:t>cable-stayed </a:t>
            </a:r>
            <a:r>
              <a:rPr sz="1800" spc="-195" dirty="0">
                <a:latin typeface="DejaVu Sans"/>
                <a:cs typeface="DejaVu Sans"/>
              </a:rPr>
              <a:t>bridge  </a:t>
            </a:r>
            <a:r>
              <a:rPr sz="1800" spc="-229" dirty="0">
                <a:latin typeface="DejaVu Sans"/>
                <a:cs typeface="DejaVu Sans"/>
              </a:rPr>
              <a:t>can </a:t>
            </a:r>
            <a:r>
              <a:rPr sz="1800" spc="-170" dirty="0">
                <a:latin typeface="DejaVu Sans"/>
                <a:cs typeface="DejaVu Sans"/>
              </a:rPr>
              <a:t>suffer </a:t>
            </a:r>
            <a:r>
              <a:rPr sz="1800" spc="-260" dirty="0">
                <a:latin typeface="DejaVu Sans"/>
                <a:cs typeface="DejaVu Sans"/>
              </a:rPr>
              <a:t>damage </a:t>
            </a:r>
            <a:r>
              <a:rPr sz="1800" spc="-200" dirty="0">
                <a:latin typeface="DejaVu Sans"/>
                <a:cs typeface="DejaVu Sans"/>
              </a:rPr>
              <a:t>so </a:t>
            </a:r>
            <a:r>
              <a:rPr sz="1800" spc="-215" dirty="0">
                <a:latin typeface="DejaVu Sans"/>
                <a:cs typeface="DejaVu Sans"/>
              </a:rPr>
              <a:t>care </a:t>
            </a:r>
            <a:r>
              <a:rPr sz="1800" spc="-220" dirty="0">
                <a:latin typeface="DejaVu Sans"/>
                <a:cs typeface="DejaVu Sans"/>
              </a:rPr>
              <a:t>must </a:t>
            </a:r>
            <a:r>
              <a:rPr sz="1800" spc="-210" dirty="0">
                <a:latin typeface="DejaVu Sans"/>
                <a:cs typeface="DejaVu Sans"/>
              </a:rPr>
              <a:t>be </a:t>
            </a:r>
            <a:r>
              <a:rPr sz="1800" spc="-215" dirty="0">
                <a:latin typeface="DejaVu Sans"/>
                <a:cs typeface="DejaVu Sans"/>
              </a:rPr>
              <a:t>taken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195" dirty="0">
                <a:latin typeface="DejaVu Sans"/>
                <a:cs typeface="DejaVu Sans"/>
              </a:rPr>
              <a:t>planning </a:t>
            </a:r>
            <a:r>
              <a:rPr sz="1800" spc="-175" dirty="0">
                <a:latin typeface="DejaVu Sans"/>
                <a:cs typeface="DejaVu Sans"/>
              </a:rPr>
              <a:t>the  foundations.</a:t>
            </a:r>
            <a:endParaRPr sz="1800">
              <a:latin typeface="DejaVu Sans"/>
              <a:cs typeface="DejaVu Sans"/>
            </a:endParaRPr>
          </a:p>
          <a:p>
            <a:pPr marL="299720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204" dirty="0">
                <a:latin typeface="DejaVu Sans"/>
                <a:cs typeface="DejaVu Sans"/>
              </a:rPr>
              <a:t>modern </a:t>
            </a:r>
            <a:r>
              <a:rPr sz="1800" spc="-195" dirty="0">
                <a:latin typeface="DejaVu Sans"/>
                <a:cs typeface="DejaVu Sans"/>
              </a:rPr>
              <a:t>yet simple </a:t>
            </a:r>
            <a:r>
              <a:rPr sz="1800" spc="-220" dirty="0">
                <a:latin typeface="DejaVu Sans"/>
                <a:cs typeface="DejaVu Sans"/>
              </a:rPr>
              <a:t>appearance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</a:t>
            </a:r>
            <a:r>
              <a:rPr sz="1800" spc="-240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cable-stayed</a:t>
            </a:r>
            <a:endParaRPr sz="1800">
              <a:latin typeface="DejaVu Sans"/>
              <a:cs typeface="DejaVu Sans"/>
            </a:endParaRPr>
          </a:p>
          <a:p>
            <a:pPr marR="500380" algn="ctr">
              <a:lnSpc>
                <a:spcPct val="100000"/>
              </a:lnSpc>
            </a:pP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260" dirty="0">
                <a:latin typeface="DejaVu Sans"/>
                <a:cs typeface="DejaVu Sans"/>
              </a:rPr>
              <a:t>makes </a:t>
            </a:r>
            <a:r>
              <a:rPr sz="1800" spc="-95" dirty="0">
                <a:latin typeface="DejaVu Sans"/>
                <a:cs typeface="DejaVu Sans"/>
              </a:rPr>
              <a:t>it </a:t>
            </a:r>
            <a:r>
              <a:rPr sz="1800" spc="-220" dirty="0">
                <a:latin typeface="DejaVu Sans"/>
                <a:cs typeface="DejaVu Sans"/>
              </a:rPr>
              <a:t>an </a:t>
            </a:r>
            <a:r>
              <a:rPr sz="1800" spc="-185" dirty="0">
                <a:latin typeface="DejaVu Sans"/>
                <a:cs typeface="DejaVu Sans"/>
              </a:rPr>
              <a:t>attractive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60" dirty="0">
                <a:latin typeface="DejaVu Sans"/>
                <a:cs typeface="DejaVu Sans"/>
              </a:rPr>
              <a:t>distinct</a:t>
            </a:r>
            <a:r>
              <a:rPr sz="1800" spc="-225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landmark.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57500" y="0"/>
            <a:ext cx="682967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5415915" cy="0"/>
          </a:xfrm>
          <a:custGeom>
            <a:avLst/>
            <a:gdLst/>
            <a:ahLst/>
            <a:cxnLst/>
            <a:rect l="l" t="t" r="r" b="b"/>
            <a:pathLst>
              <a:path w="5415915">
                <a:moveTo>
                  <a:pt x="0" y="0"/>
                </a:moveTo>
                <a:lnTo>
                  <a:pt x="5415673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301625"/>
            <a:ext cx="6755765" cy="680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00" spc="-330" dirty="0">
                <a:solidFill>
                  <a:srgbClr val="404040"/>
                </a:solidFill>
              </a:rPr>
              <a:t>Jembatan </a:t>
            </a:r>
            <a:r>
              <a:rPr sz="4300" spc="-455" dirty="0">
                <a:solidFill>
                  <a:srgbClr val="404040"/>
                </a:solidFill>
              </a:rPr>
              <a:t>Rangka </a:t>
            </a:r>
            <a:r>
              <a:rPr sz="4300" spc="-400" dirty="0">
                <a:solidFill>
                  <a:srgbClr val="404040"/>
                </a:solidFill>
              </a:rPr>
              <a:t>(Truss</a:t>
            </a:r>
            <a:r>
              <a:rPr sz="4300" spc="-50" dirty="0">
                <a:solidFill>
                  <a:srgbClr val="404040"/>
                </a:solidFill>
              </a:rPr>
              <a:t> </a:t>
            </a:r>
            <a:r>
              <a:rPr sz="4300" spc="-270" dirty="0">
                <a:solidFill>
                  <a:srgbClr val="404040"/>
                </a:solidFill>
              </a:rPr>
              <a:t>Bridge)</a:t>
            </a:r>
            <a:endParaRPr sz="4300"/>
          </a:p>
        </p:txBody>
      </p:sp>
      <p:sp>
        <p:nvSpPr>
          <p:cNvPr id="5" name="object 5"/>
          <p:cNvSpPr/>
          <p:nvPr/>
        </p:nvSpPr>
        <p:spPr>
          <a:xfrm>
            <a:off x="846747" y="5197818"/>
            <a:ext cx="2857500" cy="895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2475" y="4052315"/>
            <a:ext cx="2857500" cy="942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8200" y="2973451"/>
            <a:ext cx="2857500" cy="838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80865" y="3795077"/>
            <a:ext cx="6672580" cy="2441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heavy" spc="-21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The </a:t>
            </a:r>
            <a:r>
              <a:rPr sz="1800" u="heavy" spc="-16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Pratt</a:t>
            </a:r>
            <a:r>
              <a:rPr sz="1800" u="heavy" spc="-120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 </a:t>
            </a:r>
            <a:r>
              <a:rPr sz="1800" u="heavy" spc="-18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truss</a:t>
            </a:r>
            <a:endParaRPr sz="1800">
              <a:latin typeface="DejaVu Sans"/>
              <a:cs typeface="DejaVu Sans"/>
            </a:endParaRPr>
          </a:p>
          <a:p>
            <a:pPr marL="12700" marR="5080">
              <a:lnSpc>
                <a:spcPct val="100000"/>
              </a:lnSpc>
            </a:pPr>
            <a:r>
              <a:rPr sz="1800" spc="-125" dirty="0">
                <a:latin typeface="DejaVu Sans"/>
                <a:cs typeface="DejaVu Sans"/>
              </a:rPr>
              <a:t>All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diagonal </a:t>
            </a:r>
            <a:r>
              <a:rPr sz="1800" spc="-240" dirty="0">
                <a:latin typeface="DejaVu Sans"/>
                <a:cs typeface="DejaVu Sans"/>
              </a:rPr>
              <a:t>members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80" dirty="0">
                <a:latin typeface="DejaVu Sans"/>
                <a:cs typeface="DejaVu Sans"/>
              </a:rPr>
              <a:t>subject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5" dirty="0">
                <a:latin typeface="DejaVu Sans"/>
                <a:cs typeface="DejaVu Sans"/>
              </a:rPr>
              <a:t>tension </a:t>
            </a:r>
            <a:r>
              <a:rPr sz="1800" spc="-190" dirty="0">
                <a:latin typeface="DejaVu Sans"/>
                <a:cs typeface="DejaVu Sans"/>
              </a:rPr>
              <a:t>forces </a:t>
            </a:r>
            <a:r>
              <a:rPr sz="1800" spc="-180" dirty="0">
                <a:latin typeface="DejaVu Sans"/>
                <a:cs typeface="DejaVu Sans"/>
              </a:rPr>
              <a:t>only </a:t>
            </a:r>
            <a:r>
              <a:rPr sz="1800" spc="-160" dirty="0">
                <a:latin typeface="DejaVu Sans"/>
                <a:cs typeface="DejaVu Sans"/>
              </a:rPr>
              <a:t>while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170" dirty="0">
                <a:latin typeface="DejaVu Sans"/>
                <a:cs typeface="DejaVu Sans"/>
              </a:rPr>
              <a:t>shorter </a:t>
            </a:r>
            <a:r>
              <a:rPr sz="1800" spc="-175" dirty="0">
                <a:latin typeface="DejaVu Sans"/>
                <a:cs typeface="DejaVu Sans"/>
              </a:rPr>
              <a:t>vertical </a:t>
            </a:r>
            <a:r>
              <a:rPr sz="1800" spc="-240" dirty="0">
                <a:latin typeface="DejaVu Sans"/>
                <a:cs typeface="DejaVu Sans"/>
              </a:rPr>
              <a:t>members </a:t>
            </a:r>
            <a:r>
              <a:rPr sz="1800" spc="-195" dirty="0">
                <a:latin typeface="DejaVu Sans"/>
                <a:cs typeface="DejaVu Sans"/>
              </a:rPr>
              <a:t>handle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15" dirty="0">
                <a:latin typeface="DejaVu Sans"/>
                <a:cs typeface="DejaVu Sans"/>
              </a:rPr>
              <a:t>compressive </a:t>
            </a:r>
            <a:r>
              <a:rPr sz="1800" spc="-180" dirty="0">
                <a:latin typeface="DejaVu Sans"/>
                <a:cs typeface="DejaVu Sans"/>
              </a:rPr>
              <a:t>forces. </a:t>
            </a:r>
            <a:r>
              <a:rPr sz="1800" spc="-190" dirty="0">
                <a:latin typeface="DejaVu Sans"/>
                <a:cs typeface="DejaVu Sans"/>
              </a:rPr>
              <a:t>This </a:t>
            </a:r>
            <a:r>
              <a:rPr sz="1800" spc="-175" dirty="0">
                <a:latin typeface="DejaVu Sans"/>
                <a:cs typeface="DejaVu Sans"/>
              </a:rPr>
              <a:t>allows </a:t>
            </a:r>
            <a:r>
              <a:rPr sz="1800" spc="-140" dirty="0">
                <a:latin typeface="DejaVu Sans"/>
                <a:cs typeface="DejaVu Sans"/>
              </a:rPr>
              <a:t>for  </a:t>
            </a:r>
            <a:r>
              <a:rPr sz="1800" spc="-165" dirty="0">
                <a:latin typeface="DejaVu Sans"/>
                <a:cs typeface="DejaVu Sans"/>
              </a:rPr>
              <a:t>thinner </a:t>
            </a:r>
            <a:r>
              <a:rPr sz="1800" spc="-195" dirty="0">
                <a:latin typeface="DejaVu Sans"/>
                <a:cs typeface="DejaVu Sans"/>
              </a:rPr>
              <a:t>diagonal </a:t>
            </a:r>
            <a:r>
              <a:rPr sz="1800" spc="-235" dirty="0">
                <a:latin typeface="DejaVu Sans"/>
                <a:cs typeface="DejaVu Sans"/>
              </a:rPr>
              <a:t>members </a:t>
            </a:r>
            <a:r>
              <a:rPr sz="1800" spc="-175" dirty="0">
                <a:latin typeface="DejaVu Sans"/>
                <a:cs typeface="DejaVu Sans"/>
              </a:rPr>
              <a:t>resulting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204" dirty="0">
                <a:latin typeface="DejaVu Sans"/>
                <a:cs typeface="DejaVu Sans"/>
              </a:rPr>
              <a:t>economic</a:t>
            </a:r>
            <a:r>
              <a:rPr sz="1800" spc="-200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design.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u="heavy" spc="-21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The </a:t>
            </a:r>
            <a:r>
              <a:rPr sz="1800" u="heavy" spc="-210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Howe</a:t>
            </a:r>
            <a:r>
              <a:rPr sz="1800" u="heavy" spc="-90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 </a:t>
            </a:r>
            <a:r>
              <a:rPr sz="1800" u="heavy" spc="-18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truss</a:t>
            </a:r>
            <a:endParaRPr sz="1800">
              <a:latin typeface="DejaVu Sans"/>
              <a:cs typeface="DejaVu Sans"/>
            </a:endParaRPr>
          </a:p>
          <a:p>
            <a:pPr marL="12700" marR="285750">
              <a:lnSpc>
                <a:spcPct val="100000"/>
              </a:lnSpc>
              <a:spcBef>
                <a:spcPts val="5"/>
              </a:spcBef>
            </a:pP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opposite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65" dirty="0">
                <a:latin typeface="DejaVu Sans"/>
                <a:cs typeface="DejaVu Sans"/>
              </a:rPr>
              <a:t>Pratt </a:t>
            </a:r>
            <a:r>
              <a:rPr sz="1800" spc="-175" dirty="0">
                <a:latin typeface="DejaVu Sans"/>
                <a:cs typeface="DejaVu Sans"/>
              </a:rPr>
              <a:t>truss. </a:t>
            </a: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95" dirty="0">
                <a:latin typeface="DejaVu Sans"/>
                <a:cs typeface="DejaVu Sans"/>
              </a:rPr>
              <a:t>diagonal </a:t>
            </a:r>
            <a:r>
              <a:rPr sz="1800" spc="-235" dirty="0">
                <a:latin typeface="DejaVu Sans"/>
                <a:cs typeface="DejaVu Sans"/>
              </a:rPr>
              <a:t>members </a:t>
            </a:r>
            <a:r>
              <a:rPr sz="1800" spc="-210" dirty="0">
                <a:latin typeface="DejaVu Sans"/>
                <a:cs typeface="DejaVu Sans"/>
              </a:rPr>
              <a:t>face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180" dirty="0">
                <a:latin typeface="DejaVu Sans"/>
                <a:cs typeface="DejaVu Sans"/>
              </a:rPr>
              <a:t>opposite </a:t>
            </a:r>
            <a:r>
              <a:rPr sz="1800" spc="-160" dirty="0">
                <a:latin typeface="DejaVu Sans"/>
                <a:cs typeface="DejaVu Sans"/>
              </a:rPr>
              <a:t>direction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95" dirty="0">
                <a:latin typeface="DejaVu Sans"/>
                <a:cs typeface="DejaVu Sans"/>
              </a:rPr>
              <a:t>handle </a:t>
            </a:r>
            <a:r>
              <a:rPr sz="1800" spc="-215" dirty="0">
                <a:latin typeface="DejaVu Sans"/>
                <a:cs typeface="DejaVu Sans"/>
              </a:rPr>
              <a:t>compressive </a:t>
            </a:r>
            <a:r>
              <a:rPr sz="1800" spc="-180" dirty="0">
                <a:latin typeface="DejaVu Sans"/>
                <a:cs typeface="DejaVu Sans"/>
              </a:rPr>
              <a:t>forces. </a:t>
            </a:r>
            <a:r>
              <a:rPr sz="1800" spc="-190" dirty="0">
                <a:latin typeface="DejaVu Sans"/>
                <a:cs typeface="DejaVu Sans"/>
              </a:rPr>
              <a:t>This </a:t>
            </a:r>
            <a:r>
              <a:rPr sz="1800" spc="-260" dirty="0">
                <a:latin typeface="DejaVu Sans"/>
                <a:cs typeface="DejaVu Sans"/>
              </a:rPr>
              <a:t>makes </a:t>
            </a:r>
            <a:r>
              <a:rPr sz="1800" spc="-95" dirty="0">
                <a:latin typeface="DejaVu Sans"/>
                <a:cs typeface="DejaVu Sans"/>
              </a:rPr>
              <a:t>it </a:t>
            </a:r>
            <a:r>
              <a:rPr sz="1800" spc="-215" dirty="0">
                <a:latin typeface="DejaVu Sans"/>
                <a:cs typeface="DejaVu Sans"/>
              </a:rPr>
              <a:t>very  </a:t>
            </a:r>
            <a:r>
              <a:rPr sz="1800" spc="-204" dirty="0">
                <a:latin typeface="DejaVu Sans"/>
                <a:cs typeface="DejaVu Sans"/>
              </a:rPr>
              <a:t>uneconomic </a:t>
            </a:r>
            <a:r>
              <a:rPr sz="1800" spc="-210" dirty="0">
                <a:latin typeface="DejaVu Sans"/>
                <a:cs typeface="DejaVu Sans"/>
              </a:rPr>
              <a:t>design </a:t>
            </a:r>
            <a:r>
              <a:rPr sz="1800" spc="-140" dirty="0">
                <a:latin typeface="DejaVu Sans"/>
                <a:cs typeface="DejaVu Sans"/>
              </a:rPr>
              <a:t>for </a:t>
            </a:r>
            <a:r>
              <a:rPr sz="1800" spc="-180" dirty="0">
                <a:latin typeface="DejaVu Sans"/>
                <a:cs typeface="DejaVu Sans"/>
              </a:rPr>
              <a:t>steel </a:t>
            </a:r>
            <a:r>
              <a:rPr sz="1800" spc="-200" dirty="0">
                <a:latin typeface="DejaVu Sans"/>
                <a:cs typeface="DejaVu Sans"/>
              </a:rPr>
              <a:t>bridges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45" dirty="0">
                <a:latin typeface="DejaVu Sans"/>
                <a:cs typeface="DejaVu Sans"/>
              </a:rPr>
              <a:t>its </a:t>
            </a:r>
            <a:r>
              <a:rPr sz="1800" spc="-220" dirty="0">
                <a:latin typeface="DejaVu Sans"/>
                <a:cs typeface="DejaVu Sans"/>
              </a:rPr>
              <a:t>use </a:t>
            </a:r>
            <a:r>
              <a:rPr sz="1800" spc="-165" dirty="0">
                <a:latin typeface="DejaVu Sans"/>
                <a:cs typeface="DejaVu Sans"/>
              </a:rPr>
              <a:t>is </a:t>
            </a:r>
            <a:r>
              <a:rPr sz="1800" spc="-185" dirty="0">
                <a:latin typeface="DejaVu Sans"/>
                <a:cs typeface="DejaVu Sans"/>
              </a:rPr>
              <a:t>rarely</a:t>
            </a:r>
            <a:r>
              <a:rPr sz="1800" spc="175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seen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609206" y="1016000"/>
            <a:ext cx="5350510" cy="2862580"/>
          </a:xfrm>
          <a:custGeom>
            <a:avLst/>
            <a:gdLst/>
            <a:ahLst/>
            <a:cxnLst/>
            <a:rect l="l" t="t" r="r" b="b"/>
            <a:pathLst>
              <a:path w="5350509" h="2862579">
                <a:moveTo>
                  <a:pt x="0" y="2862326"/>
                </a:moveTo>
                <a:lnTo>
                  <a:pt x="5350510" y="2862326"/>
                </a:lnTo>
                <a:lnTo>
                  <a:pt x="5350510" y="0"/>
                </a:lnTo>
                <a:lnTo>
                  <a:pt x="0" y="0"/>
                </a:lnTo>
                <a:lnTo>
                  <a:pt x="0" y="2862326"/>
                </a:lnTo>
                <a:close/>
              </a:path>
            </a:pathLst>
          </a:custGeom>
          <a:solidFill>
            <a:srgbClr val="F5DD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9343" y="1034097"/>
            <a:ext cx="5053965" cy="2769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720" algn="l"/>
                <a:tab pos="300355" algn="l"/>
              </a:tabLst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truss </a:t>
            </a:r>
            <a:r>
              <a:rPr sz="1800" spc="-160" dirty="0">
                <a:latin typeface="DejaVu Sans"/>
                <a:cs typeface="DejaVu Sans"/>
              </a:rPr>
              <a:t>is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195" dirty="0">
                <a:latin typeface="DejaVu Sans"/>
                <a:cs typeface="DejaVu Sans"/>
              </a:rPr>
              <a:t>simple </a:t>
            </a:r>
            <a:r>
              <a:rPr sz="1800" spc="-190" dirty="0">
                <a:latin typeface="DejaVu Sans"/>
                <a:cs typeface="DejaVu Sans"/>
              </a:rPr>
              <a:t>skeletal</a:t>
            </a:r>
            <a:r>
              <a:rPr sz="1800" spc="-15" dirty="0">
                <a:latin typeface="DejaVu Sans"/>
                <a:cs typeface="DejaVu Sans"/>
              </a:rPr>
              <a:t> </a:t>
            </a:r>
            <a:r>
              <a:rPr sz="1800" spc="-175" dirty="0">
                <a:latin typeface="DejaVu Sans"/>
                <a:cs typeface="DejaVu Sans"/>
              </a:rPr>
              <a:t>structure.</a:t>
            </a:r>
            <a:endParaRPr sz="1800">
              <a:latin typeface="DejaVu Sans"/>
              <a:cs typeface="DejaVu Sans"/>
            </a:endParaRPr>
          </a:p>
          <a:p>
            <a:pPr marL="299720" marR="62865" indent="-287020">
              <a:lnSpc>
                <a:spcPct val="100000"/>
              </a:lnSpc>
              <a:buFont typeface="Arial"/>
              <a:buChar char="•"/>
              <a:tabLst>
                <a:tab pos="299720" algn="l"/>
                <a:tab pos="300355" algn="l"/>
              </a:tabLst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70" dirty="0">
                <a:latin typeface="DejaVu Sans"/>
                <a:cs typeface="DejaVu Sans"/>
              </a:rPr>
              <a:t>individual </a:t>
            </a:r>
            <a:r>
              <a:rPr sz="1800" spc="-240" dirty="0">
                <a:latin typeface="DejaVu Sans"/>
                <a:cs typeface="DejaVu Sans"/>
              </a:rPr>
              <a:t>members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95" dirty="0">
                <a:latin typeface="DejaVu Sans"/>
                <a:cs typeface="DejaVu Sans"/>
              </a:rPr>
              <a:t>simple </a:t>
            </a:r>
            <a:r>
              <a:rPr sz="1800" spc="-185" dirty="0">
                <a:latin typeface="DejaVu Sans"/>
                <a:cs typeface="DejaVu Sans"/>
              </a:rPr>
              <a:t>truss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80" dirty="0">
                <a:latin typeface="DejaVu Sans"/>
                <a:cs typeface="DejaVu Sans"/>
              </a:rPr>
              <a:t>only  subject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5" dirty="0">
                <a:latin typeface="DejaVu Sans"/>
                <a:cs typeface="DejaVu Sans"/>
              </a:rPr>
              <a:t>tension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00" dirty="0">
                <a:latin typeface="DejaVu Sans"/>
                <a:cs typeface="DejaVu Sans"/>
              </a:rPr>
              <a:t>compression </a:t>
            </a:r>
            <a:r>
              <a:rPr sz="1800" spc="-190" dirty="0">
                <a:latin typeface="DejaVu Sans"/>
                <a:cs typeface="DejaVu Sans"/>
              </a:rPr>
              <a:t>forces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60" dirty="0">
                <a:latin typeface="DejaVu Sans"/>
                <a:cs typeface="DejaVu Sans"/>
              </a:rPr>
              <a:t>not  </a:t>
            </a:r>
            <a:r>
              <a:rPr sz="1800" spc="-200" dirty="0">
                <a:latin typeface="DejaVu Sans"/>
                <a:cs typeface="DejaVu Sans"/>
              </a:rPr>
              <a:t>bending</a:t>
            </a:r>
            <a:r>
              <a:rPr sz="1800" spc="-13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forces.</a:t>
            </a:r>
            <a:endParaRPr sz="1800">
              <a:latin typeface="DejaVu Sans"/>
              <a:cs typeface="DejaVu Sans"/>
            </a:endParaRPr>
          </a:p>
          <a:p>
            <a:pPr marL="299720" marR="168910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720" algn="l"/>
                <a:tab pos="300355" algn="l"/>
              </a:tabLst>
            </a:pPr>
            <a:r>
              <a:rPr sz="1800" spc="-210" dirty="0">
                <a:latin typeface="DejaVu Sans"/>
                <a:cs typeface="DejaVu Sans"/>
              </a:rPr>
              <a:t>Like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girder </a:t>
            </a:r>
            <a:r>
              <a:rPr sz="1800" spc="-190" dirty="0">
                <a:latin typeface="DejaVu Sans"/>
                <a:cs typeface="DejaVu Sans"/>
              </a:rPr>
              <a:t>bridges, </a:t>
            </a:r>
            <a:r>
              <a:rPr sz="1800" spc="-175" dirty="0">
                <a:latin typeface="DejaVu Sans"/>
                <a:cs typeface="DejaVu Sans"/>
              </a:rPr>
              <a:t>there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70" dirty="0">
                <a:latin typeface="DejaVu Sans"/>
                <a:cs typeface="DejaVu Sans"/>
              </a:rPr>
              <a:t>both </a:t>
            </a:r>
            <a:r>
              <a:rPr sz="1800" spc="-195" dirty="0">
                <a:latin typeface="DejaVu Sans"/>
                <a:cs typeface="DejaVu Sans"/>
              </a:rPr>
              <a:t>simple </a:t>
            </a:r>
            <a:r>
              <a:rPr sz="1800" spc="-215" dirty="0">
                <a:latin typeface="DejaVu Sans"/>
                <a:cs typeface="DejaVu Sans"/>
              </a:rPr>
              <a:t>and  </a:t>
            </a:r>
            <a:r>
              <a:rPr sz="1800" spc="-185" dirty="0">
                <a:latin typeface="DejaVu Sans"/>
                <a:cs typeface="DejaVu Sans"/>
              </a:rPr>
              <a:t>continuous</a:t>
            </a:r>
            <a:r>
              <a:rPr sz="1800" spc="-110" dirty="0">
                <a:latin typeface="DejaVu Sans"/>
                <a:cs typeface="DejaVu Sans"/>
              </a:rPr>
              <a:t> </a:t>
            </a:r>
            <a:r>
              <a:rPr sz="1800" spc="-190" dirty="0">
                <a:latin typeface="DejaVu Sans"/>
                <a:cs typeface="DejaVu Sans"/>
              </a:rPr>
              <a:t>trusses.</a:t>
            </a:r>
            <a:endParaRPr sz="1800">
              <a:latin typeface="DejaVu Sans"/>
              <a:cs typeface="DejaVu Sans"/>
            </a:endParaRPr>
          </a:p>
          <a:p>
            <a:pPr marL="299720" marR="5080" indent="-287020">
              <a:lnSpc>
                <a:spcPct val="100000"/>
              </a:lnSpc>
              <a:buFont typeface="Arial"/>
              <a:buChar char="•"/>
              <a:tabLst>
                <a:tab pos="299720" algn="l"/>
                <a:tab pos="300355" algn="l"/>
              </a:tabLst>
            </a:pPr>
            <a:r>
              <a:rPr sz="1800" spc="-229" dirty="0">
                <a:latin typeface="DejaVu Sans"/>
                <a:cs typeface="DejaVu Sans"/>
              </a:rPr>
              <a:t>Because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truss </a:t>
            </a:r>
            <a:r>
              <a:rPr sz="1800" spc="-160" dirty="0">
                <a:latin typeface="DejaVu Sans"/>
                <a:cs typeface="DejaVu Sans"/>
              </a:rPr>
              <a:t>is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150" dirty="0">
                <a:latin typeface="DejaVu Sans"/>
                <a:cs typeface="DejaVu Sans"/>
              </a:rPr>
              <a:t>hollow </a:t>
            </a:r>
            <a:r>
              <a:rPr sz="1800" spc="-190" dirty="0">
                <a:latin typeface="DejaVu Sans"/>
                <a:cs typeface="DejaVu Sans"/>
              </a:rPr>
              <a:t>skeletal </a:t>
            </a:r>
            <a:r>
              <a:rPr sz="1800" spc="-175" dirty="0">
                <a:latin typeface="DejaVu Sans"/>
                <a:cs typeface="DejaVu Sans"/>
              </a:rPr>
              <a:t>structure, the  </a:t>
            </a:r>
            <a:r>
              <a:rPr sz="1800" spc="-215" dirty="0">
                <a:latin typeface="DejaVu Sans"/>
                <a:cs typeface="DejaVu Sans"/>
              </a:rPr>
              <a:t>roadway </a:t>
            </a:r>
            <a:r>
              <a:rPr sz="1800" spc="-285" dirty="0">
                <a:latin typeface="DejaVu Sans"/>
                <a:cs typeface="DejaVu Sans"/>
              </a:rPr>
              <a:t>may </a:t>
            </a:r>
            <a:r>
              <a:rPr sz="1800" spc="-235" dirty="0">
                <a:latin typeface="DejaVu Sans"/>
                <a:cs typeface="DejaVu Sans"/>
              </a:rPr>
              <a:t>pass </a:t>
            </a:r>
            <a:r>
              <a:rPr sz="1800" spc="-190" dirty="0">
                <a:latin typeface="DejaVu Sans"/>
                <a:cs typeface="DejaVu Sans"/>
              </a:rPr>
              <a:t>over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225" dirty="0">
                <a:latin typeface="DejaVu Sans"/>
                <a:cs typeface="DejaVu Sans"/>
              </a:rPr>
              <a:t>even </a:t>
            </a:r>
            <a:r>
              <a:rPr sz="1800" spc="-190" dirty="0">
                <a:latin typeface="DejaVu Sans"/>
                <a:cs typeface="DejaVu Sans"/>
              </a:rPr>
              <a:t>through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180" dirty="0">
                <a:latin typeface="DejaVu Sans"/>
                <a:cs typeface="DejaVu Sans"/>
              </a:rPr>
              <a:t>structure </a:t>
            </a:r>
            <a:r>
              <a:rPr sz="1800" spc="-170" dirty="0">
                <a:latin typeface="DejaVu Sans"/>
                <a:cs typeface="DejaVu Sans"/>
              </a:rPr>
              <a:t>allowing </a:t>
            </a:r>
            <a:r>
              <a:rPr sz="1800" spc="-140" dirty="0">
                <a:latin typeface="DejaVu Sans"/>
                <a:cs typeface="DejaVu Sans"/>
              </a:rPr>
              <a:t>for </a:t>
            </a:r>
            <a:r>
              <a:rPr sz="1800" spc="-204" dirty="0">
                <a:latin typeface="DejaVu Sans"/>
                <a:cs typeface="DejaVu Sans"/>
              </a:rPr>
              <a:t>clearance </a:t>
            </a:r>
            <a:r>
              <a:rPr sz="1800" spc="-175" dirty="0">
                <a:latin typeface="DejaVu Sans"/>
                <a:cs typeface="DejaVu Sans"/>
              </a:rPr>
              <a:t>below the </a:t>
            </a:r>
            <a:r>
              <a:rPr sz="1800" spc="-195" dirty="0">
                <a:latin typeface="DejaVu Sans"/>
                <a:cs typeface="DejaVu Sans"/>
              </a:rPr>
              <a:t>bridge  </a:t>
            </a:r>
            <a:r>
              <a:rPr sz="1800" spc="-160" dirty="0">
                <a:latin typeface="DejaVu Sans"/>
                <a:cs typeface="DejaVu Sans"/>
              </a:rPr>
              <a:t>often not </a:t>
            </a:r>
            <a:r>
              <a:rPr sz="1800" spc="-185" dirty="0">
                <a:latin typeface="DejaVu Sans"/>
                <a:cs typeface="DejaVu Sans"/>
              </a:rPr>
              <a:t>possible </a:t>
            </a:r>
            <a:r>
              <a:rPr sz="1800" spc="-145" dirty="0">
                <a:latin typeface="DejaVu Sans"/>
                <a:cs typeface="DejaVu Sans"/>
              </a:rPr>
              <a:t>with </a:t>
            </a:r>
            <a:r>
              <a:rPr sz="1800" spc="-160" dirty="0">
                <a:latin typeface="DejaVu Sans"/>
                <a:cs typeface="DejaVu Sans"/>
              </a:rPr>
              <a:t>other </a:t>
            </a:r>
            <a:r>
              <a:rPr sz="1800" spc="-195" dirty="0">
                <a:latin typeface="DejaVu Sans"/>
                <a:cs typeface="DejaVu Sans"/>
              </a:rPr>
              <a:t>bridge</a:t>
            </a:r>
            <a:r>
              <a:rPr sz="1800" spc="-75" dirty="0">
                <a:latin typeface="DejaVu Sans"/>
                <a:cs typeface="DejaVu Sans"/>
              </a:rPr>
              <a:t> </a:t>
            </a:r>
            <a:r>
              <a:rPr sz="1800" spc="-185" dirty="0">
                <a:latin typeface="DejaVu Sans"/>
                <a:cs typeface="DejaVu Sans"/>
              </a:rPr>
              <a:t>types.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38200" y="1853564"/>
            <a:ext cx="2857500" cy="9239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869309" y="1445323"/>
            <a:ext cx="16243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heavy" spc="-21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The </a:t>
            </a:r>
            <a:r>
              <a:rPr sz="1800" u="heavy" spc="-19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Warren</a:t>
            </a:r>
            <a:r>
              <a:rPr sz="1800" u="heavy" spc="-150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 </a:t>
            </a:r>
            <a:r>
              <a:rPr sz="1800" u="heavy" spc="-18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truss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869309" y="1719834"/>
            <a:ext cx="10001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35" dirty="0">
                <a:latin typeface="DejaVu Sans"/>
                <a:cs typeface="DejaVu Sans"/>
              </a:rPr>
              <a:t>Most</a:t>
            </a:r>
            <a:r>
              <a:rPr sz="1800" spc="-229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used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69309" y="2268537"/>
            <a:ext cx="14401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95" dirty="0">
                <a:latin typeface="DejaVu Sans"/>
                <a:cs typeface="DejaVu Sans"/>
              </a:rPr>
              <a:t>(Smaller</a:t>
            </a:r>
            <a:r>
              <a:rPr sz="1800" spc="-220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spans)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69309" y="3091878"/>
            <a:ext cx="13817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4" dirty="0">
                <a:latin typeface="DejaVu Sans"/>
                <a:cs typeface="DejaVu Sans"/>
              </a:rPr>
              <a:t>(Longer</a:t>
            </a:r>
            <a:r>
              <a:rPr sz="1800" spc="-185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spans)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76300" y="0"/>
            <a:ext cx="1028192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301625"/>
            <a:ext cx="7571105" cy="680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00" spc="-330" dirty="0">
                <a:solidFill>
                  <a:srgbClr val="404040"/>
                </a:solidFill>
              </a:rPr>
              <a:t>Jembatan </a:t>
            </a:r>
            <a:r>
              <a:rPr sz="4300" spc="-340" dirty="0">
                <a:solidFill>
                  <a:srgbClr val="404040"/>
                </a:solidFill>
              </a:rPr>
              <a:t>Pelengkung </a:t>
            </a:r>
            <a:r>
              <a:rPr sz="4300" spc="-275" dirty="0">
                <a:solidFill>
                  <a:srgbClr val="404040"/>
                </a:solidFill>
              </a:rPr>
              <a:t>(Arch</a:t>
            </a:r>
            <a:r>
              <a:rPr sz="4300" spc="-100" dirty="0">
                <a:solidFill>
                  <a:srgbClr val="404040"/>
                </a:solidFill>
              </a:rPr>
              <a:t> </a:t>
            </a:r>
            <a:r>
              <a:rPr sz="4300" spc="-270" dirty="0">
                <a:solidFill>
                  <a:srgbClr val="404040"/>
                </a:solidFill>
              </a:rPr>
              <a:t>Bridge)</a:t>
            </a:r>
            <a:endParaRPr sz="4300"/>
          </a:p>
        </p:txBody>
      </p:sp>
      <p:sp>
        <p:nvSpPr>
          <p:cNvPr id="5" name="object 5"/>
          <p:cNvSpPr/>
          <p:nvPr/>
        </p:nvSpPr>
        <p:spPr>
          <a:xfrm>
            <a:off x="5102986" y="1460987"/>
            <a:ext cx="5142340" cy="26141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58557" y="2981325"/>
            <a:ext cx="2857500" cy="923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58557" y="4453001"/>
            <a:ext cx="2857500" cy="866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58557" y="5601677"/>
            <a:ext cx="2857500" cy="952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51051" y="1655064"/>
            <a:ext cx="2857500" cy="952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07022" y="1184275"/>
            <a:ext cx="18072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90" dirty="0">
                <a:latin typeface="DejaVu Sans"/>
                <a:cs typeface="DejaVu Sans"/>
              </a:rPr>
              <a:t>hinge-less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arch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7022" y="2602229"/>
            <a:ext cx="19227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60" dirty="0">
                <a:latin typeface="DejaVu Sans"/>
                <a:cs typeface="DejaVu Sans"/>
              </a:rPr>
              <a:t>two </a:t>
            </a:r>
            <a:r>
              <a:rPr sz="1800" spc="-210" dirty="0">
                <a:latin typeface="DejaVu Sans"/>
                <a:cs typeface="DejaVu Sans"/>
              </a:rPr>
              <a:t>hinged</a:t>
            </a:r>
            <a:r>
              <a:rPr sz="1800" spc="-110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arch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0515" y="4028440"/>
            <a:ext cx="2084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three-hinged</a:t>
            </a:r>
            <a:r>
              <a:rPr sz="1800" spc="-120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arch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7022" y="5377497"/>
            <a:ext cx="12426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50" dirty="0">
                <a:latin typeface="DejaVu Sans"/>
                <a:cs typeface="DejaVu Sans"/>
              </a:rPr>
              <a:t>tied</a:t>
            </a:r>
            <a:r>
              <a:rPr sz="1800" spc="-170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arch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82870" y="4213225"/>
            <a:ext cx="66478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204" dirty="0">
                <a:latin typeface="DejaVu Sans"/>
                <a:cs typeface="DejaVu Sans"/>
              </a:rPr>
              <a:t>Arches </a:t>
            </a:r>
            <a:r>
              <a:rPr sz="1800" spc="-220" dirty="0">
                <a:latin typeface="DejaVu Sans"/>
                <a:cs typeface="DejaVu Sans"/>
              </a:rPr>
              <a:t>use</a:t>
            </a:r>
            <a:r>
              <a:rPr sz="1800" spc="130" dirty="0">
                <a:latin typeface="DejaVu Sans"/>
                <a:cs typeface="DejaVu Sans"/>
              </a:rPr>
              <a:t> </a:t>
            </a:r>
            <a:r>
              <a:rPr sz="1800" spc="-245" dirty="0">
                <a:latin typeface="DejaVu Sans"/>
                <a:cs typeface="DejaVu Sans"/>
              </a:rPr>
              <a:t>a  </a:t>
            </a:r>
            <a:r>
              <a:rPr sz="1800" spc="-204" dirty="0">
                <a:latin typeface="DejaVu Sans"/>
                <a:cs typeface="DejaVu Sans"/>
              </a:rPr>
              <a:t>curved </a:t>
            </a:r>
            <a:r>
              <a:rPr sz="1800" spc="-175" dirty="0">
                <a:latin typeface="DejaVu Sans"/>
                <a:cs typeface="DejaVu Sans"/>
              </a:rPr>
              <a:t>structure </a:t>
            </a:r>
            <a:r>
              <a:rPr sz="1800" spc="-180" dirty="0">
                <a:latin typeface="DejaVu Sans"/>
                <a:cs typeface="DejaVu Sans"/>
              </a:rPr>
              <a:t>which </a:t>
            </a:r>
            <a:r>
              <a:rPr sz="1800" spc="-190" dirty="0">
                <a:latin typeface="DejaVu Sans"/>
                <a:cs typeface="DejaVu Sans"/>
              </a:rPr>
              <a:t>provides </a:t>
            </a:r>
            <a:r>
              <a:rPr sz="1800" spc="-245" dirty="0">
                <a:latin typeface="DejaVu Sans"/>
                <a:cs typeface="DejaVu Sans"/>
              </a:rPr>
              <a:t>a  </a:t>
            </a:r>
            <a:r>
              <a:rPr sz="1800" spc="-195" dirty="0">
                <a:latin typeface="DejaVu Sans"/>
                <a:cs typeface="DejaVu Sans"/>
              </a:rPr>
              <a:t>high resistance </a:t>
            </a:r>
            <a:r>
              <a:rPr sz="1800" spc="-155" dirty="0">
                <a:latin typeface="DejaVu Sans"/>
                <a:cs typeface="DejaVu Sans"/>
              </a:rPr>
              <a:t>to  </a:t>
            </a:r>
            <a:r>
              <a:rPr sz="1800" spc="-200" dirty="0">
                <a:latin typeface="DejaVu Sans"/>
                <a:cs typeface="DejaVu Sans"/>
              </a:rPr>
              <a:t>bending </a:t>
            </a:r>
            <a:r>
              <a:rPr sz="1800" spc="-180" dirty="0">
                <a:latin typeface="DejaVu Sans"/>
                <a:cs typeface="DejaVu Sans"/>
              </a:rPr>
              <a:t>forces. </a:t>
            </a:r>
            <a:r>
              <a:rPr sz="1800" spc="-170" dirty="0">
                <a:latin typeface="DejaVu Sans"/>
                <a:cs typeface="DejaVu Sans"/>
              </a:rPr>
              <a:t>Unlike </a:t>
            </a:r>
            <a:r>
              <a:rPr sz="1800" spc="-175" dirty="0">
                <a:latin typeface="DejaVu Sans"/>
                <a:cs typeface="DejaVu Sans"/>
              </a:rPr>
              <a:t>girder </a:t>
            </a:r>
            <a:r>
              <a:rPr sz="1800" spc="-210" dirty="0">
                <a:latin typeface="DejaVu Sans"/>
                <a:cs typeface="DejaVu Sans"/>
              </a:rPr>
              <a:t>and </a:t>
            </a:r>
            <a:r>
              <a:rPr sz="1800" spc="-180" dirty="0">
                <a:latin typeface="DejaVu Sans"/>
                <a:cs typeface="DejaVu Sans"/>
              </a:rPr>
              <a:t>truss </a:t>
            </a:r>
            <a:r>
              <a:rPr sz="1800" spc="-185" dirty="0">
                <a:latin typeface="DejaVu Sans"/>
                <a:cs typeface="DejaVu Sans"/>
              </a:rPr>
              <a:t>bridges, </a:t>
            </a:r>
            <a:r>
              <a:rPr sz="1800" spc="-165" dirty="0">
                <a:latin typeface="DejaVu Sans"/>
                <a:cs typeface="DejaVu Sans"/>
              </a:rPr>
              <a:t>both </a:t>
            </a:r>
            <a:r>
              <a:rPr sz="1800" spc="-215" dirty="0">
                <a:latin typeface="DejaVu Sans"/>
                <a:cs typeface="DejaVu Sans"/>
              </a:rPr>
              <a:t>ends </a:t>
            </a:r>
            <a:r>
              <a:rPr sz="1800" spc="-114" dirty="0">
                <a:latin typeface="DejaVu Sans"/>
                <a:cs typeface="DejaVu Sans"/>
              </a:rPr>
              <a:t>of </a:t>
            </a:r>
            <a:r>
              <a:rPr sz="1800" spc="-220" dirty="0">
                <a:latin typeface="DejaVu Sans"/>
                <a:cs typeface="DejaVu Sans"/>
              </a:rPr>
              <a:t>an </a:t>
            </a:r>
            <a:r>
              <a:rPr sz="1800" spc="-200" dirty="0">
                <a:latin typeface="DejaVu Sans"/>
                <a:cs typeface="DejaVu Sans"/>
              </a:rPr>
              <a:t>arch  are </a:t>
            </a:r>
            <a:r>
              <a:rPr sz="1800" spc="-185" dirty="0">
                <a:latin typeface="DejaVu Sans"/>
                <a:cs typeface="DejaVu Sans"/>
              </a:rPr>
              <a:t>fixed </a:t>
            </a:r>
            <a:r>
              <a:rPr sz="1800" spc="-140" dirty="0">
                <a:latin typeface="DejaVu Sans"/>
                <a:cs typeface="DejaVu Sans"/>
              </a:rPr>
              <a:t>in </a:t>
            </a:r>
            <a:r>
              <a:rPr sz="1800" spc="-170" dirty="0">
                <a:latin typeface="DejaVu Sans"/>
                <a:cs typeface="DejaVu Sans"/>
              </a:rPr>
              <a:t>the horizontal </a:t>
            </a:r>
            <a:r>
              <a:rPr sz="1800" spc="-160" dirty="0">
                <a:latin typeface="DejaVu Sans"/>
                <a:cs typeface="DejaVu Sans"/>
              </a:rPr>
              <a:t>direction </a:t>
            </a:r>
            <a:r>
              <a:rPr sz="1800" spc="-140" dirty="0">
                <a:latin typeface="DejaVu Sans"/>
                <a:cs typeface="DejaVu Sans"/>
              </a:rPr>
              <a:t>(i.e. </a:t>
            </a:r>
            <a:r>
              <a:rPr sz="1800" spc="-180" dirty="0">
                <a:latin typeface="DejaVu Sans"/>
                <a:cs typeface="DejaVu Sans"/>
              </a:rPr>
              <a:t>no </a:t>
            </a:r>
            <a:r>
              <a:rPr sz="1800" spc="-170" dirty="0">
                <a:latin typeface="DejaVu Sans"/>
                <a:cs typeface="DejaVu Sans"/>
              </a:rPr>
              <a:t>horizontal </a:t>
            </a:r>
            <a:r>
              <a:rPr sz="1800" spc="-229" dirty="0">
                <a:latin typeface="DejaVu Sans"/>
                <a:cs typeface="DejaVu Sans"/>
              </a:rPr>
              <a:t>movement </a:t>
            </a:r>
            <a:r>
              <a:rPr sz="1800" spc="-160" dirty="0">
                <a:latin typeface="DejaVu Sans"/>
                <a:cs typeface="DejaVu Sans"/>
              </a:rPr>
              <a:t>is  </a:t>
            </a:r>
            <a:r>
              <a:rPr sz="1800" spc="-175" dirty="0">
                <a:latin typeface="DejaVu Sans"/>
                <a:cs typeface="DejaVu Sans"/>
              </a:rPr>
              <a:t>allowed </a:t>
            </a:r>
            <a:r>
              <a:rPr sz="1800" spc="-140" dirty="0">
                <a:latin typeface="DejaVu Sans"/>
                <a:cs typeface="DejaVu Sans"/>
              </a:rPr>
              <a:t>in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bearing). </a:t>
            </a:r>
            <a:r>
              <a:rPr sz="1800" spc="-210" dirty="0">
                <a:latin typeface="DejaVu Sans"/>
                <a:cs typeface="DejaVu Sans"/>
              </a:rPr>
              <a:t>Thus </a:t>
            </a:r>
            <a:r>
              <a:rPr sz="1800" spc="-200" dirty="0">
                <a:latin typeface="DejaVu Sans"/>
                <a:cs typeface="DejaVu Sans"/>
              </a:rPr>
              <a:t>when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70" dirty="0">
                <a:latin typeface="DejaVu Sans"/>
                <a:cs typeface="DejaVu Sans"/>
              </a:rPr>
              <a:t>load </a:t>
            </a:r>
            <a:r>
              <a:rPr sz="1800" spc="-160" dirty="0">
                <a:latin typeface="DejaVu Sans"/>
                <a:cs typeface="DejaVu Sans"/>
              </a:rPr>
              <a:t>is </a:t>
            </a:r>
            <a:r>
              <a:rPr sz="1800" spc="-200" dirty="0">
                <a:latin typeface="DejaVu Sans"/>
                <a:cs typeface="DejaVu Sans"/>
              </a:rPr>
              <a:t>placed </a:t>
            </a:r>
            <a:r>
              <a:rPr sz="1800" spc="-170" dirty="0">
                <a:latin typeface="DejaVu Sans"/>
                <a:cs typeface="DejaVu Sans"/>
              </a:rPr>
              <a:t>on the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180" dirty="0">
                <a:latin typeface="DejaVu Sans"/>
                <a:cs typeface="DejaVu Sans"/>
              </a:rPr>
              <a:t>(e.g. 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200" dirty="0">
                <a:latin typeface="DejaVu Sans"/>
                <a:cs typeface="DejaVu Sans"/>
              </a:rPr>
              <a:t>car </a:t>
            </a:r>
            <a:r>
              <a:rPr sz="1800" spc="-229" dirty="0">
                <a:latin typeface="DejaVu Sans"/>
                <a:cs typeface="DejaVu Sans"/>
              </a:rPr>
              <a:t>passes </a:t>
            </a:r>
            <a:r>
              <a:rPr sz="1800" spc="-190" dirty="0">
                <a:latin typeface="DejaVu Sans"/>
                <a:cs typeface="DejaVu Sans"/>
              </a:rPr>
              <a:t>over </a:t>
            </a:r>
            <a:r>
              <a:rPr sz="1800" spc="-114" dirty="0">
                <a:latin typeface="DejaVu Sans"/>
                <a:cs typeface="DejaVu Sans"/>
              </a:rPr>
              <a:t>it) </a:t>
            </a:r>
            <a:r>
              <a:rPr sz="1800" spc="-165" dirty="0">
                <a:latin typeface="DejaVu Sans"/>
                <a:cs typeface="DejaVu Sans"/>
              </a:rPr>
              <a:t>horizontal </a:t>
            </a:r>
            <a:r>
              <a:rPr sz="1800" spc="-190" dirty="0">
                <a:latin typeface="DejaVu Sans"/>
                <a:cs typeface="DejaVu Sans"/>
              </a:rPr>
              <a:t>forces </a:t>
            </a:r>
            <a:r>
              <a:rPr sz="1800" spc="-185" dirty="0">
                <a:latin typeface="DejaVu Sans"/>
                <a:cs typeface="DejaVu Sans"/>
              </a:rPr>
              <a:t>occur </a:t>
            </a:r>
            <a:r>
              <a:rPr sz="1800" spc="-130" dirty="0">
                <a:latin typeface="DejaVu Sans"/>
                <a:cs typeface="DejaVu Sans"/>
              </a:rPr>
              <a:t>in </a:t>
            </a:r>
            <a:r>
              <a:rPr sz="1800" spc="-170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bearings </a:t>
            </a:r>
            <a:r>
              <a:rPr sz="1800" spc="-114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arch.  </a:t>
            </a:r>
            <a:r>
              <a:rPr sz="1800" spc="-220" dirty="0">
                <a:latin typeface="DejaVu Sans"/>
                <a:cs typeface="DejaVu Sans"/>
              </a:rPr>
              <a:t>These </a:t>
            </a:r>
            <a:r>
              <a:rPr sz="1800" spc="-170" dirty="0">
                <a:latin typeface="DejaVu Sans"/>
                <a:cs typeface="DejaVu Sans"/>
              </a:rPr>
              <a:t>horizontal </a:t>
            </a:r>
            <a:r>
              <a:rPr sz="1800" spc="-190" dirty="0">
                <a:latin typeface="DejaVu Sans"/>
                <a:cs typeface="DejaVu Sans"/>
              </a:rPr>
              <a:t>forces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85" dirty="0">
                <a:latin typeface="DejaVu Sans"/>
                <a:cs typeface="DejaVu Sans"/>
              </a:rPr>
              <a:t>unique </a:t>
            </a:r>
            <a:r>
              <a:rPr sz="1800" spc="-130" dirty="0">
                <a:latin typeface="DejaVu Sans"/>
                <a:cs typeface="DejaVu Sans"/>
              </a:rPr>
              <a:t>to </a:t>
            </a:r>
            <a:r>
              <a:rPr sz="1800" spc="-170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arch </a:t>
            </a:r>
            <a:r>
              <a:rPr sz="1800" spc="-210" dirty="0">
                <a:latin typeface="DejaVu Sans"/>
                <a:cs typeface="DejaVu Sans"/>
              </a:rPr>
              <a:t>and </a:t>
            </a:r>
            <a:r>
              <a:rPr sz="1800" spc="-240" dirty="0">
                <a:latin typeface="DejaVu Sans"/>
                <a:cs typeface="DejaVu Sans"/>
              </a:rPr>
              <a:t>as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65" dirty="0">
                <a:latin typeface="DejaVu Sans"/>
                <a:cs typeface="DejaVu Sans"/>
              </a:rPr>
              <a:t>result </a:t>
            </a:r>
            <a:r>
              <a:rPr sz="1800" spc="-210" dirty="0">
                <a:latin typeface="DejaVu Sans"/>
                <a:cs typeface="DejaVu Sans"/>
              </a:rPr>
              <a:t>arches  </a:t>
            </a:r>
            <a:r>
              <a:rPr sz="1800" spc="-229" dirty="0">
                <a:latin typeface="DejaVu Sans"/>
                <a:cs typeface="DejaVu Sans"/>
              </a:rPr>
              <a:t>can </a:t>
            </a:r>
            <a:r>
              <a:rPr sz="1800" spc="-180" dirty="0">
                <a:latin typeface="DejaVu Sans"/>
                <a:cs typeface="DejaVu Sans"/>
              </a:rPr>
              <a:t>only </a:t>
            </a:r>
            <a:r>
              <a:rPr sz="1800" spc="-210" dirty="0">
                <a:latin typeface="DejaVu Sans"/>
                <a:cs typeface="DejaVu Sans"/>
              </a:rPr>
              <a:t>be </a:t>
            </a:r>
            <a:r>
              <a:rPr sz="1800" spc="-215" dirty="0">
                <a:latin typeface="DejaVu Sans"/>
                <a:cs typeface="DejaVu Sans"/>
              </a:rPr>
              <a:t>used </a:t>
            </a:r>
            <a:r>
              <a:rPr sz="1800" spc="-195" dirty="0">
                <a:latin typeface="DejaVu Sans"/>
                <a:cs typeface="DejaVu Sans"/>
              </a:rPr>
              <a:t>where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4" dirty="0">
                <a:latin typeface="DejaVu Sans"/>
                <a:cs typeface="DejaVu Sans"/>
              </a:rPr>
              <a:t>ground </a:t>
            </a:r>
            <a:r>
              <a:rPr sz="1800" spc="-140" dirty="0">
                <a:latin typeface="DejaVu Sans"/>
                <a:cs typeface="DejaVu Sans"/>
              </a:rPr>
              <a:t>or</a:t>
            </a:r>
            <a:r>
              <a:rPr sz="1800" spc="-15" dirty="0">
                <a:latin typeface="DejaVu Sans"/>
                <a:cs typeface="DejaVu Sans"/>
              </a:rPr>
              <a:t> </a:t>
            </a:r>
            <a:r>
              <a:rPr sz="1800" spc="-175" dirty="0">
                <a:latin typeface="DejaVu Sans"/>
                <a:cs typeface="DejaVu Sans"/>
              </a:rPr>
              <a:t>foundation </a:t>
            </a:r>
            <a:r>
              <a:rPr sz="1800" spc="-160" dirty="0">
                <a:latin typeface="DejaVu Sans"/>
                <a:cs typeface="DejaVu Sans"/>
              </a:rPr>
              <a:t>is solid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80" dirty="0">
                <a:latin typeface="DejaVu Sans"/>
                <a:cs typeface="DejaVu Sans"/>
              </a:rPr>
              <a:t>stable.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6625" y="0"/>
            <a:ext cx="10305796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541654"/>
            <a:ext cx="530161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254" dirty="0">
                <a:solidFill>
                  <a:srgbClr val="404040"/>
                </a:solidFill>
              </a:rPr>
              <a:t>Suspension </a:t>
            </a:r>
            <a:r>
              <a:rPr sz="2800" spc="-200" dirty="0">
                <a:solidFill>
                  <a:srgbClr val="404040"/>
                </a:solidFill>
              </a:rPr>
              <a:t>Bridge </a:t>
            </a:r>
            <a:r>
              <a:rPr sz="2800" spc="-229" dirty="0">
                <a:solidFill>
                  <a:srgbClr val="404040"/>
                </a:solidFill>
              </a:rPr>
              <a:t>(Jembatan</a:t>
            </a:r>
            <a:r>
              <a:rPr sz="2800" spc="-585" dirty="0">
                <a:solidFill>
                  <a:srgbClr val="404040"/>
                </a:solidFill>
              </a:rPr>
              <a:t> </a:t>
            </a:r>
            <a:r>
              <a:rPr sz="2800" spc="-215" dirty="0">
                <a:solidFill>
                  <a:srgbClr val="404040"/>
                </a:solidFill>
              </a:rPr>
              <a:t>Gantung)</a:t>
            </a:r>
            <a:endParaRPr sz="2800"/>
          </a:p>
        </p:txBody>
      </p:sp>
      <p:sp>
        <p:nvSpPr>
          <p:cNvPr id="5" name="object 5"/>
          <p:cNvSpPr/>
          <p:nvPr/>
        </p:nvSpPr>
        <p:spPr>
          <a:xfrm>
            <a:off x="468198" y="1130786"/>
            <a:ext cx="4612738" cy="18949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176009" y="1866328"/>
            <a:ext cx="5845175" cy="4416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155" dirty="0">
                <a:latin typeface="DejaVu Sans"/>
                <a:cs typeface="DejaVu Sans"/>
              </a:rPr>
              <a:t>Of </a:t>
            </a:r>
            <a:r>
              <a:rPr sz="1800" spc="-140" dirty="0">
                <a:latin typeface="DejaVu Sans"/>
                <a:cs typeface="DejaVu Sans"/>
              </a:rPr>
              <a:t>all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204" dirty="0">
                <a:latin typeface="DejaVu Sans"/>
                <a:cs typeface="DejaVu Sans"/>
              </a:rPr>
              <a:t>types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220" dirty="0">
                <a:latin typeface="DejaVu Sans"/>
                <a:cs typeface="DejaVu Sans"/>
              </a:rPr>
              <a:t>use </a:t>
            </a:r>
            <a:r>
              <a:rPr sz="1800" spc="-215" dirty="0">
                <a:latin typeface="DejaVu Sans"/>
                <a:cs typeface="DejaVu Sans"/>
              </a:rPr>
              <a:t>today,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suspension</a:t>
            </a:r>
            <a:r>
              <a:rPr sz="1800" spc="95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bridge</a:t>
            </a:r>
            <a:endParaRPr sz="1800">
              <a:latin typeface="DejaVu Sans"/>
              <a:cs typeface="DejaVu Sans"/>
            </a:endParaRPr>
          </a:p>
          <a:p>
            <a:pPr marL="299085">
              <a:lnSpc>
                <a:spcPct val="100000"/>
              </a:lnSpc>
            </a:pPr>
            <a:r>
              <a:rPr sz="1800" spc="-175" dirty="0">
                <a:latin typeface="DejaVu Sans"/>
                <a:cs typeface="DejaVu Sans"/>
              </a:rPr>
              <a:t>allows </a:t>
            </a:r>
            <a:r>
              <a:rPr sz="1800" spc="-140" dirty="0">
                <a:latin typeface="DejaVu Sans"/>
                <a:cs typeface="DejaVu Sans"/>
              </a:rPr>
              <a:t>for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95" dirty="0">
                <a:latin typeface="DejaVu Sans"/>
                <a:cs typeface="DejaVu Sans"/>
              </a:rPr>
              <a:t>longest</a:t>
            </a:r>
            <a:r>
              <a:rPr sz="1800" spc="-110" dirty="0">
                <a:latin typeface="DejaVu Sans"/>
                <a:cs typeface="DejaVu Sans"/>
              </a:rPr>
              <a:t> </a:t>
            </a:r>
            <a:r>
              <a:rPr sz="1800" spc="-210" dirty="0">
                <a:latin typeface="DejaVu Sans"/>
                <a:cs typeface="DejaVu Sans"/>
              </a:rPr>
              <a:t>spans.</a:t>
            </a:r>
            <a:endParaRPr sz="1800">
              <a:latin typeface="DejaVu Sans"/>
              <a:cs typeface="DejaVu Sans"/>
            </a:endParaRPr>
          </a:p>
          <a:p>
            <a:pPr marL="299720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170" dirty="0">
                <a:latin typeface="DejaVu Sans"/>
                <a:cs typeface="DejaVu Sans"/>
              </a:rPr>
              <a:t>At </a:t>
            </a:r>
            <a:r>
              <a:rPr sz="1800" spc="-145" dirty="0">
                <a:latin typeface="DejaVu Sans"/>
                <a:cs typeface="DejaVu Sans"/>
              </a:rPr>
              <a:t>first </a:t>
            </a:r>
            <a:r>
              <a:rPr sz="1800" spc="-215" dirty="0">
                <a:latin typeface="DejaVu Sans"/>
                <a:cs typeface="DejaVu Sans"/>
              </a:rPr>
              <a:t>glance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suspension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04" dirty="0">
                <a:latin typeface="DejaVu Sans"/>
                <a:cs typeface="DejaVu Sans"/>
              </a:rPr>
              <a:t>cable-stayed </a:t>
            </a:r>
            <a:r>
              <a:rPr sz="1800" spc="-200" dirty="0">
                <a:latin typeface="DejaVu Sans"/>
                <a:cs typeface="DejaVu Sans"/>
              </a:rPr>
              <a:t>bridges</a:t>
            </a:r>
            <a:r>
              <a:rPr sz="1800" spc="155" dirty="0">
                <a:latin typeface="DejaVu Sans"/>
                <a:cs typeface="DejaVu Sans"/>
              </a:rPr>
              <a:t> </a:t>
            </a:r>
            <a:r>
              <a:rPr sz="1800" spc="-285" dirty="0">
                <a:latin typeface="DejaVu Sans"/>
                <a:cs typeface="DejaVu Sans"/>
              </a:rPr>
              <a:t>may</a:t>
            </a:r>
            <a:endParaRPr sz="1800">
              <a:latin typeface="DejaVu Sans"/>
              <a:cs typeface="DejaVu Sans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1800" spc="-165" dirty="0">
                <a:latin typeface="DejaVu Sans"/>
                <a:cs typeface="DejaVu Sans"/>
              </a:rPr>
              <a:t>look </a:t>
            </a:r>
            <a:r>
              <a:rPr sz="1800" spc="-185" dirty="0">
                <a:latin typeface="DejaVu Sans"/>
                <a:cs typeface="DejaVu Sans"/>
              </a:rPr>
              <a:t>similar, </a:t>
            </a:r>
            <a:r>
              <a:rPr sz="1800" spc="-175" dirty="0">
                <a:latin typeface="DejaVu Sans"/>
                <a:cs typeface="DejaVu Sans"/>
              </a:rPr>
              <a:t>but </a:t>
            </a:r>
            <a:r>
              <a:rPr sz="1800" spc="-200" dirty="0">
                <a:latin typeface="DejaVu Sans"/>
                <a:cs typeface="DejaVu Sans"/>
              </a:rPr>
              <a:t>they are </a:t>
            </a:r>
            <a:r>
              <a:rPr sz="1800" spc="-170" dirty="0">
                <a:latin typeface="DejaVu Sans"/>
                <a:cs typeface="DejaVu Sans"/>
              </a:rPr>
              <a:t>quite</a:t>
            </a:r>
            <a:r>
              <a:rPr sz="1800" spc="-20" dirty="0">
                <a:latin typeface="DejaVu Sans"/>
                <a:cs typeface="DejaVu Sans"/>
              </a:rPr>
              <a:t> </a:t>
            </a:r>
            <a:r>
              <a:rPr sz="1800" spc="-155" dirty="0">
                <a:latin typeface="DejaVu Sans"/>
                <a:cs typeface="DejaVu Sans"/>
              </a:rPr>
              <a:t>different.</a:t>
            </a:r>
            <a:endParaRPr sz="1800">
              <a:latin typeface="DejaVu Sans"/>
              <a:cs typeface="DejaVu Sans"/>
            </a:endParaRPr>
          </a:p>
          <a:p>
            <a:pPr marL="299720" marR="95250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190" dirty="0">
                <a:latin typeface="DejaVu Sans"/>
                <a:cs typeface="DejaVu Sans"/>
              </a:rPr>
              <a:t>A </a:t>
            </a:r>
            <a:r>
              <a:rPr sz="1800" spc="-175" dirty="0">
                <a:latin typeface="DejaVu Sans"/>
                <a:cs typeface="DejaVu Sans"/>
              </a:rPr>
              <a:t>typical </a:t>
            </a:r>
            <a:r>
              <a:rPr sz="1800" spc="-200" dirty="0">
                <a:latin typeface="DejaVu Sans"/>
                <a:cs typeface="DejaVu Sans"/>
              </a:rPr>
              <a:t>suspension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165" dirty="0">
                <a:latin typeface="DejaVu Sans"/>
                <a:cs typeface="DejaVu Sans"/>
              </a:rPr>
              <a:t>is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85" dirty="0">
                <a:latin typeface="DejaVu Sans"/>
                <a:cs typeface="DejaVu Sans"/>
              </a:rPr>
              <a:t>continuous </a:t>
            </a:r>
            <a:r>
              <a:rPr sz="1800" spc="-180" dirty="0">
                <a:latin typeface="DejaVu Sans"/>
                <a:cs typeface="DejaVu Sans"/>
              </a:rPr>
              <a:t>girder </a:t>
            </a:r>
            <a:r>
              <a:rPr sz="1800" spc="-150" dirty="0">
                <a:latin typeface="DejaVu Sans"/>
                <a:cs typeface="DejaVu Sans"/>
              </a:rPr>
              <a:t>with </a:t>
            </a:r>
            <a:r>
              <a:rPr sz="1800" spc="-195" dirty="0">
                <a:latin typeface="DejaVu Sans"/>
                <a:cs typeface="DejaVu Sans"/>
              </a:rPr>
              <a:t>one 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185" dirty="0">
                <a:latin typeface="DejaVu Sans"/>
                <a:cs typeface="DejaVu Sans"/>
              </a:rPr>
              <a:t>towers </a:t>
            </a:r>
            <a:r>
              <a:rPr sz="1800" spc="-190" dirty="0">
                <a:latin typeface="DejaVu Sans"/>
                <a:cs typeface="DejaVu Sans"/>
              </a:rPr>
              <a:t>erected </a:t>
            </a:r>
            <a:r>
              <a:rPr sz="1800" spc="-220" dirty="0">
                <a:latin typeface="DejaVu Sans"/>
                <a:cs typeface="DejaVu Sans"/>
              </a:rPr>
              <a:t>above </a:t>
            </a:r>
            <a:r>
              <a:rPr sz="1800" spc="-185" dirty="0">
                <a:latin typeface="DejaVu Sans"/>
                <a:cs typeface="DejaVu Sans"/>
              </a:rPr>
              <a:t>piers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middle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204" dirty="0">
                <a:latin typeface="DejaVu Sans"/>
                <a:cs typeface="DejaVu Sans"/>
              </a:rPr>
              <a:t>span.</a:t>
            </a:r>
            <a:endParaRPr sz="1800">
              <a:latin typeface="DejaVu Sans"/>
              <a:cs typeface="DejaVu Sans"/>
            </a:endParaRPr>
          </a:p>
          <a:p>
            <a:pPr marL="299720" marR="350520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girder </a:t>
            </a:r>
            <a:r>
              <a:rPr sz="1800" spc="-140" dirty="0">
                <a:latin typeface="DejaVu Sans"/>
                <a:cs typeface="DejaVu Sans"/>
              </a:rPr>
              <a:t>itself </a:t>
            </a:r>
            <a:r>
              <a:rPr sz="1800" spc="-95" dirty="0">
                <a:latin typeface="DejaVu Sans"/>
                <a:cs typeface="DejaVu Sans"/>
              </a:rPr>
              <a:t>it </a:t>
            </a:r>
            <a:r>
              <a:rPr sz="1800" spc="-190" dirty="0">
                <a:latin typeface="DejaVu Sans"/>
                <a:cs typeface="DejaVu Sans"/>
              </a:rPr>
              <a:t>usually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85" dirty="0">
                <a:latin typeface="DejaVu Sans"/>
                <a:cs typeface="DejaVu Sans"/>
              </a:rPr>
              <a:t>truss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235" dirty="0">
                <a:latin typeface="DejaVu Sans"/>
                <a:cs typeface="DejaVu Sans"/>
              </a:rPr>
              <a:t>box </a:t>
            </a:r>
            <a:r>
              <a:rPr sz="1800" spc="-180" dirty="0">
                <a:latin typeface="DejaVu Sans"/>
                <a:cs typeface="DejaVu Sans"/>
              </a:rPr>
              <a:t>girder </a:t>
            </a:r>
            <a:r>
              <a:rPr sz="1800" spc="-200" dirty="0">
                <a:latin typeface="DejaVu Sans"/>
                <a:cs typeface="DejaVu Sans"/>
              </a:rPr>
              <a:t>though </a:t>
            </a:r>
            <a:r>
              <a:rPr sz="1800" spc="-145" dirty="0">
                <a:latin typeface="DejaVu Sans"/>
                <a:cs typeface="DejaVu Sans"/>
              </a:rPr>
              <a:t>in  </a:t>
            </a:r>
            <a:r>
              <a:rPr sz="1800" spc="-170" dirty="0">
                <a:latin typeface="DejaVu Sans"/>
                <a:cs typeface="DejaVu Sans"/>
              </a:rPr>
              <a:t>shorter </a:t>
            </a:r>
            <a:r>
              <a:rPr sz="1800" spc="-210" dirty="0">
                <a:latin typeface="DejaVu Sans"/>
                <a:cs typeface="DejaVu Sans"/>
              </a:rPr>
              <a:t>spans, </a:t>
            </a:r>
            <a:r>
              <a:rPr sz="1800" spc="-180" dirty="0">
                <a:latin typeface="DejaVu Sans"/>
                <a:cs typeface="DejaVu Sans"/>
              </a:rPr>
              <a:t>plate </a:t>
            </a:r>
            <a:r>
              <a:rPr sz="1800" spc="-195" dirty="0">
                <a:latin typeface="DejaVu Sans"/>
                <a:cs typeface="DejaVu Sans"/>
              </a:rPr>
              <a:t>girders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60" dirty="0">
                <a:latin typeface="DejaVu Sans"/>
                <a:cs typeface="DejaVu Sans"/>
              </a:rPr>
              <a:t>not</a:t>
            </a:r>
            <a:r>
              <a:rPr sz="1800" spc="75" dirty="0">
                <a:latin typeface="DejaVu Sans"/>
                <a:cs typeface="DejaVu Sans"/>
              </a:rPr>
              <a:t> </a:t>
            </a:r>
            <a:r>
              <a:rPr sz="1800" spc="-220" dirty="0">
                <a:latin typeface="DejaVu Sans"/>
                <a:cs typeface="DejaVu Sans"/>
              </a:rPr>
              <a:t>uncommon.</a:t>
            </a:r>
            <a:endParaRPr sz="1800">
              <a:latin typeface="DejaVu Sans"/>
              <a:cs typeface="DejaVu Sans"/>
            </a:endParaRPr>
          </a:p>
          <a:p>
            <a:pPr marL="299720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170" dirty="0">
                <a:latin typeface="DejaVu Sans"/>
                <a:cs typeface="DejaVu Sans"/>
              </a:rPr>
              <a:t>At both </a:t>
            </a:r>
            <a:r>
              <a:rPr sz="1800" spc="-215" dirty="0">
                <a:latin typeface="DejaVu Sans"/>
                <a:cs typeface="DejaVu Sans"/>
              </a:rPr>
              <a:t>ends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204" dirty="0">
                <a:latin typeface="DejaVu Sans"/>
                <a:cs typeface="DejaVu Sans"/>
              </a:rPr>
              <a:t>large anchors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185" dirty="0">
                <a:latin typeface="DejaVu Sans"/>
                <a:cs typeface="DejaVu Sans"/>
              </a:rPr>
              <a:t>counter</a:t>
            </a:r>
            <a:r>
              <a:rPr sz="1800" spc="160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weights</a:t>
            </a:r>
            <a:endParaRPr sz="1800">
              <a:latin typeface="DejaVu Sans"/>
              <a:cs typeface="DejaVu Sans"/>
            </a:endParaRPr>
          </a:p>
          <a:p>
            <a:pPr marL="299085">
              <a:lnSpc>
                <a:spcPct val="100000"/>
              </a:lnSpc>
            </a:pPr>
            <a:r>
              <a:rPr sz="1800" spc="-200" dirty="0">
                <a:latin typeface="DejaVu Sans"/>
                <a:cs typeface="DejaVu Sans"/>
              </a:rPr>
              <a:t>are placed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65" dirty="0">
                <a:latin typeface="DejaVu Sans"/>
                <a:cs typeface="DejaVu Sans"/>
              </a:rPr>
              <a:t>hold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15" dirty="0">
                <a:latin typeface="DejaVu Sans"/>
                <a:cs typeface="DejaVu Sans"/>
              </a:rPr>
              <a:t>ends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</a:t>
            </a:r>
            <a:r>
              <a:rPr sz="1800" spc="10" dirty="0">
                <a:latin typeface="DejaVu Sans"/>
                <a:cs typeface="DejaVu Sans"/>
              </a:rPr>
              <a:t> </a:t>
            </a:r>
            <a:r>
              <a:rPr sz="1800" spc="-190" dirty="0">
                <a:latin typeface="DejaVu Sans"/>
                <a:cs typeface="DejaVu Sans"/>
              </a:rPr>
              <a:t>cables.</a:t>
            </a:r>
            <a:endParaRPr sz="1800">
              <a:latin typeface="DejaVu Sans"/>
              <a:cs typeface="DejaVu Sans"/>
            </a:endParaRPr>
          </a:p>
          <a:p>
            <a:pPr marL="299720" marR="99060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10" dirty="0">
                <a:latin typeface="DejaVu Sans"/>
                <a:cs typeface="DejaVu Sans"/>
              </a:rPr>
              <a:t>From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10" dirty="0">
                <a:latin typeface="DejaVu Sans"/>
                <a:cs typeface="DejaVu Sans"/>
              </a:rPr>
              <a:t>main </a:t>
            </a:r>
            <a:r>
              <a:rPr sz="1800" spc="-195" dirty="0">
                <a:latin typeface="DejaVu Sans"/>
                <a:cs typeface="DejaVu Sans"/>
              </a:rPr>
              <a:t>cables, </a:t>
            </a:r>
            <a:r>
              <a:rPr sz="1800" spc="-190" dirty="0">
                <a:latin typeface="DejaVu Sans"/>
                <a:cs typeface="DejaVu Sans"/>
              </a:rPr>
              <a:t>smaller </a:t>
            </a:r>
            <a:r>
              <a:rPr sz="1800" spc="-210" dirty="0">
                <a:latin typeface="DejaVu Sans"/>
                <a:cs typeface="DejaVu Sans"/>
              </a:rPr>
              <a:t>cables </a:t>
            </a:r>
            <a:r>
              <a:rPr sz="1800" spc="-200" dirty="0">
                <a:latin typeface="DejaVu Sans"/>
                <a:cs typeface="DejaVu Sans"/>
              </a:rPr>
              <a:t>known </a:t>
            </a:r>
            <a:r>
              <a:rPr sz="1800" spc="-240" dirty="0">
                <a:latin typeface="DejaVu Sans"/>
                <a:cs typeface="DejaVu Sans"/>
              </a:rPr>
              <a:t>as </a:t>
            </a:r>
            <a:r>
              <a:rPr sz="1800" spc="-220" dirty="0">
                <a:latin typeface="DejaVu Sans"/>
                <a:cs typeface="DejaVu Sans"/>
              </a:rPr>
              <a:t>hanger  </a:t>
            </a:r>
            <a:r>
              <a:rPr sz="1800" spc="-204" dirty="0">
                <a:latin typeface="DejaVu Sans"/>
                <a:cs typeface="DejaVu Sans"/>
              </a:rPr>
              <a:t>cables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220" dirty="0">
                <a:latin typeface="DejaVu Sans"/>
                <a:cs typeface="DejaVu Sans"/>
              </a:rPr>
              <a:t>hanger </a:t>
            </a:r>
            <a:r>
              <a:rPr sz="1800" spc="-195" dirty="0">
                <a:latin typeface="DejaVu Sans"/>
                <a:cs typeface="DejaVu Sans"/>
              </a:rPr>
              <a:t>ropes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229" dirty="0">
                <a:latin typeface="DejaVu Sans"/>
                <a:cs typeface="DejaVu Sans"/>
              </a:rPr>
              <a:t>hung </a:t>
            </a:r>
            <a:r>
              <a:rPr sz="1800" spc="-190" dirty="0">
                <a:latin typeface="DejaVu Sans"/>
                <a:cs typeface="DejaVu Sans"/>
              </a:rPr>
              <a:t>down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04" dirty="0">
                <a:latin typeface="DejaVu Sans"/>
                <a:cs typeface="DejaVu Sans"/>
              </a:rPr>
              <a:t>attached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200" dirty="0">
                <a:latin typeface="DejaVu Sans"/>
                <a:cs typeface="DejaVu Sans"/>
              </a:rPr>
              <a:t>girder.</a:t>
            </a:r>
            <a:endParaRPr sz="1800">
              <a:latin typeface="DejaVu Sans"/>
              <a:cs typeface="DejaVu Sans"/>
            </a:endParaRPr>
          </a:p>
          <a:p>
            <a:pPr marL="299720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15" dirty="0">
                <a:latin typeface="DejaVu Sans"/>
                <a:cs typeface="DejaVu Sans"/>
              </a:rPr>
              <a:t>As </a:t>
            </a:r>
            <a:r>
              <a:rPr sz="1800" spc="-200" dirty="0">
                <a:latin typeface="DejaVu Sans"/>
                <a:cs typeface="DejaVu Sans"/>
              </a:rPr>
              <a:t>explained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cable </a:t>
            </a:r>
            <a:r>
              <a:rPr sz="1800" spc="-229" dirty="0">
                <a:latin typeface="DejaVu Sans"/>
                <a:cs typeface="DejaVu Sans"/>
              </a:rPr>
              <a:t>stayed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175" dirty="0">
                <a:latin typeface="DejaVu Sans"/>
                <a:cs typeface="DejaVu Sans"/>
              </a:rPr>
              <a:t>section, </a:t>
            </a:r>
            <a:r>
              <a:rPr sz="1800" spc="-180" dirty="0">
                <a:latin typeface="DejaVu Sans"/>
                <a:cs typeface="DejaVu Sans"/>
              </a:rPr>
              <a:t>steel</a:t>
            </a:r>
            <a:r>
              <a:rPr sz="1800" spc="195" dirty="0">
                <a:latin typeface="DejaVu Sans"/>
                <a:cs typeface="DejaVu Sans"/>
              </a:rPr>
              <a:t> </a:t>
            </a:r>
            <a:r>
              <a:rPr sz="1800" spc="-210" dirty="0">
                <a:latin typeface="DejaVu Sans"/>
                <a:cs typeface="DejaVu Sans"/>
              </a:rPr>
              <a:t>cables</a:t>
            </a:r>
            <a:endParaRPr sz="1800">
              <a:latin typeface="DejaVu Sans"/>
              <a:cs typeface="DejaVu Sans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204" dirty="0">
                <a:latin typeface="DejaVu Sans"/>
                <a:cs typeface="DejaVu Sans"/>
              </a:rPr>
              <a:t>extremely </a:t>
            </a:r>
            <a:r>
              <a:rPr sz="1800" spc="-200" dirty="0">
                <a:latin typeface="DejaVu Sans"/>
                <a:cs typeface="DejaVu Sans"/>
              </a:rPr>
              <a:t>strong </a:t>
            </a:r>
            <a:r>
              <a:rPr sz="1800" spc="-195" dirty="0">
                <a:latin typeface="DejaVu Sans"/>
                <a:cs typeface="DejaVu Sans"/>
              </a:rPr>
              <a:t>yet</a:t>
            </a:r>
            <a:r>
              <a:rPr sz="1800" spc="-65" dirty="0">
                <a:latin typeface="DejaVu Sans"/>
                <a:cs typeface="DejaVu Sans"/>
              </a:rPr>
              <a:t> </a:t>
            </a:r>
            <a:r>
              <a:rPr sz="1800" spc="-160" dirty="0">
                <a:latin typeface="DejaVu Sans"/>
                <a:cs typeface="DejaVu Sans"/>
              </a:rPr>
              <a:t>flexible.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89953" y="3434824"/>
            <a:ext cx="1867321" cy="2481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756397" y="461573"/>
            <a:ext cx="3814190" cy="11569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779776" y="3129279"/>
            <a:ext cx="2962910" cy="304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210" dirty="0">
                <a:latin typeface="DejaVu Sans"/>
                <a:cs typeface="DejaVu Sans"/>
              </a:rPr>
              <a:t>main cables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90" dirty="0">
                <a:latin typeface="DejaVu Sans"/>
                <a:cs typeface="DejaVu Sans"/>
              </a:rPr>
              <a:t>stretched  </a:t>
            </a:r>
            <a:r>
              <a:rPr sz="1800" spc="-180" dirty="0">
                <a:latin typeface="DejaVu Sans"/>
                <a:cs typeface="DejaVu Sans"/>
              </a:rPr>
              <a:t>from </a:t>
            </a:r>
            <a:r>
              <a:rPr sz="1800" spc="-195" dirty="0">
                <a:latin typeface="DejaVu Sans"/>
                <a:cs typeface="DejaVu Sans"/>
              </a:rPr>
              <a:t>one anchor </a:t>
            </a:r>
            <a:r>
              <a:rPr sz="1800" spc="-190" dirty="0">
                <a:latin typeface="DejaVu Sans"/>
                <a:cs typeface="DejaVu Sans"/>
              </a:rPr>
              <a:t>over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tops 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tower(s)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04" dirty="0">
                <a:latin typeface="DejaVu Sans"/>
                <a:cs typeface="DejaVu Sans"/>
              </a:rPr>
              <a:t>attached </a:t>
            </a:r>
            <a:r>
              <a:rPr sz="1800" spc="-140" dirty="0">
                <a:latin typeface="DejaVu Sans"/>
                <a:cs typeface="DejaVu Sans"/>
              </a:rPr>
              <a:t>to 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opposite </a:t>
            </a:r>
            <a:r>
              <a:rPr sz="1800" spc="-210" dirty="0">
                <a:latin typeface="DejaVu Sans"/>
                <a:cs typeface="DejaVu Sans"/>
              </a:rPr>
              <a:t>anchor. </a:t>
            </a: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210" dirty="0">
                <a:latin typeface="DejaVu Sans"/>
                <a:cs typeface="DejaVu Sans"/>
              </a:rPr>
              <a:t>cables  </a:t>
            </a:r>
            <a:r>
              <a:rPr sz="1800" spc="-235" dirty="0">
                <a:latin typeface="DejaVu Sans"/>
                <a:cs typeface="DejaVu Sans"/>
              </a:rPr>
              <a:t>pass </a:t>
            </a:r>
            <a:r>
              <a:rPr sz="1800" spc="-190" dirty="0">
                <a:latin typeface="DejaVu Sans"/>
                <a:cs typeface="DejaVu Sans"/>
              </a:rPr>
              <a:t>over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190" dirty="0">
                <a:latin typeface="DejaVu Sans"/>
                <a:cs typeface="DejaVu Sans"/>
              </a:rPr>
              <a:t>special </a:t>
            </a:r>
            <a:r>
              <a:rPr sz="1800" spc="-180" dirty="0">
                <a:latin typeface="DejaVu Sans"/>
                <a:cs typeface="DejaVu Sans"/>
              </a:rPr>
              <a:t>structure  </a:t>
            </a:r>
            <a:r>
              <a:rPr sz="1800" spc="-200" dirty="0">
                <a:latin typeface="DejaVu Sans"/>
                <a:cs typeface="DejaVu Sans"/>
              </a:rPr>
              <a:t>known </a:t>
            </a:r>
            <a:r>
              <a:rPr sz="1800" spc="-240" dirty="0">
                <a:latin typeface="DejaVu Sans"/>
                <a:cs typeface="DejaVu Sans"/>
              </a:rPr>
              <a:t>as </a:t>
            </a:r>
            <a:r>
              <a:rPr sz="1800" spc="-245" dirty="0">
                <a:latin typeface="DejaVu Sans"/>
                <a:cs typeface="DejaVu Sans"/>
              </a:rPr>
              <a:t>a </a:t>
            </a:r>
            <a:r>
              <a:rPr sz="1800" spc="-190" dirty="0">
                <a:latin typeface="DejaVu Sans"/>
                <a:cs typeface="DejaVu Sans"/>
              </a:rPr>
              <a:t>saddle. </a:t>
            </a: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204" dirty="0">
                <a:latin typeface="DejaVu Sans"/>
                <a:cs typeface="DejaVu Sans"/>
              </a:rPr>
              <a:t>saddle  </a:t>
            </a:r>
            <a:r>
              <a:rPr sz="1800" spc="-175" dirty="0">
                <a:latin typeface="DejaVu Sans"/>
                <a:cs typeface="DejaVu Sans"/>
              </a:rPr>
              <a:t>allows the </a:t>
            </a:r>
            <a:r>
              <a:rPr sz="1800" spc="-210" dirty="0">
                <a:latin typeface="DejaVu Sans"/>
                <a:cs typeface="DejaVu Sans"/>
              </a:rPr>
              <a:t>cables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0" dirty="0">
                <a:latin typeface="DejaVu Sans"/>
                <a:cs typeface="DejaVu Sans"/>
              </a:rPr>
              <a:t>slide </a:t>
            </a:r>
            <a:r>
              <a:rPr sz="1800" spc="-240" dirty="0">
                <a:latin typeface="DejaVu Sans"/>
                <a:cs typeface="DejaVu Sans"/>
              </a:rPr>
              <a:t>as  </a:t>
            </a:r>
            <a:r>
              <a:rPr sz="1800" spc="-190" dirty="0">
                <a:latin typeface="DejaVu Sans"/>
                <a:cs typeface="DejaVu Sans"/>
              </a:rPr>
              <a:t>loads </a:t>
            </a:r>
            <a:r>
              <a:rPr sz="1800" spc="-150" dirty="0">
                <a:latin typeface="DejaVu Sans"/>
                <a:cs typeface="DejaVu Sans"/>
              </a:rPr>
              <a:t>pull </a:t>
            </a:r>
            <a:r>
              <a:rPr sz="1800" spc="-180" dirty="0">
                <a:latin typeface="DejaVu Sans"/>
                <a:cs typeface="DejaVu Sans"/>
              </a:rPr>
              <a:t>from </a:t>
            </a:r>
            <a:r>
              <a:rPr sz="1800" spc="-195" dirty="0">
                <a:latin typeface="DejaVu Sans"/>
                <a:cs typeface="DejaVu Sans"/>
              </a:rPr>
              <a:t>one </a:t>
            </a:r>
            <a:r>
              <a:rPr sz="1800" spc="-190" dirty="0">
                <a:latin typeface="DejaVu Sans"/>
                <a:cs typeface="DejaVu Sans"/>
              </a:rPr>
              <a:t>side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160" dirty="0">
                <a:latin typeface="DejaVu Sans"/>
                <a:cs typeface="DejaVu Sans"/>
              </a:rPr>
              <a:t>other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95" dirty="0">
                <a:latin typeface="DejaVu Sans"/>
                <a:cs typeface="DejaVu Sans"/>
              </a:rPr>
              <a:t>smoothly </a:t>
            </a:r>
            <a:r>
              <a:rPr sz="1800" spc="-180" dirty="0">
                <a:latin typeface="DejaVu Sans"/>
                <a:cs typeface="DejaVu Sans"/>
              </a:rPr>
              <a:t>transfer  </a:t>
            </a:r>
            <a:r>
              <a:rPr sz="1800" spc="-175" dirty="0">
                <a:latin typeface="DejaVu Sans"/>
                <a:cs typeface="DejaVu Sans"/>
              </a:rPr>
              <a:t>the load </a:t>
            </a:r>
            <a:r>
              <a:rPr sz="1800" spc="-180" dirty="0">
                <a:latin typeface="DejaVu Sans"/>
                <a:cs typeface="DejaVu Sans"/>
              </a:rPr>
              <a:t>from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10" dirty="0">
                <a:latin typeface="DejaVu Sans"/>
                <a:cs typeface="DejaVu Sans"/>
              </a:rPr>
              <a:t>cables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5" dirty="0">
                <a:latin typeface="DejaVu Sans"/>
                <a:cs typeface="DejaVu Sans"/>
              </a:rPr>
              <a:t>the  </a:t>
            </a:r>
            <a:r>
              <a:rPr sz="1800" spc="-190" dirty="0">
                <a:latin typeface="DejaVu Sans"/>
                <a:cs typeface="DejaVu Sans"/>
              </a:rPr>
              <a:t>tower.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85975" y="0"/>
            <a:ext cx="915073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301625"/>
            <a:ext cx="9027160" cy="680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00" spc="-330" dirty="0">
                <a:solidFill>
                  <a:srgbClr val="404040"/>
                </a:solidFill>
              </a:rPr>
              <a:t>Jembatan </a:t>
            </a:r>
            <a:r>
              <a:rPr sz="4300" spc="-240" dirty="0">
                <a:solidFill>
                  <a:srgbClr val="404040"/>
                </a:solidFill>
              </a:rPr>
              <a:t>Portal </a:t>
            </a:r>
            <a:r>
              <a:rPr sz="4300" spc="-455" dirty="0">
                <a:solidFill>
                  <a:srgbClr val="404040"/>
                </a:solidFill>
              </a:rPr>
              <a:t>Kaku </a:t>
            </a:r>
            <a:r>
              <a:rPr sz="4300" spc="-310" dirty="0">
                <a:solidFill>
                  <a:srgbClr val="404040"/>
                </a:solidFill>
              </a:rPr>
              <a:t>(Rigid </a:t>
            </a:r>
            <a:r>
              <a:rPr sz="4300" spc="-350" dirty="0">
                <a:solidFill>
                  <a:srgbClr val="404040"/>
                </a:solidFill>
              </a:rPr>
              <a:t>Frame</a:t>
            </a:r>
            <a:r>
              <a:rPr sz="4300" spc="25" dirty="0">
                <a:solidFill>
                  <a:srgbClr val="404040"/>
                </a:solidFill>
              </a:rPr>
              <a:t> </a:t>
            </a:r>
            <a:r>
              <a:rPr sz="4300" spc="-270" dirty="0">
                <a:solidFill>
                  <a:srgbClr val="404040"/>
                </a:solidFill>
              </a:rPr>
              <a:t>Bridge)</a:t>
            </a:r>
            <a:endParaRPr sz="4300"/>
          </a:p>
        </p:txBody>
      </p:sp>
      <p:sp>
        <p:nvSpPr>
          <p:cNvPr id="5" name="object 5"/>
          <p:cNvSpPr/>
          <p:nvPr/>
        </p:nvSpPr>
        <p:spPr>
          <a:xfrm>
            <a:off x="1009650" y="2221864"/>
            <a:ext cx="2524125" cy="9429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8200" y="3465576"/>
            <a:ext cx="2857500" cy="952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6932" y="4718799"/>
            <a:ext cx="2857500" cy="190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17257" y="1110678"/>
            <a:ext cx="10980420" cy="3091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DejaVu Sans"/>
                <a:cs typeface="DejaVu Sans"/>
              </a:rPr>
              <a:t>In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240" dirty="0">
                <a:latin typeface="DejaVu Sans"/>
                <a:cs typeface="DejaVu Sans"/>
              </a:rPr>
              <a:t>a</a:t>
            </a:r>
            <a:r>
              <a:rPr sz="1800" spc="-175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standard</a:t>
            </a:r>
            <a:r>
              <a:rPr sz="1800" spc="-12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girder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185" dirty="0">
                <a:latin typeface="DejaVu Sans"/>
                <a:cs typeface="DejaVu Sans"/>
              </a:rPr>
              <a:t>bridge,</a:t>
            </a:r>
            <a:r>
              <a:rPr sz="1800" spc="-120" dirty="0">
                <a:latin typeface="DejaVu Sans"/>
                <a:cs typeface="DejaVu Sans"/>
              </a:rPr>
              <a:t> </a:t>
            </a:r>
            <a:r>
              <a:rPr sz="1800" spc="-175" dirty="0">
                <a:latin typeface="DejaVu Sans"/>
                <a:cs typeface="DejaVu Sans"/>
              </a:rPr>
              <a:t>the</a:t>
            </a:r>
            <a:r>
              <a:rPr sz="1800" spc="-15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girder</a:t>
            </a:r>
            <a:r>
              <a:rPr sz="1800" spc="-140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and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175" dirty="0">
                <a:latin typeface="DejaVu Sans"/>
                <a:cs typeface="DejaVu Sans"/>
              </a:rPr>
              <a:t>the</a:t>
            </a:r>
            <a:r>
              <a:rPr sz="1800" spc="-15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piers</a:t>
            </a:r>
            <a:r>
              <a:rPr sz="1800" spc="-135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are</a:t>
            </a:r>
            <a:r>
              <a:rPr sz="1800" spc="-155" dirty="0">
                <a:latin typeface="DejaVu Sans"/>
                <a:cs typeface="DejaVu Sans"/>
              </a:rPr>
              <a:t> </a:t>
            </a:r>
            <a:r>
              <a:rPr sz="1800" spc="-210" dirty="0">
                <a:latin typeface="DejaVu Sans"/>
                <a:cs typeface="DejaVu Sans"/>
              </a:rPr>
              <a:t>separate</a:t>
            </a:r>
            <a:r>
              <a:rPr sz="1800" spc="-13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structures.</a:t>
            </a:r>
            <a:r>
              <a:rPr sz="1800" spc="-145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However,</a:t>
            </a:r>
            <a:r>
              <a:rPr sz="1800" spc="-140" dirty="0">
                <a:latin typeface="DejaVu Sans"/>
                <a:cs typeface="DejaVu Sans"/>
              </a:rPr>
              <a:t> </a:t>
            </a:r>
            <a:r>
              <a:rPr sz="1800" spc="-240" dirty="0">
                <a:latin typeface="DejaVu Sans"/>
                <a:cs typeface="DejaVu Sans"/>
              </a:rPr>
              <a:t>a</a:t>
            </a:r>
            <a:r>
              <a:rPr sz="1800" spc="-155" dirty="0">
                <a:latin typeface="DejaVu Sans"/>
                <a:cs typeface="DejaVu Sans"/>
              </a:rPr>
              <a:t> </a:t>
            </a:r>
            <a:r>
              <a:rPr sz="1800" spc="-160" dirty="0">
                <a:latin typeface="DejaVu Sans"/>
                <a:cs typeface="DejaVu Sans"/>
              </a:rPr>
              <a:t>rigid </a:t>
            </a:r>
            <a:r>
              <a:rPr sz="1800" spc="-204" dirty="0">
                <a:latin typeface="DejaVu Sans"/>
                <a:cs typeface="DejaVu Sans"/>
              </a:rPr>
              <a:t>frame</a:t>
            </a:r>
            <a:r>
              <a:rPr sz="1800" spc="-135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bridge</a:t>
            </a:r>
            <a:r>
              <a:rPr sz="1800" spc="-130" dirty="0">
                <a:latin typeface="DejaVu Sans"/>
                <a:cs typeface="DejaVu Sans"/>
              </a:rPr>
              <a:t> </a:t>
            </a:r>
            <a:r>
              <a:rPr sz="1800" spc="-160" dirty="0">
                <a:latin typeface="DejaVu Sans"/>
                <a:cs typeface="DejaVu Sans"/>
              </a:rPr>
              <a:t>is</a:t>
            </a:r>
            <a:r>
              <a:rPr sz="1800" spc="-175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one</a:t>
            </a:r>
            <a:r>
              <a:rPr sz="1800" spc="-130" dirty="0">
                <a:latin typeface="DejaVu Sans"/>
                <a:cs typeface="DejaVu Sans"/>
              </a:rPr>
              <a:t> </a:t>
            </a:r>
            <a:r>
              <a:rPr sz="1800" spc="-145" dirty="0">
                <a:latin typeface="DejaVu Sans"/>
                <a:cs typeface="DejaVu Sans"/>
              </a:rPr>
              <a:t>in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185" dirty="0">
                <a:latin typeface="DejaVu Sans"/>
                <a:cs typeface="DejaVu Sans"/>
              </a:rPr>
              <a:t>which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piers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80" dirty="0">
                <a:latin typeface="DejaVu Sans"/>
                <a:cs typeface="DejaVu Sans"/>
              </a:rPr>
              <a:t>girder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195" dirty="0">
                <a:latin typeface="DejaVu Sans"/>
                <a:cs typeface="DejaVu Sans"/>
              </a:rPr>
              <a:t>one </a:t>
            </a:r>
            <a:r>
              <a:rPr sz="1800" spc="-160" dirty="0">
                <a:latin typeface="DejaVu Sans"/>
                <a:cs typeface="DejaVu Sans"/>
              </a:rPr>
              <a:t>solid</a:t>
            </a:r>
            <a:r>
              <a:rPr sz="1800" spc="130" dirty="0">
                <a:latin typeface="DejaVu Sans"/>
                <a:cs typeface="DejaVu Sans"/>
              </a:rPr>
              <a:t> </a:t>
            </a:r>
            <a:r>
              <a:rPr sz="1800" spc="-175" dirty="0">
                <a:latin typeface="DejaVu Sans"/>
                <a:cs typeface="DejaVu Sans"/>
              </a:rPr>
              <a:t>structure.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00">
              <a:latin typeface="Times New Roman"/>
              <a:cs typeface="Times New Roman"/>
            </a:endParaRPr>
          </a:p>
          <a:p>
            <a:pPr marL="3005455" marR="5080">
              <a:lnSpc>
                <a:spcPct val="100000"/>
              </a:lnSpc>
            </a:pPr>
            <a:r>
              <a:rPr sz="1800" spc="-21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batter </a:t>
            </a:r>
            <a:r>
              <a:rPr sz="1800" spc="-185" dirty="0">
                <a:latin typeface="DejaVu Sans"/>
                <a:cs typeface="DejaVu Sans"/>
              </a:rPr>
              <a:t>post </a:t>
            </a:r>
            <a:r>
              <a:rPr sz="1800" spc="-160" dirty="0">
                <a:latin typeface="DejaVu Sans"/>
                <a:cs typeface="DejaVu Sans"/>
              </a:rPr>
              <a:t>rigid </a:t>
            </a:r>
            <a:r>
              <a:rPr sz="1800" spc="-204" dirty="0">
                <a:latin typeface="DejaVu Sans"/>
                <a:cs typeface="DejaVu Sans"/>
              </a:rPr>
              <a:t>frame </a:t>
            </a:r>
            <a:r>
              <a:rPr sz="1800" spc="-195" dirty="0">
                <a:latin typeface="DejaVu Sans"/>
                <a:cs typeface="DejaVu Sans"/>
              </a:rPr>
              <a:t>bridge </a:t>
            </a:r>
            <a:r>
              <a:rPr sz="1800" spc="-165" dirty="0">
                <a:latin typeface="DejaVu Sans"/>
                <a:cs typeface="DejaVu Sans"/>
              </a:rPr>
              <a:t>is particularly </a:t>
            </a:r>
            <a:r>
              <a:rPr sz="1800" spc="-150" dirty="0">
                <a:latin typeface="DejaVu Sans"/>
                <a:cs typeface="DejaVu Sans"/>
              </a:rPr>
              <a:t>well </a:t>
            </a:r>
            <a:r>
              <a:rPr sz="1800" spc="-180" dirty="0">
                <a:latin typeface="DejaVu Sans"/>
                <a:cs typeface="DejaVu Sans"/>
              </a:rPr>
              <a:t>suited </a:t>
            </a:r>
            <a:r>
              <a:rPr sz="1800" spc="-140" dirty="0">
                <a:latin typeface="DejaVu Sans"/>
                <a:cs typeface="DejaVu Sans"/>
              </a:rPr>
              <a:t>for </a:t>
            </a:r>
            <a:r>
              <a:rPr sz="1800" spc="-165" dirty="0">
                <a:latin typeface="DejaVu Sans"/>
                <a:cs typeface="DejaVu Sans"/>
              </a:rPr>
              <a:t>river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95" dirty="0">
                <a:latin typeface="DejaVu Sans"/>
                <a:cs typeface="DejaVu Sans"/>
              </a:rPr>
              <a:t>valley  </a:t>
            </a:r>
            <a:r>
              <a:rPr sz="1800" spc="-210" dirty="0">
                <a:latin typeface="DejaVu Sans"/>
                <a:cs typeface="DejaVu Sans"/>
              </a:rPr>
              <a:t>crossings </a:t>
            </a:r>
            <a:r>
              <a:rPr sz="1800" spc="-225" dirty="0">
                <a:latin typeface="DejaVu Sans"/>
                <a:cs typeface="DejaVu Sans"/>
              </a:rPr>
              <a:t>because </a:t>
            </a:r>
            <a:r>
              <a:rPr sz="1800" spc="-185" dirty="0">
                <a:latin typeface="DejaVu Sans"/>
                <a:cs typeface="DejaVu Sans"/>
              </a:rPr>
              <a:t>piers </a:t>
            </a:r>
            <a:r>
              <a:rPr sz="1800" spc="-135" dirty="0">
                <a:latin typeface="DejaVu Sans"/>
                <a:cs typeface="DejaVu Sans"/>
              </a:rPr>
              <a:t>tilted </a:t>
            </a:r>
            <a:r>
              <a:rPr sz="1800" spc="-185" dirty="0">
                <a:latin typeface="DejaVu Sans"/>
                <a:cs typeface="DejaVu Sans"/>
              </a:rPr>
              <a:t>at </a:t>
            </a:r>
            <a:r>
              <a:rPr sz="1800" spc="-220" dirty="0">
                <a:latin typeface="DejaVu Sans"/>
                <a:cs typeface="DejaVu Sans"/>
              </a:rPr>
              <a:t>an </a:t>
            </a:r>
            <a:r>
              <a:rPr sz="1800" spc="-210" dirty="0">
                <a:latin typeface="DejaVu Sans"/>
                <a:cs typeface="DejaVu Sans"/>
              </a:rPr>
              <a:t>angle </a:t>
            </a:r>
            <a:r>
              <a:rPr sz="1800" spc="-229" dirty="0">
                <a:latin typeface="DejaVu Sans"/>
                <a:cs typeface="DejaVu Sans"/>
              </a:rPr>
              <a:t>can </a:t>
            </a:r>
            <a:r>
              <a:rPr sz="1800" spc="-190" dirty="0">
                <a:latin typeface="DejaVu Sans"/>
                <a:cs typeface="DejaVu Sans"/>
              </a:rPr>
              <a:t>straddle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00" dirty="0">
                <a:latin typeface="DejaVu Sans"/>
                <a:cs typeface="DejaVu Sans"/>
              </a:rPr>
              <a:t>crossing </a:t>
            </a:r>
            <a:r>
              <a:rPr sz="1800" spc="-210" dirty="0">
                <a:latin typeface="DejaVu Sans"/>
                <a:cs typeface="DejaVu Sans"/>
              </a:rPr>
              <a:t>more </a:t>
            </a:r>
            <a:r>
              <a:rPr sz="1800" spc="-175" dirty="0">
                <a:latin typeface="DejaVu Sans"/>
                <a:cs typeface="DejaVu Sans"/>
              </a:rPr>
              <a:t>effectively  </a:t>
            </a:r>
            <a:r>
              <a:rPr sz="1800" spc="-155" dirty="0">
                <a:latin typeface="DejaVu Sans"/>
                <a:cs typeface="DejaVu Sans"/>
              </a:rPr>
              <a:t>without </a:t>
            </a:r>
            <a:r>
              <a:rPr sz="1800" spc="-175" dirty="0">
                <a:latin typeface="DejaVu Sans"/>
                <a:cs typeface="DejaVu Sans"/>
              </a:rPr>
              <a:t>requiring the construction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80" dirty="0">
                <a:latin typeface="DejaVu Sans"/>
                <a:cs typeface="DejaVu Sans"/>
              </a:rPr>
              <a:t>foundations </a:t>
            </a:r>
            <a:r>
              <a:rPr sz="1800" spc="-145" dirty="0">
                <a:latin typeface="DejaVu Sans"/>
                <a:cs typeface="DejaVu Sans"/>
              </a:rPr>
              <a:t>in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5" dirty="0">
                <a:latin typeface="DejaVu Sans"/>
                <a:cs typeface="DejaVu Sans"/>
              </a:rPr>
              <a:t>middle </a:t>
            </a:r>
            <a:r>
              <a:rPr sz="1800" spc="-130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65" dirty="0">
                <a:latin typeface="DejaVu Sans"/>
                <a:cs typeface="DejaVu Sans"/>
              </a:rPr>
              <a:t>river </a:t>
            </a:r>
            <a:r>
              <a:rPr sz="1800" spc="-140" dirty="0">
                <a:latin typeface="DejaVu Sans"/>
                <a:cs typeface="DejaVu Sans"/>
              </a:rPr>
              <a:t>or </a:t>
            </a:r>
            <a:r>
              <a:rPr sz="1800" spc="-185" dirty="0">
                <a:latin typeface="DejaVu Sans"/>
                <a:cs typeface="DejaVu Sans"/>
              </a:rPr>
              <a:t>piers </a:t>
            </a:r>
            <a:r>
              <a:rPr sz="1800" spc="-145" dirty="0">
                <a:latin typeface="DejaVu Sans"/>
                <a:cs typeface="DejaVu Sans"/>
              </a:rPr>
              <a:t>in  </a:t>
            </a:r>
            <a:r>
              <a:rPr sz="1800" spc="-210" dirty="0">
                <a:latin typeface="DejaVu Sans"/>
                <a:cs typeface="DejaVu Sans"/>
              </a:rPr>
              <a:t>deep </a:t>
            </a:r>
            <a:r>
              <a:rPr sz="1800" spc="-185" dirty="0">
                <a:latin typeface="DejaVu Sans"/>
                <a:cs typeface="DejaVu Sans"/>
              </a:rPr>
              <a:t>parts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245" dirty="0">
                <a:latin typeface="DejaVu Sans"/>
                <a:cs typeface="DejaVu Sans"/>
              </a:rPr>
              <a:t>a</a:t>
            </a:r>
            <a:r>
              <a:rPr sz="1800" spc="-95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valley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050">
              <a:latin typeface="Times New Roman"/>
              <a:cs typeface="Times New Roman"/>
            </a:endParaRPr>
          </a:p>
          <a:p>
            <a:pPr marL="3005455" marR="299720">
              <a:lnSpc>
                <a:spcPct val="100000"/>
              </a:lnSpc>
            </a:pPr>
            <a:r>
              <a:rPr sz="1800" spc="-215" dirty="0">
                <a:latin typeface="DejaVu Sans"/>
                <a:cs typeface="DejaVu Sans"/>
              </a:rPr>
              <a:t>V </a:t>
            </a:r>
            <a:r>
              <a:rPr sz="1800" spc="-220" dirty="0">
                <a:latin typeface="DejaVu Sans"/>
                <a:cs typeface="DejaVu Sans"/>
              </a:rPr>
              <a:t>shaped </a:t>
            </a:r>
            <a:r>
              <a:rPr sz="1800" spc="-210" dirty="0">
                <a:latin typeface="DejaVu Sans"/>
                <a:cs typeface="DejaVu Sans"/>
              </a:rPr>
              <a:t>frames </a:t>
            </a:r>
            <a:r>
              <a:rPr sz="1800" spc="-265" dirty="0">
                <a:latin typeface="DejaVu Sans"/>
                <a:cs typeface="DejaVu Sans"/>
              </a:rPr>
              <a:t>make </a:t>
            </a:r>
            <a:r>
              <a:rPr sz="1800" spc="-180" dirty="0">
                <a:latin typeface="DejaVu Sans"/>
                <a:cs typeface="DejaVu Sans"/>
              </a:rPr>
              <a:t>effective </a:t>
            </a:r>
            <a:r>
              <a:rPr sz="1800" spc="-220" dirty="0">
                <a:latin typeface="DejaVu Sans"/>
                <a:cs typeface="DejaVu Sans"/>
              </a:rPr>
              <a:t>use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75" dirty="0">
                <a:latin typeface="DejaVu Sans"/>
                <a:cs typeface="DejaVu Sans"/>
              </a:rPr>
              <a:t>foundations. </a:t>
            </a:r>
            <a:r>
              <a:rPr sz="1800" spc="-245" dirty="0">
                <a:latin typeface="DejaVu Sans"/>
                <a:cs typeface="DejaVu Sans"/>
              </a:rPr>
              <a:t>Each </a:t>
            </a:r>
            <a:r>
              <a:rPr sz="1800" spc="-200" dirty="0">
                <a:latin typeface="DejaVu Sans"/>
                <a:cs typeface="DejaVu Sans"/>
              </a:rPr>
              <a:t>V-shaped </a:t>
            </a:r>
            <a:r>
              <a:rPr sz="1800" spc="-160" dirty="0">
                <a:latin typeface="DejaVu Sans"/>
                <a:cs typeface="DejaVu Sans"/>
              </a:rPr>
              <a:t>pier </a:t>
            </a:r>
            <a:r>
              <a:rPr sz="1800" spc="-190" dirty="0">
                <a:latin typeface="DejaVu Sans"/>
                <a:cs typeface="DejaVu Sans"/>
              </a:rPr>
              <a:t>provides  </a:t>
            </a:r>
            <a:r>
              <a:rPr sz="1800" spc="-160" dirty="0">
                <a:latin typeface="DejaVu Sans"/>
                <a:cs typeface="DejaVu Sans"/>
              </a:rPr>
              <a:t>two </a:t>
            </a:r>
            <a:r>
              <a:rPr sz="1800" spc="-185" dirty="0">
                <a:latin typeface="DejaVu Sans"/>
                <a:cs typeface="DejaVu Sans"/>
              </a:rPr>
              <a:t>supports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95" dirty="0">
                <a:latin typeface="DejaVu Sans"/>
                <a:cs typeface="DejaVu Sans"/>
              </a:rPr>
              <a:t>girder, reducing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10" dirty="0">
                <a:latin typeface="DejaVu Sans"/>
                <a:cs typeface="DejaVu Sans"/>
              </a:rPr>
              <a:t>number </a:t>
            </a:r>
            <a:r>
              <a:rPr sz="1800" spc="-125" dirty="0">
                <a:latin typeface="DejaVu Sans"/>
                <a:cs typeface="DejaVu Sans"/>
              </a:rPr>
              <a:t>of </a:t>
            </a:r>
            <a:r>
              <a:rPr sz="1800" spc="-180" dirty="0">
                <a:latin typeface="DejaVu Sans"/>
                <a:cs typeface="DejaVu Sans"/>
              </a:rPr>
              <a:t>foundations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95" dirty="0">
                <a:latin typeface="DejaVu Sans"/>
                <a:cs typeface="DejaVu Sans"/>
              </a:rPr>
              <a:t>creating </a:t>
            </a:r>
            <a:r>
              <a:rPr sz="1800" spc="-240" dirty="0">
                <a:latin typeface="DejaVu Sans"/>
                <a:cs typeface="DejaVu Sans"/>
              </a:rPr>
              <a:t>a </a:t>
            </a:r>
            <a:r>
              <a:rPr sz="1800" spc="-195" dirty="0">
                <a:latin typeface="DejaVu Sans"/>
                <a:cs typeface="DejaVu Sans"/>
              </a:rPr>
              <a:t>less  </a:t>
            </a:r>
            <a:r>
              <a:rPr sz="1800" spc="-170" dirty="0">
                <a:latin typeface="DejaVu Sans"/>
                <a:cs typeface="DejaVu Sans"/>
              </a:rPr>
              <a:t>cluttered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145" dirty="0">
                <a:latin typeface="DejaVu Sans"/>
                <a:cs typeface="DejaVu Sans"/>
              </a:rPr>
              <a:t>profile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79621" y="4948237"/>
            <a:ext cx="756221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120" dirty="0">
                <a:latin typeface="DejaVu Sans"/>
                <a:cs typeface="DejaVu Sans"/>
              </a:rPr>
              <a:t>Pi </a:t>
            </a:r>
            <a:r>
              <a:rPr sz="1800" spc="-215" dirty="0">
                <a:latin typeface="DejaVu Sans"/>
                <a:cs typeface="DejaVu Sans"/>
              </a:rPr>
              <a:t>shaped </a:t>
            </a:r>
            <a:r>
              <a:rPr sz="1800" spc="-160" dirty="0">
                <a:latin typeface="DejaVu Sans"/>
                <a:cs typeface="DejaVu Sans"/>
              </a:rPr>
              <a:t>rigid </a:t>
            </a:r>
            <a:r>
              <a:rPr sz="1800" spc="-204" dirty="0">
                <a:latin typeface="DejaVu Sans"/>
                <a:cs typeface="DejaVu Sans"/>
              </a:rPr>
              <a:t>frame </a:t>
            </a:r>
            <a:r>
              <a:rPr sz="1800" spc="-185" dirty="0">
                <a:latin typeface="DejaVu Sans"/>
                <a:cs typeface="DejaVu Sans"/>
              </a:rPr>
              <a:t>structures </a:t>
            </a:r>
            <a:r>
              <a:rPr sz="1800" spc="-200" dirty="0">
                <a:latin typeface="DejaVu Sans"/>
                <a:cs typeface="DejaVu Sans"/>
              </a:rPr>
              <a:t>are </a:t>
            </a:r>
            <a:r>
              <a:rPr sz="1800" spc="-215" dirty="0">
                <a:latin typeface="DejaVu Sans"/>
                <a:cs typeface="DejaVu Sans"/>
              </a:rPr>
              <a:t>used </a:t>
            </a:r>
            <a:r>
              <a:rPr sz="1800" spc="-175" dirty="0">
                <a:latin typeface="DejaVu Sans"/>
                <a:cs typeface="DejaVu Sans"/>
              </a:rPr>
              <a:t>frequently </a:t>
            </a:r>
            <a:r>
              <a:rPr sz="1800" spc="-240" dirty="0">
                <a:latin typeface="DejaVu Sans"/>
                <a:cs typeface="DejaVu Sans"/>
              </a:rPr>
              <a:t>as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80" dirty="0">
                <a:latin typeface="DejaVu Sans"/>
                <a:cs typeface="DejaVu Sans"/>
              </a:rPr>
              <a:t>piers </a:t>
            </a:r>
            <a:r>
              <a:rPr sz="1800" spc="-210" dirty="0">
                <a:latin typeface="DejaVu Sans"/>
                <a:cs typeface="DejaVu Sans"/>
              </a:rPr>
              <a:t>and </a:t>
            </a:r>
            <a:r>
              <a:rPr sz="1800" spc="-185" dirty="0">
                <a:latin typeface="DejaVu Sans"/>
                <a:cs typeface="DejaVu Sans"/>
              </a:rPr>
              <a:t>supports </a:t>
            </a:r>
            <a:r>
              <a:rPr sz="1800" spc="-140" dirty="0">
                <a:latin typeface="DejaVu Sans"/>
                <a:cs typeface="DejaVu Sans"/>
              </a:rPr>
              <a:t>for  </a:t>
            </a:r>
            <a:r>
              <a:rPr sz="1800" spc="-165" dirty="0">
                <a:latin typeface="DejaVu Sans"/>
                <a:cs typeface="DejaVu Sans"/>
              </a:rPr>
              <a:t>inner </a:t>
            </a:r>
            <a:r>
              <a:rPr sz="1800" spc="-170" dirty="0">
                <a:latin typeface="DejaVu Sans"/>
                <a:cs typeface="DejaVu Sans"/>
              </a:rPr>
              <a:t>city </a:t>
            </a:r>
            <a:r>
              <a:rPr sz="1800" spc="-215" dirty="0">
                <a:latin typeface="DejaVu Sans"/>
                <a:cs typeface="DejaVu Sans"/>
              </a:rPr>
              <a:t>highways. The </a:t>
            </a:r>
            <a:r>
              <a:rPr sz="1800" spc="-204" dirty="0">
                <a:latin typeface="DejaVu Sans"/>
                <a:cs typeface="DejaVu Sans"/>
              </a:rPr>
              <a:t>frame </a:t>
            </a:r>
            <a:r>
              <a:rPr sz="1800" spc="-185" dirty="0">
                <a:latin typeface="DejaVu Sans"/>
                <a:cs typeface="DejaVu Sans"/>
              </a:rPr>
              <a:t>supports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195" dirty="0">
                <a:latin typeface="DejaVu Sans"/>
                <a:cs typeface="DejaVu Sans"/>
              </a:rPr>
              <a:t>raised </a:t>
            </a:r>
            <a:r>
              <a:rPr sz="1800" spc="-225" dirty="0">
                <a:latin typeface="DejaVu Sans"/>
                <a:cs typeface="DejaVu Sans"/>
              </a:rPr>
              <a:t>highway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185" dirty="0">
                <a:latin typeface="DejaVu Sans"/>
                <a:cs typeface="DejaVu Sans"/>
              </a:rPr>
              <a:t>at </a:t>
            </a:r>
            <a:r>
              <a:rPr sz="1800" spc="-175" dirty="0">
                <a:latin typeface="DejaVu Sans"/>
                <a:cs typeface="DejaVu Sans"/>
              </a:rPr>
              <a:t>the </a:t>
            </a:r>
            <a:r>
              <a:rPr sz="1800" spc="-254" dirty="0">
                <a:latin typeface="DejaVu Sans"/>
                <a:cs typeface="DejaVu Sans"/>
              </a:rPr>
              <a:t>same </a:t>
            </a:r>
            <a:r>
              <a:rPr sz="1800" spc="-180" dirty="0">
                <a:latin typeface="DejaVu Sans"/>
                <a:cs typeface="DejaVu Sans"/>
              </a:rPr>
              <a:t>time  </a:t>
            </a:r>
            <a:r>
              <a:rPr sz="1800" spc="-175" dirty="0">
                <a:latin typeface="DejaVu Sans"/>
                <a:cs typeface="DejaVu Sans"/>
              </a:rPr>
              <a:t>allows </a:t>
            </a:r>
            <a:r>
              <a:rPr sz="1800" spc="-155" dirty="0">
                <a:latin typeface="DejaVu Sans"/>
                <a:cs typeface="DejaVu Sans"/>
              </a:rPr>
              <a:t>traffic </a:t>
            </a:r>
            <a:r>
              <a:rPr sz="1800" spc="-140" dirty="0">
                <a:latin typeface="DejaVu Sans"/>
                <a:cs typeface="DejaVu Sans"/>
              </a:rPr>
              <a:t>to </a:t>
            </a:r>
            <a:r>
              <a:rPr sz="1800" spc="-175" dirty="0">
                <a:latin typeface="DejaVu Sans"/>
                <a:cs typeface="DejaVu Sans"/>
              </a:rPr>
              <a:t>run </a:t>
            </a:r>
            <a:r>
              <a:rPr sz="1800" spc="-165" dirty="0">
                <a:latin typeface="DejaVu Sans"/>
                <a:cs typeface="DejaVu Sans"/>
              </a:rPr>
              <a:t>directly </a:t>
            </a:r>
            <a:r>
              <a:rPr sz="1800" spc="-190" dirty="0">
                <a:latin typeface="DejaVu Sans"/>
                <a:cs typeface="DejaVu Sans"/>
              </a:rPr>
              <a:t>under </a:t>
            </a:r>
            <a:r>
              <a:rPr sz="1800" spc="-175" dirty="0">
                <a:latin typeface="DejaVu Sans"/>
                <a:cs typeface="DejaVu Sans"/>
              </a:rPr>
              <a:t>the</a:t>
            </a:r>
            <a:r>
              <a:rPr sz="1800" spc="-50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bridge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1775" y="0"/>
            <a:ext cx="9166225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1555" y="872490"/>
            <a:ext cx="33140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5" dirty="0">
                <a:latin typeface="DejaVu Sans"/>
                <a:cs typeface="DejaVu Sans"/>
              </a:rPr>
              <a:t>Menurut </a:t>
            </a:r>
            <a:r>
              <a:rPr sz="2800" spc="-215" dirty="0">
                <a:latin typeface="DejaVu Sans"/>
                <a:cs typeface="DejaVu Sans"/>
              </a:rPr>
              <a:t>Jenis</a:t>
            </a:r>
            <a:r>
              <a:rPr sz="2800" spc="-395" dirty="0">
                <a:latin typeface="DejaVu Sans"/>
                <a:cs typeface="DejaVu Sans"/>
              </a:rPr>
              <a:t> </a:t>
            </a:r>
            <a:r>
              <a:rPr sz="2800" spc="-345" dirty="0">
                <a:latin typeface="DejaVu Sans"/>
                <a:cs typeface="DejaVu Sans"/>
              </a:rPr>
              <a:t>Beban</a:t>
            </a:r>
            <a:endParaRPr sz="2800">
              <a:latin typeface="DejaVu Sans"/>
              <a:cs typeface="DejaVu San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88646"/>
            <a:ext cx="290957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9" dirty="0"/>
              <a:t>Tipe</a:t>
            </a:r>
            <a:r>
              <a:rPr spc="-250" dirty="0"/>
              <a:t> </a:t>
            </a:r>
            <a:r>
              <a:rPr spc="-254" dirty="0"/>
              <a:t>Jembatan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80833" y="1323974"/>
            <a:ext cx="5224780" cy="249491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  <a:tabLst>
                <a:tab pos="469265" algn="l"/>
                <a:tab pos="849630" algn="l"/>
              </a:tabLst>
            </a:pPr>
            <a:r>
              <a:rPr sz="1800" u="sng" dirty="0">
                <a:uFill>
                  <a:solidFill>
                    <a:srgbClr val="7E7E7E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800" spc="-1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Symbol"/>
                <a:cs typeface="Symbol"/>
              </a:rPr>
              <a:t>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145" dirty="0">
                <a:latin typeface="DejaVu Sans"/>
                <a:cs typeface="DejaVu Sans"/>
              </a:rPr>
              <a:t>Jalan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250" dirty="0">
                <a:latin typeface="DejaVu Sans"/>
                <a:cs typeface="DejaVu Sans"/>
              </a:rPr>
              <a:t>Umum</a:t>
            </a:r>
            <a:endParaRPr sz="1800">
              <a:latin typeface="DejaVu Sans"/>
              <a:cs typeface="DejaVu Sans"/>
            </a:endParaRPr>
          </a:p>
          <a:p>
            <a:pPr marL="850265" indent="-342900">
              <a:lnSpc>
                <a:spcPct val="100000"/>
              </a:lnSpc>
              <a:spcBef>
                <a:spcPts val="1080"/>
              </a:spcBef>
              <a:buFont typeface="Symbol"/>
              <a:buChar char=""/>
              <a:tabLst>
                <a:tab pos="849630" algn="l"/>
                <a:tab pos="850900" algn="l"/>
              </a:tabLst>
            </a:pPr>
            <a:r>
              <a:rPr sz="1800" spc="-145" dirty="0">
                <a:latin typeface="DejaVu Sans"/>
                <a:cs typeface="DejaVu Sans"/>
              </a:rPr>
              <a:t>Jalan </a:t>
            </a:r>
            <a:r>
              <a:rPr sz="1800" spc="-204" dirty="0">
                <a:latin typeface="DejaVu Sans"/>
                <a:cs typeface="DejaVu Sans"/>
              </a:rPr>
              <a:t>Kereta</a:t>
            </a:r>
            <a:r>
              <a:rPr sz="1800" spc="-190" dirty="0">
                <a:latin typeface="DejaVu Sans"/>
                <a:cs typeface="DejaVu Sans"/>
              </a:rPr>
              <a:t> </a:t>
            </a:r>
            <a:r>
              <a:rPr sz="1800" spc="-165" dirty="0">
                <a:latin typeface="DejaVu Sans"/>
                <a:cs typeface="DejaVu Sans"/>
              </a:rPr>
              <a:t>Api</a:t>
            </a:r>
            <a:endParaRPr sz="1800">
              <a:latin typeface="DejaVu Sans"/>
              <a:cs typeface="DejaVu Sans"/>
            </a:endParaRPr>
          </a:p>
          <a:p>
            <a:pPr marL="850265" indent="-342900">
              <a:lnSpc>
                <a:spcPct val="100000"/>
              </a:lnSpc>
              <a:spcBef>
                <a:spcPts val="1080"/>
              </a:spcBef>
              <a:buFont typeface="Symbol"/>
              <a:buChar char=""/>
              <a:tabLst>
                <a:tab pos="849630" algn="l"/>
                <a:tab pos="850900" algn="l"/>
              </a:tabLst>
            </a:pPr>
            <a:r>
              <a:rPr sz="1800" spc="-175" dirty="0">
                <a:latin typeface="DejaVu Sans"/>
                <a:cs typeface="DejaVu Sans"/>
              </a:rPr>
              <a:t>Pejalan</a:t>
            </a:r>
            <a:r>
              <a:rPr sz="1800" spc="-180" dirty="0">
                <a:latin typeface="DejaVu Sans"/>
                <a:cs typeface="DejaVu Sans"/>
              </a:rPr>
              <a:t> </a:t>
            </a:r>
            <a:r>
              <a:rPr sz="1800" spc="-210" dirty="0">
                <a:latin typeface="DejaVu Sans"/>
                <a:cs typeface="DejaVu Sans"/>
              </a:rPr>
              <a:t>Kaki</a:t>
            </a:r>
            <a:endParaRPr sz="1800">
              <a:latin typeface="DejaVu Sans"/>
              <a:cs typeface="DejaVu Sans"/>
            </a:endParaRPr>
          </a:p>
          <a:p>
            <a:pPr marL="850265" indent="-342900">
              <a:lnSpc>
                <a:spcPct val="100000"/>
              </a:lnSpc>
              <a:spcBef>
                <a:spcPts val="1080"/>
              </a:spcBef>
              <a:buFont typeface="Symbol"/>
              <a:buChar char=""/>
              <a:tabLst>
                <a:tab pos="849630" algn="l"/>
                <a:tab pos="850900" algn="l"/>
              </a:tabLst>
            </a:pPr>
            <a:r>
              <a:rPr sz="1800" spc="-210" dirty="0">
                <a:latin typeface="DejaVu Sans"/>
                <a:cs typeface="DejaVu Sans"/>
              </a:rPr>
              <a:t>Saluran</a:t>
            </a:r>
            <a:r>
              <a:rPr sz="1800" spc="-150" dirty="0">
                <a:latin typeface="DejaVu Sans"/>
                <a:cs typeface="DejaVu Sans"/>
              </a:rPr>
              <a:t> </a:t>
            </a:r>
            <a:r>
              <a:rPr sz="1800" spc="-130" dirty="0">
                <a:latin typeface="DejaVu Sans"/>
                <a:cs typeface="DejaVu Sans"/>
              </a:rPr>
              <a:t>Air</a:t>
            </a:r>
            <a:endParaRPr sz="1800">
              <a:latin typeface="DejaVu Sans"/>
              <a:cs typeface="DejaVu Sans"/>
            </a:endParaRPr>
          </a:p>
          <a:p>
            <a:pPr marL="850265" indent="-342900">
              <a:lnSpc>
                <a:spcPct val="100000"/>
              </a:lnSpc>
              <a:spcBef>
                <a:spcPts val="1085"/>
              </a:spcBef>
              <a:buFont typeface="Symbol"/>
              <a:buChar char=""/>
              <a:tabLst>
                <a:tab pos="849630" algn="l"/>
                <a:tab pos="850900" algn="l"/>
              </a:tabLst>
            </a:pPr>
            <a:r>
              <a:rPr sz="1800" spc="-165" dirty="0">
                <a:latin typeface="DejaVu Sans"/>
                <a:cs typeface="DejaVu Sans"/>
              </a:rPr>
              <a:t>Pipa, </a:t>
            </a:r>
            <a:r>
              <a:rPr sz="1800" spc="-210" dirty="0">
                <a:latin typeface="DejaVu Sans"/>
                <a:cs typeface="DejaVu Sans"/>
              </a:rPr>
              <a:t>atau</a:t>
            </a:r>
            <a:endParaRPr sz="1800">
              <a:latin typeface="DejaVu Sans"/>
              <a:cs typeface="DejaVu Sans"/>
            </a:endParaRPr>
          </a:p>
          <a:p>
            <a:pPr marL="850265" indent="-342900">
              <a:lnSpc>
                <a:spcPct val="100000"/>
              </a:lnSpc>
              <a:spcBef>
                <a:spcPts val="1080"/>
              </a:spcBef>
              <a:buFont typeface="Symbol"/>
              <a:buChar char=""/>
              <a:tabLst>
                <a:tab pos="849630" algn="l"/>
                <a:tab pos="850900" algn="l"/>
              </a:tabLst>
            </a:pPr>
            <a:r>
              <a:rPr sz="1800" spc="-240" dirty="0">
                <a:latin typeface="DejaVu Sans"/>
                <a:cs typeface="DejaVu Sans"/>
              </a:rPr>
              <a:t>Gabungan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220" dirty="0">
                <a:latin typeface="DejaVu Sans"/>
                <a:cs typeface="DejaVu Sans"/>
              </a:rPr>
              <a:t>masing-masing </a:t>
            </a:r>
            <a:r>
              <a:rPr sz="1800" spc="-185" dirty="0">
                <a:latin typeface="DejaVu Sans"/>
                <a:cs typeface="DejaVu Sans"/>
              </a:rPr>
              <a:t>tersebut </a:t>
            </a:r>
            <a:r>
              <a:rPr sz="1800" spc="-150" dirty="0">
                <a:latin typeface="DejaVu Sans"/>
                <a:cs typeface="DejaVu Sans"/>
              </a:rPr>
              <a:t>di</a:t>
            </a:r>
            <a:r>
              <a:rPr sz="1800" spc="-240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atas.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11555" y="4174108"/>
            <a:ext cx="3370579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5" dirty="0">
                <a:latin typeface="DejaVu Sans"/>
                <a:cs typeface="DejaVu Sans"/>
              </a:rPr>
              <a:t>Menurut </a:t>
            </a:r>
            <a:r>
              <a:rPr sz="2800" spc="-215" dirty="0">
                <a:latin typeface="DejaVu Sans"/>
                <a:cs typeface="DejaVu Sans"/>
              </a:rPr>
              <a:t>Jenis</a:t>
            </a:r>
            <a:r>
              <a:rPr sz="2800" spc="-400" dirty="0">
                <a:latin typeface="DejaVu Sans"/>
                <a:cs typeface="DejaVu Sans"/>
              </a:rPr>
              <a:t> </a:t>
            </a:r>
            <a:r>
              <a:rPr sz="2800" spc="-310" dirty="0">
                <a:latin typeface="DejaVu Sans"/>
                <a:cs typeface="DejaVu Sans"/>
              </a:rPr>
              <a:t>Statika</a:t>
            </a:r>
            <a:endParaRPr sz="2800">
              <a:latin typeface="DejaVu Sans"/>
              <a:cs typeface="DejaVu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12875" y="4599685"/>
            <a:ext cx="6778625" cy="167195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459740" indent="-447040">
              <a:lnSpc>
                <a:spcPct val="100000"/>
              </a:lnSpc>
              <a:spcBef>
                <a:spcPts val="1180"/>
              </a:spcBef>
              <a:buFont typeface="Symbol"/>
              <a:buChar char=""/>
              <a:tabLst>
                <a:tab pos="459105" algn="l"/>
                <a:tab pos="459740" algn="l"/>
              </a:tabLst>
            </a:pPr>
            <a:r>
              <a:rPr sz="1800" spc="-190" dirty="0">
                <a:latin typeface="DejaVu Sans"/>
                <a:cs typeface="DejaVu Sans"/>
              </a:rPr>
              <a:t>Jembatan</a:t>
            </a:r>
            <a:r>
              <a:rPr sz="1800" spc="-145" dirty="0">
                <a:latin typeface="DejaVu Sans"/>
                <a:cs typeface="DejaVu Sans"/>
              </a:rPr>
              <a:t> </a:t>
            </a:r>
            <a:r>
              <a:rPr sz="1800" spc="-220" dirty="0">
                <a:latin typeface="DejaVu Sans"/>
                <a:cs typeface="DejaVu Sans"/>
              </a:rPr>
              <a:t>Sederhana</a:t>
            </a:r>
            <a:endParaRPr sz="1800">
              <a:latin typeface="DejaVu Sans"/>
              <a:cs typeface="DejaVu Sans"/>
            </a:endParaRPr>
          </a:p>
          <a:p>
            <a:pPr marL="469900">
              <a:lnSpc>
                <a:spcPct val="100000"/>
              </a:lnSpc>
              <a:spcBef>
                <a:spcPts val="1080"/>
              </a:spcBef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195" dirty="0">
                <a:latin typeface="DejaVu Sans"/>
                <a:cs typeface="DejaVu Sans"/>
              </a:rPr>
              <a:t>diatas </a:t>
            </a:r>
            <a:r>
              <a:rPr sz="1800" spc="-220" dirty="0">
                <a:latin typeface="DejaVu Sans"/>
                <a:cs typeface="DejaVu Sans"/>
              </a:rPr>
              <a:t>dua </a:t>
            </a:r>
            <a:r>
              <a:rPr sz="1800" spc="-204" dirty="0">
                <a:latin typeface="DejaVu Sans"/>
                <a:cs typeface="DejaVu Sans"/>
              </a:rPr>
              <a:t>tumpuan; </a:t>
            </a:r>
            <a:r>
              <a:rPr sz="1800" spc="-180" dirty="0">
                <a:latin typeface="DejaVu Sans"/>
                <a:cs typeface="DejaVu Sans"/>
              </a:rPr>
              <a:t>statis</a:t>
            </a:r>
            <a:r>
              <a:rPr sz="1800" spc="85" dirty="0">
                <a:latin typeface="DejaVu Sans"/>
                <a:cs typeface="DejaVu Sans"/>
              </a:rPr>
              <a:t> </a:t>
            </a:r>
            <a:r>
              <a:rPr sz="1800" spc="-165" dirty="0">
                <a:latin typeface="DejaVu Sans"/>
                <a:cs typeface="DejaVu Sans"/>
              </a:rPr>
              <a:t>tertentu</a:t>
            </a:r>
            <a:endParaRPr sz="1800">
              <a:latin typeface="DejaVu Sans"/>
              <a:cs typeface="DejaVu Sans"/>
            </a:endParaRPr>
          </a:p>
          <a:p>
            <a:pPr marL="459740" indent="-447040">
              <a:lnSpc>
                <a:spcPct val="100000"/>
              </a:lnSpc>
              <a:spcBef>
                <a:spcPts val="1085"/>
              </a:spcBef>
              <a:buFont typeface="Symbol"/>
              <a:buChar char=""/>
              <a:tabLst>
                <a:tab pos="459105" algn="l"/>
                <a:tab pos="459740" algn="l"/>
              </a:tabLst>
            </a:pPr>
            <a:r>
              <a:rPr sz="1800" spc="-145" dirty="0">
                <a:latin typeface="DejaVu Sans"/>
                <a:cs typeface="DejaVu Sans"/>
              </a:rPr>
              <a:t>Jalan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170" dirty="0">
                <a:latin typeface="DejaVu Sans"/>
                <a:cs typeface="DejaVu Sans"/>
              </a:rPr>
              <a:t>Menerus</a:t>
            </a:r>
            <a:endParaRPr sz="1800">
              <a:latin typeface="DejaVu Sans"/>
              <a:cs typeface="DejaVu Sans"/>
            </a:endParaRPr>
          </a:p>
          <a:p>
            <a:pPr marL="469900">
              <a:lnSpc>
                <a:spcPct val="100000"/>
              </a:lnSpc>
              <a:spcBef>
                <a:spcPts val="1080"/>
              </a:spcBef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195" dirty="0">
                <a:latin typeface="DejaVu Sans"/>
                <a:cs typeface="DejaVu Sans"/>
              </a:rPr>
              <a:t>diatas </a:t>
            </a:r>
            <a:r>
              <a:rPr sz="1800" spc="-160" dirty="0">
                <a:latin typeface="DejaVu Sans"/>
                <a:cs typeface="DejaVu Sans"/>
              </a:rPr>
              <a:t>lebih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220" dirty="0">
                <a:latin typeface="DejaVu Sans"/>
                <a:cs typeface="DejaVu Sans"/>
              </a:rPr>
              <a:t>dua </a:t>
            </a:r>
            <a:r>
              <a:rPr sz="1800" spc="-200" dirty="0">
                <a:latin typeface="DejaVu Sans"/>
                <a:cs typeface="DejaVu Sans"/>
              </a:rPr>
              <a:t>tumpuan; </a:t>
            </a:r>
            <a:r>
              <a:rPr sz="1800" spc="-180" dirty="0">
                <a:latin typeface="DejaVu Sans"/>
                <a:cs typeface="DejaVu Sans"/>
              </a:rPr>
              <a:t>statis </a:t>
            </a:r>
            <a:r>
              <a:rPr sz="1800" spc="-200" dirty="0">
                <a:latin typeface="DejaVu Sans"/>
                <a:cs typeface="DejaVu Sans"/>
              </a:rPr>
              <a:t>tak </a:t>
            </a:r>
            <a:r>
              <a:rPr sz="1800" spc="-175" dirty="0">
                <a:latin typeface="DejaVu Sans"/>
                <a:cs typeface="DejaVu Sans"/>
              </a:rPr>
              <a:t>tentu </a:t>
            </a:r>
            <a:r>
              <a:rPr sz="1800" spc="-210" dirty="0">
                <a:latin typeface="DejaVu Sans"/>
                <a:cs typeface="DejaVu Sans"/>
              </a:rPr>
              <a:t>Saluran</a:t>
            </a:r>
            <a:r>
              <a:rPr sz="1800" spc="-140" dirty="0">
                <a:latin typeface="DejaVu Sans"/>
                <a:cs typeface="DejaVu Sans"/>
              </a:rPr>
              <a:t> </a:t>
            </a:r>
            <a:r>
              <a:rPr sz="1800" spc="-130" dirty="0">
                <a:latin typeface="DejaVu Sans"/>
                <a:cs typeface="DejaVu Sans"/>
              </a:rPr>
              <a:t>Air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9" dirty="0"/>
              <a:t>Tipe</a:t>
            </a:r>
            <a:r>
              <a:rPr spc="-250" dirty="0"/>
              <a:t> </a:t>
            </a:r>
            <a:r>
              <a:rPr spc="-254" dirty="0"/>
              <a:t>Jembatan</a:t>
            </a:r>
          </a:p>
        </p:txBody>
      </p:sp>
      <p:sp>
        <p:nvSpPr>
          <p:cNvPr id="5" name="object 5"/>
          <p:cNvSpPr/>
          <p:nvPr/>
        </p:nvSpPr>
        <p:spPr>
          <a:xfrm>
            <a:off x="7833486" y="938658"/>
            <a:ext cx="3904963" cy="21342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11555" y="665536"/>
            <a:ext cx="6576695" cy="5330190"/>
          </a:xfrm>
          <a:prstGeom prst="rect">
            <a:avLst/>
          </a:prstGeom>
        </p:spPr>
        <p:txBody>
          <a:bodyPr vert="horz" wrap="square" lIns="0" tIns="17970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41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5" dirty="0">
                <a:latin typeface="DejaVu Sans"/>
                <a:cs typeface="DejaVu Sans"/>
              </a:rPr>
              <a:t>Menurut </a:t>
            </a:r>
            <a:r>
              <a:rPr sz="2800" spc="-215" dirty="0">
                <a:latin typeface="DejaVu Sans"/>
                <a:cs typeface="DejaVu Sans"/>
              </a:rPr>
              <a:t>Jenis </a:t>
            </a:r>
            <a:r>
              <a:rPr sz="2800" spc="-220" dirty="0">
                <a:latin typeface="DejaVu Sans"/>
                <a:cs typeface="DejaVu Sans"/>
              </a:rPr>
              <a:t>Material </a:t>
            </a:r>
            <a:r>
              <a:rPr sz="2800" spc="-270" dirty="0">
                <a:latin typeface="DejaVu Sans"/>
                <a:cs typeface="DejaVu Sans"/>
              </a:rPr>
              <a:t>Struktur</a:t>
            </a:r>
            <a:r>
              <a:rPr sz="2800" spc="-450" dirty="0">
                <a:latin typeface="DejaVu Sans"/>
                <a:cs typeface="DejaVu Sans"/>
              </a:rPr>
              <a:t> </a:t>
            </a:r>
            <a:r>
              <a:rPr sz="2800" spc="-330" dirty="0">
                <a:latin typeface="DejaVu Sans"/>
                <a:cs typeface="DejaVu Sans"/>
              </a:rPr>
              <a:t>Atas</a:t>
            </a:r>
            <a:endParaRPr sz="2800">
              <a:latin typeface="DejaVu Sans"/>
              <a:cs typeface="DejaVu Sans"/>
            </a:endParaRPr>
          </a:p>
          <a:p>
            <a:pPr marL="700405" lvl="1" indent="-342900">
              <a:lnSpc>
                <a:spcPct val="100000"/>
              </a:lnSpc>
              <a:spcBef>
                <a:spcPts val="850"/>
              </a:spcBef>
              <a:buAutoNum type="arabicParenR"/>
              <a:tabLst>
                <a:tab pos="700405" algn="l"/>
                <a:tab pos="701040" algn="l"/>
              </a:tabLst>
            </a:pPr>
            <a:r>
              <a:rPr sz="1800" spc="-190" dirty="0">
                <a:latin typeface="DejaVu Sans"/>
                <a:cs typeface="DejaVu Sans"/>
              </a:rPr>
              <a:t>Jembatan</a:t>
            </a:r>
            <a:r>
              <a:rPr sz="1800" spc="-155" dirty="0">
                <a:latin typeface="DejaVu Sans"/>
                <a:cs typeface="DejaVu Sans"/>
              </a:rPr>
              <a:t> </a:t>
            </a:r>
            <a:r>
              <a:rPr sz="1800" spc="-245" dirty="0">
                <a:latin typeface="DejaVu Sans"/>
                <a:cs typeface="DejaVu Sans"/>
              </a:rPr>
              <a:t>Bambu</a:t>
            </a:r>
            <a:endParaRPr sz="1800">
              <a:latin typeface="DejaVu Sans"/>
              <a:cs typeface="DejaVu Sans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DejaVu Sans"/>
              <a:buAutoNum type="arabicParenR"/>
            </a:pPr>
            <a:endParaRPr sz="1400">
              <a:latin typeface="Times New Roman"/>
              <a:cs typeface="Times New Roman"/>
            </a:endParaRPr>
          </a:p>
          <a:p>
            <a:pPr marL="702310" marR="5080">
              <a:lnSpc>
                <a:spcPct val="100000"/>
              </a:lnSpc>
              <a:spcBef>
                <a:spcPts val="5"/>
              </a:spcBef>
            </a:pPr>
            <a:r>
              <a:rPr sz="1800" spc="-245" dirty="0">
                <a:latin typeface="DejaVu Sans"/>
                <a:cs typeface="DejaVu Sans"/>
              </a:rPr>
              <a:t>Bambu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220" dirty="0">
                <a:latin typeface="DejaVu Sans"/>
                <a:cs typeface="DejaVu Sans"/>
              </a:rPr>
              <a:t>digunakan </a:t>
            </a:r>
            <a:r>
              <a:rPr sz="1800" spc="-195" dirty="0">
                <a:latin typeface="DejaVu Sans"/>
                <a:cs typeface="DejaVu Sans"/>
              </a:rPr>
              <a:t>untuk konstruksi </a:t>
            </a:r>
            <a:r>
              <a:rPr sz="1800" spc="-204" dirty="0">
                <a:latin typeface="DejaVu Sans"/>
                <a:cs typeface="DejaVu Sans"/>
              </a:rPr>
              <a:t>jembatan harus </a:t>
            </a:r>
            <a:r>
              <a:rPr sz="1800" spc="-220" dirty="0">
                <a:latin typeface="DejaVu Sans"/>
                <a:cs typeface="DejaVu Sans"/>
              </a:rPr>
              <a:t>cukup  </a:t>
            </a:r>
            <a:r>
              <a:rPr sz="1800" spc="-185" dirty="0">
                <a:latin typeface="DejaVu Sans"/>
                <a:cs typeface="DejaVu Sans"/>
              </a:rPr>
              <a:t>tua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185" dirty="0">
                <a:latin typeface="DejaVu Sans"/>
                <a:cs typeface="DejaVu Sans"/>
              </a:rPr>
              <a:t>kualitas </a:t>
            </a:r>
            <a:r>
              <a:rPr sz="1800" spc="-180" dirty="0">
                <a:latin typeface="DejaVu Sans"/>
                <a:cs typeface="DejaVu Sans"/>
              </a:rPr>
              <a:t>baik, </a:t>
            </a:r>
            <a:r>
              <a:rPr sz="1800" spc="-170" dirty="0">
                <a:latin typeface="DejaVu Sans"/>
                <a:cs typeface="DejaVu Sans"/>
              </a:rPr>
              <a:t>lurus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200" dirty="0">
                <a:latin typeface="DejaVu Sans"/>
                <a:cs typeface="DejaVu Sans"/>
              </a:rPr>
              <a:t>panjang, </a:t>
            </a:r>
            <a:r>
              <a:rPr sz="1800" spc="-210" dirty="0">
                <a:latin typeface="DejaVu Sans"/>
                <a:cs typeface="DejaVu Sans"/>
              </a:rPr>
              <a:t>diantaranya </a:t>
            </a:r>
            <a:r>
              <a:rPr sz="1800" spc="-160" dirty="0">
                <a:latin typeface="DejaVu Sans"/>
                <a:cs typeface="DejaVu Sans"/>
              </a:rPr>
              <a:t>jenis  </a:t>
            </a:r>
            <a:r>
              <a:rPr sz="1800" spc="-235" dirty="0">
                <a:latin typeface="DejaVu Sans"/>
                <a:cs typeface="DejaVu Sans"/>
              </a:rPr>
              <a:t>bambu </a:t>
            </a:r>
            <a:r>
              <a:rPr sz="1800" spc="-225" dirty="0">
                <a:latin typeface="DejaVu Sans"/>
                <a:cs typeface="DejaVu Sans"/>
              </a:rPr>
              <a:t>gombong, </a:t>
            </a:r>
            <a:r>
              <a:rPr sz="1800" spc="-235" dirty="0">
                <a:latin typeface="DejaVu Sans"/>
                <a:cs typeface="DejaVu Sans"/>
              </a:rPr>
              <a:t>bambu </a:t>
            </a:r>
            <a:r>
              <a:rPr sz="1800" spc="-135" dirty="0">
                <a:latin typeface="DejaVu Sans"/>
                <a:cs typeface="DejaVu Sans"/>
              </a:rPr>
              <a:t>tali,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235" dirty="0">
                <a:latin typeface="DejaVu Sans"/>
                <a:cs typeface="DejaVu Sans"/>
              </a:rPr>
              <a:t>bambu </a:t>
            </a:r>
            <a:r>
              <a:rPr sz="1800" spc="-195" dirty="0">
                <a:latin typeface="DejaVu Sans"/>
                <a:cs typeface="DejaVu Sans"/>
              </a:rPr>
              <a:t>betung. </a:t>
            </a:r>
            <a:r>
              <a:rPr sz="1800" spc="-245" dirty="0">
                <a:latin typeface="DejaVu Sans"/>
                <a:cs typeface="DejaVu Sans"/>
              </a:rPr>
              <a:t>Bambu </a:t>
            </a:r>
            <a:r>
              <a:rPr sz="1800" spc="-130" dirty="0">
                <a:latin typeface="DejaVu Sans"/>
                <a:cs typeface="DejaVu Sans"/>
              </a:rPr>
              <a:t>ini  </a:t>
            </a:r>
            <a:r>
              <a:rPr sz="1800" spc="-180" dirty="0">
                <a:latin typeface="DejaVu Sans"/>
                <a:cs typeface="DejaVu Sans"/>
              </a:rPr>
              <a:t>memiliki </a:t>
            </a:r>
            <a:r>
              <a:rPr sz="1800" spc="-215" dirty="0">
                <a:latin typeface="DejaVu Sans"/>
                <a:cs typeface="DejaVu Sans"/>
              </a:rPr>
              <a:t>kekuatan, </a:t>
            </a:r>
            <a:r>
              <a:rPr sz="1800" spc="-190" dirty="0">
                <a:latin typeface="DejaVu Sans"/>
                <a:cs typeface="DejaVu Sans"/>
              </a:rPr>
              <a:t>keuletan, </a:t>
            </a:r>
            <a:r>
              <a:rPr sz="1800" spc="-215" dirty="0">
                <a:latin typeface="DejaVu Sans"/>
                <a:cs typeface="DejaVu Sans"/>
              </a:rPr>
              <a:t>dan </a:t>
            </a:r>
            <a:r>
              <a:rPr sz="1800" spc="-220" dirty="0">
                <a:latin typeface="DejaVu Sans"/>
                <a:cs typeface="DejaVu Sans"/>
              </a:rPr>
              <a:t>keawetan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180" dirty="0">
                <a:latin typeface="DejaVu Sans"/>
                <a:cs typeface="DejaVu Sans"/>
              </a:rPr>
              <a:t>baik, </a:t>
            </a:r>
            <a:r>
              <a:rPr sz="1800" spc="-210" dirty="0">
                <a:latin typeface="DejaVu Sans"/>
                <a:cs typeface="DejaVu Sans"/>
              </a:rPr>
              <a:t>atau  </a:t>
            </a:r>
            <a:r>
              <a:rPr sz="1800" spc="-160" dirty="0">
                <a:latin typeface="DejaVu Sans"/>
                <a:cs typeface="DejaVu Sans"/>
              </a:rPr>
              <a:t>jenis </a:t>
            </a:r>
            <a:r>
              <a:rPr sz="1800" spc="-155" dirty="0">
                <a:latin typeface="DejaVu Sans"/>
                <a:cs typeface="DejaVu Sans"/>
              </a:rPr>
              <a:t>lain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220" dirty="0">
                <a:latin typeface="DejaVu Sans"/>
                <a:cs typeface="DejaVu Sans"/>
              </a:rPr>
              <a:t>persyaratan </a:t>
            </a:r>
            <a:r>
              <a:rPr sz="1800" spc="-210" dirty="0">
                <a:latin typeface="DejaVu Sans"/>
                <a:cs typeface="DejaVu Sans"/>
              </a:rPr>
              <a:t>antara </a:t>
            </a:r>
            <a:r>
              <a:rPr sz="1800" spc="-155" dirty="0">
                <a:latin typeface="DejaVu Sans"/>
                <a:cs typeface="DejaVu Sans"/>
              </a:rPr>
              <a:t>lain</a:t>
            </a:r>
            <a:r>
              <a:rPr sz="1800" spc="-229" dirty="0">
                <a:latin typeface="DejaVu Sans"/>
                <a:cs typeface="DejaVu Sans"/>
              </a:rPr>
              <a:t> </a:t>
            </a:r>
            <a:r>
              <a:rPr sz="1800" spc="-125" dirty="0">
                <a:latin typeface="DejaVu Sans"/>
                <a:cs typeface="DejaVu Sans"/>
              </a:rPr>
              <a:t>:</a:t>
            </a:r>
            <a:endParaRPr sz="1800">
              <a:latin typeface="DejaVu Sans"/>
              <a:cs typeface="DejaVu Sans"/>
            </a:endParaRPr>
          </a:p>
          <a:p>
            <a:pPr marL="989330" marR="198120" lvl="2" indent="-287020">
              <a:lnSpc>
                <a:spcPct val="100000"/>
              </a:lnSpc>
              <a:buChar char="‒"/>
              <a:tabLst>
                <a:tab pos="989330" algn="l"/>
                <a:tab pos="989965" algn="l"/>
              </a:tabLst>
            </a:pPr>
            <a:r>
              <a:rPr sz="1800" spc="-245" dirty="0">
                <a:latin typeface="DejaVu Sans"/>
                <a:cs typeface="DejaVu Sans"/>
              </a:rPr>
              <a:t>Bambu </a:t>
            </a:r>
            <a:r>
              <a:rPr sz="1800" spc="-204" dirty="0">
                <a:latin typeface="DejaVu Sans"/>
                <a:cs typeface="DejaVu Sans"/>
              </a:rPr>
              <a:t>harus </a:t>
            </a:r>
            <a:r>
              <a:rPr sz="1800" spc="-200" dirty="0">
                <a:latin typeface="DejaVu Sans"/>
                <a:cs typeface="DejaVu Sans"/>
              </a:rPr>
              <a:t>berumur </a:t>
            </a:r>
            <a:r>
              <a:rPr sz="1800" spc="-170" dirty="0">
                <a:latin typeface="DejaVu Sans"/>
                <a:cs typeface="DejaVu Sans"/>
              </a:rPr>
              <a:t>tua, </a:t>
            </a:r>
            <a:r>
              <a:rPr sz="1800" spc="-200" dirty="0">
                <a:latin typeface="DejaVu Sans"/>
                <a:cs typeface="DejaVu Sans"/>
              </a:rPr>
              <a:t>berwarna </a:t>
            </a:r>
            <a:r>
              <a:rPr sz="1800" spc="-210" dirty="0">
                <a:latin typeface="DejaVu Sans"/>
                <a:cs typeface="DejaVu Sans"/>
              </a:rPr>
              <a:t>kuning </a:t>
            </a:r>
            <a:r>
              <a:rPr sz="1800" spc="-145" dirty="0">
                <a:latin typeface="DejaVu Sans"/>
                <a:cs typeface="DejaVu Sans"/>
              </a:rPr>
              <a:t>jernih, </a:t>
            </a:r>
            <a:r>
              <a:rPr sz="1800" spc="-200" dirty="0">
                <a:latin typeface="DejaVu Sans"/>
                <a:cs typeface="DejaVu Sans"/>
              </a:rPr>
              <a:t>hitam  </a:t>
            </a:r>
            <a:r>
              <a:rPr sz="1800" spc="-210" dirty="0">
                <a:latin typeface="DejaVu Sans"/>
                <a:cs typeface="DejaVu Sans"/>
              </a:rPr>
              <a:t>atau </a:t>
            </a:r>
            <a:r>
              <a:rPr sz="1800" spc="-160" dirty="0">
                <a:latin typeface="DejaVu Sans"/>
                <a:cs typeface="DejaVu Sans"/>
              </a:rPr>
              <a:t>hijau </a:t>
            </a:r>
            <a:r>
              <a:rPr sz="1800" spc="-170" dirty="0">
                <a:latin typeface="DejaVu Sans"/>
                <a:cs typeface="DejaVu Sans"/>
              </a:rPr>
              <a:t>tua, </a:t>
            </a:r>
            <a:r>
              <a:rPr sz="1800" spc="-165" dirty="0">
                <a:latin typeface="DejaVu Sans"/>
                <a:cs typeface="DejaVu Sans"/>
              </a:rPr>
              <a:t>berbintik </a:t>
            </a:r>
            <a:r>
              <a:rPr sz="1800" spc="-160" dirty="0">
                <a:latin typeface="DejaVu Sans"/>
                <a:cs typeface="DejaVu Sans"/>
              </a:rPr>
              <a:t>putih </a:t>
            </a:r>
            <a:r>
              <a:rPr sz="1800" spc="-225" dirty="0">
                <a:latin typeface="DejaVu Sans"/>
                <a:cs typeface="DejaVu Sans"/>
              </a:rPr>
              <a:t>pada pangkalnya, </a:t>
            </a:r>
            <a:r>
              <a:rPr sz="1800" spc="-200" dirty="0">
                <a:latin typeface="DejaVu Sans"/>
                <a:cs typeface="DejaVu Sans"/>
              </a:rPr>
              <a:t>berserat  </a:t>
            </a:r>
            <a:r>
              <a:rPr sz="1800" spc="-210" dirty="0">
                <a:latin typeface="DejaVu Sans"/>
                <a:cs typeface="DejaVu Sans"/>
              </a:rPr>
              <a:t>padat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225" dirty="0">
                <a:latin typeface="DejaVu Sans"/>
                <a:cs typeface="DejaVu Sans"/>
              </a:rPr>
              <a:t>permukaan </a:t>
            </a:r>
            <a:r>
              <a:rPr sz="1800" spc="-195" dirty="0">
                <a:latin typeface="DejaVu Sans"/>
                <a:cs typeface="DejaVu Sans"/>
              </a:rPr>
              <a:t>mengkilat, </a:t>
            </a:r>
            <a:r>
              <a:rPr sz="1800" spc="-215" dirty="0">
                <a:latin typeface="DejaVu Sans"/>
                <a:cs typeface="DejaVu Sans"/>
              </a:rPr>
              <a:t>buku-bukunya </a:t>
            </a:r>
            <a:r>
              <a:rPr sz="1800" spc="-175" dirty="0">
                <a:latin typeface="DejaVu Sans"/>
                <a:cs typeface="DejaVu Sans"/>
              </a:rPr>
              <a:t>tidak  boleh</a:t>
            </a:r>
            <a:r>
              <a:rPr sz="1800" spc="-135" dirty="0">
                <a:latin typeface="DejaVu Sans"/>
                <a:cs typeface="DejaVu Sans"/>
              </a:rPr>
              <a:t> </a:t>
            </a:r>
            <a:r>
              <a:rPr sz="1800" spc="-210" dirty="0">
                <a:latin typeface="DejaVu Sans"/>
                <a:cs typeface="DejaVu Sans"/>
              </a:rPr>
              <a:t>pecah.</a:t>
            </a:r>
            <a:endParaRPr sz="1800">
              <a:latin typeface="DejaVu Sans"/>
              <a:cs typeface="DejaVu Sans"/>
            </a:endParaRPr>
          </a:p>
          <a:p>
            <a:pPr marL="989330" marR="140335" lvl="2" indent="-287020">
              <a:lnSpc>
                <a:spcPct val="100000"/>
              </a:lnSpc>
              <a:spcBef>
                <a:spcPts val="5"/>
              </a:spcBef>
              <a:buChar char="‒"/>
              <a:tabLst>
                <a:tab pos="989330" algn="l"/>
                <a:tab pos="989965" algn="l"/>
              </a:tabLst>
            </a:pPr>
            <a:r>
              <a:rPr sz="1800" spc="-185" dirty="0">
                <a:latin typeface="DejaVu Sans"/>
                <a:cs typeface="DejaVu Sans"/>
              </a:rPr>
              <a:t>Pelupuh </a:t>
            </a:r>
            <a:r>
              <a:rPr sz="1800" spc="-215" dirty="0">
                <a:latin typeface="DejaVu Sans"/>
                <a:cs typeface="DejaVu Sans"/>
              </a:rPr>
              <a:t>dan </a:t>
            </a:r>
            <a:r>
              <a:rPr sz="1800" spc="-225" dirty="0">
                <a:latin typeface="DejaVu Sans"/>
                <a:cs typeface="DejaVu Sans"/>
              </a:rPr>
              <a:t>barang </a:t>
            </a:r>
            <a:r>
              <a:rPr sz="1800" spc="-254" dirty="0">
                <a:latin typeface="DejaVu Sans"/>
                <a:cs typeface="DejaVu Sans"/>
              </a:rPr>
              <a:t>anyaman </a:t>
            </a:r>
            <a:r>
              <a:rPr sz="1800" spc="-235" dirty="0">
                <a:latin typeface="DejaVu Sans"/>
                <a:cs typeface="DejaVu Sans"/>
              </a:rPr>
              <a:t>bambu </a:t>
            </a:r>
            <a:r>
              <a:rPr sz="1800" spc="-170" dirty="0">
                <a:latin typeface="DejaVu Sans"/>
                <a:cs typeface="DejaVu Sans"/>
              </a:rPr>
              <a:t>seperti </a:t>
            </a:r>
            <a:r>
              <a:rPr sz="1800" spc="-215" dirty="0">
                <a:latin typeface="DejaVu Sans"/>
                <a:cs typeface="DejaVu Sans"/>
              </a:rPr>
              <a:t>dan </a:t>
            </a:r>
            <a:r>
              <a:rPr sz="1800" spc="-145" dirty="0">
                <a:latin typeface="DejaVu Sans"/>
                <a:cs typeface="DejaVu Sans"/>
              </a:rPr>
              <a:t>lain-lain  </a:t>
            </a:r>
            <a:r>
              <a:rPr sz="1800" spc="-204" dirty="0">
                <a:latin typeface="DejaVu Sans"/>
                <a:cs typeface="DejaVu Sans"/>
              </a:rPr>
              <a:t>harus </a:t>
            </a:r>
            <a:r>
              <a:rPr sz="1800" spc="-180" dirty="0">
                <a:latin typeface="DejaVu Sans"/>
                <a:cs typeface="DejaVu Sans"/>
              </a:rPr>
              <a:t>terbuat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235" dirty="0">
                <a:latin typeface="DejaVu Sans"/>
                <a:cs typeface="DejaVu Sans"/>
              </a:rPr>
              <a:t>bambu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210" dirty="0">
                <a:latin typeface="DejaVu Sans"/>
                <a:cs typeface="DejaVu Sans"/>
              </a:rPr>
              <a:t>terendam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180" dirty="0">
                <a:latin typeface="DejaVu Sans"/>
                <a:cs typeface="DejaVu Sans"/>
              </a:rPr>
              <a:t>baik,  </a:t>
            </a:r>
            <a:r>
              <a:rPr sz="1800" spc="-204" dirty="0">
                <a:latin typeface="DejaVu Sans"/>
                <a:cs typeface="DejaVu Sans"/>
              </a:rPr>
              <a:t>tahan </a:t>
            </a:r>
            <a:r>
              <a:rPr sz="1800" spc="-225" dirty="0">
                <a:latin typeface="DejaVu Sans"/>
                <a:cs typeface="DejaVu Sans"/>
              </a:rPr>
              <a:t>lama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180" dirty="0">
                <a:latin typeface="DejaVu Sans"/>
                <a:cs typeface="DejaVu Sans"/>
              </a:rPr>
              <a:t>terbuat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160" dirty="0">
                <a:latin typeface="DejaVu Sans"/>
                <a:cs typeface="DejaVu Sans"/>
              </a:rPr>
              <a:t>jenis </a:t>
            </a:r>
            <a:r>
              <a:rPr sz="1800" spc="-235" dirty="0">
                <a:latin typeface="DejaVu Sans"/>
                <a:cs typeface="DejaVu Sans"/>
              </a:rPr>
              <a:t>bambu dengan </a:t>
            </a:r>
            <a:r>
              <a:rPr sz="1800" spc="-210" dirty="0">
                <a:latin typeface="DejaVu Sans"/>
                <a:cs typeface="DejaVu Sans"/>
              </a:rPr>
              <a:t>garis  </a:t>
            </a:r>
            <a:r>
              <a:rPr sz="1800" spc="-220" dirty="0">
                <a:latin typeface="DejaVu Sans"/>
                <a:cs typeface="DejaVu Sans"/>
              </a:rPr>
              <a:t>tengah </a:t>
            </a:r>
            <a:r>
              <a:rPr sz="1800" spc="-215" dirty="0">
                <a:latin typeface="DejaVu Sans"/>
                <a:cs typeface="DejaVu Sans"/>
              </a:rPr>
              <a:t>minimum </a:t>
            </a:r>
            <a:r>
              <a:rPr sz="1800" spc="-235" dirty="0">
                <a:latin typeface="DejaVu Sans"/>
                <a:cs typeface="DejaVu Sans"/>
              </a:rPr>
              <a:t>4 </a:t>
            </a:r>
            <a:r>
              <a:rPr sz="1800" spc="-275" dirty="0">
                <a:latin typeface="DejaVu Sans"/>
                <a:cs typeface="DejaVu Sans"/>
              </a:rPr>
              <a:t>cm </a:t>
            </a:r>
            <a:r>
              <a:rPr sz="1800" spc="-215" dirty="0">
                <a:latin typeface="DejaVu Sans"/>
                <a:cs typeface="DejaVu Sans"/>
              </a:rPr>
              <a:t>dan </a:t>
            </a:r>
            <a:r>
              <a:rPr sz="1800" spc="-204" dirty="0">
                <a:latin typeface="DejaVu Sans"/>
                <a:cs typeface="DejaVu Sans"/>
              </a:rPr>
              <a:t>harus </a:t>
            </a:r>
            <a:r>
              <a:rPr sz="1800" spc="-180" dirty="0">
                <a:latin typeface="DejaVu Sans"/>
                <a:cs typeface="DejaVu Sans"/>
              </a:rPr>
              <a:t>terbuat </a:t>
            </a:r>
            <a:r>
              <a:rPr sz="1800" spc="-165" dirty="0">
                <a:latin typeface="DejaVu Sans"/>
                <a:cs typeface="DejaVu Sans"/>
              </a:rPr>
              <a:t>dari </a:t>
            </a:r>
            <a:r>
              <a:rPr sz="1800" spc="-145" dirty="0">
                <a:latin typeface="DejaVu Sans"/>
                <a:cs typeface="DejaVu Sans"/>
              </a:rPr>
              <a:t>kulit</a:t>
            </a:r>
            <a:r>
              <a:rPr sz="1800" spc="35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bambu.</a:t>
            </a:r>
            <a:endParaRPr sz="1800">
              <a:latin typeface="DejaVu Sans"/>
              <a:cs typeface="DejaVu Sans"/>
            </a:endParaRPr>
          </a:p>
          <a:p>
            <a:pPr marL="989330" marR="64135" lvl="2" indent="-287020">
              <a:lnSpc>
                <a:spcPts val="2180"/>
              </a:lnSpc>
              <a:spcBef>
                <a:spcPts val="60"/>
              </a:spcBef>
              <a:buChar char="‒"/>
              <a:tabLst>
                <a:tab pos="989330" algn="l"/>
                <a:tab pos="989965" algn="l"/>
              </a:tabLst>
            </a:pPr>
            <a:r>
              <a:rPr sz="1800" spc="-245" dirty="0">
                <a:latin typeface="DejaVu Sans"/>
                <a:cs typeface="DejaVu Sans"/>
              </a:rPr>
              <a:t>Bambu </a:t>
            </a:r>
            <a:r>
              <a:rPr sz="1800" spc="-195" dirty="0">
                <a:latin typeface="DejaVu Sans"/>
                <a:cs typeface="DejaVu Sans"/>
              </a:rPr>
              <a:t>untuk </a:t>
            </a:r>
            <a:r>
              <a:rPr sz="1800" spc="-185" dirty="0">
                <a:latin typeface="DejaVu Sans"/>
                <a:cs typeface="DejaVu Sans"/>
              </a:rPr>
              <a:t>tiang </a:t>
            </a:r>
            <a:r>
              <a:rPr sz="1800" spc="-210" dirty="0">
                <a:latin typeface="DejaVu Sans"/>
                <a:cs typeface="DejaVu Sans"/>
              </a:rPr>
              <a:t>atau </a:t>
            </a:r>
            <a:r>
              <a:rPr sz="1800" spc="-204" dirty="0">
                <a:latin typeface="DejaVu Sans"/>
                <a:cs typeface="DejaVu Sans"/>
              </a:rPr>
              <a:t>cerucuk </a:t>
            </a:r>
            <a:r>
              <a:rPr sz="1800" spc="-170" dirty="0">
                <a:latin typeface="DejaVu Sans"/>
                <a:cs typeface="DejaVu Sans"/>
              </a:rPr>
              <a:t>stabilitas </a:t>
            </a:r>
            <a:r>
              <a:rPr sz="1800" spc="-195" dirty="0">
                <a:latin typeface="DejaVu Sans"/>
                <a:cs typeface="DejaVu Sans"/>
              </a:rPr>
              <a:t>tanah, </a:t>
            </a:r>
            <a:r>
              <a:rPr sz="1800" spc="-204" dirty="0">
                <a:latin typeface="DejaVu Sans"/>
                <a:cs typeface="DejaVu Sans"/>
              </a:rPr>
              <a:t>harus </a:t>
            </a:r>
            <a:r>
              <a:rPr sz="1800" spc="-170" dirty="0">
                <a:latin typeface="DejaVu Sans"/>
                <a:cs typeface="DejaVu Sans"/>
              </a:rPr>
              <a:t>dari  </a:t>
            </a:r>
            <a:r>
              <a:rPr sz="1800" spc="-160" dirty="0">
                <a:latin typeface="DejaVu Sans"/>
                <a:cs typeface="DejaVu Sans"/>
              </a:rPr>
              <a:t>jenis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204" dirty="0">
                <a:latin typeface="DejaVu Sans"/>
                <a:cs typeface="DejaVu Sans"/>
              </a:rPr>
              <a:t>tahan </a:t>
            </a:r>
            <a:r>
              <a:rPr sz="1800" spc="-225" dirty="0">
                <a:latin typeface="DejaVu Sans"/>
                <a:cs typeface="DejaVu Sans"/>
              </a:rPr>
              <a:t>lama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210" dirty="0">
                <a:latin typeface="DejaVu Sans"/>
                <a:cs typeface="DejaVu Sans"/>
              </a:rPr>
              <a:t>garis </a:t>
            </a:r>
            <a:r>
              <a:rPr sz="1800" spc="-220" dirty="0">
                <a:latin typeface="DejaVu Sans"/>
                <a:cs typeface="DejaVu Sans"/>
              </a:rPr>
              <a:t>tengah minimum </a:t>
            </a:r>
            <a:r>
              <a:rPr sz="1800" spc="-235" dirty="0">
                <a:latin typeface="DejaVu Sans"/>
                <a:cs typeface="DejaVu Sans"/>
              </a:rPr>
              <a:t>8</a:t>
            </a:r>
            <a:r>
              <a:rPr sz="1800" spc="20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cm.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33486" y="3487680"/>
            <a:ext cx="3872190" cy="20079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7257" y="88646"/>
            <a:ext cx="290957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9" dirty="0"/>
              <a:t>Tipe</a:t>
            </a:r>
            <a:r>
              <a:rPr spc="-250" dirty="0"/>
              <a:t> </a:t>
            </a:r>
            <a:r>
              <a:rPr spc="-254" dirty="0"/>
              <a:t>Jembatan</a:t>
            </a:r>
          </a:p>
        </p:txBody>
      </p:sp>
      <p:sp>
        <p:nvSpPr>
          <p:cNvPr id="5" name="object 5"/>
          <p:cNvSpPr/>
          <p:nvPr/>
        </p:nvSpPr>
        <p:spPr>
          <a:xfrm>
            <a:off x="7833486" y="3933892"/>
            <a:ext cx="3875014" cy="27775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11555" y="709590"/>
            <a:ext cx="6471920" cy="500951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5" dirty="0">
                <a:latin typeface="DejaVu Sans"/>
                <a:cs typeface="DejaVu Sans"/>
              </a:rPr>
              <a:t>Menurut </a:t>
            </a:r>
            <a:r>
              <a:rPr sz="2800" spc="-215" dirty="0">
                <a:latin typeface="DejaVu Sans"/>
                <a:cs typeface="DejaVu Sans"/>
              </a:rPr>
              <a:t>Jenis </a:t>
            </a:r>
            <a:r>
              <a:rPr sz="2800" spc="-220" dirty="0">
                <a:latin typeface="DejaVu Sans"/>
                <a:cs typeface="DejaVu Sans"/>
              </a:rPr>
              <a:t>Material </a:t>
            </a:r>
            <a:r>
              <a:rPr sz="2800" spc="-270" dirty="0">
                <a:latin typeface="DejaVu Sans"/>
                <a:cs typeface="DejaVu Sans"/>
              </a:rPr>
              <a:t>Struktur</a:t>
            </a:r>
            <a:r>
              <a:rPr sz="2800" spc="-450" dirty="0">
                <a:latin typeface="DejaVu Sans"/>
                <a:cs typeface="DejaVu Sans"/>
              </a:rPr>
              <a:t> </a:t>
            </a:r>
            <a:r>
              <a:rPr sz="2800" spc="-330" dirty="0">
                <a:latin typeface="DejaVu Sans"/>
                <a:cs typeface="DejaVu Sans"/>
              </a:rPr>
              <a:t>Atas</a:t>
            </a:r>
            <a:endParaRPr sz="2800">
              <a:latin typeface="DejaVu Sans"/>
              <a:cs typeface="DejaVu Sans"/>
            </a:endParaRPr>
          </a:p>
          <a:p>
            <a:pPr marL="647065" lvl="1" indent="-289560">
              <a:lnSpc>
                <a:spcPct val="100000"/>
              </a:lnSpc>
              <a:spcBef>
                <a:spcPts val="625"/>
              </a:spcBef>
              <a:buAutoNum type="arabicParenR" startAt="2"/>
              <a:tabLst>
                <a:tab pos="647700" algn="l"/>
              </a:tabLst>
            </a:pPr>
            <a:r>
              <a:rPr sz="1800" spc="-190" dirty="0">
                <a:latin typeface="DejaVu Sans"/>
                <a:cs typeface="DejaVu Sans"/>
              </a:rPr>
              <a:t>Jembatan</a:t>
            </a:r>
            <a:r>
              <a:rPr sz="1800" spc="-155" dirty="0">
                <a:latin typeface="DejaVu Sans"/>
                <a:cs typeface="DejaVu Sans"/>
              </a:rPr>
              <a:t> </a:t>
            </a:r>
            <a:r>
              <a:rPr sz="1800" spc="-254" dirty="0">
                <a:latin typeface="DejaVu Sans"/>
                <a:cs typeface="DejaVu Sans"/>
              </a:rPr>
              <a:t>Kayu</a:t>
            </a:r>
            <a:endParaRPr sz="1800">
              <a:latin typeface="DejaVu Sans"/>
              <a:cs typeface="DejaVu Sans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DejaVu Sans"/>
              <a:buAutoNum type="arabicParenR" startAt="2"/>
            </a:pPr>
            <a:endParaRPr sz="1600">
              <a:latin typeface="Times New Roman"/>
              <a:cs typeface="Times New Roman"/>
            </a:endParaRPr>
          </a:p>
          <a:p>
            <a:pPr marL="702310">
              <a:lnSpc>
                <a:spcPct val="100000"/>
              </a:lnSpc>
            </a:pPr>
            <a:r>
              <a:rPr sz="1800" spc="-225" dirty="0">
                <a:latin typeface="DejaVu Sans"/>
                <a:cs typeface="DejaVu Sans"/>
              </a:rPr>
              <a:t>Keuntungan </a:t>
            </a:r>
            <a:r>
              <a:rPr sz="1800" spc="-204" dirty="0">
                <a:latin typeface="DejaVu Sans"/>
                <a:cs typeface="DejaVu Sans"/>
              </a:rPr>
              <a:t>jembatan </a:t>
            </a:r>
            <a:r>
              <a:rPr sz="1800" spc="-250" dirty="0">
                <a:latin typeface="DejaVu Sans"/>
                <a:cs typeface="DejaVu Sans"/>
              </a:rPr>
              <a:t>kayu </a:t>
            </a:r>
            <a:r>
              <a:rPr sz="1800" spc="-210" dirty="0">
                <a:latin typeface="DejaVu Sans"/>
                <a:cs typeface="DejaVu Sans"/>
              </a:rPr>
              <a:t>antara</a:t>
            </a:r>
            <a:r>
              <a:rPr sz="1800" spc="-204" dirty="0">
                <a:latin typeface="DejaVu Sans"/>
                <a:cs typeface="DejaVu Sans"/>
              </a:rPr>
              <a:t> </a:t>
            </a:r>
            <a:r>
              <a:rPr sz="1800" spc="-150" dirty="0">
                <a:latin typeface="DejaVu Sans"/>
                <a:cs typeface="DejaVu Sans"/>
              </a:rPr>
              <a:t>lain:</a:t>
            </a:r>
            <a:endParaRPr sz="1800">
              <a:latin typeface="DejaVu Sans"/>
              <a:cs typeface="DejaVu Sans"/>
            </a:endParaRPr>
          </a:p>
          <a:p>
            <a:pPr marL="989330" marR="24130" lvl="2" indent="-287020">
              <a:lnSpc>
                <a:spcPct val="100000"/>
              </a:lnSpc>
              <a:buChar char="‒"/>
              <a:tabLst>
                <a:tab pos="989330" algn="l"/>
                <a:tab pos="989965" algn="l"/>
              </a:tabLst>
            </a:pPr>
            <a:r>
              <a:rPr sz="1800" spc="-254" dirty="0">
                <a:latin typeface="DejaVu Sans"/>
                <a:cs typeface="DejaVu Sans"/>
              </a:rPr>
              <a:t>Kayu </a:t>
            </a:r>
            <a:r>
              <a:rPr sz="1800" spc="-140" dirty="0">
                <a:latin typeface="DejaVu Sans"/>
                <a:cs typeface="DejaVu Sans"/>
              </a:rPr>
              <a:t>relatif </a:t>
            </a:r>
            <a:r>
              <a:rPr sz="1800" spc="-190" dirty="0">
                <a:latin typeface="DejaVu Sans"/>
                <a:cs typeface="DejaVu Sans"/>
              </a:rPr>
              <a:t>ringan, </a:t>
            </a:r>
            <a:r>
              <a:rPr sz="1800" spc="-220" dirty="0">
                <a:latin typeface="DejaVu Sans"/>
                <a:cs typeface="DejaVu Sans"/>
              </a:rPr>
              <a:t>biaya </a:t>
            </a:r>
            <a:r>
              <a:rPr sz="1800" spc="-180" dirty="0">
                <a:latin typeface="DejaVu Sans"/>
                <a:cs typeface="DejaVu Sans"/>
              </a:rPr>
              <a:t>transportasi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195" dirty="0">
                <a:latin typeface="DejaVu Sans"/>
                <a:cs typeface="DejaVu Sans"/>
              </a:rPr>
              <a:t>konstruksi </a:t>
            </a:r>
            <a:r>
              <a:rPr sz="1800" spc="-140" dirty="0">
                <a:latin typeface="DejaVu Sans"/>
                <a:cs typeface="DejaVu Sans"/>
              </a:rPr>
              <a:t>relatif  </a:t>
            </a:r>
            <a:r>
              <a:rPr sz="1800" spc="-210" dirty="0">
                <a:latin typeface="DejaVu Sans"/>
                <a:cs typeface="DejaVu Sans"/>
              </a:rPr>
              <a:t>murah,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210" dirty="0">
                <a:latin typeface="DejaVu Sans"/>
                <a:cs typeface="DejaVu Sans"/>
              </a:rPr>
              <a:t>dapat </a:t>
            </a:r>
            <a:r>
              <a:rPr sz="1800" spc="-195" dirty="0">
                <a:latin typeface="DejaVu Sans"/>
                <a:cs typeface="DejaVu Sans"/>
              </a:rPr>
              <a:t>dikerjakan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175" dirty="0">
                <a:latin typeface="DejaVu Sans"/>
                <a:cs typeface="DejaVu Sans"/>
              </a:rPr>
              <a:t>alat </a:t>
            </a:r>
            <a:r>
              <a:rPr sz="1800" spc="-254" dirty="0">
                <a:latin typeface="DejaVu Sans"/>
                <a:cs typeface="DejaVu Sans"/>
              </a:rPr>
              <a:t>yang</a:t>
            </a:r>
            <a:r>
              <a:rPr sz="1800" spc="-70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sederhana</a:t>
            </a:r>
            <a:endParaRPr sz="1800">
              <a:latin typeface="DejaVu Sans"/>
              <a:cs typeface="DejaVu Sans"/>
            </a:endParaRPr>
          </a:p>
          <a:p>
            <a:pPr marL="989330" lvl="2" indent="-287020">
              <a:lnSpc>
                <a:spcPct val="100000"/>
              </a:lnSpc>
              <a:spcBef>
                <a:spcPts val="5"/>
              </a:spcBef>
              <a:buChar char="‒"/>
              <a:tabLst>
                <a:tab pos="989330" algn="l"/>
                <a:tab pos="989965" algn="l"/>
              </a:tabLst>
            </a:pPr>
            <a:r>
              <a:rPr sz="1800" spc="-195" dirty="0">
                <a:latin typeface="DejaVu Sans"/>
                <a:cs typeface="DejaVu Sans"/>
              </a:rPr>
              <a:t>Pekerjaan-pekerjaan </a:t>
            </a:r>
            <a:r>
              <a:rPr sz="1800" spc="-160" dirty="0">
                <a:latin typeface="DejaVu Sans"/>
                <a:cs typeface="DejaVu Sans"/>
              </a:rPr>
              <a:t>detail </a:t>
            </a:r>
            <a:r>
              <a:rPr sz="1800" spc="-204" dirty="0">
                <a:latin typeface="DejaVu Sans"/>
                <a:cs typeface="DejaVu Sans"/>
              </a:rPr>
              <a:t>dapat </a:t>
            </a:r>
            <a:r>
              <a:rPr sz="1800" spc="-195" dirty="0">
                <a:latin typeface="DejaVu Sans"/>
                <a:cs typeface="DejaVu Sans"/>
              </a:rPr>
              <a:t>dikerjakan</a:t>
            </a:r>
            <a:r>
              <a:rPr sz="1800" spc="-75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tanpa</a:t>
            </a:r>
            <a:endParaRPr sz="1800">
              <a:latin typeface="DejaVu Sans"/>
              <a:cs typeface="DejaVu Sans"/>
            </a:endParaRPr>
          </a:p>
          <a:p>
            <a:pPr marL="989330">
              <a:lnSpc>
                <a:spcPct val="100000"/>
              </a:lnSpc>
            </a:pPr>
            <a:r>
              <a:rPr sz="1800" spc="-215" dirty="0">
                <a:latin typeface="DejaVu Sans"/>
                <a:cs typeface="DejaVu Sans"/>
              </a:rPr>
              <a:t>memerlukan </a:t>
            </a:r>
            <a:r>
              <a:rPr sz="1800" spc="-195" dirty="0">
                <a:latin typeface="DejaVu Sans"/>
                <a:cs typeface="DejaVu Sans"/>
              </a:rPr>
              <a:t>peralatan </a:t>
            </a:r>
            <a:r>
              <a:rPr sz="1800" spc="-220" dirty="0">
                <a:latin typeface="DejaVu Sans"/>
                <a:cs typeface="DejaVu Sans"/>
              </a:rPr>
              <a:t>khusus dan </a:t>
            </a:r>
            <a:r>
              <a:rPr sz="1800" spc="-229" dirty="0">
                <a:latin typeface="DejaVu Sans"/>
                <a:cs typeface="DejaVu Sans"/>
              </a:rPr>
              <a:t>tenaga </a:t>
            </a:r>
            <a:r>
              <a:rPr sz="1800" spc="-155" dirty="0">
                <a:latin typeface="DejaVu Sans"/>
                <a:cs typeface="DejaVu Sans"/>
              </a:rPr>
              <a:t>ahli </a:t>
            </a:r>
            <a:r>
              <a:rPr sz="1800" spc="-254" dirty="0">
                <a:latin typeface="DejaVu Sans"/>
                <a:cs typeface="DejaVu Sans"/>
              </a:rPr>
              <a:t>yang</a:t>
            </a:r>
            <a:r>
              <a:rPr sz="1800" spc="-12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tinggi</a:t>
            </a:r>
            <a:endParaRPr sz="1800">
              <a:latin typeface="DejaVu Sans"/>
              <a:cs typeface="DejaVu Sans"/>
            </a:endParaRPr>
          </a:p>
          <a:p>
            <a:pPr marL="989330" marR="144780" lvl="2" indent="-287020">
              <a:lnSpc>
                <a:spcPct val="100000"/>
              </a:lnSpc>
              <a:buChar char="‒"/>
              <a:tabLst>
                <a:tab pos="989330" algn="l"/>
                <a:tab pos="989965" algn="l"/>
              </a:tabLst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250" dirty="0">
                <a:latin typeface="DejaVu Sans"/>
                <a:cs typeface="DejaVu Sans"/>
              </a:rPr>
              <a:t>kayu </a:t>
            </a:r>
            <a:r>
              <a:rPr sz="1800" spc="-160" dirty="0">
                <a:latin typeface="DejaVu Sans"/>
                <a:cs typeface="DejaVu Sans"/>
              </a:rPr>
              <a:t>lebih </a:t>
            </a:r>
            <a:r>
              <a:rPr sz="1800" spc="-240" dirty="0">
                <a:latin typeface="DejaVu Sans"/>
                <a:cs typeface="DejaVu Sans"/>
              </a:rPr>
              <a:t>suka </a:t>
            </a:r>
            <a:r>
              <a:rPr sz="1800" spc="-245" dirty="0">
                <a:latin typeface="DejaVu Sans"/>
                <a:cs typeface="DejaVu Sans"/>
              </a:rPr>
              <a:t>menggunakan </a:t>
            </a:r>
            <a:r>
              <a:rPr sz="1800" spc="-215" dirty="0">
                <a:latin typeface="DejaVu Sans"/>
                <a:cs typeface="DejaVu Sans"/>
              </a:rPr>
              <a:t>dek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250" dirty="0">
                <a:latin typeface="DejaVu Sans"/>
                <a:cs typeface="DejaVu Sans"/>
              </a:rPr>
              <a:t>kayu  </a:t>
            </a:r>
            <a:r>
              <a:rPr sz="1800" spc="-229" dirty="0">
                <a:latin typeface="DejaVu Sans"/>
                <a:cs typeface="DejaVu Sans"/>
              </a:rPr>
              <a:t>sehingga menguntungkan </a:t>
            </a:r>
            <a:r>
              <a:rPr sz="1800" spc="-195" dirty="0">
                <a:latin typeface="DejaVu Sans"/>
                <a:cs typeface="DejaVu Sans"/>
              </a:rPr>
              <a:t>untuk </a:t>
            </a:r>
            <a:r>
              <a:rPr sz="1800" spc="-185" dirty="0">
                <a:latin typeface="DejaVu Sans"/>
                <a:cs typeface="DejaVu Sans"/>
              </a:rPr>
              <a:t>lokasi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165" dirty="0">
                <a:latin typeface="DejaVu Sans"/>
                <a:cs typeface="DejaVu Sans"/>
              </a:rPr>
              <a:t>terpencil </a:t>
            </a:r>
            <a:r>
              <a:rPr sz="1800" spc="-215" dirty="0">
                <a:latin typeface="DejaVu Sans"/>
                <a:cs typeface="DejaVu Sans"/>
              </a:rPr>
              <a:t>dan  </a:t>
            </a:r>
            <a:r>
              <a:rPr sz="1800" spc="-180" dirty="0">
                <a:latin typeface="DejaVu Sans"/>
                <a:cs typeface="DejaVu Sans"/>
              </a:rPr>
              <a:t>jauh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185" dirty="0">
                <a:latin typeface="DejaVu Sans"/>
                <a:cs typeface="DejaVu Sans"/>
              </a:rPr>
              <a:t>lokasi </a:t>
            </a:r>
            <a:r>
              <a:rPr sz="1800" spc="-220" dirty="0">
                <a:latin typeface="DejaVu Sans"/>
                <a:cs typeface="DejaVu Sans"/>
              </a:rPr>
              <a:t>pembuatan </a:t>
            </a:r>
            <a:r>
              <a:rPr sz="1800" spc="-185" dirty="0">
                <a:latin typeface="DejaVu Sans"/>
                <a:cs typeface="DejaVu Sans"/>
              </a:rPr>
              <a:t>beton </a:t>
            </a:r>
            <a:r>
              <a:rPr sz="1800" spc="-195" dirty="0">
                <a:latin typeface="DejaVu Sans"/>
                <a:cs typeface="DejaVu Sans"/>
              </a:rPr>
              <a:t>siap </a:t>
            </a:r>
            <a:r>
              <a:rPr sz="1800" spc="-210" dirty="0">
                <a:latin typeface="DejaVu Sans"/>
                <a:cs typeface="DejaVu Sans"/>
              </a:rPr>
              <a:t>pakai </a:t>
            </a:r>
            <a:r>
              <a:rPr sz="1800" spc="-204" dirty="0">
                <a:latin typeface="DejaVu Sans"/>
                <a:cs typeface="DejaVu Sans"/>
              </a:rPr>
              <a:t>(ready </a:t>
            </a:r>
            <a:r>
              <a:rPr sz="1800" spc="-229" dirty="0">
                <a:latin typeface="DejaVu Sans"/>
                <a:cs typeface="DejaVu Sans"/>
              </a:rPr>
              <a:t>mix  </a:t>
            </a:r>
            <a:r>
              <a:rPr sz="1800" spc="-185" dirty="0">
                <a:latin typeface="DejaVu Sans"/>
                <a:cs typeface="DejaVu Sans"/>
              </a:rPr>
              <a:t>concrete). </a:t>
            </a:r>
            <a:r>
              <a:rPr sz="1800" spc="-245" dirty="0">
                <a:latin typeface="DejaVu Sans"/>
                <a:cs typeface="DejaVu Sans"/>
              </a:rPr>
              <a:t>Dek </a:t>
            </a:r>
            <a:r>
              <a:rPr sz="1800" spc="-250" dirty="0">
                <a:latin typeface="DejaVu Sans"/>
                <a:cs typeface="DejaVu Sans"/>
              </a:rPr>
              <a:t>kayu </a:t>
            </a:r>
            <a:r>
              <a:rPr sz="1800" spc="-210" dirty="0">
                <a:latin typeface="DejaVu Sans"/>
                <a:cs typeface="DejaVu Sans"/>
              </a:rPr>
              <a:t>dapat </a:t>
            </a:r>
            <a:r>
              <a:rPr sz="1800" spc="-220" dirty="0">
                <a:latin typeface="DejaVu Sans"/>
                <a:cs typeface="DejaVu Sans"/>
              </a:rPr>
              <a:t>dipasang </a:t>
            </a:r>
            <a:r>
              <a:rPr sz="1800" spc="-204" dirty="0">
                <a:latin typeface="DejaVu Sans"/>
                <a:cs typeface="DejaVu Sans"/>
              </a:rPr>
              <a:t>tanpa </a:t>
            </a:r>
            <a:r>
              <a:rPr sz="1800" spc="-190" dirty="0">
                <a:latin typeface="DejaVu Sans"/>
                <a:cs typeface="DejaVu Sans"/>
              </a:rPr>
              <a:t>bekisting </a:t>
            </a:r>
            <a:r>
              <a:rPr sz="1800" spc="-220" dirty="0">
                <a:latin typeface="DejaVu Sans"/>
                <a:cs typeface="DejaVu Sans"/>
              </a:rPr>
              <a:t>dan  </a:t>
            </a:r>
            <a:r>
              <a:rPr sz="1800" spc="-204" dirty="0">
                <a:latin typeface="DejaVu Sans"/>
                <a:cs typeface="DejaVu Sans"/>
              </a:rPr>
              <a:t>tulangan </a:t>
            </a:r>
            <a:r>
              <a:rPr sz="1800" spc="-229" dirty="0">
                <a:latin typeface="DejaVu Sans"/>
                <a:cs typeface="DejaVu Sans"/>
              </a:rPr>
              <a:t>sehingga </a:t>
            </a:r>
            <a:r>
              <a:rPr sz="1800" spc="-240" dirty="0">
                <a:latin typeface="DejaVu Sans"/>
                <a:cs typeface="DejaVu Sans"/>
              </a:rPr>
              <a:t>menghemat</a:t>
            </a:r>
            <a:r>
              <a:rPr sz="1800" spc="55" dirty="0">
                <a:latin typeface="DejaVu Sans"/>
                <a:cs typeface="DejaVu Sans"/>
              </a:rPr>
              <a:t> </a:t>
            </a:r>
            <a:r>
              <a:rPr sz="1800" spc="-220" dirty="0">
                <a:latin typeface="DejaVu Sans"/>
                <a:cs typeface="DejaVu Sans"/>
              </a:rPr>
              <a:t>biaya</a:t>
            </a:r>
            <a:endParaRPr sz="1800">
              <a:latin typeface="DejaVu Sans"/>
              <a:cs typeface="DejaVu Sans"/>
            </a:endParaRPr>
          </a:p>
          <a:p>
            <a:pPr marL="989330" lvl="2" indent="-287020">
              <a:lnSpc>
                <a:spcPct val="100000"/>
              </a:lnSpc>
              <a:spcBef>
                <a:spcPts val="5"/>
              </a:spcBef>
              <a:buChar char="‒"/>
              <a:tabLst>
                <a:tab pos="989330" algn="l"/>
                <a:tab pos="989965" algn="l"/>
              </a:tabLst>
            </a:pPr>
            <a:r>
              <a:rPr sz="1800" spc="-254" dirty="0">
                <a:latin typeface="DejaVu Sans"/>
                <a:cs typeface="DejaVu Sans"/>
              </a:rPr>
              <a:t>Kayu </a:t>
            </a:r>
            <a:r>
              <a:rPr sz="1800" spc="-175" dirty="0">
                <a:latin typeface="DejaVu Sans"/>
                <a:cs typeface="DejaVu Sans"/>
              </a:rPr>
              <a:t>tidak </a:t>
            </a:r>
            <a:r>
              <a:rPr sz="1800" spc="-235" dirty="0">
                <a:latin typeface="DejaVu Sans"/>
                <a:cs typeface="DejaVu Sans"/>
              </a:rPr>
              <a:t>mudah </a:t>
            </a:r>
            <a:r>
              <a:rPr sz="1800" spc="-180" dirty="0">
                <a:latin typeface="DejaVu Sans"/>
                <a:cs typeface="DejaVu Sans"/>
              </a:rPr>
              <a:t>korosi </a:t>
            </a:r>
            <a:r>
              <a:rPr sz="1800" spc="-170" dirty="0">
                <a:latin typeface="DejaVu Sans"/>
                <a:cs typeface="DejaVu Sans"/>
              </a:rPr>
              <a:t>seperti </a:t>
            </a:r>
            <a:r>
              <a:rPr sz="1800" spc="-190" dirty="0">
                <a:latin typeface="DejaVu Sans"/>
                <a:cs typeface="DejaVu Sans"/>
              </a:rPr>
              <a:t>baja </a:t>
            </a:r>
            <a:r>
              <a:rPr sz="1800" spc="-210" dirty="0">
                <a:latin typeface="DejaVu Sans"/>
                <a:cs typeface="DejaVu Sans"/>
              </a:rPr>
              <a:t>atau</a:t>
            </a:r>
            <a:r>
              <a:rPr sz="1800" spc="-185" dirty="0">
                <a:latin typeface="DejaVu Sans"/>
                <a:cs typeface="DejaVu Sans"/>
              </a:rPr>
              <a:t> beton</a:t>
            </a:r>
            <a:endParaRPr sz="1800">
              <a:latin typeface="DejaVu Sans"/>
              <a:cs typeface="DejaVu Sans"/>
            </a:endParaRPr>
          </a:p>
          <a:p>
            <a:pPr marL="989330" lvl="2" indent="-287020">
              <a:lnSpc>
                <a:spcPct val="100000"/>
              </a:lnSpc>
              <a:buChar char="‒"/>
              <a:tabLst>
                <a:tab pos="989330" algn="l"/>
                <a:tab pos="989965" algn="l"/>
              </a:tabLst>
            </a:pPr>
            <a:r>
              <a:rPr sz="1800" spc="-254" dirty="0">
                <a:latin typeface="DejaVu Sans"/>
                <a:cs typeface="DejaVu Sans"/>
              </a:rPr>
              <a:t>Kayu </a:t>
            </a:r>
            <a:r>
              <a:rPr sz="1800" spc="-225" dirty="0">
                <a:latin typeface="DejaVu Sans"/>
                <a:cs typeface="DejaVu Sans"/>
              </a:rPr>
              <a:t>merupakan </a:t>
            </a:r>
            <a:r>
              <a:rPr sz="1800" spc="-220" dirty="0">
                <a:latin typeface="DejaVu Sans"/>
                <a:cs typeface="DejaVu Sans"/>
              </a:rPr>
              <a:t>bahan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235" dirty="0">
                <a:latin typeface="DejaVu Sans"/>
                <a:cs typeface="DejaVu Sans"/>
              </a:rPr>
              <a:t>sangat </a:t>
            </a:r>
            <a:r>
              <a:rPr sz="1800" spc="-175" dirty="0">
                <a:latin typeface="DejaVu Sans"/>
                <a:cs typeface="DejaVu Sans"/>
              </a:rPr>
              <a:t>estetik </a:t>
            </a:r>
            <a:r>
              <a:rPr sz="1800" spc="-160" dirty="0">
                <a:latin typeface="DejaVu Sans"/>
                <a:cs typeface="DejaVu Sans"/>
              </a:rPr>
              <a:t>bila</a:t>
            </a:r>
            <a:r>
              <a:rPr sz="1800" spc="-300" dirty="0">
                <a:latin typeface="DejaVu Sans"/>
                <a:cs typeface="DejaVu Sans"/>
              </a:rPr>
              <a:t> </a:t>
            </a:r>
            <a:r>
              <a:rPr sz="1800" spc="-190" dirty="0">
                <a:latin typeface="DejaVu Sans"/>
                <a:cs typeface="DejaVu Sans"/>
              </a:rPr>
              <a:t>didesain</a:t>
            </a:r>
            <a:endParaRPr sz="1800">
              <a:latin typeface="DejaVu Sans"/>
              <a:cs typeface="DejaVu Sans"/>
            </a:endParaRPr>
          </a:p>
          <a:p>
            <a:pPr marL="989330">
              <a:lnSpc>
                <a:spcPct val="100000"/>
              </a:lnSpc>
            </a:pP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195" dirty="0">
                <a:latin typeface="DejaVu Sans"/>
                <a:cs typeface="DejaVu Sans"/>
              </a:rPr>
              <a:t>benar </a:t>
            </a:r>
            <a:r>
              <a:rPr sz="1800" spc="-215" dirty="0">
                <a:latin typeface="DejaVu Sans"/>
                <a:cs typeface="DejaVu Sans"/>
              </a:rPr>
              <a:t>dan </a:t>
            </a:r>
            <a:r>
              <a:rPr sz="1800" spc="-204" dirty="0">
                <a:latin typeface="DejaVu Sans"/>
                <a:cs typeface="DejaVu Sans"/>
              </a:rPr>
              <a:t>dipadukan </a:t>
            </a:r>
            <a:r>
              <a:rPr sz="1800" spc="-235" dirty="0">
                <a:latin typeface="DejaVu Sans"/>
                <a:cs typeface="DejaVu Sans"/>
              </a:rPr>
              <a:t>dengan </a:t>
            </a:r>
            <a:r>
              <a:rPr sz="1800" spc="-215" dirty="0">
                <a:latin typeface="DejaVu Sans"/>
                <a:cs typeface="DejaVu Sans"/>
              </a:rPr>
              <a:t>lingkungan</a:t>
            </a:r>
            <a:r>
              <a:rPr sz="1800" spc="-370" dirty="0">
                <a:latin typeface="DejaVu Sans"/>
                <a:cs typeface="DejaVu Sans"/>
              </a:rPr>
              <a:t> </a:t>
            </a:r>
            <a:r>
              <a:rPr sz="1800" spc="-180" dirty="0">
                <a:latin typeface="DejaVu Sans"/>
                <a:cs typeface="DejaVu Sans"/>
              </a:rPr>
              <a:t>sekitar</a:t>
            </a:r>
            <a:endParaRPr sz="1800">
              <a:latin typeface="DejaVu Sans"/>
              <a:cs typeface="DejaVu Sans"/>
            </a:endParaRPr>
          </a:p>
          <a:p>
            <a:pPr marL="702310">
              <a:lnSpc>
                <a:spcPct val="100000"/>
              </a:lnSpc>
            </a:pPr>
            <a:r>
              <a:rPr sz="1800" spc="-225" dirty="0">
                <a:latin typeface="DejaVu Sans"/>
                <a:cs typeface="DejaVu Sans"/>
              </a:rPr>
              <a:t>Karenanya, </a:t>
            </a:r>
            <a:r>
              <a:rPr sz="1800" spc="-204" dirty="0">
                <a:latin typeface="DejaVu Sans"/>
                <a:cs typeface="DejaVu Sans"/>
              </a:rPr>
              <a:t>jembatan </a:t>
            </a:r>
            <a:r>
              <a:rPr sz="1800" spc="-250" dirty="0">
                <a:latin typeface="DejaVu Sans"/>
                <a:cs typeface="DejaVu Sans"/>
              </a:rPr>
              <a:t>kayu </a:t>
            </a:r>
            <a:r>
              <a:rPr sz="1800" spc="-160" dirty="0">
                <a:latin typeface="DejaVu Sans"/>
                <a:cs typeface="DejaVu Sans"/>
              </a:rPr>
              <a:t>lebih </a:t>
            </a:r>
            <a:r>
              <a:rPr sz="1800" spc="-215" dirty="0">
                <a:latin typeface="DejaVu Sans"/>
                <a:cs typeface="DejaVu Sans"/>
              </a:rPr>
              <a:t>cocok </a:t>
            </a:r>
            <a:r>
              <a:rPr sz="1800" spc="-195" dirty="0">
                <a:latin typeface="DejaVu Sans"/>
                <a:cs typeface="DejaVu Sans"/>
              </a:rPr>
              <a:t>untuk </a:t>
            </a:r>
            <a:r>
              <a:rPr sz="1800" spc="-220" dirty="0">
                <a:latin typeface="DejaVu Sans"/>
                <a:cs typeface="DejaVu Sans"/>
              </a:rPr>
              <a:t>bentang</a:t>
            </a:r>
            <a:r>
              <a:rPr sz="1800" spc="-335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pendek.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33486" y="431044"/>
            <a:ext cx="3872241" cy="32740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11555" y="832865"/>
            <a:ext cx="558355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5" dirty="0">
                <a:latin typeface="DejaVu Sans"/>
                <a:cs typeface="DejaVu Sans"/>
              </a:rPr>
              <a:t>Menurut </a:t>
            </a:r>
            <a:r>
              <a:rPr sz="2800" spc="-215" dirty="0">
                <a:latin typeface="DejaVu Sans"/>
                <a:cs typeface="DejaVu Sans"/>
              </a:rPr>
              <a:t>Jenis </a:t>
            </a:r>
            <a:r>
              <a:rPr sz="2800" spc="-220" dirty="0">
                <a:latin typeface="DejaVu Sans"/>
                <a:cs typeface="DejaVu Sans"/>
              </a:rPr>
              <a:t>Material </a:t>
            </a:r>
            <a:r>
              <a:rPr sz="2800" spc="-270" dirty="0">
                <a:latin typeface="DejaVu Sans"/>
                <a:cs typeface="DejaVu Sans"/>
              </a:rPr>
              <a:t>Struktur</a:t>
            </a:r>
            <a:r>
              <a:rPr sz="2800" spc="-484" dirty="0">
                <a:latin typeface="DejaVu Sans"/>
                <a:cs typeface="DejaVu Sans"/>
              </a:rPr>
              <a:t> </a:t>
            </a:r>
            <a:r>
              <a:rPr sz="2800" spc="-330" dirty="0">
                <a:latin typeface="DejaVu Sans"/>
                <a:cs typeface="DejaVu Sans"/>
              </a:rPr>
              <a:t>Atas</a:t>
            </a:r>
            <a:endParaRPr sz="2800">
              <a:latin typeface="DejaVu Sans"/>
              <a:cs typeface="DejaVu San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7257" y="88646"/>
            <a:ext cx="290957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9" dirty="0"/>
              <a:t>Tipe</a:t>
            </a:r>
            <a:r>
              <a:rPr spc="-250" dirty="0"/>
              <a:t> </a:t>
            </a:r>
            <a:r>
              <a:rPr spc="-254" dirty="0"/>
              <a:t>Jembatan</a:t>
            </a:r>
          </a:p>
        </p:txBody>
      </p:sp>
      <p:sp>
        <p:nvSpPr>
          <p:cNvPr id="6" name="object 6"/>
          <p:cNvSpPr/>
          <p:nvPr/>
        </p:nvSpPr>
        <p:spPr>
          <a:xfrm>
            <a:off x="7373493" y="308514"/>
            <a:ext cx="2986613" cy="25089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356360" y="1846072"/>
            <a:ext cx="4796790" cy="3719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895" marR="2433320" indent="-302895">
              <a:lnSpc>
                <a:spcPct val="131800"/>
              </a:lnSpc>
              <a:spcBef>
                <a:spcPts val="100"/>
              </a:spcBef>
              <a:buAutoNum type="arabicParenR" startAt="3"/>
              <a:tabLst>
                <a:tab pos="302895" algn="l"/>
              </a:tabLst>
            </a:pPr>
            <a:r>
              <a:rPr sz="1800" spc="-190" dirty="0">
                <a:latin typeface="DejaVu Sans"/>
                <a:cs typeface="DejaVu Sans"/>
              </a:rPr>
              <a:t>Jembatan Beton  </a:t>
            </a:r>
            <a:r>
              <a:rPr sz="1800" spc="-180" dirty="0">
                <a:latin typeface="DejaVu Sans"/>
                <a:cs typeface="DejaVu Sans"/>
              </a:rPr>
              <a:t>Terdiri </a:t>
            </a:r>
            <a:r>
              <a:rPr sz="1800" spc="-170" dirty="0">
                <a:latin typeface="DejaVu Sans"/>
                <a:cs typeface="DejaVu Sans"/>
              </a:rPr>
              <a:t>dari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jembatan: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215" dirty="0">
                <a:latin typeface="DejaVu Sans"/>
                <a:cs typeface="DejaVu Sans"/>
              </a:rPr>
              <a:t>Slab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195" dirty="0">
                <a:latin typeface="DejaVu Sans"/>
                <a:cs typeface="DejaVu Sans"/>
              </a:rPr>
              <a:t>Balok</a:t>
            </a:r>
            <a:r>
              <a:rPr sz="1800" spc="-180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T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215" dirty="0">
                <a:latin typeface="DejaVu Sans"/>
                <a:cs typeface="DejaVu Sans"/>
              </a:rPr>
              <a:t>Gelagar </a:t>
            </a:r>
            <a:r>
              <a:rPr sz="1800" spc="-80" dirty="0">
                <a:latin typeface="DejaVu Sans"/>
                <a:cs typeface="DejaVu Sans"/>
              </a:rPr>
              <a:t>I </a:t>
            </a:r>
            <a:r>
              <a:rPr sz="1800" spc="-215" dirty="0">
                <a:latin typeface="DejaVu Sans"/>
                <a:cs typeface="DejaVu Sans"/>
              </a:rPr>
              <a:t>dan </a:t>
            </a:r>
            <a:r>
              <a:rPr sz="1800" spc="-210" dirty="0">
                <a:latin typeface="DejaVu Sans"/>
                <a:cs typeface="DejaVu Sans"/>
              </a:rPr>
              <a:t>Kotak </a:t>
            </a:r>
            <a:r>
              <a:rPr sz="1800" spc="-150" dirty="0">
                <a:latin typeface="DejaVu Sans"/>
                <a:cs typeface="DejaVu Sans"/>
              </a:rPr>
              <a:t>(I-Girder </a:t>
            </a:r>
            <a:r>
              <a:rPr sz="1800" spc="-215" dirty="0">
                <a:latin typeface="DejaVu Sans"/>
                <a:cs typeface="DejaVu Sans"/>
              </a:rPr>
              <a:t>and </a:t>
            </a:r>
            <a:r>
              <a:rPr sz="1800" spc="-250" dirty="0">
                <a:latin typeface="DejaVu Sans"/>
                <a:cs typeface="DejaVu Sans"/>
              </a:rPr>
              <a:t>Box</a:t>
            </a:r>
            <a:r>
              <a:rPr sz="1800" spc="-45" dirty="0">
                <a:latin typeface="DejaVu Sans"/>
                <a:cs typeface="DejaVu Sans"/>
              </a:rPr>
              <a:t> </a:t>
            </a:r>
            <a:r>
              <a:rPr sz="1800" spc="-170" dirty="0">
                <a:latin typeface="DejaVu Sans"/>
                <a:cs typeface="DejaVu Sans"/>
              </a:rPr>
              <a:t>Girder)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190" dirty="0">
                <a:latin typeface="DejaVu Sans"/>
                <a:cs typeface="DejaVu Sans"/>
              </a:rPr>
              <a:t>Beton</a:t>
            </a:r>
            <a:r>
              <a:rPr sz="1800" spc="-165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Prategang</a:t>
            </a:r>
            <a:endParaRPr sz="1800">
              <a:latin typeface="DejaVu Sans"/>
              <a:cs typeface="DejaVu Sans"/>
            </a:endParaRPr>
          </a:p>
          <a:p>
            <a:pPr marL="302895" indent="-302895">
              <a:lnSpc>
                <a:spcPct val="100000"/>
              </a:lnSpc>
              <a:spcBef>
                <a:spcPts val="1095"/>
              </a:spcBef>
              <a:buAutoNum type="arabicParenR" startAt="3"/>
              <a:tabLst>
                <a:tab pos="302895" algn="l"/>
              </a:tabLst>
            </a:pPr>
            <a:r>
              <a:rPr sz="1800" spc="-190" dirty="0">
                <a:latin typeface="DejaVu Sans"/>
                <a:cs typeface="DejaVu Sans"/>
              </a:rPr>
              <a:t>Jembatan</a:t>
            </a:r>
            <a:r>
              <a:rPr sz="1800" spc="-155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Baja</a:t>
            </a:r>
            <a:endParaRPr sz="1800">
              <a:latin typeface="DejaVu Sans"/>
              <a:cs typeface="DejaVu Sans"/>
            </a:endParaRPr>
          </a:p>
          <a:p>
            <a:pPr marL="357505">
              <a:lnSpc>
                <a:spcPct val="100000"/>
              </a:lnSpc>
              <a:spcBef>
                <a:spcPts val="685"/>
              </a:spcBef>
            </a:pPr>
            <a:r>
              <a:rPr sz="1800" spc="-180" dirty="0">
                <a:latin typeface="DejaVu Sans"/>
                <a:cs typeface="DejaVu Sans"/>
              </a:rPr>
              <a:t>Terdiri </a:t>
            </a:r>
            <a:r>
              <a:rPr sz="1800" spc="-170" dirty="0">
                <a:latin typeface="DejaVu Sans"/>
                <a:cs typeface="DejaVu Sans"/>
              </a:rPr>
              <a:t>dari</a:t>
            </a:r>
            <a:r>
              <a:rPr sz="1800" spc="-110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jembatan: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spcBef>
                <a:spcPts val="5"/>
              </a:spcBef>
              <a:buChar char="‒"/>
              <a:tabLst>
                <a:tab pos="644525" algn="l"/>
                <a:tab pos="645160" algn="l"/>
              </a:tabLst>
            </a:pPr>
            <a:r>
              <a:rPr sz="1800" spc="-215" dirty="0">
                <a:latin typeface="DejaVu Sans"/>
                <a:cs typeface="DejaVu Sans"/>
              </a:rPr>
              <a:t>Pelengkung</a:t>
            </a:r>
            <a:r>
              <a:rPr sz="1800" spc="-145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Baja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254" dirty="0">
                <a:latin typeface="DejaVu Sans"/>
                <a:cs typeface="DejaVu Sans"/>
              </a:rPr>
              <a:t>Rangka  </a:t>
            </a:r>
            <a:r>
              <a:rPr sz="1800" spc="-235" dirty="0">
                <a:latin typeface="DejaVu Sans"/>
                <a:cs typeface="DejaVu Sans"/>
              </a:rPr>
              <a:t>Batang</a:t>
            </a:r>
            <a:r>
              <a:rPr sz="1800" spc="-405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(Truss)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220" dirty="0">
                <a:latin typeface="DejaVu Sans"/>
                <a:cs typeface="DejaVu Sans"/>
              </a:rPr>
              <a:t>Gantung</a:t>
            </a:r>
            <a:r>
              <a:rPr sz="1800" spc="-165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(Suspension)</a:t>
            </a:r>
            <a:endParaRPr sz="1800">
              <a:latin typeface="DejaVu Sans"/>
              <a:cs typeface="DejaVu Sans"/>
            </a:endParaRPr>
          </a:p>
          <a:p>
            <a:pPr marL="644525" lvl="1" indent="-287020">
              <a:lnSpc>
                <a:spcPct val="100000"/>
              </a:lnSpc>
              <a:buChar char="‒"/>
              <a:tabLst>
                <a:tab pos="644525" algn="l"/>
                <a:tab pos="645160" algn="l"/>
              </a:tabLst>
            </a:pPr>
            <a:r>
              <a:rPr sz="1800" spc="-215" dirty="0">
                <a:latin typeface="DejaVu Sans"/>
                <a:cs typeface="DejaVu Sans"/>
              </a:rPr>
              <a:t>Cable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240" dirty="0">
                <a:latin typeface="DejaVu Sans"/>
                <a:cs typeface="DejaVu Sans"/>
              </a:rPr>
              <a:t>Stayed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288404" y="3005941"/>
            <a:ext cx="5159467" cy="37325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75652" y="830516"/>
            <a:ext cx="496887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9" dirty="0">
                <a:latin typeface="DejaVu Sans"/>
                <a:cs typeface="DejaVu Sans"/>
              </a:rPr>
              <a:t>Menurut </a:t>
            </a:r>
            <a:r>
              <a:rPr sz="2800" spc="-335" dirty="0">
                <a:latin typeface="DejaVu Sans"/>
                <a:cs typeface="DejaVu Sans"/>
              </a:rPr>
              <a:t>Letak </a:t>
            </a:r>
            <a:r>
              <a:rPr sz="2800" spc="-300" dirty="0">
                <a:latin typeface="DejaVu Sans"/>
                <a:cs typeface="DejaVu Sans"/>
              </a:rPr>
              <a:t>Lantai</a:t>
            </a:r>
            <a:r>
              <a:rPr sz="2800" spc="-250" dirty="0">
                <a:latin typeface="DejaVu Sans"/>
                <a:cs typeface="DejaVu Sans"/>
              </a:rPr>
              <a:t> </a:t>
            </a:r>
            <a:r>
              <a:rPr sz="2800" spc="-340" dirty="0">
                <a:latin typeface="DejaVu Sans"/>
                <a:cs typeface="DejaVu Sans"/>
              </a:rPr>
              <a:t>Kendaraan</a:t>
            </a:r>
            <a:endParaRPr sz="2800">
              <a:latin typeface="DejaVu Sans"/>
              <a:cs typeface="DejaVu San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7257" y="88646"/>
            <a:ext cx="290957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9" dirty="0"/>
              <a:t>Tipe</a:t>
            </a:r>
            <a:r>
              <a:rPr spc="-250" dirty="0"/>
              <a:t> </a:t>
            </a:r>
            <a:r>
              <a:rPr spc="-254" dirty="0"/>
              <a:t>Jembatan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75652" y="1823465"/>
            <a:ext cx="7347584" cy="4141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020">
              <a:lnSpc>
                <a:spcPct val="100000"/>
              </a:lnSpc>
              <a:spcBef>
                <a:spcPts val="100"/>
              </a:spcBef>
              <a:buChar char="‒"/>
              <a:tabLst>
                <a:tab pos="299085" algn="l"/>
                <a:tab pos="299720" algn="l"/>
              </a:tabLst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10" dirty="0">
                <a:latin typeface="DejaVu Sans"/>
                <a:cs typeface="DejaVu Sans"/>
              </a:rPr>
              <a:t>Atas </a:t>
            </a:r>
            <a:r>
              <a:rPr sz="1800" spc="-225" dirty="0">
                <a:latin typeface="DejaVu Sans"/>
                <a:cs typeface="DejaVu Sans"/>
              </a:rPr>
              <a:t>(Deck</a:t>
            </a:r>
            <a:r>
              <a:rPr sz="1800" spc="90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Bridges)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04" dirty="0">
                <a:latin typeface="DejaVu Sans"/>
                <a:cs typeface="DejaVu Sans"/>
              </a:rPr>
              <a:t>jembatan </a:t>
            </a:r>
            <a:r>
              <a:rPr sz="1800" spc="-210" dirty="0">
                <a:latin typeface="DejaVu Sans"/>
                <a:cs typeface="DejaVu Sans"/>
              </a:rPr>
              <a:t>letaknya </a:t>
            </a:r>
            <a:r>
              <a:rPr sz="1800" spc="-145" dirty="0">
                <a:latin typeface="DejaVu Sans"/>
                <a:cs typeface="DejaVu Sans"/>
              </a:rPr>
              <a:t>di </a:t>
            </a:r>
            <a:r>
              <a:rPr sz="1800" spc="-220" dirty="0">
                <a:latin typeface="DejaVu Sans"/>
                <a:cs typeface="DejaVu Sans"/>
              </a:rPr>
              <a:t>atas </a:t>
            </a:r>
            <a:r>
              <a:rPr sz="1800" spc="-195" dirty="0">
                <a:latin typeface="DejaVu Sans"/>
                <a:cs typeface="DejaVu Sans"/>
              </a:rPr>
              <a:t>konstruksi pemikul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utamanya.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299720" indent="-287020">
              <a:lnSpc>
                <a:spcPct val="100000"/>
              </a:lnSpc>
              <a:spcBef>
                <a:spcPts val="5"/>
              </a:spcBef>
              <a:buChar char="‒"/>
              <a:tabLst>
                <a:tab pos="299085" algn="l"/>
                <a:tab pos="299720" algn="l"/>
              </a:tabLst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35" dirty="0">
                <a:latin typeface="DejaVu Sans"/>
                <a:cs typeface="DejaVu Sans"/>
              </a:rPr>
              <a:t>Bawah </a:t>
            </a:r>
            <a:r>
              <a:rPr sz="1800" spc="-204" dirty="0">
                <a:latin typeface="DejaVu Sans"/>
                <a:cs typeface="DejaVu Sans"/>
              </a:rPr>
              <a:t>(Through</a:t>
            </a:r>
            <a:r>
              <a:rPr sz="1800" spc="-160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Bridges)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04" dirty="0">
                <a:latin typeface="DejaVu Sans"/>
                <a:cs typeface="DejaVu Sans"/>
              </a:rPr>
              <a:t>jembatan </a:t>
            </a:r>
            <a:r>
              <a:rPr sz="1800" spc="-229" dirty="0">
                <a:latin typeface="DejaVu Sans"/>
                <a:cs typeface="DejaVu Sans"/>
              </a:rPr>
              <a:t>ada </a:t>
            </a:r>
            <a:r>
              <a:rPr sz="1800" spc="-145" dirty="0">
                <a:latin typeface="DejaVu Sans"/>
                <a:cs typeface="DejaVu Sans"/>
              </a:rPr>
              <a:t>di </a:t>
            </a:r>
            <a:r>
              <a:rPr sz="1800" spc="-215" dirty="0">
                <a:latin typeface="DejaVu Sans"/>
                <a:cs typeface="DejaVu Sans"/>
              </a:rPr>
              <a:t>bagian </a:t>
            </a:r>
            <a:r>
              <a:rPr sz="1800" spc="-225" dirty="0">
                <a:latin typeface="DejaVu Sans"/>
                <a:cs typeface="DejaVu Sans"/>
              </a:rPr>
              <a:t>bawah </a:t>
            </a:r>
            <a:r>
              <a:rPr sz="1800" spc="-195" dirty="0">
                <a:latin typeface="DejaVu Sans"/>
                <a:cs typeface="DejaVu Sans"/>
              </a:rPr>
              <a:t>konstruksi pemikul</a:t>
            </a:r>
            <a:r>
              <a:rPr sz="1800" spc="20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utamanya.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299720" indent="-287020">
              <a:lnSpc>
                <a:spcPct val="100000"/>
              </a:lnSpc>
              <a:buChar char="‒"/>
              <a:tabLst>
                <a:tab pos="299085" algn="l"/>
                <a:tab pos="299720" algn="l"/>
              </a:tabLst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65" dirty="0">
                <a:latin typeface="DejaVu Sans"/>
                <a:cs typeface="DejaVu Sans"/>
              </a:rPr>
              <a:t>Tengah </a:t>
            </a:r>
            <a:r>
              <a:rPr sz="1800" spc="-225" dirty="0">
                <a:latin typeface="DejaVu Sans"/>
                <a:cs typeface="DejaVu Sans"/>
              </a:rPr>
              <a:t>(Semi </a:t>
            </a:r>
            <a:r>
              <a:rPr sz="1800" spc="-204" dirty="0">
                <a:latin typeface="DejaVu Sans"/>
                <a:cs typeface="DejaVu Sans"/>
              </a:rPr>
              <a:t>Thorugh</a:t>
            </a:r>
            <a:r>
              <a:rPr sz="1800" spc="-15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Bridges)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29" dirty="0">
                <a:latin typeface="DejaVu Sans"/>
                <a:cs typeface="DejaVu Sans"/>
              </a:rPr>
              <a:t>kendaraannya </a:t>
            </a:r>
            <a:r>
              <a:rPr sz="1800" spc="-170" dirty="0">
                <a:latin typeface="DejaVu Sans"/>
                <a:cs typeface="DejaVu Sans"/>
              </a:rPr>
              <a:t>terletak </a:t>
            </a:r>
            <a:r>
              <a:rPr sz="1800" spc="-145" dirty="0">
                <a:latin typeface="DejaVu Sans"/>
                <a:cs typeface="DejaVu Sans"/>
              </a:rPr>
              <a:t>di </a:t>
            </a:r>
            <a:r>
              <a:rPr sz="1800" spc="-215" dirty="0">
                <a:latin typeface="DejaVu Sans"/>
                <a:cs typeface="DejaVu Sans"/>
              </a:rPr>
              <a:t>bagian </a:t>
            </a:r>
            <a:r>
              <a:rPr sz="1800" spc="-220" dirty="0">
                <a:latin typeface="DejaVu Sans"/>
                <a:cs typeface="DejaVu Sans"/>
              </a:rPr>
              <a:t>tengah </a:t>
            </a:r>
            <a:r>
              <a:rPr sz="1800" spc="-195" dirty="0">
                <a:latin typeface="DejaVu Sans"/>
                <a:cs typeface="DejaVu Sans"/>
              </a:rPr>
              <a:t>konstruksi pemikul</a:t>
            </a:r>
            <a:r>
              <a:rPr sz="1800" spc="-150" dirty="0">
                <a:latin typeface="DejaVu Sans"/>
                <a:cs typeface="DejaVu Sans"/>
              </a:rPr>
              <a:t> </a:t>
            </a:r>
            <a:r>
              <a:rPr sz="1800" spc="-220" dirty="0">
                <a:latin typeface="DejaVu Sans"/>
                <a:cs typeface="DejaVu Sans"/>
              </a:rPr>
              <a:t>utamanya.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299720" indent="-287020">
              <a:lnSpc>
                <a:spcPct val="100000"/>
              </a:lnSpc>
              <a:buChar char="‒"/>
              <a:tabLst>
                <a:tab pos="299085" algn="l"/>
                <a:tab pos="299720" algn="l"/>
              </a:tabLst>
            </a:pPr>
            <a:r>
              <a:rPr sz="1800" spc="-185" dirty="0">
                <a:latin typeface="DejaVu Sans"/>
                <a:cs typeface="DejaVu Sans"/>
              </a:rPr>
              <a:t>Non </a:t>
            </a:r>
            <a:r>
              <a:rPr sz="1800" spc="-210" dirty="0">
                <a:latin typeface="DejaVu Sans"/>
                <a:cs typeface="DejaVu Sans"/>
              </a:rPr>
              <a:t>Submersible </a:t>
            </a:r>
            <a:r>
              <a:rPr sz="1800" spc="-204" dirty="0">
                <a:latin typeface="DejaVu Sans"/>
                <a:cs typeface="DejaVu Sans"/>
              </a:rPr>
              <a:t>Bridge</a:t>
            </a:r>
            <a:r>
              <a:rPr sz="1800" spc="-20" dirty="0">
                <a:latin typeface="DejaVu Sans"/>
                <a:cs typeface="DejaVu Sans"/>
              </a:rPr>
              <a:t> </a:t>
            </a:r>
            <a:r>
              <a:rPr sz="1800" spc="-125" dirty="0">
                <a:latin typeface="DejaVu Sans"/>
                <a:cs typeface="DejaVu Sans"/>
              </a:rPr>
              <a:t>: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170" dirty="0">
                <a:latin typeface="DejaVu Sans"/>
                <a:cs typeface="DejaVu Sans"/>
              </a:rPr>
              <a:t>lantai </a:t>
            </a:r>
            <a:r>
              <a:rPr sz="1800" spc="-229" dirty="0">
                <a:latin typeface="DejaVu Sans"/>
                <a:cs typeface="DejaVu Sans"/>
              </a:rPr>
              <a:t>kendaraannya </a:t>
            </a:r>
            <a:r>
              <a:rPr sz="1800" spc="-220" dirty="0">
                <a:latin typeface="DejaVu Sans"/>
                <a:cs typeface="DejaVu Sans"/>
              </a:rPr>
              <a:t>bebas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260" dirty="0">
                <a:latin typeface="DejaVu Sans"/>
                <a:cs typeface="DejaVu Sans"/>
              </a:rPr>
              <a:t>muka </a:t>
            </a:r>
            <a:r>
              <a:rPr sz="1800" spc="-150" dirty="0">
                <a:latin typeface="DejaVu Sans"/>
                <a:cs typeface="DejaVu Sans"/>
              </a:rPr>
              <a:t>air </a:t>
            </a:r>
            <a:r>
              <a:rPr sz="1800" spc="-155" dirty="0">
                <a:latin typeface="DejaVu Sans"/>
                <a:cs typeface="DejaVu Sans"/>
              </a:rPr>
              <a:t>banjir</a:t>
            </a:r>
            <a:r>
              <a:rPr sz="1800" spc="-385" dirty="0">
                <a:latin typeface="DejaVu Sans"/>
                <a:cs typeface="DejaVu Sans"/>
              </a:rPr>
              <a:t> </a:t>
            </a:r>
            <a:r>
              <a:rPr sz="1800" spc="-170" dirty="0">
                <a:latin typeface="DejaVu Sans"/>
                <a:cs typeface="DejaVu Sans"/>
              </a:rPr>
              <a:t>tertinggi.</a:t>
            </a:r>
            <a:endParaRPr sz="1800">
              <a:latin typeface="DejaVu Sans"/>
              <a:cs typeface="DejaVu San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299720" indent="-287020">
              <a:lnSpc>
                <a:spcPct val="100000"/>
              </a:lnSpc>
              <a:buChar char="‒"/>
              <a:tabLst>
                <a:tab pos="299085" algn="l"/>
                <a:tab pos="299720" algn="l"/>
              </a:tabLst>
            </a:pPr>
            <a:r>
              <a:rPr sz="1800" spc="-210" dirty="0">
                <a:latin typeface="DejaVu Sans"/>
                <a:cs typeface="DejaVu Sans"/>
              </a:rPr>
              <a:t>Submersible</a:t>
            </a:r>
            <a:r>
              <a:rPr sz="1800" spc="-125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Bridge</a:t>
            </a:r>
            <a:endParaRPr sz="1800">
              <a:latin typeface="DejaVu Sans"/>
              <a:cs typeface="DejaVu Sans"/>
            </a:endParaRPr>
          </a:p>
          <a:p>
            <a:pPr marL="12700" marR="196215">
              <a:lnSpc>
                <a:spcPct val="100000"/>
              </a:lnSpc>
            </a:pPr>
            <a:r>
              <a:rPr sz="1800" spc="-190" dirty="0">
                <a:latin typeface="DejaVu Sans"/>
                <a:cs typeface="DejaVu Sans"/>
              </a:rPr>
              <a:t>Jembatan </a:t>
            </a:r>
            <a:r>
              <a:rPr sz="1800" spc="-254" dirty="0">
                <a:latin typeface="DejaVu Sans"/>
                <a:cs typeface="DejaVu Sans"/>
              </a:rPr>
              <a:t>yang </a:t>
            </a:r>
            <a:r>
              <a:rPr sz="1800" spc="-170" dirty="0">
                <a:latin typeface="DejaVu Sans"/>
                <a:cs typeface="DejaVu Sans"/>
              </a:rPr>
              <a:t>lantai </a:t>
            </a:r>
            <a:r>
              <a:rPr sz="1800" spc="-229" dirty="0">
                <a:latin typeface="DejaVu Sans"/>
                <a:cs typeface="DejaVu Sans"/>
              </a:rPr>
              <a:t>kendaraannya </a:t>
            </a:r>
            <a:r>
              <a:rPr sz="1800" spc="-175" dirty="0">
                <a:latin typeface="DejaVu Sans"/>
                <a:cs typeface="DejaVu Sans"/>
              </a:rPr>
              <a:t>tidak </a:t>
            </a:r>
            <a:r>
              <a:rPr sz="1800" spc="-180" dirty="0">
                <a:latin typeface="DejaVu Sans"/>
                <a:cs typeface="DejaVu Sans"/>
              </a:rPr>
              <a:t>selalu </a:t>
            </a:r>
            <a:r>
              <a:rPr sz="1800" spc="-220" dirty="0">
                <a:latin typeface="DejaVu Sans"/>
                <a:cs typeface="DejaVu Sans"/>
              </a:rPr>
              <a:t>bebas </a:t>
            </a:r>
            <a:r>
              <a:rPr sz="1800" spc="-170" dirty="0">
                <a:latin typeface="DejaVu Sans"/>
                <a:cs typeface="DejaVu Sans"/>
              </a:rPr>
              <a:t>dari </a:t>
            </a:r>
            <a:r>
              <a:rPr sz="1800" spc="-260" dirty="0">
                <a:latin typeface="DejaVu Sans"/>
                <a:cs typeface="DejaVu Sans"/>
              </a:rPr>
              <a:t>muka </a:t>
            </a:r>
            <a:r>
              <a:rPr sz="1800" spc="-150" dirty="0">
                <a:latin typeface="DejaVu Sans"/>
                <a:cs typeface="DejaVu Sans"/>
              </a:rPr>
              <a:t>air </a:t>
            </a:r>
            <a:r>
              <a:rPr sz="1800" spc="-175" dirty="0">
                <a:latin typeface="DejaVu Sans"/>
                <a:cs typeface="DejaVu Sans"/>
              </a:rPr>
              <a:t>tertinggi  </a:t>
            </a:r>
            <a:r>
              <a:rPr sz="1800" spc="-210" dirty="0">
                <a:latin typeface="DejaVu Sans"/>
                <a:cs typeface="DejaVu Sans"/>
              </a:rPr>
              <a:t>sungai.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621648" y="3985056"/>
            <a:ext cx="3388105" cy="2215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956420" y="365379"/>
            <a:ext cx="2857500" cy="923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56420" y="1552955"/>
            <a:ext cx="2857500" cy="952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956420" y="2778505"/>
            <a:ext cx="2857500" cy="9429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28662" y="832865"/>
            <a:ext cx="384937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25" dirty="0">
                <a:latin typeface="DejaVu Sans"/>
                <a:cs typeface="DejaVu Sans"/>
              </a:rPr>
              <a:t>Menurut </a:t>
            </a:r>
            <a:r>
              <a:rPr sz="2800" spc="-330" dirty="0">
                <a:latin typeface="DejaVu Sans"/>
                <a:cs typeface="DejaVu Sans"/>
              </a:rPr>
              <a:t>Kelas</a:t>
            </a:r>
            <a:r>
              <a:rPr sz="2800" spc="-370" dirty="0">
                <a:latin typeface="DejaVu Sans"/>
                <a:cs typeface="DejaVu Sans"/>
              </a:rPr>
              <a:t> </a:t>
            </a:r>
            <a:r>
              <a:rPr sz="2800" spc="-295" dirty="0">
                <a:latin typeface="DejaVu Sans"/>
                <a:cs typeface="DejaVu Sans"/>
              </a:rPr>
              <a:t>Jembatan</a:t>
            </a:r>
            <a:endParaRPr sz="2800">
              <a:latin typeface="DejaVu Sans"/>
              <a:cs typeface="DejaVu San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7257" y="88646"/>
            <a:ext cx="290957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9" dirty="0"/>
              <a:t>Tipe</a:t>
            </a:r>
            <a:r>
              <a:rPr spc="-250" dirty="0"/>
              <a:t> </a:t>
            </a:r>
            <a:r>
              <a:rPr spc="-254" dirty="0"/>
              <a:t>Jembatan</a:t>
            </a:r>
          </a:p>
        </p:txBody>
      </p:sp>
      <p:sp>
        <p:nvSpPr>
          <p:cNvPr id="6" name="object 6"/>
          <p:cNvSpPr/>
          <p:nvPr/>
        </p:nvSpPr>
        <p:spPr>
          <a:xfrm>
            <a:off x="7088378" y="265971"/>
            <a:ext cx="4778001" cy="34008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447684" y="4264039"/>
            <a:ext cx="3980937" cy="18936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284466" y="137731"/>
            <a:ext cx="7797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5" dirty="0">
                <a:latin typeface="DejaVu Sans"/>
                <a:cs typeface="DejaVu Sans"/>
              </a:rPr>
              <a:t>Beban</a:t>
            </a:r>
            <a:r>
              <a:rPr sz="1800" spc="-204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T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7257" y="2006853"/>
            <a:ext cx="7176134" cy="304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1800" spc="-5" dirty="0">
                <a:latin typeface="Trebuchet MS"/>
                <a:cs typeface="Trebuchet MS"/>
              </a:rPr>
              <a:t>Jembatan </a:t>
            </a:r>
            <a:r>
              <a:rPr sz="1800" spc="-15" dirty="0">
                <a:latin typeface="Trebuchet MS"/>
                <a:cs typeface="Trebuchet MS"/>
              </a:rPr>
              <a:t>Kelas </a:t>
            </a:r>
            <a:r>
              <a:rPr sz="1800" spc="-10" dirty="0">
                <a:latin typeface="Trebuchet MS"/>
                <a:cs typeface="Trebuchet MS"/>
              </a:rPr>
              <a:t>Standar </a:t>
            </a:r>
            <a:r>
              <a:rPr sz="1800" spc="-5" dirty="0">
                <a:latin typeface="Trebuchet MS"/>
                <a:cs typeface="Trebuchet MS"/>
              </a:rPr>
              <a:t>(A/I)</a:t>
            </a:r>
            <a:r>
              <a:rPr sz="1800" spc="5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: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Trebuchet MS"/>
                <a:cs typeface="Trebuchet MS"/>
              </a:rPr>
              <a:t>Beban: 100 </a:t>
            </a:r>
            <a:r>
              <a:rPr sz="1800" dirty="0">
                <a:latin typeface="Trebuchet MS"/>
                <a:cs typeface="Trebuchet MS"/>
              </a:rPr>
              <a:t>% </a:t>
            </a:r>
            <a:r>
              <a:rPr sz="1800" spc="-5" dirty="0">
                <a:latin typeface="Trebuchet MS"/>
                <a:cs typeface="Trebuchet MS"/>
              </a:rPr>
              <a:t>muatan </a:t>
            </a:r>
            <a:r>
              <a:rPr sz="1800" spc="-10" dirty="0">
                <a:latin typeface="Trebuchet MS"/>
                <a:cs typeface="Trebuchet MS"/>
              </a:rPr>
              <a:t>“T” dan </a:t>
            </a:r>
            <a:r>
              <a:rPr sz="1800" spc="-5" dirty="0">
                <a:latin typeface="Trebuchet MS"/>
                <a:cs typeface="Trebuchet MS"/>
              </a:rPr>
              <a:t>100 </a:t>
            </a:r>
            <a:r>
              <a:rPr sz="1800" dirty="0">
                <a:latin typeface="Trebuchet MS"/>
                <a:cs typeface="Trebuchet MS"/>
              </a:rPr>
              <a:t>% </a:t>
            </a:r>
            <a:r>
              <a:rPr sz="1800" spc="-5" dirty="0">
                <a:latin typeface="Trebuchet MS"/>
                <a:cs typeface="Trebuchet MS"/>
              </a:rPr>
              <a:t>muatan</a:t>
            </a:r>
            <a:r>
              <a:rPr sz="1800" spc="125" dirty="0">
                <a:latin typeface="Trebuchet MS"/>
                <a:cs typeface="Trebuchet MS"/>
              </a:rPr>
              <a:t> </a:t>
            </a:r>
            <a:r>
              <a:rPr sz="1800" spc="-5" dirty="0">
                <a:latin typeface="Trebuchet MS"/>
                <a:cs typeface="Trebuchet MS"/>
              </a:rPr>
              <a:t>“D”.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Trebuchet MS"/>
                <a:cs typeface="Trebuchet MS"/>
              </a:rPr>
              <a:t>Lebar jembatan: (1,00 </a:t>
            </a:r>
            <a:r>
              <a:rPr sz="1800" dirty="0">
                <a:latin typeface="Trebuchet MS"/>
                <a:cs typeface="Trebuchet MS"/>
              </a:rPr>
              <a:t>+ </a:t>
            </a:r>
            <a:r>
              <a:rPr sz="1800" spc="-5" dirty="0">
                <a:latin typeface="Trebuchet MS"/>
                <a:cs typeface="Trebuchet MS"/>
              </a:rPr>
              <a:t>7,00 </a:t>
            </a:r>
            <a:r>
              <a:rPr sz="1800" dirty="0">
                <a:latin typeface="Trebuchet MS"/>
                <a:cs typeface="Trebuchet MS"/>
              </a:rPr>
              <a:t>+ </a:t>
            </a:r>
            <a:r>
              <a:rPr sz="1800" spc="-5" dirty="0">
                <a:latin typeface="Trebuchet MS"/>
                <a:cs typeface="Trebuchet MS"/>
              </a:rPr>
              <a:t>1,00)</a:t>
            </a:r>
            <a:r>
              <a:rPr sz="1800" spc="10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meter.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29972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1800" spc="-5" dirty="0">
                <a:latin typeface="Trebuchet MS"/>
                <a:cs typeface="Trebuchet MS"/>
              </a:rPr>
              <a:t>Jembatan </a:t>
            </a:r>
            <a:r>
              <a:rPr sz="1800" spc="-15" dirty="0">
                <a:latin typeface="Trebuchet MS"/>
                <a:cs typeface="Trebuchet MS"/>
              </a:rPr>
              <a:t>Kelas </a:t>
            </a:r>
            <a:r>
              <a:rPr sz="1800" spc="-5" dirty="0">
                <a:latin typeface="Trebuchet MS"/>
                <a:cs typeface="Trebuchet MS"/>
              </a:rPr>
              <a:t>Sub </a:t>
            </a:r>
            <a:r>
              <a:rPr sz="1800" spc="-10" dirty="0">
                <a:latin typeface="Trebuchet MS"/>
                <a:cs typeface="Trebuchet MS"/>
              </a:rPr>
              <a:t>Standar </a:t>
            </a:r>
            <a:r>
              <a:rPr sz="1800" spc="-5" dirty="0">
                <a:latin typeface="Trebuchet MS"/>
                <a:cs typeface="Trebuchet MS"/>
              </a:rPr>
              <a:t>(B/II)</a:t>
            </a:r>
            <a:r>
              <a:rPr sz="1800" spc="5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:</a:t>
            </a:r>
            <a:endParaRPr sz="1800">
              <a:latin typeface="Trebuchet MS"/>
              <a:cs typeface="Trebuchet MS"/>
            </a:endParaRPr>
          </a:p>
          <a:p>
            <a:pPr marL="12700" marR="2315845">
              <a:lnSpc>
                <a:spcPct val="100000"/>
              </a:lnSpc>
            </a:pPr>
            <a:r>
              <a:rPr sz="1800" spc="-5" dirty="0">
                <a:latin typeface="Trebuchet MS"/>
                <a:cs typeface="Trebuchet MS"/>
              </a:rPr>
              <a:t>Beban: 70 </a:t>
            </a:r>
            <a:r>
              <a:rPr sz="1800" dirty="0">
                <a:latin typeface="Trebuchet MS"/>
                <a:cs typeface="Trebuchet MS"/>
              </a:rPr>
              <a:t>% </a:t>
            </a:r>
            <a:r>
              <a:rPr sz="1800" spc="-5" dirty="0">
                <a:latin typeface="Trebuchet MS"/>
                <a:cs typeface="Trebuchet MS"/>
              </a:rPr>
              <a:t>muatan “T” dan 70 </a:t>
            </a:r>
            <a:r>
              <a:rPr sz="1800" dirty="0">
                <a:latin typeface="Trebuchet MS"/>
                <a:cs typeface="Trebuchet MS"/>
              </a:rPr>
              <a:t>% </a:t>
            </a:r>
            <a:r>
              <a:rPr sz="1800" spc="-5" dirty="0">
                <a:latin typeface="Trebuchet MS"/>
                <a:cs typeface="Trebuchet MS"/>
              </a:rPr>
              <a:t>muatan </a:t>
            </a:r>
            <a:r>
              <a:rPr sz="1800" spc="-10" dirty="0">
                <a:latin typeface="Trebuchet MS"/>
                <a:cs typeface="Trebuchet MS"/>
              </a:rPr>
              <a:t>“D”.  </a:t>
            </a:r>
            <a:r>
              <a:rPr sz="1800" spc="-5" dirty="0">
                <a:latin typeface="Trebuchet MS"/>
                <a:cs typeface="Trebuchet MS"/>
              </a:rPr>
              <a:t>Lebar jembatan: </a:t>
            </a:r>
            <a:r>
              <a:rPr sz="1800" dirty="0">
                <a:latin typeface="Trebuchet MS"/>
                <a:cs typeface="Trebuchet MS"/>
              </a:rPr>
              <a:t>( </a:t>
            </a:r>
            <a:r>
              <a:rPr sz="1800" spc="-5" dirty="0">
                <a:latin typeface="Trebuchet MS"/>
                <a:cs typeface="Trebuchet MS"/>
              </a:rPr>
              <a:t>0,50 </a:t>
            </a:r>
            <a:r>
              <a:rPr sz="1800" dirty="0">
                <a:latin typeface="Trebuchet MS"/>
                <a:cs typeface="Trebuchet MS"/>
              </a:rPr>
              <a:t>+ </a:t>
            </a:r>
            <a:r>
              <a:rPr sz="1800" spc="-5" dirty="0">
                <a:latin typeface="Trebuchet MS"/>
                <a:cs typeface="Trebuchet MS"/>
              </a:rPr>
              <a:t>6,00 </a:t>
            </a:r>
            <a:r>
              <a:rPr sz="1800" dirty="0">
                <a:latin typeface="Trebuchet MS"/>
                <a:cs typeface="Trebuchet MS"/>
              </a:rPr>
              <a:t>+ </a:t>
            </a:r>
            <a:r>
              <a:rPr sz="1800" spc="-5" dirty="0">
                <a:latin typeface="Trebuchet MS"/>
                <a:cs typeface="Trebuchet MS"/>
              </a:rPr>
              <a:t>0,50 </a:t>
            </a:r>
            <a:r>
              <a:rPr sz="1800" dirty="0">
                <a:latin typeface="Trebuchet MS"/>
                <a:cs typeface="Trebuchet MS"/>
              </a:rPr>
              <a:t>)</a:t>
            </a:r>
            <a:r>
              <a:rPr sz="1800" spc="8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meter.</a:t>
            </a:r>
            <a:endParaRPr sz="1800">
              <a:latin typeface="Trebuchet MS"/>
              <a:cs typeface="Trebuchet MS"/>
            </a:endParaRPr>
          </a:p>
          <a:p>
            <a:pPr marR="5080" algn="r">
              <a:lnSpc>
                <a:spcPts val="1670"/>
              </a:lnSpc>
            </a:pPr>
            <a:r>
              <a:rPr sz="1800" spc="-225" dirty="0">
                <a:latin typeface="DejaVu Sans"/>
                <a:cs typeface="DejaVu Sans"/>
              </a:rPr>
              <a:t>Beban</a:t>
            </a:r>
            <a:r>
              <a:rPr sz="1800" spc="-220" dirty="0">
                <a:latin typeface="DejaVu Sans"/>
                <a:cs typeface="DejaVu Sans"/>
              </a:rPr>
              <a:t> </a:t>
            </a:r>
            <a:r>
              <a:rPr sz="1800" spc="-280" dirty="0">
                <a:latin typeface="DejaVu Sans"/>
                <a:cs typeface="DejaVu Sans"/>
              </a:rPr>
              <a:t>D</a:t>
            </a:r>
            <a:endParaRPr sz="1800">
              <a:latin typeface="DejaVu Sans"/>
              <a:cs typeface="DejaVu Sans"/>
            </a:endParaRPr>
          </a:p>
          <a:p>
            <a:pPr marL="299720" indent="-287020">
              <a:lnSpc>
                <a:spcPct val="100000"/>
              </a:lnSpc>
              <a:spcBef>
                <a:spcPts val="495"/>
              </a:spcBef>
              <a:buFont typeface="Wingdings"/>
              <a:buChar char=""/>
              <a:tabLst>
                <a:tab pos="299720" algn="l"/>
              </a:tabLst>
            </a:pPr>
            <a:r>
              <a:rPr sz="1800" spc="-5" dirty="0">
                <a:latin typeface="Trebuchet MS"/>
                <a:cs typeface="Trebuchet MS"/>
              </a:rPr>
              <a:t>Jembatan </a:t>
            </a:r>
            <a:r>
              <a:rPr sz="1800" spc="-15" dirty="0">
                <a:latin typeface="Trebuchet MS"/>
                <a:cs typeface="Trebuchet MS"/>
              </a:rPr>
              <a:t>Kelas </a:t>
            </a:r>
            <a:r>
              <a:rPr sz="1800" spc="-5" dirty="0">
                <a:latin typeface="Trebuchet MS"/>
                <a:cs typeface="Trebuchet MS"/>
              </a:rPr>
              <a:t>Low </a:t>
            </a:r>
            <a:r>
              <a:rPr sz="1800" spc="-10" dirty="0">
                <a:latin typeface="Trebuchet MS"/>
                <a:cs typeface="Trebuchet MS"/>
              </a:rPr>
              <a:t>Standar </a:t>
            </a:r>
            <a:r>
              <a:rPr sz="1800" spc="-5" dirty="0">
                <a:latin typeface="Trebuchet MS"/>
                <a:cs typeface="Trebuchet MS"/>
              </a:rPr>
              <a:t>(C/III)</a:t>
            </a:r>
            <a:r>
              <a:rPr sz="1800" spc="5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: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Trebuchet MS"/>
                <a:cs typeface="Trebuchet MS"/>
              </a:rPr>
              <a:t>Beban: 50 </a:t>
            </a:r>
            <a:r>
              <a:rPr sz="1800" dirty="0">
                <a:latin typeface="Trebuchet MS"/>
                <a:cs typeface="Trebuchet MS"/>
              </a:rPr>
              <a:t>% </a:t>
            </a:r>
            <a:r>
              <a:rPr sz="1800" spc="-5" dirty="0">
                <a:latin typeface="Trebuchet MS"/>
                <a:cs typeface="Trebuchet MS"/>
              </a:rPr>
              <a:t>muatan “T” dan 50 </a:t>
            </a:r>
            <a:r>
              <a:rPr sz="1800" dirty="0">
                <a:latin typeface="Trebuchet MS"/>
                <a:cs typeface="Trebuchet MS"/>
              </a:rPr>
              <a:t>% </a:t>
            </a:r>
            <a:r>
              <a:rPr sz="1800" spc="-5" dirty="0">
                <a:latin typeface="Trebuchet MS"/>
                <a:cs typeface="Trebuchet MS"/>
              </a:rPr>
              <a:t>muatan</a:t>
            </a:r>
            <a:r>
              <a:rPr sz="1800" spc="100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“D”.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Trebuchet MS"/>
                <a:cs typeface="Trebuchet MS"/>
              </a:rPr>
              <a:t>Lebar jembatan: (0,50 </a:t>
            </a:r>
            <a:r>
              <a:rPr sz="1800" dirty="0">
                <a:latin typeface="Trebuchet MS"/>
                <a:cs typeface="Trebuchet MS"/>
              </a:rPr>
              <a:t>+ </a:t>
            </a:r>
            <a:r>
              <a:rPr sz="1800" spc="-5" dirty="0">
                <a:latin typeface="Trebuchet MS"/>
                <a:cs typeface="Trebuchet MS"/>
              </a:rPr>
              <a:t>3,50 </a:t>
            </a:r>
            <a:r>
              <a:rPr sz="1800" dirty="0">
                <a:latin typeface="Trebuchet MS"/>
                <a:cs typeface="Trebuchet MS"/>
              </a:rPr>
              <a:t>+ </a:t>
            </a:r>
            <a:r>
              <a:rPr sz="1800" spc="-5" dirty="0">
                <a:latin typeface="Trebuchet MS"/>
                <a:cs typeface="Trebuchet MS"/>
              </a:rPr>
              <a:t>0,50)</a:t>
            </a:r>
            <a:r>
              <a:rPr sz="1800" spc="9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meter.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93778" y="1737867"/>
            <a:ext cx="5467350" cy="0"/>
          </a:xfrm>
          <a:custGeom>
            <a:avLst/>
            <a:gdLst/>
            <a:ahLst/>
            <a:cxnLst/>
            <a:rect l="l" t="t" r="r" b="b"/>
            <a:pathLst>
              <a:path w="5467350">
                <a:moveTo>
                  <a:pt x="0" y="0"/>
                </a:moveTo>
                <a:lnTo>
                  <a:pt x="5466727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2422" y="357822"/>
            <a:ext cx="4078604" cy="681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00" u="heavy" spc="-50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K</a:t>
            </a:r>
            <a:r>
              <a:rPr sz="3450" u="heavy" spc="-50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OMPONEN</a:t>
            </a:r>
            <a:r>
              <a:rPr sz="3450" u="heavy" spc="-28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 </a:t>
            </a:r>
            <a:r>
              <a:rPr sz="4300" u="heavy" spc="-54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J</a:t>
            </a:r>
            <a:r>
              <a:rPr sz="3450" u="heavy" spc="-54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EMBATAN</a:t>
            </a:r>
            <a:endParaRPr sz="3450"/>
          </a:p>
        </p:txBody>
      </p:sp>
      <p:sp>
        <p:nvSpPr>
          <p:cNvPr id="5" name="object 5"/>
          <p:cNvSpPr txBox="1"/>
          <p:nvPr/>
        </p:nvSpPr>
        <p:spPr>
          <a:xfrm>
            <a:off x="240982" y="1127061"/>
            <a:ext cx="3757929" cy="1830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8320" indent="-515620">
              <a:lnSpc>
                <a:spcPts val="2380"/>
              </a:lnSpc>
              <a:spcBef>
                <a:spcPts val="100"/>
              </a:spcBef>
              <a:buClr>
                <a:srgbClr val="E38312"/>
              </a:buClr>
              <a:buAutoNum type="arabicParenR"/>
              <a:tabLst>
                <a:tab pos="528320" algn="l"/>
                <a:tab pos="528955" algn="l"/>
              </a:tabLst>
            </a:pPr>
            <a:r>
              <a:rPr sz="2000" spc="-250" dirty="0">
                <a:solidFill>
                  <a:srgbClr val="404040"/>
                </a:solidFill>
                <a:latin typeface="DejaVu Sans"/>
                <a:cs typeface="DejaVu Sans"/>
              </a:rPr>
              <a:t>Bangunan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 atas.</a:t>
            </a:r>
            <a:endParaRPr sz="2000">
              <a:latin typeface="DejaVu Sans"/>
              <a:cs typeface="DejaVu Sans"/>
            </a:endParaRPr>
          </a:p>
          <a:p>
            <a:pPr marL="528320" indent="-515620">
              <a:lnSpc>
                <a:spcPts val="2360"/>
              </a:lnSpc>
              <a:buClr>
                <a:srgbClr val="E38312"/>
              </a:buClr>
              <a:buAutoNum type="arabicParenR"/>
              <a:tabLst>
                <a:tab pos="528320" algn="l"/>
                <a:tab pos="528955" algn="l"/>
              </a:tabLst>
            </a:pPr>
            <a:r>
              <a:rPr sz="2000" spc="-250" dirty="0">
                <a:solidFill>
                  <a:srgbClr val="404040"/>
                </a:solidFill>
                <a:latin typeface="DejaVu Sans"/>
                <a:cs typeface="DejaVu Sans"/>
              </a:rPr>
              <a:t>Landasan</a:t>
            </a:r>
            <a:endParaRPr sz="2000">
              <a:latin typeface="DejaVu Sans"/>
              <a:cs typeface="DejaVu Sans"/>
            </a:endParaRPr>
          </a:p>
          <a:p>
            <a:pPr marL="528320" indent="-515620">
              <a:lnSpc>
                <a:spcPts val="2360"/>
              </a:lnSpc>
              <a:buClr>
                <a:srgbClr val="E38312"/>
              </a:buClr>
              <a:buAutoNum type="arabicParenR"/>
              <a:tabLst>
                <a:tab pos="528320" algn="l"/>
                <a:tab pos="528955" algn="l"/>
              </a:tabLst>
            </a:pP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Bangunan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bawah.</a:t>
            </a:r>
            <a:endParaRPr sz="2000">
              <a:latin typeface="DejaVu Sans"/>
              <a:cs typeface="DejaVu Sans"/>
            </a:endParaRPr>
          </a:p>
          <a:p>
            <a:pPr marL="528320" indent="-515620">
              <a:lnSpc>
                <a:spcPts val="2360"/>
              </a:lnSpc>
              <a:buClr>
                <a:srgbClr val="E38312"/>
              </a:buClr>
              <a:buAutoNum type="arabicParenR"/>
              <a:tabLst>
                <a:tab pos="528320" algn="l"/>
                <a:tab pos="528955" algn="l"/>
              </a:tabLst>
            </a:pP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Pondasi.</a:t>
            </a:r>
            <a:endParaRPr sz="2000">
              <a:latin typeface="DejaVu Sans"/>
              <a:cs typeface="DejaVu Sans"/>
            </a:endParaRPr>
          </a:p>
          <a:p>
            <a:pPr marL="528320" indent="-515620">
              <a:lnSpc>
                <a:spcPts val="2360"/>
              </a:lnSpc>
              <a:buClr>
                <a:srgbClr val="E38312"/>
              </a:buClr>
              <a:buAutoNum type="arabicParenR"/>
              <a:tabLst>
                <a:tab pos="528320" algn="l"/>
                <a:tab pos="528955" algn="l"/>
              </a:tabLst>
            </a:pP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Embakment.</a:t>
            </a:r>
            <a:endParaRPr sz="2000">
              <a:latin typeface="DejaVu Sans"/>
              <a:cs typeface="DejaVu Sans"/>
            </a:endParaRPr>
          </a:p>
          <a:p>
            <a:pPr marL="528320" indent="-515620">
              <a:lnSpc>
                <a:spcPts val="2380"/>
              </a:lnSpc>
              <a:buClr>
                <a:srgbClr val="E38312"/>
              </a:buClr>
              <a:buAutoNum type="arabicParenR"/>
              <a:tabLst>
                <a:tab pos="528320" algn="l"/>
                <a:tab pos="528955" algn="l"/>
              </a:tabLst>
            </a:pP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Bangunan </a:t>
            </a:r>
            <a:r>
              <a:rPr sz="2000" spc="-275" dirty="0">
                <a:solidFill>
                  <a:srgbClr val="404040"/>
                </a:solidFill>
                <a:latin typeface="DejaVu Sans"/>
                <a:cs typeface="DejaVu Sans"/>
              </a:rPr>
              <a:t>pangaman</a:t>
            </a:r>
            <a:r>
              <a:rPr sz="2000" spc="-15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jembatan</a:t>
            </a:r>
            <a:endParaRPr sz="2000">
              <a:latin typeface="DejaVu Sans"/>
              <a:cs typeface="DejaVu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94809" y="200395"/>
            <a:ext cx="7281324" cy="36447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32422" y="3001009"/>
            <a:ext cx="562546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latin typeface="DejaVu Sans"/>
                <a:cs typeface="DejaVu Sans"/>
              </a:rPr>
              <a:t>I. </a:t>
            </a:r>
            <a:r>
              <a:rPr sz="1800" spc="-204" dirty="0">
                <a:latin typeface="DejaVu Sans"/>
                <a:cs typeface="DejaVu Sans"/>
              </a:rPr>
              <a:t>BANGUNAN</a:t>
            </a:r>
            <a:r>
              <a:rPr sz="1800" spc="-250" dirty="0">
                <a:latin typeface="DejaVu Sans"/>
                <a:cs typeface="DejaVu Sans"/>
              </a:rPr>
              <a:t> </a:t>
            </a:r>
            <a:r>
              <a:rPr sz="1800" spc="-305" dirty="0">
                <a:latin typeface="DejaVu Sans"/>
                <a:cs typeface="DejaVu Sans"/>
              </a:rPr>
              <a:t>ATAS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235" dirty="0">
                <a:latin typeface="DejaVu Sans"/>
                <a:cs typeface="DejaVu Sans"/>
              </a:rPr>
              <a:t>Bangunan </a:t>
            </a:r>
            <a:r>
              <a:rPr sz="1800" spc="-220" dirty="0">
                <a:latin typeface="DejaVu Sans"/>
                <a:cs typeface="DejaVu Sans"/>
              </a:rPr>
              <a:t>atas </a:t>
            </a:r>
            <a:r>
              <a:rPr sz="1800" spc="-210" dirty="0">
                <a:latin typeface="DejaVu Sans"/>
                <a:cs typeface="DejaVu Sans"/>
              </a:rPr>
              <a:t>memikul </a:t>
            </a:r>
            <a:r>
              <a:rPr sz="1800" spc="-215" dirty="0">
                <a:latin typeface="DejaVu Sans"/>
                <a:cs typeface="DejaVu Sans"/>
              </a:rPr>
              <a:t>beban </a:t>
            </a:r>
            <a:r>
              <a:rPr sz="1800" spc="-175" dirty="0">
                <a:latin typeface="DejaVu Sans"/>
                <a:cs typeface="DejaVu Sans"/>
              </a:rPr>
              <a:t>tetap, hidup, </a:t>
            </a:r>
            <a:r>
              <a:rPr sz="1800" spc="-215" dirty="0">
                <a:latin typeface="DejaVu Sans"/>
                <a:cs typeface="DejaVu Sans"/>
              </a:rPr>
              <a:t>dan</a:t>
            </a:r>
            <a:r>
              <a:rPr sz="1800" spc="-80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sementara,</a:t>
            </a:r>
            <a:endParaRPr sz="1800">
              <a:latin typeface="DejaVu Sans"/>
              <a:cs typeface="DejaVu Sans"/>
            </a:endParaRPr>
          </a:p>
          <a:p>
            <a:pPr marL="12700" marR="747395">
              <a:lnSpc>
                <a:spcPct val="100000"/>
              </a:lnSpc>
            </a:pPr>
            <a:r>
              <a:rPr sz="1800" spc="-220" dirty="0">
                <a:latin typeface="DejaVu Sans"/>
                <a:cs typeface="DejaVu Sans"/>
              </a:rPr>
              <a:t>kemudian </a:t>
            </a:r>
            <a:r>
              <a:rPr sz="1800" spc="-225" dirty="0">
                <a:latin typeface="DejaVu Sans"/>
                <a:cs typeface="DejaVu Sans"/>
              </a:rPr>
              <a:t>melimpahkannya </a:t>
            </a:r>
            <a:r>
              <a:rPr sz="1800" spc="-250" dirty="0">
                <a:latin typeface="DejaVu Sans"/>
                <a:cs typeface="DejaVu Sans"/>
              </a:rPr>
              <a:t>ke </a:t>
            </a:r>
            <a:r>
              <a:rPr sz="1800" spc="-195" dirty="0">
                <a:latin typeface="DejaVu Sans"/>
                <a:cs typeface="DejaVu Sans"/>
              </a:rPr>
              <a:t>perletakan jembatan.  </a:t>
            </a:r>
            <a:r>
              <a:rPr sz="1800" spc="-235" dirty="0">
                <a:latin typeface="DejaVu Sans"/>
                <a:cs typeface="DejaVu Sans"/>
              </a:rPr>
              <a:t>Bangunan </a:t>
            </a:r>
            <a:r>
              <a:rPr sz="1800" spc="-220" dirty="0">
                <a:latin typeface="DejaVu Sans"/>
                <a:cs typeface="DejaVu Sans"/>
              </a:rPr>
              <a:t>atas </a:t>
            </a:r>
            <a:r>
              <a:rPr sz="1800" spc="-145" dirty="0">
                <a:latin typeface="DejaVu Sans"/>
                <a:cs typeface="DejaVu Sans"/>
              </a:rPr>
              <a:t>terdiri </a:t>
            </a:r>
            <a:r>
              <a:rPr sz="1800" spc="-220" dirty="0">
                <a:latin typeface="DejaVu Sans"/>
                <a:cs typeface="DejaVu Sans"/>
              </a:rPr>
              <a:t>atas</a:t>
            </a:r>
            <a:r>
              <a:rPr sz="1800" spc="-340" dirty="0">
                <a:latin typeface="DejaVu Sans"/>
                <a:cs typeface="DejaVu Sans"/>
              </a:rPr>
              <a:t> </a:t>
            </a:r>
            <a:r>
              <a:rPr sz="1800" spc="-125" dirty="0">
                <a:latin typeface="DejaVu Sans"/>
                <a:cs typeface="DejaVu Sans"/>
              </a:rPr>
              <a:t>: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2422" y="4098607"/>
            <a:ext cx="46031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8320" algn="l"/>
              </a:tabLst>
            </a:pPr>
            <a:r>
              <a:rPr sz="1800" spc="-195" dirty="0">
                <a:latin typeface="DejaVu Sans"/>
                <a:cs typeface="DejaVu Sans"/>
              </a:rPr>
              <a:t>1)	Konstruksi </a:t>
            </a:r>
            <a:r>
              <a:rPr sz="1800" spc="-200" dirty="0">
                <a:latin typeface="DejaVu Sans"/>
                <a:cs typeface="DejaVu Sans"/>
              </a:rPr>
              <a:t>Lantai </a:t>
            </a:r>
            <a:r>
              <a:rPr sz="1800" spc="-215" dirty="0">
                <a:latin typeface="DejaVu Sans"/>
                <a:cs typeface="DejaVu Sans"/>
              </a:rPr>
              <a:t>Kendaraan, </a:t>
            </a:r>
            <a:r>
              <a:rPr sz="1800" spc="-200" dirty="0">
                <a:latin typeface="DejaVu Sans"/>
                <a:cs typeface="DejaVu Sans"/>
              </a:rPr>
              <a:t>tersusun </a:t>
            </a:r>
            <a:r>
              <a:rPr sz="1800" spc="-165" dirty="0">
                <a:latin typeface="DejaVu Sans"/>
                <a:cs typeface="DejaVu Sans"/>
              </a:rPr>
              <a:t>dari</a:t>
            </a:r>
            <a:r>
              <a:rPr sz="1800" spc="-190" dirty="0">
                <a:latin typeface="DejaVu Sans"/>
                <a:cs typeface="DejaVu Sans"/>
              </a:rPr>
              <a:t> </a:t>
            </a:r>
            <a:r>
              <a:rPr sz="1800" spc="-125" dirty="0">
                <a:latin typeface="DejaVu Sans"/>
                <a:cs typeface="DejaVu Sans"/>
              </a:rPr>
              <a:t>: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9940" y="4373245"/>
            <a:ext cx="237109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1800" spc="-170" dirty="0">
                <a:latin typeface="DejaVu Sans"/>
                <a:cs typeface="DejaVu Sans"/>
              </a:rPr>
              <a:t>Pelat </a:t>
            </a:r>
            <a:r>
              <a:rPr sz="1800" spc="-200" dirty="0">
                <a:latin typeface="DejaVu Sans"/>
                <a:cs typeface="DejaVu Sans"/>
              </a:rPr>
              <a:t>Lantai</a:t>
            </a:r>
            <a:r>
              <a:rPr sz="1800" spc="-190" dirty="0">
                <a:latin typeface="DejaVu Sans"/>
                <a:cs typeface="DejaVu Sans"/>
              </a:rPr>
              <a:t> </a:t>
            </a:r>
            <a:r>
              <a:rPr sz="1800" spc="-225" dirty="0">
                <a:latin typeface="DejaVu Sans"/>
                <a:cs typeface="DejaVu Sans"/>
              </a:rPr>
              <a:t>Kendaraan</a:t>
            </a:r>
            <a:endParaRPr sz="1800">
              <a:latin typeface="DejaVu Sans"/>
              <a:cs typeface="DejaVu Sans"/>
            </a:endParaRPr>
          </a:p>
          <a:p>
            <a:pPr marL="241300" indent="-228600">
              <a:lnSpc>
                <a:spcPct val="100000"/>
              </a:lnSpc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1800" spc="-195" dirty="0">
                <a:latin typeface="DejaVu Sans"/>
                <a:cs typeface="DejaVu Sans"/>
              </a:rPr>
              <a:t>Balok</a:t>
            </a:r>
            <a:r>
              <a:rPr sz="1800" spc="-185" dirty="0">
                <a:latin typeface="DejaVu Sans"/>
                <a:cs typeface="DejaVu Sans"/>
              </a:rPr>
              <a:t> </a:t>
            </a:r>
            <a:r>
              <a:rPr sz="1800" spc="-200" dirty="0">
                <a:latin typeface="DejaVu Sans"/>
                <a:cs typeface="DejaVu Sans"/>
              </a:rPr>
              <a:t>Memanjang</a:t>
            </a:r>
            <a:endParaRPr sz="1800">
              <a:latin typeface="DejaVu Sans"/>
              <a:cs typeface="DejaVu Sans"/>
            </a:endParaRPr>
          </a:p>
          <a:p>
            <a:pPr marL="241300" indent="-228600">
              <a:lnSpc>
                <a:spcPct val="100000"/>
              </a:lnSpc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1800" spc="-195" dirty="0">
                <a:latin typeface="DejaVu Sans"/>
                <a:cs typeface="DejaVu Sans"/>
              </a:rPr>
              <a:t>Balok</a:t>
            </a:r>
            <a:r>
              <a:rPr sz="1800" spc="-180" dirty="0">
                <a:latin typeface="DejaVu Sans"/>
                <a:cs typeface="DejaVu Sans"/>
              </a:rPr>
              <a:t> </a:t>
            </a:r>
            <a:r>
              <a:rPr sz="1800" spc="-170" dirty="0">
                <a:latin typeface="DejaVu Sans"/>
                <a:cs typeface="DejaVu Sans"/>
              </a:rPr>
              <a:t>Melintang</a:t>
            </a:r>
            <a:endParaRPr sz="1800">
              <a:latin typeface="DejaVu Sans"/>
              <a:cs typeface="DejaVu Sans"/>
            </a:endParaRPr>
          </a:p>
          <a:p>
            <a:pPr marL="241300" indent="-228600">
              <a:lnSpc>
                <a:spcPct val="100000"/>
              </a:lnSpc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1800" spc="-200" dirty="0">
                <a:latin typeface="DejaVu Sans"/>
                <a:cs typeface="DejaVu Sans"/>
              </a:rPr>
              <a:t>Trotoar,</a:t>
            </a:r>
            <a:r>
              <a:rPr sz="1800" spc="-130" dirty="0">
                <a:latin typeface="DejaVu Sans"/>
                <a:cs typeface="DejaVu Sans"/>
              </a:rPr>
              <a:t> </a:t>
            </a:r>
            <a:r>
              <a:rPr sz="1800" spc="-220" dirty="0">
                <a:latin typeface="DejaVu Sans"/>
                <a:cs typeface="DejaVu Sans"/>
              </a:rPr>
              <a:t>dan</a:t>
            </a:r>
            <a:endParaRPr sz="1800">
              <a:latin typeface="DejaVu Sans"/>
              <a:cs typeface="DejaVu Sans"/>
            </a:endParaRPr>
          </a:p>
          <a:p>
            <a:pPr marL="241300" indent="-228600">
              <a:lnSpc>
                <a:spcPct val="100000"/>
              </a:lnSpc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1800" spc="-229" dirty="0">
                <a:latin typeface="DejaVu Sans"/>
                <a:cs typeface="DejaVu Sans"/>
              </a:rPr>
              <a:t>Sandaran</a:t>
            </a:r>
            <a:r>
              <a:rPr sz="1800" spc="-140" dirty="0">
                <a:latin typeface="DejaVu Sans"/>
                <a:cs typeface="DejaVu Sans"/>
              </a:rPr>
              <a:t> </a:t>
            </a:r>
            <a:r>
              <a:rPr sz="1800" spc="-190" dirty="0">
                <a:latin typeface="DejaVu Sans"/>
                <a:cs typeface="DejaVu Sans"/>
              </a:rPr>
              <a:t>Jembatan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2422" y="5745162"/>
            <a:ext cx="552767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1496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latin typeface="DejaVu Sans"/>
                <a:cs typeface="DejaVu Sans"/>
              </a:rPr>
              <a:t>Disamping </a:t>
            </a:r>
            <a:r>
              <a:rPr sz="1800" spc="-215" dirty="0">
                <a:latin typeface="DejaVu Sans"/>
                <a:cs typeface="DejaVu Sans"/>
              </a:rPr>
              <a:t>beratnya </a:t>
            </a:r>
            <a:r>
              <a:rPr sz="1800" spc="-165" dirty="0">
                <a:latin typeface="DejaVu Sans"/>
                <a:cs typeface="DejaVu Sans"/>
              </a:rPr>
              <a:t>sendiri, </a:t>
            </a:r>
            <a:r>
              <a:rPr sz="1800" spc="-170" dirty="0">
                <a:latin typeface="DejaVu Sans"/>
                <a:cs typeface="DejaVu Sans"/>
              </a:rPr>
              <a:t>lantai </a:t>
            </a: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15" dirty="0">
                <a:latin typeface="DejaVu Sans"/>
                <a:cs typeface="DejaVu Sans"/>
              </a:rPr>
              <a:t>menerima  </a:t>
            </a:r>
            <a:r>
              <a:rPr sz="1800" spc="-225" dirty="0">
                <a:latin typeface="DejaVu Sans"/>
                <a:cs typeface="DejaVu Sans"/>
              </a:rPr>
              <a:t>langsung </a:t>
            </a:r>
            <a:r>
              <a:rPr sz="1800" spc="-215" dirty="0">
                <a:latin typeface="DejaVu Sans"/>
                <a:cs typeface="DejaVu Sans"/>
              </a:rPr>
              <a:t>beban </a:t>
            </a:r>
            <a:r>
              <a:rPr sz="1800" spc="-180" dirty="0">
                <a:latin typeface="DejaVu Sans"/>
                <a:cs typeface="DejaVu Sans"/>
              </a:rPr>
              <a:t>hidup </a:t>
            </a:r>
            <a:r>
              <a:rPr sz="1800" spc="-220" dirty="0">
                <a:latin typeface="DejaVu Sans"/>
                <a:cs typeface="DejaVu Sans"/>
              </a:rPr>
              <a:t>dan</a:t>
            </a:r>
            <a:r>
              <a:rPr sz="1800" spc="100" dirty="0">
                <a:latin typeface="DejaVu Sans"/>
                <a:cs typeface="DejaVu Sans"/>
              </a:rPr>
              <a:t> </a:t>
            </a:r>
            <a:r>
              <a:rPr sz="1800" spc="-215" dirty="0">
                <a:latin typeface="DejaVu Sans"/>
                <a:cs typeface="DejaVu Sans"/>
              </a:rPr>
              <a:t>sementara.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76009" y="3769359"/>
            <a:ext cx="58559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7685" algn="l"/>
              </a:tabLst>
            </a:pPr>
            <a:r>
              <a:rPr sz="1800" spc="-195" dirty="0">
                <a:latin typeface="DejaVu Sans"/>
                <a:cs typeface="DejaVu Sans"/>
              </a:rPr>
              <a:t>2)	Konstruksi </a:t>
            </a:r>
            <a:r>
              <a:rPr sz="1800" spc="-190" dirty="0">
                <a:latin typeface="DejaVu Sans"/>
                <a:cs typeface="DejaVu Sans"/>
              </a:rPr>
              <a:t>Pemikul</a:t>
            </a:r>
            <a:r>
              <a:rPr sz="1800" spc="-125" dirty="0">
                <a:latin typeface="DejaVu Sans"/>
                <a:cs typeface="DejaVu Sans"/>
              </a:rPr>
              <a:t> </a:t>
            </a:r>
            <a:r>
              <a:rPr sz="1800" spc="-220" dirty="0">
                <a:latin typeface="DejaVu Sans"/>
                <a:cs typeface="DejaVu Sans"/>
              </a:rPr>
              <a:t>Utama</a:t>
            </a:r>
            <a:endParaRPr sz="18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</a:pPr>
            <a:r>
              <a:rPr sz="1800" spc="-195" dirty="0">
                <a:latin typeface="DejaVu Sans"/>
                <a:cs typeface="DejaVu Sans"/>
              </a:rPr>
              <a:t>Konstruksi </a:t>
            </a:r>
            <a:r>
              <a:rPr sz="1800" spc="-130" dirty="0">
                <a:latin typeface="DejaVu Sans"/>
                <a:cs typeface="DejaVu Sans"/>
              </a:rPr>
              <a:t>ini </a:t>
            </a:r>
            <a:r>
              <a:rPr sz="1800" spc="-215" dirty="0">
                <a:latin typeface="DejaVu Sans"/>
                <a:cs typeface="DejaVu Sans"/>
              </a:rPr>
              <a:t>menerima </a:t>
            </a:r>
            <a:r>
              <a:rPr sz="1800" spc="-245" dirty="0">
                <a:latin typeface="DejaVu Sans"/>
                <a:cs typeface="DejaVu Sans"/>
              </a:rPr>
              <a:t>semua </a:t>
            </a:r>
            <a:r>
              <a:rPr sz="1800" spc="-215" dirty="0">
                <a:latin typeface="DejaVu Sans"/>
                <a:cs typeface="DejaVu Sans"/>
              </a:rPr>
              <a:t>beban </a:t>
            </a:r>
            <a:r>
              <a:rPr sz="1800" spc="-165" dirty="0">
                <a:latin typeface="DejaVu Sans"/>
                <a:cs typeface="DejaVu Sans"/>
              </a:rPr>
              <a:t>dari </a:t>
            </a:r>
            <a:r>
              <a:rPr sz="1800" spc="-195" dirty="0">
                <a:latin typeface="DejaVu Sans"/>
                <a:cs typeface="DejaVu Sans"/>
              </a:rPr>
              <a:t>konstruksi</a:t>
            </a:r>
            <a:r>
              <a:rPr sz="1800" spc="135" dirty="0">
                <a:latin typeface="DejaVu Sans"/>
                <a:cs typeface="DejaVu Sans"/>
              </a:rPr>
              <a:t> </a:t>
            </a:r>
            <a:r>
              <a:rPr sz="1800" spc="-170" dirty="0">
                <a:latin typeface="DejaVu Sans"/>
                <a:cs typeface="DejaVu Sans"/>
              </a:rPr>
              <a:t>lantai</a:t>
            </a:r>
            <a:endParaRPr sz="1800">
              <a:latin typeface="DejaVu Sans"/>
              <a:cs typeface="DejaVu Sans"/>
            </a:endParaRPr>
          </a:p>
          <a:p>
            <a:pPr marL="12700" marR="5080">
              <a:lnSpc>
                <a:spcPct val="100000"/>
              </a:lnSpc>
            </a:pPr>
            <a:r>
              <a:rPr sz="1800" spc="-225" dirty="0">
                <a:latin typeface="DejaVu Sans"/>
                <a:cs typeface="DejaVu Sans"/>
              </a:rPr>
              <a:t>kendaraan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235" dirty="0">
                <a:latin typeface="DejaVu Sans"/>
                <a:cs typeface="DejaVu Sans"/>
              </a:rPr>
              <a:t>memindahkannya </a:t>
            </a:r>
            <a:r>
              <a:rPr sz="1800" spc="-250" dirty="0">
                <a:latin typeface="DejaVu Sans"/>
                <a:cs typeface="DejaVu Sans"/>
              </a:rPr>
              <a:t>ke </a:t>
            </a:r>
            <a:r>
              <a:rPr sz="1800" spc="-190" dirty="0">
                <a:latin typeface="DejaVu Sans"/>
                <a:cs typeface="DejaVu Sans"/>
              </a:rPr>
              <a:t>perletakan </a:t>
            </a:r>
            <a:r>
              <a:rPr sz="1800" spc="-195" dirty="0">
                <a:latin typeface="DejaVu Sans"/>
                <a:cs typeface="DejaVu Sans"/>
              </a:rPr>
              <a:t>jembatan.  Selain </a:t>
            </a:r>
            <a:r>
              <a:rPr sz="1800" spc="-130" dirty="0">
                <a:latin typeface="DejaVu Sans"/>
                <a:cs typeface="DejaVu Sans"/>
              </a:rPr>
              <a:t>itu </a:t>
            </a:r>
            <a:r>
              <a:rPr sz="1800" spc="-210" dirty="0">
                <a:latin typeface="DejaVu Sans"/>
                <a:cs typeface="DejaVu Sans"/>
              </a:rPr>
              <a:t>memikul </a:t>
            </a:r>
            <a:r>
              <a:rPr sz="1800" spc="-215" dirty="0">
                <a:latin typeface="DejaVu Sans"/>
                <a:cs typeface="DejaVu Sans"/>
              </a:rPr>
              <a:t>beratnya </a:t>
            </a:r>
            <a:r>
              <a:rPr sz="1800" spc="-170" dirty="0">
                <a:latin typeface="DejaVu Sans"/>
                <a:cs typeface="DejaVu Sans"/>
              </a:rPr>
              <a:t>sendiri </a:t>
            </a:r>
            <a:r>
              <a:rPr sz="1800" spc="-220" dirty="0">
                <a:latin typeface="DejaVu Sans"/>
                <a:cs typeface="DejaVu Sans"/>
              </a:rPr>
              <a:t>dan </a:t>
            </a:r>
            <a:r>
              <a:rPr sz="1800" spc="-215" dirty="0">
                <a:latin typeface="DejaVu Sans"/>
                <a:cs typeface="DejaVu Sans"/>
              </a:rPr>
              <a:t>beban </a:t>
            </a:r>
            <a:r>
              <a:rPr sz="1800" spc="-225" dirty="0">
                <a:latin typeface="DejaVu Sans"/>
                <a:cs typeface="DejaVu Sans"/>
              </a:rPr>
              <a:t>sementara </a:t>
            </a:r>
            <a:r>
              <a:rPr sz="1800" spc="-254" dirty="0">
                <a:latin typeface="DejaVu Sans"/>
                <a:cs typeface="DejaVu Sans"/>
              </a:rPr>
              <a:t>yang  </a:t>
            </a:r>
            <a:r>
              <a:rPr sz="1800" spc="-195" dirty="0">
                <a:latin typeface="DejaVu Sans"/>
                <a:cs typeface="DejaVu Sans"/>
              </a:rPr>
              <a:t>bekerja </a:t>
            </a:r>
            <a:r>
              <a:rPr sz="1800" spc="-225" dirty="0">
                <a:latin typeface="DejaVu Sans"/>
                <a:cs typeface="DejaVu Sans"/>
              </a:rPr>
              <a:t>langsung</a:t>
            </a:r>
            <a:r>
              <a:rPr sz="1800" spc="-105" dirty="0">
                <a:latin typeface="DejaVu Sans"/>
                <a:cs typeface="DejaVu Sans"/>
              </a:rPr>
              <a:t> </a:t>
            </a:r>
            <a:r>
              <a:rPr sz="1800" spc="-229" dirty="0">
                <a:latin typeface="DejaVu Sans"/>
                <a:cs typeface="DejaVu Sans"/>
              </a:rPr>
              <a:t>kepadanya.</a:t>
            </a:r>
            <a:endParaRPr sz="1800">
              <a:latin typeface="DejaVu Sans"/>
              <a:cs typeface="DejaVu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76009" y="5141595"/>
            <a:ext cx="569150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8320" marR="5080" indent="-515620">
              <a:lnSpc>
                <a:spcPct val="100000"/>
              </a:lnSpc>
              <a:spcBef>
                <a:spcPts val="100"/>
              </a:spcBef>
              <a:buAutoNum type="arabicParenR" startAt="3"/>
              <a:tabLst>
                <a:tab pos="527685" algn="l"/>
                <a:tab pos="528320" algn="l"/>
              </a:tabLst>
            </a:pPr>
            <a:r>
              <a:rPr sz="1800" spc="-190" dirty="0">
                <a:latin typeface="DejaVu Sans"/>
                <a:cs typeface="DejaVu Sans"/>
              </a:rPr>
              <a:t>Konstruksi-Konstruksi </a:t>
            </a:r>
            <a:r>
              <a:rPr sz="1800" spc="-220" dirty="0">
                <a:latin typeface="DejaVu Sans"/>
                <a:cs typeface="DejaVu Sans"/>
              </a:rPr>
              <a:t>Pengaku, </a:t>
            </a:r>
            <a:r>
              <a:rPr sz="1800" spc="-160" dirty="0">
                <a:latin typeface="DejaVu Sans"/>
                <a:cs typeface="DejaVu Sans"/>
              </a:rPr>
              <a:t>bila </a:t>
            </a:r>
            <a:r>
              <a:rPr sz="1800" spc="-185" dirty="0">
                <a:latin typeface="DejaVu Sans"/>
                <a:cs typeface="DejaVu Sans"/>
              </a:rPr>
              <a:t>diperlukan </a:t>
            </a:r>
            <a:r>
              <a:rPr sz="1800" spc="-240" dirty="0">
                <a:latin typeface="DejaVu Sans"/>
                <a:cs typeface="DejaVu Sans"/>
              </a:rPr>
              <a:t>pengaku  </a:t>
            </a:r>
            <a:r>
              <a:rPr sz="1800" spc="-225" dirty="0">
                <a:latin typeface="DejaVu Sans"/>
                <a:cs typeface="DejaVu Sans"/>
              </a:rPr>
              <a:t>pada</a:t>
            </a:r>
            <a:r>
              <a:rPr sz="1800" spc="-150" dirty="0">
                <a:latin typeface="DejaVu Sans"/>
                <a:cs typeface="DejaVu Sans"/>
              </a:rPr>
              <a:t> </a:t>
            </a:r>
            <a:r>
              <a:rPr sz="1800" spc="-185" dirty="0">
                <a:latin typeface="DejaVu Sans"/>
                <a:cs typeface="DejaVu Sans"/>
              </a:rPr>
              <a:t>struktur.</a:t>
            </a:r>
            <a:endParaRPr sz="1800">
              <a:latin typeface="DejaVu Sans"/>
              <a:cs typeface="DejaVu Sans"/>
            </a:endParaRPr>
          </a:p>
          <a:p>
            <a:pPr marL="528320" indent="-515620">
              <a:lnSpc>
                <a:spcPct val="100000"/>
              </a:lnSpc>
              <a:buAutoNum type="arabicParenR" startAt="3"/>
              <a:tabLst>
                <a:tab pos="527685" algn="l"/>
                <a:tab pos="528320" algn="l"/>
              </a:tabLst>
            </a:pPr>
            <a:r>
              <a:rPr sz="1800" spc="-245" dirty="0">
                <a:latin typeface="DejaVu Sans"/>
                <a:cs typeface="DejaVu Sans"/>
              </a:rPr>
              <a:t>Lampu </a:t>
            </a:r>
            <a:r>
              <a:rPr sz="1800" spc="-220" dirty="0">
                <a:latin typeface="DejaVu Sans"/>
                <a:cs typeface="DejaVu Sans"/>
              </a:rPr>
              <a:t>Penerangan </a:t>
            </a:r>
            <a:r>
              <a:rPr sz="1800" spc="-225" dirty="0">
                <a:latin typeface="DejaVu Sans"/>
                <a:cs typeface="DejaVu Sans"/>
              </a:rPr>
              <a:t>pada</a:t>
            </a:r>
            <a:r>
              <a:rPr sz="1800" spc="-285" dirty="0">
                <a:latin typeface="DejaVu Sans"/>
                <a:cs typeface="DejaVu Sans"/>
              </a:rPr>
              <a:t> </a:t>
            </a:r>
            <a:r>
              <a:rPr sz="1800" spc="-185" dirty="0">
                <a:latin typeface="DejaVu Sans"/>
                <a:cs typeface="DejaVu Sans"/>
              </a:rPr>
              <a:t>Jembatan.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29599" y="15924"/>
            <a:ext cx="9159230" cy="68420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21640" y="47307"/>
            <a:ext cx="2144395" cy="1240155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12700" marR="5080">
              <a:lnSpc>
                <a:spcPts val="4400"/>
              </a:lnSpc>
              <a:spcBef>
                <a:spcPts val="880"/>
              </a:spcBef>
            </a:pPr>
            <a:r>
              <a:rPr sz="4300" u="heavy" spc="-101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K</a:t>
            </a:r>
            <a:r>
              <a:rPr sz="3450" u="heavy" spc="-49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O</a:t>
            </a:r>
            <a:r>
              <a:rPr sz="3450" u="heavy" spc="-3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M</a:t>
            </a:r>
            <a:r>
              <a:rPr sz="3450" u="heavy" spc="-62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P</a:t>
            </a:r>
            <a:r>
              <a:rPr sz="3450" u="heavy" spc="-509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O</a:t>
            </a:r>
            <a:r>
              <a:rPr sz="3450" u="heavy" spc="-39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N</a:t>
            </a:r>
            <a:r>
              <a:rPr sz="3450" u="heavy" spc="-68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E</a:t>
            </a:r>
            <a:r>
              <a:rPr sz="3450" u="heavy" spc="-204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N </a:t>
            </a:r>
            <a:r>
              <a:rPr sz="3450" spc="-114" dirty="0">
                <a:solidFill>
                  <a:srgbClr val="404040"/>
                </a:solidFill>
              </a:rPr>
              <a:t> </a:t>
            </a:r>
            <a:r>
              <a:rPr sz="4300" u="heavy" spc="-54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J</a:t>
            </a:r>
            <a:r>
              <a:rPr sz="3450" u="heavy" spc="-54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</a:rPr>
              <a:t>EMBATAN</a:t>
            </a:r>
            <a:endParaRPr sz="3450"/>
          </a:p>
        </p:txBody>
      </p:sp>
      <p:sp>
        <p:nvSpPr>
          <p:cNvPr id="6" name="object 6"/>
          <p:cNvSpPr/>
          <p:nvPr/>
        </p:nvSpPr>
        <p:spPr>
          <a:xfrm>
            <a:off x="395323" y="4599122"/>
            <a:ext cx="4393465" cy="21909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32422" y="2031746"/>
            <a:ext cx="23171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AutoNum type="arabicParenR"/>
              <a:tabLst>
                <a:tab pos="355600" algn="l"/>
                <a:tab pos="356235" algn="l"/>
              </a:tabLst>
            </a:pPr>
            <a:r>
              <a:rPr sz="1800" spc="-229" dirty="0">
                <a:latin typeface="DejaVu Sans"/>
                <a:cs typeface="DejaVu Sans"/>
              </a:rPr>
              <a:t>Truss </a:t>
            </a:r>
            <a:r>
              <a:rPr sz="1800" spc="-240" dirty="0">
                <a:latin typeface="DejaVu Sans"/>
                <a:cs typeface="DejaVu Sans"/>
              </a:rPr>
              <a:t>Deck</a:t>
            </a:r>
            <a:r>
              <a:rPr sz="1800" spc="-80" dirty="0">
                <a:latin typeface="DejaVu Sans"/>
                <a:cs typeface="DejaVu Sans"/>
              </a:rPr>
              <a:t> </a:t>
            </a:r>
            <a:r>
              <a:rPr sz="1800" spc="-204" dirty="0">
                <a:latin typeface="DejaVu Sans"/>
                <a:cs typeface="DejaVu Sans"/>
              </a:rPr>
              <a:t>Bridge</a:t>
            </a:r>
            <a:endParaRPr sz="1800">
              <a:latin typeface="DejaVu Sans"/>
              <a:cs typeface="DejaVu Sans"/>
            </a:endParaRPr>
          </a:p>
          <a:p>
            <a:pPr marL="355600">
              <a:lnSpc>
                <a:spcPct val="100000"/>
              </a:lnSpc>
            </a:pPr>
            <a:r>
              <a:rPr sz="1800" spc="-170" dirty="0">
                <a:latin typeface="DejaVu Sans"/>
                <a:cs typeface="DejaVu Sans"/>
              </a:rPr>
              <a:t>(Left)</a:t>
            </a:r>
            <a:endParaRPr sz="1800">
              <a:latin typeface="DejaVu Sans"/>
              <a:cs typeface="DejaVu Sans"/>
            </a:endParaRPr>
          </a:p>
          <a:p>
            <a:pPr marL="355600" indent="-342900">
              <a:lnSpc>
                <a:spcPct val="100000"/>
              </a:lnSpc>
              <a:buAutoNum type="arabicParenR" startAt="2"/>
              <a:tabLst>
                <a:tab pos="355600" algn="l"/>
                <a:tab pos="356235" algn="l"/>
              </a:tabLst>
            </a:pPr>
            <a:r>
              <a:rPr sz="1800" spc="-195" dirty="0">
                <a:latin typeface="DejaVu Sans"/>
                <a:cs typeface="DejaVu Sans"/>
              </a:rPr>
              <a:t>Steel </a:t>
            </a:r>
            <a:r>
              <a:rPr sz="1800" spc="-170" dirty="0">
                <a:latin typeface="DejaVu Sans"/>
                <a:cs typeface="DejaVu Sans"/>
              </a:rPr>
              <a:t>Girder</a:t>
            </a:r>
            <a:r>
              <a:rPr sz="1800" spc="-175" dirty="0">
                <a:latin typeface="DejaVu Sans"/>
                <a:cs typeface="DejaVu Sans"/>
              </a:rPr>
              <a:t> </a:t>
            </a:r>
            <a:r>
              <a:rPr sz="1800" spc="-195" dirty="0">
                <a:latin typeface="DejaVu Sans"/>
                <a:cs typeface="DejaVu Sans"/>
              </a:rPr>
              <a:t>(Centre)</a:t>
            </a:r>
            <a:endParaRPr sz="1800">
              <a:latin typeface="DejaVu Sans"/>
              <a:cs typeface="DejaVu Sans"/>
            </a:endParaRPr>
          </a:p>
          <a:p>
            <a:pPr marL="355600" indent="-342900">
              <a:lnSpc>
                <a:spcPct val="100000"/>
              </a:lnSpc>
              <a:buAutoNum type="arabicParenR" startAt="2"/>
              <a:tabLst>
                <a:tab pos="355600" algn="l"/>
                <a:tab pos="356235" algn="l"/>
              </a:tabLst>
            </a:pPr>
            <a:r>
              <a:rPr sz="1800" spc="-200" dirty="0">
                <a:latin typeface="DejaVu Sans"/>
                <a:cs typeface="DejaVu Sans"/>
              </a:rPr>
              <a:t>Concrete</a:t>
            </a:r>
            <a:r>
              <a:rPr sz="1800" spc="-145" dirty="0">
                <a:latin typeface="DejaVu Sans"/>
                <a:cs typeface="DejaVu Sans"/>
              </a:rPr>
              <a:t> </a:t>
            </a:r>
            <a:r>
              <a:rPr sz="1800" spc="-150" dirty="0">
                <a:latin typeface="DejaVu Sans"/>
                <a:cs typeface="DejaVu Sans"/>
              </a:rPr>
              <a:t>I-Girder</a:t>
            </a:r>
            <a:endParaRPr sz="1800">
              <a:latin typeface="DejaVu Sans"/>
              <a:cs typeface="DejaVu Sans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z="1800" spc="-190" dirty="0">
                <a:latin typeface="DejaVu Sans"/>
                <a:cs typeface="DejaVu Sans"/>
              </a:rPr>
              <a:t>(Right)</a:t>
            </a:r>
            <a:endParaRPr sz="1800">
              <a:latin typeface="DejaVu Sans"/>
              <a:cs typeface="DejaVu Sans"/>
            </a:endParaRPr>
          </a:p>
          <a:p>
            <a:pPr marL="355600" marR="5080" indent="-342900">
              <a:lnSpc>
                <a:spcPct val="100000"/>
              </a:lnSpc>
              <a:buAutoNum type="arabicParenR" startAt="4"/>
              <a:tabLst>
                <a:tab pos="355600" algn="l"/>
                <a:tab pos="356235" algn="l"/>
              </a:tabLst>
            </a:pPr>
            <a:r>
              <a:rPr sz="1800" spc="-229" dirty="0">
                <a:latin typeface="DejaVu Sans"/>
                <a:cs typeface="DejaVu Sans"/>
              </a:rPr>
              <a:t>Truss </a:t>
            </a:r>
            <a:r>
              <a:rPr sz="1800" spc="-210" dirty="0">
                <a:latin typeface="DejaVu Sans"/>
                <a:cs typeface="DejaVu Sans"/>
              </a:rPr>
              <a:t>Through </a:t>
            </a:r>
            <a:r>
              <a:rPr sz="1800" spc="-204" dirty="0">
                <a:latin typeface="DejaVu Sans"/>
                <a:cs typeface="DejaVu Sans"/>
              </a:rPr>
              <a:t>Bridge  </a:t>
            </a:r>
            <a:r>
              <a:rPr sz="1800" spc="-180" dirty="0">
                <a:latin typeface="DejaVu Sans"/>
                <a:cs typeface="DejaVu Sans"/>
              </a:rPr>
              <a:t>(Below)</a:t>
            </a:r>
            <a:endParaRPr sz="18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400800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200"/>
                </a:moveTo>
                <a:lnTo>
                  <a:pt x="12192000" y="457200"/>
                </a:lnTo>
                <a:lnTo>
                  <a:pt x="1219200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62114" y="2045403"/>
            <a:ext cx="9632457" cy="39808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60997" y="39941"/>
            <a:ext cx="3874770" cy="1733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560"/>
              </a:lnSpc>
              <a:spcBef>
                <a:spcPts val="100"/>
              </a:spcBef>
            </a:pPr>
            <a:r>
              <a:rPr sz="4000" u="heavy" spc="-434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K</a:t>
            </a:r>
            <a:r>
              <a:rPr sz="3200" u="heavy" spc="-434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OMPONEN</a:t>
            </a:r>
            <a:r>
              <a:rPr sz="3200" u="heavy" spc="-13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4000" u="heavy" spc="-4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J</a:t>
            </a:r>
            <a:r>
              <a:rPr sz="3200" u="heavy" spc="-4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EMBATAN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ts val="4320"/>
              </a:lnSpc>
            </a:pPr>
            <a:r>
              <a:rPr sz="4000" u="heavy" spc="-47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</a:t>
            </a:r>
            <a:r>
              <a:rPr sz="3200" u="heavy" spc="-47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ANGKA</a:t>
            </a:r>
            <a:r>
              <a:rPr sz="3200" u="heavy" spc="-10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4000" u="heavy" spc="-4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(T</a:t>
            </a:r>
            <a:r>
              <a:rPr sz="3200" u="heavy" spc="-4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RUSS</a:t>
            </a:r>
            <a:r>
              <a:rPr sz="4000" u="heavy" spc="-4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)</a:t>
            </a:r>
            <a:endParaRPr sz="4000">
              <a:latin typeface="Arial"/>
              <a:cs typeface="Arial"/>
            </a:endParaRPr>
          </a:p>
          <a:p>
            <a:pPr marL="12700">
              <a:lnSpc>
                <a:spcPts val="4560"/>
              </a:lnSpc>
            </a:pPr>
            <a:r>
              <a:rPr sz="4000" spc="-110" dirty="0">
                <a:latin typeface="Arial"/>
                <a:cs typeface="Arial"/>
              </a:rPr>
              <a:t>- </a:t>
            </a:r>
            <a:r>
              <a:rPr sz="4000" spc="-475" dirty="0">
                <a:latin typeface="Arial"/>
                <a:cs typeface="Arial"/>
              </a:rPr>
              <a:t>T</a:t>
            </a:r>
            <a:r>
              <a:rPr sz="3200" spc="-475" dirty="0">
                <a:latin typeface="Arial"/>
                <a:cs typeface="Arial"/>
              </a:rPr>
              <a:t>AMPAK </a:t>
            </a:r>
            <a:r>
              <a:rPr sz="4000" spc="-390" dirty="0">
                <a:latin typeface="Arial"/>
                <a:cs typeface="Arial"/>
              </a:rPr>
              <a:t>S</a:t>
            </a:r>
            <a:r>
              <a:rPr sz="3200" spc="-390" dirty="0">
                <a:latin typeface="Arial"/>
                <a:cs typeface="Arial"/>
              </a:rPr>
              <a:t>AMPING</a:t>
            </a:r>
            <a:r>
              <a:rPr sz="3200" spc="-290" dirty="0">
                <a:latin typeface="Arial"/>
                <a:cs typeface="Arial"/>
              </a:rPr>
              <a:t> </a:t>
            </a:r>
            <a:r>
              <a:rPr sz="4000" spc="-110" dirty="0">
                <a:latin typeface="Arial"/>
                <a:cs typeface="Arial"/>
              </a:rPr>
              <a:t>-</a:t>
            </a:r>
            <a:endParaRPr sz="4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3456" y="1734185"/>
            <a:ext cx="3597275" cy="0"/>
          </a:xfrm>
          <a:custGeom>
            <a:avLst/>
            <a:gdLst/>
            <a:ahLst/>
            <a:cxnLst/>
            <a:rect l="l" t="t" r="r" b="b"/>
            <a:pathLst>
              <a:path w="3597275">
                <a:moveTo>
                  <a:pt x="0" y="0"/>
                </a:moveTo>
                <a:lnTo>
                  <a:pt x="3596690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30807" y="136670"/>
            <a:ext cx="8494052" cy="6361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51472" y="29845"/>
            <a:ext cx="2939415" cy="1732914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580"/>
              </a:spcBef>
            </a:pPr>
            <a:r>
              <a:rPr sz="4000" u="heavy" spc="-434" dirty="0">
                <a:uFill>
                  <a:solidFill>
                    <a:srgbClr val="000000"/>
                  </a:solidFill>
                </a:uFill>
              </a:rPr>
              <a:t>K</a:t>
            </a:r>
            <a:r>
              <a:rPr sz="3200" u="heavy" spc="-434" dirty="0">
                <a:uFill>
                  <a:solidFill>
                    <a:srgbClr val="000000"/>
                  </a:solidFill>
                </a:uFill>
              </a:rPr>
              <a:t>OMPONEN </a:t>
            </a:r>
            <a:r>
              <a:rPr sz="3200" spc="-434" dirty="0"/>
              <a:t> </a:t>
            </a:r>
            <a:r>
              <a:rPr sz="4000" u="heavy" spc="-470" dirty="0">
                <a:uFill>
                  <a:solidFill>
                    <a:srgbClr val="000000"/>
                  </a:solidFill>
                </a:uFill>
              </a:rPr>
              <a:t>J</a:t>
            </a:r>
            <a:r>
              <a:rPr sz="3200" u="heavy" spc="-470" dirty="0">
                <a:uFill>
                  <a:solidFill>
                    <a:srgbClr val="000000"/>
                  </a:solidFill>
                </a:uFill>
              </a:rPr>
              <a:t>EMBATAN </a:t>
            </a:r>
            <a:r>
              <a:rPr sz="3200" spc="-470" dirty="0"/>
              <a:t> </a:t>
            </a:r>
            <a:r>
              <a:rPr sz="4000" spc="-475" dirty="0"/>
              <a:t>R</a:t>
            </a:r>
            <a:r>
              <a:rPr sz="3200" spc="-475" dirty="0"/>
              <a:t>ANGKA</a:t>
            </a:r>
            <a:r>
              <a:rPr sz="3200" spc="-130" dirty="0"/>
              <a:t> </a:t>
            </a:r>
            <a:r>
              <a:rPr sz="4000" spc="-455" dirty="0"/>
              <a:t>(T</a:t>
            </a:r>
            <a:r>
              <a:rPr sz="3200" spc="-455" dirty="0"/>
              <a:t>RUSS</a:t>
            </a:r>
            <a:r>
              <a:rPr sz="4000" spc="-455" dirty="0"/>
              <a:t>)</a:t>
            </a:r>
            <a:endParaRPr sz="4000"/>
          </a:p>
        </p:txBody>
      </p:sp>
      <p:sp>
        <p:nvSpPr>
          <p:cNvPr id="5" name="object 5"/>
          <p:cNvSpPr/>
          <p:nvPr/>
        </p:nvSpPr>
        <p:spPr>
          <a:xfrm>
            <a:off x="364032" y="1723898"/>
            <a:ext cx="2910840" cy="0"/>
          </a:xfrm>
          <a:custGeom>
            <a:avLst/>
            <a:gdLst/>
            <a:ahLst/>
            <a:cxnLst/>
            <a:rect l="l" t="t" r="r" b="b"/>
            <a:pathLst>
              <a:path w="2910840">
                <a:moveTo>
                  <a:pt x="0" y="0"/>
                </a:moveTo>
                <a:lnTo>
                  <a:pt x="2910789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51472" y="1676400"/>
            <a:ext cx="248793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u="heavy" spc="-1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- </a:t>
            </a:r>
            <a:r>
              <a:rPr sz="4000" u="heavy" spc="-4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</a:t>
            </a:r>
            <a:r>
              <a:rPr sz="3200" u="heavy" spc="-4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OTONGAN</a:t>
            </a:r>
            <a:r>
              <a:rPr sz="3200" u="heavy" spc="-3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4000" u="heavy" spc="-1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-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14800" y="1737867"/>
            <a:ext cx="7045959" cy="0"/>
          </a:xfrm>
          <a:custGeom>
            <a:avLst/>
            <a:gdLst/>
            <a:ahLst/>
            <a:cxnLst/>
            <a:rect l="l" t="t" r="r" b="b"/>
            <a:pathLst>
              <a:path w="7045959">
                <a:moveTo>
                  <a:pt x="0" y="0"/>
                </a:moveTo>
                <a:lnTo>
                  <a:pt x="7045706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0215" y="474090"/>
            <a:ext cx="2028189" cy="1732914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sz="4000" u="heavy" spc="-875" dirty="0">
                <a:uFill>
                  <a:solidFill>
                    <a:srgbClr val="000000"/>
                  </a:solidFill>
                </a:uFill>
              </a:rPr>
              <a:t>K</a:t>
            </a:r>
            <a:r>
              <a:rPr sz="3200" u="heavy" spc="-415" dirty="0">
                <a:uFill>
                  <a:solidFill>
                    <a:srgbClr val="000000"/>
                  </a:solidFill>
                </a:uFill>
              </a:rPr>
              <a:t>O</a:t>
            </a:r>
            <a:r>
              <a:rPr sz="3200" u="heavy" spc="-10" dirty="0">
                <a:uFill>
                  <a:solidFill>
                    <a:srgbClr val="000000"/>
                  </a:solidFill>
                </a:uFill>
              </a:rPr>
              <a:t>M</a:t>
            </a:r>
            <a:r>
              <a:rPr sz="3200" u="heavy" spc="-535" dirty="0">
                <a:uFill>
                  <a:solidFill>
                    <a:srgbClr val="000000"/>
                  </a:solidFill>
                </a:uFill>
              </a:rPr>
              <a:t>P</a:t>
            </a:r>
            <a:r>
              <a:rPr sz="3200" u="heavy" spc="-455" dirty="0">
                <a:uFill>
                  <a:solidFill>
                    <a:srgbClr val="000000"/>
                  </a:solidFill>
                </a:uFill>
              </a:rPr>
              <a:t>O</a:t>
            </a:r>
            <a:r>
              <a:rPr sz="3200" u="heavy" spc="-315" dirty="0">
                <a:uFill>
                  <a:solidFill>
                    <a:srgbClr val="000000"/>
                  </a:solidFill>
                </a:uFill>
              </a:rPr>
              <a:t>N</a:t>
            </a:r>
            <a:r>
              <a:rPr sz="3200" u="heavy" spc="-600" dirty="0">
                <a:uFill>
                  <a:solidFill>
                    <a:srgbClr val="000000"/>
                  </a:solidFill>
                </a:uFill>
              </a:rPr>
              <a:t>E</a:t>
            </a:r>
            <a:r>
              <a:rPr sz="3200" u="heavy" spc="-190" dirty="0">
                <a:uFill>
                  <a:solidFill>
                    <a:srgbClr val="000000"/>
                  </a:solidFill>
                </a:uFill>
              </a:rPr>
              <a:t>N </a:t>
            </a:r>
            <a:r>
              <a:rPr sz="3200" spc="-105" dirty="0"/>
              <a:t> </a:t>
            </a:r>
            <a:r>
              <a:rPr sz="4000" u="heavy" spc="-470" dirty="0">
                <a:uFill>
                  <a:solidFill>
                    <a:srgbClr val="000000"/>
                  </a:solidFill>
                </a:uFill>
              </a:rPr>
              <a:t>J</a:t>
            </a:r>
            <a:r>
              <a:rPr sz="3200" u="heavy" spc="-470" dirty="0">
                <a:uFill>
                  <a:solidFill>
                    <a:srgbClr val="000000"/>
                  </a:solidFill>
                </a:uFill>
              </a:rPr>
              <a:t>EMBATAN</a:t>
            </a:r>
            <a:endParaRPr sz="3200"/>
          </a:p>
          <a:p>
            <a:pPr marL="12700">
              <a:lnSpc>
                <a:spcPts val="4260"/>
              </a:lnSpc>
              <a:spcBef>
                <a:spcPts val="5"/>
              </a:spcBef>
            </a:pPr>
            <a:r>
              <a:rPr sz="4000" u="heavy" spc="-235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sz="4000" u="heavy" spc="-409" dirty="0">
                <a:uFill>
                  <a:solidFill>
                    <a:srgbClr val="000000"/>
                  </a:solidFill>
                </a:uFill>
              </a:rPr>
              <a:t>I-G</a:t>
            </a:r>
            <a:r>
              <a:rPr sz="3200" u="heavy" spc="-409" dirty="0">
                <a:uFill>
                  <a:solidFill>
                    <a:srgbClr val="000000"/>
                  </a:solidFill>
                </a:uFill>
              </a:rPr>
              <a:t>IRDER</a:t>
            </a:r>
            <a:endParaRPr sz="3200"/>
          </a:p>
        </p:txBody>
      </p:sp>
      <p:sp>
        <p:nvSpPr>
          <p:cNvPr id="4" name="object 4"/>
          <p:cNvSpPr/>
          <p:nvPr/>
        </p:nvSpPr>
        <p:spPr>
          <a:xfrm>
            <a:off x="3273933" y="399395"/>
            <a:ext cx="7389828" cy="61959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6337" y="915098"/>
            <a:ext cx="999744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4105" algn="l"/>
              </a:tabLst>
            </a:pPr>
            <a:r>
              <a:rPr sz="4800" u="sng" spc="-66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P</a:t>
            </a:r>
            <a:r>
              <a:rPr sz="3850" u="sng" spc="-66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ERLETAKAN </a:t>
            </a:r>
            <a:r>
              <a:rPr sz="4800" u="sng" spc="40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/</a:t>
            </a:r>
            <a:r>
              <a:rPr sz="4800" u="sng" spc="-43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L</a:t>
            </a:r>
            <a:r>
              <a:rPr sz="3850" u="sng" spc="-55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ANDASAN	</a:t>
            </a:r>
            <a:endParaRPr sz="3850"/>
          </a:p>
        </p:txBody>
      </p:sp>
      <p:sp>
        <p:nvSpPr>
          <p:cNvPr id="4" name="object 4"/>
          <p:cNvSpPr txBox="1"/>
          <p:nvPr/>
        </p:nvSpPr>
        <p:spPr>
          <a:xfrm>
            <a:off x="825817" y="1759584"/>
            <a:ext cx="10528935" cy="224091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 marR="5080">
              <a:lnSpc>
                <a:spcPts val="2600"/>
              </a:lnSpc>
              <a:spcBef>
                <a:spcPts val="420"/>
              </a:spcBef>
            </a:pPr>
            <a:r>
              <a:rPr sz="2400" spc="-300" dirty="0">
                <a:solidFill>
                  <a:srgbClr val="404040"/>
                </a:solidFill>
                <a:latin typeface="DejaVu Sans"/>
                <a:cs typeface="DejaVu Sans"/>
              </a:rPr>
              <a:t>Bagian </a:t>
            </a:r>
            <a:r>
              <a:rPr sz="2400" spc="-260" dirty="0">
                <a:solidFill>
                  <a:srgbClr val="404040"/>
                </a:solidFill>
                <a:latin typeface="DejaVu Sans"/>
                <a:cs typeface="DejaVu Sans"/>
              </a:rPr>
              <a:t>ujung </a:t>
            </a:r>
            <a:r>
              <a:rPr sz="2400" spc="-300" dirty="0">
                <a:solidFill>
                  <a:srgbClr val="404040"/>
                </a:solidFill>
                <a:latin typeface="DejaVu Sans"/>
                <a:cs typeface="DejaVu Sans"/>
              </a:rPr>
              <a:t>bawah </a:t>
            </a:r>
            <a:r>
              <a:rPr sz="2400" spc="-220" dirty="0">
                <a:solidFill>
                  <a:srgbClr val="404040"/>
                </a:solidFill>
                <a:latin typeface="DejaVu Sans"/>
                <a:cs typeface="DejaVu Sans"/>
              </a:rPr>
              <a:t>dari </a:t>
            </a:r>
            <a:r>
              <a:rPr sz="2400" spc="-270" dirty="0">
                <a:solidFill>
                  <a:srgbClr val="404040"/>
                </a:solidFill>
                <a:latin typeface="DejaVu Sans"/>
                <a:cs typeface="DejaVu Sans"/>
              </a:rPr>
              <a:t>suatu </a:t>
            </a:r>
            <a:r>
              <a:rPr sz="2400" spc="-305" dirty="0">
                <a:solidFill>
                  <a:srgbClr val="404040"/>
                </a:solidFill>
                <a:latin typeface="DejaVu Sans"/>
                <a:cs typeface="DejaVu Sans"/>
              </a:rPr>
              <a:t>bangunan </a:t>
            </a:r>
            <a:r>
              <a:rPr sz="2400" spc="-290" dirty="0">
                <a:solidFill>
                  <a:srgbClr val="404040"/>
                </a:solidFill>
                <a:latin typeface="DejaVu Sans"/>
                <a:cs typeface="DejaVu Sans"/>
              </a:rPr>
              <a:t>atas </a:t>
            </a:r>
            <a:r>
              <a:rPr sz="2400" spc="-345" dirty="0">
                <a:solidFill>
                  <a:srgbClr val="404040"/>
                </a:solidFill>
                <a:latin typeface="DejaVu Sans"/>
                <a:cs typeface="DejaVu Sans"/>
              </a:rPr>
              <a:t>yang </a:t>
            </a:r>
            <a:r>
              <a:rPr sz="2400" spc="-245" dirty="0">
                <a:solidFill>
                  <a:srgbClr val="404040"/>
                </a:solidFill>
                <a:latin typeface="DejaVu Sans"/>
                <a:cs typeface="DejaVu Sans"/>
              </a:rPr>
              <a:t>berfungsi </a:t>
            </a:r>
            <a:r>
              <a:rPr sz="2400" spc="-290" dirty="0">
                <a:solidFill>
                  <a:srgbClr val="404040"/>
                </a:solidFill>
                <a:latin typeface="DejaVu Sans"/>
                <a:cs typeface="DejaVu Sans"/>
              </a:rPr>
              <a:t>menyalurkan </a:t>
            </a:r>
            <a:r>
              <a:rPr sz="2400" spc="-355" dirty="0">
                <a:solidFill>
                  <a:srgbClr val="404040"/>
                </a:solidFill>
                <a:latin typeface="DejaVu Sans"/>
                <a:cs typeface="DejaVu Sans"/>
              </a:rPr>
              <a:t>gaya-gaya  </a:t>
            </a:r>
            <a:r>
              <a:rPr sz="2400" spc="-260" dirty="0">
                <a:solidFill>
                  <a:srgbClr val="404040"/>
                </a:solidFill>
                <a:latin typeface="DejaVu Sans"/>
                <a:cs typeface="DejaVu Sans"/>
              </a:rPr>
              <a:t>reaksi </a:t>
            </a:r>
            <a:r>
              <a:rPr sz="2400" spc="-220" dirty="0">
                <a:solidFill>
                  <a:srgbClr val="404040"/>
                </a:solidFill>
                <a:latin typeface="DejaVu Sans"/>
                <a:cs typeface="DejaVu Sans"/>
              </a:rPr>
              <a:t>dari </a:t>
            </a:r>
            <a:r>
              <a:rPr sz="2400" spc="-305" dirty="0">
                <a:solidFill>
                  <a:srgbClr val="404040"/>
                </a:solidFill>
                <a:latin typeface="DejaVu Sans"/>
                <a:cs typeface="DejaVu Sans"/>
              </a:rPr>
              <a:t>bangunan </a:t>
            </a:r>
            <a:r>
              <a:rPr sz="2400" spc="-290" dirty="0">
                <a:solidFill>
                  <a:srgbClr val="404040"/>
                </a:solidFill>
                <a:latin typeface="DejaVu Sans"/>
                <a:cs typeface="DejaVu Sans"/>
              </a:rPr>
              <a:t>atas </a:t>
            </a:r>
            <a:r>
              <a:rPr sz="2400" spc="-330" dirty="0">
                <a:solidFill>
                  <a:srgbClr val="404040"/>
                </a:solidFill>
                <a:latin typeface="DejaVu Sans"/>
                <a:cs typeface="DejaVu Sans"/>
              </a:rPr>
              <a:t>ke </a:t>
            </a:r>
            <a:r>
              <a:rPr sz="2400" spc="-305" dirty="0">
                <a:solidFill>
                  <a:srgbClr val="404040"/>
                </a:solidFill>
                <a:latin typeface="DejaVu Sans"/>
                <a:cs typeface="DejaVu Sans"/>
              </a:rPr>
              <a:t>bangunan</a:t>
            </a:r>
            <a:r>
              <a:rPr sz="2400" spc="13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400" spc="-275" dirty="0">
                <a:solidFill>
                  <a:srgbClr val="404040"/>
                </a:solidFill>
                <a:latin typeface="DejaVu Sans"/>
                <a:cs typeface="DejaVu Sans"/>
              </a:rPr>
              <a:t>bawah.</a:t>
            </a:r>
            <a:endParaRPr sz="24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2400" spc="-200" dirty="0">
                <a:solidFill>
                  <a:srgbClr val="404040"/>
                </a:solidFill>
                <a:latin typeface="DejaVu Sans"/>
                <a:cs typeface="DejaVu Sans"/>
              </a:rPr>
              <a:t>Menurut </a:t>
            </a:r>
            <a:r>
              <a:rPr sz="2400" spc="-280" dirty="0">
                <a:solidFill>
                  <a:srgbClr val="404040"/>
                </a:solidFill>
                <a:latin typeface="DejaVu Sans"/>
                <a:cs typeface="DejaVu Sans"/>
              </a:rPr>
              <a:t>fungsinya</a:t>
            </a:r>
            <a:r>
              <a:rPr sz="2400" spc="-254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400" spc="-265" dirty="0">
                <a:solidFill>
                  <a:srgbClr val="404040"/>
                </a:solidFill>
                <a:latin typeface="DejaVu Sans"/>
                <a:cs typeface="DejaVu Sans"/>
              </a:rPr>
              <a:t>dibedakan:</a:t>
            </a:r>
            <a:endParaRPr sz="2400">
              <a:latin typeface="DejaVu Sans"/>
              <a:cs typeface="DejaVu Sans"/>
            </a:endParaRPr>
          </a:p>
          <a:p>
            <a:pPr marL="103505" marR="6189980">
              <a:lnSpc>
                <a:spcPct val="138200"/>
              </a:lnSpc>
              <a:spcBef>
                <a:spcPts val="25"/>
              </a:spcBef>
            </a:pPr>
            <a:r>
              <a:rPr sz="2400" spc="-280" dirty="0">
                <a:solidFill>
                  <a:srgbClr val="404040"/>
                </a:solidFill>
                <a:latin typeface="DejaVu Sans"/>
                <a:cs typeface="DejaVu Sans"/>
              </a:rPr>
              <a:t>landasan </a:t>
            </a:r>
            <a:r>
              <a:rPr sz="2400" spc="-135" dirty="0">
                <a:solidFill>
                  <a:srgbClr val="404040"/>
                </a:solidFill>
                <a:latin typeface="DejaVu Sans"/>
                <a:cs typeface="DejaVu Sans"/>
              </a:rPr>
              <a:t>- </a:t>
            </a:r>
            <a:r>
              <a:rPr sz="2400" spc="-254" dirty="0">
                <a:solidFill>
                  <a:srgbClr val="404040"/>
                </a:solidFill>
                <a:latin typeface="DejaVu Sans"/>
                <a:cs typeface="DejaVu Sans"/>
              </a:rPr>
              <a:t>sendi </a:t>
            </a:r>
            <a:r>
              <a:rPr sz="2400" spc="-240" dirty="0">
                <a:solidFill>
                  <a:srgbClr val="404040"/>
                </a:solidFill>
                <a:latin typeface="DejaVu Sans"/>
                <a:cs typeface="DejaVu Sans"/>
              </a:rPr>
              <a:t>(fixed </a:t>
            </a:r>
            <a:r>
              <a:rPr sz="2400" spc="-254" dirty="0">
                <a:solidFill>
                  <a:srgbClr val="404040"/>
                </a:solidFill>
                <a:latin typeface="DejaVu Sans"/>
                <a:cs typeface="DejaVu Sans"/>
              </a:rPr>
              <a:t>bearing)  </a:t>
            </a:r>
            <a:r>
              <a:rPr sz="2400" spc="-280" dirty="0">
                <a:solidFill>
                  <a:srgbClr val="404040"/>
                </a:solidFill>
                <a:latin typeface="DejaVu Sans"/>
                <a:cs typeface="DejaVu Sans"/>
              </a:rPr>
              <a:t>landasan </a:t>
            </a:r>
            <a:r>
              <a:rPr sz="2400" spc="-290" dirty="0">
                <a:solidFill>
                  <a:srgbClr val="404040"/>
                </a:solidFill>
                <a:latin typeface="DejaVu Sans"/>
                <a:cs typeface="DejaVu Sans"/>
              </a:rPr>
              <a:t>Gerak </a:t>
            </a:r>
            <a:r>
              <a:rPr sz="2400" spc="-285" dirty="0">
                <a:solidFill>
                  <a:srgbClr val="404040"/>
                </a:solidFill>
                <a:latin typeface="DejaVu Sans"/>
                <a:cs typeface="DejaVu Sans"/>
              </a:rPr>
              <a:t>(movable</a:t>
            </a:r>
            <a:r>
              <a:rPr sz="2400" spc="-9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400" spc="-254" dirty="0">
                <a:solidFill>
                  <a:srgbClr val="404040"/>
                </a:solidFill>
                <a:latin typeface="DejaVu Sans"/>
                <a:cs typeface="DejaVu Sans"/>
              </a:rPr>
              <a:t>bearing)</a:t>
            </a:r>
            <a:endParaRPr sz="2400">
              <a:latin typeface="DejaVu Sans"/>
              <a:cs typeface="DejaVu San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8610" y="4277112"/>
            <a:ext cx="4913653" cy="18355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233791" y="2320519"/>
            <a:ext cx="2905565" cy="4064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76337" y="915098"/>
            <a:ext cx="401129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495" dirty="0">
                <a:solidFill>
                  <a:srgbClr val="404040"/>
                </a:solidFill>
              </a:rPr>
              <a:t>B</a:t>
            </a:r>
            <a:r>
              <a:rPr sz="3850" spc="-495" dirty="0">
                <a:solidFill>
                  <a:srgbClr val="404040"/>
                </a:solidFill>
              </a:rPr>
              <a:t>ANGUNAN</a:t>
            </a:r>
            <a:r>
              <a:rPr sz="3850" spc="-275" dirty="0">
                <a:solidFill>
                  <a:srgbClr val="404040"/>
                </a:solidFill>
              </a:rPr>
              <a:t> </a:t>
            </a:r>
            <a:r>
              <a:rPr sz="4800" spc="-555" dirty="0">
                <a:solidFill>
                  <a:srgbClr val="404040"/>
                </a:solidFill>
              </a:rPr>
              <a:t>B</a:t>
            </a:r>
            <a:r>
              <a:rPr sz="3850" spc="-555" dirty="0">
                <a:solidFill>
                  <a:srgbClr val="404040"/>
                </a:solidFill>
              </a:rPr>
              <a:t>AWAH</a:t>
            </a:r>
            <a:endParaRPr sz="3850"/>
          </a:p>
        </p:txBody>
      </p:sp>
      <p:sp>
        <p:nvSpPr>
          <p:cNvPr id="5" name="object 5"/>
          <p:cNvSpPr txBox="1"/>
          <p:nvPr/>
        </p:nvSpPr>
        <p:spPr>
          <a:xfrm>
            <a:off x="6547057" y="3359927"/>
            <a:ext cx="255904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00"/>
              </a:lnSpc>
            </a:pPr>
            <a:r>
              <a:rPr sz="2000" spc="-245" dirty="0">
                <a:latin typeface="DejaVu Sans"/>
                <a:cs typeface="DejaVu Sans"/>
              </a:rPr>
              <a:t>an</a:t>
            </a:r>
            <a:endParaRPr sz="2000">
              <a:latin typeface="DejaVu Sans"/>
              <a:cs typeface="DejaVu San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2320"/>
              </a:lnSpc>
              <a:spcBef>
                <a:spcPts val="640"/>
              </a:spcBef>
            </a:pPr>
            <a:r>
              <a:rPr spc="-310" dirty="0"/>
              <a:t>Bangunan </a:t>
            </a:r>
            <a:r>
              <a:rPr spc="-300" dirty="0"/>
              <a:t>bawah </a:t>
            </a:r>
            <a:r>
              <a:rPr spc="-285" dirty="0"/>
              <a:t>menerima </a:t>
            </a:r>
            <a:r>
              <a:rPr spc="-325" dirty="0"/>
              <a:t>semua </a:t>
            </a:r>
            <a:r>
              <a:rPr spc="-285" dirty="0"/>
              <a:t>beban </a:t>
            </a:r>
            <a:r>
              <a:rPr spc="-220" dirty="0"/>
              <a:t>dari </a:t>
            </a:r>
            <a:r>
              <a:rPr spc="-305" dirty="0"/>
              <a:t>bangunan </a:t>
            </a:r>
            <a:r>
              <a:rPr spc="-290" dirty="0"/>
              <a:t>atas </a:t>
            </a:r>
            <a:r>
              <a:rPr spc="-235" dirty="0"/>
              <a:t>melalui </a:t>
            </a:r>
            <a:r>
              <a:rPr spc="-254" dirty="0"/>
              <a:t>perletakan  </a:t>
            </a:r>
            <a:r>
              <a:rPr spc="-290" dirty="0"/>
              <a:t>dan </a:t>
            </a:r>
            <a:r>
              <a:rPr spc="-300" dirty="0"/>
              <a:t>meneruskannya </a:t>
            </a:r>
            <a:r>
              <a:rPr spc="-330" dirty="0"/>
              <a:t>ke </a:t>
            </a:r>
            <a:r>
              <a:rPr spc="-254" dirty="0"/>
              <a:t>pondasi </a:t>
            </a:r>
            <a:r>
              <a:rPr spc="-260" dirty="0"/>
              <a:t>jembatan. </a:t>
            </a:r>
            <a:r>
              <a:rPr spc="-310" dirty="0"/>
              <a:t>Bangunan </a:t>
            </a:r>
            <a:r>
              <a:rPr spc="-300" dirty="0"/>
              <a:t>bawah </a:t>
            </a:r>
            <a:r>
              <a:rPr spc="-185" dirty="0"/>
              <a:t>terdiri </a:t>
            </a:r>
            <a:r>
              <a:rPr spc="-290" dirty="0"/>
              <a:t>atas</a:t>
            </a:r>
            <a:r>
              <a:rPr spc="-200" dirty="0"/>
              <a:t> </a:t>
            </a:r>
            <a:r>
              <a:rPr spc="-170" dirty="0"/>
              <a:t>: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950">
              <a:latin typeface="Times New Roman"/>
              <a:cs typeface="Times New Roman"/>
            </a:endParaRPr>
          </a:p>
          <a:p>
            <a:pPr marL="391160" indent="-287020">
              <a:lnSpc>
                <a:spcPct val="100000"/>
              </a:lnSpc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sz="2000" spc="-275" dirty="0">
                <a:solidFill>
                  <a:srgbClr val="000000"/>
                </a:solidFill>
              </a:rPr>
              <a:t>Tembok </a:t>
            </a:r>
            <a:r>
              <a:rPr sz="2000" spc="-240" dirty="0">
                <a:solidFill>
                  <a:srgbClr val="000000"/>
                </a:solidFill>
              </a:rPr>
              <a:t>Pangkal</a:t>
            </a:r>
            <a:r>
              <a:rPr sz="2000" spc="-105" dirty="0">
                <a:solidFill>
                  <a:srgbClr val="000000"/>
                </a:solidFill>
              </a:rPr>
              <a:t> </a:t>
            </a:r>
            <a:r>
              <a:rPr sz="2000" spc="-204" dirty="0">
                <a:solidFill>
                  <a:srgbClr val="000000"/>
                </a:solidFill>
              </a:rPr>
              <a:t>(Abutment)</a:t>
            </a:r>
            <a:endParaRPr sz="2000"/>
          </a:p>
          <a:p>
            <a:pPr marL="103505" marR="4302760">
              <a:lnSpc>
                <a:spcPct val="100000"/>
              </a:lnSpc>
            </a:pPr>
            <a:r>
              <a:rPr sz="2000" spc="-215" dirty="0">
                <a:solidFill>
                  <a:srgbClr val="000000"/>
                </a:solidFill>
              </a:rPr>
              <a:t>Yaitu </a:t>
            </a:r>
            <a:r>
              <a:rPr sz="2000" spc="-245" dirty="0">
                <a:solidFill>
                  <a:srgbClr val="000000"/>
                </a:solidFill>
              </a:rPr>
              <a:t>bangunan bawah </a:t>
            </a:r>
            <a:r>
              <a:rPr sz="2000" spc="-285" dirty="0">
                <a:solidFill>
                  <a:srgbClr val="000000"/>
                </a:solidFill>
              </a:rPr>
              <a:t>yang </a:t>
            </a:r>
            <a:r>
              <a:rPr sz="2000" spc="-185" dirty="0">
                <a:solidFill>
                  <a:srgbClr val="000000"/>
                </a:solidFill>
              </a:rPr>
              <a:t>terletak </a:t>
            </a:r>
            <a:r>
              <a:rPr sz="2000" spc="-240" dirty="0">
                <a:solidFill>
                  <a:srgbClr val="000000"/>
                </a:solidFill>
              </a:rPr>
              <a:t>pada </a:t>
            </a:r>
            <a:r>
              <a:rPr sz="2000" spc="-245" dirty="0">
                <a:solidFill>
                  <a:srgbClr val="000000"/>
                </a:solidFill>
              </a:rPr>
              <a:t>pangkal </a:t>
            </a:r>
            <a:r>
              <a:rPr sz="2000" spc="-434" dirty="0">
                <a:solidFill>
                  <a:srgbClr val="000000"/>
                </a:solidFill>
              </a:rPr>
              <a:t>(=  </a:t>
            </a:r>
            <a:r>
              <a:rPr sz="2000" spc="-215" dirty="0">
                <a:solidFill>
                  <a:srgbClr val="000000"/>
                </a:solidFill>
              </a:rPr>
              <a:t>awal) </a:t>
            </a:r>
            <a:r>
              <a:rPr sz="2000" spc="-225" dirty="0">
                <a:solidFill>
                  <a:srgbClr val="000000"/>
                </a:solidFill>
              </a:rPr>
              <a:t>jembatan </a:t>
            </a:r>
            <a:r>
              <a:rPr sz="2000" spc="-235" dirty="0">
                <a:solidFill>
                  <a:srgbClr val="000000"/>
                </a:solidFill>
              </a:rPr>
              <a:t>dan </a:t>
            </a:r>
            <a:r>
              <a:rPr sz="2000" spc="-195" dirty="0">
                <a:solidFill>
                  <a:srgbClr val="000000"/>
                </a:solidFill>
              </a:rPr>
              <a:t>akhir </a:t>
            </a:r>
            <a:r>
              <a:rPr sz="2000" spc="-225" dirty="0">
                <a:solidFill>
                  <a:srgbClr val="000000"/>
                </a:solidFill>
              </a:rPr>
              <a:t>jembatan </a:t>
            </a:r>
            <a:r>
              <a:rPr sz="2000" spc="-204" dirty="0">
                <a:solidFill>
                  <a:srgbClr val="000000"/>
                </a:solidFill>
              </a:rPr>
              <a:t>yaitu </a:t>
            </a:r>
            <a:r>
              <a:rPr sz="2000" spc="-155" dirty="0">
                <a:solidFill>
                  <a:srgbClr val="000000"/>
                </a:solidFill>
              </a:rPr>
              <a:t>di </a:t>
            </a:r>
            <a:r>
              <a:rPr sz="2000" spc="-250" dirty="0">
                <a:solidFill>
                  <a:srgbClr val="000000"/>
                </a:solidFill>
              </a:rPr>
              <a:t>kedua </a:t>
            </a:r>
            <a:r>
              <a:rPr sz="2000" spc="-170" dirty="0">
                <a:solidFill>
                  <a:srgbClr val="000000"/>
                </a:solidFill>
              </a:rPr>
              <a:t>tepi  </a:t>
            </a:r>
            <a:r>
              <a:rPr sz="2000" spc="-180" dirty="0">
                <a:solidFill>
                  <a:srgbClr val="000000"/>
                </a:solidFill>
              </a:rPr>
              <a:t>dari </a:t>
            </a:r>
            <a:r>
              <a:rPr sz="2000" spc="-215" dirty="0">
                <a:solidFill>
                  <a:srgbClr val="000000"/>
                </a:solidFill>
              </a:rPr>
              <a:t>rintangan </a:t>
            </a:r>
            <a:r>
              <a:rPr sz="2000" spc="-285" dirty="0">
                <a:solidFill>
                  <a:srgbClr val="000000"/>
                </a:solidFill>
              </a:rPr>
              <a:t>yang </a:t>
            </a:r>
            <a:r>
              <a:rPr sz="2000" spc="-165" dirty="0">
                <a:solidFill>
                  <a:srgbClr val="000000"/>
                </a:solidFill>
              </a:rPr>
              <a:t>dilintasi. </a:t>
            </a:r>
            <a:r>
              <a:rPr sz="2000" spc="-254" dirty="0">
                <a:solidFill>
                  <a:srgbClr val="000000"/>
                </a:solidFill>
              </a:rPr>
              <a:t>Biasanya </a:t>
            </a:r>
            <a:r>
              <a:rPr sz="2000" spc="-235" dirty="0">
                <a:solidFill>
                  <a:srgbClr val="000000"/>
                </a:solidFill>
              </a:rPr>
              <a:t>juga </a:t>
            </a:r>
            <a:r>
              <a:rPr sz="2000" spc="-215" dirty="0">
                <a:solidFill>
                  <a:srgbClr val="000000"/>
                </a:solidFill>
              </a:rPr>
              <a:t>bekerja  </a:t>
            </a:r>
            <a:r>
              <a:rPr sz="2000" spc="-250" dirty="0">
                <a:solidFill>
                  <a:srgbClr val="000000"/>
                </a:solidFill>
              </a:rPr>
              <a:t>sebagai </a:t>
            </a:r>
            <a:r>
              <a:rPr sz="2000" spc="-225" dirty="0">
                <a:solidFill>
                  <a:srgbClr val="000000"/>
                </a:solidFill>
              </a:rPr>
              <a:t>tembok </a:t>
            </a:r>
            <a:r>
              <a:rPr sz="2000" spc="-235" dirty="0">
                <a:solidFill>
                  <a:srgbClr val="000000"/>
                </a:solidFill>
              </a:rPr>
              <a:t>penahan</a:t>
            </a:r>
            <a:r>
              <a:rPr sz="2000" spc="-140" dirty="0">
                <a:solidFill>
                  <a:srgbClr val="000000"/>
                </a:solidFill>
              </a:rPr>
              <a:t> </a:t>
            </a:r>
            <a:r>
              <a:rPr sz="2000" spc="-204" dirty="0">
                <a:solidFill>
                  <a:srgbClr val="000000"/>
                </a:solidFill>
              </a:rPr>
              <a:t>tanah.</a:t>
            </a:r>
            <a:endParaRPr sz="2000"/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050">
              <a:latin typeface="Times New Roman"/>
              <a:cs typeface="Times New Roman"/>
            </a:endParaRPr>
          </a:p>
          <a:p>
            <a:pPr marL="391160" indent="-287020">
              <a:lnSpc>
                <a:spcPct val="100000"/>
              </a:lnSpc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sz="2000" spc="-155" dirty="0">
                <a:solidFill>
                  <a:srgbClr val="000000"/>
                </a:solidFill>
              </a:rPr>
              <a:t>Pilar</a:t>
            </a:r>
            <a:r>
              <a:rPr sz="2000" spc="-180" dirty="0">
                <a:solidFill>
                  <a:srgbClr val="000000"/>
                </a:solidFill>
              </a:rPr>
              <a:t> </a:t>
            </a:r>
            <a:r>
              <a:rPr sz="2000" spc="-210" dirty="0">
                <a:solidFill>
                  <a:srgbClr val="000000"/>
                </a:solidFill>
              </a:rPr>
              <a:t>Jembatan</a:t>
            </a:r>
            <a:endParaRPr sz="2000"/>
          </a:p>
          <a:p>
            <a:pPr marL="103505" marR="5064125">
              <a:lnSpc>
                <a:spcPct val="100000"/>
              </a:lnSpc>
            </a:pPr>
            <a:r>
              <a:rPr sz="2000" spc="-215" dirty="0">
                <a:solidFill>
                  <a:srgbClr val="000000"/>
                </a:solidFill>
              </a:rPr>
              <a:t>Yaitu </a:t>
            </a:r>
            <a:r>
              <a:rPr sz="2000" spc="-245" dirty="0">
                <a:solidFill>
                  <a:srgbClr val="000000"/>
                </a:solidFill>
              </a:rPr>
              <a:t>bangunan bawah </a:t>
            </a:r>
            <a:r>
              <a:rPr sz="2000" spc="-285" dirty="0">
                <a:solidFill>
                  <a:srgbClr val="000000"/>
                </a:solidFill>
              </a:rPr>
              <a:t>yang </a:t>
            </a:r>
            <a:r>
              <a:rPr sz="2000" spc="-250" dirty="0">
                <a:solidFill>
                  <a:srgbClr val="000000"/>
                </a:solidFill>
              </a:rPr>
              <a:t>ada </a:t>
            </a:r>
            <a:r>
              <a:rPr sz="2000" spc="-160" dirty="0">
                <a:solidFill>
                  <a:srgbClr val="000000"/>
                </a:solidFill>
              </a:rPr>
              <a:t>di </a:t>
            </a:r>
            <a:r>
              <a:rPr sz="2000" spc="-240" dirty="0">
                <a:solidFill>
                  <a:srgbClr val="000000"/>
                </a:solidFill>
              </a:rPr>
              <a:t>tengah </a:t>
            </a:r>
            <a:r>
              <a:rPr sz="2000" spc="-160" dirty="0">
                <a:solidFill>
                  <a:srgbClr val="000000"/>
                </a:solidFill>
              </a:rPr>
              <a:t>jalur  </a:t>
            </a:r>
            <a:r>
              <a:rPr sz="2000" spc="-204" dirty="0">
                <a:solidFill>
                  <a:srgbClr val="000000"/>
                </a:solidFill>
              </a:rPr>
              <a:t>rintangan.</a:t>
            </a:r>
            <a:endParaRPr sz="2000"/>
          </a:p>
        </p:txBody>
      </p:sp>
      <p:sp>
        <p:nvSpPr>
          <p:cNvPr id="7" name="object 7"/>
          <p:cNvSpPr/>
          <p:nvPr/>
        </p:nvSpPr>
        <p:spPr>
          <a:xfrm>
            <a:off x="6634315" y="2443138"/>
            <a:ext cx="4940335" cy="23064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7534" y="0"/>
            <a:ext cx="10575925" cy="1796414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12700" marR="7344409">
              <a:lnSpc>
                <a:spcPts val="4400"/>
              </a:lnSpc>
              <a:spcBef>
                <a:spcPts val="880"/>
              </a:spcBef>
            </a:pPr>
            <a:r>
              <a:rPr sz="4300" spc="-869" dirty="0">
                <a:solidFill>
                  <a:srgbClr val="404040"/>
                </a:solidFill>
              </a:rPr>
              <a:t>C</a:t>
            </a:r>
            <a:r>
              <a:rPr sz="4300" spc="-215" dirty="0">
                <a:solidFill>
                  <a:srgbClr val="404040"/>
                </a:solidFill>
              </a:rPr>
              <a:t>o</a:t>
            </a:r>
            <a:r>
              <a:rPr sz="4300" spc="-254" dirty="0">
                <a:solidFill>
                  <a:srgbClr val="404040"/>
                </a:solidFill>
              </a:rPr>
              <a:t>n</a:t>
            </a:r>
            <a:r>
              <a:rPr sz="4300" spc="120" dirty="0">
                <a:solidFill>
                  <a:srgbClr val="404040"/>
                </a:solidFill>
              </a:rPr>
              <a:t>t</a:t>
            </a:r>
            <a:r>
              <a:rPr sz="4300" spc="-215" dirty="0">
                <a:solidFill>
                  <a:srgbClr val="404040"/>
                </a:solidFill>
              </a:rPr>
              <a:t>oh</a:t>
            </a:r>
            <a:r>
              <a:rPr sz="4300" spc="-180" dirty="0">
                <a:solidFill>
                  <a:srgbClr val="404040"/>
                </a:solidFill>
              </a:rPr>
              <a:t>-</a:t>
            </a:r>
            <a:r>
              <a:rPr sz="4300" spc="-434" dirty="0">
                <a:solidFill>
                  <a:srgbClr val="404040"/>
                </a:solidFill>
              </a:rPr>
              <a:t>c</a:t>
            </a:r>
            <a:r>
              <a:rPr sz="4300" spc="-215" dirty="0">
                <a:solidFill>
                  <a:srgbClr val="404040"/>
                </a:solidFill>
              </a:rPr>
              <a:t>o</a:t>
            </a:r>
            <a:r>
              <a:rPr sz="4300" spc="-254" dirty="0">
                <a:solidFill>
                  <a:srgbClr val="404040"/>
                </a:solidFill>
              </a:rPr>
              <a:t>n</a:t>
            </a:r>
            <a:r>
              <a:rPr sz="4300" spc="120" dirty="0">
                <a:solidFill>
                  <a:srgbClr val="404040"/>
                </a:solidFill>
              </a:rPr>
              <a:t>t</a:t>
            </a:r>
            <a:r>
              <a:rPr sz="4300" spc="-215" dirty="0">
                <a:solidFill>
                  <a:srgbClr val="404040"/>
                </a:solidFill>
              </a:rPr>
              <a:t>o</a:t>
            </a:r>
            <a:r>
              <a:rPr sz="4300" spc="-105" dirty="0">
                <a:solidFill>
                  <a:srgbClr val="404040"/>
                </a:solidFill>
              </a:rPr>
              <a:t>h  </a:t>
            </a:r>
            <a:r>
              <a:rPr sz="4300" spc="-175" dirty="0">
                <a:solidFill>
                  <a:srgbClr val="404040"/>
                </a:solidFill>
              </a:rPr>
              <a:t>Abutment</a:t>
            </a:r>
            <a:r>
              <a:rPr sz="4300" spc="-295" dirty="0">
                <a:solidFill>
                  <a:srgbClr val="404040"/>
                </a:solidFill>
              </a:rPr>
              <a:t> </a:t>
            </a:r>
            <a:r>
              <a:rPr sz="4300" spc="-270" dirty="0">
                <a:solidFill>
                  <a:srgbClr val="404040"/>
                </a:solidFill>
              </a:rPr>
              <a:t>dan</a:t>
            </a:r>
            <a:endParaRPr sz="4300"/>
          </a:p>
          <a:p>
            <a:pPr marL="12700">
              <a:lnSpc>
                <a:spcPts val="4360"/>
              </a:lnSpc>
              <a:tabLst>
                <a:tab pos="10562590" algn="l"/>
              </a:tabLst>
            </a:pPr>
            <a:r>
              <a:rPr sz="4300" spc="-355" dirty="0">
                <a:solidFill>
                  <a:srgbClr val="404040"/>
                </a:solidFill>
              </a:rPr>
              <a:t>Pon</a:t>
            </a:r>
            <a:r>
              <a:rPr sz="4300" u="sng" spc="-35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dasi</a:t>
            </a:r>
            <a:r>
              <a:rPr sz="4300" u="sng" spc="-32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300" u="sng" spc="-33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Jembatan	</a:t>
            </a:r>
            <a:endParaRPr sz="4300"/>
          </a:p>
        </p:txBody>
      </p:sp>
      <p:sp>
        <p:nvSpPr>
          <p:cNvPr id="3" name="object 3"/>
          <p:cNvSpPr/>
          <p:nvPr/>
        </p:nvSpPr>
        <p:spPr>
          <a:xfrm>
            <a:off x="4490339" y="365073"/>
            <a:ext cx="7439352" cy="636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3533" y="1737867"/>
            <a:ext cx="9967595" cy="0"/>
          </a:xfrm>
          <a:custGeom>
            <a:avLst/>
            <a:gdLst/>
            <a:ahLst/>
            <a:cxnLst/>
            <a:rect l="l" t="t" r="r" b="b"/>
            <a:pathLst>
              <a:path w="9967595">
                <a:moveTo>
                  <a:pt x="0" y="0"/>
                </a:moveTo>
                <a:lnTo>
                  <a:pt x="9966972" y="0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558289" y="896556"/>
            <a:ext cx="39820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60" dirty="0">
                <a:solidFill>
                  <a:srgbClr val="404040"/>
                </a:solidFill>
              </a:rPr>
              <a:t>P</a:t>
            </a:r>
            <a:r>
              <a:rPr sz="3850" spc="-560" dirty="0">
                <a:solidFill>
                  <a:srgbClr val="404040"/>
                </a:solidFill>
              </a:rPr>
              <a:t>ONDASI</a:t>
            </a:r>
            <a:r>
              <a:rPr sz="3850" spc="-215" dirty="0">
                <a:solidFill>
                  <a:srgbClr val="404040"/>
                </a:solidFill>
              </a:rPr>
              <a:t> </a:t>
            </a:r>
            <a:r>
              <a:rPr sz="4800" spc="-610" dirty="0">
                <a:solidFill>
                  <a:srgbClr val="404040"/>
                </a:solidFill>
              </a:rPr>
              <a:t>J</a:t>
            </a:r>
            <a:r>
              <a:rPr sz="3850" spc="-610" dirty="0">
                <a:solidFill>
                  <a:srgbClr val="404040"/>
                </a:solidFill>
              </a:rPr>
              <a:t>EMBATAN</a:t>
            </a:r>
            <a:endParaRPr sz="3850"/>
          </a:p>
        </p:txBody>
      </p:sp>
      <p:sp>
        <p:nvSpPr>
          <p:cNvPr id="5" name="object 5"/>
          <p:cNvSpPr txBox="1"/>
          <p:nvPr/>
        </p:nvSpPr>
        <p:spPr>
          <a:xfrm>
            <a:off x="7246366" y="1848484"/>
            <a:ext cx="4333240" cy="225107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340"/>
              </a:spcBef>
            </a:pP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Pondasi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menerima </a:t>
            </a:r>
            <a:r>
              <a:rPr sz="2000" spc="-200" dirty="0">
                <a:solidFill>
                  <a:srgbClr val="404040"/>
                </a:solidFill>
                <a:latin typeface="DejaVu Sans"/>
                <a:cs typeface="DejaVu Sans"/>
              </a:rPr>
              <a:t>seluruh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beban 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Jembatan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melalui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bangunan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bawah,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dan  </a:t>
            </a:r>
            <a:r>
              <a:rPr sz="2000" spc="-320" dirty="0">
                <a:solidFill>
                  <a:srgbClr val="404040"/>
                </a:solidFill>
                <a:latin typeface="DejaVu Sans"/>
                <a:cs typeface="DejaVu Sans"/>
              </a:rPr>
              <a:t>gaya </a:t>
            </a:r>
            <a:r>
              <a:rPr sz="2000" spc="-285" dirty="0">
                <a:solidFill>
                  <a:srgbClr val="404040"/>
                </a:solidFill>
                <a:latin typeface="DejaVu Sans"/>
                <a:cs typeface="DejaVu Sans"/>
              </a:rPr>
              <a:t>yang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bekerja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pada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badan </a:t>
            </a: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pondasi </a:t>
            </a:r>
            <a:r>
              <a:rPr sz="2000" spc="-140" dirty="0">
                <a:solidFill>
                  <a:srgbClr val="404040"/>
                </a:solidFill>
                <a:latin typeface="DejaVu Sans"/>
                <a:cs typeface="DejaVu Sans"/>
              </a:rPr>
              <a:t>itu  </a:t>
            </a:r>
            <a:r>
              <a:rPr sz="2000" spc="-175" dirty="0">
                <a:solidFill>
                  <a:srgbClr val="404040"/>
                </a:solidFill>
                <a:latin typeface="DejaVu Sans"/>
                <a:cs typeface="DejaVu Sans"/>
              </a:rPr>
              <a:t>sendiri,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kemudian </a:t>
            </a: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meneruskannya  kepada </a:t>
            </a:r>
            <a:r>
              <a:rPr sz="2000" spc="-220" dirty="0">
                <a:solidFill>
                  <a:srgbClr val="404040"/>
                </a:solidFill>
                <a:latin typeface="DejaVu Sans"/>
                <a:cs typeface="DejaVu Sans"/>
              </a:rPr>
              <a:t>tanah </a:t>
            </a:r>
            <a:r>
              <a:rPr sz="2000" spc="-160" dirty="0">
                <a:solidFill>
                  <a:srgbClr val="404040"/>
                </a:solidFill>
                <a:latin typeface="DejaVu Sans"/>
                <a:cs typeface="DejaVu Sans"/>
              </a:rPr>
              <a:t>di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bawahnya, </a:t>
            </a:r>
            <a:r>
              <a:rPr sz="2000" spc="-220" dirty="0">
                <a:solidFill>
                  <a:srgbClr val="404040"/>
                </a:solidFill>
                <a:latin typeface="DejaVu Sans"/>
                <a:cs typeface="DejaVu Sans"/>
              </a:rPr>
              <a:t>tanpa 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mengakibatkan </a:t>
            </a:r>
            <a:r>
              <a:rPr sz="2000" spc="-165" dirty="0">
                <a:solidFill>
                  <a:srgbClr val="404040"/>
                </a:solidFill>
                <a:latin typeface="DejaVu Sans"/>
                <a:cs typeface="DejaVu Sans"/>
              </a:rPr>
              <a:t>slip,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keruntuhan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dan 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deformasi </a:t>
            </a:r>
            <a:r>
              <a:rPr sz="2000" spc="-285" dirty="0">
                <a:solidFill>
                  <a:srgbClr val="404040"/>
                </a:solidFill>
                <a:latin typeface="DejaVu Sans"/>
                <a:cs typeface="DejaVu Sans"/>
              </a:rPr>
              <a:t>yang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berlebihan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dalam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jangka 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panjang,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minimal </a:t>
            </a:r>
            <a:r>
              <a:rPr sz="2000" spc="-250" dirty="0">
                <a:solidFill>
                  <a:srgbClr val="404040"/>
                </a:solidFill>
                <a:latin typeface="DejaVu Sans"/>
                <a:cs typeface="DejaVu Sans"/>
              </a:rPr>
              <a:t>selama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umur</a:t>
            </a:r>
            <a:r>
              <a:rPr sz="2000" spc="-12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jasa</a:t>
            </a:r>
            <a:endParaRPr sz="2000">
              <a:latin typeface="DejaVu Sans"/>
              <a:cs typeface="DejaVu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1667" y="1850903"/>
            <a:ext cx="5679833" cy="30700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13740" y="5110479"/>
            <a:ext cx="11073765" cy="930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Pondasi Langsung : Digunakan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bila lapisan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tanah pondasi yang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telah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diperhitungkan rnarnpu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memikul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beban-beban  diatasnya,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terletak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pada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lokasi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yang dangkal dari tanah</a:t>
            </a:r>
            <a:r>
              <a:rPr sz="2000" spc="-19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setempat.</a:t>
            </a:r>
            <a:endParaRPr sz="2000">
              <a:latin typeface="Liberation Sans Narrow"/>
              <a:cs typeface="Liberation Sans Narrow"/>
            </a:endParaRPr>
          </a:p>
          <a:p>
            <a:pPr marL="355600" indent="-342900">
              <a:lnSpc>
                <a:spcPts val="232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Pondasi-Dalam Digunakan apabila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lapisan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tanah keras yang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mampu memikul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beban </a:t>
            </a:r>
            <a:r>
              <a:rPr sz="2000" spc="-5" dirty="0">
                <a:solidFill>
                  <a:srgbClr val="1E2922"/>
                </a:solidFill>
                <a:latin typeface="Liberation Sans Narrow"/>
                <a:cs typeface="Liberation Sans Narrow"/>
              </a:rPr>
              <a:t>Ietaknya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cukup</a:t>
            </a:r>
            <a:r>
              <a:rPr sz="2000" spc="-19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 </a:t>
            </a:r>
            <a:r>
              <a:rPr sz="2000" dirty="0">
                <a:solidFill>
                  <a:srgbClr val="1E2922"/>
                </a:solidFill>
                <a:latin typeface="Liberation Sans Narrow"/>
                <a:cs typeface="Liberation Sans Narrow"/>
              </a:rPr>
              <a:t>dalam.</a:t>
            </a:r>
            <a:endParaRPr sz="2000">
              <a:latin typeface="Liberation Sans Narrow"/>
              <a:cs typeface="Liberation Sans Narro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6337" y="915098"/>
            <a:ext cx="999744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4105" algn="l"/>
              </a:tabLst>
            </a:pPr>
            <a:r>
              <a:rPr sz="4800" u="sng" spc="-48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B</a:t>
            </a:r>
            <a:r>
              <a:rPr sz="3850" u="sng" spc="-48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AGIAN </a:t>
            </a:r>
            <a:r>
              <a:rPr sz="4800" u="sng" spc="-43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L</a:t>
            </a:r>
            <a:r>
              <a:rPr sz="3850" u="sng" spc="-43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AIN </a:t>
            </a:r>
            <a:r>
              <a:rPr sz="3850" u="sng" spc="-48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DARI</a:t>
            </a:r>
            <a:r>
              <a:rPr sz="3850" u="sng" spc="-28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61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J</a:t>
            </a:r>
            <a:r>
              <a:rPr sz="3850" u="sng" spc="-61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EMBATAN	</a:t>
            </a:r>
            <a:endParaRPr sz="3850"/>
          </a:p>
        </p:txBody>
      </p:sp>
      <p:sp>
        <p:nvSpPr>
          <p:cNvPr id="4" name="object 4"/>
          <p:cNvSpPr txBox="1"/>
          <p:nvPr/>
        </p:nvSpPr>
        <p:spPr>
          <a:xfrm>
            <a:off x="1084897" y="1686559"/>
            <a:ext cx="10828655" cy="419227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u="heavy" spc="-21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Approach </a:t>
            </a:r>
            <a:r>
              <a:rPr sz="2000" u="heavy" spc="-2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Jembatan</a:t>
            </a:r>
            <a:r>
              <a:rPr sz="2000" spc="-18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140" dirty="0">
                <a:solidFill>
                  <a:srgbClr val="404040"/>
                </a:solidFill>
                <a:latin typeface="DejaVu Sans"/>
                <a:cs typeface="DejaVu Sans"/>
              </a:rPr>
              <a:t>: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Merupakan </a:t>
            </a:r>
            <a:r>
              <a:rPr sz="2000" spc="-200" dirty="0">
                <a:solidFill>
                  <a:srgbClr val="404040"/>
                </a:solidFill>
                <a:latin typeface="DejaVu Sans"/>
                <a:cs typeface="DejaVu Sans"/>
              </a:rPr>
              <a:t>peralihan </a:t>
            </a:r>
            <a:r>
              <a:rPr sz="2000" spc="-180" dirty="0">
                <a:solidFill>
                  <a:srgbClr val="404040"/>
                </a:solidFill>
                <a:latin typeface="DejaVu Sans"/>
                <a:cs typeface="DejaVu Sans"/>
              </a:rPr>
              <a:t>dari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tepian </a:t>
            </a:r>
            <a:r>
              <a:rPr sz="2000" spc="-280" dirty="0">
                <a:solidFill>
                  <a:srgbClr val="404040"/>
                </a:solidFill>
                <a:latin typeface="DejaVu Sans"/>
                <a:cs typeface="DejaVu Sans"/>
              </a:rPr>
              <a:t>ke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bangunan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atas</a:t>
            </a:r>
            <a:r>
              <a:rPr sz="2000" spc="-2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jembatan.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u="heavy" spc="-2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Perletakan </a:t>
            </a:r>
            <a:r>
              <a:rPr sz="2000" u="heavy" spc="-204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Jembatan</a:t>
            </a:r>
            <a:r>
              <a:rPr sz="2000" spc="-17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140" dirty="0">
                <a:solidFill>
                  <a:srgbClr val="404040"/>
                </a:solidFill>
                <a:latin typeface="DejaVu Sans"/>
                <a:cs typeface="DejaVu Sans"/>
              </a:rPr>
              <a:t>:</a:t>
            </a:r>
            <a:endParaRPr sz="2000">
              <a:latin typeface="DejaVu Sans"/>
              <a:cs typeface="DejaVu Sans"/>
            </a:endParaRPr>
          </a:p>
          <a:p>
            <a:pPr marL="12700" marR="3706495">
              <a:lnSpc>
                <a:spcPct val="148400"/>
              </a:lnSpc>
            </a:pP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Menghubungkan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bangunan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atas </a:t>
            </a: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dengan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bangunan bawah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Jembatan.  </a:t>
            </a:r>
            <a:r>
              <a:rPr sz="2000" u="heavy" spc="-27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Tembok</a:t>
            </a:r>
            <a:r>
              <a:rPr sz="2000" u="heavy" spc="-2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 </a:t>
            </a:r>
            <a:r>
              <a:rPr sz="2000" u="heavy" spc="-30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Sayap</a:t>
            </a:r>
            <a:endParaRPr sz="2000">
              <a:latin typeface="DejaVu Sans"/>
              <a:cs typeface="DejaVu Sans"/>
            </a:endParaRPr>
          </a:p>
          <a:p>
            <a:pPr marL="12700" marR="687070">
              <a:lnSpc>
                <a:spcPts val="2160"/>
              </a:lnSpc>
              <a:spcBef>
                <a:spcPts val="1430"/>
              </a:spcBef>
            </a:pPr>
            <a:r>
              <a:rPr sz="2000" spc="-250" dirty="0">
                <a:solidFill>
                  <a:srgbClr val="404040"/>
                </a:solidFill>
                <a:latin typeface="DejaVu Sans"/>
                <a:cs typeface="DejaVu Sans"/>
              </a:rPr>
              <a:t>Bagian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tembok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pangkal </a:t>
            </a:r>
            <a:r>
              <a:rPr sz="2000" spc="-285" dirty="0">
                <a:solidFill>
                  <a:srgbClr val="404040"/>
                </a:solidFill>
                <a:latin typeface="DejaVu Sans"/>
                <a:cs typeface="DejaVu Sans"/>
              </a:rPr>
              <a:t>yang </a:t>
            </a:r>
            <a:r>
              <a:rPr sz="2000" spc="-190" dirty="0">
                <a:solidFill>
                  <a:srgbClr val="404040"/>
                </a:solidFill>
                <a:latin typeface="DejaVu Sans"/>
                <a:cs typeface="DejaVu Sans"/>
              </a:rPr>
              <a:t>dibuat </a:t>
            </a: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untuk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menjamin </a:t>
            </a:r>
            <a:r>
              <a:rPr sz="2000" spc="-185" dirty="0">
                <a:solidFill>
                  <a:srgbClr val="404040"/>
                </a:solidFill>
                <a:latin typeface="DejaVu Sans"/>
                <a:cs typeface="DejaVu Sans"/>
              </a:rPr>
              <a:t>stabilitas </a:t>
            </a:r>
            <a:r>
              <a:rPr sz="2000" spc="-220" dirty="0">
                <a:solidFill>
                  <a:srgbClr val="404040"/>
                </a:solidFill>
                <a:latin typeface="DejaVu Sans"/>
                <a:cs typeface="DejaVu Sans"/>
              </a:rPr>
              <a:t>tanah dibawah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approach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jembatan,  terutama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terhadap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longsor </a:t>
            </a:r>
            <a:r>
              <a:rPr sz="2000" spc="-430" dirty="0">
                <a:solidFill>
                  <a:srgbClr val="404040"/>
                </a:solidFill>
                <a:latin typeface="DejaVu Sans"/>
                <a:cs typeface="DejaVu Sans"/>
              </a:rPr>
              <a:t>(= </a:t>
            </a:r>
            <a:r>
              <a:rPr sz="2000" spc="-280" dirty="0">
                <a:solidFill>
                  <a:srgbClr val="404040"/>
                </a:solidFill>
                <a:latin typeface="DejaVu Sans"/>
                <a:cs typeface="DejaVu Sans"/>
              </a:rPr>
              <a:t>ke</a:t>
            </a:r>
            <a:r>
              <a:rPr sz="2000" spc="-14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samping)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2000" u="heavy" spc="-19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Pelat</a:t>
            </a:r>
            <a:r>
              <a:rPr sz="2000" u="heavy" spc="-19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 </a:t>
            </a:r>
            <a:r>
              <a:rPr sz="2000" u="heavy" spc="-18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Injak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ts val="2280"/>
              </a:lnSpc>
              <a:spcBef>
                <a:spcPts val="1165"/>
              </a:spcBef>
            </a:pP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Konstruksi </a:t>
            </a:r>
            <a:r>
              <a:rPr sz="2000" spc="-155" dirty="0">
                <a:solidFill>
                  <a:srgbClr val="404040"/>
                </a:solidFill>
                <a:latin typeface="DejaVu Sans"/>
                <a:cs typeface="DejaVu Sans"/>
              </a:rPr>
              <a:t>di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dalam </a:t>
            </a:r>
            <a:r>
              <a:rPr sz="2000" spc="-220" dirty="0">
                <a:solidFill>
                  <a:srgbClr val="404040"/>
                </a:solidFill>
                <a:latin typeface="DejaVu Sans"/>
                <a:cs typeface="DejaVu Sans"/>
              </a:rPr>
              <a:t>tanah </a:t>
            </a:r>
            <a:r>
              <a:rPr sz="2000" spc="-155" dirty="0">
                <a:solidFill>
                  <a:srgbClr val="404040"/>
                </a:solidFill>
                <a:latin typeface="DejaVu Sans"/>
                <a:cs typeface="DejaVu Sans"/>
              </a:rPr>
              <a:t>di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belakang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tembok </a:t>
            </a:r>
            <a:r>
              <a:rPr sz="2000" spc="-245" dirty="0">
                <a:solidFill>
                  <a:srgbClr val="404040"/>
                </a:solidFill>
                <a:latin typeface="DejaVu Sans"/>
                <a:cs typeface="DejaVu Sans"/>
              </a:rPr>
              <a:t>pangkal </a:t>
            </a: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untuk </a:t>
            </a: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menjaga </a:t>
            </a:r>
            <a:r>
              <a:rPr sz="2000" spc="-260" dirty="0">
                <a:solidFill>
                  <a:srgbClr val="404040"/>
                </a:solidFill>
                <a:latin typeface="DejaVu Sans"/>
                <a:cs typeface="DejaVu Sans"/>
              </a:rPr>
              <a:t>agar </a:t>
            </a:r>
            <a:r>
              <a:rPr sz="2000" spc="-200" dirty="0">
                <a:solidFill>
                  <a:srgbClr val="404040"/>
                </a:solidFill>
                <a:latin typeface="DejaVu Sans"/>
                <a:cs typeface="DejaVu Sans"/>
              </a:rPr>
              <a:t>peralihan </a:t>
            </a:r>
            <a:r>
              <a:rPr sz="2000" spc="-270" dirty="0">
                <a:solidFill>
                  <a:srgbClr val="404040"/>
                </a:solidFill>
                <a:latin typeface="DejaVu Sans"/>
                <a:cs typeface="DejaVu Sans"/>
              </a:rPr>
              <a:t>masuk </a:t>
            </a:r>
            <a:r>
              <a:rPr sz="2000" spc="-280" dirty="0">
                <a:solidFill>
                  <a:srgbClr val="404040"/>
                </a:solidFill>
                <a:latin typeface="DejaVu Sans"/>
                <a:cs typeface="DejaVu Sans"/>
              </a:rPr>
              <a:t>ke</a:t>
            </a:r>
            <a:r>
              <a:rPr sz="2000" spc="-9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jembatan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ts val="2280"/>
              </a:lnSpc>
            </a:pP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berlangsung </a:t>
            </a: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dengan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hentakan</a:t>
            </a:r>
            <a:r>
              <a:rPr sz="2000" spc="-13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minimum.</a:t>
            </a:r>
            <a:endParaRPr sz="20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34319"/>
            <a:ext cx="12192000" cy="66040"/>
          </a:xfrm>
          <a:custGeom>
            <a:avLst/>
            <a:gdLst/>
            <a:ahLst/>
            <a:cxnLst/>
            <a:rect l="l" t="t" r="r" b="b"/>
            <a:pathLst>
              <a:path w="12192000" h="66039">
                <a:moveTo>
                  <a:pt x="0" y="65998"/>
                </a:moveTo>
                <a:lnTo>
                  <a:pt x="12192000" y="65998"/>
                </a:lnTo>
                <a:lnTo>
                  <a:pt x="12192000" y="0"/>
                </a:lnTo>
                <a:lnTo>
                  <a:pt x="0" y="0"/>
                </a:lnTo>
                <a:lnTo>
                  <a:pt x="0" y="65998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6337" y="915098"/>
            <a:ext cx="999744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4105" algn="l"/>
              </a:tabLst>
            </a:pPr>
            <a:r>
              <a:rPr sz="4800" u="sng" spc="-48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B</a:t>
            </a:r>
            <a:r>
              <a:rPr sz="3850" u="sng" spc="-48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AGIAN </a:t>
            </a:r>
            <a:r>
              <a:rPr sz="4800" u="sng" spc="-43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L</a:t>
            </a:r>
            <a:r>
              <a:rPr sz="3850" u="sng" spc="-43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AIN </a:t>
            </a:r>
            <a:r>
              <a:rPr sz="3850" u="sng" spc="-484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DARI</a:t>
            </a:r>
            <a:r>
              <a:rPr sz="3850" u="sng" spc="-285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61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J</a:t>
            </a:r>
            <a:r>
              <a:rPr sz="3850" u="sng" spc="-610" dirty="0">
                <a:solidFill>
                  <a:srgbClr val="404040"/>
                </a:solidFill>
                <a:uFill>
                  <a:solidFill>
                    <a:srgbClr val="7E7E7E"/>
                  </a:solidFill>
                </a:uFill>
              </a:rPr>
              <a:t>EMBATAN	</a:t>
            </a:r>
            <a:endParaRPr sz="3850"/>
          </a:p>
        </p:txBody>
      </p:sp>
      <p:sp>
        <p:nvSpPr>
          <p:cNvPr id="4" name="object 4"/>
          <p:cNvSpPr txBox="1"/>
          <p:nvPr/>
        </p:nvSpPr>
        <p:spPr>
          <a:xfrm>
            <a:off x="1084897" y="1686559"/>
            <a:ext cx="10080625" cy="3288029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u="heavy" spc="-27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Tembok</a:t>
            </a:r>
            <a:r>
              <a:rPr sz="2000" u="heavy" spc="-2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 </a:t>
            </a:r>
            <a:r>
              <a:rPr sz="2000" u="heavy" spc="-22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Penghantar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275" dirty="0">
                <a:solidFill>
                  <a:srgbClr val="404040"/>
                </a:solidFill>
                <a:latin typeface="DejaVu Sans"/>
                <a:cs typeface="DejaVu Sans"/>
              </a:rPr>
              <a:t>Tembok </a:t>
            </a:r>
            <a:r>
              <a:rPr sz="2000" spc="-270" dirty="0">
                <a:solidFill>
                  <a:srgbClr val="404040"/>
                </a:solidFill>
                <a:latin typeface="DejaVu Sans"/>
                <a:cs typeface="DejaVu Sans"/>
              </a:rPr>
              <a:t>pengaman </a:t>
            </a:r>
            <a:r>
              <a:rPr sz="2000" spc="-170" dirty="0">
                <a:solidFill>
                  <a:srgbClr val="404040"/>
                </a:solidFill>
                <a:latin typeface="DejaVu Sans"/>
                <a:cs typeface="DejaVu Sans"/>
              </a:rPr>
              <a:t>lalu </a:t>
            </a:r>
            <a:r>
              <a:rPr sz="2000" spc="-180" dirty="0">
                <a:solidFill>
                  <a:srgbClr val="404040"/>
                </a:solidFill>
                <a:latin typeface="DejaVu Sans"/>
                <a:cs typeface="DejaVu Sans"/>
              </a:rPr>
              <a:t>lintas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pada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entrance</a:t>
            </a:r>
            <a:r>
              <a:rPr sz="2000" spc="-25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jembatan.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u="heavy" spc="-13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Joints</a:t>
            </a:r>
            <a:endParaRPr sz="2000">
              <a:latin typeface="DejaVu Sans"/>
              <a:cs typeface="DejaVu Sans"/>
            </a:endParaRPr>
          </a:p>
          <a:p>
            <a:pPr marL="12700" marR="25400">
              <a:lnSpc>
                <a:spcPct val="90000"/>
              </a:lnSpc>
              <a:spcBef>
                <a:spcPts val="1400"/>
              </a:spcBef>
            </a:pP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Dipakai </a:t>
            </a: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untuk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memberi </a:t>
            </a:r>
            <a:r>
              <a:rPr sz="2000" spc="-254" dirty="0">
                <a:solidFill>
                  <a:srgbClr val="404040"/>
                </a:solidFill>
                <a:latin typeface="DejaVu Sans"/>
                <a:cs typeface="DejaVu Sans"/>
              </a:rPr>
              <a:t>kesempatan </a:t>
            </a:r>
            <a:r>
              <a:rPr sz="2000" spc="-260" dirty="0">
                <a:solidFill>
                  <a:srgbClr val="404040"/>
                </a:solidFill>
                <a:latin typeface="DejaVu Sans"/>
                <a:cs typeface="DejaVu Sans"/>
              </a:rPr>
              <a:t>gerakan </a:t>
            </a: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untuk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muai dan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susut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pada </a:t>
            </a:r>
            <a:r>
              <a:rPr sz="2000" spc="-180" dirty="0">
                <a:solidFill>
                  <a:srgbClr val="404040"/>
                </a:solidFill>
                <a:latin typeface="DejaVu Sans"/>
                <a:cs typeface="DejaVu Sans"/>
              </a:rPr>
              <a:t>lantai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kendaraan, </a:t>
            </a:r>
            <a:r>
              <a:rPr sz="2000" spc="-250" dirty="0">
                <a:solidFill>
                  <a:srgbClr val="404040"/>
                </a:solidFill>
                <a:latin typeface="DejaVu Sans"/>
                <a:cs typeface="DejaVu Sans"/>
              </a:rPr>
              <a:t>hingga  </a:t>
            </a:r>
            <a:r>
              <a:rPr sz="2000" spc="-260" dirty="0">
                <a:solidFill>
                  <a:srgbClr val="404040"/>
                </a:solidFill>
                <a:latin typeface="DejaVu Sans"/>
                <a:cs typeface="DejaVu Sans"/>
              </a:rPr>
              <a:t>tegangan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akibat </a:t>
            </a:r>
            <a:r>
              <a:rPr sz="2000" spc="-220" dirty="0">
                <a:solidFill>
                  <a:srgbClr val="404040"/>
                </a:solidFill>
                <a:latin typeface="DejaVu Sans"/>
                <a:cs typeface="DejaVu Sans"/>
              </a:rPr>
              <a:t>perubahan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suhu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dibatasi </a:t>
            </a:r>
            <a:r>
              <a:rPr sz="2000" spc="-200" dirty="0">
                <a:solidFill>
                  <a:srgbClr val="404040"/>
                </a:solidFill>
                <a:latin typeface="DejaVu Sans"/>
                <a:cs typeface="DejaVu Sans"/>
              </a:rPr>
              <a:t>tetap </a:t>
            </a:r>
            <a:r>
              <a:rPr sz="2000" spc="-204" dirty="0">
                <a:solidFill>
                  <a:srgbClr val="404040"/>
                </a:solidFill>
                <a:latin typeface="DejaVu Sans"/>
                <a:cs typeface="DejaVu Sans"/>
              </a:rPr>
              <a:t>rendah,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dan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mengurangi </a:t>
            </a:r>
            <a:r>
              <a:rPr sz="2000" spc="-270" dirty="0">
                <a:solidFill>
                  <a:srgbClr val="404040"/>
                </a:solidFill>
                <a:latin typeface="DejaVu Sans"/>
                <a:cs typeface="DejaVu Sans"/>
              </a:rPr>
              <a:t>bahaya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retak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pada  </a:t>
            </a:r>
            <a:r>
              <a:rPr sz="2000" spc="-185" dirty="0">
                <a:solidFill>
                  <a:srgbClr val="404040"/>
                </a:solidFill>
                <a:latin typeface="DejaVu Sans"/>
                <a:cs typeface="DejaVu Sans"/>
              </a:rPr>
              <a:t>beton.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u="heavy" spc="-2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Konstruksi Perlindungan </a:t>
            </a:r>
            <a:r>
              <a:rPr sz="2000" u="heavy" spc="-204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untuk </a:t>
            </a:r>
            <a:r>
              <a:rPr sz="2000" u="heavy" spc="-254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Tebing </a:t>
            </a:r>
            <a:r>
              <a:rPr sz="2000" u="heavy" spc="-23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dan </a:t>
            </a:r>
            <a:r>
              <a:rPr sz="2000" u="heavy" spc="-229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dasar</a:t>
            </a:r>
            <a:r>
              <a:rPr sz="2000" u="heavy" spc="-9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 </a:t>
            </a:r>
            <a:r>
              <a:rPr sz="2000" u="heavy" spc="-22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DejaVu Sans"/>
                <a:cs typeface="DejaVu Sans"/>
              </a:rPr>
              <a:t>sungai</a:t>
            </a:r>
            <a:r>
              <a:rPr sz="2000" spc="-220" dirty="0">
                <a:solidFill>
                  <a:srgbClr val="404040"/>
                </a:solidFill>
                <a:latin typeface="DejaVu Sans"/>
                <a:cs typeface="DejaVu Sans"/>
              </a:rPr>
              <a:t>.</a:t>
            </a:r>
            <a:endParaRPr sz="2000">
              <a:latin typeface="DejaVu Sans"/>
              <a:cs typeface="DejaVu Sans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Menjaga </a:t>
            </a:r>
            <a:r>
              <a:rPr sz="2000" spc="-185" dirty="0">
                <a:solidFill>
                  <a:srgbClr val="404040"/>
                </a:solidFill>
                <a:latin typeface="DejaVu Sans"/>
                <a:cs typeface="DejaVu Sans"/>
              </a:rPr>
              <a:t>stabilitas </a:t>
            </a:r>
            <a:r>
              <a:rPr sz="2000" spc="-210" dirty="0">
                <a:solidFill>
                  <a:srgbClr val="404040"/>
                </a:solidFill>
                <a:latin typeface="DejaVu Sans"/>
                <a:cs typeface="DejaVu Sans"/>
              </a:rPr>
              <a:t>lereng </a:t>
            </a:r>
            <a:r>
              <a:rPr sz="2000" spc="-195" dirty="0">
                <a:solidFill>
                  <a:srgbClr val="404040"/>
                </a:solidFill>
                <a:latin typeface="DejaVu Sans"/>
                <a:cs typeface="DejaVu Sans"/>
              </a:rPr>
              <a:t>tepian </a:t>
            </a:r>
            <a:r>
              <a:rPr sz="2000" spc="-225" dirty="0">
                <a:solidFill>
                  <a:srgbClr val="404040"/>
                </a:solidFill>
                <a:latin typeface="DejaVu Sans"/>
                <a:cs typeface="DejaVu Sans"/>
              </a:rPr>
              <a:t>sungai, </a:t>
            </a:r>
            <a:r>
              <a:rPr sz="2000" spc="-235" dirty="0">
                <a:solidFill>
                  <a:srgbClr val="404040"/>
                </a:solidFill>
                <a:latin typeface="DejaVu Sans"/>
                <a:cs typeface="DejaVu Sans"/>
              </a:rPr>
              <a:t>dan </a:t>
            </a:r>
            <a:r>
              <a:rPr sz="2000" spc="-270" dirty="0">
                <a:solidFill>
                  <a:srgbClr val="404040"/>
                </a:solidFill>
                <a:latin typeface="DejaVu Sans"/>
                <a:cs typeface="DejaVu Sans"/>
              </a:rPr>
              <a:t>mencegah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scouring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dasar </a:t>
            </a:r>
            <a:r>
              <a:rPr sz="2000" spc="-240" dirty="0">
                <a:solidFill>
                  <a:srgbClr val="404040"/>
                </a:solidFill>
                <a:latin typeface="DejaVu Sans"/>
                <a:cs typeface="DejaVu Sans"/>
              </a:rPr>
              <a:t>sungai </a:t>
            </a:r>
            <a:r>
              <a:rPr sz="2000" spc="-160" dirty="0">
                <a:solidFill>
                  <a:srgbClr val="404040"/>
                </a:solidFill>
                <a:latin typeface="DejaVu Sans"/>
                <a:cs typeface="DejaVu Sans"/>
              </a:rPr>
              <a:t>di </a:t>
            </a:r>
            <a:r>
              <a:rPr sz="2000" spc="-229" dirty="0">
                <a:solidFill>
                  <a:srgbClr val="404040"/>
                </a:solidFill>
                <a:latin typeface="DejaVu Sans"/>
                <a:cs typeface="DejaVu Sans"/>
              </a:rPr>
              <a:t>daerah</a:t>
            </a:r>
            <a:r>
              <a:rPr sz="2000" spc="-190" dirty="0">
                <a:solidFill>
                  <a:srgbClr val="404040"/>
                </a:solidFill>
                <a:latin typeface="DejaVu Sans"/>
                <a:cs typeface="DejaVu Sans"/>
              </a:rPr>
              <a:t> </a:t>
            </a:r>
            <a:r>
              <a:rPr sz="2000" spc="-215" dirty="0">
                <a:solidFill>
                  <a:srgbClr val="404040"/>
                </a:solidFill>
                <a:latin typeface="DejaVu Sans"/>
                <a:cs typeface="DejaVu Sans"/>
              </a:rPr>
              <a:t>jembatan.</a:t>
            </a:r>
            <a:endParaRPr sz="2000">
              <a:latin typeface="DejaVu Sans"/>
              <a:cs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5257" y="2461736"/>
            <a:ext cx="4188143" cy="738664"/>
          </a:xfrm>
        </p:spPr>
        <p:txBody>
          <a:bodyPr/>
          <a:lstStyle/>
          <a:p>
            <a:r>
              <a:rPr lang="id-ID" sz="4800" i="1" dirty="0" smtClean="0"/>
              <a:t>Terima Kasih</a:t>
            </a:r>
            <a:endParaRPr lang="id-ID" sz="4800" i="1" dirty="0"/>
          </a:p>
        </p:txBody>
      </p:sp>
    </p:spTree>
    <p:extLst>
      <p:ext uri="{BB962C8B-B14F-4D97-AF65-F5344CB8AC3E}">
        <p14:creationId xmlns:p14="http://schemas.microsoft.com/office/powerpoint/2010/main" val="3798572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2017</Words>
  <Application>Microsoft Office PowerPoint</Application>
  <PresentationFormat>Custom</PresentationFormat>
  <Paragraphs>246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JENIS DAN KOMPONEN</vt:lpstr>
      <vt:lpstr>Tipe Jembatan</vt:lpstr>
      <vt:lpstr>Jembatan Girder (Girder Bridge)</vt:lpstr>
      <vt:lpstr>PowerPoint Presentation</vt:lpstr>
      <vt:lpstr>Cable-Stayed Bridge (Jembatan Kabel Tarik)</vt:lpstr>
      <vt:lpstr>PowerPoint Presentation</vt:lpstr>
      <vt:lpstr>Jembatan Rangka (Truss Bridge)</vt:lpstr>
      <vt:lpstr>PowerPoint Presentation</vt:lpstr>
      <vt:lpstr>Jembatan Pelengkung (Arch Bridge)</vt:lpstr>
      <vt:lpstr>PowerPoint Presentation</vt:lpstr>
      <vt:lpstr>Suspension Bridge (Jembatan Gantung)</vt:lpstr>
      <vt:lpstr>PowerPoint Presentation</vt:lpstr>
      <vt:lpstr>Jembatan Portal Kaku (Rigid Frame Bridge)</vt:lpstr>
      <vt:lpstr>PowerPoint Presentation</vt:lpstr>
      <vt:lpstr>Tipe Jembatan</vt:lpstr>
      <vt:lpstr>Tipe Jembatan</vt:lpstr>
      <vt:lpstr>Tipe Jembatan</vt:lpstr>
      <vt:lpstr>Tipe Jembatan</vt:lpstr>
      <vt:lpstr>Tipe Jembatan</vt:lpstr>
      <vt:lpstr>Tipe Jembatan</vt:lpstr>
      <vt:lpstr>KOMPONEN JEMBATAN</vt:lpstr>
      <vt:lpstr>KOMPONEN  JEMBATAN</vt:lpstr>
      <vt:lpstr>PowerPoint Presentation</vt:lpstr>
      <vt:lpstr>KOMPONEN  JEMBATAN  RANGKA (TRUSS)</vt:lpstr>
      <vt:lpstr>KOMPONEN  JEMBATAN  I-GIRDER</vt:lpstr>
      <vt:lpstr>PERLETAKAN / LANDASAN </vt:lpstr>
      <vt:lpstr>BANGUNAN BAWAH</vt:lpstr>
      <vt:lpstr>Contoh-contoh  Abutment dan Pondasi Jembatan </vt:lpstr>
      <vt:lpstr>PONDASI JEMBATAN</vt:lpstr>
      <vt:lpstr>BAGIAN LAIN DARI JEMBATAN </vt:lpstr>
      <vt:lpstr>BAGIAN LAIN DARI JEMBATAN 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Ari Wibowo</dc:creator>
  <cp:lastModifiedBy>Windows User</cp:lastModifiedBy>
  <cp:revision>1</cp:revision>
  <dcterms:created xsi:type="dcterms:W3CDTF">2018-09-14T05:10:52Z</dcterms:created>
  <dcterms:modified xsi:type="dcterms:W3CDTF">2018-09-14T05:29:05Z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2015-02-23T00:00:00Z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2018-09-14T00:00:00Z</vt:filetime>
  </property>
</Properties>
</file>