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C23D3-8FCF-4C0C-B92A-0DC9CD3FF372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137C-8024-451A-8431-58B4E0A8B4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C23D3-8FCF-4C0C-B92A-0DC9CD3FF372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137C-8024-451A-8431-58B4E0A8B4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C23D3-8FCF-4C0C-B92A-0DC9CD3FF372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137C-8024-451A-8431-58B4E0A8B4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C23D3-8FCF-4C0C-B92A-0DC9CD3FF372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137C-8024-451A-8431-58B4E0A8B4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C23D3-8FCF-4C0C-B92A-0DC9CD3FF372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137C-8024-451A-8431-58B4E0A8B4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C23D3-8FCF-4C0C-B92A-0DC9CD3FF372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137C-8024-451A-8431-58B4E0A8B4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C23D3-8FCF-4C0C-B92A-0DC9CD3FF372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137C-8024-451A-8431-58B4E0A8B4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C23D3-8FCF-4C0C-B92A-0DC9CD3FF372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137C-8024-451A-8431-58B4E0A8B4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C23D3-8FCF-4C0C-B92A-0DC9CD3FF372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137C-8024-451A-8431-58B4E0A8B4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C23D3-8FCF-4C0C-B92A-0DC9CD3FF372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137C-8024-451A-8431-58B4E0A8B4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C23D3-8FCF-4C0C-B92A-0DC9CD3FF372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137C-8024-451A-8431-58B4E0A8B4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C23D3-8FCF-4C0C-B92A-0DC9CD3FF372}" type="datetimeFigureOut">
              <a:rPr lang="en-US" smtClean="0"/>
              <a:pPr/>
              <a:t>9/27/2016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10137C-8024-451A-8431-58B4E0A8B4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Pengertian Fonologi</a:t>
            </a:r>
            <a:r>
              <a:rPr lang="en-US" smtClean="0"/>
              <a:t> 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Dari beberapa sumber, pengertian fonologi dapat dikemukakan sebagai berikut</a:t>
            </a:r>
          </a:p>
          <a:p>
            <a:r>
              <a:rPr lang="en-US" smtClean="0"/>
              <a:t>1) Fonologi ialah bagian dari tata bahasa yang memperlajari bunyi-bunyi bahasa (Keraf, 1984: 30).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fonologi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B005BF-81D9-490F-8F0A-9835511A1DFA}" type="slidenum">
              <a:rPr lang="en-US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pengertian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2800" smtClean="0"/>
              <a:t>2) Fonologi ialah bidang dalam linguistik yang menyelidiki bunyi-bunyi bahasa menurut fungsinya (Kridalaksana, 1995: 57).</a:t>
            </a:r>
          </a:p>
          <a:p>
            <a:endParaRPr lang="en-US" sz="2800" smtClean="0"/>
          </a:p>
          <a:p>
            <a:r>
              <a:rPr lang="en-US" sz="2800" smtClean="0"/>
              <a:t>3) Fonologi ialah bidang linguistik yang mempelajari, menganalisis, dan membicarakan runtutan bunyi-bunyi bahasa, yang secara etimologi terbentuk dari kata </a:t>
            </a:r>
            <a:r>
              <a:rPr lang="en-US" sz="2800" i="1" smtClean="0"/>
              <a:t>fon</a:t>
            </a:r>
            <a:r>
              <a:rPr lang="en-US" sz="2800" smtClean="0"/>
              <a:t> yaitu bunyi dan </a:t>
            </a:r>
            <a:r>
              <a:rPr lang="en-US" sz="2800" i="1" smtClean="0"/>
              <a:t>logi</a:t>
            </a:r>
            <a:r>
              <a:rPr lang="en-US" sz="2800" smtClean="0"/>
              <a:t> yaitu ilmu (Chaer, 1994: 102).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fonologi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00284D-40B1-46A2-9AD2-113810E99658}" type="slidenum">
              <a:rPr lang="en-US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simpulan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Berdasarkan beberapa sumber tersebut dapatlah disimpulkan bahwa fonologi ialah bidang linguisik atau lmu bahasa yang menyelidiki, mempelajari, menganalisis, dan membicarakan runtutan bunyi-bunyi bahasa yang dihasilkan oleh alat ucap manusia berserta fungsinya.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fonologi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463178-A792-4783-AA92-A823FBA2F171}" type="slidenum">
              <a:rPr lang="en-US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Cabang Fonologi</a:t>
            </a:r>
            <a:r>
              <a:rPr lang="en-US" smtClean="0"/>
              <a:t>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b="1" smtClean="0"/>
              <a:t>Cabang Fonologi</a:t>
            </a:r>
            <a:r>
              <a:rPr lang="en-US" smtClean="0"/>
              <a:t> </a:t>
            </a: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fonologi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CCE4FB-536E-4E40-992A-E636FA8DF935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9220" name="Oval 4">
            <a:hlinkClick r:id="" action="ppaction://noaction">
              <a:snd r:embed="rId2" name="bomb.wav" builtIn="1"/>
            </a:hlinkClick>
          </p:cNvPr>
          <p:cNvSpPr>
            <a:spLocks noChangeArrowheads="1"/>
          </p:cNvSpPr>
          <p:nvPr/>
        </p:nvSpPr>
        <p:spPr bwMode="auto">
          <a:xfrm>
            <a:off x="2411413" y="2420938"/>
            <a:ext cx="3168650" cy="10795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600" b="1"/>
              <a:t>Fonologi</a:t>
            </a:r>
          </a:p>
        </p:txBody>
      </p:sp>
      <p:sp>
        <p:nvSpPr>
          <p:cNvPr id="9221" name="Oval 5"/>
          <p:cNvSpPr>
            <a:spLocks noChangeArrowheads="1"/>
          </p:cNvSpPr>
          <p:nvPr/>
        </p:nvSpPr>
        <p:spPr bwMode="auto">
          <a:xfrm>
            <a:off x="900113" y="4508500"/>
            <a:ext cx="2879725" cy="865188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600" b="1"/>
              <a:t>Fonetik</a:t>
            </a:r>
          </a:p>
        </p:txBody>
      </p:sp>
      <p:sp>
        <p:nvSpPr>
          <p:cNvPr id="9222" name="Oval 6"/>
          <p:cNvSpPr>
            <a:spLocks noChangeArrowheads="1"/>
          </p:cNvSpPr>
          <p:nvPr/>
        </p:nvSpPr>
        <p:spPr bwMode="auto">
          <a:xfrm>
            <a:off x="4356100" y="4437063"/>
            <a:ext cx="2879725" cy="914400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3600" b="1"/>
              <a:t>Fonemik</a:t>
            </a:r>
          </a:p>
        </p:txBody>
      </p:sp>
      <p:sp>
        <p:nvSpPr>
          <p:cNvPr id="6153" name="Line 7"/>
          <p:cNvSpPr>
            <a:spLocks noChangeShapeType="1"/>
          </p:cNvSpPr>
          <p:nvPr/>
        </p:nvSpPr>
        <p:spPr bwMode="auto">
          <a:xfrm flipH="1">
            <a:off x="2124075" y="3500438"/>
            <a:ext cx="1800225" cy="936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6154" name="Line 9"/>
          <p:cNvSpPr>
            <a:spLocks noChangeShapeType="1"/>
          </p:cNvSpPr>
          <p:nvPr/>
        </p:nvSpPr>
        <p:spPr bwMode="auto">
          <a:xfrm>
            <a:off x="3851275" y="3500438"/>
            <a:ext cx="1728788" cy="936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20" grpId="0" animBg="1"/>
      <p:bldP spid="9220" grpId="1" animBg="1"/>
      <p:bldP spid="9221" grpId="0" animBg="1"/>
      <p:bldP spid="92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Pengertian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1) Fonetik adalah cabang studi fonologi yang mempelajari bunyi bahasa tanpa memperhatikan apakah bunyi-bunyi tersebut mempunyai fungsi sebagai pembeda makna atau tidak (Chaer, 1994: 102).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fonologi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2EF9B7-4607-47AB-8CDB-D70B224B64F9}" type="slidenum">
              <a:rPr lang="en-US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Pengertian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2) Fonetik adalah ilmu yang menyelidiki dan menganalisa bunyi-bunyi ujaran yang dipakai dalam tutur, serta mempelajari bagaimana menghasilkan bunyi-bunyi tersebut dengan alat ucap manusia (Keraf, 1984: 30).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fonologi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1C01DF-9ECE-4F0C-B502-4EF03AEE11CB}" type="slidenum">
              <a:rPr lang="en-US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Pengertian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Fonetik adalah ilmu yang menyelidiki penghasilan, penyampaian, dan penerimaan bunyi bahasa; ilmu interdisipliner linguistik dengan fisika, anatomi, dan psikologi (Kridalaksana, 1995: 56).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fonologi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B5DAF8-6FCF-4678-A8D3-25F0A75B22CE}" type="slidenum">
              <a:rPr lang="en-US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simpulan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Dengan demikian, jelaslah bahwa fonetik itu ialah cabang studi fonologi yang menyelidiki, mempelajari, dan menganalisis penghasilan, penyampaian, dan penerimaan bunyi-bunyi ujaran/bahasa yang dipakai dalam tutur tanpa memperhatikan fungsinya sebagai pembeda makna/arti, yang melibatkan analisis ilmu fisika, anatomi, dan psikologi.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dirman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fonologi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3EA053-3212-4F76-AAA9-5C4E6EB72827}" type="slidenum">
              <a:rPr lang="en-US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Fonemik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b="1" smtClean="0"/>
              <a:t>1) </a:t>
            </a:r>
            <a:r>
              <a:rPr lang="en-US" smtClean="0"/>
              <a:t>Fonemik adalah cabang studi fonologi yang mempelajari bunyi bahasa dengan memperhatikan fungsi bunyi tersebut sebagai pembeda makna. Untuk jelasnya kalau kita perhatikan baik-baik ternyata bunyi [i] yang terdapat pada kata-kata [intan], [angin], dan [batik] adalah tidak sama.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dirman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fonologi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2BFE94-8349-49A9-AFB6-D2F188029783}" type="slidenum">
              <a:rPr lang="en-US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Begitu juga bunyi [p] pada kata inggris [pace], [space], dan [map], juga tidak sama. Ketidaksamaan bunyi [i] dan bunyi [p] pada deretan kata-kata di atas itulah salah satu contoh obyek atau sasaran studi fonetik.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dirman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fonologi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6EF77A-1F6B-4366-80A1-A3CE8E2FBA6E}" type="slidenum">
              <a:rPr lang="en-US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2800" smtClean="0"/>
              <a:t>Dalam kajiannya, fonetik akan berusaha mendeskripsikan perbedaan bunyi-bunyi itu serta menjelaskan sebab-sebabnya. Sebaliknya, perbedaan bunyi [p] dan [b] yang terdapat, misalnya, pada kata [paru] dan [baru] adalah menjadi contoh sasaran studi fonemik, sebab perbedaan bunyi [p] dan [b] itu menyebabkan berbedanya makna kata [paru] dan [baru] itu (Chaer, 1994: 102).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fonologi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6C080A-3601-4914-9B9C-CF0006CDB657}" type="slidenum">
              <a:rPr lang="en-US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Pengertian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2) fonemik adalah ilmu yang mempelajari bunyi ujaran dalam fungsinya sebagai pembeda arti (Keraf, 1984: 30).</a:t>
            </a:r>
          </a:p>
          <a:p>
            <a:r>
              <a:rPr lang="en-US" smtClean="0"/>
              <a:t>3) Fonemik adalah penyelidikan mengenai sistem fonem suatu bahasa (Kridalaksana, 1995: 56).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fonologi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1EE13F-34DF-4ED2-9FCE-1D0D7062D84B}" type="slidenum">
              <a:rPr lang="en-US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simpulan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400" smtClean="0"/>
              <a:t>Jadi, </a:t>
            </a:r>
            <a:r>
              <a:rPr lang="en-US" sz="2400" i="1" smtClean="0"/>
              <a:t>jelaslah bahwa fonemik itu adalah cabang studi fonologi yang menyelidiki dan mempelajari bunyi ujaran/bahasa atau sistem fonem suatu bahasa dalam fungsinya sebagai pemdeda arti.</a:t>
            </a:r>
            <a:r>
              <a:rPr lang="en-US" sz="2400" smtClean="0"/>
              <a:t> </a:t>
            </a:r>
          </a:p>
          <a:p>
            <a:pPr>
              <a:lnSpc>
                <a:spcPct val="90000"/>
              </a:lnSpc>
            </a:pPr>
            <a:r>
              <a:rPr lang="en-US" sz="2400" smtClean="0"/>
              <a:t>Kalau dalam fonetik kita mempelajari segala macam bunyi yang dapat dihasilkan oleh alat-alat ucap serta bagaimana tiap-tiap bunyi itu dilaksanakan, maka </a:t>
            </a:r>
            <a:r>
              <a:rPr lang="en-US" sz="2400" i="1" smtClean="0"/>
              <a:t>dalam fonemik kita mempelajari dan menyelidiki kemungkinan-kemungkinan, bunyi ujaran/bahasa yang manakah dapat mempunyai fungsi untuk membedakan arti.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fonologi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C0CD85-25F1-417E-AC9E-5E36A5D6E7FA}" type="slidenum">
              <a:rPr lang="en-US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Contoh penggunaan kode fonetik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1. </a:t>
            </a:r>
            <a:r>
              <a:rPr lang="en-US" dirty="0" err="1" smtClean="0"/>
              <a:t>Saya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guru yang </a:t>
            </a:r>
            <a:r>
              <a:rPr lang="en-US" dirty="0" err="1" smtClean="0"/>
              <a:t>handal</a:t>
            </a:r>
            <a:r>
              <a:rPr lang="en-US" dirty="0" smtClean="0"/>
              <a:t>. [</a:t>
            </a:r>
            <a:r>
              <a:rPr lang="en-US" dirty="0" err="1" smtClean="0"/>
              <a:t>saya</a:t>
            </a:r>
            <a:r>
              <a:rPr lang="en-US" dirty="0" smtClean="0"/>
              <a:t> </a:t>
            </a:r>
            <a:r>
              <a:rPr lang="en-US" dirty="0" err="1" smtClean="0"/>
              <a:t>iŋIn</a:t>
            </a:r>
            <a:r>
              <a:rPr lang="en-US" dirty="0" smtClean="0"/>
              <a:t> m</a:t>
            </a:r>
            <a:r>
              <a:rPr lang="az-Cyrl-AZ" dirty="0" smtClean="0"/>
              <a:t>ә</a:t>
            </a:r>
            <a:r>
              <a:rPr lang="en-US" dirty="0" err="1" smtClean="0"/>
              <a:t>ñjadi</a:t>
            </a:r>
            <a:r>
              <a:rPr lang="en-US" dirty="0" smtClean="0"/>
              <a:t> guru </a:t>
            </a:r>
            <a:r>
              <a:rPr lang="en-US" dirty="0" err="1" smtClean="0"/>
              <a:t>yaŋ</a:t>
            </a:r>
            <a:r>
              <a:rPr lang="en-US" dirty="0" smtClean="0"/>
              <a:t> </a:t>
            </a:r>
            <a:r>
              <a:rPr lang="en-US" dirty="0" err="1" smtClean="0"/>
              <a:t>handal</a:t>
            </a:r>
            <a:r>
              <a:rPr lang="en-US" dirty="0" smtClean="0"/>
              <a:t>]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2. </a:t>
            </a:r>
            <a:r>
              <a:rPr lang="en-US" dirty="0" err="1" smtClean="0"/>
              <a:t>Mereka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suka</a:t>
            </a:r>
            <a:r>
              <a:rPr lang="en-US" dirty="0" smtClean="0"/>
              <a:t> </a:t>
            </a:r>
            <a:r>
              <a:rPr lang="en-US" dirty="0" err="1" smtClean="0"/>
              <a:t>kue</a:t>
            </a:r>
            <a:r>
              <a:rPr lang="en-US" dirty="0" smtClean="0"/>
              <a:t> yang </a:t>
            </a:r>
            <a:r>
              <a:rPr lang="en-US" dirty="0" err="1" smtClean="0"/>
              <a:t>manis</a:t>
            </a:r>
            <a:r>
              <a:rPr lang="en-US" dirty="0" smtClean="0"/>
              <a:t>. [m</a:t>
            </a:r>
            <a:r>
              <a:rPr lang="az-Cyrl-AZ" dirty="0" smtClean="0"/>
              <a:t>ә</a:t>
            </a:r>
            <a:r>
              <a:rPr lang="en-US" dirty="0" smtClean="0"/>
              <a:t>r</a:t>
            </a:r>
            <a:r>
              <a:rPr lang="az-Cyrl-AZ" dirty="0" smtClean="0"/>
              <a:t>Є</a:t>
            </a:r>
            <a:r>
              <a:rPr lang="en-US" dirty="0" smtClean="0"/>
              <a:t>ka </a:t>
            </a:r>
            <a:r>
              <a:rPr lang="en-US" dirty="0" err="1" smtClean="0"/>
              <a:t>tida</a:t>
            </a:r>
            <a:r>
              <a:rPr lang="en-US" dirty="0" smtClean="0"/>
              <a:t>? </a:t>
            </a:r>
            <a:r>
              <a:rPr lang="en-US" dirty="0" err="1" smtClean="0"/>
              <a:t>suka</a:t>
            </a:r>
            <a:r>
              <a:rPr lang="en-US" dirty="0" smtClean="0"/>
              <a:t> </a:t>
            </a:r>
            <a:r>
              <a:rPr lang="en-US" dirty="0" err="1" smtClean="0"/>
              <a:t>kuwe</a:t>
            </a:r>
            <a:r>
              <a:rPr lang="en-US" dirty="0" smtClean="0"/>
              <a:t> </a:t>
            </a:r>
            <a:r>
              <a:rPr lang="en-US" dirty="0" err="1" smtClean="0"/>
              <a:t>yaŋ</a:t>
            </a:r>
            <a:r>
              <a:rPr lang="en-US" dirty="0" smtClean="0"/>
              <a:t> </a:t>
            </a:r>
            <a:r>
              <a:rPr lang="en-US" dirty="0" err="1" smtClean="0"/>
              <a:t>manIs</a:t>
            </a:r>
            <a:r>
              <a:rPr lang="en-US" dirty="0" smtClean="0"/>
              <a:t>]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3. </a:t>
            </a:r>
            <a:r>
              <a:rPr lang="en-US" dirty="0" err="1" smtClean="0"/>
              <a:t>Kami</a:t>
            </a:r>
            <a:r>
              <a:rPr lang="en-US" dirty="0" smtClean="0"/>
              <a:t> </a:t>
            </a:r>
            <a:r>
              <a:rPr lang="en-US" dirty="0" err="1" smtClean="0"/>
              <a:t>menghadiri</a:t>
            </a:r>
            <a:r>
              <a:rPr lang="en-US" dirty="0" smtClean="0"/>
              <a:t> </a:t>
            </a:r>
            <a:r>
              <a:rPr lang="en-US" dirty="0" err="1" smtClean="0"/>
              <a:t>acara</a:t>
            </a:r>
            <a:r>
              <a:rPr lang="en-US" dirty="0" smtClean="0"/>
              <a:t> </a:t>
            </a:r>
            <a:r>
              <a:rPr lang="en-US" dirty="0" err="1" smtClean="0"/>
              <a:t>pesta</a:t>
            </a:r>
            <a:r>
              <a:rPr lang="en-US" dirty="0" smtClean="0"/>
              <a:t> </a:t>
            </a:r>
            <a:r>
              <a:rPr lang="en-US" dirty="0" err="1" smtClean="0"/>
              <a:t>ulang</a:t>
            </a:r>
            <a:r>
              <a:rPr lang="en-US" dirty="0" smtClean="0"/>
              <a:t> </a:t>
            </a:r>
            <a:r>
              <a:rPr lang="en-US" dirty="0" err="1" smtClean="0"/>
              <a:t>tahun</a:t>
            </a:r>
            <a:r>
              <a:rPr lang="en-US" dirty="0" smtClean="0"/>
              <a:t>. [</a:t>
            </a:r>
            <a:r>
              <a:rPr lang="en-US" dirty="0" err="1" smtClean="0"/>
              <a:t>kami</a:t>
            </a:r>
            <a:r>
              <a:rPr lang="en-US" dirty="0" smtClean="0"/>
              <a:t> m</a:t>
            </a:r>
            <a:r>
              <a:rPr lang="az-Cyrl-AZ" dirty="0" smtClean="0"/>
              <a:t>ә</a:t>
            </a:r>
            <a:r>
              <a:rPr lang="en-US" dirty="0" err="1" smtClean="0"/>
              <a:t>ŋhadiri</a:t>
            </a:r>
            <a:r>
              <a:rPr lang="en-US" dirty="0" smtClean="0"/>
              <a:t> </a:t>
            </a:r>
            <a:r>
              <a:rPr lang="en-US" dirty="0" err="1" smtClean="0"/>
              <a:t>acara</a:t>
            </a:r>
            <a:r>
              <a:rPr lang="en-US" dirty="0" smtClean="0"/>
              <a:t> p</a:t>
            </a:r>
            <a:r>
              <a:rPr lang="az-Cyrl-AZ" dirty="0" smtClean="0"/>
              <a:t>Є</a:t>
            </a:r>
            <a:r>
              <a:rPr lang="en-US" dirty="0" err="1" smtClean="0"/>
              <a:t>sta</a:t>
            </a:r>
            <a:r>
              <a:rPr lang="en-US" dirty="0" smtClean="0"/>
              <a:t> </a:t>
            </a:r>
            <a:r>
              <a:rPr lang="en-US" dirty="0" err="1" smtClean="0"/>
              <a:t>ulaŋ</a:t>
            </a:r>
            <a:r>
              <a:rPr lang="en-US" dirty="0" smtClean="0"/>
              <a:t> </a:t>
            </a:r>
            <a:r>
              <a:rPr lang="en-US" dirty="0" err="1" smtClean="0"/>
              <a:t>tahUn</a:t>
            </a:r>
            <a:r>
              <a:rPr lang="en-US" dirty="0" smtClean="0"/>
              <a:t>]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4. </a:t>
            </a:r>
            <a:r>
              <a:rPr lang="en-US" dirty="0" err="1" smtClean="0"/>
              <a:t>Ibu</a:t>
            </a:r>
            <a:r>
              <a:rPr lang="en-US" dirty="0" smtClean="0"/>
              <a:t> </a:t>
            </a:r>
            <a:r>
              <a:rPr lang="en-US" dirty="0" err="1" smtClean="0"/>
              <a:t>menyiapkan</a:t>
            </a:r>
            <a:r>
              <a:rPr lang="en-US" dirty="0" smtClean="0"/>
              <a:t> </a:t>
            </a:r>
            <a:r>
              <a:rPr lang="en-US" dirty="0" err="1" smtClean="0"/>
              <a:t>makan</a:t>
            </a:r>
            <a:r>
              <a:rPr lang="en-US" dirty="0" smtClean="0"/>
              <a:t> </a:t>
            </a:r>
            <a:r>
              <a:rPr lang="en-US" dirty="0" err="1" smtClean="0"/>
              <a:t>malam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keluarganya</a:t>
            </a:r>
            <a:r>
              <a:rPr lang="en-US" dirty="0" smtClean="0"/>
              <a:t>. [</a:t>
            </a:r>
            <a:r>
              <a:rPr lang="en-US" dirty="0" err="1" smtClean="0"/>
              <a:t>ibu</a:t>
            </a:r>
            <a:r>
              <a:rPr lang="en-US" dirty="0" smtClean="0"/>
              <a:t> m</a:t>
            </a:r>
            <a:r>
              <a:rPr lang="az-Cyrl-AZ" dirty="0" smtClean="0"/>
              <a:t>ә</a:t>
            </a:r>
            <a:r>
              <a:rPr lang="en-US" dirty="0" err="1" smtClean="0"/>
              <a:t>ñiyapkan</a:t>
            </a:r>
            <a:r>
              <a:rPr lang="en-US" dirty="0" smtClean="0"/>
              <a:t> </a:t>
            </a:r>
            <a:r>
              <a:rPr lang="en-US" dirty="0" err="1" smtClean="0"/>
              <a:t>makan</a:t>
            </a:r>
            <a:r>
              <a:rPr lang="en-US" dirty="0" smtClean="0"/>
              <a:t> </a:t>
            </a:r>
            <a:r>
              <a:rPr lang="en-US" dirty="0" err="1" smtClean="0"/>
              <a:t>malam</a:t>
            </a:r>
            <a:r>
              <a:rPr lang="en-US" dirty="0" smtClean="0"/>
              <a:t> </a:t>
            </a:r>
            <a:r>
              <a:rPr lang="en-US" dirty="0" err="1" smtClean="0"/>
              <a:t>untU</a:t>
            </a:r>
            <a:r>
              <a:rPr lang="en-US" dirty="0" smtClean="0"/>
              <a:t>? k</a:t>
            </a:r>
            <a:r>
              <a:rPr lang="az-Cyrl-AZ" dirty="0" smtClean="0"/>
              <a:t>ә</a:t>
            </a:r>
            <a:r>
              <a:rPr lang="en-US" dirty="0" err="1" smtClean="0"/>
              <a:t>luwargaña</a:t>
            </a:r>
            <a:r>
              <a:rPr lang="en-US" dirty="0" smtClean="0"/>
              <a:t>]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5. Ayah </a:t>
            </a:r>
            <a:r>
              <a:rPr lang="en-US" dirty="0" err="1" smtClean="0"/>
              <a:t>sedang</a:t>
            </a:r>
            <a:r>
              <a:rPr lang="en-US" dirty="0" smtClean="0"/>
              <a:t> </a:t>
            </a:r>
            <a:r>
              <a:rPr lang="en-US" dirty="0" err="1" smtClean="0"/>
              <a:t>bercocok</a:t>
            </a:r>
            <a:r>
              <a:rPr lang="en-US" dirty="0" smtClean="0"/>
              <a:t> </a:t>
            </a:r>
            <a:r>
              <a:rPr lang="en-US" dirty="0" err="1" smtClean="0"/>
              <a:t>tanam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sawah</a:t>
            </a:r>
            <a:r>
              <a:rPr lang="en-US" dirty="0" smtClean="0"/>
              <a:t>. [ayah s</a:t>
            </a:r>
            <a:r>
              <a:rPr lang="az-Cyrl-AZ" dirty="0" smtClean="0"/>
              <a:t>ә</a:t>
            </a:r>
            <a:r>
              <a:rPr lang="en-US" dirty="0" err="1" smtClean="0"/>
              <a:t>daŋ</a:t>
            </a:r>
            <a:r>
              <a:rPr lang="en-US" dirty="0" smtClean="0"/>
              <a:t> b</a:t>
            </a:r>
            <a:r>
              <a:rPr lang="az-Cyrl-AZ" dirty="0" smtClean="0"/>
              <a:t>ә</a:t>
            </a:r>
            <a:r>
              <a:rPr lang="en-US" dirty="0" err="1" smtClean="0"/>
              <a:t>rc</a:t>
            </a:r>
            <a:r>
              <a:rPr lang="he-IL" dirty="0" smtClean="0"/>
              <a:t>ﬤ</a:t>
            </a:r>
            <a:r>
              <a:rPr lang="en-US" dirty="0" smtClean="0"/>
              <a:t>c</a:t>
            </a:r>
            <a:r>
              <a:rPr lang="he-IL" dirty="0" smtClean="0"/>
              <a:t>ﬤ? </a:t>
            </a:r>
            <a:r>
              <a:rPr lang="en-US" dirty="0" err="1" smtClean="0"/>
              <a:t>tanam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sawah</a:t>
            </a:r>
            <a:r>
              <a:rPr lang="en-US" dirty="0" smtClean="0"/>
              <a:t>]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6. </a:t>
            </a:r>
            <a:r>
              <a:rPr lang="en-US" dirty="0" err="1" smtClean="0"/>
              <a:t>Adik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dibelikan</a:t>
            </a:r>
            <a:r>
              <a:rPr lang="en-US" dirty="0" smtClean="0"/>
              <a:t> </a:t>
            </a:r>
            <a:r>
              <a:rPr lang="en-US" dirty="0" err="1" smtClean="0"/>
              <a:t>boneka</a:t>
            </a:r>
            <a:r>
              <a:rPr lang="en-US" dirty="0" smtClean="0"/>
              <a:t> </a:t>
            </a:r>
            <a:r>
              <a:rPr lang="en-US" dirty="0" err="1" smtClean="0"/>
              <a:t>beruang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. [</a:t>
            </a:r>
            <a:r>
              <a:rPr lang="en-US" dirty="0" err="1" smtClean="0"/>
              <a:t>adI</a:t>
            </a:r>
            <a:r>
              <a:rPr lang="en-US" dirty="0" smtClean="0"/>
              <a:t>? </a:t>
            </a:r>
            <a:r>
              <a:rPr lang="en-US" dirty="0" err="1" smtClean="0"/>
              <a:t>iŋIn</a:t>
            </a:r>
            <a:r>
              <a:rPr lang="en-US" dirty="0" smtClean="0"/>
              <a:t> dib</a:t>
            </a:r>
            <a:r>
              <a:rPr lang="az-Cyrl-AZ" dirty="0" smtClean="0"/>
              <a:t>ә</a:t>
            </a:r>
            <a:r>
              <a:rPr lang="en-US" dirty="0" err="1" smtClean="0"/>
              <a:t>likan</a:t>
            </a:r>
            <a:r>
              <a:rPr lang="en-US" dirty="0" smtClean="0"/>
              <a:t> b</a:t>
            </a:r>
            <a:r>
              <a:rPr lang="he-IL" dirty="0" smtClean="0"/>
              <a:t>ﬤ</a:t>
            </a:r>
            <a:r>
              <a:rPr lang="en-US" dirty="0" smtClean="0"/>
              <a:t>n</a:t>
            </a:r>
            <a:r>
              <a:rPr lang="az-Cyrl-AZ" dirty="0" smtClean="0"/>
              <a:t>Є</a:t>
            </a:r>
            <a:r>
              <a:rPr lang="en-US" dirty="0" smtClean="0"/>
              <a:t>ka b</a:t>
            </a:r>
            <a:r>
              <a:rPr lang="az-Cyrl-AZ" dirty="0" smtClean="0"/>
              <a:t>ә</a:t>
            </a:r>
            <a:r>
              <a:rPr lang="en-US" dirty="0" err="1" smtClean="0"/>
              <a:t>ruwaŋ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]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fonologi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1011E5-9BA9-4BDA-809B-BE1E37A22F00}" type="slidenum">
              <a:rPr lang="en-US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730</Words>
  <Application>Microsoft Office PowerPoint</Application>
  <PresentationFormat>On-screen Show (4:3)</PresentationFormat>
  <Paragraphs>70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Pengertian Fonologi </vt:lpstr>
      <vt:lpstr>pengertian</vt:lpstr>
      <vt:lpstr>simpulan</vt:lpstr>
      <vt:lpstr>Cabang Fonologi </vt:lpstr>
      <vt:lpstr>Pengertian</vt:lpstr>
      <vt:lpstr>Pengertian</vt:lpstr>
      <vt:lpstr>Pengertian</vt:lpstr>
      <vt:lpstr>simpulan</vt:lpstr>
      <vt:lpstr>Fonemik</vt:lpstr>
      <vt:lpstr>Slide 10</vt:lpstr>
      <vt:lpstr>Slide 11</vt:lpstr>
      <vt:lpstr>Pengertian</vt:lpstr>
      <vt:lpstr>simpulan</vt:lpstr>
      <vt:lpstr>Contoh penggunaan kode fonetik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MATA KULIAH FONOLOGI</dc:title>
  <dc:creator>Muhajir</dc:creator>
  <cp:lastModifiedBy>Muhajir</cp:lastModifiedBy>
  <cp:revision>2</cp:revision>
  <dcterms:created xsi:type="dcterms:W3CDTF">2016-09-27T08:45:48Z</dcterms:created>
  <dcterms:modified xsi:type="dcterms:W3CDTF">2016-09-27T09:35:58Z</dcterms:modified>
</cp:coreProperties>
</file>