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3" r:id="rId15"/>
    <p:sldId id="270" r:id="rId16"/>
    <p:sldId id="271" r:id="rId17"/>
    <p:sldId id="275" r:id="rId18"/>
    <p:sldId id="274" r:id="rId19"/>
    <p:sldId id="272" r:id="rId20"/>
    <p:sldId id="266" r:id="rId2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E:\Peta%20Permasalahan%20%20lokasi%20misi%20Mei-Juni%202014.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Peta%20Permasalahan%20%20lokasi%20misi%20Mei-Juni%202014.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E:\Peta%20Permasalahan%20%20lokasi%20misi%20Mei-Juni%202014.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E:\univ%20PGRI\Statistika\Matrik%20Statistik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id-ID"/>
              <a:t>BANYAKNYA</a:t>
            </a:r>
            <a:r>
              <a:rPr lang="id-ID" baseline="0"/>
              <a:t> MURID DIDAERAH A</a:t>
            </a:r>
            <a:endParaRPr lang="en-US"/>
          </a:p>
        </c:rich>
      </c:tx>
      <c:layout/>
      <c:overlay val="0"/>
    </c:title>
    <c:autoTitleDeleted val="0"/>
    <c:plotArea>
      <c:layout/>
      <c:barChart>
        <c:barDir val="col"/>
        <c:grouping val="clustered"/>
        <c:varyColors val="0"/>
        <c:ser>
          <c:idx val="0"/>
          <c:order val="0"/>
          <c:tx>
            <c:strRef>
              <c:f>'Jadwal Misi'!$K$25:$K$26</c:f>
              <c:strCache>
                <c:ptCount val="1"/>
                <c:pt idx="0">
                  <c:v>Ti</c:v>
                </c:pt>
              </c:strCache>
            </c:strRef>
          </c:tx>
          <c:invertIfNegative val="0"/>
          <c:dLbls>
            <c:dLblPos val="outEnd"/>
            <c:showLegendKey val="0"/>
            <c:showVal val="1"/>
            <c:showCatName val="0"/>
            <c:showSerName val="0"/>
            <c:showPercent val="0"/>
            <c:showBubbleSize val="0"/>
            <c:showLeaderLines val="0"/>
          </c:dLbls>
          <c:cat>
            <c:strRef>
              <c:f>'Jadwal Misi'!$J$27:$J$32</c:f>
              <c:strCache>
                <c:ptCount val="6"/>
                <c:pt idx="0">
                  <c:v>SD</c:v>
                </c:pt>
                <c:pt idx="1">
                  <c:v>SMP</c:v>
                </c:pt>
                <c:pt idx="2">
                  <c:v>SMK</c:v>
                </c:pt>
                <c:pt idx="3">
                  <c:v>SMEA</c:v>
                </c:pt>
                <c:pt idx="4">
                  <c:v>STM</c:v>
                </c:pt>
                <c:pt idx="5">
                  <c:v>Jumlah</c:v>
                </c:pt>
              </c:strCache>
            </c:strRef>
          </c:cat>
          <c:val>
            <c:numRef>
              <c:f>'Jadwal Misi'!$K$27:$K$32</c:f>
              <c:numCache>
                <c:formatCode>#,##0</c:formatCode>
                <c:ptCount val="6"/>
                <c:pt idx="0">
                  <c:v>1562</c:v>
                </c:pt>
                <c:pt idx="1">
                  <c:v>1019</c:v>
                </c:pt>
                <c:pt idx="2" formatCode="General">
                  <c:v>432</c:v>
                </c:pt>
                <c:pt idx="3" formatCode="General">
                  <c:v>818</c:v>
                </c:pt>
                <c:pt idx="4" formatCode="General">
                  <c:v>743</c:v>
                </c:pt>
                <c:pt idx="5">
                  <c:v>4574</c:v>
                </c:pt>
              </c:numCache>
            </c:numRef>
          </c:val>
        </c:ser>
        <c:dLbls>
          <c:showLegendKey val="0"/>
          <c:showVal val="0"/>
          <c:showCatName val="0"/>
          <c:showSerName val="0"/>
          <c:showPercent val="0"/>
          <c:showBubbleSize val="0"/>
        </c:dLbls>
        <c:gapWidth val="150"/>
        <c:axId val="69516288"/>
        <c:axId val="75842304"/>
      </c:barChart>
      <c:catAx>
        <c:axId val="69516288"/>
        <c:scaling>
          <c:orientation val="minMax"/>
        </c:scaling>
        <c:delete val="0"/>
        <c:axPos val="b"/>
        <c:majorTickMark val="out"/>
        <c:minorTickMark val="none"/>
        <c:tickLblPos val="nextTo"/>
        <c:crossAx val="75842304"/>
        <c:crosses val="autoZero"/>
        <c:auto val="1"/>
        <c:lblAlgn val="ctr"/>
        <c:lblOffset val="100"/>
        <c:noMultiLvlLbl val="0"/>
      </c:catAx>
      <c:valAx>
        <c:axId val="75842304"/>
        <c:scaling>
          <c:orientation val="minMax"/>
        </c:scaling>
        <c:delete val="0"/>
        <c:axPos val="l"/>
        <c:majorGridlines/>
        <c:numFmt formatCode="#,##0" sourceLinked="1"/>
        <c:majorTickMark val="out"/>
        <c:minorTickMark val="none"/>
        <c:tickLblPos val="nextTo"/>
        <c:crossAx val="69516288"/>
        <c:crosses val="autoZero"/>
        <c:crossBetween val="between"/>
      </c:valAx>
    </c:plotArea>
    <c:legend>
      <c:legendPos val="r"/>
      <c:layout/>
      <c:overlay val="0"/>
    </c:legend>
    <c:plotVisOnly val="1"/>
    <c:dispBlanksAs val="gap"/>
    <c:showDLblsOverMax val="0"/>
  </c:chart>
  <c:spPr>
    <a:solidFill>
      <a:srgbClr val="92D050"/>
    </a:solidFill>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id-ID"/>
              <a:t>BANYAKNYA</a:t>
            </a:r>
            <a:r>
              <a:rPr lang="id-ID" baseline="0"/>
              <a:t> MURID DIDAERAH A</a:t>
            </a:r>
            <a:endParaRPr lang="en-US"/>
          </a:p>
        </c:rich>
      </c:tx>
      <c:layout/>
      <c:overlay val="0"/>
    </c:title>
    <c:autoTitleDeleted val="0"/>
    <c:plotArea>
      <c:layout/>
      <c:barChart>
        <c:barDir val="bar"/>
        <c:grouping val="clustered"/>
        <c:varyColors val="0"/>
        <c:ser>
          <c:idx val="0"/>
          <c:order val="0"/>
          <c:tx>
            <c:strRef>
              <c:f>'Jadwal Misi'!$K$25:$K$26</c:f>
              <c:strCache>
                <c:ptCount val="1"/>
                <c:pt idx="0">
                  <c:v>Ti</c:v>
                </c:pt>
              </c:strCache>
            </c:strRef>
          </c:tx>
          <c:invertIfNegative val="0"/>
          <c:dLbls>
            <c:dLblPos val="outEnd"/>
            <c:showLegendKey val="0"/>
            <c:showVal val="1"/>
            <c:showCatName val="0"/>
            <c:showSerName val="0"/>
            <c:showPercent val="0"/>
            <c:showBubbleSize val="0"/>
            <c:showLeaderLines val="0"/>
          </c:dLbls>
          <c:cat>
            <c:strRef>
              <c:f>'Jadwal Misi'!$J$27:$J$32</c:f>
              <c:strCache>
                <c:ptCount val="6"/>
                <c:pt idx="0">
                  <c:v>SD</c:v>
                </c:pt>
                <c:pt idx="1">
                  <c:v>SMP</c:v>
                </c:pt>
                <c:pt idx="2">
                  <c:v>SMK</c:v>
                </c:pt>
                <c:pt idx="3">
                  <c:v>SMEA</c:v>
                </c:pt>
                <c:pt idx="4">
                  <c:v>STM</c:v>
                </c:pt>
                <c:pt idx="5">
                  <c:v>Jumlah</c:v>
                </c:pt>
              </c:strCache>
            </c:strRef>
          </c:cat>
          <c:val>
            <c:numRef>
              <c:f>'Jadwal Misi'!$K$27:$K$32</c:f>
              <c:numCache>
                <c:formatCode>#,##0</c:formatCode>
                <c:ptCount val="6"/>
                <c:pt idx="0">
                  <c:v>1562</c:v>
                </c:pt>
                <c:pt idx="1">
                  <c:v>1019</c:v>
                </c:pt>
                <c:pt idx="2" formatCode="General">
                  <c:v>432</c:v>
                </c:pt>
                <c:pt idx="3" formatCode="General">
                  <c:v>818</c:v>
                </c:pt>
                <c:pt idx="4" formatCode="General">
                  <c:v>743</c:v>
                </c:pt>
                <c:pt idx="5">
                  <c:v>4574</c:v>
                </c:pt>
              </c:numCache>
            </c:numRef>
          </c:val>
        </c:ser>
        <c:dLbls>
          <c:showLegendKey val="0"/>
          <c:showVal val="0"/>
          <c:showCatName val="0"/>
          <c:showSerName val="0"/>
          <c:showPercent val="0"/>
          <c:showBubbleSize val="0"/>
        </c:dLbls>
        <c:gapWidth val="150"/>
        <c:axId val="75884416"/>
        <c:axId val="75885952"/>
      </c:barChart>
      <c:catAx>
        <c:axId val="75884416"/>
        <c:scaling>
          <c:orientation val="minMax"/>
        </c:scaling>
        <c:delete val="0"/>
        <c:axPos val="l"/>
        <c:majorTickMark val="out"/>
        <c:minorTickMark val="none"/>
        <c:tickLblPos val="nextTo"/>
        <c:crossAx val="75885952"/>
        <c:crosses val="autoZero"/>
        <c:auto val="1"/>
        <c:lblAlgn val="ctr"/>
        <c:lblOffset val="100"/>
        <c:noMultiLvlLbl val="0"/>
      </c:catAx>
      <c:valAx>
        <c:axId val="75885952"/>
        <c:scaling>
          <c:orientation val="minMax"/>
        </c:scaling>
        <c:delete val="0"/>
        <c:axPos val="b"/>
        <c:majorGridlines/>
        <c:numFmt formatCode="#,##0" sourceLinked="1"/>
        <c:majorTickMark val="out"/>
        <c:minorTickMark val="none"/>
        <c:tickLblPos val="nextTo"/>
        <c:crossAx val="75884416"/>
        <c:crosses val="autoZero"/>
        <c:crossBetween val="between"/>
      </c:valAx>
    </c:plotArea>
    <c:legend>
      <c:legendPos val="r"/>
      <c:layout/>
      <c:overlay val="0"/>
    </c:legend>
    <c:plotVisOnly val="1"/>
    <c:dispBlanksAs val="gap"/>
    <c:showDLblsOverMax val="0"/>
  </c:chart>
  <c:spPr>
    <a:solidFill>
      <a:srgbClr val="FFFF00"/>
    </a:solid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percentStacked"/>
        <c:varyColors val="0"/>
        <c:ser>
          <c:idx val="0"/>
          <c:order val="0"/>
          <c:tx>
            <c:strRef>
              <c:f>'Jadwal Misi'!$M$14</c:f>
              <c:strCache>
                <c:ptCount val="1"/>
                <c:pt idx="0">
                  <c:v>TAHUN</c:v>
                </c:pt>
              </c:strCache>
            </c:strRef>
          </c:tx>
          <c:marker>
            <c:symbol val="none"/>
          </c:marker>
          <c:val>
            <c:numRef>
              <c:f>'Jadwal Misi'!$M$15:$M$21</c:f>
              <c:numCache>
                <c:formatCode>General</c:formatCode>
                <c:ptCount val="7"/>
                <c:pt idx="0">
                  <c:v>1971</c:v>
                </c:pt>
                <c:pt idx="1">
                  <c:v>1972</c:v>
                </c:pt>
                <c:pt idx="2">
                  <c:v>1973</c:v>
                </c:pt>
                <c:pt idx="3">
                  <c:v>1974</c:v>
                </c:pt>
                <c:pt idx="4">
                  <c:v>1975</c:v>
                </c:pt>
                <c:pt idx="5">
                  <c:v>1976</c:v>
                </c:pt>
                <c:pt idx="6">
                  <c:v>1977</c:v>
                </c:pt>
              </c:numCache>
            </c:numRef>
          </c:val>
          <c:smooth val="0"/>
        </c:ser>
        <c:ser>
          <c:idx val="1"/>
          <c:order val="1"/>
          <c:tx>
            <c:strRef>
              <c:f>'Jadwal Misi'!$N$14</c:f>
              <c:strCache>
                <c:ptCount val="1"/>
                <c:pt idx="0">
                  <c:v>BARANG YANG  DIGUNAKAN</c:v>
                </c:pt>
              </c:strCache>
            </c:strRef>
          </c:tx>
          <c:marker>
            <c:symbol val="none"/>
          </c:marker>
          <c:val>
            <c:numRef>
              <c:f>'Jadwal Misi'!$N$15:$N$21</c:f>
              <c:numCache>
                <c:formatCode>General</c:formatCode>
                <c:ptCount val="7"/>
                <c:pt idx="0">
                  <c:v>376</c:v>
                </c:pt>
                <c:pt idx="1">
                  <c:v>524</c:v>
                </c:pt>
                <c:pt idx="2">
                  <c:v>412</c:v>
                </c:pt>
                <c:pt idx="3">
                  <c:v>310</c:v>
                </c:pt>
                <c:pt idx="4">
                  <c:v>268</c:v>
                </c:pt>
                <c:pt idx="5">
                  <c:v>476</c:v>
                </c:pt>
                <c:pt idx="6">
                  <c:v>316</c:v>
                </c:pt>
              </c:numCache>
            </c:numRef>
          </c:val>
          <c:smooth val="0"/>
        </c:ser>
        <c:dLbls>
          <c:showLegendKey val="0"/>
          <c:showVal val="0"/>
          <c:showCatName val="0"/>
          <c:showSerName val="0"/>
          <c:showPercent val="0"/>
          <c:showBubbleSize val="0"/>
        </c:dLbls>
        <c:marker val="1"/>
        <c:smooth val="0"/>
        <c:axId val="70022272"/>
        <c:axId val="70023808"/>
      </c:lineChart>
      <c:catAx>
        <c:axId val="70022272"/>
        <c:scaling>
          <c:orientation val="minMax"/>
        </c:scaling>
        <c:delete val="0"/>
        <c:axPos val="b"/>
        <c:majorTickMark val="out"/>
        <c:minorTickMark val="none"/>
        <c:tickLblPos val="nextTo"/>
        <c:crossAx val="70023808"/>
        <c:crosses val="autoZero"/>
        <c:auto val="1"/>
        <c:lblAlgn val="ctr"/>
        <c:lblOffset val="100"/>
        <c:noMultiLvlLbl val="0"/>
      </c:catAx>
      <c:valAx>
        <c:axId val="70023808"/>
        <c:scaling>
          <c:orientation val="minMax"/>
        </c:scaling>
        <c:delete val="0"/>
        <c:axPos val="l"/>
        <c:majorGridlines/>
        <c:numFmt formatCode="0%" sourceLinked="1"/>
        <c:majorTickMark val="out"/>
        <c:minorTickMark val="none"/>
        <c:tickLblPos val="nextTo"/>
        <c:crossAx val="70022272"/>
        <c:crosses val="autoZero"/>
        <c:crossBetween val="between"/>
      </c:valAx>
    </c:plotArea>
    <c:legend>
      <c:legendPos val="r"/>
      <c:layout/>
      <c:overlay val="0"/>
    </c:legend>
    <c:plotVisOnly val="1"/>
    <c:dispBlanksAs val="zero"/>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scatterChart>
        <c:scatterStyle val="lineMarker"/>
        <c:varyColors val="0"/>
        <c:ser>
          <c:idx val="0"/>
          <c:order val="0"/>
          <c:tx>
            <c:strRef>
              <c:f>'Jadwal Misi'!$N$14</c:f>
              <c:strCache>
                <c:ptCount val="1"/>
                <c:pt idx="0">
                  <c:v>BARANG YANG  DIGUNAKAN</c:v>
                </c:pt>
              </c:strCache>
            </c:strRef>
          </c:tx>
          <c:marker>
            <c:symbol val="none"/>
          </c:marker>
          <c:xVal>
            <c:numRef>
              <c:f>'Jadwal Misi'!$M$15:$M$21</c:f>
              <c:numCache>
                <c:formatCode>General</c:formatCode>
                <c:ptCount val="7"/>
                <c:pt idx="0">
                  <c:v>1971</c:v>
                </c:pt>
                <c:pt idx="1">
                  <c:v>1972</c:v>
                </c:pt>
                <c:pt idx="2">
                  <c:v>1973</c:v>
                </c:pt>
                <c:pt idx="3">
                  <c:v>1974</c:v>
                </c:pt>
                <c:pt idx="4">
                  <c:v>1975</c:v>
                </c:pt>
                <c:pt idx="5">
                  <c:v>1976</c:v>
                </c:pt>
                <c:pt idx="6">
                  <c:v>1977</c:v>
                </c:pt>
              </c:numCache>
            </c:numRef>
          </c:xVal>
          <c:yVal>
            <c:numRef>
              <c:f>'Jadwal Misi'!$N$15:$N$21</c:f>
              <c:numCache>
                <c:formatCode>General</c:formatCode>
                <c:ptCount val="7"/>
                <c:pt idx="0">
                  <c:v>376</c:v>
                </c:pt>
                <c:pt idx="1">
                  <c:v>524</c:v>
                </c:pt>
                <c:pt idx="2">
                  <c:v>412</c:v>
                </c:pt>
                <c:pt idx="3">
                  <c:v>310</c:v>
                </c:pt>
                <c:pt idx="4">
                  <c:v>268</c:v>
                </c:pt>
                <c:pt idx="5">
                  <c:v>476</c:v>
                </c:pt>
                <c:pt idx="6">
                  <c:v>316</c:v>
                </c:pt>
              </c:numCache>
            </c:numRef>
          </c:yVal>
          <c:smooth val="0"/>
        </c:ser>
        <c:dLbls>
          <c:showLegendKey val="0"/>
          <c:showVal val="0"/>
          <c:showCatName val="0"/>
          <c:showSerName val="0"/>
          <c:showPercent val="0"/>
          <c:showBubbleSize val="0"/>
        </c:dLbls>
        <c:axId val="70048768"/>
        <c:axId val="70124288"/>
      </c:scatterChart>
      <c:valAx>
        <c:axId val="70048768"/>
        <c:scaling>
          <c:orientation val="minMax"/>
        </c:scaling>
        <c:delete val="0"/>
        <c:axPos val="b"/>
        <c:numFmt formatCode="General" sourceLinked="1"/>
        <c:majorTickMark val="out"/>
        <c:minorTickMark val="none"/>
        <c:tickLblPos val="nextTo"/>
        <c:crossAx val="70124288"/>
        <c:crosses val="autoZero"/>
        <c:crossBetween val="midCat"/>
      </c:valAx>
      <c:valAx>
        <c:axId val="70124288"/>
        <c:scaling>
          <c:orientation val="minMax"/>
        </c:scaling>
        <c:delete val="0"/>
        <c:axPos val="l"/>
        <c:majorGridlines/>
        <c:numFmt formatCode="General" sourceLinked="1"/>
        <c:majorTickMark val="out"/>
        <c:minorTickMark val="none"/>
        <c:tickLblPos val="nextTo"/>
        <c:crossAx val="70048768"/>
        <c:crosses val="autoZero"/>
        <c:crossBetween val="midCat"/>
      </c:valAx>
    </c:plotArea>
    <c:legend>
      <c:legendPos val="r"/>
      <c:layout/>
      <c:overlay val="0"/>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cked"/>
        <c:varyColors val="0"/>
        <c:ser>
          <c:idx val="0"/>
          <c:order val="0"/>
          <c:tx>
            <c:strRef>
              <c:f>'Jadwal Misi'!$M$14</c:f>
              <c:strCache>
                <c:ptCount val="1"/>
                <c:pt idx="0">
                  <c:v>TAHUN</c:v>
                </c:pt>
              </c:strCache>
            </c:strRef>
          </c:tx>
          <c:val>
            <c:numRef>
              <c:f>'Jadwal Misi'!$M$15:$M$21</c:f>
              <c:numCache>
                <c:formatCode>General</c:formatCode>
                <c:ptCount val="7"/>
                <c:pt idx="0">
                  <c:v>1971</c:v>
                </c:pt>
                <c:pt idx="1">
                  <c:v>1972</c:v>
                </c:pt>
                <c:pt idx="2">
                  <c:v>1973</c:v>
                </c:pt>
                <c:pt idx="3">
                  <c:v>1974</c:v>
                </c:pt>
                <c:pt idx="4">
                  <c:v>1975</c:v>
                </c:pt>
                <c:pt idx="5">
                  <c:v>1976</c:v>
                </c:pt>
                <c:pt idx="6">
                  <c:v>1977</c:v>
                </c:pt>
              </c:numCache>
            </c:numRef>
          </c:val>
          <c:smooth val="0"/>
        </c:ser>
        <c:ser>
          <c:idx val="1"/>
          <c:order val="1"/>
          <c:tx>
            <c:strRef>
              <c:f>'Jadwal Misi'!$N$14</c:f>
              <c:strCache>
                <c:ptCount val="1"/>
                <c:pt idx="0">
                  <c:v>BARANG YANG  DIGUNAKAN</c:v>
                </c:pt>
              </c:strCache>
            </c:strRef>
          </c:tx>
          <c:val>
            <c:numRef>
              <c:f>'Jadwal Misi'!$N$15:$N$21</c:f>
              <c:numCache>
                <c:formatCode>General</c:formatCode>
                <c:ptCount val="7"/>
                <c:pt idx="0">
                  <c:v>376</c:v>
                </c:pt>
                <c:pt idx="1">
                  <c:v>524</c:v>
                </c:pt>
                <c:pt idx="2">
                  <c:v>412</c:v>
                </c:pt>
                <c:pt idx="3">
                  <c:v>310</c:v>
                </c:pt>
                <c:pt idx="4">
                  <c:v>268</c:v>
                </c:pt>
                <c:pt idx="5">
                  <c:v>476</c:v>
                </c:pt>
                <c:pt idx="6">
                  <c:v>316</c:v>
                </c:pt>
              </c:numCache>
            </c:numRef>
          </c:val>
          <c:smooth val="0"/>
        </c:ser>
        <c:dLbls>
          <c:showLegendKey val="0"/>
          <c:showVal val="0"/>
          <c:showCatName val="0"/>
          <c:showSerName val="0"/>
          <c:showPercent val="0"/>
          <c:showBubbleSize val="0"/>
        </c:dLbls>
        <c:marker val="1"/>
        <c:smooth val="0"/>
        <c:axId val="70154496"/>
        <c:axId val="70156288"/>
      </c:lineChart>
      <c:catAx>
        <c:axId val="70154496"/>
        <c:scaling>
          <c:orientation val="minMax"/>
        </c:scaling>
        <c:delete val="0"/>
        <c:axPos val="b"/>
        <c:majorTickMark val="out"/>
        <c:minorTickMark val="none"/>
        <c:tickLblPos val="nextTo"/>
        <c:crossAx val="70156288"/>
        <c:crosses val="autoZero"/>
        <c:auto val="1"/>
        <c:lblAlgn val="ctr"/>
        <c:lblOffset val="100"/>
        <c:noMultiLvlLbl val="0"/>
      </c:catAx>
      <c:valAx>
        <c:axId val="70156288"/>
        <c:scaling>
          <c:orientation val="minMax"/>
        </c:scaling>
        <c:delete val="0"/>
        <c:axPos val="l"/>
        <c:majorGridlines/>
        <c:numFmt formatCode="General" sourceLinked="1"/>
        <c:majorTickMark val="out"/>
        <c:minorTickMark val="none"/>
        <c:tickLblPos val="nextTo"/>
        <c:crossAx val="70154496"/>
        <c:crosses val="autoZero"/>
        <c:crossBetween val="between"/>
      </c:valAx>
    </c:plotArea>
    <c:legend>
      <c:legendPos val="r"/>
      <c:layout/>
      <c:overlay val="0"/>
    </c:legend>
    <c:plotVisOnly val="1"/>
    <c:dispBlanksAs val="zero"/>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'Jadwal Misi'!$M$14</c:f>
              <c:strCache>
                <c:ptCount val="1"/>
                <c:pt idx="0">
                  <c:v>TAHUN</c:v>
                </c:pt>
              </c:strCache>
            </c:strRef>
          </c:tx>
          <c:explosion val="25"/>
          <c:dLbls>
            <c:dLblPos val="outEnd"/>
            <c:showLegendKey val="0"/>
            <c:showVal val="1"/>
            <c:showCatName val="0"/>
            <c:showSerName val="0"/>
            <c:showPercent val="0"/>
            <c:showBubbleSize val="0"/>
            <c:showLeaderLines val="1"/>
          </c:dLbls>
          <c:val>
            <c:numRef>
              <c:f>'Jadwal Misi'!$M$15:$M$21</c:f>
              <c:numCache>
                <c:formatCode>General</c:formatCode>
                <c:ptCount val="7"/>
                <c:pt idx="0">
                  <c:v>1971</c:v>
                </c:pt>
                <c:pt idx="1">
                  <c:v>1972</c:v>
                </c:pt>
                <c:pt idx="2">
                  <c:v>1973</c:v>
                </c:pt>
                <c:pt idx="3">
                  <c:v>1974</c:v>
                </c:pt>
                <c:pt idx="4">
                  <c:v>1975</c:v>
                </c:pt>
                <c:pt idx="5">
                  <c:v>1976</c:v>
                </c:pt>
                <c:pt idx="6">
                  <c:v>1977</c:v>
                </c:pt>
              </c:numCache>
            </c:numRef>
          </c:val>
        </c:ser>
        <c:ser>
          <c:idx val="1"/>
          <c:order val="1"/>
          <c:tx>
            <c:strRef>
              <c:f>'Jadwal Misi'!$N$14</c:f>
              <c:strCache>
                <c:ptCount val="1"/>
                <c:pt idx="0">
                  <c:v>BARANG YANG  DIGUNAKAN</c:v>
                </c:pt>
              </c:strCache>
            </c:strRef>
          </c:tx>
          <c:explosion val="25"/>
          <c:val>
            <c:numRef>
              <c:f>'Jadwal Misi'!$N$15:$N$21</c:f>
              <c:numCache>
                <c:formatCode>General</c:formatCode>
                <c:ptCount val="7"/>
                <c:pt idx="0">
                  <c:v>376</c:v>
                </c:pt>
                <c:pt idx="1">
                  <c:v>524</c:v>
                </c:pt>
                <c:pt idx="2">
                  <c:v>412</c:v>
                </c:pt>
                <c:pt idx="3">
                  <c:v>310</c:v>
                </c:pt>
                <c:pt idx="4">
                  <c:v>268</c:v>
                </c:pt>
                <c:pt idx="5">
                  <c:v>476</c:v>
                </c:pt>
                <c:pt idx="6">
                  <c:v>316</c:v>
                </c:pt>
              </c:numCache>
            </c:numRef>
          </c:val>
        </c:ser>
        <c:dLbls>
          <c:showLegendKey val="0"/>
          <c:showVal val="0"/>
          <c:showCatName val="0"/>
          <c:showSerName val="0"/>
          <c:showPercent val="0"/>
          <c:showBubbleSize val="0"/>
          <c:showLeaderLines val="1"/>
        </c:dLbls>
      </c:pie3DChart>
    </c:plotArea>
    <c:legend>
      <c:legendPos val="r"/>
      <c:layout/>
      <c:overlay val="0"/>
      <c:txPr>
        <a:bodyPr/>
        <a:lstStyle/>
        <a:p>
          <a:pPr rtl="0">
            <a:defRPr/>
          </a:pPr>
          <a:endParaRPr lang="id-ID"/>
        </a:p>
      </c:txPr>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id-ID"/>
              <a:t>BANYAKNYA MURID DIDAERAH A</a:t>
            </a:r>
            <a:endParaRPr lang="en-US"/>
          </a:p>
        </c:rich>
      </c:tx>
      <c:layout/>
      <c:overlay val="0"/>
    </c:title>
    <c:autoTitleDeleted val="0"/>
    <c:view3D>
      <c:rotX val="15"/>
      <c:rotY val="0"/>
      <c:rAngAx val="0"/>
      <c:perspective val="30"/>
    </c:view3D>
    <c:floor>
      <c:thickness val="0"/>
    </c:floor>
    <c:sideWall>
      <c:thickness val="0"/>
    </c:sideWall>
    <c:backWall>
      <c:thickness val="0"/>
    </c:backWall>
    <c:plotArea>
      <c:layout/>
      <c:pie3DChart>
        <c:varyColors val="1"/>
        <c:ser>
          <c:idx val="0"/>
          <c:order val="0"/>
          <c:tx>
            <c:strRef>
              <c:f>'Jadwal Misi'!$H$25:$H$26</c:f>
              <c:strCache>
                <c:ptCount val="1"/>
                <c:pt idx="0">
                  <c:v>Ti</c:v>
                </c:pt>
              </c:strCache>
            </c:strRef>
          </c:tx>
          <c:explosion val="25"/>
          <c:dLbls>
            <c:dLblPos val="outEnd"/>
            <c:showLegendKey val="0"/>
            <c:showVal val="1"/>
            <c:showCatName val="0"/>
            <c:showSerName val="0"/>
            <c:showPercent val="0"/>
            <c:showBubbleSize val="0"/>
            <c:showLeaderLines val="1"/>
          </c:dLbls>
          <c:cat>
            <c:strRef>
              <c:f>'Jadwal Misi'!$G$27:$G$32</c:f>
              <c:strCache>
                <c:ptCount val="6"/>
                <c:pt idx="0">
                  <c:v>SD</c:v>
                </c:pt>
                <c:pt idx="1">
                  <c:v>SMP</c:v>
                </c:pt>
                <c:pt idx="2">
                  <c:v>SMK</c:v>
                </c:pt>
                <c:pt idx="3">
                  <c:v>SMEA</c:v>
                </c:pt>
                <c:pt idx="4">
                  <c:v>STM</c:v>
                </c:pt>
                <c:pt idx="5">
                  <c:v>Jumlah</c:v>
                </c:pt>
              </c:strCache>
            </c:strRef>
          </c:cat>
          <c:val>
            <c:numRef>
              <c:f>'Jadwal Misi'!$H$27:$H$32</c:f>
              <c:numCache>
                <c:formatCode>#,##0</c:formatCode>
                <c:ptCount val="6"/>
                <c:pt idx="0">
                  <c:v>1562</c:v>
                </c:pt>
                <c:pt idx="1">
                  <c:v>1019</c:v>
                </c:pt>
                <c:pt idx="2" formatCode="General">
                  <c:v>432</c:v>
                </c:pt>
                <c:pt idx="3" formatCode="General">
                  <c:v>818</c:v>
                </c:pt>
                <c:pt idx="4" formatCode="General">
                  <c:v>743</c:v>
                </c:pt>
                <c:pt idx="5">
                  <c:v>4574</c:v>
                </c:pt>
              </c:numCache>
            </c:numRef>
          </c:val>
        </c:ser>
        <c:dLbls>
          <c:showLegendKey val="0"/>
          <c:showVal val="0"/>
          <c:showCatName val="0"/>
          <c:showSerName val="0"/>
          <c:showPercent val="0"/>
          <c:showBubbleSize val="0"/>
          <c:showLeaderLines val="1"/>
        </c:dLbls>
      </c:pie3DChart>
    </c:plotArea>
    <c:legend>
      <c:legendPos val="r"/>
      <c:layout/>
      <c:overlay val="0"/>
    </c:legend>
    <c:plotVisOnly val="1"/>
    <c:dispBlanksAs val="gap"/>
    <c:showDLblsOverMax val="0"/>
  </c:chart>
  <c:spPr>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id-ID"/>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bubbleChart>
        <c:varyColors val="0"/>
        <c:ser>
          <c:idx val="0"/>
          <c:order val="0"/>
          <c:tx>
            <c:strRef>
              <c:f>'Jadwal Misi'!$N$14</c:f>
              <c:strCache>
                <c:ptCount val="1"/>
                <c:pt idx="0">
                  <c:v>BARANG YANG  DIGUNAKAN</c:v>
                </c:pt>
              </c:strCache>
            </c:strRef>
          </c:tx>
          <c:invertIfNegative val="0"/>
          <c:xVal>
            <c:numRef>
              <c:f>'Jadwal Misi'!$M$15:$M$21</c:f>
              <c:numCache>
                <c:formatCode>General</c:formatCode>
                <c:ptCount val="7"/>
                <c:pt idx="0">
                  <c:v>1971</c:v>
                </c:pt>
                <c:pt idx="1">
                  <c:v>1972</c:v>
                </c:pt>
                <c:pt idx="2">
                  <c:v>1973</c:v>
                </c:pt>
                <c:pt idx="3">
                  <c:v>1974</c:v>
                </c:pt>
                <c:pt idx="4">
                  <c:v>1975</c:v>
                </c:pt>
                <c:pt idx="5">
                  <c:v>1976</c:v>
                </c:pt>
                <c:pt idx="6">
                  <c:v>1977</c:v>
                </c:pt>
              </c:numCache>
            </c:numRef>
          </c:xVal>
          <c:yVal>
            <c:numRef>
              <c:f>'Jadwal Misi'!$N$15:$N$21</c:f>
              <c:numCache>
                <c:formatCode>General</c:formatCode>
                <c:ptCount val="7"/>
                <c:pt idx="0">
                  <c:v>376</c:v>
                </c:pt>
                <c:pt idx="1">
                  <c:v>524</c:v>
                </c:pt>
                <c:pt idx="2">
                  <c:v>412</c:v>
                </c:pt>
                <c:pt idx="3">
                  <c:v>310</c:v>
                </c:pt>
                <c:pt idx="4">
                  <c:v>268</c:v>
                </c:pt>
                <c:pt idx="5">
                  <c:v>476</c:v>
                </c:pt>
                <c:pt idx="6">
                  <c:v>316</c:v>
                </c:pt>
              </c:numCache>
            </c:numRef>
          </c:yVal>
          <c:bubbleSize>
            <c:numLit>
              <c:formatCode>General</c:formatCode>
              <c:ptCount val="7"/>
              <c:pt idx="0">
                <c:v>1</c:v>
              </c:pt>
              <c:pt idx="1">
                <c:v>1</c:v>
              </c:pt>
              <c:pt idx="2">
                <c:v>1</c:v>
              </c:pt>
              <c:pt idx="3">
                <c:v>1</c:v>
              </c:pt>
              <c:pt idx="4">
                <c:v>1</c:v>
              </c:pt>
              <c:pt idx="5">
                <c:v>1</c:v>
              </c:pt>
              <c:pt idx="6">
                <c:v>1</c:v>
              </c:pt>
            </c:numLit>
          </c:bubbleSize>
          <c:bubble3D val="1"/>
        </c:ser>
        <c:dLbls>
          <c:showLegendKey val="0"/>
          <c:showVal val="0"/>
          <c:showCatName val="0"/>
          <c:showSerName val="0"/>
          <c:showPercent val="0"/>
          <c:showBubbleSize val="0"/>
        </c:dLbls>
        <c:bubbleScale val="100"/>
        <c:showNegBubbles val="0"/>
        <c:axId val="70251264"/>
        <c:axId val="70252800"/>
      </c:bubbleChart>
      <c:valAx>
        <c:axId val="70251264"/>
        <c:scaling>
          <c:orientation val="minMax"/>
        </c:scaling>
        <c:delete val="0"/>
        <c:axPos val="b"/>
        <c:numFmt formatCode="General" sourceLinked="1"/>
        <c:majorTickMark val="out"/>
        <c:minorTickMark val="none"/>
        <c:tickLblPos val="nextTo"/>
        <c:crossAx val="70252800"/>
        <c:crosses val="autoZero"/>
        <c:crossBetween val="midCat"/>
      </c:valAx>
      <c:valAx>
        <c:axId val="70252800"/>
        <c:scaling>
          <c:orientation val="minMax"/>
        </c:scaling>
        <c:delete val="0"/>
        <c:axPos val="l"/>
        <c:majorGridlines/>
        <c:numFmt formatCode="General" sourceLinked="1"/>
        <c:majorTickMark val="out"/>
        <c:minorTickMark val="none"/>
        <c:tickLblPos val="nextTo"/>
        <c:crossAx val="70251264"/>
        <c:crosses val="autoZero"/>
        <c:crossBetween val="midCat"/>
      </c:valAx>
    </c:plotArea>
    <c:legend>
      <c:legendPos val="r"/>
      <c:layout/>
      <c:overlay val="0"/>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scatterChart>
        <c:scatterStyle val="lineMarker"/>
        <c:varyColors val="0"/>
        <c:ser>
          <c:idx val="0"/>
          <c:order val="0"/>
          <c:tx>
            <c:strRef>
              <c:f>'Jadwal Misi'!$N$14</c:f>
              <c:strCache>
                <c:ptCount val="1"/>
                <c:pt idx="0">
                  <c:v>BARANG YANG  DIGUNAKAN</c:v>
                </c:pt>
              </c:strCache>
            </c:strRef>
          </c:tx>
          <c:spPr>
            <a:ln w="28575">
              <a:noFill/>
            </a:ln>
          </c:spPr>
          <c:xVal>
            <c:numRef>
              <c:f>'Jadwal Misi'!$M$15:$M$21</c:f>
              <c:numCache>
                <c:formatCode>General</c:formatCode>
                <c:ptCount val="7"/>
                <c:pt idx="0">
                  <c:v>1971</c:v>
                </c:pt>
                <c:pt idx="1">
                  <c:v>1972</c:v>
                </c:pt>
                <c:pt idx="2">
                  <c:v>1973</c:v>
                </c:pt>
                <c:pt idx="3">
                  <c:v>1974</c:v>
                </c:pt>
                <c:pt idx="4">
                  <c:v>1975</c:v>
                </c:pt>
                <c:pt idx="5">
                  <c:v>1976</c:v>
                </c:pt>
                <c:pt idx="6">
                  <c:v>1977</c:v>
                </c:pt>
              </c:numCache>
            </c:numRef>
          </c:xVal>
          <c:yVal>
            <c:numRef>
              <c:f>'Jadwal Misi'!$N$15:$N$21</c:f>
              <c:numCache>
                <c:formatCode>General</c:formatCode>
                <c:ptCount val="7"/>
                <c:pt idx="0">
                  <c:v>376</c:v>
                </c:pt>
                <c:pt idx="1">
                  <c:v>524</c:v>
                </c:pt>
                <c:pt idx="2">
                  <c:v>412</c:v>
                </c:pt>
                <c:pt idx="3">
                  <c:v>310</c:v>
                </c:pt>
                <c:pt idx="4">
                  <c:v>268</c:v>
                </c:pt>
                <c:pt idx="5">
                  <c:v>476</c:v>
                </c:pt>
                <c:pt idx="6">
                  <c:v>316</c:v>
                </c:pt>
              </c:numCache>
            </c:numRef>
          </c:yVal>
          <c:smooth val="0"/>
        </c:ser>
        <c:dLbls>
          <c:showLegendKey val="0"/>
          <c:showVal val="0"/>
          <c:showCatName val="0"/>
          <c:showSerName val="0"/>
          <c:showPercent val="0"/>
          <c:showBubbleSize val="0"/>
        </c:dLbls>
        <c:axId val="81415168"/>
        <c:axId val="81433344"/>
      </c:scatterChart>
      <c:valAx>
        <c:axId val="81415168"/>
        <c:scaling>
          <c:orientation val="minMax"/>
        </c:scaling>
        <c:delete val="0"/>
        <c:axPos val="b"/>
        <c:numFmt formatCode="General" sourceLinked="1"/>
        <c:majorTickMark val="out"/>
        <c:minorTickMark val="none"/>
        <c:tickLblPos val="nextTo"/>
        <c:crossAx val="81433344"/>
        <c:crosses val="autoZero"/>
        <c:crossBetween val="midCat"/>
      </c:valAx>
      <c:valAx>
        <c:axId val="81433344"/>
        <c:scaling>
          <c:orientation val="minMax"/>
        </c:scaling>
        <c:delete val="0"/>
        <c:axPos val="l"/>
        <c:majorGridlines/>
        <c:numFmt formatCode="General" sourceLinked="1"/>
        <c:majorTickMark val="out"/>
        <c:minorTickMark val="none"/>
        <c:tickLblPos val="nextTo"/>
        <c:crossAx val="81415168"/>
        <c:crosses val="autoZero"/>
        <c:crossBetween val="midCat"/>
      </c:valAx>
    </c:plotArea>
    <c:legend>
      <c:legendPos val="r"/>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63B6E4B-D85E-4704-B41B-5BD2ED9A8B87}" type="datetimeFigureOut">
              <a:rPr lang="id-ID" smtClean="0"/>
              <a:t>18/03/2015</a:t>
            </a:fld>
            <a:endParaRPr lang="id-ID"/>
          </a:p>
        </p:txBody>
      </p:sp>
      <p:sp>
        <p:nvSpPr>
          <p:cNvPr id="19" name="Footer Placeholder 18"/>
          <p:cNvSpPr>
            <a:spLocks noGrp="1"/>
          </p:cNvSpPr>
          <p:nvPr>
            <p:ph type="ftr" sz="quarter" idx="11"/>
          </p:nvPr>
        </p:nvSpPr>
        <p:spPr/>
        <p:txBody>
          <a:bodyPr/>
          <a:lstStyle/>
          <a:p>
            <a:endParaRPr lang="id-ID"/>
          </a:p>
        </p:txBody>
      </p:sp>
      <p:sp>
        <p:nvSpPr>
          <p:cNvPr id="27" name="Slide Number Placeholder 26"/>
          <p:cNvSpPr>
            <a:spLocks noGrp="1"/>
          </p:cNvSpPr>
          <p:nvPr>
            <p:ph type="sldNum" sz="quarter" idx="12"/>
          </p:nvPr>
        </p:nvSpPr>
        <p:spPr/>
        <p:txBody>
          <a:bodyPr/>
          <a:lstStyle/>
          <a:p>
            <a:fld id="{5AF07B15-DB87-4D3A-99A5-768F8DE996F4}"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3B6E4B-D85E-4704-B41B-5BD2ED9A8B87}" type="datetimeFigureOut">
              <a:rPr lang="id-ID" smtClean="0"/>
              <a:t>18/03/2015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63B6E4B-D85E-4704-B41B-5BD2ED9A8B87}" type="datetimeFigureOut">
              <a:rPr lang="id-ID" smtClean="0"/>
              <a:t>18/03/2015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F07B15-DB87-4D3A-99A5-768F8DE996F4}"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63B6E4B-D85E-4704-B41B-5BD2ED9A8B87}" type="datetimeFigureOut">
              <a:rPr lang="id-ID" smtClean="0"/>
              <a:t>18/03/2015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63B6E4B-D85E-4704-B41B-5BD2ED9A8B87}" type="datetimeFigureOut">
              <a:rPr lang="id-ID" smtClean="0"/>
              <a:t>18/03/2015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63B6E4B-D85E-4704-B41B-5BD2ED9A8B87}" type="datetimeFigureOut">
              <a:rPr lang="id-ID" smtClean="0"/>
              <a:t>18/03/2015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3B6E4B-D85E-4704-B41B-5BD2ED9A8B87}" type="datetimeFigureOut">
              <a:rPr lang="id-ID" smtClean="0"/>
              <a:t>18/03/2015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63B6E4B-D85E-4704-B41B-5BD2ED9A8B87}" type="datetimeFigureOut">
              <a:rPr lang="id-ID" smtClean="0"/>
              <a:t>18/03/2015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63B6E4B-D85E-4704-B41B-5BD2ED9A8B87}" type="datetimeFigureOut">
              <a:rPr lang="id-ID" smtClean="0"/>
              <a:t>18/03/2015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077200" y="6356350"/>
            <a:ext cx="609600" cy="365125"/>
          </a:xfrm>
        </p:spPr>
        <p:txBody>
          <a:bodyPr/>
          <a:lstStyle/>
          <a:p>
            <a:fld id="{5AF07B15-DB87-4D3A-99A5-768F8DE996F4}" type="slidenum">
              <a:rPr lang="id-ID" smtClean="0"/>
              <a:t>‹#›</a:t>
            </a:fld>
            <a:endParaRPr lang="id-ID"/>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3B6E4B-D85E-4704-B41B-5BD2ED9A8B87}" type="datetimeFigureOut">
              <a:rPr lang="id-ID" smtClean="0"/>
              <a:t>18/03/2015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3B6E4B-D85E-4704-B41B-5BD2ED9A8B87}" type="datetimeFigureOut">
              <a:rPr lang="id-ID" smtClean="0"/>
              <a:t>18/03/2015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F07B15-DB87-4D3A-99A5-768F8DE996F4}"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63B6E4B-D85E-4704-B41B-5BD2ED9A8B87}" type="datetimeFigureOut">
              <a:rPr lang="id-ID" smtClean="0"/>
              <a:t>18/03/2015</a:t>
            </a:fld>
            <a:endParaRPr lang="id-ID"/>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d-ID"/>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AF07B15-DB87-4D3A-99A5-768F8DE996F4}" type="slidenum">
              <a:rPr lang="id-ID" smtClean="0"/>
              <a:t>‹#›</a:t>
            </a:fld>
            <a:endParaRPr lang="id-ID"/>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style>
          <a:lnRef idx="3">
            <a:schemeClr val="lt1"/>
          </a:lnRef>
          <a:fillRef idx="1">
            <a:schemeClr val="accent4"/>
          </a:fillRef>
          <a:effectRef idx="1">
            <a:schemeClr val="accent4"/>
          </a:effectRef>
          <a:fontRef idx="minor">
            <a:schemeClr val="lt1"/>
          </a:fontRef>
        </p:style>
        <p:txBody>
          <a:bodyPr/>
          <a:lstStyle/>
          <a:p>
            <a:r>
              <a:rPr lang="id-ID" dirty="0" smtClean="0"/>
              <a:t>PENYAJIAN DATA</a:t>
            </a:r>
            <a:endParaRPr lang="id-ID" dirty="0"/>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1041315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Data yang telah di kumpulkan baik berasal dari populasi maupun dari sampel, untuk keperluan laporan dan atau analisis selanjutnya perlu diatur dan di susun, disajikan dalam bentuk yang baik dan jelas</a:t>
            </a:r>
          </a:p>
          <a:p>
            <a:r>
              <a:rPr lang="id-ID" dirty="0" smtClean="0"/>
              <a:t>Yang sering di pakai dalam penyajian data adalah tabel atau daftar dan grafik atau diagram</a:t>
            </a:r>
            <a:endParaRPr lang="id-ID" dirty="0"/>
          </a:p>
        </p:txBody>
      </p:sp>
    </p:spTree>
    <p:extLst>
      <p:ext uri="{BB962C8B-B14F-4D97-AF65-F5344CB8AC3E}">
        <p14:creationId xmlns:p14="http://schemas.microsoft.com/office/powerpoint/2010/main" val="2792315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Macam-macam daftar yang di kenal</a:t>
            </a:r>
            <a:endParaRPr lang="id-ID" dirty="0"/>
          </a:p>
        </p:txBody>
      </p:sp>
      <p:sp>
        <p:nvSpPr>
          <p:cNvPr id="3" name="Content Placeholder 2"/>
          <p:cNvSpPr>
            <a:spLocks noGrp="1"/>
          </p:cNvSpPr>
          <p:nvPr>
            <p:ph idx="1"/>
          </p:nvPr>
        </p:nvSpPr>
        <p:spPr/>
        <p:txBody>
          <a:bodyPr/>
          <a:lstStyle/>
          <a:p>
            <a:r>
              <a:rPr lang="id-ID" dirty="0" smtClean="0"/>
              <a:t>Daftar baris Kolom</a:t>
            </a:r>
          </a:p>
          <a:p>
            <a:r>
              <a:rPr lang="id-ID" dirty="0" smtClean="0"/>
              <a:t>Daftar kontigensi</a:t>
            </a:r>
          </a:p>
          <a:p>
            <a:r>
              <a:rPr lang="id-ID" dirty="0" smtClean="0"/>
              <a:t>Daftar distribusi Frekuensi</a:t>
            </a:r>
            <a:endParaRPr lang="id-ID" dirty="0"/>
          </a:p>
        </p:txBody>
      </p:sp>
    </p:spTree>
    <p:extLst>
      <p:ext uri="{BB962C8B-B14F-4D97-AF65-F5344CB8AC3E}">
        <p14:creationId xmlns:p14="http://schemas.microsoft.com/office/powerpoint/2010/main" val="304591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Daftar Judul</a:t>
            </a:r>
            <a:endParaRPr lang="id-ID"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744579321"/>
              </p:ext>
            </p:extLst>
          </p:nvPr>
        </p:nvGraphicFramePr>
        <p:xfrm>
          <a:off x="457200" y="1935163"/>
          <a:ext cx="8229605" cy="3773016"/>
        </p:xfrm>
        <a:graphic>
          <a:graphicData uri="http://schemas.openxmlformats.org/drawingml/2006/table">
            <a:tbl>
              <a:tblPr firstRow="1" bandRow="1">
                <a:tableStyleId>{5C22544A-7EE6-4342-B048-85BDC9FD1C3A}</a:tableStyleId>
              </a:tblPr>
              <a:tblGrid>
                <a:gridCol w="1645921"/>
                <a:gridCol w="1645921"/>
                <a:gridCol w="1645921"/>
                <a:gridCol w="1645921"/>
                <a:gridCol w="1645921"/>
              </a:tblGrid>
              <a:tr h="628836">
                <a:tc rowSpan="2">
                  <a:txBody>
                    <a:bodyPr/>
                    <a:lstStyle/>
                    <a:p>
                      <a:endParaRPr lang="id-ID" dirty="0"/>
                    </a:p>
                  </a:txBody>
                  <a:tcPr marL="91439" marR="91439">
                    <a:solidFill>
                      <a:schemeClr val="accent2"/>
                    </a:solidFill>
                  </a:tcPr>
                </a:tc>
                <a:tc gridSpan="2">
                  <a:txBody>
                    <a:bodyPr/>
                    <a:lstStyle/>
                    <a:p>
                      <a:endParaRPr lang="id-ID" dirty="0"/>
                    </a:p>
                  </a:txBody>
                  <a:tcPr marL="91439" marR="91439">
                    <a:solidFill>
                      <a:schemeClr val="accent2"/>
                    </a:solidFill>
                  </a:tcPr>
                </a:tc>
                <a:tc hMerge="1">
                  <a:txBody>
                    <a:bodyPr/>
                    <a:lstStyle/>
                    <a:p>
                      <a:endParaRPr lang="id-ID" dirty="0"/>
                    </a:p>
                  </a:txBody>
                  <a:tcPr>
                    <a:solidFill>
                      <a:schemeClr val="accent2"/>
                    </a:solidFill>
                  </a:tcPr>
                </a:tc>
                <a:tc rowSpan="2">
                  <a:txBody>
                    <a:bodyPr/>
                    <a:lstStyle/>
                    <a:p>
                      <a:endParaRPr lang="id-ID" dirty="0"/>
                    </a:p>
                  </a:txBody>
                  <a:tcPr marL="91439" marR="91439">
                    <a:solidFill>
                      <a:schemeClr val="accent2"/>
                    </a:solidFill>
                  </a:tcPr>
                </a:tc>
                <a:tc rowSpan="2">
                  <a:txBody>
                    <a:bodyPr/>
                    <a:lstStyle/>
                    <a:p>
                      <a:r>
                        <a:rPr lang="id-ID" dirty="0" smtClean="0"/>
                        <a:t>Judul Kolom</a:t>
                      </a:r>
                      <a:endParaRPr lang="id-ID" dirty="0"/>
                    </a:p>
                  </a:txBody>
                  <a:tcPr marL="91439" marR="91439">
                    <a:solidFill>
                      <a:schemeClr val="accent2"/>
                    </a:solidFill>
                  </a:tcPr>
                </a:tc>
              </a:tr>
              <a:tr h="628836">
                <a:tc vMerge="1">
                  <a:txBody>
                    <a:bodyPr/>
                    <a:lstStyle/>
                    <a:p>
                      <a:endParaRPr lang="id-ID" dirty="0"/>
                    </a:p>
                  </a:txBody>
                  <a:tcPr>
                    <a:solidFill>
                      <a:schemeClr val="accent2"/>
                    </a:solidFill>
                  </a:tcPr>
                </a:tc>
                <a:tc>
                  <a:txBody>
                    <a:bodyPr/>
                    <a:lstStyle/>
                    <a:p>
                      <a:endParaRPr lang="id-ID" dirty="0"/>
                    </a:p>
                  </a:txBody>
                  <a:tcPr marL="91439" marR="91439">
                    <a:solidFill>
                      <a:schemeClr val="accent2"/>
                    </a:solidFill>
                  </a:tcPr>
                </a:tc>
                <a:tc>
                  <a:txBody>
                    <a:bodyPr/>
                    <a:lstStyle/>
                    <a:p>
                      <a:endParaRPr lang="id-ID" dirty="0"/>
                    </a:p>
                  </a:txBody>
                  <a:tcPr marL="91439" marR="91439">
                    <a:solidFill>
                      <a:schemeClr val="accent2"/>
                    </a:solidFill>
                  </a:tcPr>
                </a:tc>
                <a:tc vMerge="1">
                  <a:txBody>
                    <a:bodyPr/>
                    <a:lstStyle/>
                    <a:p>
                      <a:endParaRPr lang="id-ID" dirty="0"/>
                    </a:p>
                  </a:txBody>
                  <a:tcPr>
                    <a:solidFill>
                      <a:schemeClr val="accent2"/>
                    </a:solidFill>
                  </a:tcPr>
                </a:tc>
                <a:tc vMerge="1">
                  <a:txBody>
                    <a:bodyPr/>
                    <a:lstStyle/>
                    <a:p>
                      <a:endParaRPr lang="id-ID" dirty="0"/>
                    </a:p>
                  </a:txBody>
                  <a:tcPr>
                    <a:solidFill>
                      <a:schemeClr val="accent2"/>
                    </a:solidFill>
                  </a:tcPr>
                </a:tc>
              </a:tr>
              <a:tr h="628836">
                <a:tc rowSpan="4">
                  <a:txBody>
                    <a:bodyPr/>
                    <a:lstStyle/>
                    <a:p>
                      <a:pPr algn="ctr"/>
                      <a:r>
                        <a:rPr lang="id-ID" sz="3200" dirty="0" smtClean="0"/>
                        <a:t>Judul baris</a:t>
                      </a:r>
                      <a:endParaRPr lang="id-ID" sz="3200" dirty="0"/>
                    </a:p>
                  </a:txBody>
                  <a:tcPr marL="91439" marR="91439" vert="vert270" anchor="ctr">
                    <a:solidFill>
                      <a:srgbClr val="92D050"/>
                    </a:solidFill>
                  </a:tcPr>
                </a:tc>
                <a:tc>
                  <a:txBody>
                    <a:bodyPr/>
                    <a:lstStyle/>
                    <a:p>
                      <a:r>
                        <a:rPr lang="id-ID" dirty="0" smtClean="0"/>
                        <a:t>Sel</a:t>
                      </a:r>
                      <a:endParaRPr lang="id-ID" dirty="0"/>
                    </a:p>
                  </a:txBody>
                  <a:tcPr marL="91439" marR="91439"/>
                </a:tc>
                <a:tc>
                  <a:txBody>
                    <a:bodyPr/>
                    <a:lstStyle/>
                    <a:p>
                      <a:endParaRPr lang="id-ID"/>
                    </a:p>
                  </a:txBody>
                  <a:tcPr marL="91439" marR="91439"/>
                </a:tc>
                <a:tc>
                  <a:txBody>
                    <a:bodyPr/>
                    <a:lstStyle/>
                    <a:p>
                      <a:endParaRPr lang="id-ID"/>
                    </a:p>
                  </a:txBody>
                  <a:tcPr marL="91439" marR="91439"/>
                </a:tc>
                <a:tc>
                  <a:txBody>
                    <a:bodyPr/>
                    <a:lstStyle/>
                    <a:p>
                      <a:endParaRPr lang="id-ID"/>
                    </a:p>
                  </a:txBody>
                  <a:tcPr marL="91439" marR="91439"/>
                </a:tc>
              </a:tr>
              <a:tr h="628836">
                <a:tc vMerge="1">
                  <a:txBody>
                    <a:bodyPr/>
                    <a:lstStyle/>
                    <a:p>
                      <a:endParaRPr lang="id-ID" dirty="0"/>
                    </a:p>
                  </a:txBody>
                  <a:tcPr vert="vert270">
                    <a:solidFill>
                      <a:srgbClr val="92D050"/>
                    </a:solidFill>
                  </a:tcPr>
                </a:tc>
                <a:tc>
                  <a:txBody>
                    <a:bodyPr/>
                    <a:lstStyle/>
                    <a:p>
                      <a:endParaRPr lang="id-ID" dirty="0"/>
                    </a:p>
                  </a:txBody>
                  <a:tcPr marL="91439" marR="91439"/>
                </a:tc>
                <a:tc>
                  <a:txBody>
                    <a:bodyPr/>
                    <a:lstStyle/>
                    <a:p>
                      <a:endParaRPr lang="id-ID" dirty="0"/>
                    </a:p>
                  </a:txBody>
                  <a:tcPr marL="91439" marR="91439"/>
                </a:tc>
                <a:tc>
                  <a:txBody>
                    <a:bodyPr/>
                    <a:lstStyle/>
                    <a:p>
                      <a:endParaRPr lang="id-ID"/>
                    </a:p>
                  </a:txBody>
                  <a:tcPr marL="91439" marR="91439"/>
                </a:tc>
                <a:tc>
                  <a:txBody>
                    <a:bodyPr/>
                    <a:lstStyle/>
                    <a:p>
                      <a:r>
                        <a:rPr lang="id-ID" dirty="0" smtClean="0"/>
                        <a:t>Badan daftar</a:t>
                      </a:r>
                      <a:endParaRPr lang="id-ID" dirty="0"/>
                    </a:p>
                  </a:txBody>
                  <a:tcPr marL="91439" marR="91439"/>
                </a:tc>
              </a:tr>
              <a:tr h="628836">
                <a:tc vMerge="1">
                  <a:txBody>
                    <a:bodyPr/>
                    <a:lstStyle/>
                    <a:p>
                      <a:endParaRPr lang="id-ID" dirty="0"/>
                    </a:p>
                  </a:txBody>
                  <a:tcPr vert="vert270">
                    <a:solidFill>
                      <a:srgbClr val="92D050"/>
                    </a:solidFill>
                  </a:tcPr>
                </a:tc>
                <a:tc>
                  <a:txBody>
                    <a:bodyPr/>
                    <a:lstStyle/>
                    <a:p>
                      <a:endParaRPr lang="id-ID" dirty="0"/>
                    </a:p>
                  </a:txBody>
                  <a:tcPr marL="91439" marR="91439"/>
                </a:tc>
                <a:tc>
                  <a:txBody>
                    <a:bodyPr/>
                    <a:lstStyle/>
                    <a:p>
                      <a:endParaRPr lang="id-ID" dirty="0"/>
                    </a:p>
                  </a:txBody>
                  <a:tcPr marL="91439" marR="91439"/>
                </a:tc>
                <a:tc>
                  <a:txBody>
                    <a:bodyPr/>
                    <a:lstStyle/>
                    <a:p>
                      <a:r>
                        <a:rPr lang="id-ID" dirty="0" smtClean="0"/>
                        <a:t>Sel</a:t>
                      </a:r>
                      <a:endParaRPr lang="id-ID" dirty="0"/>
                    </a:p>
                  </a:txBody>
                  <a:tcPr marL="91439" marR="91439"/>
                </a:tc>
                <a:tc>
                  <a:txBody>
                    <a:bodyPr/>
                    <a:lstStyle/>
                    <a:p>
                      <a:endParaRPr lang="id-ID" dirty="0"/>
                    </a:p>
                  </a:txBody>
                  <a:tcPr marL="91439" marR="91439"/>
                </a:tc>
              </a:tr>
              <a:tr h="628836">
                <a:tc vMerge="1">
                  <a:txBody>
                    <a:bodyPr/>
                    <a:lstStyle/>
                    <a:p>
                      <a:endParaRPr lang="id-ID" dirty="0"/>
                    </a:p>
                  </a:txBody>
                  <a:tcPr vert="vert270">
                    <a:solidFill>
                      <a:srgbClr val="92D050"/>
                    </a:solidFill>
                  </a:tcPr>
                </a:tc>
                <a:tc>
                  <a:txBody>
                    <a:bodyPr/>
                    <a:lstStyle/>
                    <a:p>
                      <a:endParaRPr lang="id-ID" dirty="0"/>
                    </a:p>
                  </a:txBody>
                  <a:tcPr marL="91439" marR="91439"/>
                </a:tc>
                <a:tc>
                  <a:txBody>
                    <a:bodyPr/>
                    <a:lstStyle/>
                    <a:p>
                      <a:r>
                        <a:rPr lang="id-ID" dirty="0" smtClean="0"/>
                        <a:t>Sel</a:t>
                      </a:r>
                      <a:endParaRPr lang="id-ID" dirty="0"/>
                    </a:p>
                  </a:txBody>
                  <a:tcPr marL="91439" marR="91439"/>
                </a:tc>
                <a:tc>
                  <a:txBody>
                    <a:bodyPr/>
                    <a:lstStyle/>
                    <a:p>
                      <a:endParaRPr lang="id-ID" dirty="0"/>
                    </a:p>
                  </a:txBody>
                  <a:tcPr marL="91439" marR="91439"/>
                </a:tc>
                <a:tc>
                  <a:txBody>
                    <a:bodyPr/>
                    <a:lstStyle/>
                    <a:p>
                      <a:endParaRPr lang="id-ID" dirty="0"/>
                    </a:p>
                  </a:txBody>
                  <a:tcPr marL="91439" marR="91439"/>
                </a:tc>
              </a:tr>
            </a:tbl>
          </a:graphicData>
        </a:graphic>
      </p:graphicFrame>
    </p:spTree>
    <p:extLst>
      <p:ext uri="{BB962C8B-B14F-4D97-AF65-F5344CB8AC3E}">
        <p14:creationId xmlns:p14="http://schemas.microsoft.com/office/powerpoint/2010/main" val="587537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Judul daftar</a:t>
            </a:r>
            <a:endParaRPr lang="id-ID" dirty="0"/>
          </a:p>
        </p:txBody>
      </p:sp>
      <p:sp>
        <p:nvSpPr>
          <p:cNvPr id="3" name="Content Placeholder 2"/>
          <p:cNvSpPr>
            <a:spLocks noGrp="1"/>
          </p:cNvSpPr>
          <p:nvPr>
            <p:ph idx="1"/>
          </p:nvPr>
        </p:nvSpPr>
        <p:spPr/>
        <p:txBody>
          <a:bodyPr>
            <a:normAutofit/>
          </a:bodyPr>
          <a:lstStyle/>
          <a:p>
            <a:r>
              <a:rPr lang="id-ID" dirty="0" smtClean="0"/>
              <a:t>Ditulis dibagian tengah-tengah bagian teratas dalam beberapa baris, semuanya denga huruf besar, secara singkat dan jelas dicantumkan meliputi: apa, macam atau klasifikasi, dimana bila ada satuan unit data yang digunakan . Tiap baris hendaknya melukiskan suatu pernyataan lengkap dan sebaiknya janganlah dilakukan pemisahan bagian kata atau kalimat</a:t>
            </a:r>
            <a:endParaRPr lang="id-ID" dirty="0"/>
          </a:p>
        </p:txBody>
      </p:sp>
    </p:spTree>
    <p:extLst>
      <p:ext uri="{BB962C8B-B14F-4D97-AF65-F5344CB8AC3E}">
        <p14:creationId xmlns:p14="http://schemas.microsoft.com/office/powerpoint/2010/main" val="38408602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Judul Kolom</a:t>
            </a:r>
            <a:endParaRPr lang="id-ID" dirty="0"/>
          </a:p>
        </p:txBody>
      </p:sp>
      <p:sp>
        <p:nvSpPr>
          <p:cNvPr id="3" name="Content Placeholder 2"/>
          <p:cNvSpPr>
            <a:spLocks noGrp="1"/>
          </p:cNvSpPr>
          <p:nvPr>
            <p:ph idx="1"/>
          </p:nvPr>
        </p:nvSpPr>
        <p:spPr/>
        <p:txBody>
          <a:bodyPr/>
          <a:lstStyle/>
          <a:p>
            <a:r>
              <a:rPr lang="id-ID" dirty="0" smtClean="0"/>
              <a:t>Judul kolom ditulis dengan singkat  dangan singkat dan jelasbisa dalam beberapa baris. Usahakan jangan melakukan pemutusan kata, demikian halnya dengan judul baris</a:t>
            </a:r>
            <a:endParaRPr lang="id-ID" dirty="0"/>
          </a:p>
        </p:txBody>
      </p:sp>
    </p:spTree>
    <p:extLst>
      <p:ext uri="{BB962C8B-B14F-4D97-AF65-F5344CB8AC3E}">
        <p14:creationId xmlns:p14="http://schemas.microsoft.com/office/powerpoint/2010/main" val="4020014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Sel Daftar</a:t>
            </a:r>
            <a:endParaRPr lang="id-ID" dirty="0"/>
          </a:p>
        </p:txBody>
      </p:sp>
      <p:sp>
        <p:nvSpPr>
          <p:cNvPr id="3" name="Content Placeholder 2"/>
          <p:cNvSpPr>
            <a:spLocks noGrp="1"/>
          </p:cNvSpPr>
          <p:nvPr>
            <p:ph idx="1"/>
          </p:nvPr>
        </p:nvSpPr>
        <p:spPr/>
        <p:txBody>
          <a:bodyPr/>
          <a:lstStyle/>
          <a:p>
            <a:r>
              <a:rPr lang="id-ID" dirty="0" smtClean="0"/>
              <a:t>Sel daftar adalah tempat dimana nilai-nilai dat dituliskan </a:t>
            </a:r>
          </a:p>
          <a:p>
            <a:r>
              <a:rPr lang="id-ID" dirty="0" smtClean="0"/>
              <a:t>Dikiri bawah terdapat  bagiabiasa diberikan dimana catatan-catatan yang perlu diberikan dalam bagian ini juga terdapat  kalimat</a:t>
            </a:r>
          </a:p>
          <a:p>
            <a:r>
              <a:rPr lang="id-ID" dirty="0" smtClean="0"/>
              <a:t>Sumber........ Yang menjelaskan dimana data itu dikutip</a:t>
            </a:r>
            <a:endParaRPr lang="id-ID" dirty="0"/>
          </a:p>
        </p:txBody>
      </p:sp>
    </p:spTree>
    <p:extLst>
      <p:ext uri="{BB962C8B-B14F-4D97-AF65-F5344CB8AC3E}">
        <p14:creationId xmlns:p14="http://schemas.microsoft.com/office/powerpoint/2010/main" val="11078207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BANYAKNYA MURID DIDAERAH A</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31056892"/>
              </p:ext>
            </p:extLst>
          </p:nvPr>
        </p:nvGraphicFramePr>
        <p:xfrm>
          <a:off x="457200" y="1935163"/>
          <a:ext cx="8229604" cy="2966720"/>
        </p:xfrm>
        <a:graphic>
          <a:graphicData uri="http://schemas.openxmlformats.org/drawingml/2006/table">
            <a:tbl>
              <a:tblPr firstRow="1" bandRow="1">
                <a:tableStyleId>{5C22544A-7EE6-4342-B048-85BDC9FD1C3A}</a:tableStyleId>
              </a:tblPr>
              <a:tblGrid>
                <a:gridCol w="2057401"/>
                <a:gridCol w="2057401"/>
                <a:gridCol w="2057401"/>
                <a:gridCol w="2057401"/>
              </a:tblGrid>
              <a:tr h="370840">
                <a:tc rowSpan="2">
                  <a:txBody>
                    <a:bodyPr/>
                    <a:lstStyle/>
                    <a:p>
                      <a:r>
                        <a:rPr lang="id-ID" dirty="0" smtClean="0">
                          <a:solidFill>
                            <a:schemeClr val="tx1"/>
                          </a:solidFill>
                        </a:rPr>
                        <a:t>Tingkat sekolah</a:t>
                      </a:r>
                      <a:endParaRPr lang="id-ID" dirty="0">
                        <a:solidFill>
                          <a:schemeClr val="tx1"/>
                        </a:solidFill>
                      </a:endParaRPr>
                    </a:p>
                  </a:txBody>
                  <a:tcPr marL="91439" marR="91439" anchor="ctr">
                    <a:solidFill>
                      <a:srgbClr val="92D050"/>
                    </a:solidFill>
                  </a:tcPr>
                </a:tc>
                <a:tc gridSpan="2">
                  <a:txBody>
                    <a:bodyPr/>
                    <a:lstStyle/>
                    <a:p>
                      <a:pPr algn="ctr"/>
                      <a:r>
                        <a:rPr lang="id-ID" dirty="0" smtClean="0">
                          <a:solidFill>
                            <a:schemeClr val="tx1"/>
                          </a:solidFill>
                        </a:rPr>
                        <a:t>Banyak Murid</a:t>
                      </a:r>
                      <a:endParaRPr lang="id-ID" dirty="0">
                        <a:solidFill>
                          <a:schemeClr val="tx1"/>
                        </a:solidFill>
                      </a:endParaRPr>
                    </a:p>
                  </a:txBody>
                  <a:tcPr marL="91439" marR="91439">
                    <a:solidFill>
                      <a:srgbClr val="92D050"/>
                    </a:solidFill>
                  </a:tcPr>
                </a:tc>
                <a:tc hMerge="1">
                  <a:txBody>
                    <a:bodyPr/>
                    <a:lstStyle/>
                    <a:p>
                      <a:endParaRPr lang="id-ID" dirty="0"/>
                    </a:p>
                  </a:txBody>
                  <a:tcPr>
                    <a:solidFill>
                      <a:srgbClr val="92D050"/>
                    </a:solidFill>
                  </a:tcPr>
                </a:tc>
                <a:tc rowSpan="2">
                  <a:txBody>
                    <a:bodyPr/>
                    <a:lstStyle/>
                    <a:p>
                      <a:pPr algn="ctr"/>
                      <a:r>
                        <a:rPr lang="id-ID" dirty="0" smtClean="0">
                          <a:solidFill>
                            <a:schemeClr val="tx1"/>
                          </a:solidFill>
                        </a:rPr>
                        <a:t>Jumlah</a:t>
                      </a:r>
                      <a:endParaRPr lang="id-ID" dirty="0">
                        <a:solidFill>
                          <a:schemeClr val="tx1"/>
                        </a:solidFill>
                      </a:endParaRPr>
                    </a:p>
                  </a:txBody>
                  <a:tcPr marL="91439" marR="91439" anchor="ctr">
                    <a:solidFill>
                      <a:srgbClr val="92D050"/>
                    </a:solidFill>
                  </a:tcPr>
                </a:tc>
              </a:tr>
              <a:tr h="370840">
                <a:tc vMerge="1">
                  <a:txBody>
                    <a:bodyPr/>
                    <a:lstStyle/>
                    <a:p>
                      <a:endParaRPr lang="id-ID" dirty="0"/>
                    </a:p>
                  </a:txBody>
                  <a:tcPr/>
                </a:tc>
                <a:tc>
                  <a:txBody>
                    <a:bodyPr/>
                    <a:lstStyle/>
                    <a:p>
                      <a:r>
                        <a:rPr lang="id-ID" dirty="0" smtClean="0">
                          <a:solidFill>
                            <a:schemeClr val="tx1"/>
                          </a:solidFill>
                        </a:rPr>
                        <a:t>Laki-laki</a:t>
                      </a:r>
                      <a:endParaRPr lang="id-ID" dirty="0">
                        <a:solidFill>
                          <a:schemeClr val="tx1"/>
                        </a:solidFill>
                      </a:endParaRPr>
                    </a:p>
                  </a:txBody>
                  <a:tcPr marL="91439" marR="91439">
                    <a:solidFill>
                      <a:srgbClr val="92D050"/>
                    </a:solidFill>
                  </a:tcPr>
                </a:tc>
                <a:tc>
                  <a:txBody>
                    <a:bodyPr/>
                    <a:lstStyle/>
                    <a:p>
                      <a:r>
                        <a:rPr lang="id-ID" dirty="0" smtClean="0">
                          <a:solidFill>
                            <a:schemeClr val="tx1"/>
                          </a:solidFill>
                        </a:rPr>
                        <a:t>Perempuan</a:t>
                      </a:r>
                      <a:endParaRPr lang="id-ID" dirty="0">
                        <a:solidFill>
                          <a:schemeClr val="tx1"/>
                        </a:solidFill>
                      </a:endParaRPr>
                    </a:p>
                  </a:txBody>
                  <a:tcPr marL="91439" marR="91439">
                    <a:solidFill>
                      <a:srgbClr val="92D050"/>
                    </a:solidFill>
                  </a:tcPr>
                </a:tc>
                <a:tc vMerge="1">
                  <a:txBody>
                    <a:bodyPr/>
                    <a:lstStyle/>
                    <a:p>
                      <a:endParaRPr lang="id-ID" dirty="0"/>
                    </a:p>
                  </a:txBody>
                  <a:tcPr/>
                </a:tc>
              </a:tr>
              <a:tr h="370840">
                <a:tc>
                  <a:txBody>
                    <a:bodyPr/>
                    <a:lstStyle/>
                    <a:p>
                      <a:r>
                        <a:rPr lang="id-ID" dirty="0" smtClean="0"/>
                        <a:t>SD</a:t>
                      </a:r>
                      <a:endParaRPr lang="id-ID" dirty="0"/>
                    </a:p>
                  </a:txBody>
                  <a:tcPr marL="91439" marR="91439"/>
                </a:tc>
                <a:tc>
                  <a:txBody>
                    <a:bodyPr/>
                    <a:lstStyle/>
                    <a:p>
                      <a:pPr algn="r"/>
                      <a:r>
                        <a:rPr lang="id-ID" dirty="0" smtClean="0"/>
                        <a:t>876</a:t>
                      </a:r>
                      <a:endParaRPr lang="id-ID" dirty="0"/>
                    </a:p>
                  </a:txBody>
                  <a:tcPr marL="91439" marR="91439"/>
                </a:tc>
                <a:tc>
                  <a:txBody>
                    <a:bodyPr/>
                    <a:lstStyle/>
                    <a:p>
                      <a:pPr algn="r"/>
                      <a:r>
                        <a:rPr lang="id-ID" dirty="0" smtClean="0"/>
                        <a:t>687</a:t>
                      </a:r>
                      <a:endParaRPr lang="id-ID" dirty="0"/>
                    </a:p>
                  </a:txBody>
                  <a:tcPr marL="91439" marR="91439"/>
                </a:tc>
                <a:tc>
                  <a:txBody>
                    <a:bodyPr/>
                    <a:lstStyle/>
                    <a:p>
                      <a:pPr algn="r"/>
                      <a:r>
                        <a:rPr lang="id-ID" dirty="0" smtClean="0"/>
                        <a:t>1.562</a:t>
                      </a:r>
                      <a:endParaRPr lang="id-ID" dirty="0"/>
                    </a:p>
                  </a:txBody>
                  <a:tcPr marL="91439" marR="91439"/>
                </a:tc>
              </a:tr>
              <a:tr h="370840">
                <a:tc>
                  <a:txBody>
                    <a:bodyPr/>
                    <a:lstStyle/>
                    <a:p>
                      <a:r>
                        <a:rPr lang="id-ID" dirty="0" smtClean="0"/>
                        <a:t>SMP</a:t>
                      </a:r>
                      <a:endParaRPr lang="id-ID" dirty="0"/>
                    </a:p>
                  </a:txBody>
                  <a:tcPr marL="91439" marR="91439"/>
                </a:tc>
                <a:tc>
                  <a:txBody>
                    <a:bodyPr/>
                    <a:lstStyle/>
                    <a:p>
                      <a:pPr algn="r"/>
                      <a:r>
                        <a:rPr lang="id-ID" dirty="0" smtClean="0"/>
                        <a:t>512</a:t>
                      </a:r>
                      <a:endParaRPr lang="id-ID" dirty="0"/>
                    </a:p>
                  </a:txBody>
                  <a:tcPr marL="91439" marR="91439"/>
                </a:tc>
                <a:tc>
                  <a:txBody>
                    <a:bodyPr/>
                    <a:lstStyle/>
                    <a:p>
                      <a:pPr algn="r"/>
                      <a:r>
                        <a:rPr lang="id-ID" dirty="0" smtClean="0"/>
                        <a:t>507</a:t>
                      </a:r>
                      <a:endParaRPr lang="id-ID" dirty="0"/>
                    </a:p>
                  </a:txBody>
                  <a:tcPr marL="91439" marR="91439"/>
                </a:tc>
                <a:tc>
                  <a:txBody>
                    <a:bodyPr/>
                    <a:lstStyle/>
                    <a:p>
                      <a:pPr algn="r"/>
                      <a:r>
                        <a:rPr lang="id-ID" dirty="0" smtClean="0"/>
                        <a:t>1.019</a:t>
                      </a:r>
                      <a:endParaRPr lang="id-ID" dirty="0"/>
                    </a:p>
                  </a:txBody>
                  <a:tcPr marL="91439" marR="91439"/>
                </a:tc>
              </a:tr>
              <a:tr h="370840">
                <a:tc>
                  <a:txBody>
                    <a:bodyPr/>
                    <a:lstStyle/>
                    <a:p>
                      <a:r>
                        <a:rPr lang="id-ID" dirty="0" smtClean="0"/>
                        <a:t>SMK</a:t>
                      </a:r>
                      <a:endParaRPr lang="id-ID" dirty="0"/>
                    </a:p>
                  </a:txBody>
                  <a:tcPr marL="91439" marR="91439"/>
                </a:tc>
                <a:tc>
                  <a:txBody>
                    <a:bodyPr/>
                    <a:lstStyle/>
                    <a:p>
                      <a:pPr algn="r"/>
                      <a:r>
                        <a:rPr lang="id-ID" dirty="0" smtClean="0"/>
                        <a:t>347</a:t>
                      </a:r>
                      <a:endParaRPr lang="id-ID" dirty="0"/>
                    </a:p>
                  </a:txBody>
                  <a:tcPr marL="91439" marR="91439"/>
                </a:tc>
                <a:tc>
                  <a:txBody>
                    <a:bodyPr/>
                    <a:lstStyle/>
                    <a:p>
                      <a:pPr algn="r"/>
                      <a:r>
                        <a:rPr lang="id-ID" dirty="0" smtClean="0"/>
                        <a:t>85</a:t>
                      </a:r>
                      <a:endParaRPr lang="id-ID" dirty="0"/>
                    </a:p>
                  </a:txBody>
                  <a:tcPr marL="91439" marR="91439"/>
                </a:tc>
                <a:tc>
                  <a:txBody>
                    <a:bodyPr/>
                    <a:lstStyle/>
                    <a:p>
                      <a:pPr algn="r"/>
                      <a:r>
                        <a:rPr lang="id-ID" dirty="0" smtClean="0"/>
                        <a:t>432</a:t>
                      </a:r>
                      <a:endParaRPr lang="id-ID" dirty="0"/>
                    </a:p>
                  </a:txBody>
                  <a:tcPr marL="91439" marR="91439"/>
                </a:tc>
              </a:tr>
              <a:tr h="370840">
                <a:tc>
                  <a:txBody>
                    <a:bodyPr/>
                    <a:lstStyle/>
                    <a:p>
                      <a:r>
                        <a:rPr lang="id-ID" dirty="0" smtClean="0"/>
                        <a:t>SMEA</a:t>
                      </a:r>
                      <a:endParaRPr lang="id-ID" dirty="0"/>
                    </a:p>
                  </a:txBody>
                  <a:tcPr marL="91439" marR="91439"/>
                </a:tc>
                <a:tc>
                  <a:txBody>
                    <a:bodyPr/>
                    <a:lstStyle/>
                    <a:p>
                      <a:pPr algn="r"/>
                      <a:r>
                        <a:rPr lang="id-ID" dirty="0" smtClean="0"/>
                        <a:t>476</a:t>
                      </a:r>
                      <a:endParaRPr lang="id-ID" dirty="0"/>
                    </a:p>
                  </a:txBody>
                  <a:tcPr marL="91439" marR="91439"/>
                </a:tc>
                <a:tc>
                  <a:txBody>
                    <a:bodyPr/>
                    <a:lstStyle/>
                    <a:p>
                      <a:pPr algn="r"/>
                      <a:r>
                        <a:rPr lang="id-ID" dirty="0" smtClean="0"/>
                        <a:t>342</a:t>
                      </a:r>
                      <a:endParaRPr lang="id-ID" dirty="0"/>
                    </a:p>
                  </a:txBody>
                  <a:tcPr marL="91439" marR="91439"/>
                </a:tc>
                <a:tc>
                  <a:txBody>
                    <a:bodyPr/>
                    <a:lstStyle/>
                    <a:p>
                      <a:pPr algn="r"/>
                      <a:r>
                        <a:rPr lang="id-ID" dirty="0" smtClean="0"/>
                        <a:t>818</a:t>
                      </a:r>
                      <a:endParaRPr lang="id-ID" dirty="0"/>
                    </a:p>
                  </a:txBody>
                  <a:tcPr marL="91439" marR="91439"/>
                </a:tc>
              </a:tr>
              <a:tr h="370840">
                <a:tc>
                  <a:txBody>
                    <a:bodyPr/>
                    <a:lstStyle/>
                    <a:p>
                      <a:r>
                        <a:rPr lang="id-ID" dirty="0" smtClean="0"/>
                        <a:t>STM</a:t>
                      </a:r>
                      <a:endParaRPr lang="id-ID" dirty="0"/>
                    </a:p>
                  </a:txBody>
                  <a:tcPr marL="91439" marR="91439"/>
                </a:tc>
                <a:tc>
                  <a:txBody>
                    <a:bodyPr/>
                    <a:lstStyle/>
                    <a:p>
                      <a:pPr algn="r"/>
                      <a:r>
                        <a:rPr lang="id-ID" dirty="0" smtClean="0"/>
                        <a:t>316</a:t>
                      </a:r>
                      <a:endParaRPr lang="id-ID" dirty="0"/>
                    </a:p>
                  </a:txBody>
                  <a:tcPr marL="91439" marR="91439"/>
                </a:tc>
                <a:tc>
                  <a:txBody>
                    <a:bodyPr/>
                    <a:lstStyle/>
                    <a:p>
                      <a:pPr algn="r"/>
                      <a:r>
                        <a:rPr lang="id-ID" dirty="0" smtClean="0"/>
                        <a:t>427</a:t>
                      </a:r>
                      <a:endParaRPr lang="id-ID" dirty="0"/>
                    </a:p>
                  </a:txBody>
                  <a:tcPr marL="91439" marR="91439"/>
                </a:tc>
                <a:tc>
                  <a:txBody>
                    <a:bodyPr/>
                    <a:lstStyle/>
                    <a:p>
                      <a:pPr algn="r"/>
                      <a:r>
                        <a:rPr lang="id-ID" dirty="0" smtClean="0"/>
                        <a:t>743</a:t>
                      </a:r>
                      <a:endParaRPr lang="id-ID" dirty="0"/>
                    </a:p>
                  </a:txBody>
                  <a:tcPr marL="91439" marR="91439"/>
                </a:tc>
              </a:tr>
              <a:tr h="370840">
                <a:tc>
                  <a:txBody>
                    <a:bodyPr/>
                    <a:lstStyle/>
                    <a:p>
                      <a:endParaRPr lang="id-ID"/>
                    </a:p>
                  </a:txBody>
                  <a:tcPr marL="91439" marR="91439"/>
                </a:tc>
                <a:tc>
                  <a:txBody>
                    <a:bodyPr/>
                    <a:lstStyle/>
                    <a:p>
                      <a:pPr algn="r"/>
                      <a:r>
                        <a:rPr lang="id-ID" dirty="0" smtClean="0"/>
                        <a:t>2.526</a:t>
                      </a:r>
                      <a:endParaRPr lang="id-ID" dirty="0"/>
                    </a:p>
                  </a:txBody>
                  <a:tcPr marL="91439" marR="91439"/>
                </a:tc>
                <a:tc>
                  <a:txBody>
                    <a:bodyPr/>
                    <a:lstStyle/>
                    <a:p>
                      <a:pPr algn="r"/>
                      <a:r>
                        <a:rPr lang="id-ID" dirty="0" smtClean="0"/>
                        <a:t>2.048</a:t>
                      </a:r>
                      <a:endParaRPr lang="id-ID" dirty="0"/>
                    </a:p>
                  </a:txBody>
                  <a:tcPr marL="91439" marR="91439"/>
                </a:tc>
                <a:tc>
                  <a:txBody>
                    <a:bodyPr/>
                    <a:lstStyle/>
                    <a:p>
                      <a:pPr algn="r"/>
                      <a:r>
                        <a:rPr lang="id-ID" dirty="0" smtClean="0"/>
                        <a:t>4.574</a:t>
                      </a:r>
                      <a:endParaRPr lang="id-ID" dirty="0"/>
                    </a:p>
                  </a:txBody>
                  <a:tcPr marL="91439" marR="91439"/>
                </a:tc>
              </a:tr>
            </a:tbl>
          </a:graphicData>
        </a:graphic>
      </p:graphicFrame>
    </p:spTree>
    <p:extLst>
      <p:ext uri="{BB962C8B-B14F-4D97-AF65-F5344CB8AC3E}">
        <p14:creationId xmlns:p14="http://schemas.microsoft.com/office/powerpoint/2010/main" val="20519077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4"/>
          </a:fillRef>
          <a:effectRef idx="1">
            <a:schemeClr val="accent4"/>
          </a:effectRef>
          <a:fontRef idx="minor">
            <a:schemeClr val="lt1"/>
          </a:fontRef>
        </p:style>
        <p:txBody>
          <a:bodyPr/>
          <a:lstStyle/>
          <a:p>
            <a:r>
              <a:rPr lang="id-ID" dirty="0" smtClean="0"/>
              <a:t>DIAGRAM BATANG</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276889"/>
              </p:ext>
            </p:extLst>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180640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56443309"/>
              </p:ext>
            </p:extLst>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983147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id-ID" dirty="0" smtClean="0"/>
              <a:t>DIAGRAM GARIS</a:t>
            </a:r>
            <a:endParaRPr lang="id-ID" dirty="0"/>
          </a:p>
        </p:txBody>
      </p:sp>
      <p:sp>
        <p:nvSpPr>
          <p:cNvPr id="3" name="Content Placeholder 2"/>
          <p:cNvSpPr>
            <a:spLocks noGrp="1"/>
          </p:cNvSpPr>
          <p:nvPr>
            <p:ph idx="1"/>
          </p:nvPr>
        </p:nvSpPr>
        <p:spPr/>
        <p:txBody>
          <a:bodyPr/>
          <a:lstStyle/>
          <a:p>
            <a:r>
              <a:rPr lang="id-ID" dirty="0" smtClean="0"/>
              <a:t>Untuk menggambarkan keadaan yang serba terus misalnya produksi minyak setiap tahun, jumlah penduduk setiap tahun dapat dibuat diagram garis seperti diagram batang</a:t>
            </a:r>
            <a:endParaRPr lang="id-ID" dirty="0"/>
          </a:p>
        </p:txBody>
      </p:sp>
    </p:spTree>
    <p:extLst>
      <p:ext uri="{BB962C8B-B14F-4D97-AF65-F5344CB8AC3E}">
        <p14:creationId xmlns:p14="http://schemas.microsoft.com/office/powerpoint/2010/main" val="2445032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PENGGUNAAN BARANG PERIODE TAHUN 1971-1977</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57643492"/>
              </p:ext>
            </p:extLst>
          </p:nvPr>
        </p:nvGraphicFramePr>
        <p:xfrm>
          <a:off x="457200" y="1600200"/>
          <a:ext cx="8147248" cy="4493096"/>
        </p:xfrm>
        <a:graphic>
          <a:graphicData uri="http://schemas.openxmlformats.org/drawingml/2006/table">
            <a:tbl>
              <a:tblPr firstRow="1" bandRow="1">
                <a:tableStyleId>{5C22544A-7EE6-4342-B048-85BDC9FD1C3A}</a:tableStyleId>
              </a:tblPr>
              <a:tblGrid>
                <a:gridCol w="4073624"/>
                <a:gridCol w="4073624"/>
              </a:tblGrid>
              <a:tr h="561637">
                <a:tc>
                  <a:txBody>
                    <a:bodyPr/>
                    <a:lstStyle/>
                    <a:p>
                      <a:pPr algn="ctr"/>
                      <a:r>
                        <a:rPr lang="id-ID" dirty="0" smtClean="0"/>
                        <a:t>TAHUN</a:t>
                      </a:r>
                      <a:endParaRPr lang="id-ID" dirty="0"/>
                    </a:p>
                  </a:txBody>
                  <a:tcPr/>
                </a:tc>
                <a:tc>
                  <a:txBody>
                    <a:bodyPr/>
                    <a:lstStyle/>
                    <a:p>
                      <a:pPr algn="ctr"/>
                      <a:r>
                        <a:rPr lang="id-ID" dirty="0" smtClean="0"/>
                        <a:t>BARANG YANG  DIGUNAKAN</a:t>
                      </a:r>
                      <a:endParaRPr lang="id-ID" dirty="0"/>
                    </a:p>
                  </a:txBody>
                  <a:tcPr/>
                </a:tc>
              </a:tr>
              <a:tr h="561637">
                <a:tc>
                  <a:txBody>
                    <a:bodyPr/>
                    <a:lstStyle/>
                    <a:p>
                      <a:pPr algn="ctr"/>
                      <a:r>
                        <a:rPr lang="id-ID" dirty="0" smtClean="0"/>
                        <a:t>1971</a:t>
                      </a:r>
                      <a:endParaRPr lang="id-ID" dirty="0"/>
                    </a:p>
                  </a:txBody>
                  <a:tcPr/>
                </a:tc>
                <a:tc>
                  <a:txBody>
                    <a:bodyPr/>
                    <a:lstStyle/>
                    <a:p>
                      <a:pPr algn="ctr"/>
                      <a:r>
                        <a:rPr lang="id-ID" dirty="0" smtClean="0"/>
                        <a:t>376</a:t>
                      </a:r>
                      <a:endParaRPr lang="id-ID" dirty="0"/>
                    </a:p>
                  </a:txBody>
                  <a:tcPr/>
                </a:tc>
              </a:tr>
              <a:tr h="561637">
                <a:tc>
                  <a:txBody>
                    <a:bodyPr/>
                    <a:lstStyle/>
                    <a:p>
                      <a:pPr algn="ctr"/>
                      <a:r>
                        <a:rPr lang="id-ID" dirty="0" smtClean="0"/>
                        <a:t>1972</a:t>
                      </a:r>
                      <a:endParaRPr lang="id-ID" dirty="0"/>
                    </a:p>
                  </a:txBody>
                  <a:tcPr/>
                </a:tc>
                <a:tc>
                  <a:txBody>
                    <a:bodyPr/>
                    <a:lstStyle/>
                    <a:p>
                      <a:pPr algn="ctr"/>
                      <a:r>
                        <a:rPr lang="id-ID" dirty="0" smtClean="0"/>
                        <a:t>524</a:t>
                      </a:r>
                      <a:endParaRPr lang="id-ID" dirty="0"/>
                    </a:p>
                  </a:txBody>
                  <a:tcPr/>
                </a:tc>
              </a:tr>
              <a:tr h="561637">
                <a:tc>
                  <a:txBody>
                    <a:bodyPr/>
                    <a:lstStyle/>
                    <a:p>
                      <a:pPr algn="ctr"/>
                      <a:r>
                        <a:rPr lang="id-ID" dirty="0" smtClean="0"/>
                        <a:t>1973</a:t>
                      </a:r>
                      <a:endParaRPr lang="id-ID" dirty="0"/>
                    </a:p>
                  </a:txBody>
                  <a:tcPr/>
                </a:tc>
                <a:tc>
                  <a:txBody>
                    <a:bodyPr/>
                    <a:lstStyle/>
                    <a:p>
                      <a:pPr algn="ctr"/>
                      <a:r>
                        <a:rPr lang="id-ID" dirty="0" smtClean="0"/>
                        <a:t>412</a:t>
                      </a:r>
                      <a:endParaRPr lang="id-ID" dirty="0"/>
                    </a:p>
                  </a:txBody>
                  <a:tcPr/>
                </a:tc>
              </a:tr>
              <a:tr h="561637">
                <a:tc>
                  <a:txBody>
                    <a:bodyPr/>
                    <a:lstStyle/>
                    <a:p>
                      <a:pPr algn="ctr"/>
                      <a:r>
                        <a:rPr lang="id-ID" dirty="0" smtClean="0"/>
                        <a:t>1974</a:t>
                      </a:r>
                      <a:endParaRPr lang="id-ID" dirty="0"/>
                    </a:p>
                  </a:txBody>
                  <a:tcPr/>
                </a:tc>
                <a:tc>
                  <a:txBody>
                    <a:bodyPr/>
                    <a:lstStyle/>
                    <a:p>
                      <a:pPr algn="ctr"/>
                      <a:r>
                        <a:rPr lang="id-ID" dirty="0" smtClean="0"/>
                        <a:t>310</a:t>
                      </a:r>
                      <a:endParaRPr lang="id-ID" dirty="0"/>
                    </a:p>
                  </a:txBody>
                  <a:tcPr/>
                </a:tc>
              </a:tr>
              <a:tr h="561637">
                <a:tc>
                  <a:txBody>
                    <a:bodyPr/>
                    <a:lstStyle/>
                    <a:p>
                      <a:pPr algn="ctr"/>
                      <a:r>
                        <a:rPr lang="id-ID" dirty="0" smtClean="0"/>
                        <a:t>1975</a:t>
                      </a:r>
                      <a:endParaRPr lang="id-ID" dirty="0"/>
                    </a:p>
                  </a:txBody>
                  <a:tcPr/>
                </a:tc>
                <a:tc>
                  <a:txBody>
                    <a:bodyPr/>
                    <a:lstStyle/>
                    <a:p>
                      <a:pPr algn="ctr"/>
                      <a:r>
                        <a:rPr lang="id-ID" dirty="0" smtClean="0"/>
                        <a:t>268</a:t>
                      </a:r>
                      <a:endParaRPr lang="id-ID" dirty="0"/>
                    </a:p>
                  </a:txBody>
                  <a:tcPr/>
                </a:tc>
              </a:tr>
              <a:tr h="561637">
                <a:tc>
                  <a:txBody>
                    <a:bodyPr/>
                    <a:lstStyle/>
                    <a:p>
                      <a:pPr algn="ctr"/>
                      <a:r>
                        <a:rPr lang="id-ID" dirty="0" smtClean="0"/>
                        <a:t>1976</a:t>
                      </a:r>
                      <a:endParaRPr lang="id-ID" dirty="0"/>
                    </a:p>
                  </a:txBody>
                  <a:tcPr/>
                </a:tc>
                <a:tc>
                  <a:txBody>
                    <a:bodyPr/>
                    <a:lstStyle/>
                    <a:p>
                      <a:pPr algn="ctr"/>
                      <a:r>
                        <a:rPr lang="id-ID" dirty="0" smtClean="0"/>
                        <a:t>476</a:t>
                      </a:r>
                      <a:endParaRPr lang="id-ID" dirty="0"/>
                    </a:p>
                  </a:txBody>
                  <a:tcPr/>
                </a:tc>
              </a:tr>
              <a:tr h="561637">
                <a:tc>
                  <a:txBody>
                    <a:bodyPr/>
                    <a:lstStyle/>
                    <a:p>
                      <a:pPr algn="ctr"/>
                      <a:r>
                        <a:rPr lang="id-ID" dirty="0" smtClean="0"/>
                        <a:t>1977</a:t>
                      </a:r>
                      <a:endParaRPr lang="id-ID" dirty="0"/>
                    </a:p>
                  </a:txBody>
                  <a:tcPr/>
                </a:tc>
                <a:tc>
                  <a:txBody>
                    <a:bodyPr/>
                    <a:lstStyle/>
                    <a:p>
                      <a:pPr algn="ctr"/>
                      <a:r>
                        <a:rPr lang="id-ID" dirty="0" smtClean="0"/>
                        <a:t>316</a:t>
                      </a:r>
                      <a:endParaRPr lang="id-ID" dirty="0"/>
                    </a:p>
                  </a:txBody>
                  <a:tcPr/>
                </a:tc>
              </a:tr>
            </a:tbl>
          </a:graphicData>
        </a:graphic>
      </p:graphicFrame>
    </p:spTree>
    <p:extLst>
      <p:ext uri="{BB962C8B-B14F-4D97-AF65-F5344CB8AC3E}">
        <p14:creationId xmlns:p14="http://schemas.microsoft.com/office/powerpoint/2010/main" val="42000516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47907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882140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6" name="Content Placeholder 5"/>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22584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DIAGRAM LINGKARAN/PASTEL</a:t>
            </a:r>
            <a:endParaRPr lang="id-ID" dirty="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057387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2237426305"/>
              </p:ext>
            </p:extLst>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860109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775961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DIAGRAM PENCAR</a:t>
            </a:r>
            <a:endParaRPr lang="id-ID" dirty="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0918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pic>
        <p:nvPicPr>
          <p:cNvPr id="4" name="Content Placeholder 3" descr="Description: Description: Description: C:\Users\Elisanta\Pictures\Peta Pendampingan KMW-5 Jawa tengah.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836712"/>
            <a:ext cx="8362801" cy="54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27301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105</TotalTime>
  <Words>298</Words>
  <Application>Microsoft Office PowerPoint</Application>
  <PresentationFormat>On-screen Show (4:3)</PresentationFormat>
  <Paragraphs>80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Flow</vt:lpstr>
      <vt:lpstr>PENYAJIAN DATA</vt:lpstr>
      <vt:lpstr>PowerPoint Presentation</vt:lpstr>
      <vt:lpstr>Macam-macam daftar yang di kenal</vt:lpstr>
      <vt:lpstr>Daftar Judul</vt:lpstr>
      <vt:lpstr>Judul daftar</vt:lpstr>
      <vt:lpstr>Judul Kolom</vt:lpstr>
      <vt:lpstr>Sel Daftar</vt:lpstr>
      <vt:lpstr>BANYAKNYA MURID DIDAERAH A</vt:lpstr>
      <vt:lpstr>DIAGRAM BATANG</vt:lpstr>
      <vt:lpstr>PowerPoint Presentation</vt:lpstr>
      <vt:lpstr>DIAGRAM GARIS</vt:lpstr>
      <vt:lpstr>PENGGUNAAN BARANG PERIODE TAHUN 1971-1977</vt:lpstr>
      <vt:lpstr>PowerPoint Presentation</vt:lpstr>
      <vt:lpstr>PowerPoint Presentation</vt:lpstr>
      <vt:lpstr>PowerPoint Presentation</vt:lpstr>
      <vt:lpstr>DIAGRAM LINGKARAN/PASTEL</vt:lpstr>
      <vt:lpstr>PowerPoint Presentation</vt:lpstr>
      <vt:lpstr>PowerPoint Presentation</vt:lpstr>
      <vt:lpstr>DIAGRAM PENCAR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PENYAJIAN DATA</dc:title>
  <dc:creator>ikhwanudin</dc:creator>
  <cp:lastModifiedBy>ikhwanudin</cp:lastModifiedBy>
  <cp:revision>14</cp:revision>
  <dcterms:created xsi:type="dcterms:W3CDTF">2015-03-11T19:17:38Z</dcterms:created>
  <dcterms:modified xsi:type="dcterms:W3CDTF">2015-03-17T22:28:59Z</dcterms:modified>
</cp:coreProperties>
</file>