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302" r:id="rId5"/>
    <p:sldId id="259" r:id="rId6"/>
    <p:sldId id="303" r:id="rId7"/>
    <p:sldId id="304" r:id="rId8"/>
    <p:sldId id="260" r:id="rId9"/>
    <p:sldId id="305" r:id="rId10"/>
    <p:sldId id="306" r:id="rId11"/>
    <p:sldId id="307" r:id="rId12"/>
    <p:sldId id="284" r:id="rId13"/>
    <p:sldId id="311" r:id="rId14"/>
    <p:sldId id="285" r:id="rId15"/>
    <p:sldId id="308" r:id="rId16"/>
    <p:sldId id="309" r:id="rId17"/>
    <p:sldId id="310" r:id="rId18"/>
    <p:sldId id="312" r:id="rId19"/>
    <p:sldId id="281" r:id="rId20"/>
    <p:sldId id="282" r:id="rId2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FF0066"/>
    <a:srgbClr val="FFFF66"/>
    <a:srgbClr val="FFFF99"/>
    <a:srgbClr val="9900CC"/>
    <a:srgbClr val="336699"/>
    <a:srgbClr val="6699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976" autoAdjust="0"/>
    <p:restoredTop sz="94660"/>
  </p:normalViewPr>
  <p:slideViewPr>
    <p:cSldViewPr>
      <p:cViewPr varScale="1">
        <p:scale>
          <a:sx n="70" d="100"/>
          <a:sy n="70" d="100"/>
        </p:scale>
        <p:origin x="-6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143240" y="2786058"/>
            <a:ext cx="47724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C00000"/>
                </a:solidFill>
                <a:latin typeface="Humanst521 BT" pitchFamily="34" charset="0"/>
              </a:rPr>
              <a:t>Gambar Teknik 1 - 03</a:t>
            </a:r>
            <a:endParaRPr lang="fr-FR" sz="3600" b="1" dirty="0">
              <a:solidFill>
                <a:srgbClr val="C00000"/>
              </a:solidFill>
              <a:latin typeface="Humanst521 BT" pitchFamily="34" charset="0"/>
            </a:endParaRPr>
          </a:p>
          <a:p>
            <a:r>
              <a:rPr lang="id-ID" sz="2000" b="1" i="1" dirty="0" smtClean="0">
                <a:solidFill>
                  <a:srgbClr val="002060"/>
                </a:solidFill>
                <a:latin typeface="Humnst777 BT" pitchFamily="34" charset="0"/>
              </a:rPr>
              <a:t>Oleh M. Agung Wahyudi, ST.MT.</a:t>
            </a:r>
            <a:endParaRPr lang="fr-FR" sz="2000" i="1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714744" y="500042"/>
            <a:ext cx="185018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dirty="0" smtClean="0">
                <a:solidFill>
                  <a:srgbClr val="C00000"/>
                </a:solidFill>
                <a:latin typeface="Humnst777 Blk BT" pitchFamily="34" charset="0"/>
              </a:rPr>
              <a:t>SKALA</a:t>
            </a:r>
            <a:endParaRPr lang="fr-FR" sz="2400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500166" y="1571612"/>
            <a:ext cx="6572296" cy="1009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Pengertian Skala dalam Gambar Teknik :</a:t>
            </a:r>
            <a:endParaRPr lang="fr-FR" sz="28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1500166" y="2786058"/>
            <a:ext cx="6300787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Perbandingan antara ukuran yang terdapat pada gambar dengan ukuran objek sesungguhnya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08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00364" y="357166"/>
            <a:ext cx="317093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 BT" pitchFamily="34" charset="0"/>
              </a:rPr>
              <a:t>Tujuan Skala</a:t>
            </a:r>
            <a:endParaRPr lang="fr-FR" sz="2000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85786" y="1071546"/>
            <a:ext cx="778674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sz="2400" dirty="0" smtClean="0">
                <a:solidFill>
                  <a:srgbClr val="002060"/>
                </a:solidFill>
                <a:latin typeface="Humnst777 BlkCn BT" pitchFamily="34" charset="0"/>
              </a:rPr>
              <a:t>1. Agar objek gambar bisa termuat dalam kertas gambar </a:t>
            </a:r>
            <a:r>
              <a:rPr lang="id-ID" sz="2400" dirty="0" smtClean="0">
                <a:solidFill>
                  <a:srgbClr val="002060"/>
                </a:solidFill>
                <a:latin typeface="Humnst777 BlkCn BT" pitchFamily="34" charset="0"/>
                <a:sym typeface="Wingdings" pitchFamily="2" charset="2"/>
              </a:rPr>
              <a:t> Gambar Site Plan, denah dll.</a:t>
            </a:r>
            <a:endParaRPr lang="id-ID" sz="2400" dirty="0" smtClean="0">
              <a:solidFill>
                <a:srgbClr val="002060"/>
              </a:solidFill>
              <a:latin typeface="Humnst777 BlkCn BT" pitchFamily="34" charset="0"/>
            </a:endParaRPr>
          </a:p>
          <a:p>
            <a:endParaRPr lang="id-ID" sz="2400" dirty="0" smtClean="0">
              <a:solidFill>
                <a:srgbClr val="002060"/>
              </a:solidFill>
              <a:latin typeface="Humnst777 BlkCn BT" pitchFamily="34" charset="0"/>
            </a:endParaRPr>
          </a:p>
          <a:p>
            <a:pPr marL="179388" indent="-179388"/>
            <a:endParaRPr lang="id-ID" sz="2400" dirty="0" smtClean="0">
              <a:solidFill>
                <a:srgbClr val="002060"/>
              </a:solidFill>
              <a:latin typeface="Humnst777 BlkCn BT" pitchFamily="34" charset="0"/>
            </a:endParaRPr>
          </a:p>
          <a:p>
            <a:endParaRPr lang="fr-FR" sz="24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b="30790"/>
          <a:stretch>
            <a:fillRect/>
          </a:stretch>
        </p:blipFill>
        <p:spPr bwMode="auto">
          <a:xfrm>
            <a:off x="142844" y="2071678"/>
            <a:ext cx="8905216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857488" y="285728"/>
            <a:ext cx="317093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 BT" pitchFamily="34" charset="0"/>
              </a:rPr>
              <a:t>Tujuan Skala</a:t>
            </a:r>
            <a:endParaRPr lang="fr-FR" sz="2000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91606"/>
            <a:ext cx="7143769" cy="5123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071538" y="857232"/>
            <a:ext cx="7429552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/>
            <a:r>
              <a:rPr lang="id-ID" sz="2400" dirty="0" smtClean="0">
                <a:solidFill>
                  <a:srgbClr val="002060"/>
                </a:solidFill>
                <a:latin typeface="Humnst777 BlkCn BT" pitchFamily="34" charset="0"/>
              </a:rPr>
              <a:t>2. Agar gambar mudah dipahami </a:t>
            </a:r>
            <a:r>
              <a:rPr lang="id-ID" sz="2400" dirty="0" smtClean="0">
                <a:solidFill>
                  <a:srgbClr val="002060"/>
                </a:solidFill>
                <a:latin typeface="Humnst777 BlkCn BT" pitchFamily="34" charset="0"/>
                <a:sym typeface="Wingdings" pitchFamily="2" charset="2"/>
              </a:rPr>
              <a:t> Gambar Detail</a:t>
            </a:r>
            <a:endParaRPr lang="id-ID" sz="2400" dirty="0" smtClean="0">
              <a:solidFill>
                <a:srgbClr val="002060"/>
              </a:solidFill>
              <a:latin typeface="Humnst777 BlkCn BT" pitchFamily="34" charset="0"/>
            </a:endParaRPr>
          </a:p>
          <a:p>
            <a:endParaRPr lang="id-ID" sz="2400" dirty="0" smtClean="0">
              <a:solidFill>
                <a:srgbClr val="002060"/>
              </a:solidFill>
              <a:latin typeface="Humnst777 BlkCn BT" pitchFamily="34" charset="0"/>
            </a:endParaRPr>
          </a:p>
          <a:p>
            <a:pPr marL="179388" indent="-179388"/>
            <a:endParaRPr lang="id-ID" sz="2400" dirty="0" smtClean="0">
              <a:solidFill>
                <a:srgbClr val="002060"/>
              </a:solidFill>
              <a:latin typeface="Humnst777 BlkCn BT" pitchFamily="34" charset="0"/>
            </a:endParaRPr>
          </a:p>
          <a:p>
            <a:endParaRPr lang="fr-FR" sz="24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71802" y="642918"/>
            <a:ext cx="39290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 BT" pitchFamily="34" charset="0"/>
              </a:rPr>
              <a:t>Jenis Skala</a:t>
            </a:r>
            <a:endParaRPr lang="fr-FR" sz="2000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714480" y="1643050"/>
            <a:ext cx="4643470" cy="571504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>
              <a:buFont typeface="+mj-lt"/>
              <a:buAutoNum type="arabicPeriod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Skala Angka</a:t>
            </a:r>
          </a:p>
          <a:p>
            <a:pPr marL="342900" indent="-342900" algn="just">
              <a:buFont typeface="+mj-lt"/>
              <a:buAutoNum type="arabicPeriod"/>
            </a:pPr>
            <a:endParaRPr lang="fr-FR" sz="24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714480" y="2357430"/>
            <a:ext cx="4643470" cy="571504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>
              <a:buFont typeface="+mj-lt"/>
              <a:buAutoNum type="arabicPeriod" startAt="2"/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Skala Garis/Grafis/Batang</a:t>
            </a:r>
            <a:endParaRPr lang="id-ID" sz="3200" dirty="0">
              <a:solidFill>
                <a:srgbClr val="002060"/>
              </a:solidFill>
              <a:latin typeface="Humnst777 BlkCn BT" pitchFamily="34" charset="0"/>
              <a:cs typeface="Calibri" pitchFamily="34" charset="0"/>
            </a:endParaRPr>
          </a:p>
          <a:p>
            <a:pPr marL="342900" indent="-342900" algn="just">
              <a:buFont typeface="+mj-lt"/>
              <a:buAutoNum type="arabicPeriod" startAt="2"/>
            </a:pPr>
            <a:endParaRPr lang="fr-FR" sz="24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>
          <a:xfrm>
            <a:off x="3000364" y="1928802"/>
            <a:ext cx="2500330" cy="785818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786050" y="285728"/>
            <a:ext cx="35719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3600" dirty="0" smtClean="0">
                <a:solidFill>
                  <a:srgbClr val="C00000"/>
                </a:solidFill>
                <a:latin typeface="Humnst777 Blk BT" pitchFamily="34" charset="0"/>
              </a:rPr>
              <a:t>Jenis Skala</a:t>
            </a:r>
            <a:endParaRPr lang="fr-FR" sz="2000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000100" y="1071546"/>
            <a:ext cx="450059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>
              <a:buFont typeface="+mj-lt"/>
              <a:buAutoNum type="arabicPeriod"/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Skala Angka</a:t>
            </a:r>
          </a:p>
          <a:p>
            <a:pPr marL="342900" indent="-342900" algn="just">
              <a:buFont typeface="+mj-lt"/>
              <a:buAutoNum type="arabicPeriod"/>
            </a:pPr>
            <a:endParaRPr lang="fr-FR" sz="24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3214678" y="1928802"/>
            <a:ext cx="285752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/>
            <a:r>
              <a:rPr lang="id-ID" sz="4000" b="1" dirty="0" smtClean="0">
                <a:solidFill>
                  <a:srgbClr val="C00000"/>
                </a:solidFill>
                <a:latin typeface="+mj-lt"/>
                <a:cs typeface="+mn-cs"/>
              </a:rPr>
              <a:t>1  :  100</a:t>
            </a:r>
            <a:endParaRPr lang="id-ID" sz="4400" b="1" dirty="0">
              <a:solidFill>
                <a:srgbClr val="C00000"/>
              </a:solidFill>
              <a:latin typeface="+mj-lt"/>
              <a:cs typeface="+mn-cs"/>
            </a:endParaRPr>
          </a:p>
          <a:p>
            <a:pPr marL="342900" indent="-342900" algn="just"/>
            <a:endParaRPr lang="fr-FR" sz="3600" b="1" dirty="0">
              <a:solidFill>
                <a:srgbClr val="C00000"/>
              </a:solidFill>
              <a:latin typeface="+mj-lt"/>
              <a:cs typeface="+mn-cs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2786050" y="1928802"/>
            <a:ext cx="1071570" cy="1143008"/>
            <a:chOff x="2786050" y="1928802"/>
            <a:chExt cx="1071570" cy="1143008"/>
          </a:xfrm>
        </p:grpSpPr>
        <p:sp>
          <p:nvSpPr>
            <p:cNvPr id="7" name="Oval 6"/>
            <p:cNvSpPr/>
            <p:nvPr/>
          </p:nvSpPr>
          <p:spPr>
            <a:xfrm>
              <a:off x="3071802" y="1928802"/>
              <a:ext cx="785818" cy="78581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n>
                  <a:solidFill>
                    <a:srgbClr val="FF0000"/>
                  </a:solidFill>
                </a:ln>
              </a:endParaRPr>
            </a:p>
          </p:txBody>
        </p:sp>
        <p:cxnSp>
          <p:nvCxnSpPr>
            <p:cNvPr id="11" name="Straight Arrow Connector 10"/>
            <p:cNvCxnSpPr>
              <a:stCxn id="7" idx="3"/>
            </p:cNvCxnSpPr>
            <p:nvPr/>
          </p:nvCxnSpPr>
          <p:spPr>
            <a:xfrm rot="5400000">
              <a:off x="2750331" y="2635259"/>
              <a:ext cx="472270" cy="400832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4214810" y="1785926"/>
            <a:ext cx="1143008" cy="1428760"/>
            <a:chOff x="4214810" y="1785926"/>
            <a:chExt cx="1143008" cy="1428760"/>
          </a:xfrm>
        </p:grpSpPr>
        <p:sp>
          <p:nvSpPr>
            <p:cNvPr id="12" name="Oval 11"/>
            <p:cNvSpPr/>
            <p:nvPr/>
          </p:nvSpPr>
          <p:spPr>
            <a:xfrm flipH="1">
              <a:off x="4214810" y="1785926"/>
              <a:ext cx="1071570" cy="107157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n>
                  <a:solidFill>
                    <a:srgbClr val="FF0000"/>
                  </a:solidFill>
                </a:ln>
              </a:endParaRPr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 rot="16200000" flipH="1">
              <a:off x="4929190" y="2786058"/>
              <a:ext cx="428628" cy="428628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1428728" y="3071810"/>
            <a:ext cx="2286016" cy="369332"/>
          </a:xfrm>
          <a:prstGeom prst="rect">
            <a:avLst/>
          </a:prstGeom>
          <a:solidFill>
            <a:srgbClr val="CCFF99"/>
          </a:solidFill>
          <a:ln>
            <a:solidFill>
              <a:srgbClr val="9900CC"/>
            </a:solidFill>
          </a:ln>
        </p:spPr>
        <p:txBody>
          <a:bodyPr wrap="square" rtlCol="0">
            <a:spAutoFit/>
          </a:bodyPr>
          <a:lstStyle/>
          <a:p>
            <a:r>
              <a:rPr lang="id-ID" b="1" dirty="0" smtClean="0"/>
              <a:t>Satuan di gambar</a:t>
            </a:r>
            <a:endParaRPr lang="id-ID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643438" y="3214686"/>
            <a:ext cx="2071702" cy="646331"/>
          </a:xfrm>
          <a:prstGeom prst="rect">
            <a:avLst/>
          </a:prstGeom>
          <a:solidFill>
            <a:srgbClr val="CCFF99"/>
          </a:solidFill>
          <a:ln>
            <a:solidFill>
              <a:srgbClr val="99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d-ID" b="1" dirty="0" smtClean="0"/>
              <a:t>Satuan di objek/ kenyataan</a:t>
            </a:r>
            <a:endParaRPr lang="id-ID" b="1" dirty="0"/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1000100" y="3786190"/>
            <a:ext cx="735811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/>
            <a:r>
              <a:rPr lang="id-ID" sz="2000" dirty="0" smtClean="0">
                <a:solidFill>
                  <a:srgbClr val="7030A0"/>
                </a:solidFill>
                <a:latin typeface="Humnst777 BlkCn BT" pitchFamily="34" charset="0"/>
              </a:rPr>
              <a:t>Artinya:</a:t>
            </a:r>
          </a:p>
          <a:p>
            <a:pPr marL="457200" indent="-457200" algn="just"/>
            <a:r>
              <a:rPr lang="id-ID" sz="2000" dirty="0" smtClean="0">
                <a:solidFill>
                  <a:srgbClr val="7030A0"/>
                </a:solidFill>
                <a:latin typeface="Humnst777 BlkCn BT" pitchFamily="34" charset="0"/>
              </a:rPr>
              <a:t>1 satuan dalam gambar mewakili 100 satuan objek.</a:t>
            </a:r>
          </a:p>
          <a:p>
            <a:pPr marL="457200" indent="-457200" algn="just"/>
            <a:r>
              <a:rPr lang="id-ID" sz="2000" dirty="0" smtClean="0">
                <a:solidFill>
                  <a:srgbClr val="7030A0"/>
                </a:solidFill>
                <a:latin typeface="Humnst777 BlkCn BT" pitchFamily="34" charset="0"/>
              </a:rPr>
              <a:t>Jika gambar digunakan satuan cm, maka:</a:t>
            </a:r>
          </a:p>
          <a:p>
            <a:pPr marL="457200" indent="-457200" algn="just"/>
            <a:r>
              <a:rPr lang="id-ID" sz="2000" dirty="0" smtClean="0">
                <a:solidFill>
                  <a:srgbClr val="7030A0"/>
                </a:solidFill>
                <a:latin typeface="Humnst777 BlkCn BT" pitchFamily="34" charset="0"/>
              </a:rPr>
              <a:t>1 cm = 100 cm atau :</a:t>
            </a:r>
          </a:p>
          <a:p>
            <a:pPr marL="457200" indent="-457200" algn="just"/>
            <a:r>
              <a:rPr lang="id-ID" sz="2000" dirty="0" smtClean="0">
                <a:solidFill>
                  <a:srgbClr val="7030A0"/>
                </a:solidFill>
                <a:latin typeface="Humnst777 BlkCn BT" pitchFamily="34" charset="0"/>
              </a:rPr>
              <a:t>1 cm = 1 m</a:t>
            </a:r>
          </a:p>
          <a:p>
            <a:pPr marL="342900" indent="-342900" algn="just"/>
            <a:endParaRPr lang="fr-FR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071538" y="5286364"/>
            <a:ext cx="735811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/>
            <a:r>
              <a:rPr lang="id-ID" sz="2000" dirty="0" smtClean="0">
                <a:solidFill>
                  <a:srgbClr val="FF0066"/>
                </a:solidFill>
                <a:latin typeface="Humnst777 BlkCn BT" pitchFamily="34" charset="0"/>
              </a:rPr>
              <a:t>Hati-hati...</a:t>
            </a:r>
          </a:p>
          <a:p>
            <a:r>
              <a:rPr lang="id-ID" sz="2000" dirty="0" smtClean="0">
                <a:solidFill>
                  <a:srgbClr val="7030A0"/>
                </a:solidFill>
                <a:latin typeface="Humnst777 BlkCn BT" pitchFamily="34" charset="0"/>
              </a:rPr>
              <a:t>Skala angka tidak mengikuti reproduksi perbesaran/perkecilan gambar sehingga dalam kop gambar harus dicantumkan ukuran kertas.</a:t>
            </a:r>
          </a:p>
          <a:p>
            <a:pPr marL="457200" indent="-457200" algn="just"/>
            <a:endParaRPr lang="id-ID" sz="2000" dirty="0" smtClean="0">
              <a:solidFill>
                <a:srgbClr val="7030A0"/>
              </a:solidFill>
              <a:latin typeface="Humnst777 BlkCn BT" pitchFamily="34" charset="0"/>
            </a:endParaRPr>
          </a:p>
          <a:p>
            <a:pPr marL="342900" indent="-342900" algn="just"/>
            <a:endParaRPr lang="fr-FR" dirty="0">
              <a:solidFill>
                <a:srgbClr val="7030A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8194" grpId="0"/>
      <p:bldP spid="5" grpId="0"/>
      <p:bldP spid="25" grpId="0"/>
      <p:bldP spid="15" grpId="0" animBg="1"/>
      <p:bldP spid="16" grpId="0" animBg="1"/>
      <p:bldP spid="19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14678" y="285728"/>
            <a:ext cx="25717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Humnst777 Blk BT" pitchFamily="34" charset="0"/>
              </a:rPr>
              <a:t>Jenis Skala</a:t>
            </a:r>
            <a:endParaRPr lang="fr-FR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571604" y="928670"/>
            <a:ext cx="6357982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>
              <a:buFont typeface="+mj-lt"/>
              <a:buAutoNum type="arabicPeriod" startAt="2"/>
            </a:pPr>
            <a:r>
              <a:rPr lang="id-ID" sz="2800" dirty="0" smtClean="0">
                <a:solidFill>
                  <a:srgbClr val="002060"/>
                </a:solidFill>
                <a:latin typeface="Humnst777 Blk BT" pitchFamily="34" charset="0"/>
              </a:rPr>
              <a:t>Skala Garis/Grafis/Batang</a:t>
            </a:r>
          </a:p>
          <a:p>
            <a:pPr marL="342900" indent="-342900" algn="just">
              <a:buFont typeface="+mj-lt"/>
              <a:buAutoNum type="arabicPeriod" startAt="2"/>
            </a:pPr>
            <a:endParaRPr lang="fr-FR" sz="2400" dirty="0">
              <a:solidFill>
                <a:srgbClr val="002060"/>
              </a:solidFill>
              <a:latin typeface="Humnst777 Blk BT" pitchFamily="34" charset="0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1071538" y="1684841"/>
            <a:ext cx="6929486" cy="1244093"/>
            <a:chOff x="1071538" y="1827717"/>
            <a:chExt cx="6929486" cy="1244093"/>
          </a:xfrm>
        </p:grpSpPr>
        <p:sp>
          <p:nvSpPr>
            <p:cNvPr id="22" name="Rounded Rectangle 21"/>
            <p:cNvSpPr/>
            <p:nvPr/>
          </p:nvSpPr>
          <p:spPr>
            <a:xfrm>
              <a:off x="1071538" y="2500306"/>
              <a:ext cx="6929486" cy="571504"/>
            </a:xfrm>
            <a:prstGeom prst="roundRect">
              <a:avLst/>
            </a:prstGeom>
            <a:solidFill>
              <a:srgbClr val="FFFF66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11" name="Straight Arrow Connector 10"/>
            <p:cNvCxnSpPr>
              <a:endCxn id="15" idx="1"/>
            </p:cNvCxnSpPr>
            <p:nvPr/>
          </p:nvCxnSpPr>
          <p:spPr>
            <a:xfrm rot="5400000" flipH="1" flipV="1">
              <a:off x="3186262" y="1900391"/>
              <a:ext cx="529718" cy="384369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1071538" y="3000372"/>
            <a:ext cx="6929486" cy="1000132"/>
            <a:chOff x="1071538" y="3143248"/>
            <a:chExt cx="6929486" cy="1000132"/>
          </a:xfrm>
        </p:grpSpPr>
        <p:sp>
          <p:nvSpPr>
            <p:cNvPr id="23" name="Rounded Rectangle 22"/>
            <p:cNvSpPr/>
            <p:nvPr/>
          </p:nvSpPr>
          <p:spPr>
            <a:xfrm>
              <a:off x="1071538" y="3143248"/>
              <a:ext cx="6929486" cy="500066"/>
            </a:xfrm>
            <a:prstGeom prst="roundRect">
              <a:avLst/>
            </a:prstGeom>
            <a:solidFill>
              <a:srgbClr val="FFFF66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 rot="16200000" flipH="1">
              <a:off x="6072198" y="3643314"/>
              <a:ext cx="500066" cy="500066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3643306" y="1643050"/>
            <a:ext cx="2571768" cy="369332"/>
          </a:xfrm>
          <a:prstGeom prst="rect">
            <a:avLst/>
          </a:prstGeom>
          <a:solidFill>
            <a:srgbClr val="CCFF99"/>
          </a:solidFill>
          <a:ln>
            <a:solidFill>
              <a:srgbClr val="9900CC"/>
            </a:solidFill>
          </a:ln>
        </p:spPr>
        <p:txBody>
          <a:bodyPr wrap="square" rtlCol="0">
            <a:spAutoFit/>
          </a:bodyPr>
          <a:lstStyle/>
          <a:p>
            <a:r>
              <a:rPr lang="id-ID" b="1" dirty="0" smtClean="0"/>
              <a:t>Satuan di gambar</a:t>
            </a:r>
            <a:endParaRPr lang="id-ID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643570" y="4000504"/>
            <a:ext cx="2071702" cy="646331"/>
          </a:xfrm>
          <a:prstGeom prst="rect">
            <a:avLst/>
          </a:prstGeom>
          <a:solidFill>
            <a:srgbClr val="CCFF99"/>
          </a:solidFill>
          <a:ln>
            <a:solidFill>
              <a:srgbClr val="99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d-ID" b="1" dirty="0" smtClean="0"/>
              <a:t>Satuan di objek/ kenyataan</a:t>
            </a:r>
            <a:endParaRPr lang="id-ID" b="1" dirty="0"/>
          </a:p>
        </p:txBody>
      </p:sp>
      <p:grpSp>
        <p:nvGrpSpPr>
          <p:cNvPr id="20" name="Group 19"/>
          <p:cNvGrpSpPr/>
          <p:nvPr/>
        </p:nvGrpSpPr>
        <p:grpSpPr>
          <a:xfrm>
            <a:off x="1071538" y="2571744"/>
            <a:ext cx="7286676" cy="928694"/>
            <a:chOff x="1142976" y="3286124"/>
            <a:chExt cx="7286676" cy="928694"/>
          </a:xfrm>
        </p:grpSpPr>
        <p:sp>
          <p:nvSpPr>
            <p:cNvPr id="25" name="Text Box 3"/>
            <p:cNvSpPr txBox="1">
              <a:spLocks noChangeArrowheads="1"/>
            </p:cNvSpPr>
            <p:nvPr/>
          </p:nvSpPr>
          <p:spPr bwMode="auto">
            <a:xfrm>
              <a:off x="1142976" y="3643314"/>
              <a:ext cx="7286676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marL="457200" indent="-457200" algn="just"/>
              <a:r>
                <a:rPr lang="id-ID" sz="3200" b="1" dirty="0" smtClean="0">
                  <a:solidFill>
                    <a:srgbClr val="C00000"/>
                  </a:solidFill>
                  <a:latin typeface="+mj-lt"/>
                  <a:cs typeface="+mn-cs"/>
                </a:rPr>
                <a:t>0         5        10                           25 m</a:t>
              </a:r>
              <a:endParaRPr lang="id-ID" sz="3600" b="1" dirty="0">
                <a:solidFill>
                  <a:srgbClr val="C00000"/>
                </a:solidFill>
                <a:latin typeface="+mj-lt"/>
                <a:cs typeface="+mn-cs"/>
              </a:endParaRPr>
            </a:p>
            <a:p>
              <a:pPr marL="342900" indent="-342900" algn="just"/>
              <a:endParaRPr lang="fr-FR" sz="2800" b="1" dirty="0">
                <a:solidFill>
                  <a:srgbClr val="C00000"/>
                </a:solidFill>
                <a:latin typeface="+mj-lt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285852" y="3357562"/>
              <a:ext cx="1285884" cy="14287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571736" y="3456296"/>
              <a:ext cx="1285884" cy="14287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843972" y="3286124"/>
              <a:ext cx="3442672" cy="17017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857224" y="4286256"/>
            <a:ext cx="785818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/>
            <a:r>
              <a:rPr lang="id-ID" sz="2400" dirty="0" smtClean="0">
                <a:solidFill>
                  <a:srgbClr val="7030A0"/>
                </a:solidFill>
                <a:latin typeface="Humnst777 BlkCn BT" pitchFamily="34" charset="0"/>
              </a:rPr>
              <a:t>Artinya:</a:t>
            </a:r>
          </a:p>
          <a:p>
            <a:r>
              <a:rPr lang="id-ID" sz="2400" dirty="0" smtClean="0">
                <a:solidFill>
                  <a:srgbClr val="7030A0"/>
                </a:solidFill>
                <a:latin typeface="Humnst777 BlkCn BT" pitchFamily="34" charset="0"/>
              </a:rPr>
              <a:t>1 garis/batang mewakili angka yang tercantum di bawahnya</a:t>
            </a:r>
          </a:p>
          <a:p>
            <a:pPr marL="342900" indent="-342900" algn="just"/>
            <a:endParaRPr lang="fr-FR" sz="20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785786" y="5429264"/>
            <a:ext cx="792961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 algn="just"/>
            <a:r>
              <a:rPr lang="id-ID" sz="2400" dirty="0" smtClean="0">
                <a:solidFill>
                  <a:srgbClr val="7030A0"/>
                </a:solidFill>
                <a:latin typeface="Humnst777 BlkCn BT" pitchFamily="34" charset="0"/>
              </a:rPr>
              <a:t>Keuntungan Skala Garis:</a:t>
            </a:r>
          </a:p>
          <a:p>
            <a:r>
              <a:rPr lang="id-ID" sz="2400" dirty="0" smtClean="0">
                <a:solidFill>
                  <a:srgbClr val="7030A0"/>
                </a:solidFill>
                <a:latin typeface="Humnst777 BlkCn BT" pitchFamily="34" charset="0"/>
              </a:rPr>
              <a:t>Skala akan tetap mengikuti gambar walaupun gambar direproduksi perbesar/perkecil</a:t>
            </a:r>
          </a:p>
          <a:p>
            <a:pPr marL="342900" indent="-342900" algn="just"/>
            <a:endParaRPr lang="fr-FR" sz="20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5" grpId="0"/>
      <p:bldP spid="15" grpId="0" animBg="1"/>
      <p:bldP spid="16" grpId="0" animBg="1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00232" y="785794"/>
            <a:ext cx="53578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Humnst777 Blk BT" pitchFamily="34" charset="0"/>
              </a:rPr>
              <a:t>Jenis Skala Angka</a:t>
            </a:r>
            <a:endParaRPr lang="fr-FR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142976" y="2500306"/>
            <a:ext cx="5000660" cy="571504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spcAft>
                <a:spcPts val="600"/>
              </a:spcAft>
              <a:buFont typeface="+mj-lt"/>
              <a:buAutoNum type="arabicPeriod" startAt="2"/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Skala 1:1 </a:t>
            </a:r>
            <a:endParaRPr lang="fr-FR" sz="28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142976" y="1857364"/>
            <a:ext cx="5000660" cy="50006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Skala Perbesaran</a:t>
            </a:r>
            <a:endParaRPr lang="fr-FR" sz="28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142976" y="3143248"/>
            <a:ext cx="5000660" cy="57150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spcAft>
                <a:spcPts val="600"/>
              </a:spcAft>
              <a:buFont typeface="+mj-lt"/>
              <a:buAutoNum type="arabicPeriod" startAt="3"/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Skala Perkecilan</a:t>
            </a:r>
            <a:endParaRPr lang="fr-FR" sz="28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1" grpId="0" animBg="1"/>
      <p:bldP spid="12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28794" y="500042"/>
            <a:ext cx="53578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 BT" pitchFamily="34" charset="0"/>
              </a:rPr>
              <a:t>1. Skala Perbesaran</a:t>
            </a:r>
            <a:endParaRPr lang="fr-FR" sz="2000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071538" y="1357298"/>
            <a:ext cx="685804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Gambar yang dibuat lebih besar dari ukuran sebenarnya.</a:t>
            </a:r>
          </a:p>
          <a:p>
            <a:pPr>
              <a:spcAft>
                <a:spcPts val="600"/>
              </a:spcAft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Contoh : 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50 : 1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20 : 1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5 : 1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2 : 1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214414" y="4929198"/>
            <a:ext cx="671517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Digunakan untuk menjelaskan gambar detail yang kecil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2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00232" y="785794"/>
            <a:ext cx="53578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 BT" pitchFamily="34" charset="0"/>
              </a:rPr>
              <a:t>2. Skala 1:1 </a:t>
            </a:r>
            <a:endParaRPr lang="fr-FR" sz="2000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142976" y="1643050"/>
            <a:ext cx="714380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Gambar yang dibuat = ukuran sebenarnya.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28794" y="571480"/>
            <a:ext cx="53578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 BT" pitchFamily="34" charset="0"/>
              </a:rPr>
              <a:t>3. Skala Perkecilan</a:t>
            </a:r>
            <a:endParaRPr lang="fr-FR" sz="2000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785786" y="1214422"/>
            <a:ext cx="750099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Gambar yang dibuat lebih kecil dari ukuran sebenarnya.</a:t>
            </a:r>
          </a:p>
          <a:p>
            <a:pPr>
              <a:spcAft>
                <a:spcPts val="600"/>
              </a:spcAft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Contoh : 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 1 : 1000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 1 : 500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 1 : 200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 1 : 100</a:t>
            </a:r>
            <a:endParaRPr lang="fr-FR" sz="28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785785" y="4714884"/>
            <a:ext cx="7344719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Digunakan untuk menjelaskan keseluruhan objek dalam satu gambar.</a:t>
            </a:r>
            <a:endParaRPr lang="fr-FR" sz="28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2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71670" y="428604"/>
            <a:ext cx="453829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 BT" pitchFamily="34" charset="0"/>
              </a:rPr>
              <a:t>Penggunaan Skala</a:t>
            </a:r>
            <a:endParaRPr lang="fr-FR" sz="2000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931265" y="4062426"/>
            <a:ext cx="7229481" cy="72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FF0066"/>
                </a:solidFill>
                <a:latin typeface="Humnst777 BlkCn BT" pitchFamily="34" charset="0"/>
              </a:rPr>
              <a:t>1 : 50, 1:20, 1:10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  <a:sym typeface="Wingdings" pitchFamily="2" charset="2"/>
              </a:rPr>
              <a:t> Gambar Detail Arsitektur, Detail Struktur, Detail M/E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928662" y="3071810"/>
            <a:ext cx="714380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FF0066"/>
                </a:solidFill>
                <a:latin typeface="Humnst777 BlkCn BT" pitchFamily="34" charset="0"/>
              </a:rPr>
              <a:t>1: 200, 1:100, 1:50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  <a:sym typeface="Wingdings" pitchFamily="2" charset="2"/>
              </a:rPr>
              <a:t> Gambar Denah, Tampak, Potongan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928662" y="1714488"/>
            <a:ext cx="692948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FF0066"/>
                </a:solidFill>
                <a:latin typeface="Humnst777 BlkCn BT" pitchFamily="34" charset="0"/>
              </a:rPr>
              <a:t>1:1000, 1:500, 1:400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  <a:sym typeface="Wingdings" pitchFamily="2" charset="2"/>
              </a:rPr>
              <a:t> Gambar Rencana Tapak/Site Plan, Gambar Situasi, Block Plan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928662" y="4991120"/>
            <a:ext cx="7229481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FF0066"/>
                </a:solidFill>
                <a:latin typeface="Humnst777 BlkCn BT" pitchFamily="34" charset="0"/>
              </a:rPr>
              <a:t>5:1, 2:1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  <a:sym typeface="Wingdings" pitchFamily="2" charset="2"/>
              </a:rPr>
              <a:t> Gambar Detail khusus (Mesin &amp; listrik)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11" grpId="0"/>
      <p:bldP spid="12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6189" y="1928802"/>
            <a:ext cx="413385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571480"/>
            <a:ext cx="407662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 BT" pitchFamily="34" charset="0"/>
              </a:rPr>
              <a:t>Alat Bantu Skala</a:t>
            </a:r>
            <a:endParaRPr lang="fr-FR" sz="2000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785786" y="1500174"/>
            <a:ext cx="228601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b="1" dirty="0" smtClean="0">
                <a:solidFill>
                  <a:srgbClr val="FF0066"/>
                </a:solidFill>
                <a:latin typeface="Verdana" pitchFamily="34" charset="0"/>
              </a:rPr>
              <a:t>Mistar Skala</a:t>
            </a:r>
            <a:endParaRPr lang="fr-FR" sz="2000" b="1" dirty="0">
              <a:solidFill>
                <a:srgbClr val="7030A0"/>
              </a:solidFill>
              <a:latin typeface="Verdana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715008" y="1428736"/>
            <a:ext cx="228601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b="1" dirty="0" smtClean="0">
                <a:solidFill>
                  <a:srgbClr val="FF0066"/>
                </a:solidFill>
                <a:latin typeface="Verdana" pitchFamily="34" charset="0"/>
              </a:rPr>
              <a:t>Kalkulator</a:t>
            </a:r>
            <a:endParaRPr lang="fr-FR" sz="2000" b="1" dirty="0">
              <a:solidFill>
                <a:srgbClr val="7030A0"/>
              </a:solidFill>
              <a:latin typeface="Verdana" pitchFamily="34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2357430"/>
            <a:ext cx="1266819" cy="2351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2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428604"/>
            <a:ext cx="407502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 BT" pitchFamily="34" charset="0"/>
              </a:rPr>
              <a:t>Latihan Skala - 1</a:t>
            </a:r>
            <a:endParaRPr lang="fr-FR" sz="2000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928663" y="2857496"/>
            <a:ext cx="2500330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100 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785786" y="1142984"/>
            <a:ext cx="757242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Jika anda akan menggambar dalam satuan cm, berapakah panjang suatu benda di gambar dalam skala 1 : 50 :</a:t>
            </a:r>
            <a:endParaRPr lang="fr-FR" sz="28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928663" y="3429000"/>
            <a:ext cx="2428892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250 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928663" y="4000504"/>
            <a:ext cx="2571768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750 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928663" y="4572008"/>
            <a:ext cx="2357454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5 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928663" y="5143512"/>
            <a:ext cx="2286016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7,5 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000496" y="2857496"/>
            <a:ext cx="2500330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35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0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4000496" y="3429000"/>
            <a:ext cx="2428892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150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4000496" y="4000504"/>
            <a:ext cx="2571768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450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000496" y="4572008"/>
            <a:ext cx="2357454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6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000496" y="5143512"/>
            <a:ext cx="2286016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15 cm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13" grpId="0"/>
      <p:bldP spid="22" grpId="0"/>
      <p:bldP spid="23" grpId="0"/>
      <p:bldP spid="24" grpId="0"/>
      <p:bldP spid="26" grpId="0"/>
      <p:bldP spid="9" grpId="0"/>
      <p:bldP spid="10" grpId="0"/>
      <p:bldP spid="11" grpId="0"/>
      <p:bldP spid="12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428604"/>
            <a:ext cx="407502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 BT" pitchFamily="34" charset="0"/>
              </a:rPr>
              <a:t>Latihan Skala - 2</a:t>
            </a:r>
            <a:endParaRPr lang="fr-FR" sz="2000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928663" y="2990856"/>
            <a:ext cx="2000264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2 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000100" y="1357298"/>
            <a:ext cx="7500990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800" dirty="0" smtClean="0">
                <a:solidFill>
                  <a:srgbClr val="002060"/>
                </a:solidFill>
                <a:latin typeface="Humnst777 BlkCn BT" pitchFamily="34" charset="0"/>
              </a:rPr>
              <a:t>Jika anda sedang mengamati sebuah gambar peta dalam skala 1 : 500,  berapakah jarak sebenarnya jika dalam gambar =</a:t>
            </a:r>
            <a:endParaRPr lang="fr-FR" sz="2800" dirty="0">
              <a:solidFill>
                <a:srgbClr val="002060"/>
              </a:solidFill>
              <a:latin typeface="Humnst777 BlkCn BT" pitchFamily="34" charset="0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928663" y="3562360"/>
            <a:ext cx="2071702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3,5 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928663" y="4062426"/>
            <a:ext cx="2000264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7,5cm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928663" y="4572008"/>
            <a:ext cx="2214578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5 mm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928663" y="5143512"/>
            <a:ext cx="2143140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29 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3929058" y="3000372"/>
            <a:ext cx="2000264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1,5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3929058" y="3571876"/>
            <a:ext cx="2071702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5,5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929058" y="4071942"/>
            <a:ext cx="2000264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9,5cm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3929058" y="4581524"/>
            <a:ext cx="2214578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2 mm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929058" y="5153028"/>
            <a:ext cx="2143140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15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 </a:t>
            </a:r>
            <a:r>
              <a:rPr lang="id-ID" sz="2800" dirty="0" smtClean="0">
                <a:solidFill>
                  <a:srgbClr val="7030A0"/>
                </a:solidFill>
                <a:latin typeface="Humnst777 BlkCn BT" pitchFamily="34" charset="0"/>
              </a:rPr>
              <a:t>cm ?</a:t>
            </a:r>
            <a:endParaRPr lang="fr-FR" sz="2800" dirty="0">
              <a:solidFill>
                <a:srgbClr val="7030A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13" grpId="0"/>
      <p:bldP spid="22" grpId="0"/>
      <p:bldP spid="23" grpId="0"/>
      <p:bldP spid="24" grpId="0"/>
      <p:bldP spid="26" grpId="0"/>
      <p:bldP spid="9" grpId="0"/>
      <p:bldP spid="10" grpId="0"/>
      <p:bldP spid="11" grpId="0"/>
      <p:bldP spid="12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428860" y="571480"/>
            <a:ext cx="407515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Verdana" pitchFamily="34" charset="0"/>
              </a:rPr>
              <a:t>Latihan Skala - 3</a:t>
            </a:r>
            <a:endParaRPr lang="fr-FR" dirty="0">
              <a:solidFill>
                <a:srgbClr val="336699"/>
              </a:solidFill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000100" y="1357298"/>
            <a:ext cx="7429552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Coba gambarkan </a:t>
            </a:r>
            <a:r>
              <a:rPr lang="id-ID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sketsa di bawah ini dengan skala 1:20 </a:t>
            </a:r>
            <a:endParaRPr lang="fr-FR" sz="2400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71604" y="2285992"/>
            <a:ext cx="5857916" cy="2500330"/>
            <a:chOff x="1643042" y="2857496"/>
            <a:chExt cx="5857916" cy="2500330"/>
          </a:xfrm>
        </p:grpSpPr>
        <p:sp>
          <p:nvSpPr>
            <p:cNvPr id="9" name="L-Shape 8"/>
            <p:cNvSpPr/>
            <p:nvPr/>
          </p:nvSpPr>
          <p:spPr>
            <a:xfrm>
              <a:off x="2428860" y="3214686"/>
              <a:ext cx="3929090" cy="1643074"/>
            </a:xfrm>
            <a:prstGeom prst="corner">
              <a:avLst>
                <a:gd name="adj1" fmla="val 50000"/>
                <a:gd name="adj2" fmla="val 49169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0" name="Text Box 3"/>
            <p:cNvSpPr txBox="1">
              <a:spLocks noChangeArrowheads="1"/>
            </p:cNvSpPr>
            <p:nvPr/>
          </p:nvSpPr>
          <p:spPr bwMode="auto">
            <a:xfrm>
              <a:off x="3929058" y="4929198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300 cm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1" name="Text Box 3"/>
            <p:cNvSpPr txBox="1">
              <a:spLocks noChangeArrowheads="1"/>
            </p:cNvSpPr>
            <p:nvPr/>
          </p:nvSpPr>
          <p:spPr bwMode="auto">
            <a:xfrm>
              <a:off x="6429388" y="4214818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30 cm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2" name="Text Box 3"/>
            <p:cNvSpPr txBox="1">
              <a:spLocks noChangeArrowheads="1"/>
            </p:cNvSpPr>
            <p:nvPr/>
          </p:nvSpPr>
          <p:spPr bwMode="auto">
            <a:xfrm>
              <a:off x="4214810" y="3643314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260 cm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4" name="Text Box 3"/>
            <p:cNvSpPr txBox="1">
              <a:spLocks noChangeArrowheads="1"/>
            </p:cNvSpPr>
            <p:nvPr/>
          </p:nvSpPr>
          <p:spPr bwMode="auto">
            <a:xfrm>
              <a:off x="2428860" y="2857496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40 cm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5" name="Text Box 3"/>
            <p:cNvSpPr txBox="1">
              <a:spLocks noChangeArrowheads="1"/>
            </p:cNvSpPr>
            <p:nvPr/>
          </p:nvSpPr>
          <p:spPr bwMode="auto">
            <a:xfrm>
              <a:off x="1643042" y="3857628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90 cm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6" name="Text Box 3"/>
            <p:cNvSpPr txBox="1">
              <a:spLocks noChangeArrowheads="1"/>
            </p:cNvSpPr>
            <p:nvPr/>
          </p:nvSpPr>
          <p:spPr bwMode="auto">
            <a:xfrm>
              <a:off x="3214678" y="3429000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60 cm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1000100" y="4786322"/>
            <a:ext cx="7429552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3050" indent="-273050">
              <a:spcAft>
                <a:spcPts val="600"/>
              </a:spcAft>
            </a:pPr>
            <a:r>
              <a:rPr lang="id-ID" sz="2000" b="1" dirty="0" smtClean="0">
                <a:solidFill>
                  <a:srgbClr val="C00000"/>
                </a:solidFill>
                <a:latin typeface="Verdana" pitchFamily="34" charset="0"/>
              </a:rPr>
              <a:t>Petunjuk:</a:t>
            </a:r>
          </a:p>
          <a:p>
            <a:pPr marL="273050" indent="-273050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Gunakan garis bantu sebagai pedoman</a:t>
            </a:r>
          </a:p>
          <a:p>
            <a:pPr marL="273050" indent="-273050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Gunakan kombinasi 2 mistar agar garis-garis gambar tegaklurus</a:t>
            </a:r>
            <a:endParaRPr lang="fr-FR" sz="2000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3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428860" y="571480"/>
            <a:ext cx="407515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Verdana" pitchFamily="34" charset="0"/>
              </a:rPr>
              <a:t>Latihan Skala - 4</a:t>
            </a:r>
            <a:endParaRPr lang="fr-FR" dirty="0">
              <a:solidFill>
                <a:srgbClr val="336699"/>
              </a:solidFill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000100" y="1357298"/>
            <a:ext cx="7429552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Ambil kertas A4, coba gambarkan dengan skala 1:500 dari sketsa di bawah ini:</a:t>
            </a:r>
            <a:endParaRPr lang="fr-FR" sz="2400" b="1" dirty="0">
              <a:solidFill>
                <a:schemeClr val="accent6">
                  <a:lumMod val="60000"/>
                  <a:lumOff val="40000"/>
                </a:schemeClr>
              </a:solidFill>
              <a:latin typeface="Verdana" pitchFamily="34" charset="0"/>
            </a:endParaRPr>
          </a:p>
        </p:txBody>
      </p:sp>
      <p:grpSp>
        <p:nvGrpSpPr>
          <p:cNvPr id="55" name="Group 54"/>
          <p:cNvGrpSpPr/>
          <p:nvPr/>
        </p:nvGrpSpPr>
        <p:grpSpPr>
          <a:xfrm>
            <a:off x="1285852" y="2428868"/>
            <a:ext cx="6929486" cy="3000396"/>
            <a:chOff x="1285852" y="2428868"/>
            <a:chExt cx="6929486" cy="3000396"/>
          </a:xfrm>
        </p:grpSpPr>
        <p:sp>
          <p:nvSpPr>
            <p:cNvPr id="10" name="Text Box 3"/>
            <p:cNvSpPr txBox="1">
              <a:spLocks noChangeArrowheads="1"/>
            </p:cNvSpPr>
            <p:nvPr/>
          </p:nvSpPr>
          <p:spPr bwMode="auto">
            <a:xfrm>
              <a:off x="2928926" y="2428868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45 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1" name="Text Box 3"/>
            <p:cNvSpPr txBox="1">
              <a:spLocks noChangeArrowheads="1"/>
            </p:cNvSpPr>
            <p:nvPr/>
          </p:nvSpPr>
          <p:spPr bwMode="auto">
            <a:xfrm>
              <a:off x="6429388" y="2500306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10 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2" name="Text Box 3"/>
            <p:cNvSpPr txBox="1">
              <a:spLocks noChangeArrowheads="1"/>
            </p:cNvSpPr>
            <p:nvPr/>
          </p:nvSpPr>
          <p:spPr bwMode="auto">
            <a:xfrm>
              <a:off x="5429256" y="3388056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20 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4" name="Text Box 3"/>
            <p:cNvSpPr txBox="1">
              <a:spLocks noChangeArrowheads="1"/>
            </p:cNvSpPr>
            <p:nvPr/>
          </p:nvSpPr>
          <p:spPr bwMode="auto">
            <a:xfrm>
              <a:off x="7143768" y="3714752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30 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5" name="Text Box 3"/>
            <p:cNvSpPr txBox="1">
              <a:spLocks noChangeArrowheads="1"/>
            </p:cNvSpPr>
            <p:nvPr/>
          </p:nvSpPr>
          <p:spPr bwMode="auto">
            <a:xfrm>
              <a:off x="5286380" y="5000636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50 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6" name="Text Box 3"/>
            <p:cNvSpPr txBox="1">
              <a:spLocks noChangeArrowheads="1"/>
            </p:cNvSpPr>
            <p:nvPr/>
          </p:nvSpPr>
          <p:spPr bwMode="auto">
            <a:xfrm>
              <a:off x="1285852" y="3714752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35 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grpSp>
          <p:nvGrpSpPr>
            <p:cNvPr id="42" name="Group 41"/>
            <p:cNvGrpSpPr/>
            <p:nvPr/>
          </p:nvGrpSpPr>
          <p:grpSpPr>
            <a:xfrm>
              <a:off x="2071670" y="2857496"/>
              <a:ext cx="5073686" cy="2357454"/>
              <a:chOff x="2071670" y="2857496"/>
              <a:chExt cx="5073686" cy="2357454"/>
            </a:xfrm>
          </p:grpSpPr>
          <p:cxnSp>
            <p:nvCxnSpPr>
              <p:cNvPr id="20" name="Straight Connector 19"/>
              <p:cNvCxnSpPr/>
              <p:nvPr/>
            </p:nvCxnSpPr>
            <p:spPr>
              <a:xfrm rot="5400000">
                <a:off x="6072992" y="3928272"/>
                <a:ext cx="2143140" cy="1588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 rot="10800000" flipV="1">
                <a:off x="2071670" y="2857496"/>
                <a:ext cx="2786082" cy="10318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 rot="5400000">
                <a:off x="893737" y="4035429"/>
                <a:ext cx="2357454" cy="1588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 rot="5400000">
                <a:off x="2000232" y="4214818"/>
                <a:ext cx="1071570" cy="928694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 rot="10800000" flipV="1">
                <a:off x="3009094" y="4143380"/>
                <a:ext cx="1134278" cy="10318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 rot="10800000">
                <a:off x="5143504" y="3714752"/>
                <a:ext cx="1285884" cy="1588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 rot="16200000" flipH="1">
                <a:off x="4572794" y="3144042"/>
                <a:ext cx="857256" cy="284164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 rot="5400000">
                <a:off x="6001554" y="3285330"/>
                <a:ext cx="857256" cy="1588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>
              <a:xfrm rot="10800000" flipV="1">
                <a:off x="6429388" y="2857496"/>
                <a:ext cx="714380" cy="10318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>
              <a:xfrm rot="5400000">
                <a:off x="3715538" y="4571214"/>
                <a:ext cx="857256" cy="1588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/>
              <p:nvPr/>
            </p:nvCxnSpPr>
            <p:spPr>
              <a:xfrm rot="10800000" flipV="1">
                <a:off x="4143372" y="5000636"/>
                <a:ext cx="3000396" cy="10318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Text Box 3"/>
            <p:cNvSpPr txBox="1">
              <a:spLocks noChangeArrowheads="1"/>
            </p:cNvSpPr>
            <p:nvPr/>
          </p:nvSpPr>
          <p:spPr bwMode="auto">
            <a:xfrm>
              <a:off x="3214678" y="4071942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20 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5" name="Text Box 3"/>
            <p:cNvSpPr txBox="1">
              <a:spLocks noChangeArrowheads="1"/>
            </p:cNvSpPr>
            <p:nvPr/>
          </p:nvSpPr>
          <p:spPr bwMode="auto">
            <a:xfrm>
              <a:off x="5786446" y="2928934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15 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6" name="Text Box 3"/>
            <p:cNvSpPr txBox="1">
              <a:spLocks noChangeArrowheads="1"/>
            </p:cNvSpPr>
            <p:nvPr/>
          </p:nvSpPr>
          <p:spPr bwMode="auto">
            <a:xfrm>
              <a:off x="3500430" y="4572008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15 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52" name="Straight Connector 51"/>
            <p:cNvCxnSpPr/>
            <p:nvPr/>
          </p:nvCxnSpPr>
          <p:spPr>
            <a:xfrm>
              <a:off x="4857752" y="2857496"/>
              <a:ext cx="1571636" cy="1588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 Box 3"/>
            <p:cNvSpPr txBox="1">
              <a:spLocks noChangeArrowheads="1"/>
            </p:cNvSpPr>
            <p:nvPr/>
          </p:nvSpPr>
          <p:spPr bwMode="auto">
            <a:xfrm>
              <a:off x="5357818" y="2500306"/>
              <a:ext cx="1071570" cy="428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Aft>
                  <a:spcPts val="600"/>
                </a:spcAft>
              </a:pPr>
              <a:r>
                <a:rPr lang="id-ID" sz="2000" b="1" dirty="0" smtClean="0">
                  <a:solidFill>
                    <a:srgbClr val="7030A0"/>
                  </a:solidFill>
                  <a:latin typeface="Calibri" pitchFamily="34" charset="0"/>
                  <a:cs typeface="Calibri" pitchFamily="34" charset="0"/>
                </a:rPr>
                <a:t>25 m</a:t>
              </a:r>
              <a:endParaRPr lang="fr-FR" sz="2000" b="1" dirty="0">
                <a:solidFill>
                  <a:srgbClr val="7030A0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428860" y="357166"/>
            <a:ext cx="407515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Verdana" pitchFamily="34" charset="0"/>
              </a:rPr>
              <a:t>Latihan Skala - </a:t>
            </a:r>
            <a:r>
              <a:rPr lang="id-ID" sz="3200" b="1" dirty="0" smtClean="0">
                <a:solidFill>
                  <a:srgbClr val="336699"/>
                </a:solidFill>
                <a:latin typeface="Verdana" pitchFamily="34" charset="0"/>
              </a:rPr>
              <a:t>5</a:t>
            </a:r>
            <a:endParaRPr lang="fr-FR" dirty="0">
              <a:solidFill>
                <a:srgbClr val="336699"/>
              </a:solidFill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000100" y="1357298"/>
            <a:ext cx="2571768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lkCn BT" pitchFamily="34" charset="0"/>
              </a:rPr>
              <a:t>coba </a:t>
            </a:r>
            <a:r>
              <a:rPr lang="id-ID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lkCn BT" pitchFamily="34" charset="0"/>
              </a:rPr>
              <a:t>gambarkan dengan skala </a:t>
            </a:r>
            <a:r>
              <a:rPr lang="id-ID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lkCn BT" pitchFamily="34" charset="0"/>
              </a:rPr>
              <a:t>1:50 </a:t>
            </a:r>
            <a:r>
              <a:rPr lang="id-ID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lkCn BT" pitchFamily="34" charset="0"/>
              </a:rPr>
              <a:t>dari </a:t>
            </a:r>
            <a:r>
              <a:rPr lang="id-ID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lkCn BT" pitchFamily="34" charset="0"/>
              </a:rPr>
              <a:t>gambar pondasi ini</a:t>
            </a:r>
            <a:r>
              <a:rPr lang="id-ID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umnst777 BlkCn BT" pitchFamily="34" charset="0"/>
              </a:rPr>
              <a:t>:</a:t>
            </a:r>
            <a:endParaRPr lang="fr-FR" sz="2800" dirty="0">
              <a:solidFill>
                <a:schemeClr val="accent6">
                  <a:lumMod val="60000"/>
                  <a:lumOff val="40000"/>
                </a:schemeClr>
              </a:solidFill>
              <a:latin typeface="Humnst777 BlkCn B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1000108"/>
            <a:ext cx="4495800" cy="564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857488" y="2786058"/>
            <a:ext cx="34644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Trajan Pro" pitchFamily="18" charset="0"/>
              </a:rPr>
              <a:t>Terimakasih...</a:t>
            </a:r>
            <a:endParaRPr lang="fr-FR" dirty="0">
              <a:solidFill>
                <a:srgbClr val="336699"/>
              </a:solidFill>
              <a:latin typeface="Trajan Pro" pitchFamily="18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428728" y="3929066"/>
            <a:ext cx="633667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Tekton Pro" pitchFamily="34" charset="0"/>
              </a:rPr>
              <a:t>NB:</a:t>
            </a:r>
          </a:p>
          <a:p>
            <a:r>
              <a:rPr lang="id-ID" sz="3200" b="1" dirty="0" smtClean="0">
                <a:solidFill>
                  <a:srgbClr val="C00000"/>
                </a:solidFill>
                <a:latin typeface="Tekton Pro" pitchFamily="34" charset="0"/>
              </a:rPr>
              <a:t>Minggu depan harap membawa jangka</a:t>
            </a:r>
            <a:endParaRPr lang="fr-FR" dirty="0">
              <a:solidFill>
                <a:srgbClr val="C00000"/>
              </a:solidFill>
              <a:latin typeface="Tekton Pro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642918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b="12999"/>
          <a:stretch>
            <a:fillRect/>
          </a:stretch>
        </p:blipFill>
        <p:spPr bwMode="auto">
          <a:xfrm>
            <a:off x="2071670" y="1357298"/>
            <a:ext cx="47625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1134</TotalTime>
  <Words>572</Words>
  <Application>Microsoft PowerPoint</Application>
  <PresentationFormat>On-screen Show (4:3)</PresentationFormat>
  <Paragraphs>119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Modèle par défaut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User</cp:lastModifiedBy>
  <cp:revision>92</cp:revision>
  <dcterms:created xsi:type="dcterms:W3CDTF">2009-03-23T15:23:24Z</dcterms:created>
  <dcterms:modified xsi:type="dcterms:W3CDTF">2016-10-05T00:44:57Z</dcterms:modified>
</cp:coreProperties>
</file>