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5"/>
  </p:notesMasterIdLst>
  <p:sldIdLst>
    <p:sldId id="256" r:id="rId2"/>
    <p:sldId id="257" r:id="rId3"/>
    <p:sldId id="258" r:id="rId4"/>
    <p:sldId id="272" r:id="rId5"/>
    <p:sldId id="259" r:id="rId6"/>
    <p:sldId id="260" r:id="rId7"/>
    <p:sldId id="261" r:id="rId8"/>
    <p:sldId id="262" r:id="rId9"/>
    <p:sldId id="263" r:id="rId10"/>
    <p:sldId id="271" r:id="rId11"/>
    <p:sldId id="264" r:id="rId12"/>
    <p:sldId id="265" r:id="rId13"/>
    <p:sldId id="270" r:id="rId14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702" autoAdjust="0"/>
    <p:restoredTop sz="94660"/>
  </p:normalViewPr>
  <p:slideViewPr>
    <p:cSldViewPr>
      <p:cViewPr varScale="1">
        <p:scale>
          <a:sx n="71" d="100"/>
          <a:sy n="71" d="100"/>
        </p:scale>
        <p:origin x="1350" y="60"/>
      </p:cViewPr>
      <p:guideLst>
        <p:guide orient="horz" pos="2160"/>
        <p:guide pos="2880"/>
      </p:guideLst>
    </p:cSldViewPr>
  </p:slideViewPr>
  <p:notesTextViewPr>
    <p:cViewPr>
      <p:scale>
        <a:sx n="75" d="100"/>
        <a:sy n="75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73EFE1-80D5-4BF4-84AD-2E0AC48391EE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10289E-1CBA-4002-B468-6879C5815E8C}" type="slidenum">
              <a:rPr lang="id-ID" smtClean="0"/>
              <a:t>‹#›</a:t>
            </a:fld>
            <a:endParaRPr 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 smtClean="0"/>
          </a:p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10289E-1CBA-4002-B468-6879C5815E8C}" type="slidenum">
              <a:rPr lang="id-ID" smtClean="0"/>
              <a:t>5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F0BBA205-6080-4132-BA14-A648B07682EB}" type="datetimeFigureOut">
              <a:rPr lang="id-ID" smtClean="0"/>
              <a:t>14/09/2020</a:t>
            </a:fld>
            <a:endParaRPr lang="id-ID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10CFF67-0AC3-4508-8BFC-07727709F5D9}" type="slidenum">
              <a:rPr lang="id-ID" smtClean="0"/>
              <a:t>‹#›</a:t>
            </a:fld>
            <a:endParaRPr lang="id-ID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472" y="500042"/>
            <a:ext cx="7851648" cy="1828800"/>
          </a:xfrm>
        </p:spPr>
        <p:txBody>
          <a:bodyPr/>
          <a:lstStyle/>
          <a:p>
            <a:r>
              <a:rPr lang="id-ID" dirty="0"/>
              <a:t>SOSIOLOGI OLAHRAGA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5790" y="3645024"/>
            <a:ext cx="7854696" cy="1752600"/>
          </a:xfrm>
        </p:spPr>
        <p:txBody>
          <a:bodyPr/>
          <a:lstStyle/>
          <a:p>
            <a:pPr algn="ctr"/>
            <a:r>
              <a:rPr lang="en-US" dirty="0" err="1" smtClean="0"/>
              <a:t>Galih</a:t>
            </a:r>
            <a:r>
              <a:rPr lang="en-US" dirty="0" smtClean="0"/>
              <a:t> </a:t>
            </a:r>
            <a:r>
              <a:rPr lang="en-US" dirty="0" err="1" smtClean="0"/>
              <a:t>Dwi</a:t>
            </a:r>
            <a:r>
              <a:rPr lang="en-US" dirty="0" smtClean="0"/>
              <a:t> </a:t>
            </a:r>
            <a:r>
              <a:rPr lang="en-US" dirty="0" err="1" smtClean="0"/>
              <a:t>Pradipta</a:t>
            </a:r>
            <a:r>
              <a:rPr lang="en-US" dirty="0" smtClean="0"/>
              <a:t>, </a:t>
            </a:r>
            <a:r>
              <a:rPr lang="en-US" dirty="0" err="1" smtClean="0"/>
              <a:t>M.Or</a:t>
            </a:r>
            <a:endParaRPr lang="en-US" dirty="0" smtClean="0"/>
          </a:p>
          <a:p>
            <a:pPr algn="ctr"/>
            <a:r>
              <a:rPr lang="en-US" dirty="0" smtClean="0"/>
              <a:t>PJKR UPGRIS</a:t>
            </a:r>
            <a:endParaRPr lang="id-ID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Sosiologi Olahraga</a:t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Sosio </a:t>
            </a:r>
            <a:r>
              <a:rPr lang="id-ID" dirty="0"/>
              <a:t>+ logos</a:t>
            </a:r>
          </a:p>
          <a:p>
            <a:r>
              <a:rPr lang="id-ID" dirty="0"/>
              <a:t>Sosial…………….?</a:t>
            </a:r>
          </a:p>
          <a:p>
            <a:r>
              <a:rPr lang="id-ID" dirty="0"/>
              <a:t>Logos………………?</a:t>
            </a:r>
          </a:p>
          <a:p>
            <a:r>
              <a:rPr lang="id-ID" dirty="0"/>
              <a:t>Sosiologi……….?</a:t>
            </a:r>
          </a:p>
          <a:p>
            <a:r>
              <a:rPr lang="id-ID" dirty="0"/>
              <a:t>Olahraga adalah…………..apa?</a:t>
            </a:r>
          </a:p>
          <a:p>
            <a:r>
              <a:rPr lang="id-ID" dirty="0"/>
              <a:t>Sosiologi olahraga…………………?</a:t>
            </a:r>
          </a:p>
          <a:p>
            <a:r>
              <a:rPr lang="id-ID" dirty="0"/>
              <a:t>Masyarakat……apa</a:t>
            </a:r>
            <a:r>
              <a:rPr lang="id-ID" dirty="0" smtClean="0"/>
              <a:t>?</a:t>
            </a:r>
            <a:endParaRPr lang="id-ID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 smtClean="0"/>
              <a:t>Sejarah Sosiologi Olahraga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id-ID" dirty="0" smtClean="0"/>
              <a:t>Timbulnya </a:t>
            </a:r>
            <a:r>
              <a:rPr lang="id-ID" dirty="0"/>
              <a:t>Sosiologi Olahraga</a:t>
            </a:r>
          </a:p>
          <a:p>
            <a:pPr marL="514350" indent="-514350">
              <a:buNone/>
            </a:pPr>
            <a:r>
              <a:rPr lang="id-ID" dirty="0" smtClean="0"/>
              <a:t>1. </a:t>
            </a:r>
            <a:r>
              <a:rPr lang="sv-SE" dirty="0" smtClean="0"/>
              <a:t>Abad </a:t>
            </a:r>
            <a:r>
              <a:rPr lang="sv-SE" dirty="0"/>
              <a:t>19-20 : Antropologi : </a:t>
            </a:r>
            <a:r>
              <a:rPr lang="sv-SE" dirty="0" smtClean="0"/>
              <a:t>Tylor</a:t>
            </a:r>
            <a:r>
              <a:rPr lang="id-ID" dirty="0" smtClean="0"/>
              <a:t>,  </a:t>
            </a:r>
            <a:r>
              <a:rPr lang="id-ID" dirty="0"/>
              <a:t>Sosiologi : </a:t>
            </a:r>
            <a:r>
              <a:rPr lang="id-ID" dirty="0" smtClean="0"/>
              <a:t>Herbert Spencer</a:t>
            </a:r>
            <a:endParaRPr lang="id-ID" dirty="0"/>
          </a:p>
          <a:p>
            <a:pPr>
              <a:buNone/>
            </a:pPr>
            <a:r>
              <a:rPr lang="id-ID" dirty="0"/>
              <a:t>2. Budaya itu apa….?</a:t>
            </a:r>
          </a:p>
          <a:p>
            <a:pPr>
              <a:buNone/>
            </a:pPr>
            <a:r>
              <a:rPr lang="id-ID" dirty="0"/>
              <a:t>3. Titik Tolak Teoritis dan Empiris</a:t>
            </a:r>
          </a:p>
          <a:p>
            <a:pPr>
              <a:buNone/>
            </a:pPr>
            <a:r>
              <a:rPr lang="id-ID" dirty="0"/>
              <a:t>4. Sosiologi Olahraga: Hasil ilmu sosiologi -&gt; muncul </a:t>
            </a:r>
            <a:r>
              <a:rPr lang="id-ID" dirty="0" smtClean="0"/>
              <a:t>gejala dari </a:t>
            </a:r>
            <a:r>
              <a:rPr lang="id-ID" dirty="0"/>
              <a:t>permainan/pertandingan dalam cabang olahraga</a:t>
            </a:r>
          </a:p>
          <a:p>
            <a:pPr>
              <a:buNone/>
            </a:pPr>
            <a:r>
              <a:rPr lang="it-IT" dirty="0"/>
              <a:t>5.Tahun 1965 : bagian pertandingan fisik di USA </a:t>
            </a:r>
            <a:r>
              <a:rPr lang="it-IT" dirty="0" smtClean="0"/>
              <a:t>dan</a:t>
            </a:r>
            <a:r>
              <a:rPr lang="id-ID" dirty="0" smtClean="0"/>
              <a:t> </a:t>
            </a:r>
            <a:r>
              <a:rPr lang="en-US" dirty="0" err="1" smtClean="0"/>
              <a:t>terbentuknya</a:t>
            </a:r>
            <a:r>
              <a:rPr lang="en-US" dirty="0" smtClean="0"/>
              <a:t> </a:t>
            </a:r>
            <a:r>
              <a:rPr lang="en-US" dirty="0"/>
              <a:t>ICSS (international Council Sport Sociology</a:t>
            </a:r>
            <a:r>
              <a:rPr lang="en-US" dirty="0" smtClean="0"/>
              <a:t>)-</a:t>
            </a:r>
            <a:r>
              <a:rPr lang="id-ID" dirty="0" smtClean="0"/>
              <a:t>  pertama </a:t>
            </a:r>
            <a:r>
              <a:rPr lang="id-ID" dirty="0"/>
              <a:t>dalam Publikasi Ilmiah Sosiologi Olahraga </a:t>
            </a:r>
            <a:r>
              <a:rPr lang="id-ID" dirty="0" smtClean="0"/>
              <a:t>1973 </a:t>
            </a:r>
            <a:r>
              <a:rPr lang="id-ID" dirty="0"/>
              <a:t>Pertemuan rutin orang2 sosiologi olahraga.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 descr="E:\pengajaran\sosiologi olahraga\unduhan (2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57158" y="2000240"/>
            <a:ext cx="4175323" cy="2928958"/>
          </a:xfrm>
          <a:prstGeom prst="rect">
            <a:avLst/>
          </a:prstGeom>
          <a:noFill/>
        </p:spPr>
      </p:pic>
      <p:pic>
        <p:nvPicPr>
          <p:cNvPr id="2051" name="Picture 3" descr="E:\pengajaran\sosiologi olahraga\unduha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91041" y="2857496"/>
            <a:ext cx="4452959" cy="296324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/>
              <a:t>Kenyon &amp; Loy (1965)</a:t>
            </a:r>
          </a:p>
          <a:p>
            <a:pPr>
              <a:buNone/>
            </a:pPr>
            <a:r>
              <a:rPr lang="id-ID" dirty="0"/>
              <a:t>1. Mempelajari sosiologi olahraga </a:t>
            </a:r>
            <a:r>
              <a:rPr lang="id-ID" dirty="0" smtClean="0"/>
              <a:t>melahirkan realita </a:t>
            </a:r>
            <a:r>
              <a:rPr lang="id-ID" dirty="0"/>
              <a:t>tersendiri yang berbeda dan </a:t>
            </a:r>
            <a:r>
              <a:rPr lang="id-ID" dirty="0" smtClean="0"/>
              <a:t>realita individu </a:t>
            </a:r>
            <a:r>
              <a:rPr lang="id-ID" dirty="0"/>
              <a:t>yang merupakan bagiannya.</a:t>
            </a:r>
          </a:p>
          <a:p>
            <a:pPr>
              <a:buNone/>
            </a:pPr>
            <a:r>
              <a:rPr lang="id-ID" dirty="0"/>
              <a:t>2. Sifat dasar sosiologi olahraga sebagai </a:t>
            </a:r>
            <a:r>
              <a:rPr lang="id-ID" dirty="0" smtClean="0"/>
              <a:t>sifat </a:t>
            </a:r>
            <a:r>
              <a:rPr lang="nn-NO" dirty="0" smtClean="0"/>
              <a:t>beraturan </a:t>
            </a:r>
            <a:r>
              <a:rPr lang="nn-NO" dirty="0"/>
              <a:t>dan tingkah laku sosial manusia</a:t>
            </a:r>
            <a:endParaRPr lang="id-ID" dirty="0"/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Manusia</a:t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 smtClean="0"/>
              <a:t> </a:t>
            </a:r>
            <a:r>
              <a:rPr lang="id-ID" dirty="0"/>
              <a:t>Makhluk individual: Diri sendiri</a:t>
            </a:r>
          </a:p>
          <a:p>
            <a:r>
              <a:rPr lang="id-ID" dirty="0" smtClean="0"/>
              <a:t> Makhluk </a:t>
            </a:r>
            <a:r>
              <a:rPr lang="id-ID" dirty="0"/>
              <a:t>spiritual:</a:t>
            </a:r>
          </a:p>
          <a:p>
            <a:r>
              <a:rPr lang="fi-FI" dirty="0" smtClean="0"/>
              <a:t>Monoteisme </a:t>
            </a:r>
            <a:r>
              <a:rPr lang="fi-FI" dirty="0"/>
              <a:t>: percaya pada satu Tuhan YME</a:t>
            </a:r>
          </a:p>
          <a:p>
            <a:r>
              <a:rPr lang="es-ES" dirty="0" err="1" smtClean="0"/>
              <a:t>Polyteisme</a:t>
            </a:r>
            <a:r>
              <a:rPr lang="es-ES" dirty="0" smtClean="0"/>
              <a:t> </a:t>
            </a:r>
            <a:r>
              <a:rPr lang="es-ES" dirty="0"/>
              <a:t>: </a:t>
            </a:r>
            <a:r>
              <a:rPr lang="es-ES" dirty="0" err="1"/>
              <a:t>percaya</a:t>
            </a:r>
            <a:r>
              <a:rPr lang="es-ES" dirty="0"/>
              <a:t> pada </a:t>
            </a:r>
            <a:r>
              <a:rPr lang="es-ES" dirty="0" err="1"/>
              <a:t>banyak</a:t>
            </a:r>
            <a:r>
              <a:rPr lang="es-ES" dirty="0"/>
              <a:t> </a:t>
            </a:r>
            <a:r>
              <a:rPr lang="es-ES" dirty="0" err="1"/>
              <a:t>Tuhan</a:t>
            </a:r>
            <a:endParaRPr lang="es-ES" dirty="0"/>
          </a:p>
          <a:p>
            <a:r>
              <a:rPr lang="id-ID" dirty="0" smtClean="0"/>
              <a:t>Ateisme </a:t>
            </a:r>
            <a:r>
              <a:rPr lang="id-ID" dirty="0"/>
              <a:t>: tidak percaya adanya Tuhan</a:t>
            </a:r>
          </a:p>
          <a:p>
            <a:r>
              <a:rPr lang="nn-NO" dirty="0" smtClean="0"/>
              <a:t>Makhluk </a:t>
            </a:r>
            <a:r>
              <a:rPr lang="nn-NO" dirty="0"/>
              <a:t>sosial: hidup dengan manusia lain </a:t>
            </a:r>
            <a:r>
              <a:rPr lang="nn-NO" dirty="0" smtClean="0"/>
              <a:t>atau</a:t>
            </a:r>
            <a:r>
              <a:rPr lang="id-ID" dirty="0" smtClean="0"/>
              <a:t> masyarakat </a:t>
            </a:r>
            <a:r>
              <a:rPr lang="id-ID" dirty="0"/>
              <a:t>dan lingkungannya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Kedudukan Sport Sociology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d-ID" dirty="0"/>
              <a:t>Tujuh bidang pokok garapan ilmu </a:t>
            </a:r>
            <a:r>
              <a:rPr lang="id-ID" dirty="0" smtClean="0"/>
              <a:t>keolahragaan (Haag</a:t>
            </a:r>
            <a:r>
              <a:rPr lang="id-ID" dirty="0"/>
              <a:t>, 1994), meliputi:</a:t>
            </a:r>
          </a:p>
          <a:p>
            <a:r>
              <a:rPr lang="id-ID" b="1" i="1" dirty="0" smtClean="0"/>
              <a:t>Sport </a:t>
            </a:r>
            <a:r>
              <a:rPr lang="id-ID" b="1" i="1" dirty="0"/>
              <a:t>Medicine (olga pengobatan/terapi)</a:t>
            </a:r>
          </a:p>
          <a:p>
            <a:r>
              <a:rPr lang="id-ID" b="1" i="1" dirty="0" smtClean="0"/>
              <a:t>Sport </a:t>
            </a:r>
            <a:r>
              <a:rPr lang="id-ID" b="1" i="1" dirty="0"/>
              <a:t>Biomechanics (olga&amp;efektifitas gerak),</a:t>
            </a:r>
          </a:p>
          <a:p>
            <a:r>
              <a:rPr lang="id-ID" b="1" i="1" dirty="0" smtClean="0"/>
              <a:t>Sport </a:t>
            </a:r>
            <a:r>
              <a:rPr lang="id-ID" b="1" i="1" dirty="0"/>
              <a:t>Psychology (olga&amp;kejiwaan</a:t>
            </a:r>
            <a:r>
              <a:rPr lang="id-ID" b="1" i="1" dirty="0" smtClean="0"/>
              <a:t>),</a:t>
            </a:r>
          </a:p>
          <a:p>
            <a:r>
              <a:rPr lang="id-ID" b="1" i="1" dirty="0" smtClean="0"/>
              <a:t>Sport </a:t>
            </a:r>
            <a:r>
              <a:rPr lang="id-ID" b="1" i="1" dirty="0"/>
              <a:t>History (sejarah olga)</a:t>
            </a:r>
          </a:p>
          <a:p>
            <a:r>
              <a:rPr lang="id-ID" b="1" i="1" dirty="0" smtClean="0"/>
              <a:t>Sport </a:t>
            </a:r>
            <a:r>
              <a:rPr lang="id-ID" b="1" i="1" dirty="0"/>
              <a:t>Pedagogy (olga </a:t>
            </a:r>
            <a:r>
              <a:rPr lang="id-ID" b="1" i="1" dirty="0" smtClean="0"/>
              <a:t>untuk pendidikan&amp;pembelajaran</a:t>
            </a:r>
            <a:r>
              <a:rPr lang="id-ID" b="1" i="1" dirty="0"/>
              <a:t>),</a:t>
            </a:r>
          </a:p>
          <a:p>
            <a:r>
              <a:rPr lang="id-ID" b="1" i="1" dirty="0" smtClean="0"/>
              <a:t>Sport </a:t>
            </a:r>
            <a:r>
              <a:rPr lang="id-ID" b="1" i="1" dirty="0"/>
              <a:t>Philosophy (kearifan/kebijaksanaan ilmiah olga)</a:t>
            </a:r>
          </a:p>
          <a:p>
            <a:r>
              <a:rPr lang="id-ID" b="1" i="1" dirty="0" smtClean="0"/>
              <a:t>Sport </a:t>
            </a:r>
            <a:r>
              <a:rPr lang="id-ID" b="1" i="1" dirty="0"/>
              <a:t>Sociology (hubungan antar manusia dlm olga)</a:t>
            </a:r>
            <a:endParaRPr lang="id-ID" dirty="0"/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i="1" dirty="0"/>
              <a:t>sport medicine; pencegahan maupun </a:t>
            </a:r>
            <a:r>
              <a:rPr lang="id-ID" i="1" dirty="0" smtClean="0"/>
              <a:t>pengobatan </a:t>
            </a:r>
            <a:r>
              <a:rPr lang="sv-SE" dirty="0" smtClean="0"/>
              <a:t>di </a:t>
            </a:r>
            <a:r>
              <a:rPr lang="sv-SE" dirty="0"/>
              <a:t>dalam olahraga dan aktivitas-aktivitas </a:t>
            </a:r>
            <a:r>
              <a:rPr lang="sv-SE" dirty="0" smtClean="0"/>
              <a:t>fisik</a:t>
            </a:r>
            <a:r>
              <a:rPr lang="id-ID" dirty="0" smtClean="0"/>
              <a:t> dalam </a:t>
            </a:r>
            <a:r>
              <a:rPr lang="id-ID" dirty="0"/>
              <a:t>upaya mencapai tujuan kesehatan </a:t>
            </a:r>
            <a:r>
              <a:rPr lang="id-ID" dirty="0" smtClean="0"/>
              <a:t>dan </a:t>
            </a:r>
            <a:r>
              <a:rPr lang="id-ID" i="1" dirty="0" smtClean="0"/>
              <a:t>fitness</a:t>
            </a:r>
            <a:endParaRPr lang="id-ID" i="1" dirty="0"/>
          </a:p>
          <a:p>
            <a:r>
              <a:rPr lang="id-ID" i="1" dirty="0" smtClean="0"/>
              <a:t>sport </a:t>
            </a:r>
            <a:r>
              <a:rPr lang="id-ID" i="1" dirty="0"/>
              <a:t>biomechanics, mempelajari </a:t>
            </a:r>
            <a:r>
              <a:rPr lang="id-ID" i="1" dirty="0" smtClean="0"/>
              <a:t>gerakangerakan </a:t>
            </a:r>
            <a:r>
              <a:rPr lang="id-ID" dirty="0" smtClean="0"/>
              <a:t>manusia </a:t>
            </a:r>
            <a:r>
              <a:rPr lang="id-ID" dirty="0"/>
              <a:t>pada waktu berolahraga</a:t>
            </a:r>
          </a:p>
          <a:p>
            <a:r>
              <a:rPr lang="id-ID" i="1" dirty="0" smtClean="0"/>
              <a:t>sport </a:t>
            </a:r>
            <a:r>
              <a:rPr lang="id-ID" i="1" dirty="0"/>
              <a:t>psychology, mencetak ketahanan </a:t>
            </a:r>
            <a:r>
              <a:rPr lang="id-ID" i="1" dirty="0" smtClean="0"/>
              <a:t>dan </a:t>
            </a:r>
            <a:r>
              <a:rPr lang="id-ID" dirty="0" smtClean="0"/>
              <a:t>kekuatan </a:t>
            </a:r>
            <a:r>
              <a:rPr lang="id-ID" dirty="0"/>
              <a:t>secara psikis</a:t>
            </a:r>
          </a:p>
          <a:p>
            <a:r>
              <a:rPr lang="id-ID" i="1" dirty="0" smtClean="0"/>
              <a:t>sport </a:t>
            </a:r>
            <a:r>
              <a:rPr lang="id-ID" i="1" dirty="0"/>
              <a:t>history; tentang sejarah khusus </a:t>
            </a:r>
            <a:r>
              <a:rPr lang="id-ID" i="1" dirty="0" smtClean="0"/>
              <a:t>dalam </a:t>
            </a:r>
            <a:r>
              <a:rPr lang="id-ID" dirty="0" smtClean="0"/>
              <a:t>bidang </a:t>
            </a:r>
            <a:r>
              <a:rPr lang="id-ID" dirty="0"/>
              <a:t>teori ilmu pengetahuan olahraga.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i="1" dirty="0"/>
              <a:t>sport pedagogy, pembelajaran </a:t>
            </a:r>
            <a:r>
              <a:rPr lang="id-ID" i="1" dirty="0" smtClean="0"/>
              <a:t>gerak </a:t>
            </a:r>
            <a:r>
              <a:rPr lang="id-ID" dirty="0" smtClean="0"/>
              <a:t>manusia </a:t>
            </a:r>
            <a:r>
              <a:rPr lang="id-ID" dirty="0"/>
              <a:t>yang menjadi landasan </a:t>
            </a:r>
            <a:r>
              <a:rPr lang="id-ID" dirty="0" smtClean="0"/>
              <a:t>untuk pengajaran </a:t>
            </a:r>
            <a:r>
              <a:rPr lang="id-ID" dirty="0"/>
              <a:t>yang efektif.</a:t>
            </a:r>
          </a:p>
          <a:p>
            <a:r>
              <a:rPr lang="id-ID" i="1" dirty="0" smtClean="0"/>
              <a:t>sport </a:t>
            </a:r>
            <a:r>
              <a:rPr lang="id-ID" i="1" dirty="0"/>
              <a:t>philosophy; penelitian </a:t>
            </a:r>
            <a:r>
              <a:rPr lang="id-ID" i="1" dirty="0" smtClean="0"/>
              <a:t>ilmiah </a:t>
            </a:r>
            <a:r>
              <a:rPr lang="id-ID" dirty="0" smtClean="0"/>
              <a:t>menyangkut </a:t>
            </a:r>
            <a:r>
              <a:rPr lang="id-ID" dirty="0"/>
              <a:t>bidang teori atau sub </a:t>
            </a:r>
            <a:r>
              <a:rPr lang="id-ID" dirty="0" smtClean="0"/>
              <a:t>disiplin ilmu </a:t>
            </a:r>
            <a:r>
              <a:rPr lang="id-ID" dirty="0"/>
              <a:t>pengetahuan olahraga.</a:t>
            </a:r>
          </a:p>
          <a:p>
            <a:r>
              <a:rPr lang="id-ID" i="1" dirty="0" smtClean="0"/>
              <a:t>sport </a:t>
            </a:r>
            <a:r>
              <a:rPr lang="id-ID" i="1" dirty="0"/>
              <a:t>sociology, menunjukkan pada </a:t>
            </a:r>
            <a:r>
              <a:rPr lang="id-ID" i="1" dirty="0" smtClean="0"/>
              <a:t>struktur </a:t>
            </a:r>
            <a:r>
              <a:rPr lang="id-ID" dirty="0" smtClean="0"/>
              <a:t>sosial </a:t>
            </a:r>
            <a:r>
              <a:rPr lang="id-ID" dirty="0"/>
              <a:t>dan proses sosial untuk </a:t>
            </a:r>
            <a:r>
              <a:rPr lang="id-ID" dirty="0" smtClean="0"/>
              <a:t>kelembagaan alamiah </a:t>
            </a:r>
            <a:r>
              <a:rPr lang="id-ID" dirty="0"/>
              <a:t>olahraga.</a:t>
            </a: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E:\pengajaran\sosiologi olahraga\images (1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857232"/>
            <a:ext cx="3936079" cy="2643206"/>
          </a:xfrm>
          <a:prstGeom prst="rect">
            <a:avLst/>
          </a:prstGeom>
          <a:noFill/>
        </p:spPr>
      </p:pic>
      <p:pic>
        <p:nvPicPr>
          <p:cNvPr id="1029" name="Picture 5" descr="E:\pengajaran\sosiologi olahraga\image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2786058"/>
            <a:ext cx="4953025" cy="297181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dirty="0"/>
              <a:t>SOSIOLOGI OLAHRAGA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Lahirlah ilmu masyarakat atau sosiologi </a:t>
            </a:r>
            <a:r>
              <a:rPr lang="id-ID" dirty="0" smtClean="0"/>
              <a:t>yang berarti </a:t>
            </a:r>
            <a:r>
              <a:rPr lang="id-ID" dirty="0"/>
              <a:t>ilmu yang mempelajari tentang </a:t>
            </a:r>
            <a:r>
              <a:rPr lang="id-ID" dirty="0" smtClean="0"/>
              <a:t>struktur </a:t>
            </a:r>
            <a:r>
              <a:rPr lang="nb-NO" dirty="0" smtClean="0"/>
              <a:t>sosial</a:t>
            </a:r>
            <a:r>
              <a:rPr lang="nb-NO" dirty="0"/>
              <a:t>, dan proses-proses sosial, </a:t>
            </a:r>
            <a:r>
              <a:rPr lang="nb-NO" dirty="0" smtClean="0"/>
              <a:t>termasuk</a:t>
            </a:r>
            <a:r>
              <a:rPr lang="id-ID" dirty="0" smtClean="0"/>
              <a:t> perubahan-perubahan </a:t>
            </a:r>
            <a:r>
              <a:rPr lang="id-ID" dirty="0"/>
              <a:t>sosial.</a:t>
            </a:r>
          </a:p>
          <a:p>
            <a:r>
              <a:rPr lang="id-ID" dirty="0" smtClean="0"/>
              <a:t>Olahraga </a:t>
            </a:r>
            <a:r>
              <a:rPr lang="id-ID" dirty="0"/>
              <a:t>menembus sejumlah tingkatan </a:t>
            </a:r>
            <a:r>
              <a:rPr lang="id-ID" dirty="0" smtClean="0"/>
              <a:t>dalam </a:t>
            </a:r>
            <a:r>
              <a:rPr lang="fi-FI" dirty="0" smtClean="0"/>
              <a:t>kehidupan </a:t>
            </a:r>
            <a:r>
              <a:rPr lang="fi-FI" dirty="0"/>
              <a:t>sosial masyarakat (berbagai kalangan).</a:t>
            </a:r>
          </a:p>
          <a:p>
            <a:r>
              <a:rPr lang="id-ID" dirty="0" smtClean="0"/>
              <a:t>Misal</a:t>
            </a:r>
            <a:r>
              <a:rPr lang="id-ID" dirty="0"/>
              <a:t>: status, hubungan akan suku </a:t>
            </a:r>
            <a:r>
              <a:rPr lang="id-ID" dirty="0" smtClean="0"/>
              <a:t>bangsa, kehidupan </a:t>
            </a:r>
            <a:r>
              <a:rPr lang="id-ID" dirty="0"/>
              <a:t>di perusahaan, bentuk atau </a:t>
            </a:r>
            <a:r>
              <a:rPr lang="id-ID" dirty="0" smtClean="0"/>
              <a:t>mode </a:t>
            </a:r>
            <a:r>
              <a:rPr lang="fi-FI" dirty="0" smtClean="0"/>
              <a:t>pakaian</a:t>
            </a:r>
            <a:r>
              <a:rPr lang="fi-FI" dirty="0"/>
              <a:t>, konsep kepahlawanan, bahasa, dan </a:t>
            </a:r>
            <a:r>
              <a:rPr lang="fi-FI" dirty="0" smtClean="0"/>
              <a:t>nilainilai</a:t>
            </a:r>
            <a:r>
              <a:rPr lang="id-ID" dirty="0" smtClean="0"/>
              <a:t> etika</a:t>
            </a:r>
            <a:r>
              <a:rPr lang="id-ID" dirty="0"/>
              <a:t>.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d-ID" dirty="0"/>
              <a:t>Olahraga tidak hanya untuk prestasi tetapi olahraga </a:t>
            </a:r>
            <a:r>
              <a:rPr lang="id-ID" dirty="0" smtClean="0"/>
              <a:t>juga dapat </a:t>
            </a:r>
            <a:r>
              <a:rPr lang="id-ID" dirty="0"/>
              <a:t>berfungsi sebagai sarana rekreasi, komunikasi </a:t>
            </a:r>
            <a:r>
              <a:rPr lang="id-ID" dirty="0" smtClean="0"/>
              <a:t>dan interaksi </a:t>
            </a:r>
            <a:r>
              <a:rPr lang="id-ID" dirty="0"/>
              <a:t>sosial</a:t>
            </a:r>
          </a:p>
          <a:p>
            <a:r>
              <a:rPr lang="id-ID" dirty="0" smtClean="0"/>
              <a:t>Sosiologi </a:t>
            </a:r>
            <a:r>
              <a:rPr lang="id-ID" dirty="0"/>
              <a:t>Olahraga; penerapan bidang sosiologi </a:t>
            </a:r>
            <a:r>
              <a:rPr lang="id-ID" dirty="0" smtClean="0"/>
              <a:t>dalam </a:t>
            </a:r>
            <a:r>
              <a:rPr lang="nn-NO" dirty="0" smtClean="0"/>
              <a:t>ilmu </a:t>
            </a:r>
            <a:r>
              <a:rPr lang="nn-NO" dirty="0"/>
              <a:t>olahraga mengenai struktur, tingkatan, </a:t>
            </a:r>
            <a:r>
              <a:rPr lang="nn-NO" dirty="0" smtClean="0"/>
              <a:t>proses</a:t>
            </a:r>
            <a:r>
              <a:rPr lang="id-ID" dirty="0" smtClean="0"/>
              <a:t> </a:t>
            </a:r>
            <a:r>
              <a:rPr lang="fi-FI" dirty="0" smtClean="0"/>
              <a:t>maupun </a:t>
            </a:r>
            <a:r>
              <a:rPr lang="fi-FI" dirty="0"/>
              <a:t>perubahan sosial dalam masyarakat.</a:t>
            </a:r>
          </a:p>
          <a:p>
            <a:r>
              <a:rPr lang="id-ID" dirty="0" smtClean="0"/>
              <a:t>Tujuan </a:t>
            </a:r>
            <a:r>
              <a:rPr lang="id-ID" dirty="0"/>
              <a:t>sosiologi olahraga adalah sebagai sarana </a:t>
            </a:r>
            <a:r>
              <a:rPr lang="id-ID" dirty="0" smtClean="0"/>
              <a:t>untuk mengawasi </a:t>
            </a:r>
            <a:r>
              <a:rPr lang="id-ID" dirty="0"/>
              <a:t>bidang olahraga dalam hubungannya </a:t>
            </a:r>
            <a:r>
              <a:rPr lang="id-ID" dirty="0" smtClean="0"/>
              <a:t>dengan </a:t>
            </a:r>
            <a:r>
              <a:rPr lang="nn-NO" dirty="0" smtClean="0"/>
              <a:t>struktur </a:t>
            </a:r>
            <a:r>
              <a:rPr lang="nn-NO" dirty="0"/>
              <a:t>internal dan memposisikan di dalam </a:t>
            </a:r>
            <a:r>
              <a:rPr lang="nn-NO" dirty="0" smtClean="0"/>
              <a:t>masyarakat</a:t>
            </a:r>
            <a:r>
              <a:rPr lang="id-ID" dirty="0" smtClean="0"/>
              <a:t> (struktur </a:t>
            </a:r>
            <a:r>
              <a:rPr lang="id-ID" dirty="0"/>
              <a:t>eksternal).</a:t>
            </a:r>
          </a:p>
        </p:txBody>
      </p:sp>
    </p:spTree>
  </p:cSld>
  <p:clrMapOvr>
    <a:masterClrMapping/>
  </p:clrMapOvr>
  <p:transition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d-ID" dirty="0" smtClean="0"/>
              <a:t>Buat Kesimpulan</a:t>
            </a:r>
            <a:br>
              <a:rPr lang="id-ID" dirty="0" smtClean="0"/>
            </a:b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id-ID" dirty="0" smtClean="0"/>
              <a:t>1</a:t>
            </a:r>
            <a:r>
              <a:rPr lang="id-ID" dirty="0"/>
              <a:t>. Setelah anda baca&amp;amati dari </a:t>
            </a:r>
            <a:r>
              <a:rPr lang="id-ID" dirty="0" smtClean="0"/>
              <a:t>uraian di </a:t>
            </a:r>
            <a:r>
              <a:rPr lang="id-ID" dirty="0"/>
              <a:t>atas, dimanakah </a:t>
            </a:r>
            <a:r>
              <a:rPr lang="id-ID" dirty="0" smtClean="0"/>
              <a:t>kedudukan sosiologi </a:t>
            </a:r>
            <a:r>
              <a:rPr lang="id-ID" dirty="0"/>
              <a:t>olahraga?</a:t>
            </a:r>
          </a:p>
          <a:p>
            <a:pPr>
              <a:buNone/>
            </a:pPr>
            <a:r>
              <a:rPr lang="id-ID" dirty="0"/>
              <a:t>2. Seberapa pentingkah </a:t>
            </a:r>
            <a:r>
              <a:rPr lang="id-ID" dirty="0" smtClean="0"/>
              <a:t>sosiologi olahraga </a:t>
            </a:r>
            <a:r>
              <a:rPr lang="id-ID" dirty="0"/>
              <a:t>untuk dipelajari ?</a:t>
            </a: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218</TotalTime>
  <Words>497</Words>
  <Application>Microsoft Office PowerPoint</Application>
  <PresentationFormat>On-screen Show (4:3)</PresentationFormat>
  <Paragraphs>55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Calibri</vt:lpstr>
      <vt:lpstr>Constantia</vt:lpstr>
      <vt:lpstr>Wingdings 2</vt:lpstr>
      <vt:lpstr>Flow</vt:lpstr>
      <vt:lpstr>SOSIOLOGI OLAHRAGA</vt:lpstr>
      <vt:lpstr>Sosiologi Olahraga </vt:lpstr>
      <vt:lpstr>Sejarah Sosiologi Olahraga</vt:lpstr>
      <vt:lpstr>PowerPoint Presentation</vt:lpstr>
      <vt:lpstr>PowerPoint Presentation</vt:lpstr>
      <vt:lpstr>Manusia </vt:lpstr>
      <vt:lpstr>Kedudukan Sport Sociology</vt:lpstr>
      <vt:lpstr>PowerPoint Presentation</vt:lpstr>
      <vt:lpstr>PowerPoint Presentation</vt:lpstr>
      <vt:lpstr>PowerPoint Presentation</vt:lpstr>
      <vt:lpstr>SOSIOLOGI OLAHRAGA</vt:lpstr>
      <vt:lpstr>PowerPoint Presentation</vt:lpstr>
      <vt:lpstr>Buat Kesimpulan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SOSIOLOGI OLAHRAGA</dc:title>
  <dc:creator>Filia P Artharina</dc:creator>
  <cp:lastModifiedBy>User</cp:lastModifiedBy>
  <cp:revision>12</cp:revision>
  <dcterms:created xsi:type="dcterms:W3CDTF">2016-09-16T04:20:42Z</dcterms:created>
  <dcterms:modified xsi:type="dcterms:W3CDTF">2020-09-14T04:04:57Z</dcterms:modified>
</cp:coreProperties>
</file>