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9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5" r:id="rId18"/>
    <p:sldId id="276" r:id="rId19"/>
    <p:sldId id="273" r:id="rId20"/>
    <p:sldId id="274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BD100-F405-4B3F-8BC4-1969930181B6}" type="datetimeFigureOut">
              <a:rPr lang="en-US" smtClean="0"/>
              <a:t>4/17/2022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000C-B266-4E04-B03A-6A6F78A553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658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BD100-F405-4B3F-8BC4-1969930181B6}" type="datetimeFigureOut">
              <a:rPr lang="en-US" smtClean="0"/>
              <a:t>4/17/2022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000C-B266-4E04-B03A-6A6F78A553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247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BD100-F405-4B3F-8BC4-1969930181B6}" type="datetimeFigureOut">
              <a:rPr lang="en-US" smtClean="0"/>
              <a:t>4/17/2022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000C-B266-4E04-B03A-6A6F78A553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218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BD100-F405-4B3F-8BC4-1969930181B6}" type="datetimeFigureOut">
              <a:rPr lang="en-US" smtClean="0"/>
              <a:t>4/17/2022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000C-B266-4E04-B03A-6A6F78A553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975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BD100-F405-4B3F-8BC4-1969930181B6}" type="datetimeFigureOut">
              <a:rPr lang="en-US" smtClean="0"/>
              <a:t>4/17/2022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000C-B266-4E04-B03A-6A6F78A553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903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BD100-F405-4B3F-8BC4-1969930181B6}" type="datetimeFigureOut">
              <a:rPr lang="en-US" smtClean="0"/>
              <a:t>4/17/2022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000C-B266-4E04-B03A-6A6F78A553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294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BD100-F405-4B3F-8BC4-1969930181B6}" type="datetimeFigureOut">
              <a:rPr lang="en-US" smtClean="0"/>
              <a:t>4/17/2022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000C-B266-4E04-B03A-6A6F78A553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953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BD100-F405-4B3F-8BC4-1969930181B6}" type="datetimeFigureOut">
              <a:rPr lang="en-US" smtClean="0"/>
              <a:t>4/17/2022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000C-B266-4E04-B03A-6A6F78A553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794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BD100-F405-4B3F-8BC4-1969930181B6}" type="datetimeFigureOut">
              <a:rPr lang="en-US" smtClean="0"/>
              <a:t>4/17/2022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000C-B266-4E04-B03A-6A6F78A553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097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BD100-F405-4B3F-8BC4-1969930181B6}" type="datetimeFigureOut">
              <a:rPr lang="en-US" smtClean="0"/>
              <a:t>4/17/2022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000C-B266-4E04-B03A-6A6F78A553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215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BD100-F405-4B3F-8BC4-1969930181B6}" type="datetimeFigureOut">
              <a:rPr lang="en-US" smtClean="0"/>
              <a:t>4/17/2022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000C-B266-4E04-B03A-6A6F78A55371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563069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BD100-F405-4B3F-8BC4-1969930181B6}" type="datetimeFigureOut">
              <a:rPr lang="en-US" smtClean="0"/>
              <a:t>4/17/2022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000C-B266-4E04-B03A-6A6F78A553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386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BD100-F405-4B3F-8BC4-1969930181B6}" type="datetimeFigureOut">
              <a:rPr lang="en-US" smtClean="0"/>
              <a:t>4/17/2022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000C-B266-4E04-B03A-6A6F78A55371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821600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BD100-F405-4B3F-8BC4-1969930181B6}" type="datetimeFigureOut">
              <a:rPr lang="en-US" smtClean="0"/>
              <a:t>4/17/2022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000C-B266-4E04-B03A-6A6F78A553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9487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BD100-F405-4B3F-8BC4-1969930181B6}" type="datetimeFigureOut">
              <a:rPr lang="en-US" smtClean="0"/>
              <a:t>4/17/2022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000C-B266-4E04-B03A-6A6F78A553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0769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BD100-F405-4B3F-8BC4-1969930181B6}" type="datetimeFigureOut">
              <a:rPr lang="en-US" smtClean="0"/>
              <a:t>4/17/2022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000C-B266-4E04-B03A-6A6F78A553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999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3BD100-F405-4B3F-8BC4-1969930181B6}" type="datetimeFigureOut">
              <a:rPr lang="en-US" smtClean="0"/>
              <a:t>4/17/2022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8AD000C-B266-4E04-B03A-6A6F78A553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032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  <p:sldLayoutId id="2147483733" r:id="rId14"/>
    <p:sldLayoutId id="2147483734" r:id="rId15"/>
    <p:sldLayoutId id="214748373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FUZZY LOGIC (FL) DALAM ROBOTIKA - PART2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ROBOTIKA DAN KONTROL NUMERIK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46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MASUKAN FUZIFIKASI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648496"/>
            <a:ext cx="10827278" cy="4868214"/>
          </a:xfrm>
        </p:spPr>
        <p:txBody>
          <a:bodyPr>
            <a:noAutofit/>
          </a:bodyPr>
          <a:lstStyle/>
          <a:p>
            <a:r>
              <a:rPr lang="en-US" sz="2000" dirty="0" err="1"/>
              <a:t>Masukan</a:t>
            </a:r>
            <a:r>
              <a:rPr lang="en-US" sz="2000" dirty="0"/>
              <a:t> </a:t>
            </a:r>
            <a:r>
              <a:rPr lang="en-US" sz="2000" dirty="0" err="1"/>
              <a:t>fuzzifikasi</a:t>
            </a:r>
            <a:r>
              <a:rPr lang="en-US" sz="2000" dirty="0"/>
              <a:t> </a:t>
            </a:r>
            <a:r>
              <a:rPr lang="en-US" sz="2000" dirty="0" err="1"/>
              <a:t>berisi</a:t>
            </a:r>
            <a:r>
              <a:rPr lang="en-US" sz="2000" dirty="0"/>
              <a:t> </a:t>
            </a:r>
            <a:r>
              <a:rPr lang="en-US" sz="2000" dirty="0" err="1"/>
              <a:t>masalah</a:t>
            </a:r>
            <a:r>
              <a:rPr lang="en-US" sz="2000" dirty="0"/>
              <a:t> 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/>
              <a:t>pertanyaan</a:t>
            </a:r>
            <a:r>
              <a:rPr lang="en-US" sz="2000" dirty="0"/>
              <a:t> yang </a:t>
            </a:r>
            <a:r>
              <a:rPr lang="en-US" sz="2000" dirty="0" err="1"/>
              <a:t>sedang</a:t>
            </a:r>
            <a:r>
              <a:rPr lang="en-US" sz="2000" dirty="0"/>
              <a:t> 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/>
              <a:t>pernah</a:t>
            </a:r>
            <a:r>
              <a:rPr lang="en-US" sz="2000" dirty="0"/>
              <a:t> </a:t>
            </a:r>
            <a:r>
              <a:rPr lang="en-US" sz="2000" dirty="0" err="1"/>
              <a:t>dirasakan</a:t>
            </a:r>
            <a:r>
              <a:rPr lang="en-US" sz="2000" dirty="0"/>
              <a:t>. </a:t>
            </a:r>
            <a:endParaRPr lang="en-US" sz="2000" dirty="0" smtClean="0"/>
          </a:p>
          <a:p>
            <a:r>
              <a:rPr lang="en-US" sz="2000" dirty="0" err="1" smtClean="0"/>
              <a:t>Pertanyaan</a:t>
            </a:r>
            <a:r>
              <a:rPr lang="en-US" sz="2000" dirty="0" smtClean="0"/>
              <a:t> </a:t>
            </a:r>
            <a:r>
              <a:rPr lang="en-US" sz="2000" dirty="0" err="1"/>
              <a:t>tersebut</a:t>
            </a:r>
            <a:r>
              <a:rPr lang="en-US" sz="2000" dirty="0"/>
              <a:t> </a:t>
            </a:r>
            <a:r>
              <a:rPr lang="en-US" sz="2000" dirty="0" err="1"/>
              <a:t>nantinya</a:t>
            </a:r>
            <a:r>
              <a:rPr lang="en-US" sz="2000" dirty="0"/>
              <a:t> </a:t>
            </a:r>
            <a:r>
              <a:rPr lang="en-US" sz="2000" dirty="0" err="1"/>
              <a:t>akan</a:t>
            </a:r>
            <a:r>
              <a:rPr lang="en-US" sz="2000" dirty="0"/>
              <a:t> di </a:t>
            </a:r>
            <a:r>
              <a:rPr lang="en-US" sz="2000" dirty="0" err="1"/>
              <a:t>masukan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dikonversikan</a:t>
            </a:r>
            <a:r>
              <a:rPr lang="en-US" sz="2000" dirty="0"/>
              <a:t> </a:t>
            </a:r>
            <a:r>
              <a:rPr lang="en-US" sz="2000" dirty="0" err="1"/>
              <a:t>kedalam</a:t>
            </a:r>
            <a:r>
              <a:rPr lang="en-US" sz="2000" dirty="0"/>
              <a:t> basis </a:t>
            </a:r>
            <a:r>
              <a:rPr lang="en-US" sz="2000" dirty="0" err="1"/>
              <a:t>pengetahuan</a:t>
            </a:r>
            <a:r>
              <a:rPr lang="en-US" sz="2000" dirty="0"/>
              <a:t> yang </a:t>
            </a:r>
            <a:r>
              <a:rPr lang="en-US" sz="2000" dirty="0" err="1"/>
              <a:t>didapatkan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pakar</a:t>
            </a:r>
            <a:r>
              <a:rPr lang="en-US" sz="2000" dirty="0"/>
              <a:t>. </a:t>
            </a:r>
            <a:endParaRPr lang="en-US" sz="2000" dirty="0" smtClean="0"/>
          </a:p>
          <a:p>
            <a:r>
              <a:rPr lang="en-US" sz="2000" dirty="0" err="1" smtClean="0"/>
              <a:t>Sebagai</a:t>
            </a:r>
            <a:r>
              <a:rPr lang="en-US" sz="2000" dirty="0" smtClean="0"/>
              <a:t> </a:t>
            </a:r>
            <a:r>
              <a:rPr lang="en-US" sz="2000" dirty="0" err="1"/>
              <a:t>contoh</a:t>
            </a:r>
            <a:r>
              <a:rPr lang="en-US" sz="2000" dirty="0"/>
              <a:t> </a:t>
            </a:r>
            <a:r>
              <a:rPr lang="en-US" sz="2000" dirty="0" err="1"/>
              <a:t>berapa</a:t>
            </a:r>
            <a:r>
              <a:rPr lang="en-US" sz="2000" dirty="0"/>
              <a:t> </a:t>
            </a:r>
            <a:r>
              <a:rPr lang="en-US" sz="2000" dirty="0" err="1"/>
              <a:t>Suhu</a:t>
            </a:r>
            <a:r>
              <a:rPr lang="en-US" sz="2000" dirty="0"/>
              <a:t> </a:t>
            </a:r>
            <a:r>
              <a:rPr lang="en-US" sz="2000" dirty="0" err="1"/>
              <a:t>badan</a:t>
            </a:r>
            <a:r>
              <a:rPr lang="en-US" sz="2000" dirty="0"/>
              <a:t> </a:t>
            </a:r>
            <a:r>
              <a:rPr lang="en-US" sz="2000" dirty="0" err="1"/>
              <a:t>bagi</a:t>
            </a:r>
            <a:r>
              <a:rPr lang="en-US" sz="2000" dirty="0"/>
              <a:t> </a:t>
            </a:r>
            <a:r>
              <a:rPr lang="en-US" sz="2000" dirty="0" err="1"/>
              <a:t>seorang</a:t>
            </a:r>
            <a:r>
              <a:rPr lang="en-US" sz="2000" dirty="0"/>
              <a:t> </a:t>
            </a:r>
            <a:r>
              <a:rPr lang="en-US" sz="2000" dirty="0" err="1"/>
              <a:t>bayi</a:t>
            </a:r>
            <a:r>
              <a:rPr lang="en-US" sz="2000" dirty="0"/>
              <a:t> </a:t>
            </a:r>
            <a:r>
              <a:rPr lang="en-US" sz="2000" dirty="0" err="1"/>
              <a:t>dibawah</a:t>
            </a:r>
            <a:r>
              <a:rPr lang="en-US" sz="2000" dirty="0"/>
              <a:t> 1 </a:t>
            </a:r>
            <a:r>
              <a:rPr lang="en-US" sz="2000" dirty="0" err="1"/>
              <a:t>tahun</a:t>
            </a:r>
            <a:r>
              <a:rPr lang="en-US" sz="2000" dirty="0"/>
              <a:t>. Dari </a:t>
            </a:r>
            <a:r>
              <a:rPr lang="en-US" sz="2000" dirty="0" err="1"/>
              <a:t>pertanyaan</a:t>
            </a:r>
            <a:r>
              <a:rPr lang="en-US" sz="2000" dirty="0"/>
              <a:t> </a:t>
            </a:r>
            <a:r>
              <a:rPr lang="en-US" sz="2000" dirty="0" err="1"/>
              <a:t>tersebut</a:t>
            </a:r>
            <a:r>
              <a:rPr lang="en-US" sz="2000" dirty="0"/>
              <a:t>, </a:t>
            </a:r>
            <a:r>
              <a:rPr lang="en-US" sz="2000" dirty="0" err="1"/>
              <a:t>maka</a:t>
            </a:r>
            <a:r>
              <a:rPr lang="en-US" sz="2000" dirty="0"/>
              <a:t> </a:t>
            </a:r>
            <a:r>
              <a:rPr lang="en-US" sz="2000" dirty="0" err="1"/>
              <a:t>kita</a:t>
            </a:r>
            <a:r>
              <a:rPr lang="en-US" sz="2000" dirty="0"/>
              <a:t> </a:t>
            </a:r>
            <a:r>
              <a:rPr lang="en-US" sz="2000" dirty="0" err="1"/>
              <a:t>tentukan</a:t>
            </a:r>
            <a:r>
              <a:rPr lang="en-US" sz="2000" dirty="0"/>
              <a:t> </a:t>
            </a:r>
            <a:r>
              <a:rPr lang="en-US" sz="2000" dirty="0" err="1"/>
              <a:t>derajat</a:t>
            </a:r>
            <a:r>
              <a:rPr lang="en-US" sz="2000" dirty="0"/>
              <a:t> </a:t>
            </a:r>
            <a:r>
              <a:rPr lang="en-US" sz="2000" dirty="0" err="1"/>
              <a:t>keanggotaan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fuzzy sets </a:t>
            </a:r>
            <a:r>
              <a:rPr lang="en-US" sz="2000" dirty="0" err="1"/>
              <a:t>pada</a:t>
            </a:r>
            <a:r>
              <a:rPr lang="en-US" sz="2000" dirty="0"/>
              <a:t> </a:t>
            </a:r>
            <a:r>
              <a:rPr lang="en-US" sz="2000" dirty="0" err="1"/>
              <a:t>Suhu</a:t>
            </a:r>
            <a:r>
              <a:rPr lang="en-US" sz="2000" dirty="0"/>
              <a:t> </a:t>
            </a:r>
            <a:r>
              <a:rPr lang="en-US" sz="2000" dirty="0" err="1"/>
              <a:t>badan</a:t>
            </a:r>
            <a:r>
              <a:rPr lang="en-US" sz="2000" dirty="0"/>
              <a:t>. </a:t>
            </a:r>
            <a:endParaRPr lang="en-US" sz="2000" dirty="0" smtClean="0"/>
          </a:p>
          <a:p>
            <a:r>
              <a:rPr lang="en-US" sz="2000" dirty="0" err="1" smtClean="0"/>
              <a:t>Pembuatan</a:t>
            </a:r>
            <a:r>
              <a:rPr lang="en-US" sz="2000" dirty="0" smtClean="0"/>
              <a:t> </a:t>
            </a:r>
            <a:r>
              <a:rPr lang="en-US" sz="2000" dirty="0" err="1"/>
              <a:t>masukan</a:t>
            </a:r>
            <a:r>
              <a:rPr lang="en-US" sz="2000" dirty="0"/>
              <a:t> </a:t>
            </a:r>
            <a:r>
              <a:rPr lang="en-US" sz="2000" dirty="0" err="1"/>
              <a:t>ini</a:t>
            </a:r>
            <a:r>
              <a:rPr lang="en-US" sz="2000" dirty="0"/>
              <a:t> </a:t>
            </a:r>
            <a:r>
              <a:rPr lang="en-US" sz="2000" dirty="0" err="1"/>
              <a:t>sebagai</a:t>
            </a:r>
            <a:r>
              <a:rPr lang="en-US" sz="2000" dirty="0"/>
              <a:t> </a:t>
            </a:r>
            <a:r>
              <a:rPr lang="en-US" sz="2000" dirty="0" err="1"/>
              <a:t>jembatan</a:t>
            </a:r>
            <a:r>
              <a:rPr lang="en-US" sz="2000" dirty="0"/>
              <a:t> </a:t>
            </a:r>
            <a:r>
              <a:rPr lang="en-US" sz="2000" dirty="0" err="1"/>
              <a:t>antara</a:t>
            </a:r>
            <a:r>
              <a:rPr lang="en-US" sz="2000" dirty="0"/>
              <a:t> </a:t>
            </a:r>
            <a:r>
              <a:rPr lang="en-US" sz="2000" dirty="0" err="1"/>
              <a:t>variabel</a:t>
            </a:r>
            <a:r>
              <a:rPr lang="en-US" sz="2000" dirty="0"/>
              <a:t> </a:t>
            </a:r>
            <a:r>
              <a:rPr lang="en-US" sz="2000" dirty="0" err="1"/>
              <a:t>linguistik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variabel</a:t>
            </a:r>
            <a:r>
              <a:rPr lang="en-US" sz="2000" dirty="0"/>
              <a:t> </a:t>
            </a:r>
            <a:r>
              <a:rPr lang="en-US" sz="2000" dirty="0" err="1"/>
              <a:t>nilai</a:t>
            </a:r>
            <a:r>
              <a:rPr lang="en-US" sz="2000" dirty="0"/>
              <a:t>. </a:t>
            </a:r>
            <a:endParaRPr lang="en-US" sz="2000" dirty="0" smtClean="0"/>
          </a:p>
          <a:p>
            <a:r>
              <a:rPr lang="en-US" sz="2000" dirty="0" err="1" smtClean="0"/>
              <a:t>Setelah</a:t>
            </a:r>
            <a:r>
              <a:rPr lang="en-US" sz="2000" dirty="0" smtClean="0"/>
              <a:t> </a:t>
            </a:r>
            <a:r>
              <a:rPr lang="en-US" sz="2000" dirty="0" err="1"/>
              <a:t>dilakukan</a:t>
            </a:r>
            <a:r>
              <a:rPr lang="en-US" sz="2000" dirty="0"/>
              <a:t> </a:t>
            </a:r>
            <a:r>
              <a:rPr lang="en-US" sz="2000" dirty="0" err="1"/>
              <a:t>penelitian</a:t>
            </a:r>
            <a:r>
              <a:rPr lang="en-US" sz="2000" dirty="0"/>
              <a:t> </a:t>
            </a:r>
            <a:r>
              <a:rPr lang="en-US" sz="2000" dirty="0" err="1"/>
              <a:t>kondisi</a:t>
            </a:r>
            <a:r>
              <a:rPr lang="en-US" sz="2000" dirty="0"/>
              <a:t> </a:t>
            </a:r>
            <a:r>
              <a:rPr lang="en-US" sz="2000" dirty="0" err="1"/>
              <a:t>seorang</a:t>
            </a:r>
            <a:r>
              <a:rPr lang="en-US" sz="2000" dirty="0"/>
              <a:t> </a:t>
            </a:r>
            <a:r>
              <a:rPr lang="en-US" sz="2000" dirty="0" err="1"/>
              <a:t>bayi</a:t>
            </a:r>
            <a:r>
              <a:rPr lang="en-US" sz="2000" dirty="0"/>
              <a:t>, </a:t>
            </a:r>
            <a:r>
              <a:rPr lang="en-US" sz="2000" dirty="0" err="1"/>
              <a:t>maka</a:t>
            </a:r>
            <a:r>
              <a:rPr lang="en-US" sz="2000" dirty="0"/>
              <a:t> </a:t>
            </a:r>
            <a:r>
              <a:rPr lang="en-US" sz="2000" dirty="0" err="1"/>
              <a:t>didapatkan</a:t>
            </a:r>
            <a:r>
              <a:rPr lang="en-US" sz="2000" dirty="0"/>
              <a:t> </a:t>
            </a:r>
            <a:r>
              <a:rPr lang="en-US" sz="2000" dirty="0" err="1"/>
              <a:t>bahwa</a:t>
            </a:r>
            <a:r>
              <a:rPr lang="en-US" sz="2000" dirty="0"/>
              <a:t> </a:t>
            </a:r>
            <a:r>
              <a:rPr lang="en-US" sz="2000" dirty="0" err="1"/>
              <a:t>kondisi</a:t>
            </a:r>
            <a:r>
              <a:rPr lang="en-US" sz="2000" dirty="0"/>
              <a:t> </a:t>
            </a:r>
            <a:r>
              <a:rPr lang="en-US" sz="2000" dirty="0" err="1"/>
              <a:t>tubuh</a:t>
            </a:r>
            <a:r>
              <a:rPr lang="en-US" sz="2000" dirty="0"/>
              <a:t> </a:t>
            </a:r>
            <a:r>
              <a:rPr lang="en-US" sz="2000" dirty="0" err="1"/>
              <a:t>bayi</a:t>
            </a:r>
            <a:r>
              <a:rPr lang="en-US" sz="2000" dirty="0"/>
              <a:t> </a:t>
            </a:r>
            <a:r>
              <a:rPr lang="en-US" sz="2000" dirty="0" err="1"/>
              <a:t>berkisar</a:t>
            </a:r>
            <a:r>
              <a:rPr lang="en-US" sz="2000" dirty="0"/>
              <a:t> </a:t>
            </a:r>
            <a:r>
              <a:rPr lang="en-US" sz="2000" dirty="0" err="1"/>
              <a:t>antara</a:t>
            </a:r>
            <a:r>
              <a:rPr lang="en-US" sz="2000" dirty="0"/>
              <a:t> 360C s/d 390C. </a:t>
            </a:r>
            <a:endParaRPr lang="en-US" sz="2000" dirty="0" smtClean="0"/>
          </a:p>
          <a:p>
            <a:r>
              <a:rPr lang="en-US" sz="2000" dirty="0" err="1" smtClean="0"/>
              <a:t>Kondisi</a:t>
            </a:r>
            <a:r>
              <a:rPr lang="en-US" sz="2000" dirty="0" smtClean="0"/>
              <a:t> </a:t>
            </a:r>
            <a:r>
              <a:rPr lang="en-US" sz="2000" dirty="0" err="1"/>
              <a:t>ini</a:t>
            </a:r>
            <a:r>
              <a:rPr lang="en-US" sz="2000" dirty="0"/>
              <a:t> </a:t>
            </a:r>
            <a:r>
              <a:rPr lang="en-US" sz="2000" dirty="0" err="1"/>
              <a:t>didapat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hasil</a:t>
            </a:r>
            <a:r>
              <a:rPr lang="en-US" sz="2000" dirty="0"/>
              <a:t> </a:t>
            </a:r>
            <a:r>
              <a:rPr lang="en-US" sz="2000" dirty="0" err="1"/>
              <a:t>kuesioner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dokter</a:t>
            </a:r>
            <a:r>
              <a:rPr lang="en-US" sz="2000" dirty="0"/>
              <a:t> </a:t>
            </a:r>
            <a:r>
              <a:rPr lang="en-US" sz="2000" dirty="0" err="1"/>
              <a:t>spesialis</a:t>
            </a:r>
            <a:r>
              <a:rPr lang="en-US" sz="2000" dirty="0"/>
              <a:t> </a:t>
            </a:r>
            <a:r>
              <a:rPr lang="en-US" sz="2000" dirty="0" err="1"/>
              <a:t>anak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bidan</a:t>
            </a:r>
            <a:r>
              <a:rPr lang="en-US" sz="2000" dirty="0"/>
              <a:t> yang </a:t>
            </a:r>
            <a:r>
              <a:rPr lang="en-US" sz="2000" dirty="0" err="1"/>
              <a:t>sudah</a:t>
            </a:r>
            <a:r>
              <a:rPr lang="en-US" sz="2000" dirty="0"/>
              <a:t> </a:t>
            </a:r>
            <a:r>
              <a:rPr lang="en-US" sz="2000" dirty="0" err="1"/>
              <a:t>berpengalaman</a:t>
            </a:r>
            <a:r>
              <a:rPr lang="en-US" sz="2000" dirty="0"/>
              <a:t> minimal 5 </a:t>
            </a:r>
            <a:r>
              <a:rPr lang="en-US" sz="2000" dirty="0" err="1"/>
              <a:t>tahun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00164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4096" y="437881"/>
            <a:ext cx="10770516" cy="6207617"/>
          </a:xfrm>
        </p:spPr>
        <p:txBody>
          <a:bodyPr/>
          <a:lstStyle/>
          <a:p>
            <a:r>
              <a:rPr lang="en-US" dirty="0" err="1"/>
              <a:t>Setelah</a:t>
            </a:r>
            <a:r>
              <a:rPr lang="en-US" dirty="0"/>
              <a:t> </a:t>
            </a:r>
            <a:r>
              <a:rPr lang="en-US" dirty="0" err="1"/>
              <a:t>dimasukan</a:t>
            </a:r>
            <a:r>
              <a:rPr lang="en-US" dirty="0"/>
              <a:t> </a:t>
            </a:r>
            <a:r>
              <a:rPr lang="en-US" dirty="0" err="1"/>
              <a:t>kedalam</a:t>
            </a:r>
            <a:r>
              <a:rPr lang="en-US" dirty="0"/>
              <a:t> basis </a:t>
            </a:r>
            <a:r>
              <a:rPr lang="en-US" dirty="0" err="1"/>
              <a:t>pengetahuan</a:t>
            </a:r>
            <a:r>
              <a:rPr lang="en-US" dirty="0"/>
              <a:t>, </a:t>
            </a:r>
            <a:r>
              <a:rPr lang="en-US" dirty="0" err="1"/>
              <a:t>langkah</a:t>
            </a:r>
            <a:r>
              <a:rPr lang="en-US" dirty="0"/>
              <a:t> </a:t>
            </a:r>
            <a:r>
              <a:rPr lang="en-US" dirty="0" err="1"/>
              <a:t>selanjutnya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memasukan</a:t>
            </a:r>
            <a:r>
              <a:rPr lang="en-US" dirty="0"/>
              <a:t> </a:t>
            </a:r>
            <a:r>
              <a:rPr lang="en-US" dirty="0" err="1"/>
              <a:t>kedalam</a:t>
            </a:r>
            <a:r>
              <a:rPr lang="en-US" dirty="0"/>
              <a:t> </a:t>
            </a:r>
            <a:r>
              <a:rPr lang="en-US" dirty="0" err="1"/>
              <a:t>mesin</a:t>
            </a:r>
            <a:r>
              <a:rPr lang="en-US" dirty="0"/>
              <a:t> </a:t>
            </a:r>
            <a:r>
              <a:rPr lang="en-US" dirty="0" err="1"/>
              <a:t>inferensi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Dimana</a:t>
            </a:r>
            <a:r>
              <a:rPr lang="en-US" dirty="0" smtClean="0"/>
              <a:t> </a:t>
            </a:r>
            <a:r>
              <a:rPr lang="en-US" dirty="0" err="1"/>
              <a:t>mesin</a:t>
            </a:r>
            <a:r>
              <a:rPr lang="en-US" dirty="0"/>
              <a:t> </a:t>
            </a:r>
            <a:r>
              <a:rPr lang="en-US" dirty="0" err="1"/>
              <a:t>inferensi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berfungsi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yang </a:t>
            </a:r>
            <a:r>
              <a:rPr lang="en-US" dirty="0" err="1"/>
              <a:t>tegas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samar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kabur</a:t>
            </a:r>
            <a:r>
              <a:rPr lang="en-US" dirty="0"/>
              <a:t>, agar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dimasukan</a:t>
            </a:r>
            <a:r>
              <a:rPr lang="en-US" dirty="0"/>
              <a:t> </a:t>
            </a:r>
            <a:r>
              <a:rPr lang="en-US" dirty="0" err="1"/>
              <a:t>kedalam</a:t>
            </a:r>
            <a:r>
              <a:rPr lang="en-US" dirty="0"/>
              <a:t> </a:t>
            </a:r>
            <a:r>
              <a:rPr lang="en-US" dirty="0" err="1"/>
              <a:t>mesin</a:t>
            </a:r>
            <a:r>
              <a:rPr lang="en-US" dirty="0"/>
              <a:t> </a:t>
            </a:r>
            <a:r>
              <a:rPr lang="en-US" dirty="0" err="1"/>
              <a:t>inferensi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mendapatkan</a:t>
            </a:r>
            <a:r>
              <a:rPr lang="en-US" dirty="0"/>
              <a:t> </a:t>
            </a:r>
            <a:r>
              <a:rPr lang="en-US" dirty="0" err="1"/>
              <a:t>keluaran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defuzzifikasi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jawaban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pertanyaan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 smtClean="0"/>
              <a:t>masalah</a:t>
            </a:r>
            <a:r>
              <a:rPr lang="en-US" dirty="0" smtClean="0"/>
              <a:t> (</a:t>
            </a:r>
            <a:r>
              <a:rPr lang="en-US" dirty="0" err="1" smtClean="0"/>
              <a:t>gambar</a:t>
            </a:r>
            <a:r>
              <a:rPr lang="en-US" dirty="0" smtClean="0"/>
              <a:t> </a:t>
            </a:r>
            <a:r>
              <a:rPr lang="en-US" b="1" dirty="0" smtClean="0"/>
              <a:t>proses </a:t>
            </a:r>
            <a:r>
              <a:rPr lang="en-US" b="1" dirty="0" err="1" smtClean="0"/>
              <a:t>mesin</a:t>
            </a:r>
            <a:r>
              <a:rPr lang="en-US" b="1" dirty="0" smtClean="0"/>
              <a:t> </a:t>
            </a:r>
            <a:r>
              <a:rPr lang="en-US" b="1" dirty="0" err="1" smtClean="0"/>
              <a:t>inferensi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8589" t="24252" r="9351" b="15890"/>
          <a:stretch/>
        </p:blipFill>
        <p:spPr>
          <a:xfrm>
            <a:off x="1056626" y="2479181"/>
            <a:ext cx="9233593" cy="4312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453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MESIN INFERENSI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10862136" cy="3880773"/>
          </a:xfrm>
        </p:spPr>
        <p:txBody>
          <a:bodyPr>
            <a:normAutofit/>
          </a:bodyPr>
          <a:lstStyle/>
          <a:p>
            <a:r>
              <a:rPr lang="en-US" sz="2400" dirty="0" err="1"/>
              <a:t>Kekuatan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keunggulan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sistem</a:t>
            </a:r>
            <a:r>
              <a:rPr lang="en-US" sz="2400" dirty="0"/>
              <a:t> fuzzy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adanya</a:t>
            </a:r>
            <a:r>
              <a:rPr lang="en-US" sz="2400" dirty="0"/>
              <a:t> </a:t>
            </a:r>
            <a:r>
              <a:rPr lang="en-US" sz="2400" dirty="0" err="1"/>
              <a:t>mesin</a:t>
            </a:r>
            <a:r>
              <a:rPr lang="en-US" sz="2400" dirty="0"/>
              <a:t> </a:t>
            </a:r>
            <a:r>
              <a:rPr lang="en-US" sz="2400" dirty="0" err="1"/>
              <a:t>inferensi</a:t>
            </a:r>
            <a:r>
              <a:rPr lang="en-US" sz="2400" dirty="0"/>
              <a:t> (inference machine) yang </a:t>
            </a:r>
            <a:r>
              <a:rPr lang="en-US" sz="2400" dirty="0" err="1"/>
              <a:t>didalamnya</a:t>
            </a:r>
            <a:r>
              <a:rPr lang="en-US" sz="2400" dirty="0"/>
              <a:t> </a:t>
            </a:r>
            <a:r>
              <a:rPr lang="en-US" sz="2400" dirty="0" err="1"/>
              <a:t>terbagi</a:t>
            </a:r>
            <a:r>
              <a:rPr lang="en-US" sz="2400" dirty="0"/>
              <a:t> </a:t>
            </a:r>
            <a:r>
              <a:rPr lang="en-US" sz="2400" dirty="0" err="1"/>
              <a:t>tiga</a:t>
            </a:r>
            <a:r>
              <a:rPr lang="en-US" sz="2400" dirty="0"/>
              <a:t>, </a:t>
            </a:r>
            <a:r>
              <a:rPr lang="en-US" sz="2400" dirty="0" err="1" smtClean="0"/>
              <a:t>yaitu</a:t>
            </a:r>
            <a:endParaRPr lang="en-US" sz="2400" dirty="0" smtClean="0"/>
          </a:p>
          <a:p>
            <a:pPr lvl="1"/>
            <a:r>
              <a:rPr lang="en-US" sz="2000" b="1" dirty="0" err="1" smtClean="0"/>
              <a:t>fuzzifikasi</a:t>
            </a:r>
            <a:r>
              <a:rPr lang="en-US" sz="2000" b="1" dirty="0"/>
              <a:t>, </a:t>
            </a:r>
            <a:endParaRPr lang="en-US" sz="2000" b="1" dirty="0" smtClean="0"/>
          </a:p>
          <a:p>
            <a:pPr lvl="1"/>
            <a:r>
              <a:rPr lang="en-US" sz="2000" b="1" dirty="0" smtClean="0"/>
              <a:t>proses </a:t>
            </a:r>
            <a:r>
              <a:rPr lang="en-US" sz="2000" b="1" dirty="0" err="1"/>
              <a:t>inferensi</a:t>
            </a:r>
            <a:r>
              <a:rPr lang="en-US" sz="2000" b="1" dirty="0"/>
              <a:t> </a:t>
            </a:r>
            <a:r>
              <a:rPr lang="en-US" sz="2000" b="1" dirty="0" err="1"/>
              <a:t>dan</a:t>
            </a:r>
            <a:r>
              <a:rPr lang="en-US" sz="2000" b="1" dirty="0"/>
              <a:t> </a:t>
            </a:r>
            <a:endParaRPr lang="en-US" sz="2000" b="1" dirty="0" smtClean="0"/>
          </a:p>
          <a:p>
            <a:pPr lvl="1"/>
            <a:r>
              <a:rPr lang="en-US" sz="2000" b="1" dirty="0" err="1" smtClean="0"/>
              <a:t>defuzzifikasi</a:t>
            </a:r>
            <a:r>
              <a:rPr lang="en-US" sz="20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27675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FUZIFIKASI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39403"/>
            <a:ext cx="10827278" cy="5267459"/>
          </a:xfrm>
        </p:spPr>
        <p:txBody>
          <a:bodyPr>
            <a:normAutofit/>
          </a:bodyPr>
          <a:lstStyle/>
          <a:p>
            <a:r>
              <a:rPr lang="en-US" sz="2400" dirty="0" err="1"/>
              <a:t>Setelah</a:t>
            </a:r>
            <a:r>
              <a:rPr lang="en-US" sz="2400" dirty="0"/>
              <a:t> </a:t>
            </a:r>
            <a:r>
              <a:rPr lang="en-US" sz="2400" dirty="0" err="1"/>
              <a:t>didapatkan</a:t>
            </a:r>
            <a:r>
              <a:rPr lang="en-US" sz="2400" dirty="0"/>
              <a:t> </a:t>
            </a:r>
            <a:r>
              <a:rPr lang="en-US" sz="2400" dirty="0" err="1"/>
              <a:t>nilai</a:t>
            </a:r>
            <a:r>
              <a:rPr lang="en-US" sz="2400" dirty="0"/>
              <a:t> </a:t>
            </a:r>
            <a:r>
              <a:rPr lang="en-US" sz="2400" dirty="0" err="1"/>
              <a:t>masukan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b="1" dirty="0" err="1"/>
              <a:t>variabel</a:t>
            </a:r>
            <a:r>
              <a:rPr lang="en-US" sz="2400" b="1" dirty="0"/>
              <a:t> </a:t>
            </a:r>
            <a:r>
              <a:rPr lang="en-US" sz="2400" b="1" dirty="0" err="1"/>
              <a:t>lingusitik</a:t>
            </a:r>
            <a:r>
              <a:rPr lang="en-US" sz="2400" b="1" dirty="0"/>
              <a:t> </a:t>
            </a:r>
            <a:r>
              <a:rPr lang="en-US" sz="2400" b="1" dirty="0" err="1"/>
              <a:t>Suhu</a:t>
            </a:r>
            <a:r>
              <a:rPr lang="en-US" sz="2400" b="1" dirty="0"/>
              <a:t> </a:t>
            </a:r>
            <a:r>
              <a:rPr lang="en-US" sz="2400" dirty="0" err="1"/>
              <a:t>yaitu</a:t>
            </a:r>
            <a:r>
              <a:rPr lang="en-US" sz="2400" dirty="0"/>
              <a:t> </a:t>
            </a:r>
            <a:r>
              <a:rPr lang="en-US" sz="2400" dirty="0" err="1"/>
              <a:t>berkisar</a:t>
            </a:r>
            <a:r>
              <a:rPr lang="en-US" sz="2400" dirty="0"/>
              <a:t> </a:t>
            </a:r>
            <a:r>
              <a:rPr lang="en-US" sz="2400" dirty="0" err="1"/>
              <a:t>antara</a:t>
            </a:r>
            <a:r>
              <a:rPr lang="en-US" sz="2400" dirty="0"/>
              <a:t> </a:t>
            </a:r>
            <a:r>
              <a:rPr lang="en-US" sz="2400" dirty="0" smtClean="0"/>
              <a:t>36 </a:t>
            </a:r>
            <a:r>
              <a:rPr lang="en-US" sz="2400" baseline="30000" dirty="0"/>
              <a:t>o</a:t>
            </a:r>
            <a:r>
              <a:rPr lang="en-US" sz="2400" dirty="0" smtClean="0"/>
              <a:t> C </a:t>
            </a:r>
            <a:r>
              <a:rPr lang="en-US" sz="2400" dirty="0"/>
              <a:t>s/d </a:t>
            </a:r>
            <a:r>
              <a:rPr lang="en-US" sz="2400" dirty="0" smtClean="0"/>
              <a:t>39 </a:t>
            </a:r>
            <a:r>
              <a:rPr lang="en-US" sz="2400" baseline="30000" dirty="0"/>
              <a:t>o</a:t>
            </a:r>
            <a:r>
              <a:rPr lang="en-US" sz="2400" dirty="0" smtClean="0"/>
              <a:t> C</a:t>
            </a:r>
            <a:r>
              <a:rPr lang="en-US" sz="2400" dirty="0"/>
              <a:t>, </a:t>
            </a:r>
            <a:r>
              <a:rPr lang="en-US" sz="2400" dirty="0" err="1"/>
              <a:t>maka</a:t>
            </a:r>
            <a:r>
              <a:rPr lang="en-US" sz="2400" dirty="0"/>
              <a:t> </a:t>
            </a:r>
            <a:r>
              <a:rPr lang="en-US" sz="2400" dirty="0" err="1"/>
              <a:t>langkah</a:t>
            </a:r>
            <a:r>
              <a:rPr lang="en-US" sz="2400" dirty="0"/>
              <a:t> </a:t>
            </a:r>
            <a:r>
              <a:rPr lang="en-US" sz="2400" dirty="0" err="1"/>
              <a:t>selanjutnya</a:t>
            </a:r>
            <a:r>
              <a:rPr lang="en-US" sz="2400" dirty="0"/>
              <a:t> </a:t>
            </a:r>
            <a:r>
              <a:rPr lang="en-US" sz="2400" dirty="0" err="1"/>
              <a:t>dilakukan</a:t>
            </a:r>
            <a:r>
              <a:rPr lang="en-US" sz="2400" dirty="0"/>
              <a:t> </a:t>
            </a:r>
            <a:r>
              <a:rPr lang="en-US" sz="2400" dirty="0" err="1"/>
              <a:t>fuzzifikasi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merubah</a:t>
            </a:r>
            <a:r>
              <a:rPr lang="en-US" sz="2400" dirty="0"/>
              <a:t> </a:t>
            </a:r>
            <a:r>
              <a:rPr lang="en-US" sz="2400" dirty="0" err="1"/>
              <a:t>nilai</a:t>
            </a:r>
            <a:r>
              <a:rPr lang="en-US" sz="2400" dirty="0"/>
              <a:t> yang </a:t>
            </a:r>
            <a:r>
              <a:rPr lang="en-US" sz="2400" dirty="0" err="1"/>
              <a:t>pasti</a:t>
            </a:r>
            <a:r>
              <a:rPr lang="en-US" sz="2400" dirty="0"/>
              <a:t> </a:t>
            </a:r>
            <a:r>
              <a:rPr lang="en-US" sz="2400" dirty="0" err="1"/>
              <a:t>menjadi</a:t>
            </a:r>
            <a:r>
              <a:rPr lang="en-US" sz="2400" dirty="0"/>
              <a:t> </a:t>
            </a:r>
            <a:r>
              <a:rPr lang="en-US" sz="2400" dirty="0" err="1"/>
              <a:t>samar-samar</a:t>
            </a:r>
            <a:r>
              <a:rPr lang="en-US" sz="2400" dirty="0"/>
              <a:t>. </a:t>
            </a:r>
            <a:endParaRPr lang="en-US" sz="2400" dirty="0" smtClean="0"/>
          </a:p>
          <a:p>
            <a:r>
              <a:rPr lang="en-US" sz="2400" dirty="0" smtClean="0"/>
              <a:t>Dari </a:t>
            </a:r>
            <a:r>
              <a:rPr lang="en-US" sz="2400" dirty="0"/>
              <a:t>proses </a:t>
            </a:r>
            <a:r>
              <a:rPr lang="en-US" sz="2400" dirty="0" err="1"/>
              <a:t>fuzzifikasi</a:t>
            </a:r>
            <a:r>
              <a:rPr lang="en-US" sz="2400" dirty="0"/>
              <a:t> </a:t>
            </a:r>
            <a:r>
              <a:rPr lang="en-US" sz="2400" dirty="0" err="1"/>
              <a:t>didapatkan</a:t>
            </a:r>
            <a:r>
              <a:rPr lang="en-US" sz="2400" dirty="0"/>
              <a:t> </a:t>
            </a:r>
            <a:r>
              <a:rPr lang="en-US" sz="2400" dirty="0" err="1"/>
              <a:t>bahwa</a:t>
            </a:r>
            <a:r>
              <a:rPr lang="en-US" sz="2400" dirty="0"/>
              <a:t> </a:t>
            </a:r>
            <a:r>
              <a:rPr lang="en-US" sz="2400" dirty="0" err="1"/>
              <a:t>kondisi</a:t>
            </a:r>
            <a:r>
              <a:rPr lang="en-US" sz="2400" dirty="0"/>
              <a:t> </a:t>
            </a:r>
            <a:r>
              <a:rPr lang="en-US" sz="2400" dirty="0" err="1"/>
              <a:t>terbagi</a:t>
            </a:r>
            <a:r>
              <a:rPr lang="en-US" sz="2400" dirty="0"/>
              <a:t> </a:t>
            </a:r>
            <a:r>
              <a:rPr lang="en-US" sz="2400" dirty="0" err="1"/>
              <a:t>menjadi</a:t>
            </a:r>
            <a:r>
              <a:rPr lang="en-US" sz="2400" dirty="0"/>
              <a:t> </a:t>
            </a:r>
            <a:r>
              <a:rPr lang="en-US" sz="2400" dirty="0" err="1"/>
              <a:t>tiga</a:t>
            </a:r>
            <a:r>
              <a:rPr lang="en-US" sz="2400" dirty="0"/>
              <a:t> </a:t>
            </a:r>
            <a:r>
              <a:rPr lang="en-US" sz="2400" b="1" dirty="0"/>
              <a:t>fuzzy sets</a:t>
            </a:r>
            <a:r>
              <a:rPr lang="en-US" sz="2400" dirty="0"/>
              <a:t>, </a:t>
            </a:r>
            <a:r>
              <a:rPr lang="en-US" sz="2400" dirty="0" err="1"/>
              <a:t>yaitu</a:t>
            </a:r>
            <a:r>
              <a:rPr lang="en-US" sz="2400" dirty="0"/>
              <a:t> </a:t>
            </a:r>
            <a:endParaRPr lang="en-US" sz="2400" dirty="0" smtClean="0"/>
          </a:p>
          <a:p>
            <a:pPr lvl="1"/>
            <a:r>
              <a:rPr lang="en-US" sz="2000" dirty="0" err="1" smtClean="0"/>
              <a:t>Suhu</a:t>
            </a:r>
            <a:r>
              <a:rPr lang="en-US" sz="2000" dirty="0" smtClean="0"/>
              <a:t> </a:t>
            </a:r>
            <a:r>
              <a:rPr lang="en-US" sz="2000" dirty="0" err="1"/>
              <a:t>Dingin</a:t>
            </a:r>
            <a:r>
              <a:rPr lang="en-US" sz="2000" dirty="0"/>
              <a:t> </a:t>
            </a:r>
            <a:r>
              <a:rPr lang="en-US" sz="2000" dirty="0" err="1"/>
              <a:t>berkisar</a:t>
            </a:r>
            <a:r>
              <a:rPr lang="en-US" sz="2000" dirty="0"/>
              <a:t> </a:t>
            </a:r>
            <a:r>
              <a:rPr lang="en-US" sz="2000" dirty="0" smtClean="0"/>
              <a:t>36 </a:t>
            </a:r>
            <a:r>
              <a:rPr lang="en-US" sz="2000" baseline="30000" dirty="0" smtClean="0"/>
              <a:t>o</a:t>
            </a:r>
            <a:r>
              <a:rPr lang="en-US" sz="2000" dirty="0" smtClean="0"/>
              <a:t> C </a:t>
            </a:r>
            <a:r>
              <a:rPr lang="en-US" sz="2000" dirty="0"/>
              <a:t>s/d </a:t>
            </a:r>
            <a:r>
              <a:rPr lang="en-US" sz="2000" dirty="0" smtClean="0"/>
              <a:t>37 </a:t>
            </a:r>
            <a:r>
              <a:rPr lang="en-US" sz="2000" baseline="30000" dirty="0"/>
              <a:t>o</a:t>
            </a:r>
            <a:r>
              <a:rPr lang="en-US" sz="2000" dirty="0"/>
              <a:t> C </a:t>
            </a:r>
            <a:r>
              <a:rPr lang="en-US" sz="2000" dirty="0" smtClean="0"/>
              <a:t>, </a:t>
            </a:r>
          </a:p>
          <a:p>
            <a:pPr lvl="1"/>
            <a:r>
              <a:rPr lang="en-US" sz="2000" dirty="0" err="1" smtClean="0"/>
              <a:t>Suhu</a:t>
            </a:r>
            <a:r>
              <a:rPr lang="en-US" sz="2000" dirty="0" smtClean="0"/>
              <a:t> </a:t>
            </a:r>
            <a:r>
              <a:rPr lang="en-US" sz="2000" dirty="0"/>
              <a:t>Normal </a:t>
            </a:r>
            <a:r>
              <a:rPr lang="en-US" sz="2000" dirty="0" err="1"/>
              <a:t>berkisar</a:t>
            </a:r>
            <a:r>
              <a:rPr lang="en-US" sz="2000" dirty="0"/>
              <a:t> </a:t>
            </a:r>
            <a:r>
              <a:rPr lang="en-US" sz="2000" dirty="0" smtClean="0"/>
              <a:t>36.5 </a:t>
            </a:r>
            <a:r>
              <a:rPr lang="en-US" sz="2000" baseline="30000" dirty="0" smtClean="0"/>
              <a:t>o</a:t>
            </a:r>
            <a:r>
              <a:rPr lang="en-US" sz="2000" dirty="0" smtClean="0"/>
              <a:t> C </a:t>
            </a:r>
            <a:r>
              <a:rPr lang="en-US" sz="2000" dirty="0"/>
              <a:t>s/d </a:t>
            </a:r>
            <a:r>
              <a:rPr lang="en-US" sz="2000" dirty="0" smtClean="0"/>
              <a:t>38.5 </a:t>
            </a:r>
            <a:r>
              <a:rPr lang="en-US" sz="2000" baseline="30000" dirty="0" smtClean="0"/>
              <a:t>o</a:t>
            </a:r>
            <a:r>
              <a:rPr lang="en-US" sz="2000" dirty="0" smtClean="0"/>
              <a:t> C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endParaRPr lang="en-US" sz="2000" dirty="0" smtClean="0"/>
          </a:p>
          <a:p>
            <a:pPr lvl="1"/>
            <a:r>
              <a:rPr lang="en-US" sz="2000" dirty="0" err="1" smtClean="0"/>
              <a:t>Suhu</a:t>
            </a:r>
            <a:r>
              <a:rPr lang="en-US" sz="2000" dirty="0" smtClean="0"/>
              <a:t> </a:t>
            </a:r>
            <a:r>
              <a:rPr lang="en-US" sz="2000" dirty="0" err="1"/>
              <a:t>Panas</a:t>
            </a:r>
            <a:r>
              <a:rPr lang="en-US" sz="2000" dirty="0"/>
              <a:t> </a:t>
            </a:r>
            <a:r>
              <a:rPr lang="en-US" sz="2000" dirty="0" err="1"/>
              <a:t>berkisar</a:t>
            </a:r>
            <a:r>
              <a:rPr lang="en-US" sz="2000" dirty="0"/>
              <a:t> </a:t>
            </a:r>
            <a:r>
              <a:rPr lang="en-US" sz="2000" dirty="0" smtClean="0"/>
              <a:t>37 </a:t>
            </a:r>
            <a:r>
              <a:rPr lang="en-US" sz="2000" baseline="30000" dirty="0" smtClean="0"/>
              <a:t>o</a:t>
            </a:r>
            <a:r>
              <a:rPr lang="en-US" sz="2000" dirty="0" smtClean="0"/>
              <a:t> C </a:t>
            </a:r>
            <a:r>
              <a:rPr lang="en-US" sz="2000" dirty="0"/>
              <a:t>s/d </a:t>
            </a:r>
            <a:r>
              <a:rPr lang="en-US" sz="2000" dirty="0" smtClean="0"/>
              <a:t>39 </a:t>
            </a:r>
            <a:r>
              <a:rPr lang="en-US" sz="2000" baseline="30000" dirty="0" smtClean="0"/>
              <a:t>o</a:t>
            </a:r>
            <a:r>
              <a:rPr lang="en-US" sz="2000" dirty="0" smtClean="0"/>
              <a:t> C</a:t>
            </a:r>
            <a:r>
              <a:rPr lang="en-US" sz="2000" dirty="0"/>
              <a:t>. </a:t>
            </a:r>
            <a:endParaRPr lang="en-US" sz="2000" dirty="0" smtClean="0"/>
          </a:p>
          <a:p>
            <a:r>
              <a:rPr lang="en-US" sz="2400" dirty="0"/>
              <a:t>Dari </a:t>
            </a:r>
            <a:r>
              <a:rPr lang="en-US" sz="2400" dirty="0" err="1"/>
              <a:t>kisaran</a:t>
            </a:r>
            <a:r>
              <a:rPr lang="en-US" sz="2400" dirty="0"/>
              <a:t> </a:t>
            </a:r>
            <a:r>
              <a:rPr lang="en-US" sz="2400" dirty="0" err="1"/>
              <a:t>angka</a:t>
            </a:r>
            <a:r>
              <a:rPr lang="en-US" sz="2400" dirty="0"/>
              <a:t> </a:t>
            </a:r>
            <a:r>
              <a:rPr lang="en-US" sz="2400" dirty="0" err="1"/>
              <a:t>tersebut</a:t>
            </a:r>
            <a:r>
              <a:rPr lang="en-US" sz="2400" dirty="0"/>
              <a:t> </a:t>
            </a:r>
            <a:r>
              <a:rPr lang="en-US" sz="2400" dirty="0" err="1"/>
              <a:t>terdapat</a:t>
            </a:r>
            <a:r>
              <a:rPr lang="en-US" sz="2400" dirty="0"/>
              <a:t> </a:t>
            </a:r>
            <a:r>
              <a:rPr lang="en-US" sz="2400" dirty="0" err="1"/>
              <a:t>nilai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kondisi</a:t>
            </a:r>
            <a:r>
              <a:rPr lang="en-US" sz="2400" dirty="0"/>
              <a:t> </a:t>
            </a:r>
            <a:r>
              <a:rPr lang="en-US" sz="2400" dirty="0" err="1"/>
              <a:t>samar</a:t>
            </a:r>
            <a:r>
              <a:rPr lang="en-US" sz="2400" dirty="0"/>
              <a:t>, </a:t>
            </a:r>
            <a:r>
              <a:rPr lang="en-US" sz="2400" dirty="0" err="1"/>
              <a:t>yaitu</a:t>
            </a:r>
            <a:r>
              <a:rPr lang="en-US" sz="2400" dirty="0"/>
              <a:t> </a:t>
            </a:r>
            <a:endParaRPr lang="en-US" sz="2400" dirty="0" smtClean="0"/>
          </a:p>
          <a:p>
            <a:pPr lvl="1"/>
            <a:r>
              <a:rPr lang="en-US" sz="2000" dirty="0" err="1" smtClean="0"/>
              <a:t>antara</a:t>
            </a:r>
            <a:r>
              <a:rPr lang="en-US" sz="2000" dirty="0" smtClean="0"/>
              <a:t> </a:t>
            </a:r>
            <a:r>
              <a:rPr lang="en-US" sz="2000" dirty="0" err="1"/>
              <a:t>Suhu</a:t>
            </a:r>
            <a:r>
              <a:rPr lang="en-US" sz="2000" dirty="0"/>
              <a:t> </a:t>
            </a:r>
            <a:r>
              <a:rPr lang="en-US" sz="2000" dirty="0" err="1"/>
              <a:t>Dingin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Suhu</a:t>
            </a:r>
            <a:r>
              <a:rPr lang="en-US" sz="2000" dirty="0"/>
              <a:t> Normal </a:t>
            </a:r>
            <a:r>
              <a:rPr lang="en-US" sz="2000" dirty="0" err="1" smtClean="0"/>
              <a:t>berkisar</a:t>
            </a:r>
            <a:r>
              <a:rPr lang="en-US" sz="2000" dirty="0" smtClean="0"/>
              <a:t> </a:t>
            </a:r>
            <a:r>
              <a:rPr lang="nl-NL" sz="2000" dirty="0"/>
              <a:t>36.5 s/d 37 dan </a:t>
            </a:r>
            <a:endParaRPr lang="nl-NL" sz="2000" dirty="0" smtClean="0"/>
          </a:p>
          <a:p>
            <a:pPr lvl="1"/>
            <a:r>
              <a:rPr lang="nl-NL" sz="2000" dirty="0" smtClean="0"/>
              <a:t>Suhu </a:t>
            </a:r>
            <a:r>
              <a:rPr lang="nl-NL" sz="2000" dirty="0"/>
              <a:t>Normal dan Suhu Panas berkisar 38 s/d 38.5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45590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796" y="5306095"/>
            <a:ext cx="3262658" cy="371412"/>
          </a:xfrm>
        </p:spPr>
        <p:txBody>
          <a:bodyPr>
            <a:noAutofit/>
          </a:bodyPr>
          <a:lstStyle/>
          <a:p>
            <a:pPr algn="ctr"/>
            <a:r>
              <a:rPr lang="en-US" sz="2000" dirty="0" err="1" smtClean="0"/>
              <a:t>gambar</a:t>
            </a:r>
            <a:r>
              <a:rPr lang="en-US" sz="2000" dirty="0" smtClean="0"/>
              <a:t> fuzzy set </a:t>
            </a:r>
            <a:r>
              <a:rPr lang="en-US" sz="2000" dirty="0" err="1" smtClean="0"/>
              <a:t>suhu</a:t>
            </a:r>
            <a:endParaRPr lang="en-US" sz="2000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151549" y="450761"/>
            <a:ext cx="6340184" cy="6259132"/>
          </a:xfrm>
        </p:spPr>
        <p:txBody>
          <a:bodyPr>
            <a:noAutofit/>
          </a:bodyPr>
          <a:lstStyle/>
          <a:p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gambar</a:t>
            </a:r>
            <a:r>
              <a:rPr lang="en-US" sz="2400" dirty="0"/>
              <a:t> </a:t>
            </a:r>
            <a:r>
              <a:rPr lang="en-US" sz="2400" dirty="0" err="1" smtClean="0"/>
              <a:t>disamping</a:t>
            </a:r>
            <a:r>
              <a:rPr lang="en-US" sz="2400" dirty="0" smtClean="0"/>
              <a:t> </a:t>
            </a:r>
            <a:r>
              <a:rPr lang="en-US" sz="2400" dirty="0" err="1"/>
              <a:t>menampilkan</a:t>
            </a:r>
            <a:r>
              <a:rPr lang="en-US" sz="2400" dirty="0"/>
              <a:t> 3 </a:t>
            </a:r>
            <a:r>
              <a:rPr lang="en-US" sz="2400" dirty="0" err="1"/>
              <a:t>buah</a:t>
            </a:r>
            <a:r>
              <a:rPr lang="en-US" sz="2400" dirty="0"/>
              <a:t> </a:t>
            </a:r>
            <a:r>
              <a:rPr lang="en-US" sz="2400" dirty="0" err="1"/>
              <a:t>representasi</a:t>
            </a:r>
            <a:r>
              <a:rPr lang="en-US" sz="2400" dirty="0"/>
              <a:t> data yang </a:t>
            </a:r>
            <a:r>
              <a:rPr lang="en-US" sz="2400" dirty="0" err="1"/>
              <a:t>berisi</a:t>
            </a:r>
            <a:r>
              <a:rPr lang="en-US" sz="2400" dirty="0"/>
              <a:t> </a:t>
            </a:r>
            <a:r>
              <a:rPr lang="en-US" sz="2400" dirty="0" err="1"/>
              <a:t>suhu</a:t>
            </a:r>
            <a:r>
              <a:rPr lang="en-US" sz="2400" dirty="0"/>
              <a:t> </a:t>
            </a:r>
            <a:r>
              <a:rPr lang="en-US" sz="2400" dirty="0" err="1"/>
              <a:t>tubuh</a:t>
            </a:r>
            <a:r>
              <a:rPr lang="en-US" sz="2400" dirty="0"/>
              <a:t> </a:t>
            </a:r>
            <a:r>
              <a:rPr lang="en-US" sz="2400" dirty="0" err="1"/>
              <a:t>bayi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range 36 </a:t>
            </a:r>
            <a:r>
              <a:rPr lang="en-US" sz="2400" dirty="0" err="1"/>
              <a:t>sampai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39, yang </a:t>
            </a:r>
            <a:r>
              <a:rPr lang="en-US" sz="2400" dirty="0" err="1"/>
              <a:t>terdiri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3 </a:t>
            </a:r>
            <a:r>
              <a:rPr lang="en-US" sz="2400" dirty="0" err="1"/>
              <a:t>bagian</a:t>
            </a:r>
            <a:r>
              <a:rPr lang="en-US" sz="2400" dirty="0"/>
              <a:t> </a:t>
            </a:r>
            <a:r>
              <a:rPr lang="en-US" sz="2400" dirty="0" err="1"/>
              <a:t>yaitu</a:t>
            </a:r>
            <a:r>
              <a:rPr lang="en-US" sz="2400" dirty="0"/>
              <a:t> </a:t>
            </a:r>
            <a:endParaRPr lang="en-US" sz="2400" dirty="0" smtClean="0"/>
          </a:p>
          <a:p>
            <a:pPr lvl="1"/>
            <a:r>
              <a:rPr lang="en-US" sz="2000" dirty="0" err="1" smtClean="0"/>
              <a:t>representasi</a:t>
            </a:r>
            <a:r>
              <a:rPr lang="en-US" sz="2000" dirty="0" smtClean="0"/>
              <a:t> </a:t>
            </a:r>
            <a:r>
              <a:rPr lang="en-US" sz="2000" b="1" dirty="0"/>
              <a:t>linear </a:t>
            </a:r>
            <a:r>
              <a:rPr lang="en-US" sz="2000" b="1" dirty="0" err="1"/>
              <a:t>turun</a:t>
            </a:r>
            <a:r>
              <a:rPr lang="en-US" sz="2000" b="1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suhu</a:t>
            </a:r>
            <a:r>
              <a:rPr lang="en-US" sz="2000" dirty="0"/>
              <a:t> </a:t>
            </a:r>
            <a:r>
              <a:rPr lang="en-US" sz="2000" dirty="0" err="1"/>
              <a:t>dingin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range 36 </a:t>
            </a:r>
            <a:r>
              <a:rPr lang="en-US" sz="2000" dirty="0" err="1"/>
              <a:t>sampai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37, </a:t>
            </a:r>
            <a:endParaRPr lang="en-US" sz="2000" dirty="0" smtClean="0"/>
          </a:p>
          <a:p>
            <a:pPr lvl="1"/>
            <a:r>
              <a:rPr lang="en-US" sz="2000" dirty="0" err="1" smtClean="0"/>
              <a:t>representasi</a:t>
            </a:r>
            <a:r>
              <a:rPr lang="en-US" sz="2000" dirty="0" smtClean="0"/>
              <a:t> </a:t>
            </a:r>
            <a:r>
              <a:rPr lang="en-US" sz="2000" b="1" dirty="0" err="1"/>
              <a:t>kurva</a:t>
            </a:r>
            <a:r>
              <a:rPr lang="en-US" sz="2000" b="1" dirty="0"/>
              <a:t> </a:t>
            </a:r>
            <a:r>
              <a:rPr lang="en-US" sz="2000" b="1" dirty="0" err="1"/>
              <a:t>segitiga</a:t>
            </a:r>
            <a:r>
              <a:rPr lang="en-US" sz="2000" b="1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range 36.5 </a:t>
            </a:r>
            <a:r>
              <a:rPr lang="en-US" sz="2000" dirty="0" err="1"/>
              <a:t>sampai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38.5 </a:t>
            </a:r>
            <a:r>
              <a:rPr lang="en-US" sz="2000" dirty="0" err="1"/>
              <a:t>menggambarkan</a:t>
            </a:r>
            <a:r>
              <a:rPr lang="en-US" sz="2000" dirty="0"/>
              <a:t> normal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endParaRPr lang="en-US" sz="2000" dirty="0" smtClean="0"/>
          </a:p>
          <a:p>
            <a:pPr lvl="1"/>
            <a:r>
              <a:rPr lang="en-US" sz="2000" dirty="0" err="1" smtClean="0"/>
              <a:t>representasi</a:t>
            </a:r>
            <a:r>
              <a:rPr lang="en-US" sz="2000" dirty="0" smtClean="0"/>
              <a:t> </a:t>
            </a:r>
            <a:r>
              <a:rPr lang="en-US" sz="2000" b="1" dirty="0"/>
              <a:t>linear </a:t>
            </a:r>
            <a:r>
              <a:rPr lang="en-US" sz="2000" b="1" dirty="0" err="1"/>
              <a:t>naik</a:t>
            </a:r>
            <a:r>
              <a:rPr lang="en-US" sz="2000" b="1" dirty="0"/>
              <a:t> </a:t>
            </a:r>
            <a:r>
              <a:rPr lang="en-US" sz="2000" dirty="0" err="1"/>
              <a:t>berisi</a:t>
            </a:r>
            <a:r>
              <a:rPr lang="en-US" sz="2000" dirty="0"/>
              <a:t> </a:t>
            </a:r>
            <a:r>
              <a:rPr lang="en-US" sz="2000" dirty="0" err="1"/>
              <a:t>panas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garis</a:t>
            </a:r>
            <a:r>
              <a:rPr lang="en-US" sz="2000" dirty="0"/>
              <a:t> </a:t>
            </a:r>
            <a:r>
              <a:rPr lang="en-US" sz="2000" dirty="0" err="1"/>
              <a:t>menaik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range 38 </a:t>
            </a:r>
            <a:r>
              <a:rPr lang="en-US" sz="2000" dirty="0" err="1"/>
              <a:t>sampai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39. </a:t>
            </a:r>
            <a:endParaRPr lang="en-US" sz="2000" dirty="0" smtClean="0"/>
          </a:p>
          <a:p>
            <a:r>
              <a:rPr lang="en-US" sz="2400" dirty="0" err="1" smtClean="0"/>
              <a:t>Pengelompokan</a:t>
            </a:r>
            <a:r>
              <a:rPr lang="en-US" sz="2400" dirty="0" smtClean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bertujuan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memudahkan</a:t>
            </a:r>
            <a:r>
              <a:rPr lang="en-US" sz="2400" dirty="0"/>
              <a:t> </a:t>
            </a:r>
            <a:r>
              <a:rPr lang="en-US" sz="2400" dirty="0" err="1"/>
              <a:t>pembacaan</a:t>
            </a:r>
            <a:r>
              <a:rPr lang="en-US" sz="2400" dirty="0"/>
              <a:t> data. </a:t>
            </a:r>
            <a:endParaRPr lang="en-US" sz="24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5614" t="14569" r="29346" b="29621"/>
          <a:stretch/>
        </p:blipFill>
        <p:spPr>
          <a:xfrm>
            <a:off x="542520" y="1287887"/>
            <a:ext cx="4487210" cy="4018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825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8186" y="317679"/>
            <a:ext cx="11015215" cy="802783"/>
          </a:xfrm>
        </p:spPr>
        <p:txBody>
          <a:bodyPr>
            <a:normAutofit/>
          </a:bodyPr>
          <a:lstStyle/>
          <a:p>
            <a:r>
              <a:rPr lang="en-US" sz="2000" dirty="0" err="1"/>
              <a:t>Oleh</a:t>
            </a:r>
            <a:r>
              <a:rPr lang="en-US" sz="2000" dirty="0"/>
              <a:t> </a:t>
            </a:r>
            <a:r>
              <a:rPr lang="en-US" sz="2000" dirty="0" err="1"/>
              <a:t>karena</a:t>
            </a:r>
            <a:r>
              <a:rPr lang="en-US" sz="2000" dirty="0"/>
              <a:t> </a:t>
            </a:r>
            <a:r>
              <a:rPr lang="en-US" sz="2000" dirty="0" err="1"/>
              <a:t>itu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gambar</a:t>
            </a:r>
            <a:r>
              <a:rPr lang="en-US" sz="2000" dirty="0"/>
              <a:t> </a:t>
            </a:r>
            <a:r>
              <a:rPr lang="en-US" sz="2000" dirty="0" smtClean="0"/>
              <a:t>fuzzy set, </a:t>
            </a:r>
            <a:r>
              <a:rPr lang="en-US" sz="2000" dirty="0" err="1"/>
              <a:t>dapat</a:t>
            </a:r>
            <a:r>
              <a:rPr lang="en-US" sz="2000" dirty="0"/>
              <a:t> </a:t>
            </a:r>
            <a:r>
              <a:rPr lang="en-US" sz="2000" dirty="0" err="1"/>
              <a:t>digambarkan</a:t>
            </a:r>
            <a:r>
              <a:rPr lang="en-US" sz="2000" dirty="0"/>
              <a:t> </a:t>
            </a:r>
            <a:r>
              <a:rPr lang="en-US" sz="2000" b="1" dirty="0" err="1"/>
              <a:t>fungsi</a:t>
            </a:r>
            <a:r>
              <a:rPr lang="en-US" sz="2000" b="1" dirty="0"/>
              <a:t> </a:t>
            </a:r>
            <a:r>
              <a:rPr lang="en-US" sz="2000" b="1" dirty="0" err="1"/>
              <a:t>keanggotaannya</a:t>
            </a:r>
            <a:r>
              <a:rPr lang="en-US" sz="2000" dirty="0"/>
              <a:t> </a:t>
            </a:r>
            <a:r>
              <a:rPr lang="en-US" sz="2000" dirty="0" err="1"/>
              <a:t>sebagai</a:t>
            </a:r>
            <a:r>
              <a:rPr lang="en-US" sz="2000" dirty="0"/>
              <a:t> </a:t>
            </a:r>
            <a:r>
              <a:rPr lang="en-US" sz="2000" dirty="0" err="1"/>
              <a:t>berikut</a:t>
            </a:r>
            <a:r>
              <a:rPr lang="en-US" sz="2000" dirty="0"/>
              <a:t> : </a:t>
            </a:r>
          </a:p>
          <a:p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3734" t="20906" r="27564" b="9903"/>
          <a:stretch/>
        </p:blipFill>
        <p:spPr>
          <a:xfrm>
            <a:off x="2833352" y="1120462"/>
            <a:ext cx="5731099" cy="5760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402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0158" y="631065"/>
            <a:ext cx="10564454" cy="5859887"/>
          </a:xfrm>
        </p:spPr>
        <p:txBody>
          <a:bodyPr>
            <a:normAutofit/>
          </a:bodyPr>
          <a:lstStyle/>
          <a:p>
            <a:r>
              <a:rPr lang="en-US" sz="2800" dirty="0"/>
              <a:t>Dari </a:t>
            </a:r>
            <a:r>
              <a:rPr lang="en-US" sz="2800" dirty="0" err="1"/>
              <a:t>gambar</a:t>
            </a:r>
            <a:r>
              <a:rPr lang="en-US" sz="2800" dirty="0"/>
              <a:t> </a:t>
            </a:r>
            <a:r>
              <a:rPr lang="en-US" sz="2800" dirty="0" smtClean="0"/>
              <a:t>fuzzy set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aturan</a:t>
            </a:r>
            <a:r>
              <a:rPr lang="en-US" sz="2800" dirty="0"/>
              <a:t> </a:t>
            </a:r>
            <a:r>
              <a:rPr lang="en-US" sz="2800" dirty="0" err="1" smtClean="0"/>
              <a:t>fungsi</a:t>
            </a:r>
            <a:r>
              <a:rPr lang="en-US" sz="2800" dirty="0" smtClean="0"/>
              <a:t> </a:t>
            </a:r>
            <a:r>
              <a:rPr lang="en-US" sz="2800" dirty="0" err="1" smtClean="0"/>
              <a:t>keanggotaan</a:t>
            </a:r>
            <a:r>
              <a:rPr lang="en-US" sz="2800" dirty="0" smtClean="0"/>
              <a:t>, </a:t>
            </a:r>
            <a:r>
              <a:rPr lang="en-US" sz="2800" dirty="0" err="1"/>
              <a:t>maka</a:t>
            </a:r>
            <a:r>
              <a:rPr lang="en-US" sz="2800" dirty="0"/>
              <a:t> </a:t>
            </a:r>
            <a:r>
              <a:rPr lang="en-US" sz="2800" dirty="0" err="1"/>
              <a:t>akan</a:t>
            </a:r>
            <a:r>
              <a:rPr lang="en-US" sz="2800" dirty="0"/>
              <a:t> </a:t>
            </a:r>
            <a:r>
              <a:rPr lang="en-US" sz="2800" dirty="0" err="1"/>
              <a:t>didapatkan</a:t>
            </a:r>
            <a:r>
              <a:rPr lang="en-US" sz="2800" dirty="0"/>
              <a:t> </a:t>
            </a:r>
            <a:r>
              <a:rPr lang="en-US" sz="2800" dirty="0" err="1"/>
              <a:t>keanggotaan</a:t>
            </a:r>
            <a:r>
              <a:rPr lang="en-US" sz="2800" dirty="0"/>
              <a:t> fuzzy sets </a:t>
            </a:r>
            <a:r>
              <a:rPr lang="en-US" sz="2800" dirty="0" err="1"/>
              <a:t>sebagai</a:t>
            </a:r>
            <a:r>
              <a:rPr lang="en-US" sz="2800" dirty="0"/>
              <a:t> </a:t>
            </a:r>
            <a:r>
              <a:rPr lang="en-US" sz="2800" dirty="0" err="1"/>
              <a:t>berikut</a:t>
            </a:r>
            <a:endParaRPr lang="en-US" sz="2800" dirty="0"/>
          </a:p>
          <a:p>
            <a:pPr lvl="1"/>
            <a:r>
              <a:rPr lang="en-US" sz="2400" dirty="0" smtClean="0"/>
              <a:t>𝝁</a:t>
            </a:r>
            <a:r>
              <a:rPr lang="en-US" sz="2400" dirty="0"/>
              <a:t>[𝑆𝑢ℎ𝑢𝐷𝑖𝑛𝑔𝑖𝑛]𝑥1 = (37 − 𝑥1)/(37 − 36) </a:t>
            </a:r>
            <a:endParaRPr lang="en-US" sz="2400" dirty="0" smtClean="0"/>
          </a:p>
          <a:p>
            <a:pPr lvl="1"/>
            <a:r>
              <a:rPr lang="en-US" sz="2400" dirty="0" smtClean="0"/>
              <a:t>𝝁</a:t>
            </a:r>
            <a:r>
              <a:rPr lang="en-US" sz="2400" dirty="0"/>
              <a:t>[𝑆𝑢ℎ𝑢𝑁𝑜𝑟𝑚𝑎𝑙]𝑥21 = (𝑥21 − 36.5)/(37.5 − 36.5) </a:t>
            </a:r>
            <a:endParaRPr lang="en-US" sz="2400" dirty="0" smtClean="0"/>
          </a:p>
          <a:p>
            <a:pPr lvl="1"/>
            <a:r>
              <a:rPr lang="en-US" sz="2400" dirty="0" smtClean="0"/>
              <a:t>𝝁</a:t>
            </a:r>
            <a:r>
              <a:rPr lang="en-US" sz="2400" dirty="0"/>
              <a:t>[𝑆𝑢ℎ𝑢𝑁𝑜𝑟𝑚𝑎𝑙]𝑥</a:t>
            </a:r>
            <a:r>
              <a:rPr lang="en-US" sz="2400" dirty="0" smtClean="0"/>
              <a:t>22 </a:t>
            </a:r>
            <a:r>
              <a:rPr lang="en-US" sz="2400" dirty="0"/>
              <a:t>= (38.5 − 𝑥22)/(38.5 − 37.5) </a:t>
            </a:r>
            <a:endParaRPr lang="en-US" sz="2400" dirty="0" smtClean="0"/>
          </a:p>
          <a:p>
            <a:pPr lvl="1"/>
            <a:r>
              <a:rPr lang="en-US" sz="2400" dirty="0" smtClean="0"/>
              <a:t>𝝁</a:t>
            </a:r>
            <a:r>
              <a:rPr lang="en-US" sz="2400" dirty="0"/>
              <a:t>[𝑆𝑢ℎ𝑢𝑃𝑎𝑛𝑎𝑠]𝑥3 = (𝑥3 − 38)/(39 − 38) </a:t>
            </a:r>
            <a:endParaRPr lang="en-US" sz="2400" dirty="0" smtClean="0"/>
          </a:p>
          <a:p>
            <a:r>
              <a:rPr lang="en-US" sz="2800" dirty="0" err="1"/>
              <a:t>Dimana</a:t>
            </a:r>
            <a:r>
              <a:rPr lang="en-US" sz="2800" dirty="0"/>
              <a:t> </a:t>
            </a:r>
            <a:endParaRPr lang="en-US" sz="2800" dirty="0" smtClean="0"/>
          </a:p>
          <a:p>
            <a:pPr lvl="1"/>
            <a:r>
              <a:rPr lang="en-US" sz="2400" dirty="0" smtClean="0"/>
              <a:t>x1</a:t>
            </a:r>
            <a:r>
              <a:rPr lang="en-US" sz="2400" dirty="0"/>
              <a:t>, </a:t>
            </a:r>
            <a:r>
              <a:rPr lang="en-US" sz="2400" dirty="0" err="1"/>
              <a:t>berisi</a:t>
            </a:r>
            <a:r>
              <a:rPr lang="en-US" sz="2400" dirty="0"/>
              <a:t> area 36s/d 37 </a:t>
            </a:r>
            <a:endParaRPr lang="en-US" sz="2400" dirty="0" smtClean="0"/>
          </a:p>
          <a:p>
            <a:pPr lvl="1"/>
            <a:r>
              <a:rPr lang="en-US" sz="2400" dirty="0" smtClean="0"/>
              <a:t>x21</a:t>
            </a:r>
            <a:r>
              <a:rPr lang="en-US" sz="2400" dirty="0"/>
              <a:t>, </a:t>
            </a:r>
            <a:r>
              <a:rPr lang="en-US" sz="2400" dirty="0" err="1"/>
              <a:t>berisi</a:t>
            </a:r>
            <a:r>
              <a:rPr lang="en-US" sz="2400" dirty="0"/>
              <a:t> area 36.5 s/d 37.5 </a:t>
            </a:r>
            <a:endParaRPr lang="en-US" sz="2400" dirty="0" smtClean="0"/>
          </a:p>
          <a:p>
            <a:pPr lvl="1"/>
            <a:r>
              <a:rPr lang="en-US" sz="2400" dirty="0" smtClean="0"/>
              <a:t>x22</a:t>
            </a:r>
            <a:r>
              <a:rPr lang="en-US" sz="2400" dirty="0"/>
              <a:t>, </a:t>
            </a:r>
            <a:r>
              <a:rPr lang="en-US" sz="2400" dirty="0" err="1"/>
              <a:t>berisi</a:t>
            </a:r>
            <a:r>
              <a:rPr lang="en-US" sz="2400" dirty="0"/>
              <a:t> area 37.5 s/d 38.5 </a:t>
            </a:r>
            <a:endParaRPr lang="en-US" sz="2400" dirty="0" smtClean="0"/>
          </a:p>
          <a:p>
            <a:pPr lvl="1"/>
            <a:r>
              <a:rPr lang="en-US" sz="2400" dirty="0" smtClean="0"/>
              <a:t>x3</a:t>
            </a:r>
            <a:r>
              <a:rPr lang="en-US" sz="2400" dirty="0"/>
              <a:t>, </a:t>
            </a:r>
            <a:r>
              <a:rPr lang="en-US" sz="2400" dirty="0" err="1"/>
              <a:t>berisi</a:t>
            </a:r>
            <a:r>
              <a:rPr lang="en-US" sz="2400" dirty="0"/>
              <a:t> area 38 s/d 39</a:t>
            </a:r>
          </a:p>
        </p:txBody>
      </p:sp>
    </p:spTree>
    <p:extLst>
      <p:ext uri="{BB962C8B-B14F-4D97-AF65-F5344CB8AC3E}">
        <p14:creationId xmlns:p14="http://schemas.microsoft.com/office/powerpoint/2010/main" val="149466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Contoh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1521" y="1390918"/>
            <a:ext cx="10603091" cy="4520304"/>
          </a:xfrm>
        </p:spPr>
        <p:txBody>
          <a:bodyPr>
            <a:normAutofit/>
          </a:bodyPr>
          <a:lstStyle/>
          <a:p>
            <a:r>
              <a:rPr lang="en-US" sz="2000" dirty="0" err="1"/>
              <a:t>Seorang</a:t>
            </a:r>
            <a:r>
              <a:rPr lang="en-US" sz="2000" dirty="0"/>
              <a:t> </a:t>
            </a:r>
            <a:r>
              <a:rPr lang="en-US" sz="2000" dirty="0" err="1"/>
              <a:t>bayi</a:t>
            </a:r>
            <a:r>
              <a:rPr lang="en-US" sz="2000" dirty="0"/>
              <a:t> </a:t>
            </a:r>
            <a:r>
              <a:rPr lang="en-US" sz="2000" dirty="0" err="1"/>
              <a:t>mengalami</a:t>
            </a:r>
            <a:r>
              <a:rPr lang="en-US" sz="2000" dirty="0"/>
              <a:t> </a:t>
            </a:r>
            <a:r>
              <a:rPr lang="en-US" sz="2000" dirty="0" err="1"/>
              <a:t>panas</a:t>
            </a:r>
            <a:r>
              <a:rPr lang="en-US" sz="2000" dirty="0"/>
              <a:t> </a:t>
            </a:r>
            <a:r>
              <a:rPr lang="en-US" sz="2000" dirty="0" err="1"/>
              <a:t>sebesar</a:t>
            </a:r>
            <a:r>
              <a:rPr lang="en-US" sz="2000" dirty="0"/>
              <a:t> 37.7, </a:t>
            </a:r>
            <a:r>
              <a:rPr lang="en-US" sz="2000" dirty="0" err="1"/>
              <a:t>maka</a:t>
            </a:r>
            <a:r>
              <a:rPr lang="en-US" sz="2000" dirty="0"/>
              <a:t> </a:t>
            </a:r>
            <a:r>
              <a:rPr lang="en-US" sz="2000" dirty="0" err="1"/>
              <a:t>akan</a:t>
            </a:r>
            <a:r>
              <a:rPr lang="en-US" sz="2000" dirty="0"/>
              <a:t> </a:t>
            </a:r>
            <a:r>
              <a:rPr lang="en-US" sz="2000" dirty="0" err="1"/>
              <a:t>didapatkan</a:t>
            </a:r>
            <a:r>
              <a:rPr lang="en-US" sz="2000" dirty="0"/>
              <a:t> </a:t>
            </a:r>
            <a:r>
              <a:rPr lang="en-US" sz="2000" dirty="0" err="1"/>
              <a:t>hasil</a:t>
            </a:r>
            <a:r>
              <a:rPr lang="en-US" sz="2000" dirty="0"/>
              <a:t> </a:t>
            </a:r>
            <a:r>
              <a:rPr lang="en-US" sz="2000" dirty="0" err="1"/>
              <a:t>sebagai</a:t>
            </a:r>
            <a:r>
              <a:rPr lang="en-US" sz="2000" dirty="0"/>
              <a:t> </a:t>
            </a:r>
            <a:r>
              <a:rPr lang="en-US" sz="2000" dirty="0" err="1" smtClean="0"/>
              <a:t>berikut</a:t>
            </a:r>
            <a:endParaRPr lang="en-US" sz="2000" dirty="0" smtClean="0"/>
          </a:p>
          <a:p>
            <a:pPr lvl="1"/>
            <a:r>
              <a:rPr lang="en-US" sz="1800" dirty="0"/>
              <a:t>𝝁[𝑆𝑢ℎ𝑢𝐷𝑖𝑛𝑔𝑖𝑛]𝑥1 = (37 − 37.7)/(37 − 36) = - 0.7 </a:t>
            </a:r>
            <a:endParaRPr lang="en-US" sz="1800" dirty="0" smtClean="0"/>
          </a:p>
          <a:p>
            <a:pPr lvl="1"/>
            <a:r>
              <a:rPr lang="en-US" sz="1800" dirty="0" smtClean="0"/>
              <a:t>𝝁</a:t>
            </a:r>
            <a:r>
              <a:rPr lang="en-US" sz="1800" dirty="0"/>
              <a:t>[𝑆𝑢ℎ𝑢𝑁𝑜𝑟𝑚𝑎𝑙]𝑥21 = (37.7 − 36.5)/(37.5 − 36.5) = 1.2 </a:t>
            </a:r>
            <a:endParaRPr lang="en-US" sz="1800" dirty="0" smtClean="0"/>
          </a:p>
          <a:p>
            <a:pPr lvl="1"/>
            <a:r>
              <a:rPr lang="en-US" sz="1800" dirty="0" smtClean="0"/>
              <a:t>𝝁</a:t>
            </a:r>
            <a:r>
              <a:rPr lang="en-US" sz="1800" dirty="0"/>
              <a:t>[𝑆𝑢ℎ𝑢𝑁𝑜𝑟𝑚𝑎𝑙]𝑥</a:t>
            </a:r>
            <a:r>
              <a:rPr lang="en-US" sz="1800" dirty="0" smtClean="0"/>
              <a:t>22 </a:t>
            </a:r>
            <a:r>
              <a:rPr lang="en-US" sz="1800" dirty="0"/>
              <a:t>= (38.5 − 37.7)/(38.5 − 37.5) = 0.8 </a:t>
            </a:r>
            <a:endParaRPr lang="en-US" sz="1800" dirty="0" smtClean="0"/>
          </a:p>
          <a:p>
            <a:pPr lvl="1"/>
            <a:r>
              <a:rPr lang="en-US" sz="1800" dirty="0" smtClean="0"/>
              <a:t>𝝁</a:t>
            </a:r>
            <a:r>
              <a:rPr lang="en-US" sz="1800" dirty="0"/>
              <a:t>[𝑆𝑢ℎ𝑢𝑃𝑎𝑛𝑎𝑠]𝑥3 = (37.7 − 38)/(39 − 38) = - </a:t>
            </a:r>
            <a:r>
              <a:rPr lang="en-US" sz="1800" dirty="0" smtClean="0"/>
              <a:t>0.3</a:t>
            </a:r>
          </a:p>
          <a:p>
            <a:r>
              <a:rPr lang="en-US" sz="2000" dirty="0" err="1"/>
              <a:t>Setelah</a:t>
            </a:r>
            <a:r>
              <a:rPr lang="en-US" sz="2000" dirty="0"/>
              <a:t> </a:t>
            </a:r>
            <a:r>
              <a:rPr lang="en-US" sz="2000" dirty="0" err="1"/>
              <a:t>membuat</a:t>
            </a:r>
            <a:r>
              <a:rPr lang="en-US" sz="2000" dirty="0"/>
              <a:t> </a:t>
            </a:r>
            <a:r>
              <a:rPr lang="en-US" sz="2000" dirty="0" err="1"/>
              <a:t>fuzzi</a:t>
            </a:r>
            <a:r>
              <a:rPr lang="en-US" sz="2000" dirty="0"/>
              <a:t> sets, </a:t>
            </a:r>
            <a:r>
              <a:rPr lang="en-US" sz="2000" dirty="0" err="1"/>
              <a:t>maka</a:t>
            </a:r>
            <a:r>
              <a:rPr lang="en-US" sz="2000" dirty="0"/>
              <a:t> </a:t>
            </a:r>
            <a:r>
              <a:rPr lang="en-US" sz="2000" dirty="0" err="1"/>
              <a:t>selanjutnya</a:t>
            </a:r>
            <a:r>
              <a:rPr lang="en-US" sz="2000" dirty="0"/>
              <a:t> </a:t>
            </a:r>
            <a:r>
              <a:rPr lang="en-US" sz="2000" dirty="0" err="1"/>
              <a:t>adalah</a:t>
            </a:r>
            <a:r>
              <a:rPr lang="en-US" sz="2000" dirty="0"/>
              <a:t> </a:t>
            </a:r>
            <a:r>
              <a:rPr lang="en-US" sz="2000" dirty="0" err="1"/>
              <a:t>membuat</a:t>
            </a:r>
            <a:r>
              <a:rPr lang="en-US" sz="2000" dirty="0"/>
              <a:t> fuzzy inference system (FIS) yang </a:t>
            </a:r>
            <a:r>
              <a:rPr lang="en-US" sz="2000" dirty="0" err="1"/>
              <a:t>didefinisikan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aturan</a:t>
            </a:r>
            <a:r>
              <a:rPr lang="en-US" sz="2000" dirty="0"/>
              <a:t> (rule) IF-THEN. </a:t>
            </a:r>
            <a:endParaRPr lang="en-US" sz="2000" dirty="0" smtClean="0"/>
          </a:p>
          <a:p>
            <a:r>
              <a:rPr lang="en-US" sz="2000" dirty="0" err="1" smtClean="0"/>
              <a:t>Fungsi</a:t>
            </a:r>
            <a:r>
              <a:rPr lang="en-US" sz="2000" dirty="0" smtClean="0"/>
              <a:t> </a:t>
            </a:r>
            <a:r>
              <a:rPr lang="en-US" sz="2000" dirty="0" err="1"/>
              <a:t>ini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mendeklarasikan</a:t>
            </a:r>
            <a:r>
              <a:rPr lang="en-US" sz="2000" dirty="0"/>
              <a:t> </a:t>
            </a:r>
            <a:r>
              <a:rPr lang="en-US" sz="2000" dirty="0" err="1"/>
              <a:t>hasil</a:t>
            </a:r>
            <a:r>
              <a:rPr lang="en-US" sz="2000" dirty="0"/>
              <a:t> yang </a:t>
            </a:r>
            <a:r>
              <a:rPr lang="en-US" sz="2000" dirty="0" err="1"/>
              <a:t>akan</a:t>
            </a:r>
            <a:r>
              <a:rPr lang="en-US" sz="2000" dirty="0"/>
              <a:t> </a:t>
            </a:r>
            <a:r>
              <a:rPr lang="en-US" sz="2000" dirty="0" err="1"/>
              <a:t>didapatkan</a:t>
            </a:r>
            <a:r>
              <a:rPr lang="en-US" sz="2000" dirty="0"/>
              <a:t>, </a:t>
            </a:r>
            <a:r>
              <a:rPr lang="en-US" sz="2000" dirty="0" err="1"/>
              <a:t>jika</a:t>
            </a:r>
            <a:r>
              <a:rPr lang="en-US" sz="2000" dirty="0"/>
              <a:t> </a:t>
            </a:r>
            <a:r>
              <a:rPr lang="en-US" sz="2000" dirty="0" err="1"/>
              <a:t>masalah</a:t>
            </a:r>
            <a:r>
              <a:rPr lang="en-US" sz="2000" dirty="0"/>
              <a:t> </a:t>
            </a:r>
            <a:r>
              <a:rPr lang="en-US" sz="2000" dirty="0" err="1"/>
              <a:t>terjadi</a:t>
            </a:r>
            <a:r>
              <a:rPr lang="en-US" sz="2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685205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OPERASI INFERENSI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262129"/>
            <a:ext cx="10827278" cy="5241701"/>
          </a:xfrm>
        </p:spPr>
        <p:txBody>
          <a:bodyPr>
            <a:noAutofit/>
          </a:bodyPr>
          <a:lstStyle/>
          <a:p>
            <a:r>
              <a:rPr lang="en-US" sz="2400" dirty="0" err="1"/>
              <a:t>Operasi</a:t>
            </a:r>
            <a:r>
              <a:rPr lang="en-US" sz="2400" dirty="0"/>
              <a:t> fuzzy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dilakukan</a:t>
            </a:r>
            <a:r>
              <a:rPr lang="en-US" sz="2400" dirty="0"/>
              <a:t> </a:t>
            </a:r>
            <a:r>
              <a:rPr lang="en-US" sz="2400" dirty="0" err="1"/>
              <a:t>jika</a:t>
            </a:r>
            <a:r>
              <a:rPr lang="en-US" sz="2400" dirty="0"/>
              <a:t> </a:t>
            </a:r>
            <a:r>
              <a:rPr lang="en-US" sz="2400" dirty="0" err="1"/>
              <a:t>bagian</a:t>
            </a:r>
            <a:r>
              <a:rPr lang="en-US" sz="2400" dirty="0"/>
              <a:t> antecedent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satu</a:t>
            </a:r>
            <a:r>
              <a:rPr lang="en-US" sz="2400" dirty="0"/>
              <a:t> </a:t>
            </a:r>
            <a:r>
              <a:rPr lang="en-US" sz="2400" dirty="0" err="1"/>
              <a:t>pernyataan</a:t>
            </a:r>
            <a:r>
              <a:rPr lang="en-US" sz="2400" dirty="0"/>
              <a:t>, </a:t>
            </a:r>
            <a:r>
              <a:rPr lang="en-US" sz="2400" dirty="0" err="1"/>
              <a:t>sedangkan</a:t>
            </a:r>
            <a:r>
              <a:rPr lang="en-US" sz="2400" dirty="0"/>
              <a:t> </a:t>
            </a:r>
            <a:r>
              <a:rPr lang="en-US" sz="2400" dirty="0" err="1"/>
              <a:t>hasil</a:t>
            </a:r>
            <a:r>
              <a:rPr lang="en-US" sz="2400" dirty="0"/>
              <a:t> </a:t>
            </a:r>
            <a:r>
              <a:rPr lang="en-US" sz="2400" dirty="0" err="1"/>
              <a:t>akhir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operasi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berupa</a:t>
            </a:r>
            <a:r>
              <a:rPr lang="en-US" sz="2400" dirty="0"/>
              <a:t> </a:t>
            </a:r>
            <a:r>
              <a:rPr lang="en-US" sz="2400" dirty="0" err="1"/>
              <a:t>bilangan</a:t>
            </a:r>
            <a:r>
              <a:rPr lang="en-US" sz="2400" dirty="0"/>
              <a:t> </a:t>
            </a:r>
            <a:r>
              <a:rPr lang="en-US" sz="2400" dirty="0" err="1"/>
              <a:t>tunggal</a:t>
            </a:r>
            <a:r>
              <a:rPr lang="en-US" sz="2400" dirty="0"/>
              <a:t>. </a:t>
            </a:r>
            <a:endParaRPr lang="en-US" sz="2400" dirty="0" smtClean="0"/>
          </a:p>
          <a:p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/>
              <a:t>menggabungkan</a:t>
            </a:r>
            <a:r>
              <a:rPr lang="en-US" sz="2400" dirty="0"/>
              <a:t> </a:t>
            </a:r>
            <a:r>
              <a:rPr lang="en-US" sz="2400" dirty="0" err="1"/>
              <a:t>beberapa</a:t>
            </a:r>
            <a:r>
              <a:rPr lang="en-US" sz="2400" dirty="0"/>
              <a:t> antecedent yang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diteruskan</a:t>
            </a:r>
            <a:r>
              <a:rPr lang="en-US" sz="2400" dirty="0"/>
              <a:t> </a:t>
            </a:r>
            <a:r>
              <a:rPr lang="en-US" sz="2400" dirty="0" err="1"/>
              <a:t>ke</a:t>
            </a:r>
            <a:r>
              <a:rPr lang="en-US" sz="2400" dirty="0"/>
              <a:t> </a:t>
            </a:r>
            <a:r>
              <a:rPr lang="en-US" sz="2400" dirty="0" err="1"/>
              <a:t>bagian</a:t>
            </a:r>
            <a:r>
              <a:rPr lang="en-US" sz="2400" dirty="0"/>
              <a:t> consequent, </a:t>
            </a:r>
            <a:r>
              <a:rPr lang="en-US" sz="2400" dirty="0" err="1"/>
              <a:t>sebaiknya</a:t>
            </a:r>
            <a:r>
              <a:rPr lang="en-US" sz="2400" dirty="0"/>
              <a:t> </a:t>
            </a:r>
            <a:r>
              <a:rPr lang="en-US" sz="2400" dirty="0" err="1"/>
              <a:t>digunakan</a:t>
            </a:r>
            <a:r>
              <a:rPr lang="en-US" sz="2400" dirty="0"/>
              <a:t>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satu</a:t>
            </a:r>
            <a:r>
              <a:rPr lang="en-US" sz="2400" dirty="0"/>
              <a:t> </a:t>
            </a:r>
            <a:r>
              <a:rPr lang="en-US" sz="2400" dirty="0" err="1" smtClean="0"/>
              <a:t>antecedentnya</a:t>
            </a:r>
            <a:r>
              <a:rPr lang="en-US" sz="2400" dirty="0"/>
              <a:t>. </a:t>
            </a:r>
            <a:endParaRPr lang="en-US" sz="2400" dirty="0" smtClean="0"/>
          </a:p>
          <a:p>
            <a:r>
              <a:rPr lang="en-US" sz="2400" dirty="0" err="1" smtClean="0"/>
              <a:t>Penggabungan</a:t>
            </a:r>
            <a:r>
              <a:rPr lang="en-US" sz="2400" dirty="0" smtClean="0"/>
              <a:t> </a:t>
            </a:r>
            <a:r>
              <a:rPr lang="en-US" sz="2400" dirty="0" err="1"/>
              <a:t>tersebut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dilakukan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operator AND </a:t>
            </a:r>
            <a:r>
              <a:rPr lang="en-US" sz="2400" dirty="0" err="1"/>
              <a:t>dan</a:t>
            </a:r>
            <a:r>
              <a:rPr lang="en-US" sz="2400" dirty="0"/>
              <a:t> OR. </a:t>
            </a:r>
            <a:endParaRPr lang="en-US" sz="2400" dirty="0" smtClean="0"/>
          </a:p>
          <a:p>
            <a:r>
              <a:rPr lang="en-US" sz="2400" dirty="0" err="1" smtClean="0"/>
              <a:t>Namun</a:t>
            </a:r>
            <a:r>
              <a:rPr lang="en-US" sz="2400" dirty="0" smtClean="0"/>
              <a:t> </a:t>
            </a:r>
            <a:r>
              <a:rPr lang="en-US" sz="2400" dirty="0" err="1"/>
              <a:t>biasanya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menggunakan</a:t>
            </a:r>
            <a:r>
              <a:rPr lang="en-US" sz="2400" dirty="0"/>
              <a:t> </a:t>
            </a:r>
            <a:r>
              <a:rPr lang="en-US" sz="2400" dirty="0" err="1"/>
              <a:t>fungsi</a:t>
            </a:r>
            <a:r>
              <a:rPr lang="en-US" sz="2400" dirty="0"/>
              <a:t> Min </a:t>
            </a:r>
            <a:r>
              <a:rPr lang="en-US" sz="2400" dirty="0" err="1"/>
              <a:t>dan</a:t>
            </a:r>
            <a:r>
              <a:rPr lang="en-US" sz="2400" dirty="0"/>
              <a:t> Max </a:t>
            </a:r>
            <a:r>
              <a:rPr lang="en-US" sz="2400" dirty="0" err="1"/>
              <a:t>sudah</a:t>
            </a:r>
            <a:r>
              <a:rPr lang="en-US" sz="2400" dirty="0"/>
              <a:t> </a:t>
            </a:r>
            <a:r>
              <a:rPr lang="en-US" sz="2400" dirty="0" err="1"/>
              <a:t>cukup</a:t>
            </a:r>
            <a:r>
              <a:rPr lang="en-US" sz="2400" dirty="0"/>
              <a:t> </a:t>
            </a:r>
            <a:r>
              <a:rPr lang="en-US" sz="2400" dirty="0" err="1"/>
              <a:t>digunakan</a:t>
            </a:r>
            <a:r>
              <a:rPr lang="en-US" sz="2400" dirty="0"/>
              <a:t>. </a:t>
            </a:r>
            <a:endParaRPr lang="en-US" sz="2400" dirty="0" smtClean="0"/>
          </a:p>
          <a:p>
            <a:r>
              <a:rPr lang="en-US" sz="2400" dirty="0" err="1" smtClean="0"/>
              <a:t>Sebagai</a:t>
            </a:r>
            <a:r>
              <a:rPr lang="en-US" sz="2400" dirty="0" smtClean="0"/>
              <a:t> </a:t>
            </a:r>
            <a:r>
              <a:rPr lang="en-US" sz="2400" dirty="0" err="1"/>
              <a:t>contoh</a:t>
            </a:r>
            <a:r>
              <a:rPr lang="en-US" sz="2400" dirty="0"/>
              <a:t> </a:t>
            </a:r>
            <a:r>
              <a:rPr lang="en-US" sz="2400" dirty="0" err="1"/>
              <a:t>bahwa</a:t>
            </a:r>
            <a:r>
              <a:rPr lang="en-US" sz="2400" dirty="0"/>
              <a:t> </a:t>
            </a:r>
            <a:r>
              <a:rPr lang="en-US" sz="2400" dirty="0" err="1"/>
              <a:t>penyakit</a:t>
            </a:r>
            <a:r>
              <a:rPr lang="en-US" sz="2400" dirty="0"/>
              <a:t> </a:t>
            </a:r>
            <a:r>
              <a:rPr lang="en-US" sz="2400" dirty="0" err="1"/>
              <a:t>Campak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terjadi</a:t>
            </a:r>
            <a:r>
              <a:rPr lang="en-US" sz="2400" dirty="0"/>
              <a:t> </a:t>
            </a:r>
            <a:r>
              <a:rPr lang="en-US" sz="2400" dirty="0" err="1"/>
              <a:t>akibat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beberapa</a:t>
            </a:r>
            <a:r>
              <a:rPr lang="en-US" sz="2400" dirty="0"/>
              <a:t> antecedent, </a:t>
            </a:r>
            <a:r>
              <a:rPr lang="en-US" sz="2400" dirty="0" err="1"/>
              <a:t>yaitu</a:t>
            </a:r>
            <a:r>
              <a:rPr lang="en-US" sz="2400" dirty="0"/>
              <a:t> </a:t>
            </a:r>
            <a:r>
              <a:rPr lang="en-US" sz="2400" dirty="0" err="1"/>
              <a:t>Suhu</a:t>
            </a:r>
            <a:r>
              <a:rPr lang="en-US" sz="2400" dirty="0"/>
              <a:t> </a:t>
            </a:r>
            <a:r>
              <a:rPr lang="en-US" sz="2400" dirty="0" err="1"/>
              <a:t>Panas</a:t>
            </a:r>
            <a:r>
              <a:rPr lang="en-US" sz="2400" dirty="0"/>
              <a:t>, </a:t>
            </a:r>
            <a:r>
              <a:rPr lang="en-US" sz="2400" dirty="0" err="1"/>
              <a:t>Tangisan</a:t>
            </a:r>
            <a:r>
              <a:rPr lang="en-US" sz="2400" dirty="0"/>
              <a:t> </a:t>
            </a:r>
            <a:r>
              <a:rPr lang="en-US" sz="2400" dirty="0" err="1"/>
              <a:t>Rewel</a:t>
            </a:r>
            <a:r>
              <a:rPr lang="en-US" sz="2400" dirty="0"/>
              <a:t>, Mata </a:t>
            </a:r>
            <a:r>
              <a:rPr lang="en-US" sz="2400" dirty="0" err="1"/>
              <a:t>Merah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Kulit</a:t>
            </a:r>
            <a:r>
              <a:rPr lang="en-US" sz="2400" dirty="0"/>
              <a:t> </a:t>
            </a:r>
            <a:r>
              <a:rPr lang="en-US" sz="2400" dirty="0" err="1"/>
              <a:t>bintik</a:t>
            </a:r>
            <a:r>
              <a:rPr lang="en-US" sz="2400" dirty="0"/>
              <a:t>, </a:t>
            </a:r>
            <a:r>
              <a:rPr lang="en-US" sz="2400" dirty="0" err="1"/>
              <a:t>maka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dituliskan</a:t>
            </a:r>
            <a:r>
              <a:rPr lang="en-US" sz="2400" dirty="0"/>
              <a:t> rule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 smtClean="0"/>
              <a:t>berikut</a:t>
            </a:r>
            <a:endParaRPr lang="en-US" sz="2400" dirty="0" smtClean="0"/>
          </a:p>
          <a:p>
            <a:pPr lvl="1"/>
            <a:r>
              <a:rPr lang="en-US" sz="2000" dirty="0"/>
              <a:t>IF </a:t>
            </a:r>
            <a:r>
              <a:rPr lang="en-US" sz="2000" dirty="0" err="1"/>
              <a:t>Suhu</a:t>
            </a:r>
            <a:r>
              <a:rPr lang="en-US" sz="2000" dirty="0"/>
              <a:t> is </a:t>
            </a:r>
            <a:r>
              <a:rPr lang="en-US" sz="2000" dirty="0" err="1"/>
              <a:t>Panas</a:t>
            </a:r>
            <a:r>
              <a:rPr lang="en-US" sz="2000" dirty="0"/>
              <a:t> AND </a:t>
            </a:r>
            <a:r>
              <a:rPr lang="en-US" sz="2000" dirty="0" err="1"/>
              <a:t>Tangis</a:t>
            </a:r>
            <a:r>
              <a:rPr lang="en-US" sz="2000" dirty="0"/>
              <a:t> is </a:t>
            </a:r>
            <a:r>
              <a:rPr lang="en-US" sz="2000" dirty="0" err="1"/>
              <a:t>Rewel</a:t>
            </a:r>
            <a:r>
              <a:rPr lang="en-US" sz="2000" dirty="0"/>
              <a:t> AND Mata is </a:t>
            </a:r>
            <a:r>
              <a:rPr lang="en-US" sz="2000" dirty="0" err="1"/>
              <a:t>Merah</a:t>
            </a:r>
            <a:r>
              <a:rPr lang="en-US" sz="2000" dirty="0"/>
              <a:t> AND </a:t>
            </a:r>
            <a:r>
              <a:rPr lang="en-US" sz="2000" dirty="0" err="1"/>
              <a:t>Kulit</a:t>
            </a:r>
            <a:r>
              <a:rPr lang="en-US" sz="2000" dirty="0"/>
              <a:t> is </a:t>
            </a:r>
            <a:r>
              <a:rPr lang="en-US" sz="2000" dirty="0" err="1"/>
              <a:t>Bintik</a:t>
            </a:r>
            <a:r>
              <a:rPr lang="en-US" sz="2000" dirty="0"/>
              <a:t> THEN </a:t>
            </a:r>
            <a:r>
              <a:rPr lang="en-US" sz="2000" dirty="0" err="1"/>
              <a:t>Sakit</a:t>
            </a:r>
            <a:r>
              <a:rPr lang="en-US" sz="2000" dirty="0"/>
              <a:t> is </a:t>
            </a:r>
            <a:r>
              <a:rPr lang="en-US" sz="2000" dirty="0" err="1"/>
              <a:t>Campak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189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METODE PENARIKAN KESIMPULAN (INFERENSI)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10887894" cy="3880773"/>
          </a:xfrm>
        </p:spPr>
        <p:txBody>
          <a:bodyPr>
            <a:normAutofit/>
          </a:bodyPr>
          <a:lstStyle/>
          <a:p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seperti</a:t>
            </a:r>
            <a:r>
              <a:rPr lang="en-US" sz="2400" dirty="0"/>
              <a:t> </a:t>
            </a:r>
            <a:r>
              <a:rPr lang="en-US" sz="2400" dirty="0" err="1"/>
              <a:t>penalaran</a:t>
            </a:r>
            <a:r>
              <a:rPr lang="en-US" sz="2400" dirty="0"/>
              <a:t> </a:t>
            </a:r>
            <a:r>
              <a:rPr lang="en-US" sz="2400" dirty="0" err="1"/>
              <a:t>monoton</a:t>
            </a:r>
            <a:r>
              <a:rPr lang="en-US" sz="2400" dirty="0"/>
              <a:t>, </a:t>
            </a:r>
            <a:r>
              <a:rPr lang="en-US" sz="2400" dirty="0" err="1"/>
              <a:t>apabila</a:t>
            </a:r>
            <a:r>
              <a:rPr lang="en-US" sz="2400" dirty="0"/>
              <a:t> </a:t>
            </a:r>
            <a:r>
              <a:rPr lang="en-US" sz="2400" dirty="0" err="1"/>
              <a:t>sistem</a:t>
            </a:r>
            <a:r>
              <a:rPr lang="en-US" sz="2400" dirty="0"/>
              <a:t> </a:t>
            </a:r>
            <a:r>
              <a:rPr lang="en-US" sz="2400" dirty="0" err="1"/>
              <a:t>terdiri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beberapa</a:t>
            </a:r>
            <a:r>
              <a:rPr lang="en-US" sz="2400" dirty="0"/>
              <a:t> </a:t>
            </a:r>
            <a:r>
              <a:rPr lang="en-US" sz="2400" dirty="0" err="1"/>
              <a:t>aturan</a:t>
            </a:r>
            <a:r>
              <a:rPr lang="en-US" sz="2400" dirty="0"/>
              <a:t>, </a:t>
            </a:r>
            <a:r>
              <a:rPr lang="en-US" sz="2400" dirty="0" err="1"/>
              <a:t>maka</a:t>
            </a:r>
            <a:r>
              <a:rPr lang="en-US" sz="2400" dirty="0"/>
              <a:t> </a:t>
            </a:r>
            <a:r>
              <a:rPr lang="en-US" sz="2400" dirty="0" err="1"/>
              <a:t>inferensi</a:t>
            </a:r>
            <a:r>
              <a:rPr lang="en-US" sz="2400" dirty="0"/>
              <a:t> </a:t>
            </a:r>
            <a:r>
              <a:rPr lang="en-US" sz="2400" dirty="0" err="1"/>
              <a:t>diperoleh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kumpulan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korelasi</a:t>
            </a:r>
            <a:r>
              <a:rPr lang="en-US" sz="2400" dirty="0"/>
              <a:t> </a:t>
            </a:r>
            <a:r>
              <a:rPr lang="en-US" sz="2400" dirty="0" err="1"/>
              <a:t>antar</a:t>
            </a:r>
            <a:r>
              <a:rPr lang="en-US" sz="2400" dirty="0"/>
              <a:t> </a:t>
            </a:r>
            <a:r>
              <a:rPr lang="en-US" sz="2400" dirty="0" err="1"/>
              <a:t>aturan</a:t>
            </a:r>
            <a:r>
              <a:rPr lang="en-US" sz="2400" dirty="0"/>
              <a:t> (</a:t>
            </a:r>
            <a:r>
              <a:rPr lang="en-US" sz="2400" dirty="0" err="1"/>
              <a:t>Kusumadewi</a:t>
            </a:r>
            <a:r>
              <a:rPr lang="en-US" sz="2400" dirty="0"/>
              <a:t>, et al, 2010). </a:t>
            </a:r>
            <a:endParaRPr lang="en-US" sz="2400" dirty="0" smtClean="0"/>
          </a:p>
          <a:p>
            <a:r>
              <a:rPr lang="en-US" sz="2400" dirty="0" smtClean="0"/>
              <a:t>Ada </a:t>
            </a:r>
            <a:r>
              <a:rPr lang="en-US" sz="2400" dirty="0" err="1"/>
              <a:t>tiga</a:t>
            </a:r>
            <a:r>
              <a:rPr lang="en-US" sz="2400" dirty="0"/>
              <a:t> </a:t>
            </a:r>
            <a:r>
              <a:rPr lang="en-US" sz="2400" dirty="0" err="1"/>
              <a:t>metode</a:t>
            </a:r>
            <a:r>
              <a:rPr lang="en-US" sz="2400" dirty="0"/>
              <a:t> yang </a:t>
            </a:r>
            <a:r>
              <a:rPr lang="en-US" sz="2400" dirty="0" err="1"/>
              <a:t>digunakan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melakukan</a:t>
            </a:r>
            <a:r>
              <a:rPr lang="en-US" sz="2400" dirty="0"/>
              <a:t> </a:t>
            </a:r>
            <a:r>
              <a:rPr lang="en-US" sz="2400" dirty="0" err="1"/>
              <a:t>inferensi</a:t>
            </a:r>
            <a:r>
              <a:rPr lang="en-US" sz="2400" dirty="0"/>
              <a:t> </a:t>
            </a:r>
            <a:r>
              <a:rPr lang="en-US" sz="2400" dirty="0" err="1"/>
              <a:t>sistem</a:t>
            </a:r>
            <a:r>
              <a:rPr lang="en-US" sz="2400" dirty="0"/>
              <a:t> fuzzy, </a:t>
            </a:r>
            <a:r>
              <a:rPr lang="en-US" sz="2400" dirty="0" err="1"/>
              <a:t>yaitu</a:t>
            </a:r>
            <a:r>
              <a:rPr lang="en-US" sz="2400" dirty="0"/>
              <a:t> :</a:t>
            </a:r>
          </a:p>
          <a:p>
            <a:pPr lvl="1"/>
            <a:r>
              <a:rPr lang="en-US" sz="2000" b="1" dirty="0" smtClean="0"/>
              <a:t>METODE MAKSIMUM</a:t>
            </a:r>
          </a:p>
          <a:p>
            <a:pPr lvl="1"/>
            <a:r>
              <a:rPr lang="en-US" sz="2000" b="1" dirty="0" smtClean="0"/>
              <a:t>METODE ADDITIVE</a:t>
            </a:r>
          </a:p>
          <a:p>
            <a:pPr lvl="1"/>
            <a:r>
              <a:rPr lang="en-US" sz="2000" b="1" dirty="0" smtClean="0"/>
              <a:t>METODE PROBABILISTIK OR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77711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METODE MAKSIMUM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77334" y="1339403"/>
                <a:ext cx="10827278" cy="5409127"/>
              </a:xfrm>
            </p:spPr>
            <p:txBody>
              <a:bodyPr>
                <a:noAutofit/>
              </a:bodyPr>
              <a:lstStyle/>
              <a:p>
                <a:r>
                  <a:rPr lang="en-US" sz="2400" dirty="0" smtClean="0"/>
                  <a:t>Pada</a:t>
                </a:r>
                <a:r>
                  <a:rPr lang="en-US" sz="2400" dirty="0"/>
                  <a:t> </a:t>
                </a:r>
                <a:r>
                  <a:rPr lang="en-US" sz="2400" dirty="0" err="1"/>
                  <a:t>metode</a:t>
                </a:r>
                <a:r>
                  <a:rPr lang="en-US" sz="2400" dirty="0"/>
                  <a:t> </a:t>
                </a:r>
                <a:r>
                  <a:rPr lang="en-US" sz="2400" dirty="0" err="1"/>
                  <a:t>ini</a:t>
                </a:r>
                <a:r>
                  <a:rPr lang="en-US" sz="2400" dirty="0"/>
                  <a:t>, </a:t>
                </a:r>
                <a:r>
                  <a:rPr lang="en-US" sz="2400" dirty="0" err="1"/>
                  <a:t>solusi</a:t>
                </a:r>
                <a:r>
                  <a:rPr lang="en-US" sz="2400" dirty="0"/>
                  <a:t> </a:t>
                </a:r>
                <a:r>
                  <a:rPr lang="en-US" sz="2400" dirty="0" err="1"/>
                  <a:t>himpunan</a:t>
                </a:r>
                <a:r>
                  <a:rPr lang="en-US" sz="2400" dirty="0"/>
                  <a:t> fuzzy </a:t>
                </a:r>
                <a:r>
                  <a:rPr lang="en-US" sz="2400" dirty="0" err="1"/>
                  <a:t>diperoleh</a:t>
                </a:r>
                <a:r>
                  <a:rPr lang="en-US" sz="2400" dirty="0"/>
                  <a:t> </a:t>
                </a:r>
                <a:r>
                  <a:rPr lang="en-US" sz="2400" dirty="0" err="1"/>
                  <a:t>dengan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cara</a:t>
                </a:r>
                <a:r>
                  <a:rPr lang="en-US" sz="2400" dirty="0"/>
                  <a:t> </a:t>
                </a:r>
                <a:r>
                  <a:rPr lang="en-US" sz="2400" dirty="0" err="1"/>
                  <a:t>mengambil</a:t>
                </a:r>
                <a:r>
                  <a:rPr lang="en-US" sz="2400" dirty="0"/>
                  <a:t> </a:t>
                </a:r>
                <a:r>
                  <a:rPr lang="en-US" sz="2400" dirty="0" err="1"/>
                  <a:t>nilai</a:t>
                </a:r>
                <a:r>
                  <a:rPr lang="en-US" sz="2400" dirty="0"/>
                  <a:t> </a:t>
                </a:r>
                <a:r>
                  <a:rPr lang="en-US" sz="2400" dirty="0" err="1"/>
                  <a:t>maksimum</a:t>
                </a:r>
                <a:r>
                  <a:rPr lang="en-US" sz="2400" dirty="0"/>
                  <a:t> </a:t>
                </a:r>
                <a:r>
                  <a:rPr lang="en-US" sz="2400" dirty="0" err="1"/>
                  <a:t>aturan</a:t>
                </a:r>
                <a:r>
                  <a:rPr lang="en-US" sz="2400" dirty="0"/>
                  <a:t>, </a:t>
                </a:r>
                <a:r>
                  <a:rPr lang="en-US" sz="2400" dirty="0" err="1"/>
                  <a:t>kemudian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menggunakannya</a:t>
                </a:r>
                <a:r>
                  <a:rPr lang="en-US" sz="2400" dirty="0"/>
                  <a:t> </a:t>
                </a:r>
                <a:r>
                  <a:rPr lang="en-US" sz="2400" dirty="0" err="1"/>
                  <a:t>untuk</a:t>
                </a:r>
                <a:r>
                  <a:rPr lang="en-US" sz="2400" dirty="0"/>
                  <a:t> </a:t>
                </a:r>
                <a:r>
                  <a:rPr lang="en-US" sz="2400" dirty="0" err="1"/>
                  <a:t>memodifikasi</a:t>
                </a:r>
                <a:r>
                  <a:rPr lang="en-US" sz="2400" dirty="0"/>
                  <a:t> </a:t>
                </a:r>
                <a:r>
                  <a:rPr lang="en-US" sz="2400" dirty="0" err="1"/>
                  <a:t>daerah</a:t>
                </a:r>
                <a:r>
                  <a:rPr lang="en-US" sz="2400" dirty="0"/>
                  <a:t> fuzzy, </a:t>
                </a:r>
                <a:r>
                  <a:rPr lang="en-US" sz="2400" dirty="0" err="1"/>
                  <a:t>dan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mengaplikasikannya</a:t>
                </a:r>
                <a:r>
                  <a:rPr lang="en-US" sz="2400" dirty="0"/>
                  <a:t> </a:t>
                </a:r>
                <a:r>
                  <a:rPr lang="en-US" sz="2400" dirty="0" err="1"/>
                  <a:t>ke</a:t>
                </a:r>
                <a:r>
                  <a:rPr lang="en-US" sz="2400" dirty="0"/>
                  <a:t> output </a:t>
                </a:r>
                <a:r>
                  <a:rPr lang="en-US" sz="2400" dirty="0" err="1"/>
                  <a:t>dengan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menggunakan</a:t>
                </a:r>
                <a:r>
                  <a:rPr lang="en-US" sz="2400" dirty="0"/>
                  <a:t> operator OR </a:t>
                </a:r>
                <a:r>
                  <a:rPr lang="en-US" sz="2400" dirty="0" err="1"/>
                  <a:t>atau</a:t>
                </a:r>
                <a:r>
                  <a:rPr lang="en-US" sz="2400" dirty="0"/>
                  <a:t> Union. </a:t>
                </a:r>
                <a:endParaRPr lang="en-US" sz="2400" dirty="0" smtClean="0"/>
              </a:p>
              <a:p>
                <a:r>
                  <a:rPr lang="en-US" sz="2400" dirty="0" err="1" smtClean="0"/>
                  <a:t>Jika</a:t>
                </a:r>
                <a:r>
                  <a:rPr lang="en-US" sz="2400" dirty="0" smtClean="0"/>
                  <a:t> </a:t>
                </a:r>
                <a:r>
                  <a:rPr lang="en-US" sz="2400" dirty="0" err="1"/>
                  <a:t>semua</a:t>
                </a:r>
                <a:r>
                  <a:rPr lang="en-US" sz="2400" dirty="0"/>
                  <a:t> </a:t>
                </a:r>
                <a:r>
                  <a:rPr lang="en-US" sz="2400" dirty="0" err="1"/>
                  <a:t>proposisi</a:t>
                </a:r>
                <a:r>
                  <a:rPr lang="en-US" sz="2400" dirty="0"/>
                  <a:t> </a:t>
                </a:r>
                <a:r>
                  <a:rPr lang="en-US" sz="2400" dirty="0" err="1"/>
                  <a:t>telah</a:t>
                </a:r>
                <a:r>
                  <a:rPr lang="en-US" sz="2400" dirty="0"/>
                  <a:t> </a:t>
                </a:r>
                <a:r>
                  <a:rPr lang="en-US" sz="2400" dirty="0" err="1"/>
                  <a:t>dievaluasi</a:t>
                </a:r>
                <a:r>
                  <a:rPr lang="en-US" sz="2400" dirty="0"/>
                  <a:t>, </a:t>
                </a:r>
                <a:r>
                  <a:rPr lang="en-US" sz="2400" dirty="0" err="1"/>
                  <a:t>maka</a:t>
                </a:r>
                <a:r>
                  <a:rPr lang="en-US" sz="2400" dirty="0"/>
                  <a:t> output </a:t>
                </a:r>
                <a:r>
                  <a:rPr lang="en-US" sz="2400" dirty="0" err="1"/>
                  <a:t>akan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berisi</a:t>
                </a:r>
                <a:r>
                  <a:rPr lang="en-US" sz="2400" dirty="0"/>
                  <a:t> </a:t>
                </a:r>
                <a:r>
                  <a:rPr lang="en-US" sz="2400" dirty="0" err="1"/>
                  <a:t>suatu</a:t>
                </a:r>
                <a:r>
                  <a:rPr lang="en-US" sz="2400" dirty="0"/>
                  <a:t> </a:t>
                </a:r>
                <a:r>
                  <a:rPr lang="en-US" sz="2400" dirty="0" err="1"/>
                  <a:t>himpunan</a:t>
                </a:r>
                <a:r>
                  <a:rPr lang="en-US" sz="2400" dirty="0"/>
                  <a:t> fuzzy yang </a:t>
                </a:r>
                <a:r>
                  <a:rPr lang="en-US" sz="2400" dirty="0" err="1"/>
                  <a:t>merefleksikan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kontribusi</a:t>
                </a:r>
                <a:r>
                  <a:rPr lang="en-US" sz="2400" dirty="0"/>
                  <a:t> </a:t>
                </a:r>
                <a:r>
                  <a:rPr lang="en-US" sz="2400" dirty="0" err="1"/>
                  <a:t>dari</a:t>
                </a:r>
                <a:r>
                  <a:rPr lang="en-US" sz="2400" dirty="0"/>
                  <a:t> </a:t>
                </a:r>
                <a:r>
                  <a:rPr lang="en-US" sz="2400" dirty="0" err="1"/>
                  <a:t>tiap-tiap</a:t>
                </a:r>
                <a:r>
                  <a:rPr lang="en-US" sz="2400" dirty="0"/>
                  <a:t> </a:t>
                </a:r>
                <a:r>
                  <a:rPr lang="en-US" sz="2400" dirty="0" err="1"/>
                  <a:t>proposisi</a:t>
                </a:r>
                <a:r>
                  <a:rPr lang="en-US" sz="2400" dirty="0"/>
                  <a:t> (</a:t>
                </a:r>
                <a:r>
                  <a:rPr lang="en-US" sz="2400" dirty="0" err="1"/>
                  <a:t>Kusumadewi</a:t>
                </a:r>
                <a:r>
                  <a:rPr lang="en-US" sz="2400" dirty="0"/>
                  <a:t>, et al, 2010</a:t>
                </a:r>
                <a:r>
                  <a:rPr lang="en-US" sz="2400" dirty="0" smtClean="0"/>
                  <a:t>)</a:t>
                </a:r>
              </a:p>
              <a:p>
                <a:r>
                  <a:rPr lang="en-US" sz="2400" dirty="0" err="1"/>
                  <a:t>Secara</a:t>
                </a:r>
                <a:r>
                  <a:rPr lang="en-US" sz="2400" dirty="0"/>
                  <a:t> </a:t>
                </a:r>
                <a:r>
                  <a:rPr lang="en-US" sz="2400" dirty="0" err="1"/>
                  <a:t>umum</a:t>
                </a:r>
                <a:r>
                  <a:rPr lang="en-US" sz="2400" dirty="0"/>
                  <a:t> </a:t>
                </a:r>
                <a:r>
                  <a:rPr lang="en-US" sz="2400" dirty="0" err="1"/>
                  <a:t>dapat</a:t>
                </a:r>
                <a:r>
                  <a:rPr lang="en-US" sz="2400" dirty="0"/>
                  <a:t> </a:t>
                </a:r>
                <a:r>
                  <a:rPr lang="en-US" sz="2400" dirty="0" err="1"/>
                  <a:t>tuliskan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dalam</a:t>
                </a:r>
                <a:r>
                  <a:rPr lang="en-US" sz="2400" dirty="0"/>
                  <a:t> </a:t>
                </a:r>
                <a:r>
                  <a:rPr lang="en-US" sz="2400" dirty="0" err="1"/>
                  <a:t>seperti</a:t>
                </a:r>
                <a:r>
                  <a:rPr lang="en-US" sz="2400" dirty="0"/>
                  <a:t> </a:t>
                </a:r>
                <a:r>
                  <a:rPr lang="en-US" sz="2400" dirty="0" err="1" smtClean="0"/>
                  <a:t>pada</a:t>
                </a:r>
                <a:r>
                  <a:rPr lang="en-US" sz="2400" dirty="0" smtClean="0"/>
                  <a:t> </a:t>
                </a:r>
                <a:r>
                  <a:rPr lang="en-US" sz="2400" dirty="0" err="1" smtClean="0"/>
                  <a:t>persamaan</a:t>
                </a:r>
                <a:r>
                  <a:rPr lang="en-US" sz="2400" dirty="0" smtClean="0"/>
                  <a:t> : </a:t>
                </a:r>
              </a:p>
              <a:p>
                <a:endParaRPr lang="en-US" sz="2400" dirty="0"/>
              </a:p>
              <a:p>
                <a:endParaRPr lang="en-US" sz="2400" dirty="0" smtClean="0"/>
              </a:p>
              <a:p>
                <a:r>
                  <a:rPr lang="en-US" sz="2400" dirty="0" err="1"/>
                  <a:t>Dengan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𝑠𝑓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 smtClean="0"/>
                  <a:t> merupakan </a:t>
                </a:r>
                <a:r>
                  <a:rPr lang="en-US" sz="2400" dirty="0" err="1"/>
                  <a:t>nilai</a:t>
                </a:r>
                <a:r>
                  <a:rPr lang="en-US" sz="2400" dirty="0"/>
                  <a:t> </a:t>
                </a:r>
                <a:r>
                  <a:rPr lang="en-US" sz="2400" dirty="0" err="1"/>
                  <a:t>keanggotaan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solusi</a:t>
                </a:r>
                <a:r>
                  <a:rPr lang="en-US" sz="2400" dirty="0"/>
                  <a:t> fuzzy </a:t>
                </a:r>
                <a:r>
                  <a:rPr lang="en-US" sz="2400" dirty="0" err="1"/>
                  <a:t>sampai</a:t>
                </a:r>
                <a:r>
                  <a:rPr lang="en-US" sz="2400" dirty="0"/>
                  <a:t> </a:t>
                </a:r>
                <a:r>
                  <a:rPr lang="en-US" sz="2400" dirty="0" err="1"/>
                  <a:t>aturan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ke-i</a:t>
                </a:r>
                <a:r>
                  <a:rPr lang="en-US" sz="2400" dirty="0"/>
                  <a:t>, </a:t>
                </a:r>
                <a:r>
                  <a:rPr lang="en-US" sz="2400" dirty="0" err="1"/>
                  <a:t>dan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 smtClean="0"/>
                  <a:t> </a:t>
                </a:r>
                <a:r>
                  <a:rPr lang="en-US" sz="2400" dirty="0" err="1"/>
                  <a:t>merupakan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nilai</a:t>
                </a:r>
                <a:r>
                  <a:rPr lang="en-US" sz="2400" dirty="0"/>
                  <a:t> </a:t>
                </a:r>
                <a:r>
                  <a:rPr lang="en-US" sz="2400" dirty="0" err="1"/>
                  <a:t>keanggotaan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konsekuen</a:t>
                </a:r>
                <a:r>
                  <a:rPr lang="en-US" sz="2400" dirty="0"/>
                  <a:t> fuzzy </a:t>
                </a:r>
                <a:r>
                  <a:rPr lang="en-US" sz="2400" dirty="0" err="1"/>
                  <a:t>aturan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ke-i</a:t>
                </a:r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4" y="1339403"/>
                <a:ext cx="10827278" cy="5409127"/>
              </a:xfrm>
              <a:blipFill rotWithShape="0">
                <a:blip r:embed="rId2"/>
                <a:stretch>
                  <a:fillRect l="-450" t="-902" r="-6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33635" t="58935" r="36868" b="34199"/>
          <a:stretch/>
        </p:blipFill>
        <p:spPr>
          <a:xfrm>
            <a:off x="1120461" y="4752303"/>
            <a:ext cx="5707675" cy="746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984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52704" y="5521010"/>
            <a:ext cx="3934216" cy="1336990"/>
          </a:xfrm>
        </p:spPr>
        <p:txBody>
          <a:bodyPr/>
          <a:lstStyle/>
          <a:p>
            <a:r>
              <a:rPr lang="en-US" dirty="0"/>
              <a:t>Proses </a:t>
            </a:r>
            <a:r>
              <a:rPr lang="en-US" dirty="0" err="1"/>
              <a:t>penarikan</a:t>
            </a:r>
            <a:r>
              <a:rPr lang="en-US" dirty="0"/>
              <a:t> </a:t>
            </a:r>
            <a:r>
              <a:rPr lang="en-US" dirty="0" err="1"/>
              <a:t>kesimpulan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maksimum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21955" t="17385" r="23803" b="12192"/>
          <a:stretch/>
        </p:blipFill>
        <p:spPr>
          <a:xfrm>
            <a:off x="2589212" y="-1292"/>
            <a:ext cx="5305537" cy="387265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22449" t="35695" r="24297" b="9728"/>
          <a:stretch/>
        </p:blipFill>
        <p:spPr>
          <a:xfrm>
            <a:off x="2647167" y="3867392"/>
            <a:ext cx="5247582" cy="302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074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l" defTabSz="457200" rtl="0">
              <a:spcBef>
                <a:spcPct val="0"/>
              </a:spcBef>
            </a:pPr>
            <a:r>
              <a:rPr lang="en-US" sz="4000" dirty="0"/>
              <a:t>METODE </a:t>
            </a:r>
            <a:r>
              <a:rPr lang="en-US" sz="4000" dirty="0" smtClean="0"/>
              <a:t>ADDITIVE</a:t>
            </a:r>
            <a:endParaRPr lang="en-US" sz="4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77334" y="1532586"/>
                <a:ext cx="10827278" cy="4378636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err="1"/>
                  <a:t>Pada</a:t>
                </a:r>
                <a:r>
                  <a:rPr lang="en-US" sz="2400" dirty="0"/>
                  <a:t> </a:t>
                </a:r>
                <a:r>
                  <a:rPr lang="en-US" sz="2400" dirty="0" err="1"/>
                  <a:t>metode</a:t>
                </a:r>
                <a:r>
                  <a:rPr lang="en-US" sz="2400" dirty="0"/>
                  <a:t> </a:t>
                </a:r>
                <a:r>
                  <a:rPr lang="en-US" sz="2400" dirty="0" err="1"/>
                  <a:t>ini</a:t>
                </a:r>
                <a:r>
                  <a:rPr lang="en-US" sz="2400" dirty="0"/>
                  <a:t>, </a:t>
                </a:r>
                <a:r>
                  <a:rPr lang="en-US" sz="2400" dirty="0" err="1"/>
                  <a:t>solusi</a:t>
                </a:r>
                <a:r>
                  <a:rPr lang="en-US" sz="2400" dirty="0"/>
                  <a:t> </a:t>
                </a:r>
                <a:r>
                  <a:rPr lang="en-US" sz="2400" dirty="0" err="1"/>
                  <a:t>himpunan</a:t>
                </a:r>
                <a:r>
                  <a:rPr lang="en-US" sz="2400" dirty="0"/>
                  <a:t> fuzzy </a:t>
                </a:r>
                <a:r>
                  <a:rPr lang="en-US" sz="2400" dirty="0" err="1"/>
                  <a:t>diperoleh</a:t>
                </a:r>
                <a:r>
                  <a:rPr lang="en-US" sz="2400" dirty="0"/>
                  <a:t> </a:t>
                </a:r>
                <a:r>
                  <a:rPr lang="en-US" sz="2400" dirty="0" err="1"/>
                  <a:t>dengan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cara</a:t>
                </a:r>
                <a:r>
                  <a:rPr lang="en-US" sz="2400" dirty="0"/>
                  <a:t> </a:t>
                </a:r>
                <a:r>
                  <a:rPr lang="en-US" sz="2400" dirty="0" err="1"/>
                  <a:t>melakukan</a:t>
                </a:r>
                <a:r>
                  <a:rPr lang="en-US" sz="2400" dirty="0"/>
                  <a:t> bounded-sum </a:t>
                </a:r>
                <a:r>
                  <a:rPr lang="en-US" sz="2400" dirty="0" err="1"/>
                  <a:t>terhadap</a:t>
                </a:r>
                <a:r>
                  <a:rPr lang="en-US" sz="2400" dirty="0"/>
                  <a:t> </a:t>
                </a:r>
                <a:r>
                  <a:rPr lang="en-US" sz="2400" dirty="0" err="1"/>
                  <a:t>semua</a:t>
                </a:r>
                <a:r>
                  <a:rPr lang="en-US" sz="2400" dirty="0"/>
                  <a:t> output </a:t>
                </a:r>
                <a:r>
                  <a:rPr lang="en-US" sz="2400" dirty="0" err="1"/>
                  <a:t>daerah</a:t>
                </a:r>
                <a:r>
                  <a:rPr lang="en-US" sz="2400" dirty="0"/>
                  <a:t> fuzzy (</a:t>
                </a:r>
                <a:r>
                  <a:rPr lang="en-US" sz="2400" dirty="0" err="1"/>
                  <a:t>Kusumadewi</a:t>
                </a:r>
                <a:r>
                  <a:rPr lang="en-US" sz="2400" dirty="0"/>
                  <a:t>, et al, 2010</a:t>
                </a:r>
                <a:r>
                  <a:rPr lang="en-US" sz="2400" dirty="0" smtClean="0"/>
                  <a:t>).</a:t>
                </a:r>
              </a:p>
              <a:p>
                <a:r>
                  <a:rPr lang="en-US" sz="2400" dirty="0" err="1"/>
                  <a:t>Secara</a:t>
                </a:r>
                <a:r>
                  <a:rPr lang="en-US" sz="2400" dirty="0"/>
                  <a:t> </a:t>
                </a:r>
                <a:r>
                  <a:rPr lang="en-US" sz="2400" dirty="0" err="1"/>
                  <a:t>umum</a:t>
                </a:r>
                <a:r>
                  <a:rPr lang="en-US" sz="2400" dirty="0"/>
                  <a:t> </a:t>
                </a:r>
                <a:r>
                  <a:rPr lang="en-US" sz="2400" dirty="0" err="1"/>
                  <a:t>dapat</a:t>
                </a:r>
                <a:r>
                  <a:rPr lang="en-US" sz="2400" dirty="0"/>
                  <a:t> </a:t>
                </a:r>
                <a:r>
                  <a:rPr lang="en-US" sz="2400" dirty="0" err="1"/>
                  <a:t>diekspresikan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dalam</a:t>
                </a:r>
                <a:r>
                  <a:rPr lang="en-US" sz="2400" dirty="0"/>
                  <a:t> </a:t>
                </a:r>
                <a:r>
                  <a:rPr lang="en-US" sz="2400" dirty="0" err="1" smtClean="0"/>
                  <a:t>persamaan</a:t>
                </a:r>
                <a:endParaRPr lang="en-US" sz="2400" dirty="0" smtClean="0"/>
              </a:p>
              <a:p>
                <a:endParaRPr lang="en-US" sz="2400" dirty="0"/>
              </a:p>
              <a:p>
                <a:endParaRPr lang="en-US" sz="2400" dirty="0" smtClean="0"/>
              </a:p>
              <a:p>
                <a:endParaRPr lang="en-US" sz="2400" dirty="0"/>
              </a:p>
              <a:p>
                <a:r>
                  <a:rPr lang="en-US" sz="2400" dirty="0" err="1"/>
                  <a:t>Dengan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𝑠𝑓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 smtClean="0"/>
                  <a:t> merupakan </a:t>
                </a:r>
                <a:r>
                  <a:rPr lang="en-US" sz="2400" dirty="0" err="1"/>
                  <a:t>nilai</a:t>
                </a:r>
                <a:r>
                  <a:rPr lang="en-US" sz="2400" dirty="0"/>
                  <a:t> </a:t>
                </a:r>
                <a:r>
                  <a:rPr lang="en-US" sz="2400" dirty="0" err="1"/>
                  <a:t>keanggotaan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solusi</a:t>
                </a:r>
                <a:r>
                  <a:rPr lang="en-US" sz="2400" dirty="0"/>
                  <a:t> fuzzy </a:t>
                </a:r>
                <a:r>
                  <a:rPr lang="en-US" sz="2400" dirty="0" err="1"/>
                  <a:t>sampai</a:t>
                </a:r>
                <a:r>
                  <a:rPr lang="en-US" sz="2400" dirty="0"/>
                  <a:t> </a:t>
                </a:r>
                <a:r>
                  <a:rPr lang="en-US" sz="2400" dirty="0" err="1"/>
                  <a:t>aturan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ke-i</a:t>
                </a:r>
                <a:r>
                  <a:rPr lang="en-US" sz="2400" dirty="0"/>
                  <a:t>, </a:t>
                </a:r>
                <a:r>
                  <a:rPr lang="en-US" sz="2400" dirty="0" err="1"/>
                  <a:t>dan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𝑘𝑓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 smtClean="0"/>
                  <a:t> merupakan </a:t>
                </a:r>
                <a:r>
                  <a:rPr lang="en-US" sz="2400" dirty="0" err="1"/>
                  <a:t>nilai</a:t>
                </a:r>
                <a:r>
                  <a:rPr lang="en-US" sz="2400" dirty="0"/>
                  <a:t> </a:t>
                </a:r>
                <a:r>
                  <a:rPr lang="en-US" sz="2400" dirty="0" err="1"/>
                  <a:t>keanggotaan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konsekuen</a:t>
                </a:r>
                <a:r>
                  <a:rPr lang="en-US" sz="2400" dirty="0"/>
                  <a:t> fuzzy </a:t>
                </a:r>
                <a:r>
                  <a:rPr lang="en-US" sz="2400" dirty="0" err="1"/>
                  <a:t>aturan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ke-i</a:t>
                </a:r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4" y="1532586"/>
                <a:ext cx="10827278" cy="4378636"/>
              </a:xfrm>
              <a:blipFill rotWithShape="0">
                <a:blip r:embed="rId2"/>
                <a:stretch>
                  <a:fillRect l="-450" t="-1113" r="-6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30467" t="69146" r="30434" b="18706"/>
          <a:stretch/>
        </p:blipFill>
        <p:spPr>
          <a:xfrm>
            <a:off x="850005" y="3508864"/>
            <a:ext cx="6528423" cy="1140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598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METODE PROBABILISTIC OR (PROBOR) 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77334" y="1493949"/>
                <a:ext cx="10501528" cy="4547413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err="1"/>
                  <a:t>Metode</a:t>
                </a:r>
                <a:r>
                  <a:rPr lang="en-US" sz="2400" dirty="0"/>
                  <a:t> probabilistic OR </a:t>
                </a:r>
                <a:r>
                  <a:rPr lang="en-US" sz="2400" dirty="0" err="1"/>
                  <a:t>merupakan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metode</a:t>
                </a:r>
                <a:r>
                  <a:rPr lang="en-US" sz="2400" dirty="0"/>
                  <a:t> </a:t>
                </a:r>
                <a:r>
                  <a:rPr lang="en-US" sz="2400" dirty="0" err="1"/>
                  <a:t>penarikan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kesimpulan</a:t>
                </a:r>
                <a:r>
                  <a:rPr lang="en-US" sz="2400" dirty="0"/>
                  <a:t> yang </a:t>
                </a:r>
                <a:r>
                  <a:rPr lang="en-US" sz="2400" dirty="0" err="1"/>
                  <a:t>mana</a:t>
                </a:r>
                <a:r>
                  <a:rPr lang="en-US" sz="2400" dirty="0"/>
                  <a:t> </a:t>
                </a:r>
                <a:r>
                  <a:rPr lang="en-US" sz="2400" dirty="0" err="1"/>
                  <a:t>solusi</a:t>
                </a:r>
                <a:r>
                  <a:rPr lang="en-US" sz="2400" dirty="0"/>
                  <a:t> </a:t>
                </a:r>
                <a:r>
                  <a:rPr lang="en-US" sz="2400" dirty="0" err="1"/>
                  <a:t>himpunan</a:t>
                </a:r>
                <a:r>
                  <a:rPr lang="en-US" sz="2400" dirty="0"/>
                  <a:t> fuzzy </a:t>
                </a:r>
                <a:r>
                  <a:rPr lang="en-US" sz="2400" dirty="0" err="1"/>
                  <a:t>diperoleh</a:t>
                </a:r>
                <a:r>
                  <a:rPr lang="en-US" sz="2400" dirty="0"/>
                  <a:t> </a:t>
                </a:r>
                <a:r>
                  <a:rPr lang="en-US" sz="2400" dirty="0" err="1"/>
                  <a:t>dengan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cara</a:t>
                </a:r>
                <a:r>
                  <a:rPr lang="en-US" sz="2400" dirty="0"/>
                  <a:t> </a:t>
                </a:r>
                <a:r>
                  <a:rPr lang="en-US" sz="2400" dirty="0" err="1"/>
                  <a:t>melakukan</a:t>
                </a:r>
                <a:r>
                  <a:rPr lang="en-US" sz="2400" dirty="0"/>
                  <a:t> product </a:t>
                </a:r>
                <a:r>
                  <a:rPr lang="en-US" sz="2400" dirty="0" err="1"/>
                  <a:t>terhadap</a:t>
                </a:r>
                <a:r>
                  <a:rPr lang="en-US" sz="2400" dirty="0"/>
                  <a:t> </a:t>
                </a:r>
                <a:r>
                  <a:rPr lang="en-US" sz="2400" dirty="0" err="1"/>
                  <a:t>semua</a:t>
                </a:r>
                <a:r>
                  <a:rPr lang="en-US" sz="2400" dirty="0"/>
                  <a:t> </a:t>
                </a:r>
                <a:r>
                  <a:rPr lang="en-US" sz="2400" dirty="0" err="1"/>
                  <a:t>keluaran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daerah</a:t>
                </a:r>
                <a:r>
                  <a:rPr lang="en-US" sz="2400" dirty="0"/>
                  <a:t> fuzzy. </a:t>
                </a:r>
                <a:endParaRPr lang="en-US" sz="2400" dirty="0" smtClean="0"/>
              </a:p>
              <a:p>
                <a:r>
                  <a:rPr lang="en-US" sz="2400" dirty="0" err="1" smtClean="0"/>
                  <a:t>Secara</a:t>
                </a:r>
                <a:r>
                  <a:rPr lang="en-US" sz="2400" dirty="0" smtClean="0"/>
                  <a:t> </a:t>
                </a:r>
                <a:r>
                  <a:rPr lang="en-US" sz="2400" dirty="0" err="1"/>
                  <a:t>umum</a:t>
                </a:r>
                <a:r>
                  <a:rPr lang="en-US" sz="2400" dirty="0"/>
                  <a:t> </a:t>
                </a:r>
                <a:r>
                  <a:rPr lang="en-US" sz="2400" dirty="0" err="1"/>
                  <a:t>dapat</a:t>
                </a:r>
                <a:r>
                  <a:rPr lang="en-US" sz="2400" dirty="0"/>
                  <a:t> </a:t>
                </a:r>
                <a:r>
                  <a:rPr lang="en-US" sz="2400" dirty="0" err="1"/>
                  <a:t>diekspresikan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dalam</a:t>
                </a:r>
                <a:r>
                  <a:rPr lang="en-US" sz="2400" dirty="0"/>
                  <a:t> </a:t>
                </a:r>
                <a:r>
                  <a:rPr lang="en-US" sz="2400" dirty="0" err="1" smtClean="0"/>
                  <a:t>persamaan</a:t>
                </a:r>
                <a:endParaRPr lang="en-US" sz="2400" dirty="0" smtClean="0"/>
              </a:p>
              <a:p>
                <a:endParaRPr lang="en-US" sz="2400" dirty="0"/>
              </a:p>
              <a:p>
                <a:endParaRPr lang="en-US" sz="2400" dirty="0" smtClean="0"/>
              </a:p>
              <a:p>
                <a:endParaRPr lang="en-US" sz="2400" dirty="0"/>
              </a:p>
              <a:p>
                <a:r>
                  <a:rPr lang="en-US" sz="2400" dirty="0" err="1"/>
                  <a:t>Dengan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𝑠𝑓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 smtClean="0"/>
                  <a:t> </a:t>
                </a:r>
                <a:r>
                  <a:rPr lang="en-US" sz="2400" dirty="0" err="1" smtClean="0"/>
                  <a:t>merupakan</a:t>
                </a:r>
                <a:r>
                  <a:rPr lang="en-US" sz="2400" dirty="0" smtClean="0"/>
                  <a:t> </a:t>
                </a:r>
                <a:r>
                  <a:rPr lang="en-US" sz="2400" dirty="0" err="1"/>
                  <a:t>nilai</a:t>
                </a:r>
                <a:r>
                  <a:rPr lang="en-US" sz="2400" dirty="0"/>
                  <a:t> </a:t>
                </a:r>
                <a:r>
                  <a:rPr lang="en-US" sz="2400" dirty="0" err="1"/>
                  <a:t>keanggotaan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solusi</a:t>
                </a:r>
                <a:r>
                  <a:rPr lang="en-US" sz="2400" dirty="0"/>
                  <a:t> fuzzy </a:t>
                </a:r>
                <a:r>
                  <a:rPr lang="en-US" sz="2400" dirty="0" err="1"/>
                  <a:t>sampai</a:t>
                </a:r>
                <a:r>
                  <a:rPr lang="en-US" sz="2400" dirty="0"/>
                  <a:t> </a:t>
                </a:r>
                <a:r>
                  <a:rPr lang="en-US" sz="2400" dirty="0" err="1"/>
                  <a:t>aturan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ke-i</a:t>
                </a:r>
                <a:r>
                  <a:rPr lang="en-US" sz="2400" dirty="0"/>
                  <a:t>, </a:t>
                </a:r>
                <a:r>
                  <a:rPr lang="en-US" sz="2400" dirty="0" err="1"/>
                  <a:t>dan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𝑘𝑓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 </a:t>
                </a:r>
                <a:r>
                  <a:rPr lang="en-US" sz="2400" dirty="0" err="1"/>
                  <a:t>merupakan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nilai</a:t>
                </a:r>
                <a:r>
                  <a:rPr lang="en-US" sz="2400" dirty="0"/>
                  <a:t> </a:t>
                </a:r>
                <a:r>
                  <a:rPr lang="en-US" sz="2400" dirty="0" err="1"/>
                  <a:t>keanggotaan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konsekuen</a:t>
                </a:r>
                <a:r>
                  <a:rPr lang="en-US" sz="2400" dirty="0"/>
                  <a:t> fuzzy </a:t>
                </a:r>
                <a:r>
                  <a:rPr lang="en-US" sz="2400" dirty="0" err="1"/>
                  <a:t>aturan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ke-i</a:t>
                </a:r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4" y="1493949"/>
                <a:ext cx="10501528" cy="4547413"/>
              </a:xfrm>
              <a:blipFill rotWithShape="0">
                <a:blip r:embed="rId2"/>
                <a:stretch>
                  <a:fillRect l="-464" t="-1072" r="-174" b="-6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3343" t="57878" r="22318" b="30940"/>
          <a:stretch/>
        </p:blipFill>
        <p:spPr>
          <a:xfrm>
            <a:off x="1030310" y="3629112"/>
            <a:ext cx="7302321" cy="713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639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METODE PENEGASAN ATAU DEFUZZIFIKASI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2732" y="2133600"/>
            <a:ext cx="10731880" cy="4537656"/>
          </a:xfrm>
        </p:spPr>
        <p:txBody>
          <a:bodyPr>
            <a:normAutofit/>
          </a:bodyPr>
          <a:lstStyle/>
          <a:p>
            <a:r>
              <a:rPr lang="en-US" dirty="0"/>
              <a:t>Input </a:t>
            </a:r>
            <a:r>
              <a:rPr lang="en-US" dirty="0" err="1"/>
              <a:t>dari</a:t>
            </a:r>
            <a:r>
              <a:rPr lang="en-US" dirty="0"/>
              <a:t> proses </a:t>
            </a:r>
            <a:r>
              <a:rPr lang="en-US" dirty="0" err="1"/>
              <a:t>defuzifikasi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himpunan</a:t>
            </a:r>
            <a:r>
              <a:rPr lang="en-US" dirty="0"/>
              <a:t> fuzzy yang </a:t>
            </a:r>
            <a:r>
              <a:rPr lang="en-US" dirty="0" err="1"/>
              <a:t>diperoleh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komposisi</a:t>
            </a:r>
            <a:r>
              <a:rPr lang="en-US" dirty="0"/>
              <a:t> </a:t>
            </a:r>
            <a:r>
              <a:rPr lang="en-US" dirty="0" err="1"/>
              <a:t>aturan-aturan</a:t>
            </a:r>
            <a:r>
              <a:rPr lang="en-US" dirty="0"/>
              <a:t> fuzzy, </a:t>
            </a:r>
            <a:r>
              <a:rPr lang="en-US" dirty="0" err="1"/>
              <a:t>sedangkan</a:t>
            </a:r>
            <a:r>
              <a:rPr lang="en-US" dirty="0"/>
              <a:t> output yang </a:t>
            </a:r>
            <a:r>
              <a:rPr lang="en-US" dirty="0" err="1"/>
              <a:t>dihasilkan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bilangan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domain </a:t>
            </a:r>
            <a:r>
              <a:rPr lang="en-US" dirty="0" err="1"/>
              <a:t>himpunan</a:t>
            </a:r>
            <a:r>
              <a:rPr lang="en-US" dirty="0"/>
              <a:t> fuzzy </a:t>
            </a:r>
            <a:r>
              <a:rPr lang="en-US" dirty="0" err="1"/>
              <a:t>tersebut</a:t>
            </a:r>
            <a:r>
              <a:rPr lang="en-US" dirty="0"/>
              <a:t> (</a:t>
            </a:r>
            <a:r>
              <a:rPr lang="en-US" dirty="0" err="1"/>
              <a:t>Kusumadewi</a:t>
            </a:r>
            <a:r>
              <a:rPr lang="en-US" dirty="0"/>
              <a:t>, et al, 2010</a:t>
            </a:r>
            <a:r>
              <a:rPr lang="en-US" dirty="0" smtClean="0"/>
              <a:t>)</a:t>
            </a:r>
          </a:p>
          <a:p>
            <a:r>
              <a:rPr lang="en-US" dirty="0" err="1"/>
              <a:t>Defuzzifikasi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penegasan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memetakan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himpunan</a:t>
            </a:r>
            <a:r>
              <a:rPr lang="en-US" dirty="0"/>
              <a:t> fuzzy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smtClean="0"/>
              <a:t>crisp</a:t>
            </a:r>
          </a:p>
          <a:p>
            <a:r>
              <a:rPr lang="en-US" dirty="0" err="1"/>
              <a:t>Masukkan</a:t>
            </a:r>
            <a:r>
              <a:rPr lang="en-US" dirty="0"/>
              <a:t> proses </a:t>
            </a:r>
            <a:r>
              <a:rPr lang="en-US" dirty="0" err="1"/>
              <a:t>defuzzifikasi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himpunan</a:t>
            </a:r>
            <a:r>
              <a:rPr lang="en-US" dirty="0"/>
              <a:t> fuzzy. </a:t>
            </a:r>
            <a:r>
              <a:rPr lang="en-US" dirty="0" err="1"/>
              <a:t>Terdapat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defuzzifikasi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smtClean="0"/>
              <a:t>lain:</a:t>
            </a:r>
          </a:p>
          <a:p>
            <a:pPr lvl="1"/>
            <a:r>
              <a:rPr lang="en-US" b="1" dirty="0" err="1"/>
              <a:t>Metode</a:t>
            </a:r>
            <a:r>
              <a:rPr lang="en-US" b="1" dirty="0"/>
              <a:t> Centroid </a:t>
            </a:r>
            <a:r>
              <a:rPr lang="en-US" b="1" dirty="0" err="1"/>
              <a:t>atau</a:t>
            </a:r>
            <a:r>
              <a:rPr lang="en-US" b="1" dirty="0"/>
              <a:t> Composite </a:t>
            </a:r>
            <a:r>
              <a:rPr lang="en-US" b="1" dirty="0" smtClean="0"/>
              <a:t>Moment</a:t>
            </a:r>
          </a:p>
          <a:p>
            <a:pPr lvl="1"/>
            <a:r>
              <a:rPr lang="en-US" b="1" dirty="0" err="1"/>
              <a:t>Metode</a:t>
            </a:r>
            <a:r>
              <a:rPr lang="en-US" b="1" dirty="0"/>
              <a:t> </a:t>
            </a:r>
            <a:r>
              <a:rPr lang="en-US" b="1" dirty="0" smtClean="0"/>
              <a:t>bisector</a:t>
            </a:r>
          </a:p>
          <a:p>
            <a:pPr lvl="1"/>
            <a:r>
              <a:rPr lang="en-US" b="1" dirty="0" err="1"/>
              <a:t>Metode</a:t>
            </a:r>
            <a:r>
              <a:rPr lang="en-US" b="1" dirty="0"/>
              <a:t> Mean of Maximum (MOM) </a:t>
            </a:r>
            <a:endParaRPr lang="en-US" b="1" dirty="0" smtClean="0"/>
          </a:p>
          <a:p>
            <a:pPr lvl="1"/>
            <a:r>
              <a:rPr lang="en-US" b="1" dirty="0" err="1"/>
              <a:t>Metode</a:t>
            </a:r>
            <a:r>
              <a:rPr lang="en-US" b="1" dirty="0"/>
              <a:t> Largest of Maximum (LOM) </a:t>
            </a:r>
            <a:endParaRPr lang="en-US" b="1" dirty="0" smtClean="0"/>
          </a:p>
          <a:p>
            <a:pPr lvl="1"/>
            <a:r>
              <a:rPr lang="en-US" b="1" dirty="0" err="1"/>
              <a:t>Metode</a:t>
            </a:r>
            <a:r>
              <a:rPr lang="en-US" b="1" dirty="0"/>
              <a:t> Smallest of Maximum (SOM) </a:t>
            </a:r>
          </a:p>
        </p:txBody>
      </p:sp>
    </p:spTree>
    <p:extLst>
      <p:ext uri="{BB962C8B-B14F-4D97-AF65-F5344CB8AC3E}">
        <p14:creationId xmlns:p14="http://schemas.microsoft.com/office/powerpoint/2010/main" val="31193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592428"/>
            <a:ext cx="10308345" cy="6265571"/>
          </a:xfrm>
        </p:spPr>
        <p:txBody>
          <a:bodyPr>
            <a:normAutofit/>
          </a:bodyPr>
          <a:lstStyle/>
          <a:p>
            <a:r>
              <a:rPr lang="en-US" sz="2800" b="1" dirty="0" err="1">
                <a:solidFill>
                  <a:srgbClr val="FF0000"/>
                </a:solidFill>
              </a:rPr>
              <a:t>Metode</a:t>
            </a:r>
            <a:r>
              <a:rPr lang="en-US" sz="2800" b="1" dirty="0">
                <a:solidFill>
                  <a:srgbClr val="FF0000"/>
                </a:solidFill>
              </a:rPr>
              <a:t> Centroid </a:t>
            </a:r>
            <a:r>
              <a:rPr lang="en-US" sz="2800" b="1" dirty="0" err="1">
                <a:solidFill>
                  <a:srgbClr val="FF0000"/>
                </a:solidFill>
              </a:rPr>
              <a:t>atau</a:t>
            </a:r>
            <a:r>
              <a:rPr lang="en-US" sz="2800" b="1" dirty="0">
                <a:solidFill>
                  <a:srgbClr val="FF0000"/>
                </a:solidFill>
              </a:rPr>
              <a:t> Composite Moment</a:t>
            </a:r>
            <a:endParaRPr lang="en-US" sz="2800" dirty="0" smtClean="0"/>
          </a:p>
          <a:p>
            <a:pPr lvl="1"/>
            <a:r>
              <a:rPr lang="en-US" sz="1800" dirty="0" err="1" smtClean="0"/>
              <a:t>Pada</a:t>
            </a:r>
            <a:r>
              <a:rPr lang="en-US" sz="1800" dirty="0" smtClean="0"/>
              <a:t> met	ode </a:t>
            </a:r>
            <a:r>
              <a:rPr lang="en-US" sz="1800" dirty="0" err="1"/>
              <a:t>ini</a:t>
            </a:r>
            <a:r>
              <a:rPr lang="en-US" sz="1800" dirty="0"/>
              <a:t>, </a:t>
            </a:r>
            <a:r>
              <a:rPr lang="en-US" sz="1800" dirty="0" err="1"/>
              <a:t>penyelesaian</a:t>
            </a:r>
            <a:r>
              <a:rPr lang="en-US" sz="1800" dirty="0"/>
              <a:t> crisp </a:t>
            </a:r>
            <a:r>
              <a:rPr lang="en-US" sz="1800" dirty="0" err="1"/>
              <a:t>diperoleh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cara</a:t>
            </a:r>
            <a:r>
              <a:rPr lang="en-US" sz="1800" dirty="0"/>
              <a:t> </a:t>
            </a:r>
            <a:r>
              <a:rPr lang="en-US" sz="1800" dirty="0" err="1"/>
              <a:t>mengambil</a:t>
            </a:r>
            <a:r>
              <a:rPr lang="en-US" sz="1800" dirty="0"/>
              <a:t> </a:t>
            </a:r>
            <a:r>
              <a:rPr lang="en-US" sz="1800" dirty="0" err="1"/>
              <a:t>titik</a:t>
            </a:r>
            <a:r>
              <a:rPr lang="en-US" sz="1800" dirty="0"/>
              <a:t> </a:t>
            </a:r>
            <a:r>
              <a:rPr lang="en-US" sz="1800" dirty="0" err="1"/>
              <a:t>pusat</a:t>
            </a:r>
            <a:r>
              <a:rPr lang="en-US" sz="1800" dirty="0"/>
              <a:t> (z*) </a:t>
            </a:r>
            <a:r>
              <a:rPr lang="en-US" sz="1800" dirty="0" err="1"/>
              <a:t>daerah</a:t>
            </a:r>
            <a:r>
              <a:rPr lang="en-US" sz="1800" dirty="0"/>
              <a:t> fuzzy. </a:t>
            </a:r>
            <a:r>
              <a:rPr lang="en-US" sz="1800" dirty="0" err="1"/>
              <a:t>Secara</a:t>
            </a:r>
            <a:r>
              <a:rPr lang="en-US" sz="1800" dirty="0"/>
              <a:t> </a:t>
            </a:r>
            <a:r>
              <a:rPr lang="en-US" sz="1800" dirty="0" err="1"/>
              <a:t>umum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semesta</a:t>
            </a:r>
            <a:r>
              <a:rPr lang="en-US" sz="1800" dirty="0"/>
              <a:t> </a:t>
            </a:r>
            <a:r>
              <a:rPr lang="en-US" sz="1800" dirty="0" err="1"/>
              <a:t>kontinu</a:t>
            </a:r>
            <a:r>
              <a:rPr lang="en-US" sz="1800" dirty="0"/>
              <a:t> </a:t>
            </a:r>
            <a:r>
              <a:rPr lang="en-US" sz="1800" dirty="0" err="1"/>
              <a:t>dirumuskan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persamaan</a:t>
            </a:r>
            <a:r>
              <a:rPr lang="en-US" sz="1800" dirty="0"/>
              <a:t> </a:t>
            </a:r>
            <a:endParaRPr lang="en-US" sz="18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pPr lvl="1"/>
            <a:r>
              <a:rPr lang="en-US" sz="1900" dirty="0" err="1" smtClean="0"/>
              <a:t>dan</a:t>
            </a:r>
            <a:r>
              <a:rPr lang="en-US" sz="1900" dirty="0" smtClean="0"/>
              <a:t> </a:t>
            </a:r>
            <a:r>
              <a:rPr lang="en-US" sz="1900" dirty="0" err="1"/>
              <a:t>untuk</a:t>
            </a:r>
            <a:r>
              <a:rPr lang="en-US" sz="1900" dirty="0"/>
              <a:t> </a:t>
            </a:r>
            <a:r>
              <a:rPr lang="en-US" sz="1900" dirty="0" err="1" smtClean="0"/>
              <a:t>semesta</a:t>
            </a:r>
            <a:r>
              <a:rPr lang="en-US" sz="1900" dirty="0" smtClean="0"/>
              <a:t> </a:t>
            </a:r>
            <a:r>
              <a:rPr lang="en-US" sz="1900" dirty="0" err="1"/>
              <a:t>diskret</a:t>
            </a:r>
            <a:r>
              <a:rPr lang="en-US" sz="1900" dirty="0"/>
              <a:t> </a:t>
            </a:r>
            <a:r>
              <a:rPr lang="en-US" sz="1900" dirty="0" err="1"/>
              <a:t>dirumuskan</a:t>
            </a:r>
            <a:r>
              <a:rPr lang="en-US" sz="1900" dirty="0"/>
              <a:t> </a:t>
            </a:r>
            <a:r>
              <a:rPr lang="en-US" sz="1900" dirty="0" err="1"/>
              <a:t>dalam</a:t>
            </a:r>
            <a:r>
              <a:rPr lang="en-US" sz="1900" dirty="0"/>
              <a:t> </a:t>
            </a:r>
            <a:r>
              <a:rPr lang="en-US" sz="1900" dirty="0" err="1" smtClean="0"/>
              <a:t>persamaan</a:t>
            </a:r>
            <a:endParaRPr lang="en-US" sz="1900" dirty="0" smtClean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r>
              <a:rPr lang="en-US" sz="2400" b="1" dirty="0" err="1" smtClean="0">
                <a:solidFill>
                  <a:srgbClr val="FF0000"/>
                </a:solidFill>
              </a:rPr>
              <a:t>Metode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>
                <a:solidFill>
                  <a:srgbClr val="FF0000"/>
                </a:solidFill>
              </a:rPr>
              <a:t>Bisector</a:t>
            </a:r>
          </a:p>
          <a:p>
            <a:pPr lvl="1"/>
            <a:r>
              <a:rPr lang="en-US" sz="2200" dirty="0" err="1"/>
              <a:t>Metode</a:t>
            </a:r>
            <a:r>
              <a:rPr lang="en-US" sz="2200" dirty="0"/>
              <a:t> </a:t>
            </a:r>
            <a:r>
              <a:rPr lang="en-US" sz="2200" dirty="0" err="1"/>
              <a:t>bisektor</a:t>
            </a:r>
            <a:r>
              <a:rPr lang="en-US" sz="2200" dirty="0"/>
              <a:t> </a:t>
            </a:r>
            <a:r>
              <a:rPr lang="en-US" sz="2200" dirty="0" err="1"/>
              <a:t>berfungsi</a:t>
            </a:r>
            <a:r>
              <a:rPr lang="en-US" sz="2200" dirty="0"/>
              <a:t> </a:t>
            </a:r>
            <a:r>
              <a:rPr lang="en-US" sz="2200" dirty="0" err="1"/>
              <a:t>untuk</a:t>
            </a:r>
            <a:r>
              <a:rPr lang="en-US" sz="2200" dirty="0"/>
              <a:t> </a:t>
            </a:r>
            <a:r>
              <a:rPr lang="en-US" sz="2200" dirty="0" err="1"/>
              <a:t>penyelesaian</a:t>
            </a:r>
            <a:r>
              <a:rPr lang="en-US" sz="2200" dirty="0"/>
              <a:t> crisp yang </a:t>
            </a:r>
            <a:r>
              <a:rPr lang="en-US" sz="2200" dirty="0" err="1"/>
              <a:t>diperoleh</a:t>
            </a:r>
            <a:r>
              <a:rPr lang="en-US" sz="2200" dirty="0"/>
              <a:t> </a:t>
            </a:r>
            <a:r>
              <a:rPr lang="en-US" sz="2200" dirty="0" err="1"/>
              <a:t>dengan</a:t>
            </a:r>
            <a:r>
              <a:rPr lang="en-US" sz="2200" dirty="0"/>
              <a:t> </a:t>
            </a:r>
            <a:r>
              <a:rPr lang="en-US" sz="2200" dirty="0" err="1"/>
              <a:t>cara</a:t>
            </a:r>
            <a:r>
              <a:rPr lang="en-US" sz="2200" dirty="0"/>
              <a:t> </a:t>
            </a:r>
            <a:r>
              <a:rPr lang="en-US" sz="2200" dirty="0" err="1"/>
              <a:t>mengambil</a:t>
            </a:r>
            <a:r>
              <a:rPr lang="en-US" sz="2200" dirty="0"/>
              <a:t> </a:t>
            </a:r>
            <a:r>
              <a:rPr lang="en-US" sz="2200" dirty="0" err="1"/>
              <a:t>nilai</a:t>
            </a:r>
            <a:r>
              <a:rPr lang="en-US" sz="2200" dirty="0"/>
              <a:t> </a:t>
            </a:r>
            <a:r>
              <a:rPr lang="en-US" sz="2200" dirty="0" err="1"/>
              <a:t>pada</a:t>
            </a:r>
            <a:r>
              <a:rPr lang="en-US" sz="2200" dirty="0"/>
              <a:t> domain fuzzy yang </a:t>
            </a:r>
            <a:r>
              <a:rPr lang="en-US" sz="2200" dirty="0" err="1"/>
              <a:t>memiliki</a:t>
            </a:r>
            <a:r>
              <a:rPr lang="en-US" sz="2200" dirty="0"/>
              <a:t> </a:t>
            </a:r>
            <a:r>
              <a:rPr lang="en-US" sz="2200" dirty="0" err="1"/>
              <a:t>nilai</a:t>
            </a:r>
            <a:r>
              <a:rPr lang="en-US" sz="2200" dirty="0"/>
              <a:t> </a:t>
            </a:r>
            <a:r>
              <a:rPr lang="en-US" sz="2200" dirty="0" err="1"/>
              <a:t>keanggotaan</a:t>
            </a:r>
            <a:r>
              <a:rPr lang="en-US" sz="2200" dirty="0"/>
              <a:t> </a:t>
            </a:r>
            <a:r>
              <a:rPr lang="en-US" sz="2200" dirty="0" err="1"/>
              <a:t>setengah</a:t>
            </a:r>
            <a:r>
              <a:rPr lang="en-US" sz="2200" dirty="0"/>
              <a:t> </a:t>
            </a:r>
            <a:r>
              <a:rPr lang="en-US" sz="2200" dirty="0" err="1"/>
              <a:t>dari</a:t>
            </a:r>
            <a:r>
              <a:rPr lang="en-US" sz="2200" dirty="0"/>
              <a:t> </a:t>
            </a:r>
            <a:r>
              <a:rPr lang="en-US" sz="2200" dirty="0" err="1"/>
              <a:t>jumlah</a:t>
            </a:r>
            <a:r>
              <a:rPr lang="en-US" sz="2200" dirty="0"/>
              <a:t> total </a:t>
            </a:r>
            <a:r>
              <a:rPr lang="en-US" sz="2200" dirty="0" err="1"/>
              <a:t>nilai</a:t>
            </a:r>
            <a:r>
              <a:rPr lang="en-US" sz="2200" dirty="0"/>
              <a:t> </a:t>
            </a:r>
            <a:r>
              <a:rPr lang="en-US" sz="2200" dirty="0" err="1"/>
              <a:t>keanggotaan</a:t>
            </a:r>
            <a:r>
              <a:rPr lang="en-US" sz="2200" dirty="0"/>
              <a:t> </a:t>
            </a:r>
            <a:r>
              <a:rPr lang="en-US" sz="2200" dirty="0" err="1"/>
              <a:t>pada</a:t>
            </a:r>
            <a:r>
              <a:rPr lang="en-US" sz="2200" dirty="0"/>
              <a:t> </a:t>
            </a:r>
            <a:r>
              <a:rPr lang="en-US" sz="2200" dirty="0" err="1"/>
              <a:t>daerah</a:t>
            </a:r>
            <a:r>
              <a:rPr lang="en-US" sz="2200" dirty="0"/>
              <a:t> fuzzy</a:t>
            </a:r>
          </a:p>
          <a:p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1754" t="43970" r="48647" b="42121"/>
          <a:stretch/>
        </p:blipFill>
        <p:spPr>
          <a:xfrm>
            <a:off x="1481070" y="2008028"/>
            <a:ext cx="2550017" cy="10174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1714" t="65977" r="47756" b="16775"/>
          <a:stretch/>
        </p:blipFill>
        <p:spPr>
          <a:xfrm>
            <a:off x="1481070" y="3531866"/>
            <a:ext cx="2671153" cy="1261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289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528035"/>
            <a:ext cx="10514407" cy="5513328"/>
          </a:xfrm>
        </p:spPr>
        <p:txBody>
          <a:bodyPr>
            <a:normAutofit/>
          </a:bodyPr>
          <a:lstStyle/>
          <a:p>
            <a:pPr marL="342900" lvl="1" indent="-342900"/>
            <a:r>
              <a:rPr lang="en-US" sz="2400" b="1" dirty="0" err="1" smtClean="0">
                <a:solidFill>
                  <a:srgbClr val="FF0000"/>
                </a:solidFill>
              </a:rPr>
              <a:t>Metode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>
                <a:solidFill>
                  <a:srgbClr val="FF0000"/>
                </a:solidFill>
              </a:rPr>
              <a:t>Mean of Maximum (MOM) </a:t>
            </a:r>
          </a:p>
          <a:p>
            <a:pPr lvl="1"/>
            <a:r>
              <a:rPr lang="en-US" sz="2200" dirty="0" err="1"/>
              <a:t>Pada</a:t>
            </a:r>
            <a:r>
              <a:rPr lang="en-US" sz="2200" dirty="0"/>
              <a:t> </a:t>
            </a:r>
            <a:r>
              <a:rPr lang="en-US" sz="2200" dirty="0" err="1"/>
              <a:t>metode</a:t>
            </a:r>
            <a:r>
              <a:rPr lang="en-US" sz="2200" dirty="0"/>
              <a:t> </a:t>
            </a:r>
            <a:r>
              <a:rPr lang="en-US" sz="2200" dirty="0" err="1"/>
              <a:t>ini</a:t>
            </a:r>
            <a:r>
              <a:rPr lang="en-US" sz="2200" dirty="0"/>
              <a:t>, </a:t>
            </a:r>
            <a:r>
              <a:rPr lang="en-US" sz="2200" dirty="0" err="1"/>
              <a:t>penyelesaian</a:t>
            </a:r>
            <a:r>
              <a:rPr lang="en-US" sz="2200" dirty="0"/>
              <a:t> crisp </a:t>
            </a:r>
            <a:r>
              <a:rPr lang="en-US" sz="2200" dirty="0" err="1"/>
              <a:t>diperoleh</a:t>
            </a:r>
            <a:r>
              <a:rPr lang="en-US" sz="2200" dirty="0"/>
              <a:t> </a:t>
            </a:r>
            <a:r>
              <a:rPr lang="en-US" sz="2200" dirty="0" err="1"/>
              <a:t>dengan</a:t>
            </a:r>
            <a:r>
              <a:rPr lang="en-US" sz="2200" dirty="0"/>
              <a:t> </a:t>
            </a:r>
            <a:r>
              <a:rPr lang="en-US" sz="2200" dirty="0" err="1"/>
              <a:t>cara</a:t>
            </a:r>
            <a:r>
              <a:rPr lang="en-US" sz="2200" dirty="0"/>
              <a:t> </a:t>
            </a:r>
            <a:r>
              <a:rPr lang="en-US" sz="2200" dirty="0" err="1"/>
              <a:t>mengambil</a:t>
            </a:r>
            <a:r>
              <a:rPr lang="en-US" sz="2200" dirty="0"/>
              <a:t> </a:t>
            </a:r>
            <a:r>
              <a:rPr lang="en-US" sz="2200" dirty="0" err="1"/>
              <a:t>nilai</a:t>
            </a:r>
            <a:r>
              <a:rPr lang="en-US" sz="2200" dirty="0"/>
              <a:t> rata-rata domain fuzzy yang </a:t>
            </a:r>
            <a:r>
              <a:rPr lang="en-US" sz="2200" dirty="0" err="1"/>
              <a:t>memiliki</a:t>
            </a:r>
            <a:r>
              <a:rPr lang="en-US" sz="2200" dirty="0"/>
              <a:t> </a:t>
            </a:r>
            <a:r>
              <a:rPr lang="en-US" sz="2200" dirty="0" err="1"/>
              <a:t>nilai</a:t>
            </a:r>
            <a:r>
              <a:rPr lang="en-US" sz="2200" dirty="0"/>
              <a:t> </a:t>
            </a:r>
            <a:r>
              <a:rPr lang="en-US" sz="2200" dirty="0" err="1" smtClean="0"/>
              <a:t>maksimum</a:t>
            </a:r>
            <a:endParaRPr lang="en-US" sz="2200" dirty="0" smtClean="0"/>
          </a:p>
          <a:p>
            <a:pPr marL="342900" lvl="1" indent="-342900"/>
            <a:r>
              <a:rPr lang="en-US" sz="2400" b="1" dirty="0" err="1">
                <a:solidFill>
                  <a:srgbClr val="FF0000"/>
                </a:solidFill>
              </a:rPr>
              <a:t>Metode</a:t>
            </a:r>
            <a:r>
              <a:rPr lang="en-US" sz="2400" b="1" dirty="0">
                <a:solidFill>
                  <a:srgbClr val="FF0000"/>
                </a:solidFill>
              </a:rPr>
              <a:t> Largest of Maximum (LOM) </a:t>
            </a:r>
            <a:endParaRPr lang="en-US" sz="2400" b="1" dirty="0" smtClean="0">
              <a:solidFill>
                <a:srgbClr val="FF0000"/>
              </a:solidFill>
            </a:endParaRPr>
          </a:p>
          <a:p>
            <a:pPr marL="742950" lvl="2" indent="-342900"/>
            <a:r>
              <a:rPr lang="en-US" sz="2200" dirty="0" err="1"/>
              <a:t>Pada</a:t>
            </a:r>
            <a:r>
              <a:rPr lang="en-US" sz="2200" dirty="0"/>
              <a:t> </a:t>
            </a:r>
            <a:r>
              <a:rPr lang="en-US" sz="2200" dirty="0" err="1"/>
              <a:t>metode</a:t>
            </a:r>
            <a:r>
              <a:rPr lang="en-US" sz="2200" dirty="0"/>
              <a:t> </a:t>
            </a:r>
            <a:r>
              <a:rPr lang="en-US" sz="2200" dirty="0" err="1"/>
              <a:t>ini</a:t>
            </a:r>
            <a:r>
              <a:rPr lang="en-US" sz="2200" dirty="0"/>
              <a:t>, </a:t>
            </a:r>
            <a:r>
              <a:rPr lang="en-US" sz="2200" dirty="0" err="1"/>
              <a:t>penyelesaian</a:t>
            </a:r>
            <a:r>
              <a:rPr lang="en-US" sz="2200" dirty="0"/>
              <a:t> crisp </a:t>
            </a:r>
            <a:r>
              <a:rPr lang="en-US" sz="2200" dirty="0" err="1"/>
              <a:t>diperoleh</a:t>
            </a:r>
            <a:r>
              <a:rPr lang="en-US" sz="2200" dirty="0"/>
              <a:t> </a:t>
            </a:r>
            <a:r>
              <a:rPr lang="en-US" sz="2200" dirty="0" err="1"/>
              <a:t>dengan</a:t>
            </a:r>
            <a:r>
              <a:rPr lang="en-US" sz="2200" dirty="0"/>
              <a:t> </a:t>
            </a:r>
            <a:r>
              <a:rPr lang="en-US" sz="2200" dirty="0" err="1"/>
              <a:t>cara</a:t>
            </a:r>
            <a:r>
              <a:rPr lang="en-US" sz="2200" dirty="0"/>
              <a:t> </a:t>
            </a:r>
            <a:r>
              <a:rPr lang="en-US" sz="2200" dirty="0" err="1"/>
              <a:t>mengambil</a:t>
            </a:r>
            <a:r>
              <a:rPr lang="en-US" sz="2200" dirty="0"/>
              <a:t> </a:t>
            </a:r>
            <a:r>
              <a:rPr lang="en-US" sz="2200" dirty="0" err="1"/>
              <a:t>nilai</a:t>
            </a:r>
            <a:r>
              <a:rPr lang="en-US" sz="2200" dirty="0"/>
              <a:t> </a:t>
            </a:r>
            <a:r>
              <a:rPr lang="en-US" sz="2200" dirty="0" err="1"/>
              <a:t>terbesar</a:t>
            </a:r>
            <a:r>
              <a:rPr lang="en-US" sz="2200" dirty="0"/>
              <a:t> </a:t>
            </a:r>
            <a:r>
              <a:rPr lang="en-US" sz="2200" dirty="0" err="1"/>
              <a:t>pada</a:t>
            </a:r>
            <a:r>
              <a:rPr lang="en-US" sz="2200" dirty="0"/>
              <a:t> domain fuzzy yang </a:t>
            </a:r>
            <a:r>
              <a:rPr lang="en-US" sz="2200" dirty="0" err="1"/>
              <a:t>memiliki</a:t>
            </a:r>
            <a:r>
              <a:rPr lang="en-US" sz="2200" dirty="0"/>
              <a:t> </a:t>
            </a:r>
            <a:r>
              <a:rPr lang="en-US" sz="2200" dirty="0" err="1"/>
              <a:t>nilai</a:t>
            </a:r>
            <a:r>
              <a:rPr lang="en-US" sz="2200" dirty="0"/>
              <a:t> </a:t>
            </a:r>
            <a:r>
              <a:rPr lang="en-US" sz="2200" dirty="0" err="1"/>
              <a:t>maksimum</a:t>
            </a:r>
            <a:endParaRPr lang="en-US" sz="2200" b="1" dirty="0">
              <a:solidFill>
                <a:srgbClr val="FF0000"/>
              </a:solidFill>
            </a:endParaRPr>
          </a:p>
          <a:p>
            <a:pPr marL="342900" lvl="1" indent="-342900"/>
            <a:r>
              <a:rPr lang="en-US" sz="2400" b="1" dirty="0" err="1">
                <a:solidFill>
                  <a:srgbClr val="FF0000"/>
                </a:solidFill>
              </a:rPr>
              <a:t>Metode</a:t>
            </a:r>
            <a:r>
              <a:rPr lang="en-US" sz="2400" b="1" dirty="0">
                <a:solidFill>
                  <a:srgbClr val="FF0000"/>
                </a:solidFill>
              </a:rPr>
              <a:t> Smallest of Maximum (SOM) </a:t>
            </a:r>
          </a:p>
          <a:p>
            <a:pPr lvl="1"/>
            <a:r>
              <a:rPr lang="en-US" sz="2200" dirty="0" err="1"/>
              <a:t>Pada</a:t>
            </a:r>
            <a:r>
              <a:rPr lang="en-US" sz="2200" dirty="0"/>
              <a:t> </a:t>
            </a:r>
            <a:r>
              <a:rPr lang="en-US" sz="2200" dirty="0" err="1"/>
              <a:t>metode</a:t>
            </a:r>
            <a:r>
              <a:rPr lang="en-US" sz="2200" dirty="0"/>
              <a:t> </a:t>
            </a:r>
            <a:r>
              <a:rPr lang="en-US" sz="2200" dirty="0" err="1"/>
              <a:t>ini</a:t>
            </a:r>
            <a:r>
              <a:rPr lang="en-US" sz="2200" dirty="0"/>
              <a:t>, </a:t>
            </a:r>
            <a:r>
              <a:rPr lang="en-US" sz="2200" dirty="0" err="1"/>
              <a:t>penyelesaian</a:t>
            </a:r>
            <a:r>
              <a:rPr lang="en-US" sz="2200" dirty="0"/>
              <a:t> crisp </a:t>
            </a:r>
            <a:r>
              <a:rPr lang="en-US" sz="2200" dirty="0" err="1"/>
              <a:t>diperoleh</a:t>
            </a:r>
            <a:r>
              <a:rPr lang="en-US" sz="2200" dirty="0"/>
              <a:t> </a:t>
            </a:r>
            <a:r>
              <a:rPr lang="en-US" sz="2200" dirty="0" err="1"/>
              <a:t>dengan</a:t>
            </a:r>
            <a:r>
              <a:rPr lang="en-US" sz="2200" dirty="0"/>
              <a:t> </a:t>
            </a:r>
            <a:r>
              <a:rPr lang="en-US" sz="2200" dirty="0" err="1"/>
              <a:t>cara</a:t>
            </a:r>
            <a:r>
              <a:rPr lang="en-US" sz="2200" dirty="0"/>
              <a:t> </a:t>
            </a:r>
            <a:r>
              <a:rPr lang="en-US" sz="2200" dirty="0" err="1"/>
              <a:t>mengambil</a:t>
            </a:r>
            <a:r>
              <a:rPr lang="en-US" sz="2200" dirty="0"/>
              <a:t> </a:t>
            </a:r>
            <a:r>
              <a:rPr lang="en-US" sz="2200" dirty="0" err="1"/>
              <a:t>nilai</a:t>
            </a:r>
            <a:r>
              <a:rPr lang="en-US" sz="2200" dirty="0"/>
              <a:t> </a:t>
            </a:r>
            <a:r>
              <a:rPr lang="en-US" sz="2200" dirty="0" err="1"/>
              <a:t>terkecil</a:t>
            </a:r>
            <a:r>
              <a:rPr lang="en-US" sz="2200" dirty="0"/>
              <a:t> </a:t>
            </a:r>
            <a:r>
              <a:rPr lang="en-US" sz="2200" dirty="0" err="1"/>
              <a:t>pada</a:t>
            </a:r>
            <a:r>
              <a:rPr lang="en-US" sz="2200" dirty="0"/>
              <a:t> domain fuzzy yang </a:t>
            </a:r>
            <a:r>
              <a:rPr lang="en-US" sz="2200" dirty="0" err="1"/>
              <a:t>memiliki</a:t>
            </a:r>
            <a:r>
              <a:rPr lang="en-US" sz="2200" dirty="0"/>
              <a:t> </a:t>
            </a:r>
            <a:r>
              <a:rPr lang="en-US" sz="2200" dirty="0" err="1"/>
              <a:t>nilai</a:t>
            </a:r>
            <a:r>
              <a:rPr lang="en-US" sz="2200" dirty="0"/>
              <a:t> </a:t>
            </a:r>
            <a:r>
              <a:rPr lang="en-US" sz="2200" dirty="0" err="1"/>
              <a:t>maksimum</a:t>
            </a:r>
            <a:endParaRPr lang="en-US" sz="22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3840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21800" y="5911222"/>
            <a:ext cx="4790382" cy="630326"/>
          </a:xfrm>
        </p:spPr>
        <p:txBody>
          <a:bodyPr>
            <a:normAutofit/>
          </a:bodyPr>
          <a:lstStyle/>
          <a:p>
            <a:pPr algn="ctr"/>
            <a:r>
              <a:rPr lang="en-US" sz="2400" dirty="0" err="1" smtClean="0"/>
              <a:t>Metode</a:t>
            </a:r>
            <a:r>
              <a:rPr lang="en-US" sz="2400" dirty="0" smtClean="0"/>
              <a:t> </a:t>
            </a:r>
            <a:r>
              <a:rPr lang="en-US" sz="2400" dirty="0" err="1" smtClean="0"/>
              <a:t>fuzifikasi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4825" t="22315" r="21427" b="13425"/>
          <a:stretch/>
        </p:blipFill>
        <p:spPr>
          <a:xfrm>
            <a:off x="2589212" y="334851"/>
            <a:ext cx="8295804" cy="5576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098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SISTEM FUZZY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90918"/>
            <a:ext cx="10862136" cy="5100033"/>
          </a:xfrm>
        </p:spPr>
        <p:txBody>
          <a:bodyPr>
            <a:normAutofit/>
          </a:bodyPr>
          <a:lstStyle/>
          <a:p>
            <a:r>
              <a:rPr lang="en-US" sz="2000" dirty="0" err="1"/>
              <a:t>Sistem</a:t>
            </a:r>
            <a:r>
              <a:rPr lang="en-US" sz="2000" dirty="0"/>
              <a:t> </a:t>
            </a:r>
            <a:r>
              <a:rPr lang="en-US" sz="2000" dirty="0" err="1"/>
              <a:t>inferensi</a:t>
            </a:r>
            <a:r>
              <a:rPr lang="en-US" sz="2000" dirty="0"/>
              <a:t> fuzzy </a:t>
            </a:r>
            <a:r>
              <a:rPr lang="en-US" sz="2000" dirty="0" err="1"/>
              <a:t>merupakan</a:t>
            </a:r>
            <a:r>
              <a:rPr lang="en-US" sz="2000" dirty="0"/>
              <a:t> </a:t>
            </a:r>
            <a:r>
              <a:rPr lang="en-US" sz="2000" dirty="0" err="1"/>
              <a:t>suatu</a:t>
            </a:r>
            <a:r>
              <a:rPr lang="en-US" sz="2000" dirty="0"/>
              <a:t> </a:t>
            </a:r>
            <a:r>
              <a:rPr lang="en-US" sz="2000" dirty="0" err="1"/>
              <a:t>kerangka</a:t>
            </a:r>
            <a:r>
              <a:rPr lang="en-US" sz="2000" dirty="0"/>
              <a:t> </a:t>
            </a:r>
            <a:r>
              <a:rPr lang="en-US" sz="2000" dirty="0" err="1"/>
              <a:t>komputasi</a:t>
            </a:r>
            <a:r>
              <a:rPr lang="en-US" sz="2000" dirty="0"/>
              <a:t> yang </a:t>
            </a:r>
            <a:r>
              <a:rPr lang="en-US" sz="2000" dirty="0" err="1"/>
              <a:t>didasarkan</a:t>
            </a:r>
            <a:r>
              <a:rPr lang="en-US" sz="2000" dirty="0"/>
              <a:t> </a:t>
            </a:r>
            <a:r>
              <a:rPr lang="en-US" sz="2000" dirty="0" err="1"/>
              <a:t>pada</a:t>
            </a:r>
            <a:r>
              <a:rPr lang="en-US" sz="2000" dirty="0"/>
              <a:t> </a:t>
            </a:r>
            <a:r>
              <a:rPr lang="en-US" sz="2000" dirty="0" err="1"/>
              <a:t>teori</a:t>
            </a:r>
            <a:r>
              <a:rPr lang="en-US" sz="2000" dirty="0"/>
              <a:t> </a:t>
            </a:r>
            <a:r>
              <a:rPr lang="en-US" sz="2000" dirty="0" err="1"/>
              <a:t>himpunan</a:t>
            </a:r>
            <a:r>
              <a:rPr lang="en-US" sz="2000" dirty="0"/>
              <a:t> fuzzy, </a:t>
            </a:r>
            <a:r>
              <a:rPr lang="en-US" sz="2000" dirty="0" err="1"/>
              <a:t>aturan</a:t>
            </a:r>
            <a:r>
              <a:rPr lang="en-US" sz="2000" dirty="0"/>
              <a:t> fuzzy JIKA-MAKA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penalaran</a:t>
            </a:r>
            <a:r>
              <a:rPr lang="en-US" sz="2000" dirty="0"/>
              <a:t> fuzzy. </a:t>
            </a:r>
            <a:endParaRPr lang="en-US" sz="2000" dirty="0" smtClean="0"/>
          </a:p>
          <a:p>
            <a:r>
              <a:rPr lang="en-US" sz="2000" b="1" dirty="0" err="1" smtClean="0">
                <a:solidFill>
                  <a:srgbClr val="7030A0"/>
                </a:solidFill>
              </a:rPr>
              <a:t>Struktur</a:t>
            </a:r>
            <a:r>
              <a:rPr lang="en-US" sz="2000" b="1" dirty="0" smtClean="0">
                <a:solidFill>
                  <a:srgbClr val="7030A0"/>
                </a:solidFill>
              </a:rPr>
              <a:t> </a:t>
            </a:r>
            <a:r>
              <a:rPr lang="en-US" sz="2000" b="1" dirty="0" err="1">
                <a:solidFill>
                  <a:srgbClr val="7030A0"/>
                </a:solidFill>
              </a:rPr>
              <a:t>dasar</a:t>
            </a:r>
            <a:r>
              <a:rPr lang="en-US" sz="2000" b="1" dirty="0">
                <a:solidFill>
                  <a:srgbClr val="7030A0"/>
                </a:solidFill>
              </a:rPr>
              <a:t> </a:t>
            </a:r>
            <a:r>
              <a:rPr lang="en-US" sz="2000" b="1" dirty="0" err="1">
                <a:solidFill>
                  <a:srgbClr val="7030A0"/>
                </a:solidFill>
              </a:rPr>
              <a:t>dari</a:t>
            </a:r>
            <a:r>
              <a:rPr lang="en-US" sz="2000" b="1" dirty="0">
                <a:solidFill>
                  <a:srgbClr val="7030A0"/>
                </a:solidFill>
              </a:rPr>
              <a:t> </a:t>
            </a:r>
            <a:r>
              <a:rPr lang="en-US" sz="2000" b="1" dirty="0" err="1">
                <a:solidFill>
                  <a:srgbClr val="7030A0"/>
                </a:solidFill>
              </a:rPr>
              <a:t>sistem</a:t>
            </a:r>
            <a:r>
              <a:rPr lang="en-US" sz="2000" b="1" dirty="0">
                <a:solidFill>
                  <a:srgbClr val="7030A0"/>
                </a:solidFill>
              </a:rPr>
              <a:t> </a:t>
            </a:r>
            <a:r>
              <a:rPr lang="en-US" sz="2000" b="1" dirty="0" err="1">
                <a:solidFill>
                  <a:srgbClr val="7030A0"/>
                </a:solidFill>
              </a:rPr>
              <a:t>inferensi</a:t>
            </a:r>
            <a:r>
              <a:rPr lang="en-US" sz="2000" b="1" dirty="0">
                <a:solidFill>
                  <a:srgbClr val="7030A0"/>
                </a:solidFill>
              </a:rPr>
              <a:t> fuzzy </a:t>
            </a:r>
            <a:r>
              <a:rPr lang="en-US" sz="2000" dirty="0" err="1"/>
              <a:t>terdiri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3 </a:t>
            </a:r>
            <a:r>
              <a:rPr lang="en-US" sz="2000" dirty="0" err="1"/>
              <a:t>konseptual</a:t>
            </a:r>
            <a:r>
              <a:rPr lang="en-US" sz="2000" dirty="0"/>
              <a:t> </a:t>
            </a:r>
            <a:r>
              <a:rPr lang="en-US" sz="2000" dirty="0" err="1"/>
              <a:t>komponen</a:t>
            </a:r>
            <a:r>
              <a:rPr lang="en-US" sz="2000" dirty="0"/>
              <a:t>, </a:t>
            </a:r>
            <a:r>
              <a:rPr lang="en-US" sz="2000" dirty="0" err="1" smtClean="0"/>
              <a:t>yaitu</a:t>
            </a:r>
            <a:endParaRPr lang="en-US" sz="2000" dirty="0" smtClean="0"/>
          </a:p>
          <a:p>
            <a:pPr lvl="1"/>
            <a:r>
              <a:rPr lang="en-US" sz="1800" dirty="0">
                <a:solidFill>
                  <a:srgbClr val="7030A0"/>
                </a:solidFill>
              </a:rPr>
              <a:t>Basis </a:t>
            </a:r>
            <a:r>
              <a:rPr lang="en-US" sz="1800" dirty="0" err="1">
                <a:solidFill>
                  <a:srgbClr val="7030A0"/>
                </a:solidFill>
              </a:rPr>
              <a:t>Aturan</a:t>
            </a:r>
            <a:r>
              <a:rPr lang="en-US" sz="1800" dirty="0">
                <a:solidFill>
                  <a:srgbClr val="7030A0"/>
                </a:solidFill>
              </a:rPr>
              <a:t> (Rule Base) </a:t>
            </a:r>
            <a:r>
              <a:rPr lang="en-US" sz="1800" dirty="0"/>
              <a:t>yang </a:t>
            </a:r>
            <a:r>
              <a:rPr lang="en-US" sz="1800" dirty="0" err="1"/>
              <a:t>mengandung</a:t>
            </a:r>
            <a:r>
              <a:rPr lang="en-US" sz="1800" dirty="0"/>
              <a:t> </a:t>
            </a:r>
            <a:r>
              <a:rPr lang="en-US" sz="1800" dirty="0" err="1"/>
              <a:t>aturan</a:t>
            </a:r>
            <a:r>
              <a:rPr lang="en-US" sz="1800" dirty="0"/>
              <a:t> fuzzy JIKA-MAKA </a:t>
            </a:r>
            <a:endParaRPr lang="en-US" sz="1800" dirty="0" smtClean="0"/>
          </a:p>
          <a:p>
            <a:pPr lvl="1"/>
            <a:r>
              <a:rPr lang="en-US" sz="1800" dirty="0" smtClean="0">
                <a:solidFill>
                  <a:srgbClr val="7030A0"/>
                </a:solidFill>
              </a:rPr>
              <a:t>Basis </a:t>
            </a:r>
            <a:r>
              <a:rPr lang="en-US" sz="1800" dirty="0">
                <a:solidFill>
                  <a:srgbClr val="7030A0"/>
                </a:solidFill>
              </a:rPr>
              <a:t>data (Database) </a:t>
            </a:r>
            <a:r>
              <a:rPr lang="en-US" sz="1800" dirty="0"/>
              <a:t>yang </a:t>
            </a:r>
            <a:r>
              <a:rPr lang="en-US" sz="1800" dirty="0" err="1"/>
              <a:t>mendefinisikan</a:t>
            </a:r>
            <a:r>
              <a:rPr lang="en-US" sz="1800" dirty="0"/>
              <a:t> </a:t>
            </a:r>
            <a:r>
              <a:rPr lang="en-US" sz="1800" dirty="0" err="1"/>
              <a:t>fungsi</a:t>
            </a:r>
            <a:r>
              <a:rPr lang="en-US" sz="1800" dirty="0"/>
              <a:t> </a:t>
            </a:r>
            <a:r>
              <a:rPr lang="en-US" sz="1800" dirty="0" err="1"/>
              <a:t>keanggotaan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digunakan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aturan</a:t>
            </a:r>
            <a:r>
              <a:rPr lang="en-US" sz="1800" dirty="0"/>
              <a:t> fuzzy. </a:t>
            </a:r>
            <a:endParaRPr lang="en-US" sz="1800" dirty="0" smtClean="0"/>
          </a:p>
          <a:p>
            <a:pPr lvl="1"/>
            <a:r>
              <a:rPr lang="en-US" sz="1800" dirty="0" err="1" smtClean="0">
                <a:solidFill>
                  <a:srgbClr val="7030A0"/>
                </a:solidFill>
              </a:rPr>
              <a:t>Mekanisme</a:t>
            </a:r>
            <a:r>
              <a:rPr lang="en-US" sz="1800" dirty="0" smtClean="0">
                <a:solidFill>
                  <a:srgbClr val="7030A0"/>
                </a:solidFill>
              </a:rPr>
              <a:t> </a:t>
            </a:r>
            <a:r>
              <a:rPr lang="en-US" sz="1800" dirty="0" err="1">
                <a:solidFill>
                  <a:srgbClr val="7030A0"/>
                </a:solidFill>
              </a:rPr>
              <a:t>penalaran</a:t>
            </a:r>
            <a:r>
              <a:rPr lang="en-US" sz="1800" dirty="0">
                <a:solidFill>
                  <a:srgbClr val="7030A0"/>
                </a:solidFill>
              </a:rPr>
              <a:t> </a:t>
            </a:r>
            <a:r>
              <a:rPr lang="en-US" sz="1800" dirty="0"/>
              <a:t>yang </a:t>
            </a:r>
            <a:r>
              <a:rPr lang="en-US" sz="1800" dirty="0" err="1"/>
              <a:t>menjalankan</a:t>
            </a:r>
            <a:r>
              <a:rPr lang="en-US" sz="1800" dirty="0"/>
              <a:t> proses </a:t>
            </a:r>
            <a:r>
              <a:rPr lang="en-US" sz="1800" dirty="0" err="1"/>
              <a:t>pengambilan</a:t>
            </a:r>
            <a:r>
              <a:rPr lang="en-US" sz="1800" dirty="0"/>
              <a:t> </a:t>
            </a:r>
            <a:r>
              <a:rPr lang="en-US" sz="1800" dirty="0" err="1"/>
              <a:t>keputusan</a:t>
            </a:r>
            <a:r>
              <a:rPr lang="en-US" sz="1800" dirty="0"/>
              <a:t> </a:t>
            </a:r>
            <a:r>
              <a:rPr lang="en-US" sz="1800" dirty="0" err="1"/>
              <a:t>berdasar</a:t>
            </a:r>
            <a:r>
              <a:rPr lang="en-US" sz="1800" dirty="0"/>
              <a:t> </a:t>
            </a:r>
            <a:r>
              <a:rPr lang="en-US" sz="1800" dirty="0" err="1"/>
              <a:t>aturan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fakta</a:t>
            </a:r>
            <a:r>
              <a:rPr lang="en-US" sz="1800" dirty="0"/>
              <a:t> </a:t>
            </a:r>
            <a:r>
              <a:rPr lang="en-US" sz="1800" dirty="0" err="1"/>
              <a:t>diberikan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memperoleh</a:t>
            </a:r>
            <a:r>
              <a:rPr lang="en-US" sz="1800" dirty="0"/>
              <a:t> </a:t>
            </a:r>
            <a:r>
              <a:rPr lang="en-US" sz="1800" dirty="0" err="1"/>
              <a:t>keluaran</a:t>
            </a:r>
            <a:r>
              <a:rPr lang="en-US" sz="1800" dirty="0"/>
              <a:t> </a:t>
            </a:r>
            <a:r>
              <a:rPr lang="en-US" sz="1800" dirty="0" err="1"/>
              <a:t>atau</a:t>
            </a:r>
            <a:r>
              <a:rPr lang="en-US" sz="1800" dirty="0"/>
              <a:t> </a:t>
            </a:r>
            <a:r>
              <a:rPr lang="en-US" sz="1800" dirty="0" err="1" smtClean="0"/>
              <a:t>kesimpulan</a:t>
            </a:r>
            <a:endParaRPr lang="en-US" sz="1800" dirty="0" smtClean="0"/>
          </a:p>
          <a:p>
            <a:pPr lvl="1"/>
            <a:endParaRPr lang="en-US" sz="1800" dirty="0"/>
          </a:p>
          <a:p>
            <a:r>
              <a:rPr lang="en-US" sz="2000" dirty="0" err="1"/>
              <a:t>Sistem</a:t>
            </a:r>
            <a:r>
              <a:rPr lang="en-US" sz="2000" dirty="0"/>
              <a:t> </a:t>
            </a:r>
            <a:r>
              <a:rPr lang="en-US" sz="2000" dirty="0" err="1"/>
              <a:t>inferensi</a:t>
            </a:r>
            <a:r>
              <a:rPr lang="en-US" sz="2000" dirty="0"/>
              <a:t> fuzzy </a:t>
            </a:r>
            <a:r>
              <a:rPr lang="en-US" sz="2000" dirty="0" err="1"/>
              <a:t>dasar</a:t>
            </a:r>
            <a:r>
              <a:rPr lang="en-US" sz="2000" dirty="0"/>
              <a:t> </a:t>
            </a:r>
            <a:r>
              <a:rPr lang="en-US" sz="2000" dirty="0" err="1"/>
              <a:t>dapat</a:t>
            </a:r>
            <a:r>
              <a:rPr lang="en-US" sz="2000" dirty="0"/>
              <a:t> </a:t>
            </a:r>
            <a:r>
              <a:rPr lang="en-US" sz="2000" dirty="0" err="1"/>
              <a:t>menerima</a:t>
            </a:r>
            <a:r>
              <a:rPr lang="en-US" sz="2000" dirty="0"/>
              <a:t> </a:t>
            </a:r>
            <a:r>
              <a:rPr lang="en-US" sz="2000" dirty="0" err="1"/>
              <a:t>masukkan</a:t>
            </a:r>
            <a:r>
              <a:rPr lang="en-US" sz="2000" dirty="0"/>
              <a:t> </a:t>
            </a:r>
            <a:r>
              <a:rPr lang="en-US" sz="2000" dirty="0" err="1"/>
              <a:t>berupa</a:t>
            </a:r>
            <a:r>
              <a:rPr lang="en-US" sz="2000" dirty="0"/>
              <a:t> </a:t>
            </a:r>
            <a:r>
              <a:rPr lang="en-US" sz="2000" dirty="0" err="1"/>
              <a:t>nilai</a:t>
            </a:r>
            <a:r>
              <a:rPr lang="en-US" sz="2000" dirty="0"/>
              <a:t> fuzzy </a:t>
            </a:r>
            <a:r>
              <a:rPr lang="en-US" sz="2000" dirty="0" err="1"/>
              <a:t>maupun</a:t>
            </a:r>
            <a:r>
              <a:rPr lang="en-US" sz="2000" dirty="0"/>
              <a:t> crisp, </a:t>
            </a:r>
            <a:r>
              <a:rPr lang="en-US" sz="2000" dirty="0" err="1"/>
              <a:t>akan</a:t>
            </a:r>
            <a:r>
              <a:rPr lang="en-US" sz="2000" dirty="0"/>
              <a:t> </a:t>
            </a:r>
            <a:r>
              <a:rPr lang="en-US" sz="2000" dirty="0" err="1"/>
              <a:t>tetapi</a:t>
            </a:r>
            <a:r>
              <a:rPr lang="en-US" sz="2000" dirty="0"/>
              <a:t> </a:t>
            </a:r>
            <a:r>
              <a:rPr lang="en-US" sz="2000" dirty="0" err="1"/>
              <a:t>keluaran</a:t>
            </a:r>
            <a:r>
              <a:rPr lang="en-US" sz="2000" dirty="0"/>
              <a:t> </a:t>
            </a:r>
            <a:r>
              <a:rPr lang="en-US" sz="2000" dirty="0" err="1"/>
              <a:t>dihasilkan</a:t>
            </a:r>
            <a:r>
              <a:rPr lang="en-US" sz="2000" dirty="0"/>
              <a:t> </a:t>
            </a:r>
            <a:r>
              <a:rPr lang="en-US" sz="2000" dirty="0" err="1"/>
              <a:t>lebih</a:t>
            </a:r>
            <a:r>
              <a:rPr lang="en-US" sz="2000" dirty="0"/>
              <a:t> </a:t>
            </a:r>
            <a:r>
              <a:rPr lang="en-US" sz="2000" dirty="0" err="1"/>
              <a:t>sering</a:t>
            </a:r>
            <a:r>
              <a:rPr lang="en-US" sz="2000" dirty="0"/>
              <a:t> </a:t>
            </a:r>
            <a:r>
              <a:rPr lang="en-US" sz="2000" dirty="0" err="1"/>
              <a:t>berupa</a:t>
            </a:r>
            <a:r>
              <a:rPr lang="en-US" sz="2000" dirty="0"/>
              <a:t> </a:t>
            </a:r>
            <a:r>
              <a:rPr lang="en-US" sz="2000" dirty="0" err="1"/>
              <a:t>himpunan</a:t>
            </a:r>
            <a:r>
              <a:rPr lang="en-US" sz="2000" dirty="0"/>
              <a:t> fuzzy. </a:t>
            </a:r>
            <a:endParaRPr lang="en-US" sz="2000" dirty="0" smtClean="0"/>
          </a:p>
          <a:p>
            <a:r>
              <a:rPr lang="en-US" sz="2000" dirty="0" err="1" smtClean="0"/>
              <a:t>Untuk</a:t>
            </a:r>
            <a:r>
              <a:rPr lang="en-US" sz="2000" dirty="0" smtClean="0"/>
              <a:t> </a:t>
            </a:r>
            <a:r>
              <a:rPr lang="en-US" sz="2000" dirty="0" err="1"/>
              <a:t>mendapatkan</a:t>
            </a:r>
            <a:r>
              <a:rPr lang="en-US" sz="2000" dirty="0"/>
              <a:t> </a:t>
            </a:r>
            <a:r>
              <a:rPr lang="en-US" sz="2000" dirty="0" err="1"/>
              <a:t>keluaran</a:t>
            </a:r>
            <a:r>
              <a:rPr lang="en-US" sz="2000" dirty="0"/>
              <a:t> crisp </a:t>
            </a:r>
            <a:r>
              <a:rPr lang="en-US" sz="2000" dirty="0" err="1"/>
              <a:t>dapat</a:t>
            </a:r>
            <a:r>
              <a:rPr lang="en-US" sz="2000" dirty="0"/>
              <a:t> </a:t>
            </a:r>
            <a:r>
              <a:rPr lang="en-US" sz="2000" dirty="0" err="1"/>
              <a:t>dilakukan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metode</a:t>
            </a:r>
            <a:r>
              <a:rPr lang="en-US" sz="2000" dirty="0"/>
              <a:t> </a:t>
            </a:r>
            <a:r>
              <a:rPr lang="en-US" sz="2000" dirty="0" err="1"/>
              <a:t>defuzzifikasi</a:t>
            </a:r>
            <a:r>
              <a:rPr lang="en-US" sz="2000" dirty="0"/>
              <a:t>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86937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4636393"/>
            <a:ext cx="10115162" cy="2073499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inferensi</a:t>
            </a:r>
            <a:r>
              <a:rPr lang="en-US" dirty="0"/>
              <a:t> fuzzy </a:t>
            </a:r>
            <a:r>
              <a:rPr lang="en-US" dirty="0" err="1"/>
              <a:t>menerima</a:t>
            </a:r>
            <a:r>
              <a:rPr lang="en-US" dirty="0"/>
              <a:t> input crisp. </a:t>
            </a:r>
            <a:endParaRPr lang="en-US" dirty="0" smtClean="0"/>
          </a:p>
          <a:p>
            <a:r>
              <a:rPr lang="en-US" dirty="0" smtClean="0"/>
              <a:t>Input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kemudian</a:t>
            </a:r>
            <a:r>
              <a:rPr lang="en-US" dirty="0"/>
              <a:t> </a:t>
            </a:r>
            <a:r>
              <a:rPr lang="en-US" dirty="0" err="1"/>
              <a:t>dikirim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basis </a:t>
            </a:r>
            <a:r>
              <a:rPr lang="en-US" dirty="0" err="1"/>
              <a:t>pengetahuan</a:t>
            </a:r>
            <a:r>
              <a:rPr lang="en-US" dirty="0"/>
              <a:t> yang </a:t>
            </a:r>
            <a:r>
              <a:rPr lang="en-US" dirty="0" err="1"/>
              <a:t>berisi</a:t>
            </a:r>
            <a:r>
              <a:rPr lang="en-US" dirty="0"/>
              <a:t> n </a:t>
            </a:r>
            <a:r>
              <a:rPr lang="en-US" dirty="0" err="1"/>
              <a:t>aturan</a:t>
            </a:r>
            <a:r>
              <a:rPr lang="en-US" dirty="0"/>
              <a:t> fuzzy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IF-THEN. </a:t>
            </a:r>
            <a:endParaRPr lang="en-US" dirty="0" smtClean="0"/>
          </a:p>
          <a:p>
            <a:r>
              <a:rPr lang="en-US" dirty="0" smtClean="0"/>
              <a:t>Fire </a:t>
            </a:r>
            <a:r>
              <a:rPr lang="en-US" dirty="0"/>
              <a:t>strength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dicari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aturan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Apabila</a:t>
            </a:r>
            <a:r>
              <a:rPr lang="en-US" dirty="0" smtClean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aturan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agregasi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aturan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Selanjutnya</a:t>
            </a:r>
            <a:r>
              <a:rPr lang="en-US" dirty="0"/>
              <a:t>,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agregasi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defuzzy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mendapatkan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crisp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keluaran</a:t>
            </a:r>
            <a:r>
              <a:rPr lang="en-US" dirty="0"/>
              <a:t> </a:t>
            </a:r>
            <a:r>
              <a:rPr lang="en-US" dirty="0" err="1"/>
              <a:t>sistem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3143" t="31821" r="24396" b="20644"/>
          <a:stretch/>
        </p:blipFill>
        <p:spPr>
          <a:xfrm>
            <a:off x="1403795" y="110900"/>
            <a:ext cx="8478882" cy="4319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305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 SISTEM INFERENSI FUZZY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Terdapat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model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Inferensi</a:t>
            </a:r>
            <a:r>
              <a:rPr lang="en-US" dirty="0"/>
              <a:t> Fuzzy, </a:t>
            </a:r>
            <a:r>
              <a:rPr lang="en-US" dirty="0" err="1"/>
              <a:t>antara</a:t>
            </a:r>
            <a:r>
              <a:rPr lang="en-US" dirty="0"/>
              <a:t> lain : </a:t>
            </a:r>
          </a:p>
          <a:p>
            <a:pPr lvl="1"/>
            <a:r>
              <a:rPr lang="en-US" dirty="0" smtClean="0"/>
              <a:t>MODEL MAMDANI</a:t>
            </a:r>
          </a:p>
          <a:p>
            <a:pPr lvl="1"/>
            <a:r>
              <a:rPr lang="en-US" dirty="0"/>
              <a:t>Model Fuzzy Takagi </a:t>
            </a:r>
            <a:r>
              <a:rPr lang="en-US" dirty="0" err="1"/>
              <a:t>Sugeno</a:t>
            </a:r>
            <a:r>
              <a:rPr lang="en-US" dirty="0"/>
              <a:t> Kang (TSK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Model </a:t>
            </a:r>
            <a:r>
              <a:rPr lang="en-US" dirty="0"/>
              <a:t>Fuzzy </a:t>
            </a:r>
            <a:r>
              <a:rPr lang="en-US" dirty="0" smtClean="0"/>
              <a:t>Tsukamoto</a:t>
            </a:r>
          </a:p>
          <a:p>
            <a:pPr lvl="1"/>
            <a:r>
              <a:rPr lang="en-US" dirty="0"/>
              <a:t>M </a:t>
            </a:r>
            <a:r>
              <a:rPr lang="en-US" dirty="0" err="1"/>
              <a:t>odel</a:t>
            </a:r>
            <a:r>
              <a:rPr lang="en-US" dirty="0"/>
              <a:t> Fuzzy </a:t>
            </a:r>
            <a:r>
              <a:rPr lang="en-US" dirty="0" err="1" smtClean="0"/>
              <a:t>Tahani</a:t>
            </a:r>
            <a:endParaRPr lang="en-US" dirty="0" smtClean="0"/>
          </a:p>
          <a:p>
            <a:pPr lvl="1"/>
            <a:r>
              <a:rPr lang="en-US" dirty="0"/>
              <a:t>M </a:t>
            </a:r>
            <a:r>
              <a:rPr lang="en-US" dirty="0" err="1"/>
              <a:t>odel</a:t>
            </a:r>
            <a:r>
              <a:rPr lang="en-US" dirty="0"/>
              <a:t> Fuzzy </a:t>
            </a:r>
            <a:r>
              <a:rPr lang="en-US" dirty="0" err="1"/>
              <a:t>Umano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793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224665"/>
            <a:ext cx="8596668" cy="1320800"/>
          </a:xfrm>
        </p:spPr>
        <p:txBody>
          <a:bodyPr/>
          <a:lstStyle/>
          <a:p>
            <a:r>
              <a:rPr lang="en-US" b="1" dirty="0" smtClean="0">
                <a:solidFill>
                  <a:srgbClr val="7030A0"/>
                </a:solidFill>
              </a:rPr>
              <a:t>MODEL FUZZY MAMDANI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927279"/>
            <a:ext cx="10810621" cy="5930721"/>
          </a:xfrm>
        </p:spPr>
        <p:txBody>
          <a:bodyPr>
            <a:noAutofit/>
          </a:bodyPr>
          <a:lstStyle/>
          <a:p>
            <a:r>
              <a:rPr lang="en-US" sz="2000" dirty="0" err="1"/>
              <a:t>Metode</a:t>
            </a:r>
            <a:r>
              <a:rPr lang="en-US" sz="2000" dirty="0"/>
              <a:t> </a:t>
            </a:r>
            <a:r>
              <a:rPr lang="en-US" sz="2000" dirty="0" err="1"/>
              <a:t>Mamdani</a:t>
            </a:r>
            <a:r>
              <a:rPr lang="en-US" sz="2000" dirty="0"/>
              <a:t> </a:t>
            </a:r>
            <a:r>
              <a:rPr lang="en-US" sz="2000" dirty="0" err="1"/>
              <a:t>sering</a:t>
            </a:r>
            <a:r>
              <a:rPr lang="en-US" sz="2000" dirty="0"/>
              <a:t> </a:t>
            </a:r>
            <a:r>
              <a:rPr lang="en-US" sz="2000" dirty="0" err="1"/>
              <a:t>dikenal</a:t>
            </a:r>
            <a:r>
              <a:rPr lang="en-US" sz="2000" dirty="0"/>
              <a:t> </a:t>
            </a:r>
            <a:r>
              <a:rPr lang="en-US" sz="2000" dirty="0" err="1"/>
              <a:t>sebagai</a:t>
            </a:r>
            <a:r>
              <a:rPr lang="en-US" sz="2000" dirty="0"/>
              <a:t> </a:t>
            </a:r>
            <a:r>
              <a:rPr lang="en-US" sz="2000" dirty="0" err="1"/>
              <a:t>Metode</a:t>
            </a:r>
            <a:r>
              <a:rPr lang="en-US" sz="2000" dirty="0"/>
              <a:t> </a:t>
            </a:r>
            <a:r>
              <a:rPr lang="en-US" sz="2000" dirty="0" err="1"/>
              <a:t>MaxMin</a:t>
            </a:r>
            <a:r>
              <a:rPr lang="en-US" sz="2000" dirty="0"/>
              <a:t>. </a:t>
            </a:r>
            <a:r>
              <a:rPr lang="en-US" sz="2000" dirty="0" err="1"/>
              <a:t>Metode</a:t>
            </a:r>
            <a:r>
              <a:rPr lang="en-US" sz="2000" dirty="0"/>
              <a:t> </a:t>
            </a:r>
            <a:r>
              <a:rPr lang="en-US" sz="2000" dirty="0" err="1"/>
              <a:t>ini</a:t>
            </a:r>
            <a:r>
              <a:rPr lang="en-US" sz="2000" dirty="0"/>
              <a:t> </a:t>
            </a:r>
            <a:r>
              <a:rPr lang="en-US" sz="2000" dirty="0" err="1"/>
              <a:t>diperkenalkan</a:t>
            </a:r>
            <a:r>
              <a:rPr lang="en-US" sz="2000" dirty="0"/>
              <a:t> </a:t>
            </a:r>
            <a:r>
              <a:rPr lang="en-US" sz="2000" dirty="0" err="1"/>
              <a:t>oleh</a:t>
            </a:r>
            <a:r>
              <a:rPr lang="en-US" sz="2000" dirty="0"/>
              <a:t> </a:t>
            </a:r>
            <a:r>
              <a:rPr lang="en-US" sz="2000" dirty="0" err="1"/>
              <a:t>Ebrahim</a:t>
            </a:r>
            <a:r>
              <a:rPr lang="en-US" sz="2000" dirty="0"/>
              <a:t> </a:t>
            </a:r>
            <a:r>
              <a:rPr lang="en-US" sz="2000" dirty="0" err="1"/>
              <a:t>Mamdani</a:t>
            </a:r>
            <a:r>
              <a:rPr lang="en-US" sz="2000" dirty="0"/>
              <a:t> </a:t>
            </a:r>
            <a:r>
              <a:rPr lang="en-US" sz="2000" dirty="0" err="1"/>
              <a:t>pada</a:t>
            </a:r>
            <a:r>
              <a:rPr lang="en-US" sz="2000" dirty="0"/>
              <a:t> </a:t>
            </a:r>
            <a:r>
              <a:rPr lang="en-US" sz="2000" dirty="0" err="1"/>
              <a:t>tahun</a:t>
            </a:r>
            <a:r>
              <a:rPr lang="en-US" sz="2000" dirty="0"/>
              <a:t> 1975 (</a:t>
            </a:r>
            <a:r>
              <a:rPr lang="en-US" sz="2000" dirty="0" err="1"/>
              <a:t>Kusumadewi</a:t>
            </a:r>
            <a:r>
              <a:rPr lang="en-US" sz="2000" dirty="0"/>
              <a:t>, et al, 2010). </a:t>
            </a:r>
            <a:r>
              <a:rPr lang="en-US" sz="2000" dirty="0" err="1"/>
              <a:t>Sistem</a:t>
            </a:r>
            <a:r>
              <a:rPr lang="en-US" sz="2000" dirty="0"/>
              <a:t> fuzzy model </a:t>
            </a:r>
            <a:r>
              <a:rPr lang="en-US" sz="2000" dirty="0" err="1"/>
              <a:t>Mamdani</a:t>
            </a:r>
            <a:r>
              <a:rPr lang="en-US" sz="2000" dirty="0"/>
              <a:t> </a:t>
            </a:r>
            <a:r>
              <a:rPr lang="en-US" sz="2000" dirty="0" err="1"/>
              <a:t>memerlukan</a:t>
            </a:r>
            <a:r>
              <a:rPr lang="en-US" sz="2000" dirty="0"/>
              <a:t> 4 </a:t>
            </a:r>
            <a:r>
              <a:rPr lang="en-US" sz="2000" dirty="0" err="1"/>
              <a:t>tahapan</a:t>
            </a:r>
            <a:r>
              <a:rPr lang="en-US" sz="2000" dirty="0"/>
              <a:t>, </a:t>
            </a:r>
            <a:r>
              <a:rPr lang="en-US" sz="2000" dirty="0" err="1" smtClean="0"/>
              <a:t>yaitu</a:t>
            </a:r>
            <a:endParaRPr lang="en-US" sz="2000" dirty="0" smtClean="0"/>
          </a:p>
          <a:p>
            <a:pPr lvl="1"/>
            <a:r>
              <a:rPr lang="en-US" sz="1800" dirty="0" err="1"/>
              <a:t>Pembentukan</a:t>
            </a:r>
            <a:r>
              <a:rPr lang="en-US" sz="1800" dirty="0"/>
              <a:t> </a:t>
            </a:r>
            <a:r>
              <a:rPr lang="en-US" sz="1800" dirty="0" err="1"/>
              <a:t>himpunan</a:t>
            </a:r>
            <a:r>
              <a:rPr lang="en-US" sz="1800" dirty="0"/>
              <a:t> </a:t>
            </a:r>
            <a:r>
              <a:rPr lang="en-US" sz="1800" dirty="0" smtClean="0"/>
              <a:t>fuzzy</a:t>
            </a:r>
          </a:p>
          <a:p>
            <a:pPr lvl="2"/>
            <a:r>
              <a:rPr lang="en-US" sz="1600" dirty="0" err="1" smtClean="0"/>
              <a:t>Pada</a:t>
            </a:r>
            <a:r>
              <a:rPr lang="en-US" sz="1600" dirty="0" smtClean="0"/>
              <a:t> </a:t>
            </a:r>
            <a:r>
              <a:rPr lang="en-US" sz="1600" dirty="0" err="1"/>
              <a:t>metode</a:t>
            </a:r>
            <a:r>
              <a:rPr lang="en-US" sz="1600" dirty="0"/>
              <a:t> </a:t>
            </a:r>
            <a:r>
              <a:rPr lang="en-US" sz="1600" dirty="0" err="1"/>
              <a:t>Mamdani</a:t>
            </a:r>
            <a:r>
              <a:rPr lang="en-US" sz="1600" dirty="0"/>
              <a:t>, </a:t>
            </a:r>
            <a:r>
              <a:rPr lang="en-US" sz="1600" dirty="0" err="1"/>
              <a:t>baik</a:t>
            </a:r>
            <a:r>
              <a:rPr lang="en-US" sz="1600" dirty="0"/>
              <a:t> </a:t>
            </a:r>
            <a:r>
              <a:rPr lang="en-US" sz="1600" dirty="0" err="1"/>
              <a:t>variabel</a:t>
            </a:r>
            <a:r>
              <a:rPr lang="en-US" sz="1600" dirty="0"/>
              <a:t> input </a:t>
            </a:r>
            <a:r>
              <a:rPr lang="en-US" sz="1600" dirty="0" err="1"/>
              <a:t>maupun</a:t>
            </a:r>
            <a:r>
              <a:rPr lang="en-US" sz="1600" dirty="0"/>
              <a:t> </a:t>
            </a:r>
            <a:r>
              <a:rPr lang="en-US" sz="1600" dirty="0" err="1"/>
              <a:t>variabel</a:t>
            </a:r>
            <a:r>
              <a:rPr lang="en-US" sz="1600" dirty="0"/>
              <a:t> output </a:t>
            </a:r>
            <a:r>
              <a:rPr lang="en-US" sz="1600" dirty="0" err="1"/>
              <a:t>dibagi</a:t>
            </a:r>
            <a:r>
              <a:rPr lang="en-US" sz="1600" dirty="0"/>
              <a:t> </a:t>
            </a:r>
            <a:r>
              <a:rPr lang="en-US" sz="1600" dirty="0" err="1"/>
              <a:t>menjadi</a:t>
            </a:r>
            <a:r>
              <a:rPr lang="en-US" sz="1600" dirty="0"/>
              <a:t> </a:t>
            </a:r>
            <a:r>
              <a:rPr lang="en-US" sz="1600" dirty="0" err="1"/>
              <a:t>satu</a:t>
            </a:r>
            <a:r>
              <a:rPr lang="en-US" sz="1600" dirty="0"/>
              <a:t> </a:t>
            </a:r>
            <a:r>
              <a:rPr lang="en-US" sz="1600" dirty="0" err="1"/>
              <a:t>atau</a:t>
            </a:r>
            <a:r>
              <a:rPr lang="en-US" sz="1600" dirty="0"/>
              <a:t> </a:t>
            </a:r>
            <a:r>
              <a:rPr lang="en-US" sz="1600" dirty="0" err="1"/>
              <a:t>lebih</a:t>
            </a:r>
            <a:r>
              <a:rPr lang="en-US" sz="1600" dirty="0"/>
              <a:t> </a:t>
            </a:r>
            <a:r>
              <a:rPr lang="en-US" sz="1600" dirty="0" err="1"/>
              <a:t>himpunan</a:t>
            </a:r>
            <a:r>
              <a:rPr lang="en-US" sz="1600" dirty="0"/>
              <a:t> fuzzy.</a:t>
            </a:r>
            <a:endParaRPr lang="en-US" sz="1600" dirty="0" smtClean="0"/>
          </a:p>
          <a:p>
            <a:pPr lvl="1"/>
            <a:r>
              <a:rPr lang="en-US" sz="1800" dirty="0" err="1"/>
              <a:t>Penggunaan</a:t>
            </a:r>
            <a:r>
              <a:rPr lang="en-US" sz="1800" dirty="0"/>
              <a:t> </a:t>
            </a:r>
            <a:r>
              <a:rPr lang="en-US" sz="1800" dirty="0" err="1"/>
              <a:t>fungsi</a:t>
            </a:r>
            <a:r>
              <a:rPr lang="en-US" sz="1800" dirty="0"/>
              <a:t> </a:t>
            </a:r>
            <a:r>
              <a:rPr lang="en-US" sz="1800" dirty="0" err="1" smtClean="0"/>
              <a:t>implikasi</a:t>
            </a:r>
            <a:endParaRPr lang="en-US" sz="1800" dirty="0" smtClean="0"/>
          </a:p>
          <a:p>
            <a:pPr lvl="2"/>
            <a:r>
              <a:rPr lang="en-US" sz="1600" dirty="0" err="1"/>
              <a:t>Pada</a:t>
            </a:r>
            <a:r>
              <a:rPr lang="en-US" sz="1600" dirty="0"/>
              <a:t> </a:t>
            </a:r>
            <a:r>
              <a:rPr lang="en-US" sz="1600" dirty="0" err="1"/>
              <a:t>metode</a:t>
            </a:r>
            <a:r>
              <a:rPr lang="en-US" sz="1600" dirty="0"/>
              <a:t> </a:t>
            </a:r>
            <a:r>
              <a:rPr lang="en-US" sz="1600" dirty="0" err="1"/>
              <a:t>Mamdani</a:t>
            </a:r>
            <a:r>
              <a:rPr lang="en-US" sz="1600" dirty="0"/>
              <a:t>, </a:t>
            </a:r>
            <a:r>
              <a:rPr lang="en-US" sz="1600" dirty="0" err="1"/>
              <a:t>fungsi</a:t>
            </a:r>
            <a:r>
              <a:rPr lang="en-US" sz="1600" dirty="0"/>
              <a:t> </a:t>
            </a:r>
            <a:r>
              <a:rPr lang="en-US" sz="1600" dirty="0" err="1"/>
              <a:t>implikasi</a:t>
            </a:r>
            <a:r>
              <a:rPr lang="en-US" sz="1600" dirty="0"/>
              <a:t> yang </a:t>
            </a:r>
            <a:r>
              <a:rPr lang="en-US" sz="1600" dirty="0" err="1"/>
              <a:t>digunakan</a:t>
            </a:r>
            <a:r>
              <a:rPr lang="en-US" sz="1600" dirty="0"/>
              <a:t> </a:t>
            </a:r>
            <a:r>
              <a:rPr lang="en-US" sz="1600" dirty="0" err="1"/>
              <a:t>adalan</a:t>
            </a:r>
            <a:r>
              <a:rPr lang="en-US" sz="1600" dirty="0"/>
              <a:t> min</a:t>
            </a:r>
            <a:endParaRPr lang="en-US" sz="1600" dirty="0" smtClean="0"/>
          </a:p>
          <a:p>
            <a:pPr lvl="1"/>
            <a:r>
              <a:rPr lang="fi-FI" sz="1800" dirty="0"/>
              <a:t>Penarikan kesimpulan atau komposisi </a:t>
            </a:r>
            <a:r>
              <a:rPr lang="fi-FI" sz="1800" dirty="0" smtClean="0"/>
              <a:t>aturan</a:t>
            </a:r>
          </a:p>
          <a:p>
            <a:pPr lvl="2"/>
            <a:r>
              <a:rPr lang="en-US" sz="1600" dirty="0" err="1"/>
              <a:t>Tidak</a:t>
            </a:r>
            <a:r>
              <a:rPr lang="en-US" sz="1600" dirty="0"/>
              <a:t> </a:t>
            </a:r>
            <a:r>
              <a:rPr lang="en-US" sz="1600" dirty="0" err="1"/>
              <a:t>seperti</a:t>
            </a:r>
            <a:r>
              <a:rPr lang="en-US" sz="1600" dirty="0"/>
              <a:t> </a:t>
            </a:r>
            <a:r>
              <a:rPr lang="en-US" sz="1600" dirty="0" err="1"/>
              <a:t>penalaran</a:t>
            </a:r>
            <a:r>
              <a:rPr lang="en-US" sz="1600" dirty="0"/>
              <a:t> </a:t>
            </a:r>
            <a:r>
              <a:rPr lang="en-US" sz="1600" dirty="0" err="1"/>
              <a:t>monoton</a:t>
            </a:r>
            <a:r>
              <a:rPr lang="en-US" sz="1600" dirty="0"/>
              <a:t>, </a:t>
            </a:r>
            <a:r>
              <a:rPr lang="en-US" sz="1600" dirty="0" err="1"/>
              <a:t>apabila</a:t>
            </a:r>
            <a:r>
              <a:rPr lang="en-US" sz="1600" dirty="0"/>
              <a:t> </a:t>
            </a:r>
            <a:r>
              <a:rPr lang="en-US" sz="1600" dirty="0" err="1"/>
              <a:t>sistem</a:t>
            </a:r>
            <a:r>
              <a:rPr lang="en-US" sz="1600" dirty="0"/>
              <a:t> </a:t>
            </a:r>
            <a:r>
              <a:rPr lang="en-US" sz="1600" dirty="0" err="1"/>
              <a:t>terdiri</a:t>
            </a:r>
            <a:r>
              <a:rPr lang="en-US" sz="1600" dirty="0"/>
              <a:t> </a:t>
            </a:r>
            <a:r>
              <a:rPr lang="en-US" sz="1600" dirty="0" err="1"/>
              <a:t>dari</a:t>
            </a:r>
            <a:r>
              <a:rPr lang="en-US" sz="1600" dirty="0"/>
              <a:t> </a:t>
            </a:r>
            <a:r>
              <a:rPr lang="en-US" sz="1600" dirty="0" err="1"/>
              <a:t>beberapa</a:t>
            </a:r>
            <a:r>
              <a:rPr lang="en-US" sz="1600" dirty="0"/>
              <a:t> </a:t>
            </a:r>
            <a:r>
              <a:rPr lang="en-US" sz="1600" dirty="0" err="1"/>
              <a:t>aturan</a:t>
            </a:r>
            <a:r>
              <a:rPr lang="en-US" sz="1600" dirty="0"/>
              <a:t>, </a:t>
            </a:r>
            <a:r>
              <a:rPr lang="en-US" sz="1600" dirty="0" err="1"/>
              <a:t>maka</a:t>
            </a:r>
            <a:r>
              <a:rPr lang="en-US" sz="1600" dirty="0"/>
              <a:t> </a:t>
            </a:r>
            <a:r>
              <a:rPr lang="en-US" sz="1600" dirty="0" err="1"/>
              <a:t>inferensi</a:t>
            </a:r>
            <a:r>
              <a:rPr lang="en-US" sz="1600" dirty="0"/>
              <a:t> </a:t>
            </a:r>
            <a:r>
              <a:rPr lang="en-US" sz="1600" dirty="0" err="1"/>
              <a:t>diperoleh</a:t>
            </a:r>
            <a:r>
              <a:rPr lang="en-US" sz="1600" dirty="0"/>
              <a:t> </a:t>
            </a:r>
            <a:r>
              <a:rPr lang="en-US" sz="1600" dirty="0" err="1"/>
              <a:t>dari</a:t>
            </a:r>
            <a:r>
              <a:rPr lang="en-US" sz="1600" dirty="0"/>
              <a:t> </a:t>
            </a:r>
            <a:r>
              <a:rPr lang="en-US" sz="1600" dirty="0" err="1"/>
              <a:t>kumpulan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korelasi</a:t>
            </a:r>
            <a:r>
              <a:rPr lang="en-US" sz="1600" dirty="0"/>
              <a:t> </a:t>
            </a:r>
            <a:r>
              <a:rPr lang="en-US" sz="1600" dirty="0" err="1"/>
              <a:t>antar</a:t>
            </a:r>
            <a:r>
              <a:rPr lang="en-US" sz="1600" dirty="0"/>
              <a:t> </a:t>
            </a:r>
            <a:r>
              <a:rPr lang="en-US" sz="1600" dirty="0" err="1"/>
              <a:t>aturan</a:t>
            </a:r>
            <a:r>
              <a:rPr lang="en-US" sz="1600" dirty="0"/>
              <a:t>. </a:t>
            </a:r>
            <a:endParaRPr lang="en-US" sz="1600" dirty="0" smtClean="0"/>
          </a:p>
          <a:p>
            <a:pPr lvl="2"/>
            <a:r>
              <a:rPr lang="en-US" sz="1600" dirty="0" smtClean="0"/>
              <a:t>Ada </a:t>
            </a:r>
            <a:r>
              <a:rPr lang="en-US" sz="1600" dirty="0"/>
              <a:t>3 (</a:t>
            </a:r>
            <a:r>
              <a:rPr lang="en-US" sz="1600" dirty="0" err="1"/>
              <a:t>tiga</a:t>
            </a:r>
            <a:r>
              <a:rPr lang="en-US" sz="1600" dirty="0"/>
              <a:t>) </a:t>
            </a:r>
            <a:r>
              <a:rPr lang="en-US" sz="1600" dirty="0" err="1"/>
              <a:t>metode</a:t>
            </a:r>
            <a:r>
              <a:rPr lang="en-US" sz="1600" dirty="0"/>
              <a:t> yang </a:t>
            </a:r>
            <a:r>
              <a:rPr lang="en-US" sz="1600" dirty="0" err="1"/>
              <a:t>digunakan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melakukan</a:t>
            </a:r>
            <a:r>
              <a:rPr lang="en-US" sz="1600" dirty="0"/>
              <a:t> </a:t>
            </a:r>
            <a:r>
              <a:rPr lang="en-US" sz="1600" dirty="0" err="1"/>
              <a:t>inferensi</a:t>
            </a:r>
            <a:r>
              <a:rPr lang="en-US" sz="1600" dirty="0"/>
              <a:t> </a:t>
            </a:r>
            <a:r>
              <a:rPr lang="en-US" sz="1600" dirty="0" err="1"/>
              <a:t>sistem</a:t>
            </a:r>
            <a:r>
              <a:rPr lang="en-US" sz="1600" dirty="0"/>
              <a:t> fuzzy, </a:t>
            </a:r>
            <a:r>
              <a:rPr lang="en-US" sz="1600" dirty="0" err="1"/>
              <a:t>yaitu</a:t>
            </a:r>
            <a:r>
              <a:rPr lang="en-US" sz="1600" dirty="0"/>
              <a:t> max, additive </a:t>
            </a:r>
            <a:r>
              <a:rPr lang="en-US" sz="1600" dirty="0" err="1"/>
              <a:t>dan</a:t>
            </a:r>
            <a:r>
              <a:rPr lang="en-US" sz="1600" dirty="0"/>
              <a:t> probabilistic OR </a:t>
            </a:r>
            <a:r>
              <a:rPr lang="en-US" sz="1600" dirty="0" err="1"/>
              <a:t>atau</a:t>
            </a:r>
            <a:r>
              <a:rPr lang="en-US" sz="1600" dirty="0"/>
              <a:t> PROBOR.</a:t>
            </a:r>
            <a:endParaRPr lang="fi-FI" sz="1600" dirty="0" smtClean="0"/>
          </a:p>
          <a:p>
            <a:pPr lvl="1"/>
            <a:r>
              <a:rPr lang="en-US" sz="1800" dirty="0" err="1" smtClean="0"/>
              <a:t>Defuzzifikasi</a:t>
            </a:r>
            <a:endParaRPr lang="en-US" sz="1800" dirty="0" smtClean="0"/>
          </a:p>
          <a:p>
            <a:pPr lvl="2"/>
            <a:r>
              <a:rPr lang="en-US" sz="1600" dirty="0" err="1"/>
              <a:t>Defuzzifikasi</a:t>
            </a:r>
            <a:r>
              <a:rPr lang="en-US" sz="1600" dirty="0"/>
              <a:t> </a:t>
            </a:r>
            <a:r>
              <a:rPr lang="en-US" sz="1600" dirty="0" err="1"/>
              <a:t>pada</a:t>
            </a:r>
            <a:r>
              <a:rPr lang="en-US" sz="1600" dirty="0"/>
              <a:t> </a:t>
            </a:r>
            <a:r>
              <a:rPr lang="en-US" sz="1600" dirty="0" err="1"/>
              <a:t>metode</a:t>
            </a:r>
            <a:r>
              <a:rPr lang="en-US" sz="1600" dirty="0"/>
              <a:t> </a:t>
            </a:r>
            <a:r>
              <a:rPr lang="en-US" sz="1600" dirty="0" err="1"/>
              <a:t>Mamdani</a:t>
            </a:r>
            <a:r>
              <a:rPr lang="en-US" sz="1600" dirty="0"/>
              <a:t> </a:t>
            </a:r>
            <a:r>
              <a:rPr lang="en-US" sz="1600" dirty="0" err="1"/>
              <a:t>dapat</a:t>
            </a:r>
            <a:r>
              <a:rPr lang="en-US" sz="1600" dirty="0"/>
              <a:t> </a:t>
            </a:r>
            <a:r>
              <a:rPr lang="en-US" sz="1600" dirty="0" err="1"/>
              <a:t>dilakukan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beberapa</a:t>
            </a:r>
            <a:r>
              <a:rPr lang="en-US" sz="1600" dirty="0"/>
              <a:t> </a:t>
            </a:r>
            <a:r>
              <a:rPr lang="en-US" sz="1600" dirty="0" err="1"/>
              <a:t>metode</a:t>
            </a:r>
            <a:r>
              <a:rPr lang="en-US" sz="1600" dirty="0"/>
              <a:t> </a:t>
            </a:r>
            <a:r>
              <a:rPr lang="en-US" sz="1600" dirty="0" err="1"/>
              <a:t>defuzzifikasi</a:t>
            </a:r>
            <a:r>
              <a:rPr lang="en-US" sz="1600" dirty="0"/>
              <a:t> </a:t>
            </a:r>
            <a:r>
              <a:rPr lang="en-US" sz="1600" dirty="0" err="1"/>
              <a:t>antara</a:t>
            </a:r>
            <a:r>
              <a:rPr lang="en-US" sz="1600" dirty="0"/>
              <a:t> lain : Centroid, </a:t>
            </a:r>
            <a:r>
              <a:rPr lang="en-US" sz="1600" dirty="0" err="1"/>
              <a:t>Bisektor</a:t>
            </a:r>
            <a:r>
              <a:rPr lang="en-US" sz="1600" dirty="0"/>
              <a:t>, Mean of Maximum, Largest of Maximum </a:t>
            </a:r>
            <a:r>
              <a:rPr lang="en-US" sz="1600" dirty="0" err="1"/>
              <a:t>atau</a:t>
            </a:r>
            <a:r>
              <a:rPr lang="en-US" sz="1600" dirty="0"/>
              <a:t> Smallest of Maximum.</a:t>
            </a:r>
          </a:p>
        </p:txBody>
      </p:sp>
    </p:spTree>
    <p:extLst>
      <p:ext uri="{BB962C8B-B14F-4D97-AF65-F5344CB8AC3E}">
        <p14:creationId xmlns:p14="http://schemas.microsoft.com/office/powerpoint/2010/main" val="879387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6607" t="23547" r="21922" b="13952"/>
          <a:stretch/>
        </p:blipFill>
        <p:spPr>
          <a:xfrm>
            <a:off x="1210613" y="463639"/>
            <a:ext cx="8979657" cy="6130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629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1424" y="326265"/>
            <a:ext cx="8596668" cy="1320800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Model Fuzzy Takagi </a:t>
            </a:r>
            <a:r>
              <a:rPr lang="en-US" b="1" dirty="0" err="1">
                <a:solidFill>
                  <a:srgbClr val="7030A0"/>
                </a:solidFill>
              </a:rPr>
              <a:t>Sugeno</a:t>
            </a:r>
            <a:r>
              <a:rPr lang="en-US" b="1" dirty="0">
                <a:solidFill>
                  <a:srgbClr val="7030A0"/>
                </a:solidFill>
              </a:rPr>
              <a:t> Kang (TSK)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275008"/>
            <a:ext cx="10823500" cy="5473522"/>
          </a:xfrm>
        </p:spPr>
        <p:txBody>
          <a:bodyPr>
            <a:noAutofit/>
          </a:bodyPr>
          <a:lstStyle/>
          <a:p>
            <a:r>
              <a:rPr lang="en-US" sz="2000" dirty="0" err="1"/>
              <a:t>Sistem</a:t>
            </a:r>
            <a:r>
              <a:rPr lang="en-US" sz="2000" dirty="0"/>
              <a:t> </a:t>
            </a:r>
            <a:r>
              <a:rPr lang="en-US" sz="2000" dirty="0" err="1"/>
              <a:t>inferensi</a:t>
            </a:r>
            <a:r>
              <a:rPr lang="en-US" sz="2000" dirty="0"/>
              <a:t> fuzzy </a:t>
            </a:r>
            <a:r>
              <a:rPr lang="en-US" sz="2000" dirty="0" err="1"/>
              <a:t>metode</a:t>
            </a:r>
            <a:r>
              <a:rPr lang="en-US" sz="2000" dirty="0"/>
              <a:t> Takagi-</a:t>
            </a:r>
            <a:r>
              <a:rPr lang="en-US" sz="2000" dirty="0" err="1"/>
              <a:t>Sugeno</a:t>
            </a:r>
            <a:r>
              <a:rPr lang="en-US" sz="2000" dirty="0"/>
              <a:t>-Kang (TSK) </a:t>
            </a:r>
            <a:r>
              <a:rPr lang="en-US" sz="2000" dirty="0" err="1"/>
              <a:t>merupakan</a:t>
            </a:r>
            <a:r>
              <a:rPr lang="en-US" sz="2000" dirty="0"/>
              <a:t> </a:t>
            </a:r>
            <a:r>
              <a:rPr lang="en-US" sz="2000" dirty="0" err="1"/>
              <a:t>metode</a:t>
            </a:r>
            <a:r>
              <a:rPr lang="en-US" sz="2000" dirty="0"/>
              <a:t> </a:t>
            </a:r>
            <a:r>
              <a:rPr lang="en-US" sz="2000" dirty="0" err="1"/>
              <a:t>inferensi</a:t>
            </a:r>
            <a:r>
              <a:rPr lang="en-US" sz="2000" dirty="0"/>
              <a:t> fuzzy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aturan</a:t>
            </a:r>
            <a:r>
              <a:rPr lang="en-US" sz="2000" dirty="0"/>
              <a:t> </a:t>
            </a:r>
            <a:r>
              <a:rPr lang="en-US" sz="2000" dirty="0" smtClean="0"/>
              <a:t>yang </a:t>
            </a:r>
            <a:r>
              <a:rPr lang="en-US" sz="2000" dirty="0" err="1" smtClean="0"/>
              <a:t>direpresentasikan</a:t>
            </a:r>
            <a:r>
              <a:rPr lang="en-US" sz="2000" dirty="0" smtClean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bentuk</a:t>
            </a:r>
            <a:r>
              <a:rPr lang="en-US" sz="2000" dirty="0"/>
              <a:t> IF – THEN, </a:t>
            </a:r>
            <a:r>
              <a:rPr lang="en-US" sz="2000" dirty="0" err="1"/>
              <a:t>dimana</a:t>
            </a:r>
            <a:r>
              <a:rPr lang="en-US" sz="2000" dirty="0"/>
              <a:t> output 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/>
              <a:t>konsekuen</a:t>
            </a:r>
            <a:r>
              <a:rPr lang="en-US" sz="2000" dirty="0"/>
              <a:t> </a:t>
            </a:r>
            <a:r>
              <a:rPr lang="en-US" sz="2000" dirty="0" err="1"/>
              <a:t>sistem</a:t>
            </a:r>
            <a:r>
              <a:rPr lang="en-US" sz="2000" dirty="0"/>
              <a:t> </a:t>
            </a:r>
            <a:r>
              <a:rPr lang="en-US" sz="2000" dirty="0" err="1"/>
              <a:t>tidak</a:t>
            </a:r>
            <a:r>
              <a:rPr lang="en-US" sz="2000" dirty="0"/>
              <a:t> </a:t>
            </a:r>
            <a:r>
              <a:rPr lang="en-US" sz="2000" dirty="0" err="1"/>
              <a:t>berupa</a:t>
            </a:r>
            <a:r>
              <a:rPr lang="en-US" sz="2000" dirty="0"/>
              <a:t> </a:t>
            </a:r>
            <a:r>
              <a:rPr lang="en-US" sz="2000" dirty="0" err="1"/>
              <a:t>himpunan</a:t>
            </a:r>
            <a:r>
              <a:rPr lang="en-US" sz="2000" dirty="0"/>
              <a:t> fuzzy, </a:t>
            </a:r>
            <a:r>
              <a:rPr lang="en-US" sz="2000" dirty="0" err="1"/>
              <a:t>melainkan</a:t>
            </a:r>
            <a:r>
              <a:rPr lang="en-US" sz="2000" dirty="0"/>
              <a:t> </a:t>
            </a:r>
            <a:r>
              <a:rPr lang="en-US" sz="2000" dirty="0" err="1"/>
              <a:t>berupa</a:t>
            </a:r>
            <a:r>
              <a:rPr lang="en-US" sz="2000" dirty="0"/>
              <a:t> </a:t>
            </a:r>
            <a:r>
              <a:rPr lang="en-US" sz="2000" dirty="0" err="1"/>
              <a:t>konstanta</a:t>
            </a:r>
            <a:r>
              <a:rPr lang="en-US" sz="2000" dirty="0"/>
              <a:t> 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/>
              <a:t>persamaan</a:t>
            </a:r>
            <a:r>
              <a:rPr lang="en-US" sz="2000" dirty="0"/>
              <a:t> linear. </a:t>
            </a:r>
            <a:endParaRPr lang="en-US" sz="2000" dirty="0" smtClean="0"/>
          </a:p>
          <a:p>
            <a:r>
              <a:rPr lang="en-US" sz="2000" dirty="0" err="1" smtClean="0"/>
              <a:t>Metode</a:t>
            </a:r>
            <a:r>
              <a:rPr lang="en-US" sz="2000" dirty="0" smtClean="0"/>
              <a:t> </a:t>
            </a:r>
            <a:r>
              <a:rPr lang="en-US" sz="2000" dirty="0" err="1"/>
              <a:t>ini</a:t>
            </a:r>
            <a:r>
              <a:rPr lang="en-US" sz="2000" dirty="0"/>
              <a:t> </a:t>
            </a:r>
            <a:r>
              <a:rPr lang="en-US" sz="2000" dirty="0" err="1"/>
              <a:t>diperkenalkan</a:t>
            </a:r>
            <a:r>
              <a:rPr lang="en-US" sz="2000" dirty="0"/>
              <a:t> </a:t>
            </a:r>
            <a:r>
              <a:rPr lang="en-US" sz="2000" dirty="0" err="1"/>
              <a:t>oleh</a:t>
            </a:r>
            <a:r>
              <a:rPr lang="en-US" sz="2000" dirty="0"/>
              <a:t> Takagi-</a:t>
            </a:r>
            <a:r>
              <a:rPr lang="en-US" sz="2000" dirty="0" err="1"/>
              <a:t>Sugeno</a:t>
            </a:r>
            <a:r>
              <a:rPr lang="en-US" sz="2000" dirty="0"/>
              <a:t> Kang </a:t>
            </a:r>
            <a:r>
              <a:rPr lang="en-US" sz="2000" dirty="0" err="1"/>
              <a:t>pada</a:t>
            </a:r>
            <a:r>
              <a:rPr lang="en-US" sz="2000" dirty="0"/>
              <a:t> </a:t>
            </a:r>
            <a:r>
              <a:rPr lang="en-US" sz="2000" dirty="0" err="1"/>
              <a:t>tahun</a:t>
            </a:r>
            <a:r>
              <a:rPr lang="en-US" sz="2000" dirty="0"/>
              <a:t> 1985. (</a:t>
            </a:r>
            <a:r>
              <a:rPr lang="en-US" sz="2000" dirty="0" err="1"/>
              <a:t>Mariyansari</a:t>
            </a:r>
            <a:r>
              <a:rPr lang="en-US" sz="2000" dirty="0"/>
              <a:t>, et al, 2009) </a:t>
            </a:r>
            <a:endParaRPr lang="en-US" sz="2000" dirty="0" smtClean="0"/>
          </a:p>
          <a:p>
            <a:r>
              <a:rPr lang="en-US" sz="2000" dirty="0" err="1"/>
              <a:t>Penalaran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metode</a:t>
            </a:r>
            <a:r>
              <a:rPr lang="en-US" sz="2000" dirty="0"/>
              <a:t> </a:t>
            </a:r>
            <a:r>
              <a:rPr lang="en-US" sz="2000" dirty="0" err="1"/>
              <a:t>Sugeno</a:t>
            </a:r>
            <a:r>
              <a:rPr lang="en-US" sz="2000" dirty="0"/>
              <a:t> </a:t>
            </a:r>
            <a:r>
              <a:rPr lang="en-US" sz="2000" dirty="0" err="1"/>
              <a:t>hampir</a:t>
            </a:r>
            <a:r>
              <a:rPr lang="en-US" sz="2000" dirty="0"/>
              <a:t> </a:t>
            </a:r>
            <a:r>
              <a:rPr lang="en-US" sz="2000" dirty="0" err="1"/>
              <a:t>sama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penalaran</a:t>
            </a:r>
            <a:r>
              <a:rPr lang="en-US" sz="2000" dirty="0"/>
              <a:t> </a:t>
            </a:r>
            <a:r>
              <a:rPr lang="en-US" sz="2000" dirty="0" err="1"/>
              <a:t>Mamdani</a:t>
            </a:r>
            <a:r>
              <a:rPr lang="en-US" sz="2000" dirty="0"/>
              <a:t>, </a:t>
            </a:r>
            <a:r>
              <a:rPr lang="en-US" sz="2000" dirty="0" err="1">
                <a:solidFill>
                  <a:srgbClr val="7030A0"/>
                </a:solidFill>
              </a:rPr>
              <a:t>hanya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saja</a:t>
            </a:r>
            <a:r>
              <a:rPr lang="en-US" sz="2000" dirty="0">
                <a:solidFill>
                  <a:srgbClr val="7030A0"/>
                </a:solidFill>
              </a:rPr>
              <a:t> output </a:t>
            </a:r>
            <a:r>
              <a:rPr lang="en-US" sz="2000" dirty="0" err="1">
                <a:solidFill>
                  <a:srgbClr val="7030A0"/>
                </a:solidFill>
              </a:rPr>
              <a:t>atau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konsekuensi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sistem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tidak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berupa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himpunan</a:t>
            </a:r>
            <a:r>
              <a:rPr lang="en-US" sz="2000" dirty="0">
                <a:solidFill>
                  <a:srgbClr val="7030A0"/>
                </a:solidFill>
              </a:rPr>
              <a:t> fuzzy, </a:t>
            </a:r>
            <a:r>
              <a:rPr lang="en-US" sz="2000" dirty="0" err="1">
                <a:solidFill>
                  <a:srgbClr val="7030A0"/>
                </a:solidFill>
              </a:rPr>
              <a:t>melainkan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berupa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konstanta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atau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persamaan</a:t>
            </a:r>
            <a:r>
              <a:rPr lang="en-US" sz="2000" dirty="0">
                <a:solidFill>
                  <a:srgbClr val="7030A0"/>
                </a:solidFill>
              </a:rPr>
              <a:t> linear</a:t>
            </a:r>
            <a:r>
              <a:rPr lang="en-US" sz="2000" dirty="0"/>
              <a:t> (</a:t>
            </a:r>
            <a:r>
              <a:rPr lang="en-US" sz="2000" dirty="0" err="1"/>
              <a:t>Kusumadewi</a:t>
            </a:r>
            <a:r>
              <a:rPr lang="en-US" sz="2000" dirty="0"/>
              <a:t>, et al, 2010). </a:t>
            </a:r>
            <a:endParaRPr lang="en-US" sz="2000" dirty="0" smtClean="0"/>
          </a:p>
          <a:p>
            <a:r>
              <a:rPr lang="en-US" sz="2000" dirty="0" err="1" smtClean="0"/>
              <a:t>Metode</a:t>
            </a:r>
            <a:r>
              <a:rPr lang="en-US" sz="2000" dirty="0" smtClean="0"/>
              <a:t> </a:t>
            </a:r>
            <a:r>
              <a:rPr lang="en-US" sz="2000" dirty="0" err="1"/>
              <a:t>ini</a:t>
            </a:r>
            <a:r>
              <a:rPr lang="en-US" sz="2000" dirty="0"/>
              <a:t> </a:t>
            </a:r>
            <a:r>
              <a:rPr lang="en-US" sz="2000" dirty="0" err="1"/>
              <a:t>diperkenalkan</a:t>
            </a:r>
            <a:r>
              <a:rPr lang="en-US" sz="2000" dirty="0"/>
              <a:t> </a:t>
            </a:r>
            <a:r>
              <a:rPr lang="en-US" sz="2000" dirty="0" err="1"/>
              <a:t>oleh</a:t>
            </a:r>
            <a:r>
              <a:rPr lang="en-US" sz="2000" dirty="0"/>
              <a:t> Takagi </a:t>
            </a:r>
            <a:r>
              <a:rPr lang="en-US" sz="2000" dirty="0" err="1"/>
              <a:t>Sugeno</a:t>
            </a:r>
            <a:r>
              <a:rPr lang="en-US" sz="2000" dirty="0"/>
              <a:t> Kang </a:t>
            </a:r>
            <a:r>
              <a:rPr lang="en-US" sz="2000" dirty="0" err="1"/>
              <a:t>pada</a:t>
            </a:r>
            <a:r>
              <a:rPr lang="en-US" sz="2000" dirty="0"/>
              <a:t> </a:t>
            </a:r>
            <a:r>
              <a:rPr lang="en-US" sz="2000" dirty="0" err="1"/>
              <a:t>tahun</a:t>
            </a:r>
            <a:r>
              <a:rPr lang="en-US" sz="2000" dirty="0"/>
              <a:t> 1985. </a:t>
            </a:r>
            <a:endParaRPr lang="en-US" sz="2000" dirty="0" smtClean="0"/>
          </a:p>
          <a:p>
            <a:r>
              <a:rPr lang="en-US" sz="2000" dirty="0" err="1" smtClean="0"/>
              <a:t>Sehingga</a:t>
            </a:r>
            <a:r>
              <a:rPr lang="en-US" sz="2000" dirty="0" smtClean="0"/>
              <a:t> </a:t>
            </a:r>
            <a:r>
              <a:rPr lang="en-US" sz="2000" dirty="0" err="1"/>
              <a:t>metode</a:t>
            </a:r>
            <a:r>
              <a:rPr lang="en-US" sz="2000" dirty="0"/>
              <a:t> </a:t>
            </a:r>
            <a:r>
              <a:rPr lang="en-US" sz="2000" dirty="0" err="1"/>
              <a:t>ini</a:t>
            </a:r>
            <a:r>
              <a:rPr lang="en-US" sz="2000" dirty="0"/>
              <a:t> </a:t>
            </a:r>
            <a:r>
              <a:rPr lang="en-US" sz="2000" dirty="0" err="1"/>
              <a:t>sering</a:t>
            </a:r>
            <a:r>
              <a:rPr lang="en-US" sz="2000" dirty="0"/>
              <a:t> </a:t>
            </a:r>
            <a:r>
              <a:rPr lang="en-US" sz="2000" dirty="0" err="1"/>
              <a:t>juga</a:t>
            </a:r>
            <a:r>
              <a:rPr lang="en-US" sz="2000" dirty="0"/>
              <a:t> </a:t>
            </a:r>
            <a:r>
              <a:rPr lang="en-US" sz="2000" dirty="0" err="1"/>
              <a:t>dikenal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nama</a:t>
            </a:r>
            <a:r>
              <a:rPr lang="en-US" sz="2000" dirty="0"/>
              <a:t> </a:t>
            </a:r>
            <a:r>
              <a:rPr lang="en-US" sz="2000" dirty="0" smtClean="0"/>
              <a:t>TSK</a:t>
            </a:r>
          </a:p>
          <a:p>
            <a:r>
              <a:rPr lang="en-US" sz="2000" dirty="0" err="1">
                <a:solidFill>
                  <a:srgbClr val="7030A0"/>
                </a:solidFill>
              </a:rPr>
              <a:t>Aturan</a:t>
            </a:r>
            <a:r>
              <a:rPr lang="en-US" sz="2000" dirty="0">
                <a:solidFill>
                  <a:srgbClr val="7030A0"/>
                </a:solidFill>
              </a:rPr>
              <a:t> fuzzy </a:t>
            </a:r>
            <a:r>
              <a:rPr lang="en-US" sz="2000" dirty="0" err="1">
                <a:solidFill>
                  <a:srgbClr val="7030A0"/>
                </a:solidFill>
              </a:rPr>
              <a:t>pada</a:t>
            </a:r>
            <a:r>
              <a:rPr lang="en-US" sz="2000" dirty="0">
                <a:solidFill>
                  <a:srgbClr val="7030A0"/>
                </a:solidFill>
              </a:rPr>
              <a:t> model </a:t>
            </a:r>
            <a:r>
              <a:rPr lang="en-US" sz="2000" dirty="0" err="1">
                <a:solidFill>
                  <a:srgbClr val="7030A0"/>
                </a:solidFill>
              </a:rPr>
              <a:t>Sugeno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biasanya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diwujudkan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dalam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susunan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/>
              <a:t>: </a:t>
            </a:r>
            <a:endParaRPr lang="en-US" sz="2000" dirty="0" smtClean="0"/>
          </a:p>
          <a:p>
            <a:pPr lvl="1"/>
            <a:r>
              <a:rPr lang="en-US" dirty="0" smtClean="0"/>
              <a:t>JIKA </a:t>
            </a:r>
            <a:r>
              <a:rPr lang="en-US" dirty="0"/>
              <a:t>x </a:t>
            </a:r>
            <a:r>
              <a:rPr lang="en-US" dirty="0" err="1"/>
              <a:t>adalah</a:t>
            </a:r>
            <a:r>
              <a:rPr lang="en-US" dirty="0"/>
              <a:t> A </a:t>
            </a:r>
            <a:r>
              <a:rPr lang="en-US" dirty="0" err="1"/>
              <a:t>dan</a:t>
            </a:r>
            <a:r>
              <a:rPr lang="en-US" dirty="0"/>
              <a:t> y </a:t>
            </a:r>
            <a:r>
              <a:rPr lang="en-US" dirty="0" err="1"/>
              <a:t>adalah</a:t>
            </a:r>
            <a:r>
              <a:rPr lang="en-US" dirty="0"/>
              <a:t> B </a:t>
            </a:r>
            <a:r>
              <a:rPr lang="en-US" dirty="0" err="1"/>
              <a:t>maka</a:t>
            </a:r>
            <a:r>
              <a:rPr lang="en-US" dirty="0"/>
              <a:t> z = f(</a:t>
            </a:r>
            <a:r>
              <a:rPr lang="en-US" dirty="0" err="1"/>
              <a:t>x,y</a:t>
            </a:r>
            <a:r>
              <a:rPr lang="en-US" dirty="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3912313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240924"/>
            <a:ext cx="8596668" cy="3800438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4628" t="32879" r="25881" b="9023"/>
          <a:stretch/>
        </p:blipFill>
        <p:spPr>
          <a:xfrm>
            <a:off x="953036" y="373487"/>
            <a:ext cx="9288399" cy="6130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23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463639"/>
            <a:ext cx="11261381" cy="6284891"/>
          </a:xfrm>
        </p:spPr>
        <p:txBody>
          <a:bodyPr>
            <a:normAutofit/>
          </a:bodyPr>
          <a:lstStyle/>
          <a:p>
            <a:r>
              <a:rPr lang="en-US" sz="2400" dirty="0"/>
              <a:t>Model </a:t>
            </a:r>
            <a:r>
              <a:rPr lang="en-US" sz="2400" dirty="0" err="1"/>
              <a:t>Sugeno</a:t>
            </a:r>
            <a:r>
              <a:rPr lang="en-US" sz="2400" dirty="0"/>
              <a:t> </a:t>
            </a:r>
            <a:r>
              <a:rPr lang="en-US" sz="2400" dirty="0" err="1"/>
              <a:t>menggunakan</a:t>
            </a:r>
            <a:r>
              <a:rPr lang="en-US" sz="2400" dirty="0"/>
              <a:t> </a:t>
            </a:r>
            <a:r>
              <a:rPr lang="en-US" sz="2400" dirty="0" err="1"/>
              <a:t>fungsi</a:t>
            </a:r>
            <a:r>
              <a:rPr lang="en-US" sz="2400" dirty="0"/>
              <a:t> </a:t>
            </a:r>
            <a:r>
              <a:rPr lang="en-US" sz="2400" dirty="0" err="1"/>
              <a:t>keanggotaan</a:t>
            </a:r>
            <a:r>
              <a:rPr lang="en-US" sz="2400" dirty="0"/>
              <a:t> Singleton </a:t>
            </a:r>
            <a:r>
              <a:rPr lang="en-US" sz="2400" dirty="0" err="1"/>
              <a:t>yaitu</a:t>
            </a:r>
            <a:r>
              <a:rPr lang="en-US" sz="2400" dirty="0"/>
              <a:t> </a:t>
            </a:r>
            <a:r>
              <a:rPr lang="en-US" sz="2400" dirty="0" err="1"/>
              <a:t>fungsi</a:t>
            </a:r>
            <a:r>
              <a:rPr lang="en-US" sz="2400" dirty="0"/>
              <a:t> </a:t>
            </a:r>
            <a:r>
              <a:rPr lang="en-US" sz="2400" dirty="0" err="1"/>
              <a:t>keanggotaan</a:t>
            </a:r>
            <a:r>
              <a:rPr lang="en-US" sz="2400" dirty="0"/>
              <a:t> yang </a:t>
            </a:r>
            <a:r>
              <a:rPr lang="en-US" sz="2400" dirty="0" err="1"/>
              <a:t>memiliki</a:t>
            </a:r>
            <a:r>
              <a:rPr lang="en-US" sz="2400" dirty="0"/>
              <a:t> </a:t>
            </a:r>
            <a:r>
              <a:rPr lang="en-US" sz="2400" dirty="0" err="1"/>
              <a:t>derajat</a:t>
            </a:r>
            <a:r>
              <a:rPr lang="en-US" sz="2400" dirty="0"/>
              <a:t> </a:t>
            </a:r>
            <a:r>
              <a:rPr lang="en-US" sz="2400" dirty="0" err="1"/>
              <a:t>keanggotaan</a:t>
            </a:r>
            <a:r>
              <a:rPr lang="en-US" sz="2400" dirty="0"/>
              <a:t> 1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suatu</a:t>
            </a:r>
            <a:r>
              <a:rPr lang="en-US" sz="2400" dirty="0"/>
              <a:t> </a:t>
            </a:r>
            <a:r>
              <a:rPr lang="en-US" sz="2400" dirty="0" err="1"/>
              <a:t>nilai</a:t>
            </a:r>
            <a:r>
              <a:rPr lang="en-US" sz="2400" dirty="0"/>
              <a:t> crisp </a:t>
            </a:r>
            <a:r>
              <a:rPr lang="en-US" sz="2400" dirty="0" err="1"/>
              <a:t>tunggal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0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nilai</a:t>
            </a:r>
            <a:r>
              <a:rPr lang="en-US" sz="2400" dirty="0"/>
              <a:t> crisp yang lain. </a:t>
            </a:r>
            <a:endParaRPr lang="en-US" sz="2400" dirty="0" smtClean="0"/>
          </a:p>
          <a:p>
            <a:r>
              <a:rPr lang="en-US" sz="2400" dirty="0" smtClean="0"/>
              <a:t>Model </a:t>
            </a:r>
            <a:r>
              <a:rPr lang="en-US" sz="2400" dirty="0" err="1"/>
              <a:t>Sugeno</a:t>
            </a:r>
            <a:r>
              <a:rPr lang="en-US" sz="2400" dirty="0"/>
              <a:t> </a:t>
            </a:r>
            <a:r>
              <a:rPr lang="en-US" sz="2400" dirty="0" err="1"/>
              <a:t>terdiri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dua</a:t>
            </a:r>
            <a:r>
              <a:rPr lang="en-US" sz="2400" dirty="0"/>
              <a:t> </a:t>
            </a:r>
            <a:r>
              <a:rPr lang="en-US" sz="2400" dirty="0" err="1"/>
              <a:t>Orde</a:t>
            </a:r>
            <a:r>
              <a:rPr lang="en-US" sz="2400" dirty="0"/>
              <a:t>, </a:t>
            </a:r>
            <a:r>
              <a:rPr lang="en-US" sz="2400" dirty="0" err="1"/>
              <a:t>yaitu</a:t>
            </a:r>
            <a:r>
              <a:rPr lang="en-US" sz="2400" dirty="0"/>
              <a:t> </a:t>
            </a:r>
            <a:r>
              <a:rPr lang="en-US" sz="2400" dirty="0" smtClean="0"/>
              <a:t>;</a:t>
            </a:r>
          </a:p>
          <a:p>
            <a:pPr lvl="1"/>
            <a:r>
              <a:rPr lang="en-US" sz="2000" dirty="0"/>
              <a:t>Model fuzzy </a:t>
            </a:r>
            <a:r>
              <a:rPr lang="en-US" sz="2000" dirty="0" err="1"/>
              <a:t>Sugeno</a:t>
            </a:r>
            <a:r>
              <a:rPr lang="en-US" sz="2000" dirty="0"/>
              <a:t> </a:t>
            </a:r>
            <a:r>
              <a:rPr lang="en-US" sz="2000" dirty="0" err="1" smtClean="0"/>
              <a:t>Orde-Nol</a:t>
            </a:r>
            <a:endParaRPr lang="en-US" sz="2000" dirty="0" smtClean="0"/>
          </a:p>
          <a:p>
            <a:pPr lvl="2"/>
            <a:r>
              <a:rPr lang="en-US" sz="1800" dirty="0" err="1"/>
              <a:t>Secara</a:t>
            </a:r>
            <a:r>
              <a:rPr lang="en-US" sz="1800" dirty="0"/>
              <a:t> </a:t>
            </a:r>
            <a:r>
              <a:rPr lang="en-US" sz="1800" dirty="0" err="1"/>
              <a:t>umum</a:t>
            </a:r>
            <a:r>
              <a:rPr lang="en-US" sz="1800" dirty="0"/>
              <a:t> </a:t>
            </a:r>
            <a:r>
              <a:rPr lang="en-US" sz="1800" dirty="0" err="1"/>
              <a:t>bentuk</a:t>
            </a:r>
            <a:r>
              <a:rPr lang="en-US" sz="1800" dirty="0"/>
              <a:t> model fuzzy </a:t>
            </a:r>
            <a:r>
              <a:rPr lang="en-US" sz="1800" dirty="0" err="1"/>
              <a:t>Sugeno</a:t>
            </a:r>
            <a:r>
              <a:rPr lang="en-US" sz="1800" dirty="0"/>
              <a:t> </a:t>
            </a:r>
            <a:r>
              <a:rPr lang="en-US" sz="1800" dirty="0" err="1"/>
              <a:t>Orde</a:t>
            </a:r>
            <a:r>
              <a:rPr lang="en-US" sz="1800" dirty="0"/>
              <a:t> </a:t>
            </a:r>
            <a:r>
              <a:rPr lang="en-US" sz="1800" dirty="0" err="1"/>
              <a:t>Nol</a:t>
            </a:r>
            <a:r>
              <a:rPr lang="en-US" sz="1800" dirty="0"/>
              <a:t> </a:t>
            </a:r>
            <a:r>
              <a:rPr lang="en-US" sz="1800" dirty="0" err="1"/>
              <a:t>adalah</a:t>
            </a:r>
            <a:r>
              <a:rPr lang="en-US" sz="1800" dirty="0"/>
              <a:t>: </a:t>
            </a:r>
            <a:endParaRPr lang="en-US" sz="1800" dirty="0" smtClean="0"/>
          </a:p>
          <a:p>
            <a:pPr lvl="2"/>
            <a:r>
              <a:rPr lang="en-US" sz="2000" dirty="0" smtClean="0">
                <a:solidFill>
                  <a:srgbClr val="7030A0"/>
                </a:solidFill>
              </a:rPr>
              <a:t>IF </a:t>
            </a:r>
            <a:r>
              <a:rPr lang="en-US" sz="2000" dirty="0">
                <a:solidFill>
                  <a:srgbClr val="7030A0"/>
                </a:solidFill>
              </a:rPr>
              <a:t>(x1 is A1) o (x2 is A2) o ... o (</a:t>
            </a:r>
            <a:r>
              <a:rPr lang="en-US" sz="2000" dirty="0" err="1" smtClean="0">
                <a:solidFill>
                  <a:srgbClr val="7030A0"/>
                </a:solidFill>
              </a:rPr>
              <a:t>xN</a:t>
            </a:r>
            <a:r>
              <a:rPr lang="en-US" sz="2000" dirty="0" smtClean="0">
                <a:solidFill>
                  <a:srgbClr val="7030A0"/>
                </a:solidFill>
              </a:rPr>
              <a:t> </a:t>
            </a:r>
            <a:r>
              <a:rPr lang="en-US" sz="2000" dirty="0">
                <a:solidFill>
                  <a:srgbClr val="7030A0"/>
                </a:solidFill>
              </a:rPr>
              <a:t>is AN) THEN z = k </a:t>
            </a:r>
            <a:endParaRPr lang="en-US" sz="2000" dirty="0" smtClean="0">
              <a:solidFill>
                <a:srgbClr val="7030A0"/>
              </a:solidFill>
            </a:endParaRPr>
          </a:p>
          <a:p>
            <a:pPr lvl="2"/>
            <a:r>
              <a:rPr lang="en-US" sz="1800" dirty="0" err="1" smtClean="0"/>
              <a:t>Dengan</a:t>
            </a:r>
            <a:r>
              <a:rPr lang="en-US" sz="1800" dirty="0" smtClean="0"/>
              <a:t> </a:t>
            </a:r>
            <a:r>
              <a:rPr lang="en-US" sz="1800" dirty="0"/>
              <a:t>Ai </a:t>
            </a:r>
            <a:r>
              <a:rPr lang="en-US" sz="1800" dirty="0" err="1"/>
              <a:t>adalah</a:t>
            </a:r>
            <a:r>
              <a:rPr lang="en-US" sz="1800" dirty="0"/>
              <a:t> </a:t>
            </a:r>
            <a:r>
              <a:rPr lang="en-US" sz="1800" dirty="0" err="1"/>
              <a:t>himpunan</a:t>
            </a:r>
            <a:r>
              <a:rPr lang="en-US" sz="1800" dirty="0"/>
              <a:t> fuzzy </a:t>
            </a:r>
            <a:r>
              <a:rPr lang="en-US" sz="1800" dirty="0" err="1"/>
              <a:t>ke-i</a:t>
            </a:r>
            <a:r>
              <a:rPr lang="en-US" sz="1800" dirty="0"/>
              <a:t> </a:t>
            </a:r>
            <a:r>
              <a:rPr lang="en-US" sz="1800" dirty="0" err="1"/>
              <a:t>sebagai</a:t>
            </a:r>
            <a:r>
              <a:rPr lang="en-US" sz="1800" dirty="0"/>
              <a:t> </a:t>
            </a:r>
            <a:r>
              <a:rPr lang="en-US" sz="1800" dirty="0" err="1"/>
              <a:t>anteseden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k </a:t>
            </a:r>
            <a:r>
              <a:rPr lang="en-US" sz="1800" dirty="0" err="1"/>
              <a:t>adalah</a:t>
            </a:r>
            <a:r>
              <a:rPr lang="en-US" sz="1800" dirty="0"/>
              <a:t> </a:t>
            </a:r>
            <a:r>
              <a:rPr lang="en-US" sz="1800" dirty="0" err="1"/>
              <a:t>suatu</a:t>
            </a:r>
            <a:r>
              <a:rPr lang="en-US" sz="1800" dirty="0"/>
              <a:t> </a:t>
            </a:r>
            <a:r>
              <a:rPr lang="en-US" sz="1800" dirty="0" err="1"/>
              <a:t>konstanta</a:t>
            </a:r>
            <a:r>
              <a:rPr lang="en-US" sz="1800" dirty="0"/>
              <a:t> </a:t>
            </a:r>
            <a:r>
              <a:rPr lang="en-US" sz="1800" dirty="0" err="1"/>
              <a:t>sebagai</a:t>
            </a:r>
            <a:r>
              <a:rPr lang="en-US" sz="1800" dirty="0"/>
              <a:t> </a:t>
            </a:r>
            <a:r>
              <a:rPr lang="en-US" sz="1800" dirty="0" err="1"/>
              <a:t>konsekuen</a:t>
            </a:r>
            <a:r>
              <a:rPr lang="en-US" sz="1800" dirty="0"/>
              <a:t>.</a:t>
            </a:r>
            <a:endParaRPr lang="en-US" sz="1800" dirty="0" smtClean="0"/>
          </a:p>
          <a:p>
            <a:pPr lvl="1"/>
            <a:r>
              <a:rPr lang="en-US" sz="2000" dirty="0"/>
              <a:t>Model fuzzy </a:t>
            </a:r>
            <a:r>
              <a:rPr lang="en-US" sz="2000" dirty="0" err="1"/>
              <a:t>Sugeno</a:t>
            </a:r>
            <a:r>
              <a:rPr lang="en-US" sz="2000" dirty="0"/>
              <a:t> </a:t>
            </a:r>
            <a:r>
              <a:rPr lang="en-US" sz="2000" dirty="0" err="1" smtClean="0"/>
              <a:t>Orde-Satu</a:t>
            </a:r>
            <a:endParaRPr lang="en-US" sz="2000" dirty="0" smtClean="0"/>
          </a:p>
          <a:p>
            <a:pPr lvl="2"/>
            <a:r>
              <a:rPr lang="en-US" sz="1800" dirty="0" err="1"/>
              <a:t>Secara</a:t>
            </a:r>
            <a:r>
              <a:rPr lang="en-US" sz="1800" dirty="0"/>
              <a:t> </a:t>
            </a:r>
            <a:r>
              <a:rPr lang="en-US" sz="1800" dirty="0" err="1"/>
              <a:t>umum</a:t>
            </a:r>
            <a:r>
              <a:rPr lang="en-US" sz="1800" dirty="0"/>
              <a:t> </a:t>
            </a:r>
            <a:r>
              <a:rPr lang="en-US" sz="1800" dirty="0" err="1"/>
              <a:t>bentuk</a:t>
            </a:r>
            <a:r>
              <a:rPr lang="en-US" sz="1800" dirty="0"/>
              <a:t> model fuzzy </a:t>
            </a:r>
            <a:r>
              <a:rPr lang="en-US" sz="1800" dirty="0" err="1"/>
              <a:t>Sugeno</a:t>
            </a:r>
            <a:r>
              <a:rPr lang="en-US" sz="1800" dirty="0"/>
              <a:t> </a:t>
            </a:r>
            <a:r>
              <a:rPr lang="en-US" sz="1800" dirty="0" err="1"/>
              <a:t>Orde-Satu</a:t>
            </a:r>
            <a:r>
              <a:rPr lang="en-US" sz="1800" dirty="0"/>
              <a:t> </a:t>
            </a:r>
            <a:r>
              <a:rPr lang="en-US" sz="1800" dirty="0" err="1"/>
              <a:t>adalah</a:t>
            </a:r>
            <a:r>
              <a:rPr lang="en-US" sz="1800" dirty="0"/>
              <a:t> : </a:t>
            </a:r>
            <a:endParaRPr lang="en-US" sz="1800" dirty="0" smtClean="0"/>
          </a:p>
          <a:p>
            <a:pPr lvl="2"/>
            <a:r>
              <a:rPr lang="en-US" sz="2000" dirty="0" smtClean="0">
                <a:solidFill>
                  <a:srgbClr val="7030A0"/>
                </a:solidFill>
              </a:rPr>
              <a:t>IF </a:t>
            </a:r>
            <a:r>
              <a:rPr lang="en-US" sz="2000" dirty="0">
                <a:solidFill>
                  <a:srgbClr val="7030A0"/>
                </a:solidFill>
              </a:rPr>
              <a:t>(x1 is A1) o (x2 is A2) o ... o (</a:t>
            </a:r>
            <a:r>
              <a:rPr lang="en-US" sz="2000" dirty="0" err="1">
                <a:solidFill>
                  <a:srgbClr val="7030A0"/>
                </a:solidFill>
              </a:rPr>
              <a:t>xN</a:t>
            </a:r>
            <a:r>
              <a:rPr lang="en-US" sz="2000" dirty="0">
                <a:solidFill>
                  <a:srgbClr val="7030A0"/>
                </a:solidFill>
              </a:rPr>
              <a:t> is AN) THEN z = p1*x1+ p2*x2+ … +</a:t>
            </a:r>
            <a:r>
              <a:rPr lang="en-US" sz="2000" dirty="0" err="1">
                <a:solidFill>
                  <a:srgbClr val="7030A0"/>
                </a:solidFill>
              </a:rPr>
              <a:t>pN</a:t>
            </a:r>
            <a:r>
              <a:rPr lang="en-US" sz="2000" dirty="0">
                <a:solidFill>
                  <a:srgbClr val="7030A0"/>
                </a:solidFill>
              </a:rPr>
              <a:t> *</a:t>
            </a:r>
            <a:r>
              <a:rPr lang="en-US" sz="2000" dirty="0" err="1">
                <a:solidFill>
                  <a:srgbClr val="7030A0"/>
                </a:solidFill>
              </a:rPr>
              <a:t>xN</a:t>
            </a:r>
            <a:r>
              <a:rPr lang="en-US" sz="2000" dirty="0">
                <a:solidFill>
                  <a:srgbClr val="7030A0"/>
                </a:solidFill>
              </a:rPr>
              <a:t>+ </a:t>
            </a:r>
            <a:r>
              <a:rPr lang="en-US" sz="2000" dirty="0" smtClean="0">
                <a:solidFill>
                  <a:srgbClr val="7030A0"/>
                </a:solidFill>
              </a:rPr>
              <a:t>q</a:t>
            </a:r>
          </a:p>
          <a:p>
            <a:pPr lvl="2"/>
            <a:r>
              <a:rPr lang="en-US" sz="2000" dirty="0" err="1"/>
              <a:t>Dengan</a:t>
            </a:r>
            <a:r>
              <a:rPr lang="en-US" sz="2000" dirty="0"/>
              <a:t> Ai </a:t>
            </a:r>
            <a:r>
              <a:rPr lang="en-US" sz="2000" dirty="0" err="1"/>
              <a:t>adalah</a:t>
            </a:r>
            <a:r>
              <a:rPr lang="en-US" sz="2000" dirty="0"/>
              <a:t> </a:t>
            </a:r>
            <a:r>
              <a:rPr lang="en-US" sz="2000" dirty="0" err="1"/>
              <a:t>himpunan</a:t>
            </a:r>
            <a:r>
              <a:rPr lang="en-US" sz="2000" dirty="0"/>
              <a:t> fuzzy </a:t>
            </a:r>
            <a:r>
              <a:rPr lang="en-US" sz="2000" dirty="0" err="1"/>
              <a:t>ke-i</a:t>
            </a:r>
            <a:r>
              <a:rPr lang="en-US" sz="2000" dirty="0"/>
              <a:t> </a:t>
            </a:r>
            <a:r>
              <a:rPr lang="en-US" sz="2000" dirty="0" err="1"/>
              <a:t>sebagai</a:t>
            </a:r>
            <a:r>
              <a:rPr lang="en-US" sz="2000" dirty="0"/>
              <a:t> </a:t>
            </a:r>
            <a:r>
              <a:rPr lang="en-US" sz="2000" dirty="0" err="1"/>
              <a:t>anteseden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pi </a:t>
            </a:r>
            <a:r>
              <a:rPr lang="en-US" sz="2000" dirty="0" err="1"/>
              <a:t>adalah</a:t>
            </a:r>
            <a:r>
              <a:rPr lang="en-US" sz="2000" dirty="0"/>
              <a:t> </a:t>
            </a:r>
            <a:r>
              <a:rPr lang="en-US" sz="2000" dirty="0" err="1"/>
              <a:t>suatu</a:t>
            </a:r>
            <a:r>
              <a:rPr lang="en-US" sz="2000" dirty="0"/>
              <a:t> </a:t>
            </a:r>
            <a:r>
              <a:rPr lang="en-US" sz="2000" dirty="0" err="1"/>
              <a:t>konstanta</a:t>
            </a:r>
            <a:r>
              <a:rPr lang="en-US" sz="2000" dirty="0"/>
              <a:t> </a:t>
            </a:r>
            <a:r>
              <a:rPr lang="en-US" sz="2000" dirty="0" err="1"/>
              <a:t>ke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q </a:t>
            </a:r>
            <a:r>
              <a:rPr lang="en-US" sz="2000" dirty="0" err="1"/>
              <a:t>juga</a:t>
            </a:r>
            <a:r>
              <a:rPr lang="en-US" sz="2000" dirty="0"/>
              <a:t> </a:t>
            </a:r>
            <a:r>
              <a:rPr lang="en-US" sz="2000" dirty="0" err="1"/>
              <a:t>merupakan</a:t>
            </a:r>
            <a:r>
              <a:rPr lang="en-US" sz="2000" dirty="0"/>
              <a:t> </a:t>
            </a:r>
            <a:r>
              <a:rPr lang="en-US" sz="2000" dirty="0" err="1"/>
              <a:t>konstanta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konsekuen</a:t>
            </a:r>
            <a:endParaRPr lang="en-US" sz="20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8658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7030A0"/>
                </a:solidFill>
              </a:rPr>
              <a:t>Model </a:t>
            </a:r>
            <a:r>
              <a:rPr lang="en-US" b="1" dirty="0">
                <a:solidFill>
                  <a:srgbClr val="7030A0"/>
                </a:solidFill>
              </a:rPr>
              <a:t>Fuzzy Tsukamoto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712891"/>
            <a:ext cx="10952289" cy="4328472"/>
          </a:xfrm>
        </p:spPr>
        <p:txBody>
          <a:bodyPr/>
          <a:lstStyle/>
          <a:p>
            <a:r>
              <a:rPr lang="en-US" dirty="0" err="1"/>
              <a:t>Metode</a:t>
            </a:r>
            <a:r>
              <a:rPr lang="en-US" dirty="0"/>
              <a:t> fuzzy Tsukamoto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perluasan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penalaran</a:t>
            </a:r>
            <a:r>
              <a:rPr lang="en-US" dirty="0"/>
              <a:t> </a:t>
            </a:r>
            <a:r>
              <a:rPr lang="en-US" dirty="0" err="1"/>
              <a:t>monoton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/>
              <a:t>metode</a:t>
            </a:r>
            <a:r>
              <a:rPr lang="en-US" dirty="0"/>
              <a:t> Tsukamoto,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konsekuen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aturan</a:t>
            </a:r>
            <a:r>
              <a:rPr lang="en-US" dirty="0"/>
              <a:t> yang </a:t>
            </a:r>
            <a:r>
              <a:rPr lang="en-US" dirty="0" err="1"/>
              <a:t>berbentuk</a:t>
            </a:r>
            <a:r>
              <a:rPr lang="en-US" dirty="0"/>
              <a:t> IF-THEN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direpresentasikan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himpunan</a:t>
            </a:r>
            <a:r>
              <a:rPr lang="en-US" dirty="0"/>
              <a:t> fuzzy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>
                <a:solidFill>
                  <a:srgbClr val="7030A0"/>
                </a:solidFill>
              </a:rPr>
              <a:t>fungsi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keanggotaan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monoton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/>
              <a:t>(</a:t>
            </a:r>
            <a:r>
              <a:rPr lang="en-US" dirty="0" err="1"/>
              <a:t>Kusumadewi</a:t>
            </a:r>
            <a:r>
              <a:rPr lang="en-US" dirty="0"/>
              <a:t>, et al, 2010</a:t>
            </a:r>
            <a:r>
              <a:rPr lang="en-US" dirty="0" smtClean="0"/>
              <a:t>)</a:t>
            </a:r>
          </a:p>
          <a:p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konsekuen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aturan</a:t>
            </a:r>
            <a:r>
              <a:rPr lang="en-US" dirty="0"/>
              <a:t> fuzzy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crisp yang </a:t>
            </a:r>
            <a:r>
              <a:rPr lang="en-US" dirty="0" err="1"/>
              <a:t>diperoleh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fire strength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antiseden-nya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Keluaran</a:t>
            </a:r>
            <a:r>
              <a:rPr lang="en-US" dirty="0" smtClean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dihasilkan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konsep</a:t>
            </a:r>
            <a:r>
              <a:rPr lang="en-US" dirty="0"/>
              <a:t> rata-rata </a:t>
            </a:r>
            <a:r>
              <a:rPr lang="en-US" dirty="0" err="1"/>
              <a:t>terbobot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keluaran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aturan</a:t>
            </a:r>
            <a:r>
              <a:rPr lang="en-US" dirty="0"/>
              <a:t> fuzzy. </a:t>
            </a:r>
          </a:p>
        </p:txBody>
      </p:sp>
    </p:spTree>
    <p:extLst>
      <p:ext uri="{BB962C8B-B14F-4D97-AF65-F5344CB8AC3E}">
        <p14:creationId xmlns:p14="http://schemas.microsoft.com/office/powerpoint/2010/main" val="411960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3638" t="24252" r="23605" b="15362"/>
          <a:stretch/>
        </p:blipFill>
        <p:spPr>
          <a:xfrm>
            <a:off x="953036" y="489396"/>
            <a:ext cx="9286004" cy="5975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24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566671"/>
            <a:ext cx="10952289" cy="5474692"/>
          </a:xfrm>
        </p:spPr>
        <p:txBody>
          <a:bodyPr/>
          <a:lstStyle/>
          <a:p>
            <a:r>
              <a:rPr lang="en-US" dirty="0" err="1"/>
              <a:t>Misal</a:t>
            </a:r>
            <a:r>
              <a:rPr lang="en-US" dirty="0"/>
              <a:t> </a:t>
            </a:r>
            <a:r>
              <a:rPr lang="en-US" dirty="0" err="1"/>
              <a:t>terdapat</a:t>
            </a:r>
            <a:r>
              <a:rPr lang="en-US" dirty="0"/>
              <a:t> 2 </a:t>
            </a:r>
            <a:r>
              <a:rPr lang="en-US" dirty="0" err="1"/>
              <a:t>variabel</a:t>
            </a:r>
            <a:r>
              <a:rPr lang="en-US" dirty="0"/>
              <a:t> </a:t>
            </a:r>
            <a:r>
              <a:rPr lang="en-US" dirty="0" err="1"/>
              <a:t>masukkan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/>
              <a:t> x </a:t>
            </a:r>
            <a:r>
              <a:rPr lang="en-US" dirty="0" err="1"/>
              <a:t>dan</a:t>
            </a:r>
            <a:r>
              <a:rPr lang="en-US" dirty="0"/>
              <a:t> y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variabel</a:t>
            </a:r>
            <a:r>
              <a:rPr lang="en-US" dirty="0"/>
              <a:t> </a:t>
            </a:r>
            <a:r>
              <a:rPr lang="en-US" dirty="0" err="1"/>
              <a:t>keluaran</a:t>
            </a:r>
            <a:r>
              <a:rPr lang="en-US" dirty="0"/>
              <a:t> </a:t>
            </a:r>
            <a:r>
              <a:rPr lang="en-US" dirty="0" err="1"/>
              <a:t>yaitu</a:t>
            </a:r>
            <a:r>
              <a:rPr lang="en-US" dirty="0"/>
              <a:t> z. </a:t>
            </a:r>
            <a:endParaRPr lang="en-US" dirty="0" smtClean="0"/>
          </a:p>
          <a:p>
            <a:r>
              <a:rPr lang="en-US" dirty="0" err="1" smtClean="0"/>
              <a:t>Variabel</a:t>
            </a:r>
            <a:r>
              <a:rPr lang="en-US" dirty="0" smtClean="0"/>
              <a:t> </a:t>
            </a:r>
            <a:r>
              <a:rPr lang="en-US" dirty="0"/>
              <a:t>x </a:t>
            </a:r>
            <a:r>
              <a:rPr lang="en-US" dirty="0" err="1"/>
              <a:t>terbagi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2 </a:t>
            </a:r>
            <a:r>
              <a:rPr lang="en-US" dirty="0" err="1"/>
              <a:t>himpunan</a:t>
            </a:r>
            <a:r>
              <a:rPr lang="en-US" dirty="0"/>
              <a:t> A1 </a:t>
            </a:r>
            <a:r>
              <a:rPr lang="en-US" dirty="0" err="1"/>
              <a:t>dan</a:t>
            </a:r>
            <a:r>
              <a:rPr lang="en-US" dirty="0"/>
              <a:t> A2, </a:t>
            </a:r>
            <a:r>
              <a:rPr lang="en-US" dirty="0" err="1"/>
              <a:t>variabel</a:t>
            </a:r>
            <a:r>
              <a:rPr lang="en-US" dirty="0"/>
              <a:t> y </a:t>
            </a:r>
            <a:r>
              <a:rPr lang="en-US" dirty="0" err="1"/>
              <a:t>terbagi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2 </a:t>
            </a:r>
            <a:r>
              <a:rPr lang="en-US" dirty="0" err="1"/>
              <a:t>himpunan</a:t>
            </a:r>
            <a:r>
              <a:rPr lang="en-US" dirty="0"/>
              <a:t> B1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/>
              <a:t>B2,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variabel</a:t>
            </a:r>
            <a:r>
              <a:rPr lang="en-US" dirty="0"/>
              <a:t> </a:t>
            </a:r>
            <a:r>
              <a:rPr lang="en-US" dirty="0" err="1"/>
              <a:t>keluaran</a:t>
            </a:r>
            <a:r>
              <a:rPr lang="en-US" dirty="0"/>
              <a:t> y </a:t>
            </a:r>
            <a:r>
              <a:rPr lang="en-US" dirty="0" err="1"/>
              <a:t>terbagi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2 </a:t>
            </a:r>
            <a:r>
              <a:rPr lang="en-US" dirty="0" err="1"/>
              <a:t>himpunan</a:t>
            </a:r>
            <a:r>
              <a:rPr lang="en-US" dirty="0"/>
              <a:t> C1 </a:t>
            </a:r>
            <a:r>
              <a:rPr lang="en-US" dirty="0" err="1"/>
              <a:t>dan</a:t>
            </a:r>
            <a:r>
              <a:rPr lang="en-US" dirty="0"/>
              <a:t> C2. </a:t>
            </a:r>
            <a:endParaRPr lang="en-US" dirty="0" smtClean="0"/>
          </a:p>
          <a:p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/>
              <a:t>terdapat</a:t>
            </a:r>
            <a:r>
              <a:rPr lang="en-US" dirty="0"/>
              <a:t> 2 </a:t>
            </a:r>
            <a:r>
              <a:rPr lang="en-US" dirty="0" err="1"/>
              <a:t>aturan</a:t>
            </a:r>
            <a:r>
              <a:rPr lang="en-US" dirty="0"/>
              <a:t> fuzzy : </a:t>
            </a:r>
            <a:endParaRPr lang="en-US" dirty="0" smtClean="0"/>
          </a:p>
          <a:p>
            <a:pPr lvl="1"/>
            <a:r>
              <a:rPr lang="en-US" dirty="0" smtClean="0"/>
              <a:t>JIKA </a:t>
            </a:r>
            <a:r>
              <a:rPr lang="en-US" dirty="0"/>
              <a:t>x </a:t>
            </a:r>
            <a:r>
              <a:rPr lang="en-US" dirty="0" err="1"/>
              <a:t>adalah</a:t>
            </a:r>
            <a:r>
              <a:rPr lang="en-US" dirty="0"/>
              <a:t> A1 </a:t>
            </a:r>
            <a:r>
              <a:rPr lang="en-US" dirty="0" err="1"/>
              <a:t>dan</a:t>
            </a:r>
            <a:r>
              <a:rPr lang="en-US" dirty="0"/>
              <a:t> y </a:t>
            </a:r>
            <a:r>
              <a:rPr lang="en-US" dirty="0" err="1"/>
              <a:t>adalah</a:t>
            </a:r>
            <a:r>
              <a:rPr lang="en-US" dirty="0"/>
              <a:t> B1 MAKA z </a:t>
            </a:r>
            <a:r>
              <a:rPr lang="en-US" dirty="0" err="1"/>
              <a:t>adalah</a:t>
            </a:r>
            <a:r>
              <a:rPr lang="en-US" dirty="0"/>
              <a:t> C1 </a:t>
            </a:r>
            <a:endParaRPr lang="en-US" dirty="0" smtClean="0"/>
          </a:p>
          <a:p>
            <a:pPr lvl="1"/>
            <a:r>
              <a:rPr lang="en-US" dirty="0" smtClean="0"/>
              <a:t>JIKA </a:t>
            </a:r>
            <a:r>
              <a:rPr lang="en-US" dirty="0"/>
              <a:t>x </a:t>
            </a:r>
            <a:r>
              <a:rPr lang="en-US" dirty="0" err="1"/>
              <a:t>adalah</a:t>
            </a:r>
            <a:r>
              <a:rPr lang="en-US" dirty="0"/>
              <a:t> A2 </a:t>
            </a:r>
            <a:r>
              <a:rPr lang="en-US" dirty="0" err="1"/>
              <a:t>dan</a:t>
            </a:r>
            <a:r>
              <a:rPr lang="en-US" dirty="0"/>
              <a:t> y </a:t>
            </a:r>
            <a:r>
              <a:rPr lang="en-US" dirty="0" err="1"/>
              <a:t>adalah</a:t>
            </a:r>
            <a:r>
              <a:rPr lang="en-US" dirty="0"/>
              <a:t> B2 MAKA z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smtClean="0"/>
              <a:t>C2</a:t>
            </a:r>
          </a:p>
          <a:p>
            <a:r>
              <a:rPr lang="el-GR" dirty="0"/>
              <a:t>α-</a:t>
            </a:r>
            <a:r>
              <a:rPr lang="en-US" dirty="0" err="1"/>
              <a:t>predikat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aturan</a:t>
            </a:r>
            <a:r>
              <a:rPr lang="en-US" dirty="0"/>
              <a:t> </a:t>
            </a:r>
            <a:r>
              <a:rPr lang="en-US" dirty="0" err="1"/>
              <a:t>pertama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w1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l-GR" dirty="0"/>
              <a:t>α-</a:t>
            </a:r>
            <a:r>
              <a:rPr lang="en-US" dirty="0" err="1"/>
              <a:t>predikat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aturan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w2. </a:t>
            </a:r>
            <a:endParaRPr lang="en-US" dirty="0" smtClean="0"/>
          </a:p>
          <a:p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/>
              <a:t>penalaran</a:t>
            </a:r>
            <a:r>
              <a:rPr lang="en-US" dirty="0"/>
              <a:t> </a:t>
            </a:r>
            <a:r>
              <a:rPr lang="en-US" dirty="0" err="1"/>
              <a:t>monoton</a:t>
            </a:r>
            <a:r>
              <a:rPr lang="en-US" dirty="0"/>
              <a:t> di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keluaran</a:t>
            </a:r>
            <a:r>
              <a:rPr lang="en-US" dirty="0"/>
              <a:t> </a:t>
            </a:r>
            <a:r>
              <a:rPr lang="en-US" dirty="0" err="1"/>
              <a:t>aturan</a:t>
            </a:r>
            <a:r>
              <a:rPr lang="en-US" dirty="0"/>
              <a:t> </a:t>
            </a:r>
            <a:r>
              <a:rPr lang="en-US" dirty="0" err="1"/>
              <a:t>pertama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z1 </a:t>
            </a:r>
            <a:r>
              <a:rPr lang="en-US" dirty="0" err="1"/>
              <a:t>dan</a:t>
            </a:r>
            <a:r>
              <a:rPr lang="en-US" dirty="0"/>
              <a:t> z2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keluaran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aturan</a:t>
            </a:r>
            <a:r>
              <a:rPr lang="en-US" dirty="0"/>
              <a:t> </a:t>
            </a:r>
            <a:r>
              <a:rPr lang="en-US" dirty="0" err="1"/>
              <a:t>kedua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Dan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mendapatkan</a:t>
            </a:r>
            <a:r>
              <a:rPr lang="en-US" dirty="0"/>
              <a:t> </a:t>
            </a:r>
            <a:r>
              <a:rPr lang="en-US" dirty="0" err="1"/>
              <a:t>keluaran</a:t>
            </a:r>
            <a:r>
              <a:rPr lang="en-US" dirty="0"/>
              <a:t> </a:t>
            </a:r>
            <a:r>
              <a:rPr lang="en-US" dirty="0" err="1"/>
              <a:t>akhir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konsep</a:t>
            </a:r>
            <a:r>
              <a:rPr lang="en-US" dirty="0"/>
              <a:t> rata-rata </a:t>
            </a:r>
            <a:r>
              <a:rPr lang="en-US" dirty="0" err="1"/>
              <a:t>berbobot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persamaan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0365" t="73547" r="45678" b="14305"/>
          <a:stretch/>
        </p:blipFill>
        <p:spPr>
          <a:xfrm>
            <a:off x="1171976" y="4275786"/>
            <a:ext cx="2894941" cy="1416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117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7030A0"/>
                </a:solidFill>
              </a:rPr>
              <a:t>Model </a:t>
            </a:r>
            <a:r>
              <a:rPr lang="en-US" b="1" dirty="0">
                <a:solidFill>
                  <a:srgbClr val="7030A0"/>
                </a:solidFill>
              </a:rPr>
              <a:t>Fuzzy </a:t>
            </a:r>
            <a:r>
              <a:rPr lang="en-US" b="1" dirty="0" err="1">
                <a:solidFill>
                  <a:srgbClr val="7030A0"/>
                </a:solidFill>
              </a:rPr>
              <a:t>Tahani</a:t>
            </a:r>
            <a:r>
              <a:rPr lang="en-US" b="1" dirty="0">
                <a:solidFill>
                  <a:srgbClr val="7030A0"/>
                </a:solidFill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442435"/>
            <a:ext cx="10836379" cy="4598928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Sebagian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basis data fuzzy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perluasan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model basis data </a:t>
            </a:r>
            <a:r>
              <a:rPr lang="en-US" dirty="0" err="1"/>
              <a:t>relasional</a:t>
            </a:r>
            <a:r>
              <a:rPr lang="en-US" dirty="0"/>
              <a:t>, </a:t>
            </a:r>
            <a:r>
              <a:rPr lang="en-US" dirty="0" err="1"/>
              <a:t>namun</a:t>
            </a:r>
            <a:r>
              <a:rPr lang="en-US" dirty="0"/>
              <a:t> </a:t>
            </a:r>
            <a:r>
              <a:rPr lang="en-US" dirty="0" err="1"/>
              <a:t>dikemas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formulasi</a:t>
            </a:r>
            <a:r>
              <a:rPr lang="en-US" dirty="0"/>
              <a:t> yang </a:t>
            </a:r>
            <a:r>
              <a:rPr lang="en-US" dirty="0" err="1"/>
              <a:t>berbeda</a:t>
            </a:r>
            <a:r>
              <a:rPr lang="en-US" dirty="0"/>
              <a:t> </a:t>
            </a:r>
            <a:r>
              <a:rPr lang="en-US" dirty="0" err="1"/>
              <a:t>tergantung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tipe</a:t>
            </a:r>
            <a:r>
              <a:rPr lang="en-US" dirty="0"/>
              <a:t> </a:t>
            </a:r>
            <a:r>
              <a:rPr lang="en-US" dirty="0" err="1"/>
              <a:t>ambiguitas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rancu</a:t>
            </a:r>
            <a:r>
              <a:rPr lang="en-US" dirty="0"/>
              <a:t>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diekspresikan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dimanipulasi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Tahani</a:t>
            </a:r>
            <a:r>
              <a:rPr lang="en-US" dirty="0" smtClean="0"/>
              <a:t> </a:t>
            </a:r>
            <a:r>
              <a:rPr lang="en-US" dirty="0" err="1"/>
              <a:t>mendeskripsikan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pengolahan</a:t>
            </a:r>
            <a:r>
              <a:rPr lang="en-US" dirty="0"/>
              <a:t> query fuzzy </a:t>
            </a:r>
            <a:r>
              <a:rPr lang="en-US" dirty="0" err="1"/>
              <a:t>didasarkan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manipulasi</a:t>
            </a:r>
            <a:r>
              <a:rPr lang="en-US" dirty="0"/>
              <a:t> data. </a:t>
            </a:r>
            <a:endParaRPr lang="en-US" dirty="0" smtClean="0"/>
          </a:p>
          <a:p>
            <a:r>
              <a:rPr lang="en-US" dirty="0" smtClean="0"/>
              <a:t>Di </a:t>
            </a:r>
            <a:r>
              <a:rPr lang="en-US" dirty="0" err="1"/>
              <a:t>sini</a:t>
            </a:r>
            <a:r>
              <a:rPr lang="en-US" dirty="0"/>
              <a:t> </a:t>
            </a:r>
            <a:r>
              <a:rPr lang="en-US" dirty="0" err="1"/>
              <a:t>konsep</a:t>
            </a:r>
            <a:r>
              <a:rPr lang="en-US" dirty="0"/>
              <a:t> </a:t>
            </a:r>
            <a:r>
              <a:rPr lang="en-US" dirty="0" err="1"/>
              <a:t>teori</a:t>
            </a:r>
            <a:r>
              <a:rPr lang="en-US" dirty="0"/>
              <a:t> fuzzy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pengolahan</a:t>
            </a:r>
            <a:r>
              <a:rPr lang="en-US" dirty="0"/>
              <a:t> query (</a:t>
            </a:r>
            <a:r>
              <a:rPr lang="en-US" dirty="0" err="1"/>
              <a:t>Kusumadewi</a:t>
            </a:r>
            <a:r>
              <a:rPr lang="en-US" dirty="0"/>
              <a:t>, 2007</a:t>
            </a:r>
            <a:r>
              <a:rPr lang="en-US" dirty="0" smtClean="0"/>
              <a:t>)</a:t>
            </a:r>
          </a:p>
          <a:p>
            <a:r>
              <a:rPr lang="en-US" dirty="0"/>
              <a:t>Basis data yang </a:t>
            </a:r>
            <a:r>
              <a:rPr lang="en-US" dirty="0" err="1"/>
              <a:t>diusulkan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Zadeh</a:t>
            </a:r>
            <a:r>
              <a:rPr lang="en-US" dirty="0"/>
              <a:t>, </a:t>
            </a:r>
            <a:r>
              <a:rPr lang="en-US" dirty="0" err="1"/>
              <a:t>mengekspresikan</a:t>
            </a:r>
            <a:r>
              <a:rPr lang="en-US" dirty="0"/>
              <a:t> </a:t>
            </a:r>
            <a:r>
              <a:rPr lang="en-US" dirty="0" err="1"/>
              <a:t>ambiguitas</a:t>
            </a:r>
            <a:r>
              <a:rPr lang="en-US" dirty="0"/>
              <a:t> data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memperluas</a:t>
            </a:r>
            <a:r>
              <a:rPr lang="en-US" dirty="0"/>
              <a:t> model data. </a:t>
            </a:r>
            <a:endParaRPr lang="en-US" dirty="0" smtClean="0"/>
          </a:p>
          <a:p>
            <a:r>
              <a:rPr lang="en-US" dirty="0" err="1" smtClean="0"/>
              <a:t>Adapun</a:t>
            </a:r>
            <a:r>
              <a:rPr lang="en-US" dirty="0" smtClean="0"/>
              <a:t> </a:t>
            </a:r>
            <a:r>
              <a:rPr lang="en-US" dirty="0"/>
              <a:t>yang </a:t>
            </a:r>
            <a:r>
              <a:rPr lang="en-US" dirty="0" err="1"/>
              <a:t>dimaksud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basis data </a:t>
            </a:r>
            <a:r>
              <a:rPr lang="en-US" dirty="0" err="1"/>
              <a:t>adalah</a:t>
            </a:r>
            <a:r>
              <a:rPr lang="en-US" dirty="0"/>
              <a:t> : </a:t>
            </a:r>
            <a:endParaRPr lang="en-US" dirty="0" smtClean="0"/>
          </a:p>
          <a:p>
            <a:pPr lvl="1"/>
            <a:r>
              <a:rPr lang="en-US" dirty="0" smtClean="0"/>
              <a:t>”</a:t>
            </a:r>
            <a:r>
              <a:rPr lang="en-US" dirty="0" err="1"/>
              <a:t>Tempat</a:t>
            </a:r>
            <a:r>
              <a:rPr lang="en-US" dirty="0"/>
              <a:t> </a:t>
            </a:r>
            <a:r>
              <a:rPr lang="en-US" dirty="0" err="1"/>
              <a:t>berkumpulnya</a:t>
            </a:r>
            <a:r>
              <a:rPr lang="en-US" dirty="0"/>
              <a:t> data (</a:t>
            </a:r>
            <a:r>
              <a:rPr lang="en-US" dirty="0" err="1"/>
              <a:t>fakta</a:t>
            </a:r>
            <a:r>
              <a:rPr lang="en-US" dirty="0"/>
              <a:t> yang </a:t>
            </a:r>
            <a:r>
              <a:rPr lang="en-US" dirty="0" err="1"/>
              <a:t>sebenarnya</a:t>
            </a:r>
            <a:r>
              <a:rPr lang="en-US" dirty="0"/>
              <a:t>)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saling</a:t>
            </a:r>
            <a:r>
              <a:rPr lang="en-US" dirty="0"/>
              <a:t> </a:t>
            </a:r>
            <a:r>
              <a:rPr lang="en-US" dirty="0" err="1"/>
              <a:t>berhubungan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wadah</a:t>
            </a:r>
            <a:r>
              <a:rPr lang="en-US" dirty="0"/>
              <a:t> </a:t>
            </a:r>
            <a:r>
              <a:rPr lang="en-US" dirty="0" err="1"/>
              <a:t>bertujuan</a:t>
            </a:r>
            <a:r>
              <a:rPr lang="en-US" dirty="0"/>
              <a:t> agar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mempermudah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mempercepat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pemanggilan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pemanfaatan</a:t>
            </a:r>
            <a:r>
              <a:rPr lang="en-US" dirty="0"/>
              <a:t> </a:t>
            </a:r>
            <a:r>
              <a:rPr lang="en-US" dirty="0" err="1"/>
              <a:t>kembali</a:t>
            </a:r>
            <a:r>
              <a:rPr lang="en-US" dirty="0"/>
              <a:t> data </a:t>
            </a:r>
            <a:r>
              <a:rPr lang="en-US" dirty="0" err="1" smtClean="0"/>
              <a:t>tersebut</a:t>
            </a:r>
            <a:endParaRPr lang="en-US" dirty="0" smtClean="0"/>
          </a:p>
          <a:p>
            <a:r>
              <a:rPr lang="en-US" dirty="0" err="1"/>
              <a:t>Perluasan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basis data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relasi</a:t>
            </a:r>
            <a:r>
              <a:rPr lang="en-US" dirty="0"/>
              <a:t> fuzzy </a:t>
            </a:r>
            <a:r>
              <a:rPr lang="en-US" dirty="0" err="1"/>
              <a:t>berupa</a:t>
            </a:r>
            <a:r>
              <a:rPr lang="en-US" dirty="0"/>
              <a:t> grade yang </a:t>
            </a:r>
            <a:r>
              <a:rPr lang="en-US" dirty="0" err="1"/>
              <a:t>ditambahkan</a:t>
            </a:r>
            <a:r>
              <a:rPr lang="en-US" dirty="0"/>
              <a:t> </a:t>
            </a:r>
            <a:r>
              <a:rPr lang="en-US" dirty="0" err="1" smtClean="0"/>
              <a:t>pada</a:t>
            </a:r>
            <a:r>
              <a:rPr lang="en-US" dirty="0"/>
              <a:t> </a:t>
            </a:r>
            <a:r>
              <a:rPr lang="en-US" dirty="0" err="1"/>
              <a:t>relasi</a:t>
            </a:r>
            <a:r>
              <a:rPr lang="en-US" dirty="0"/>
              <a:t> </a:t>
            </a:r>
            <a:r>
              <a:rPr lang="en-US" dirty="0" err="1"/>
              <a:t>standar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6939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489397"/>
            <a:ext cx="11029562" cy="6272011"/>
          </a:xfrm>
        </p:spPr>
        <p:txBody>
          <a:bodyPr/>
          <a:lstStyle/>
          <a:p>
            <a:r>
              <a:rPr lang="en-US" dirty="0" err="1"/>
              <a:t>Adapun</a:t>
            </a:r>
            <a:r>
              <a:rPr lang="en-US" dirty="0"/>
              <a:t> </a:t>
            </a:r>
            <a:r>
              <a:rPr lang="en-US" dirty="0" err="1"/>
              <a:t>relasi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himpunan</a:t>
            </a:r>
            <a:r>
              <a:rPr lang="en-US" dirty="0"/>
              <a:t> fuzzy </a:t>
            </a:r>
            <a:r>
              <a:rPr lang="en-US" dirty="0" err="1"/>
              <a:t>meliputi</a:t>
            </a:r>
            <a:r>
              <a:rPr lang="en-US" dirty="0"/>
              <a:t> : </a:t>
            </a:r>
            <a:endParaRPr lang="en-US" dirty="0" smtClean="0"/>
          </a:p>
          <a:p>
            <a:pPr lvl="1"/>
            <a:r>
              <a:rPr lang="en-US" dirty="0" err="1" smtClean="0">
                <a:solidFill>
                  <a:srgbClr val="7030A0"/>
                </a:solidFill>
              </a:rPr>
              <a:t>Interseksi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</a:p>
          <a:p>
            <a:pPr lvl="2"/>
            <a:r>
              <a:rPr lang="en-US" dirty="0" smtClean="0"/>
              <a:t>Operator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berhubungan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operasi</a:t>
            </a:r>
            <a:r>
              <a:rPr lang="en-US" dirty="0"/>
              <a:t> </a:t>
            </a:r>
            <a:r>
              <a:rPr lang="en-US" dirty="0" err="1"/>
              <a:t>interseksi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himpunan</a:t>
            </a:r>
            <a:r>
              <a:rPr lang="en-US" dirty="0"/>
              <a:t>. </a:t>
            </a:r>
            <a:endParaRPr lang="en-US" dirty="0" smtClean="0"/>
          </a:p>
          <a:p>
            <a:pPr lvl="2"/>
            <a:r>
              <a:rPr lang="el-GR" dirty="0" smtClean="0"/>
              <a:t>α–</a:t>
            </a:r>
            <a:r>
              <a:rPr lang="en-US" dirty="0" err="1"/>
              <a:t>predikat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operasi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operator AND </a:t>
            </a:r>
            <a:r>
              <a:rPr lang="en-US" dirty="0" err="1"/>
              <a:t>diperoleh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mengambil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keanggotaan</a:t>
            </a:r>
            <a:r>
              <a:rPr lang="en-US" dirty="0"/>
              <a:t> </a:t>
            </a:r>
            <a:r>
              <a:rPr lang="en-US" dirty="0" err="1"/>
              <a:t>terkecil</a:t>
            </a:r>
            <a:r>
              <a:rPr lang="en-US" dirty="0"/>
              <a:t> </a:t>
            </a:r>
            <a:r>
              <a:rPr lang="en-US" dirty="0" err="1"/>
              <a:t>antar</a:t>
            </a:r>
            <a:r>
              <a:rPr lang="en-US" dirty="0"/>
              <a:t> </a:t>
            </a:r>
            <a:r>
              <a:rPr lang="en-US" dirty="0" err="1"/>
              <a:t>elemen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 smtClean="0"/>
              <a:t>himpunan-himpunan</a:t>
            </a:r>
            <a:r>
              <a:rPr lang="en-US" dirty="0" smtClean="0"/>
              <a:t> </a:t>
            </a:r>
            <a:r>
              <a:rPr lang="en-US" dirty="0"/>
              <a:t>yang </a:t>
            </a:r>
            <a:r>
              <a:rPr lang="en-US" dirty="0" err="1" smtClean="0"/>
              <a:t>bersangkutan</a:t>
            </a:r>
            <a:r>
              <a:rPr lang="en-US" dirty="0" smtClean="0"/>
              <a:t>,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dilihat</a:t>
            </a:r>
            <a:r>
              <a:rPr lang="en-US" dirty="0"/>
              <a:t> </a:t>
            </a:r>
            <a:r>
              <a:rPr lang="en-US" dirty="0" err="1"/>
              <a:t>persamaan</a:t>
            </a:r>
            <a:r>
              <a:rPr lang="en-US" dirty="0"/>
              <a:t> di </a:t>
            </a:r>
            <a:r>
              <a:rPr lang="en-US" dirty="0" err="1"/>
              <a:t>bawah</a:t>
            </a:r>
            <a:r>
              <a:rPr lang="en-US" dirty="0"/>
              <a:t> </a:t>
            </a:r>
            <a:r>
              <a:rPr lang="en-US" dirty="0" err="1"/>
              <a:t>ini</a:t>
            </a:r>
            <a:endParaRPr lang="en-US" dirty="0"/>
          </a:p>
          <a:p>
            <a:pPr lvl="2"/>
            <a:endParaRPr lang="en-US" dirty="0" smtClean="0"/>
          </a:p>
          <a:p>
            <a:pPr lvl="2"/>
            <a:endParaRPr lang="en-US" dirty="0"/>
          </a:p>
          <a:p>
            <a:pPr lvl="1"/>
            <a:r>
              <a:rPr lang="en-US" dirty="0" smtClean="0">
                <a:solidFill>
                  <a:srgbClr val="7030A0"/>
                </a:solidFill>
              </a:rPr>
              <a:t>Union </a:t>
            </a:r>
          </a:p>
          <a:p>
            <a:pPr lvl="2"/>
            <a:r>
              <a:rPr lang="en-US" dirty="0" smtClean="0"/>
              <a:t>Operator </a:t>
            </a:r>
            <a:r>
              <a:rPr lang="en-US" dirty="0"/>
              <a:t>union </a:t>
            </a:r>
            <a:r>
              <a:rPr lang="en-US" dirty="0" err="1"/>
              <a:t>berhubungan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operasi</a:t>
            </a:r>
            <a:r>
              <a:rPr lang="en-US" dirty="0"/>
              <a:t> union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himpunan</a:t>
            </a:r>
            <a:r>
              <a:rPr lang="en-US" dirty="0"/>
              <a:t>. </a:t>
            </a:r>
            <a:endParaRPr lang="en-US" dirty="0" smtClean="0"/>
          </a:p>
          <a:p>
            <a:pPr lvl="2"/>
            <a:r>
              <a:rPr lang="el-GR" dirty="0" smtClean="0"/>
              <a:t>α–</a:t>
            </a:r>
            <a:r>
              <a:rPr lang="en-US" dirty="0" err="1"/>
              <a:t>predikat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operasi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operator OR </a:t>
            </a:r>
            <a:r>
              <a:rPr lang="en-US" dirty="0" err="1"/>
              <a:t>diperoleh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mengambil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keanggotaan</a:t>
            </a:r>
            <a:r>
              <a:rPr lang="en-US" dirty="0"/>
              <a:t> </a:t>
            </a:r>
            <a:r>
              <a:rPr lang="en-US" dirty="0" err="1"/>
              <a:t>terbesar</a:t>
            </a:r>
            <a:r>
              <a:rPr lang="en-US" dirty="0"/>
              <a:t> </a:t>
            </a:r>
            <a:r>
              <a:rPr lang="en-US" dirty="0" err="1"/>
              <a:t>antar</a:t>
            </a:r>
            <a:r>
              <a:rPr lang="en-US" dirty="0"/>
              <a:t> </a:t>
            </a:r>
            <a:r>
              <a:rPr lang="en-US" dirty="0" err="1"/>
              <a:t>elemen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himpunanhimpunan</a:t>
            </a:r>
            <a:r>
              <a:rPr lang="en-US" dirty="0"/>
              <a:t> yang </a:t>
            </a:r>
            <a:r>
              <a:rPr lang="en-US" dirty="0" err="1"/>
              <a:t>bersangkutan</a:t>
            </a:r>
            <a:r>
              <a:rPr lang="en-US" dirty="0"/>
              <a:t>,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dilihat</a:t>
            </a:r>
            <a:r>
              <a:rPr lang="en-US" dirty="0"/>
              <a:t> </a:t>
            </a:r>
            <a:r>
              <a:rPr lang="en-US" dirty="0" err="1"/>
              <a:t>persamaan</a:t>
            </a:r>
            <a:r>
              <a:rPr lang="en-US" dirty="0"/>
              <a:t> di </a:t>
            </a:r>
            <a:r>
              <a:rPr lang="en-US" dirty="0" err="1"/>
              <a:t>bawah</a:t>
            </a:r>
            <a:r>
              <a:rPr lang="en-US" dirty="0"/>
              <a:t> </a:t>
            </a:r>
            <a:r>
              <a:rPr lang="en-US" dirty="0" err="1" smtClean="0"/>
              <a:t>ini</a:t>
            </a:r>
            <a:endParaRPr lang="en-US" dirty="0" smtClean="0"/>
          </a:p>
          <a:p>
            <a:pPr lvl="2"/>
            <a:endParaRPr lang="en-US" dirty="0"/>
          </a:p>
          <a:p>
            <a:pPr lvl="2"/>
            <a:endParaRPr lang="en-US" dirty="0" smtClean="0"/>
          </a:p>
          <a:p>
            <a:pPr lvl="1"/>
            <a:r>
              <a:rPr lang="en-US" dirty="0" err="1"/>
              <a:t>Komplemen</a:t>
            </a:r>
            <a:r>
              <a:rPr lang="en-US" dirty="0"/>
              <a:t> (</a:t>
            </a:r>
            <a:r>
              <a:rPr lang="en-US" dirty="0" err="1"/>
              <a:t>negasi</a:t>
            </a:r>
            <a:r>
              <a:rPr lang="en-US" dirty="0"/>
              <a:t>) </a:t>
            </a:r>
            <a:endParaRPr lang="en-US" dirty="0" smtClean="0"/>
          </a:p>
          <a:p>
            <a:pPr lvl="2"/>
            <a:r>
              <a:rPr lang="en-US" dirty="0" smtClean="0"/>
              <a:t>Operator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berhubungan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operasi</a:t>
            </a:r>
            <a:r>
              <a:rPr lang="en-US" dirty="0"/>
              <a:t> </a:t>
            </a:r>
            <a:r>
              <a:rPr lang="en-US" dirty="0" err="1"/>
              <a:t>komplemen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himpunan</a:t>
            </a:r>
            <a:r>
              <a:rPr lang="en-US" dirty="0"/>
              <a:t>. </a:t>
            </a:r>
            <a:endParaRPr lang="en-US" dirty="0" smtClean="0"/>
          </a:p>
          <a:p>
            <a:pPr lvl="2"/>
            <a:r>
              <a:rPr lang="el-GR" dirty="0" smtClean="0"/>
              <a:t>α–</a:t>
            </a:r>
            <a:r>
              <a:rPr lang="en-US" dirty="0" err="1"/>
              <a:t>predikat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operasi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operator NOT </a:t>
            </a:r>
            <a:r>
              <a:rPr lang="en-US" dirty="0" err="1"/>
              <a:t>diperoleh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mengurangkan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keanggotaan</a:t>
            </a:r>
            <a:r>
              <a:rPr lang="en-US" dirty="0"/>
              <a:t> </a:t>
            </a:r>
            <a:r>
              <a:rPr lang="en-US" dirty="0" err="1"/>
              <a:t>elemen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himpunan</a:t>
            </a:r>
            <a:r>
              <a:rPr lang="en-US" dirty="0"/>
              <a:t> yang </a:t>
            </a:r>
            <a:r>
              <a:rPr lang="en-US" dirty="0" err="1"/>
              <a:t>bersangkutan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1,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dilihat</a:t>
            </a:r>
            <a:r>
              <a:rPr lang="en-US" dirty="0"/>
              <a:t> </a:t>
            </a:r>
            <a:r>
              <a:rPr lang="en-US" dirty="0" err="1"/>
              <a:t>persamaan</a:t>
            </a:r>
            <a:r>
              <a:rPr lang="en-US" dirty="0"/>
              <a:t> di </a:t>
            </a:r>
            <a:r>
              <a:rPr lang="en-US" dirty="0" err="1"/>
              <a:t>bawah</a:t>
            </a:r>
            <a:r>
              <a:rPr lang="en-US" dirty="0"/>
              <a:t> </a:t>
            </a:r>
            <a:r>
              <a:rPr lang="en-US" dirty="0" err="1"/>
              <a:t>ini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4229" t="58231" r="42114" b="34023"/>
          <a:stretch/>
        </p:blipFill>
        <p:spPr>
          <a:xfrm>
            <a:off x="1897617" y="2253802"/>
            <a:ext cx="3078051" cy="56667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0663" t="30942" r="36176" b="59023"/>
          <a:stretch/>
        </p:blipFill>
        <p:spPr>
          <a:xfrm>
            <a:off x="1929814" y="4056844"/>
            <a:ext cx="3013656" cy="73409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40662" t="75484" r="45183" b="16769"/>
          <a:stretch/>
        </p:blipFill>
        <p:spPr>
          <a:xfrm>
            <a:off x="1790163" y="6194737"/>
            <a:ext cx="1841679" cy="566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496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476519"/>
            <a:ext cx="10926531" cy="5564844"/>
          </a:xfrm>
        </p:spPr>
        <p:txBody>
          <a:bodyPr/>
          <a:lstStyle/>
          <a:p>
            <a:r>
              <a:rPr lang="en-US" dirty="0" err="1"/>
              <a:t>Jadi</a:t>
            </a:r>
            <a:r>
              <a:rPr lang="en-US" dirty="0"/>
              <a:t> </a:t>
            </a:r>
            <a:r>
              <a:rPr lang="en-US" dirty="0" err="1"/>
              <a:t>komplemen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himpunan</a:t>
            </a:r>
            <a:r>
              <a:rPr lang="en-US" dirty="0"/>
              <a:t> A </a:t>
            </a:r>
            <a:r>
              <a:rPr lang="en-US" dirty="0" err="1"/>
              <a:t>berisi</a:t>
            </a:r>
            <a:r>
              <a:rPr lang="en-US" dirty="0"/>
              <a:t>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elemen</a:t>
            </a:r>
            <a:r>
              <a:rPr lang="en-US" dirty="0"/>
              <a:t>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beada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himpunan</a:t>
            </a:r>
            <a:r>
              <a:rPr lang="en-US" dirty="0"/>
              <a:t> A.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 smtClean="0"/>
              <a:t>tidak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dibagi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tepat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himpunan</a:t>
            </a:r>
            <a:r>
              <a:rPr lang="en-US" dirty="0"/>
              <a:t> crisp, </a:t>
            </a:r>
            <a:r>
              <a:rPr lang="en-US" dirty="0" err="1"/>
              <a:t>maka</a:t>
            </a:r>
            <a:r>
              <a:rPr lang="en-US" dirty="0"/>
              <a:t> operator </a:t>
            </a:r>
            <a:r>
              <a:rPr lang="en-US" dirty="0" err="1"/>
              <a:t>diaplikasikan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tingkat</a:t>
            </a:r>
            <a:r>
              <a:rPr lang="en-US" dirty="0"/>
              <a:t> </a:t>
            </a:r>
            <a:r>
              <a:rPr lang="en-US" dirty="0" err="1"/>
              <a:t>keanggotaan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/>
              <a:t>element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dikatakan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himpunan</a:t>
            </a:r>
            <a:r>
              <a:rPr lang="en-US" dirty="0"/>
              <a:t> fuzzy, </a:t>
            </a:r>
            <a:r>
              <a:rPr lang="en-US" dirty="0" err="1" smtClean="0"/>
              <a:t>jika</a:t>
            </a:r>
            <a:endParaRPr lang="en-US" dirty="0" smtClean="0"/>
          </a:p>
          <a:p>
            <a:pPr lvl="1"/>
            <a:r>
              <a:rPr lang="en-US" dirty="0"/>
              <a:t>c.1. </a:t>
            </a:r>
            <a:r>
              <a:rPr lang="en-US" dirty="0" err="1"/>
              <a:t>Elemen</a:t>
            </a:r>
            <a:r>
              <a:rPr lang="en-US" dirty="0"/>
              <a:t> </a:t>
            </a:r>
            <a:r>
              <a:rPr lang="en-US" dirty="0" err="1"/>
              <a:t>berada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domain </a:t>
            </a:r>
            <a:r>
              <a:rPr lang="en-US" dirty="0" err="1"/>
              <a:t>himpunen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. </a:t>
            </a:r>
            <a:endParaRPr lang="en-US" dirty="0" smtClean="0"/>
          </a:p>
          <a:p>
            <a:pPr lvl="1"/>
            <a:r>
              <a:rPr lang="en-US" dirty="0" smtClean="0"/>
              <a:t>c.2</a:t>
            </a:r>
            <a:r>
              <a:rPr lang="en-US" dirty="0"/>
              <a:t>. </a:t>
            </a:r>
            <a:r>
              <a:rPr lang="en-US" dirty="0" err="1"/>
              <a:t>Nilai</a:t>
            </a:r>
            <a:r>
              <a:rPr lang="en-US" dirty="0"/>
              <a:t> yang </a:t>
            </a:r>
            <a:r>
              <a:rPr lang="en-US" dirty="0" err="1"/>
              <a:t>terkandung</a:t>
            </a:r>
            <a:r>
              <a:rPr lang="en-US" dirty="0"/>
              <a:t>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kebenaran</a:t>
            </a:r>
            <a:r>
              <a:rPr lang="en-US" dirty="0"/>
              <a:t> </a:t>
            </a:r>
            <a:r>
              <a:rPr lang="en-US" dirty="0" err="1"/>
              <a:t>keanggotaan</a:t>
            </a:r>
            <a:r>
              <a:rPr lang="en-US" dirty="0"/>
              <a:t> 0. </a:t>
            </a:r>
            <a:endParaRPr lang="en-US" dirty="0" smtClean="0"/>
          </a:p>
          <a:p>
            <a:pPr lvl="1"/>
            <a:r>
              <a:rPr lang="en-US" dirty="0" smtClean="0"/>
              <a:t>c.3</a:t>
            </a:r>
            <a:r>
              <a:rPr lang="en-US" dirty="0"/>
              <a:t>. </a:t>
            </a:r>
            <a:r>
              <a:rPr lang="en-US" dirty="0" err="1"/>
              <a:t>Elemen</a:t>
            </a:r>
            <a:r>
              <a:rPr lang="en-US" dirty="0"/>
              <a:t> </a:t>
            </a:r>
            <a:r>
              <a:rPr lang="en-US" dirty="0" err="1"/>
              <a:t>beara</a:t>
            </a:r>
            <a:r>
              <a:rPr lang="en-US" dirty="0"/>
              <a:t> </a:t>
            </a:r>
            <a:r>
              <a:rPr lang="en-US" dirty="0" err="1"/>
              <a:t>diatas</a:t>
            </a:r>
            <a:r>
              <a:rPr lang="en-US" dirty="0"/>
              <a:t> </a:t>
            </a:r>
            <a:r>
              <a:rPr lang="en-US" dirty="0" err="1"/>
              <a:t>ambang</a:t>
            </a:r>
            <a:r>
              <a:rPr lang="en-US" dirty="0"/>
              <a:t> cut yang </a:t>
            </a:r>
            <a:r>
              <a:rPr lang="en-US" dirty="0" err="1"/>
              <a:t>berlaku</a:t>
            </a:r>
            <a:r>
              <a:rPr lang="en-US" dirty="0" smtClean="0"/>
              <a:t>.</a:t>
            </a:r>
          </a:p>
          <a:p>
            <a:r>
              <a:rPr lang="en-US" dirty="0"/>
              <a:t>Fuzzy database model </a:t>
            </a:r>
            <a:r>
              <a:rPr lang="en-US" dirty="0" err="1"/>
              <a:t>Tahani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masih</a:t>
            </a:r>
            <a:r>
              <a:rPr lang="en-US" dirty="0"/>
              <a:t> </a:t>
            </a:r>
            <a:r>
              <a:rPr lang="en-US" dirty="0" err="1"/>
              <a:t>tetap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relasi</a:t>
            </a:r>
            <a:r>
              <a:rPr lang="en-US" dirty="0"/>
              <a:t> </a:t>
            </a:r>
            <a:r>
              <a:rPr lang="en-US" dirty="0" err="1"/>
              <a:t>standar</a:t>
            </a:r>
            <a:r>
              <a:rPr lang="en-US" dirty="0"/>
              <a:t>,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saja</a:t>
            </a:r>
            <a:r>
              <a:rPr lang="en-US" dirty="0"/>
              <a:t> model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teori</a:t>
            </a:r>
            <a:r>
              <a:rPr lang="en-US" dirty="0"/>
              <a:t> </a:t>
            </a:r>
            <a:r>
              <a:rPr lang="en-US" dirty="0" err="1"/>
              <a:t>himpunan</a:t>
            </a:r>
            <a:r>
              <a:rPr lang="en-US" dirty="0"/>
              <a:t> fuzzy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mendapatkan</a:t>
            </a:r>
            <a:r>
              <a:rPr lang="en-US" dirty="0"/>
              <a:t> </a:t>
            </a:r>
            <a:r>
              <a:rPr lang="en-US" dirty="0" err="1"/>
              <a:t>infromasi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query-</a:t>
            </a:r>
            <a:r>
              <a:rPr lang="en-US" dirty="0" err="1"/>
              <a:t>nya</a:t>
            </a:r>
            <a:r>
              <a:rPr lang="en-US" dirty="0"/>
              <a:t> (</a:t>
            </a:r>
            <a:r>
              <a:rPr lang="en-US" dirty="0" err="1"/>
              <a:t>Kusumadewi</a:t>
            </a:r>
            <a:r>
              <a:rPr lang="en-US" dirty="0"/>
              <a:t>, et al, 2010). </a:t>
            </a:r>
            <a:endParaRPr lang="en-US" dirty="0" smtClean="0"/>
          </a:p>
          <a:p>
            <a:r>
              <a:rPr lang="en-US" dirty="0" err="1" smtClean="0"/>
              <a:t>Tahani</a:t>
            </a:r>
            <a:r>
              <a:rPr lang="en-US" dirty="0" smtClean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pemrosesan</a:t>
            </a:r>
            <a:r>
              <a:rPr lang="en-US" dirty="0"/>
              <a:t> query fuzzy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didasarkan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manipulasi</a:t>
            </a:r>
            <a:r>
              <a:rPr lang="en-US" dirty="0"/>
              <a:t> </a:t>
            </a:r>
            <a:r>
              <a:rPr lang="en-US" dirty="0" err="1"/>
              <a:t>bahasa</a:t>
            </a:r>
            <a:r>
              <a:rPr lang="en-US" dirty="0"/>
              <a:t> yang </a:t>
            </a:r>
            <a:r>
              <a:rPr lang="en-US" dirty="0" err="1"/>
              <a:t>dikenal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nama</a:t>
            </a:r>
            <a:r>
              <a:rPr lang="en-US" dirty="0"/>
              <a:t> Structure Query Language (SQL). </a:t>
            </a:r>
            <a:endParaRPr lang="en-US" dirty="0" smtClean="0"/>
          </a:p>
          <a:p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/>
              <a:t>menggunakan</a:t>
            </a:r>
            <a:r>
              <a:rPr lang="en-US" dirty="0"/>
              <a:t> basis data </a:t>
            </a:r>
            <a:r>
              <a:rPr lang="en-US" dirty="0" err="1"/>
              <a:t>standar</a:t>
            </a:r>
            <a:r>
              <a:rPr lang="en-US" dirty="0"/>
              <a:t>,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dicari</a:t>
            </a:r>
            <a:r>
              <a:rPr lang="en-US" dirty="0"/>
              <a:t> data </a:t>
            </a:r>
            <a:r>
              <a:rPr lang="en-US" dirty="0" err="1"/>
              <a:t>tabel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spesifikasi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query</a:t>
            </a:r>
          </a:p>
        </p:txBody>
      </p:sp>
    </p:spTree>
    <p:extLst>
      <p:ext uri="{BB962C8B-B14F-4D97-AF65-F5344CB8AC3E}">
        <p14:creationId xmlns:p14="http://schemas.microsoft.com/office/powerpoint/2010/main" val="3629014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7030A0"/>
                </a:solidFill>
              </a:rPr>
              <a:t>Model </a:t>
            </a:r>
            <a:r>
              <a:rPr lang="en-US" b="1" dirty="0">
                <a:solidFill>
                  <a:srgbClr val="7030A0"/>
                </a:solidFill>
              </a:rPr>
              <a:t>Fuzzy </a:t>
            </a:r>
            <a:r>
              <a:rPr lang="en-US" b="1" dirty="0" err="1">
                <a:solidFill>
                  <a:srgbClr val="7030A0"/>
                </a:solidFill>
              </a:rPr>
              <a:t>Umano</a:t>
            </a:r>
            <a:endParaRPr lang="en-US" b="1" dirty="0">
              <a:solidFill>
                <a:srgbClr val="7030A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77333" y="1648497"/>
                <a:ext cx="10759105" cy="4392866"/>
              </a:xfrm>
            </p:spPr>
            <p:txBody>
              <a:bodyPr/>
              <a:lstStyle/>
              <a:p>
                <a:r>
                  <a:rPr lang="en-US" dirty="0" err="1"/>
                  <a:t>Pada</a:t>
                </a:r>
                <a:r>
                  <a:rPr lang="en-US" dirty="0"/>
                  <a:t> basis data fuzzy model </a:t>
                </a:r>
                <a:r>
                  <a:rPr lang="en-US" dirty="0" err="1"/>
                  <a:t>Umano</a:t>
                </a:r>
                <a:r>
                  <a:rPr lang="en-US" dirty="0"/>
                  <a:t>, data yang ambiguous </a:t>
                </a:r>
                <a:r>
                  <a:rPr lang="en-US" dirty="0" err="1"/>
                  <a:t>diekspresikan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menggunakan</a:t>
                </a:r>
                <a:r>
                  <a:rPr lang="en-US" dirty="0"/>
                  <a:t> </a:t>
                </a:r>
                <a:r>
                  <a:rPr lang="en-US" dirty="0" err="1"/>
                  <a:t>distribusi</a:t>
                </a:r>
                <a:r>
                  <a:rPr lang="en-US" dirty="0"/>
                  <a:t> </a:t>
                </a:r>
                <a:r>
                  <a:rPr lang="en-US" dirty="0" err="1"/>
                  <a:t>posibilitas</a:t>
                </a:r>
                <a:r>
                  <a:rPr lang="en-US" dirty="0"/>
                  <a:t>. </a:t>
                </a:r>
                <a:r>
                  <a:rPr lang="en-US" dirty="0" err="1"/>
                  <a:t>Distribusi</a:t>
                </a:r>
                <a:r>
                  <a:rPr lang="en-US" dirty="0"/>
                  <a:t> </a:t>
                </a:r>
                <a:r>
                  <a:rPr lang="en-US" dirty="0" err="1"/>
                  <a:t>posibilitas</a:t>
                </a:r>
                <a:r>
                  <a:rPr lang="en-US" dirty="0"/>
                  <a:t> </a:t>
                </a:r>
                <a:r>
                  <a:rPr lang="en-US" dirty="0" err="1"/>
                  <a:t>merupakan</a:t>
                </a:r>
                <a:r>
                  <a:rPr lang="en-US" dirty="0"/>
                  <a:t> </a:t>
                </a:r>
                <a:r>
                  <a:rPr lang="en-US" dirty="0" err="1"/>
                  <a:t>nilai</a:t>
                </a:r>
                <a:r>
                  <a:rPr lang="en-US" dirty="0"/>
                  <a:t> </a:t>
                </a:r>
                <a:r>
                  <a:rPr lang="en-US" dirty="0" err="1"/>
                  <a:t>atribut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:r>
                  <a:rPr lang="en-US" dirty="0" err="1"/>
                  <a:t>suatu</a:t>
                </a:r>
                <a:r>
                  <a:rPr lang="en-US" dirty="0"/>
                  <a:t> model </a:t>
                </a:r>
                <a:r>
                  <a:rPr lang="en-US" dirty="0" err="1"/>
                  <a:t>relasi</a:t>
                </a:r>
                <a:r>
                  <a:rPr lang="en-US" dirty="0"/>
                  <a:t> (</a:t>
                </a:r>
                <a:r>
                  <a:rPr lang="en-US" dirty="0" err="1"/>
                  <a:t>Kusumadewi</a:t>
                </a:r>
                <a:r>
                  <a:rPr lang="en-US" dirty="0"/>
                  <a:t>, et al, 2010). </a:t>
                </a:r>
                <a:endParaRPr lang="en-US" dirty="0" smtClean="0"/>
              </a:p>
              <a:p>
                <a:r>
                  <a:rPr lang="en-US" dirty="0" smtClean="0"/>
                  <a:t>Model </a:t>
                </a:r>
                <a:r>
                  <a:rPr lang="en-US" dirty="0" err="1"/>
                  <a:t>Umano</a:t>
                </a:r>
                <a:r>
                  <a:rPr lang="en-US" dirty="0"/>
                  <a:t> </a:t>
                </a:r>
                <a:r>
                  <a:rPr lang="en-US" dirty="0" err="1"/>
                  <a:t>akan</a:t>
                </a:r>
                <a:r>
                  <a:rPr lang="en-US" dirty="0"/>
                  <a:t> </a:t>
                </a:r>
                <a:r>
                  <a:rPr lang="en-US" dirty="0" err="1"/>
                  <a:t>merepresentasikan</a:t>
                </a:r>
                <a:r>
                  <a:rPr lang="en-US" dirty="0"/>
                  <a:t> </a:t>
                </a:r>
                <a:r>
                  <a:rPr lang="en-US" dirty="0" err="1"/>
                  <a:t>dan</a:t>
                </a:r>
                <a:r>
                  <a:rPr lang="en-US" dirty="0"/>
                  <a:t> </a:t>
                </a:r>
                <a:r>
                  <a:rPr lang="en-US" dirty="0" err="1"/>
                  <a:t>menangani</a:t>
                </a:r>
                <a:r>
                  <a:rPr lang="en-US" dirty="0"/>
                  <a:t> </a:t>
                </a:r>
                <a:r>
                  <a:rPr lang="en-US" dirty="0" err="1"/>
                  <a:t>ancaman</a:t>
                </a:r>
                <a:r>
                  <a:rPr lang="en-US" dirty="0"/>
                  <a:t> </a:t>
                </a:r>
                <a:r>
                  <a:rPr lang="en-US" dirty="0" err="1"/>
                  <a:t>terhadap</a:t>
                </a:r>
                <a:r>
                  <a:rPr lang="en-US" dirty="0"/>
                  <a:t> data yang ambiguous. </a:t>
                </a:r>
                <a:endParaRPr lang="en-US" dirty="0" smtClean="0"/>
              </a:p>
              <a:p>
                <a:r>
                  <a:rPr lang="en-US" dirty="0" smtClean="0"/>
                  <a:t>Model </a:t>
                </a:r>
                <a:r>
                  <a:rPr lang="en-US" dirty="0" err="1"/>
                  <a:t>ini</a:t>
                </a:r>
                <a:r>
                  <a:rPr lang="en-US" dirty="0"/>
                  <a:t> </a:t>
                </a:r>
                <a:r>
                  <a:rPr lang="en-US" dirty="0" err="1"/>
                  <a:t>untuk</a:t>
                </a:r>
                <a:r>
                  <a:rPr lang="en-US" dirty="0"/>
                  <a:t> </a:t>
                </a:r>
                <a:r>
                  <a:rPr lang="en-US" dirty="0" err="1"/>
                  <a:t>menghadapi</a:t>
                </a:r>
                <a:r>
                  <a:rPr lang="en-US" dirty="0"/>
                  <a:t> </a:t>
                </a:r>
                <a:r>
                  <a:rPr lang="en-US" dirty="0" err="1"/>
                  <a:t>ketidakmungkinan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distribusi</a:t>
                </a:r>
                <a:r>
                  <a:rPr lang="en-US" dirty="0"/>
                  <a:t> </a:t>
                </a:r>
                <a:r>
                  <a:rPr lang="en-US" dirty="0" err="1"/>
                  <a:t>nilai</a:t>
                </a:r>
                <a:r>
                  <a:rPr lang="en-US" dirty="0"/>
                  <a:t> </a:t>
                </a:r>
                <a:r>
                  <a:rPr lang="en-US" dirty="0" err="1"/>
                  <a:t>atribut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sebuah</a:t>
                </a:r>
                <a:r>
                  <a:rPr lang="en-US" dirty="0"/>
                  <a:t> </a:t>
                </a:r>
                <a:r>
                  <a:rPr lang="en-US" dirty="0" err="1"/>
                  <a:t>penyimpanan</a:t>
                </a:r>
                <a:r>
                  <a:rPr lang="en-US" dirty="0"/>
                  <a:t>. </a:t>
                </a:r>
                <a:endParaRPr lang="en-US" dirty="0" smtClean="0"/>
              </a:p>
              <a:p>
                <a:r>
                  <a:rPr lang="en-US" dirty="0" err="1" smtClean="0"/>
                  <a:t>Setiap</a:t>
                </a:r>
                <a:r>
                  <a:rPr lang="en-US" dirty="0" smtClean="0"/>
                  <a:t> </a:t>
                </a:r>
                <a:r>
                  <a:rPr lang="en-US" dirty="0"/>
                  <a:t>tuple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:r>
                  <a:rPr lang="en-US" dirty="0" err="1"/>
                  <a:t>relasi</a:t>
                </a:r>
                <a:r>
                  <a:rPr lang="en-US" dirty="0"/>
                  <a:t> </a:t>
                </a:r>
                <a:r>
                  <a:rPr lang="en-US" dirty="0" err="1"/>
                  <a:t>akan</a:t>
                </a:r>
                <a:r>
                  <a:rPr lang="en-US" dirty="0"/>
                  <a:t> di </a:t>
                </a:r>
                <a:r>
                  <a:rPr lang="en-US" dirty="0" err="1"/>
                  <a:t>kumpulkan</a:t>
                </a:r>
                <a:r>
                  <a:rPr lang="en-US" dirty="0"/>
                  <a:t> </a:t>
                </a:r>
                <a:r>
                  <a:rPr lang="en-US" dirty="0" err="1"/>
                  <a:t>dan</a:t>
                </a:r>
                <a:r>
                  <a:rPr lang="en-US" dirty="0"/>
                  <a:t> </a:t>
                </a:r>
                <a:r>
                  <a:rPr lang="en-US" dirty="0" err="1"/>
                  <a:t>didistribusikan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sebuah</a:t>
                </a:r>
                <a:r>
                  <a:rPr lang="en-US" dirty="0"/>
                  <a:t> interval [0,1] </a:t>
                </a:r>
                <a:r>
                  <a:rPr lang="en-US" dirty="0" err="1"/>
                  <a:t>sebagai</a:t>
                </a:r>
                <a:r>
                  <a:rPr lang="en-US" dirty="0"/>
                  <a:t> </a:t>
                </a:r>
                <a:r>
                  <a:rPr lang="en-US" dirty="0" err="1"/>
                  <a:t>indikasi</a:t>
                </a:r>
                <a:r>
                  <a:rPr lang="en-US" dirty="0"/>
                  <a:t> </a:t>
                </a:r>
                <a:r>
                  <a:rPr lang="en-US" dirty="0" err="1"/>
                  <a:t>besar</a:t>
                </a:r>
                <a:r>
                  <a:rPr lang="en-US" dirty="0"/>
                  <a:t> </a:t>
                </a:r>
                <a:r>
                  <a:rPr lang="en-US" dirty="0" err="1" smtClean="0"/>
                  <a:t>keanggotaan</a:t>
                </a:r>
                <a:endParaRPr lang="en-US" dirty="0" smtClean="0"/>
              </a:p>
              <a:p>
                <a:r>
                  <a:rPr lang="en-US" dirty="0" err="1"/>
                  <a:t>Setiap</a:t>
                </a:r>
                <a:r>
                  <a:rPr lang="en-US" dirty="0"/>
                  <a:t> </a:t>
                </a:r>
                <a:r>
                  <a:rPr lang="en-US" dirty="0" err="1"/>
                  <a:t>nilai</a:t>
                </a:r>
                <a:r>
                  <a:rPr lang="en-US" dirty="0"/>
                  <a:t> yang </a:t>
                </a:r>
                <a:r>
                  <a:rPr lang="en-US" dirty="0" err="1"/>
                  <a:t>tidak</a:t>
                </a:r>
                <a:r>
                  <a:rPr lang="en-US" dirty="0"/>
                  <a:t> </a:t>
                </a:r>
                <a:r>
                  <a:rPr lang="en-US" dirty="0" err="1"/>
                  <a:t>mungkin</a:t>
                </a:r>
                <a:r>
                  <a:rPr lang="en-US" dirty="0"/>
                  <a:t> </a:t>
                </a:r>
                <a:r>
                  <a:rPr lang="en-US" dirty="0" err="1"/>
                  <a:t>akan</a:t>
                </a:r>
                <a:r>
                  <a:rPr lang="en-US" dirty="0"/>
                  <a:t> </a:t>
                </a:r>
                <a:r>
                  <a:rPr lang="en-US" dirty="0" err="1"/>
                  <a:t>diberi</a:t>
                </a:r>
                <a:r>
                  <a:rPr lang="en-US" dirty="0"/>
                  <a:t> </a:t>
                </a:r>
                <a:r>
                  <a:rPr lang="en-US" dirty="0" err="1"/>
                  <a:t>nilai</a:t>
                </a:r>
                <a:r>
                  <a:rPr lang="en-US" dirty="0"/>
                  <a:t> 0, </a:t>
                </a:r>
                <a:r>
                  <a:rPr lang="en-US" dirty="0" err="1"/>
                  <a:t>maka</a:t>
                </a:r>
                <a:r>
                  <a:rPr lang="en-US" dirty="0"/>
                  <a:t> </a:t>
                </a:r>
                <a:r>
                  <a:rPr lang="en-US" dirty="0" err="1"/>
                  <a:t>seluruh</a:t>
                </a:r>
                <a:r>
                  <a:rPr lang="en-US" dirty="0"/>
                  <a:t> </a:t>
                </a:r>
                <a:r>
                  <a:rPr lang="en-US" dirty="0" err="1"/>
                  <a:t>nilai</a:t>
                </a:r>
                <a:r>
                  <a:rPr lang="en-US" dirty="0"/>
                  <a:t> yang </a:t>
                </a:r>
                <a:r>
                  <a:rPr lang="en-US" dirty="0" err="1"/>
                  <a:t>tidak</a:t>
                </a:r>
                <a:r>
                  <a:rPr lang="en-US" dirty="0"/>
                  <a:t> </a:t>
                </a:r>
                <a:r>
                  <a:rPr lang="en-US" dirty="0" err="1"/>
                  <a:t>mungkin</a:t>
                </a:r>
                <a:r>
                  <a:rPr lang="en-US" dirty="0"/>
                  <a:t> </a:t>
                </a:r>
                <a:r>
                  <a:rPr lang="en-US" dirty="0" err="1"/>
                  <a:t>akan</a:t>
                </a:r>
                <a:r>
                  <a:rPr lang="en-US" dirty="0"/>
                  <a:t> </a:t>
                </a:r>
                <a:r>
                  <a:rPr lang="en-US" dirty="0" err="1"/>
                  <a:t>diberikan</a:t>
                </a:r>
                <a:r>
                  <a:rPr lang="en-US" dirty="0"/>
                  <a:t> </a:t>
                </a:r>
                <a:r>
                  <a:rPr lang="en-US" dirty="0" err="1"/>
                  <a:t>wacana</a:t>
                </a:r>
                <a:r>
                  <a:rPr lang="en-US" dirty="0"/>
                  <a:t> A(y) </a:t>
                </a:r>
                <a:r>
                  <a:rPr lang="en-US" dirty="0" err="1"/>
                  <a:t>adalah</a:t>
                </a:r>
                <a:r>
                  <a:rPr lang="en-US" dirty="0"/>
                  <a:t> X </a:t>
                </a:r>
                <a:r>
                  <a:rPr lang="en-US" dirty="0" err="1"/>
                  <a:t>dan</a:t>
                </a:r>
                <a:r>
                  <a:rPr lang="en-US" dirty="0"/>
                  <a:t> </a:t>
                </a:r>
                <a:r>
                  <a:rPr lang="en-US" dirty="0" err="1"/>
                  <a:t>ketidakmungkinan</a:t>
                </a:r>
                <a:r>
                  <a:rPr lang="en-US" dirty="0"/>
                  <a:t> </a:t>
                </a:r>
                <a:r>
                  <a:rPr lang="en-US" dirty="0" err="1"/>
                  <a:t>tersebut</a:t>
                </a:r>
                <a:r>
                  <a:rPr lang="en-US" dirty="0"/>
                  <a:t> </a:t>
                </a:r>
                <a:r>
                  <a:rPr lang="en-US" dirty="0" err="1"/>
                  <a:t>diberikan</a:t>
                </a:r>
                <a:r>
                  <a:rPr lang="en-US" dirty="0"/>
                  <a:t> </a:t>
                </a:r>
                <a:r>
                  <a:rPr lang="en-US" dirty="0" err="1"/>
                  <a:t>nilai</a:t>
                </a:r>
                <a:r>
                  <a:rPr lang="en-US" dirty="0"/>
                  <a:t> </a:t>
                </a:r>
                <a:r>
                  <a:rPr lang="en-US" dirty="0" err="1"/>
                  <a:t>x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dirty="0" err="1"/>
                  <a:t>X</a:t>
                </a:r>
                <a:r>
                  <a:rPr lang="en-US" dirty="0"/>
                  <a:t> is </a:t>
                </a:r>
                <a:r>
                  <a:rPr lang="el-GR" dirty="0"/>
                  <a:t>π</a:t>
                </a:r>
                <a:r>
                  <a:rPr lang="en-US" dirty="0"/>
                  <a:t>A(y) (x)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3" y="1648497"/>
                <a:ext cx="10759105" cy="4392866"/>
              </a:xfrm>
              <a:blipFill rotWithShape="0">
                <a:blip r:embed="rId2"/>
                <a:stretch>
                  <a:fillRect l="-113" t="-8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75112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77334" y="425003"/>
                <a:ext cx="11184108" cy="5616359"/>
              </a:xfrm>
            </p:spPr>
            <p:txBody>
              <a:bodyPr/>
              <a:lstStyle/>
              <a:p>
                <a:r>
                  <a:rPr lang="en-US" dirty="0" err="1"/>
                  <a:t>Sehingga</a:t>
                </a:r>
                <a:r>
                  <a:rPr lang="en-US" dirty="0"/>
                  <a:t> </a:t>
                </a:r>
                <a:r>
                  <a:rPr lang="en-US" dirty="0" err="1"/>
                  <a:t>akan</a:t>
                </a:r>
                <a:r>
                  <a:rPr lang="en-US" dirty="0"/>
                  <a:t> </a:t>
                </a:r>
                <a:r>
                  <a:rPr lang="en-US" dirty="0" err="1"/>
                  <a:t>didapatkan</a:t>
                </a:r>
                <a:r>
                  <a:rPr lang="en-US" dirty="0"/>
                  <a:t> </a:t>
                </a:r>
                <a:r>
                  <a:rPr lang="en-US" dirty="0" err="1"/>
                  <a:t>keterangan</a:t>
                </a:r>
                <a:r>
                  <a:rPr lang="en-US" dirty="0"/>
                  <a:t> </a:t>
                </a:r>
                <a:r>
                  <a:rPr lang="en-US" dirty="0" err="1"/>
                  <a:t>sebagai</a:t>
                </a:r>
                <a:r>
                  <a:rPr lang="en-US" dirty="0"/>
                  <a:t> </a:t>
                </a:r>
                <a:r>
                  <a:rPr lang="en-US" dirty="0" err="1"/>
                  <a:t>berikut</a:t>
                </a:r>
                <a:r>
                  <a:rPr lang="en-US" dirty="0" smtClean="0"/>
                  <a:t>:</a:t>
                </a:r>
              </a:p>
              <a:p>
                <a:pPr lvl="1"/>
                <a:r>
                  <a:rPr lang="en-US" dirty="0" err="1"/>
                  <a:t>Jika</a:t>
                </a:r>
                <a:r>
                  <a:rPr lang="en-US" dirty="0"/>
                  <a:t> </a:t>
                </a:r>
                <a:r>
                  <a:rPr lang="en-US" dirty="0" err="1"/>
                  <a:t>informasi</a:t>
                </a:r>
                <a:r>
                  <a:rPr lang="en-US" dirty="0"/>
                  <a:t> </a:t>
                </a:r>
                <a:r>
                  <a:rPr lang="en-US" dirty="0" err="1"/>
                  <a:t>tersedia</a:t>
                </a:r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tidak</a:t>
                </a:r>
                <a:r>
                  <a:rPr lang="en-US" dirty="0"/>
                  <a:t> </a:t>
                </a:r>
                <a:r>
                  <a:rPr lang="en-US" dirty="0" err="1"/>
                  <a:t>diketahui</a:t>
                </a:r>
                <a:r>
                  <a:rPr lang="en-US" dirty="0"/>
                  <a:t> </a:t>
                </a:r>
                <a:r>
                  <a:rPr lang="en-US" dirty="0" err="1"/>
                  <a:t>dan</a:t>
                </a:r>
                <a:r>
                  <a:rPr lang="en-US" dirty="0"/>
                  <a:t> </a:t>
                </a:r>
                <a:r>
                  <a:rPr lang="en-US" dirty="0" err="1"/>
                  <a:t>tersedia</a:t>
                </a:r>
                <a:r>
                  <a:rPr lang="en-US" dirty="0"/>
                  <a:t>, </a:t>
                </a:r>
                <a:r>
                  <a:rPr lang="en-US" dirty="0" err="1"/>
                  <a:t>maka</a:t>
                </a:r>
                <a:r>
                  <a:rPr lang="en-US" dirty="0"/>
                  <a:t> t Unknown = </a:t>
                </a:r>
                <a:r>
                  <a:rPr lang="el-GR" dirty="0"/>
                  <a:t>π</a:t>
                </a:r>
                <a:r>
                  <a:rPr lang="en-US" dirty="0"/>
                  <a:t>A(y) (x) = 1 ∀ </a:t>
                </a:r>
                <a:r>
                  <a:rPr lang="en-US" dirty="0" err="1"/>
                  <a:t>x</a:t>
                </a:r>
                <a:r>
                  <a:rPr lang="en-US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 </m:t>
                    </m:r>
                  </m:oMath>
                </a14:m>
                <a:r>
                  <a:rPr lang="en-US" dirty="0"/>
                  <a:t>X </a:t>
                </a:r>
                <a:r>
                  <a:rPr lang="en-US" dirty="0" smtClean="0"/>
                  <a:t> </a:t>
                </a:r>
              </a:p>
              <a:p>
                <a:pPr lvl="1"/>
                <a:r>
                  <a:rPr lang="en-US" dirty="0" err="1" smtClean="0"/>
                  <a:t>Jika</a:t>
                </a:r>
                <a:r>
                  <a:rPr lang="en-US" dirty="0" smtClean="0"/>
                  <a:t> </a:t>
                </a:r>
                <a:r>
                  <a:rPr lang="en-US" dirty="0" err="1"/>
                  <a:t>informasi</a:t>
                </a:r>
                <a:r>
                  <a:rPr lang="en-US" dirty="0"/>
                  <a:t> </a:t>
                </a:r>
                <a:r>
                  <a:rPr lang="en-US" dirty="0" err="1"/>
                  <a:t>tidak</a:t>
                </a:r>
                <a:r>
                  <a:rPr lang="en-US" dirty="0"/>
                  <a:t> </a:t>
                </a:r>
                <a:r>
                  <a:rPr lang="en-US" dirty="0" err="1"/>
                  <a:t>tersedia</a:t>
                </a:r>
                <a:r>
                  <a:rPr lang="en-US" dirty="0"/>
                  <a:t>, </a:t>
                </a:r>
                <a:r>
                  <a:rPr lang="en-US" dirty="0" err="1"/>
                  <a:t>maka</a:t>
                </a:r>
                <a:r>
                  <a:rPr lang="en-US" dirty="0"/>
                  <a:t> Undefined = </a:t>
                </a:r>
                <a:r>
                  <a:rPr lang="el-GR" dirty="0"/>
                  <a:t>π</a:t>
                </a:r>
                <a:r>
                  <a:rPr lang="en-US" dirty="0"/>
                  <a:t>A(y) (x) = 0 ∀ </a:t>
                </a:r>
                <a:r>
                  <a:rPr lang="en-US" dirty="0" err="1"/>
                  <a:t>x</a:t>
                </a:r>
                <a:r>
                  <a:rPr lang="en-US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 </m:t>
                    </m:r>
                  </m:oMath>
                </a14:m>
                <a:r>
                  <a:rPr lang="en-US" dirty="0"/>
                  <a:t>X </a:t>
                </a:r>
                <a:endParaRPr lang="en-US" dirty="0" smtClean="0"/>
              </a:p>
              <a:p>
                <a:pPr lvl="1"/>
                <a:r>
                  <a:rPr lang="en-US" dirty="0" err="1"/>
                  <a:t>Jika</a:t>
                </a:r>
                <a:r>
                  <a:rPr lang="en-US" dirty="0"/>
                  <a:t> </a:t>
                </a:r>
                <a:r>
                  <a:rPr lang="en-US" dirty="0" err="1"/>
                  <a:t>informasi</a:t>
                </a:r>
                <a:r>
                  <a:rPr lang="en-US" dirty="0"/>
                  <a:t> </a:t>
                </a:r>
                <a:r>
                  <a:rPr lang="en-US" dirty="0" err="1"/>
                  <a:t>kurang</a:t>
                </a:r>
                <a:r>
                  <a:rPr lang="en-US" dirty="0"/>
                  <a:t>, </a:t>
                </a:r>
                <a:r>
                  <a:rPr lang="en-US" dirty="0" err="1"/>
                  <a:t>maka</a:t>
                </a:r>
                <a:r>
                  <a:rPr lang="en-US" dirty="0"/>
                  <a:t> Null = {1 / Unknown, 1 / Undefined} </a:t>
                </a:r>
                <a:r>
                  <a:rPr lang="en-US" dirty="0" smtClean="0"/>
                  <a:t> </a:t>
                </a:r>
              </a:p>
              <a:p>
                <a:pPr lvl="1"/>
                <a:r>
                  <a:rPr lang="en-US" dirty="0" err="1" smtClean="0"/>
                  <a:t>Jika</a:t>
                </a:r>
                <a:r>
                  <a:rPr lang="en-US" dirty="0" smtClean="0"/>
                  <a:t> </a:t>
                </a:r>
                <a:r>
                  <a:rPr lang="en-US" dirty="0" err="1"/>
                  <a:t>informasi</a:t>
                </a:r>
                <a:r>
                  <a:rPr lang="en-US" dirty="0"/>
                  <a:t> </a:t>
                </a:r>
                <a:r>
                  <a:rPr lang="en-US" dirty="0" err="1"/>
                  <a:t>diberikan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area [</a:t>
                </a:r>
                <a:r>
                  <a:rPr lang="en-US" dirty="0" err="1"/>
                  <a:t>a,b</a:t>
                </a:r>
                <a:r>
                  <a:rPr lang="en-US" dirty="0"/>
                  <a:t>], </a:t>
                </a:r>
                <a:r>
                  <a:rPr lang="en-US" dirty="0" err="1"/>
                  <a:t>maka</a:t>
                </a:r>
                <a:r>
                  <a:rPr lang="en-US" dirty="0"/>
                  <a:t> </a:t>
                </a:r>
                <a:r>
                  <a:rPr lang="el-GR" dirty="0"/>
                  <a:t>π</a:t>
                </a:r>
                <a:r>
                  <a:rPr lang="en-US" dirty="0"/>
                  <a:t>A(y)(x) = 1 </a:t>
                </a:r>
                <a:r>
                  <a:rPr lang="en-US" dirty="0" err="1"/>
                  <a:t>maka</a:t>
                </a:r>
                <a:r>
                  <a:rPr lang="en-US" dirty="0"/>
                  <a:t> x ∈ [a, b] ⊆ X,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kasus</a:t>
                </a:r>
                <a:r>
                  <a:rPr lang="en-US" dirty="0"/>
                  <a:t> lain </a:t>
                </a:r>
                <a:r>
                  <a:rPr lang="el-GR" dirty="0"/>
                  <a:t>π</a:t>
                </a:r>
                <a:r>
                  <a:rPr lang="en-US" dirty="0"/>
                  <a:t>A(y)(x) = 0 </a:t>
                </a:r>
                <a:r>
                  <a:rPr lang="en-US" dirty="0" smtClean="0"/>
                  <a:t> </a:t>
                </a:r>
              </a:p>
              <a:p>
                <a:pPr lvl="1"/>
                <a:r>
                  <a:rPr lang="en-US" dirty="0" err="1" smtClean="0"/>
                  <a:t>Jika</a:t>
                </a:r>
                <a:r>
                  <a:rPr lang="en-US" dirty="0" smtClean="0"/>
                  <a:t> </a:t>
                </a:r>
                <a:r>
                  <a:rPr lang="en-US" dirty="0" err="1"/>
                  <a:t>informasi</a:t>
                </a:r>
                <a:r>
                  <a:rPr lang="en-US" dirty="0"/>
                  <a:t> yang </a:t>
                </a:r>
                <a:r>
                  <a:rPr lang="en-US" dirty="0" err="1"/>
                  <a:t>tersedia</a:t>
                </a:r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distribusi</a:t>
                </a:r>
                <a:r>
                  <a:rPr lang="en-US" dirty="0"/>
                  <a:t> </a:t>
                </a:r>
                <a:r>
                  <a:rPr lang="el-GR" dirty="0"/>
                  <a:t>μ</a:t>
                </a:r>
                <a:r>
                  <a:rPr lang="en-US" dirty="0"/>
                  <a:t>a, </a:t>
                </a:r>
                <a:r>
                  <a:rPr lang="en-US" dirty="0" err="1"/>
                  <a:t>maka</a:t>
                </a:r>
                <a:r>
                  <a:rPr lang="en-US" dirty="0"/>
                  <a:t> </a:t>
                </a:r>
                <a:r>
                  <a:rPr lang="el-GR" dirty="0"/>
                  <a:t>π</a:t>
                </a:r>
                <a:r>
                  <a:rPr lang="en-US" dirty="0"/>
                  <a:t>A(y)(x) = </a:t>
                </a:r>
                <a:r>
                  <a:rPr lang="el-GR" dirty="0"/>
                  <a:t>μ</a:t>
                </a:r>
                <a:r>
                  <a:rPr lang="en-US" dirty="0"/>
                  <a:t>a(x) ∀ x ∈ </a:t>
                </a:r>
                <a:r>
                  <a:rPr lang="en-US" dirty="0" smtClean="0"/>
                  <a:t>X </a:t>
                </a:r>
              </a:p>
              <a:p>
                <a:pPr lvl="1"/>
                <a:r>
                  <a:rPr lang="en-US" dirty="0" err="1" smtClean="0"/>
                  <a:t>Sebuah</a:t>
                </a:r>
                <a:r>
                  <a:rPr lang="en-US" dirty="0" smtClean="0"/>
                  <a:t> </a:t>
                </a:r>
                <a:r>
                  <a:rPr lang="en-US" dirty="0" err="1"/>
                  <a:t>nilai</a:t>
                </a:r>
                <a:r>
                  <a:rPr lang="en-US" dirty="0"/>
                  <a:t> </a:t>
                </a:r>
                <a:r>
                  <a:rPr lang="en-US" dirty="0" err="1"/>
                  <a:t>tidak</a:t>
                </a:r>
                <a:r>
                  <a:rPr lang="en-US" dirty="0"/>
                  <a:t> </a:t>
                </a:r>
                <a:r>
                  <a:rPr lang="en-US" dirty="0" err="1"/>
                  <a:t>diketahui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nilai</a:t>
                </a:r>
                <a:r>
                  <a:rPr lang="en-US" dirty="0"/>
                  <a:t> </a:t>
                </a:r>
                <a:r>
                  <a:rPr lang="en-US" dirty="0" err="1"/>
                  <a:t>kemungkinan</a:t>
                </a:r>
                <a:r>
                  <a:rPr lang="en-US" dirty="0"/>
                  <a:t> </a:t>
                </a:r>
                <a:r>
                  <a:rPr lang="en-US" dirty="0" err="1"/>
                  <a:t>distribusi</a:t>
                </a:r>
                <a:r>
                  <a:rPr lang="en-US" dirty="0"/>
                  <a:t> : Unknown = {1/x : x ∈ D} </a:t>
                </a:r>
                <a:endParaRPr lang="en-US" dirty="0" smtClean="0"/>
              </a:p>
              <a:p>
                <a:pPr lvl="1"/>
                <a:r>
                  <a:rPr lang="en-US" dirty="0" err="1" smtClean="0"/>
                  <a:t>Sebuah</a:t>
                </a:r>
                <a:r>
                  <a:rPr lang="en-US" dirty="0" smtClean="0"/>
                  <a:t> </a:t>
                </a:r>
                <a:r>
                  <a:rPr lang="en-US" dirty="0" err="1"/>
                  <a:t>nilai</a:t>
                </a:r>
                <a:r>
                  <a:rPr lang="en-US" dirty="0"/>
                  <a:t> </a:t>
                </a:r>
                <a:r>
                  <a:rPr lang="en-US" dirty="0" err="1"/>
                  <a:t>tidak</a:t>
                </a:r>
                <a:r>
                  <a:rPr lang="en-US" dirty="0"/>
                  <a:t> </a:t>
                </a:r>
                <a:r>
                  <a:rPr lang="en-US" dirty="0" err="1"/>
                  <a:t>terdefinisi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kemungkinan</a:t>
                </a:r>
                <a:r>
                  <a:rPr lang="en-US" dirty="0"/>
                  <a:t> </a:t>
                </a:r>
                <a:r>
                  <a:rPr lang="en-US" dirty="0" err="1"/>
                  <a:t>distribusi</a:t>
                </a:r>
                <a:r>
                  <a:rPr lang="en-US" dirty="0"/>
                  <a:t> : Undefined = {0/x : x ∈ D} </a:t>
                </a:r>
                <a:endParaRPr lang="en-US" dirty="0" smtClean="0"/>
              </a:p>
              <a:p>
                <a:pPr lvl="1"/>
                <a:r>
                  <a:rPr lang="en-US" dirty="0" err="1" smtClean="0"/>
                  <a:t>Sebuah</a:t>
                </a:r>
                <a:r>
                  <a:rPr lang="en-US" dirty="0" smtClean="0"/>
                  <a:t> </a:t>
                </a:r>
                <a:r>
                  <a:rPr lang="en-US" dirty="0" err="1"/>
                  <a:t>nilai</a:t>
                </a:r>
                <a:r>
                  <a:rPr lang="en-US" dirty="0"/>
                  <a:t> A NULL </a:t>
                </a:r>
                <a:r>
                  <a:rPr lang="en-US" dirty="0" err="1"/>
                  <a:t>diberikan</a:t>
                </a:r>
                <a:r>
                  <a:rPr lang="en-US" dirty="0"/>
                  <a:t> </a:t>
                </a:r>
                <a:r>
                  <a:rPr lang="en-US" dirty="0" err="1"/>
                  <a:t>oleh</a:t>
                </a:r>
                <a:r>
                  <a:rPr lang="en-US" dirty="0"/>
                  <a:t>: NULL = {1/Unknown,1/Undefined}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7334" y="425003"/>
                <a:ext cx="11184108" cy="5616359"/>
              </a:xfrm>
              <a:blipFill rotWithShape="0">
                <a:blip r:embed="rId2"/>
                <a:stretch>
                  <a:fillRect l="-109" t="-760" r="-1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38302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TERIMA KASIH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764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165</TotalTime>
  <Words>2716</Words>
  <Application>Microsoft Office PowerPoint</Application>
  <PresentationFormat>Widescreen</PresentationFormat>
  <Paragraphs>221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1" baseType="lpstr">
      <vt:lpstr>Arial</vt:lpstr>
      <vt:lpstr>Cambria Math</vt:lpstr>
      <vt:lpstr>Trebuchet MS</vt:lpstr>
      <vt:lpstr>Wingdings 3</vt:lpstr>
      <vt:lpstr>Facet</vt:lpstr>
      <vt:lpstr>FUZZY LOGIC (FL) DALAM ROBOTIKA - PART2</vt:lpstr>
      <vt:lpstr>MASUKAN FUZIFIKASI</vt:lpstr>
      <vt:lpstr>PowerPoint Presentation</vt:lpstr>
      <vt:lpstr>MESIN INFERENSI</vt:lpstr>
      <vt:lpstr>FUZIFIKASI</vt:lpstr>
      <vt:lpstr>gambar fuzzy set suhu</vt:lpstr>
      <vt:lpstr>PowerPoint Presentation</vt:lpstr>
      <vt:lpstr>PowerPoint Presentation</vt:lpstr>
      <vt:lpstr>Contoh:</vt:lpstr>
      <vt:lpstr>OPERASI INFERENSI</vt:lpstr>
      <vt:lpstr>METODE PENARIKAN KESIMPULAN (INFERENSI)</vt:lpstr>
      <vt:lpstr>METODE MAKSIMUM</vt:lpstr>
      <vt:lpstr>PowerPoint Presentation</vt:lpstr>
      <vt:lpstr>METODE ADDITIVE</vt:lpstr>
      <vt:lpstr>METODE PROBABILISTIC OR (PROBOR) </vt:lpstr>
      <vt:lpstr>METODE PENEGASAN ATAU DEFUZZIFIKASI</vt:lpstr>
      <vt:lpstr>PowerPoint Presentation</vt:lpstr>
      <vt:lpstr>PowerPoint Presentation</vt:lpstr>
      <vt:lpstr>Metode fuzifikasi</vt:lpstr>
      <vt:lpstr>SISTEM FUZZY</vt:lpstr>
      <vt:lpstr>PowerPoint Presentation</vt:lpstr>
      <vt:lpstr>MODEL SISTEM INFERENSI FUZZY</vt:lpstr>
      <vt:lpstr>MODEL FUZZY MAMDANI</vt:lpstr>
      <vt:lpstr>PowerPoint Presentation</vt:lpstr>
      <vt:lpstr>Model Fuzzy Takagi Sugeno Kang (TSK) </vt:lpstr>
      <vt:lpstr>PowerPoint Presentation</vt:lpstr>
      <vt:lpstr>PowerPoint Presentation</vt:lpstr>
      <vt:lpstr>Model Fuzzy Tsukamoto</vt:lpstr>
      <vt:lpstr>PowerPoint Presentation</vt:lpstr>
      <vt:lpstr>PowerPoint Presentation</vt:lpstr>
      <vt:lpstr>Model Fuzzy Tahani </vt:lpstr>
      <vt:lpstr>PowerPoint Presentation</vt:lpstr>
      <vt:lpstr>PowerPoint Presentation</vt:lpstr>
      <vt:lpstr>Model Fuzzy Umano</vt:lpstr>
      <vt:lpstr>PowerPoint Presentation</vt:lpstr>
      <vt:lpstr>TERIMA KASIH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FUZZY LOGIC (FL) DALAM ROBOTIKA - PART2</dc:title>
  <dc:creator>Lenovo</dc:creator>
  <cp:lastModifiedBy>Lenovo</cp:lastModifiedBy>
  <cp:revision>13</cp:revision>
  <dcterms:created xsi:type="dcterms:W3CDTF">2022-04-17T01:53:41Z</dcterms:created>
  <dcterms:modified xsi:type="dcterms:W3CDTF">2022-04-17T04:39:02Z</dcterms:modified>
</cp:coreProperties>
</file>