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6" r:id="rId3"/>
    <p:sldId id="320" r:id="rId4"/>
    <p:sldId id="309" r:id="rId5"/>
    <p:sldId id="317" r:id="rId6"/>
    <p:sldId id="318" r:id="rId7"/>
    <p:sldId id="319" r:id="rId8"/>
    <p:sldId id="263" r:id="rId9"/>
    <p:sldId id="310" r:id="rId10"/>
    <p:sldId id="311" r:id="rId11"/>
    <p:sldId id="322" r:id="rId12"/>
    <p:sldId id="321" r:id="rId13"/>
    <p:sldId id="326" r:id="rId14"/>
    <p:sldId id="327" r:id="rId15"/>
    <p:sldId id="323" r:id="rId16"/>
    <p:sldId id="324" r:id="rId17"/>
    <p:sldId id="325" r:id="rId18"/>
    <p:sldId id="328" r:id="rId19"/>
    <p:sldId id="329" r:id="rId20"/>
    <p:sldId id="330" r:id="rId21"/>
    <p:sldId id="332" r:id="rId22"/>
    <p:sldId id="333" r:id="rId23"/>
    <p:sldId id="331" r:id="rId24"/>
    <p:sldId id="334" r:id="rId25"/>
    <p:sldId id="335" r:id="rId26"/>
  </p:sldIdLst>
  <p:sldSz cx="13004800" cy="97536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77" autoAdjust="0"/>
  </p:normalViewPr>
  <p:slideViewPr>
    <p:cSldViewPr snapToGrid="0">
      <p:cViewPr varScale="1">
        <p:scale>
          <a:sx n="59" d="100"/>
          <a:sy n="59" d="100"/>
        </p:scale>
        <p:origin x="-102" y="-330"/>
      </p:cViewPr>
      <p:guideLst>
        <p:guide orient="horz" pos="3072"/>
        <p:guide pos="409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600" y="1596249"/>
            <a:ext cx="9753600" cy="339569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122898"/>
            <a:ext cx="9753600" cy="23548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DDC4D-EC86-48E8-8092-5C8B266A36A7}" type="datetimeFigureOut">
              <a:rPr lang="en-GB"/>
              <a:pPr>
                <a:defRPr/>
              </a:pPr>
              <a:t>21/11/2019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A192B-3488-4021-A676-2CBAE642A4F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64B9F-9EB2-4B5F-BB39-861AC937A3E2}" type="datetimeFigureOut">
              <a:rPr lang="en-GB"/>
              <a:pPr>
                <a:defRPr/>
              </a:pPr>
              <a:t>21/11/2019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50A1CB-90A3-4138-B169-05E88F16E43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307" y="2431629"/>
            <a:ext cx="11216640" cy="4057226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307" y="6527239"/>
            <a:ext cx="11216640" cy="21335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688A7-DB2D-4E2B-BFBF-482B563DB00A}" type="datetimeFigureOut">
              <a:rPr lang="en-GB"/>
              <a:pPr>
                <a:defRPr/>
              </a:pPr>
              <a:t>21/11/2019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29C69-2759-4345-B11C-8E4A43CE355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40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836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F8AD3-23C5-4A8B-B213-FA10CDAC924C}" type="datetimeFigureOut">
              <a:rPr lang="en-GB"/>
              <a:pPr>
                <a:defRPr/>
              </a:pPr>
              <a:t>21/11/2019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88390-F5D6-4BC7-B7FE-E4EAE4EB746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519291"/>
            <a:ext cx="11216640" cy="18852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776" y="2390987"/>
            <a:ext cx="5501639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776" y="3562773"/>
            <a:ext cx="5501639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3680" y="2390987"/>
            <a:ext cx="5528734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3680" y="3562773"/>
            <a:ext cx="5528734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72864-E383-40E8-946E-42865F60D546}" type="datetimeFigureOut">
              <a:rPr lang="en-GB"/>
              <a:pPr>
                <a:defRPr/>
              </a:pPr>
              <a:t>21/11/2019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B24197-D1FC-4262-9884-16BDA80A22C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2E715-2801-43DA-86BD-330AA3EA4ECE}" type="datetimeFigureOut">
              <a:rPr lang="en-GB"/>
              <a:pPr>
                <a:defRPr/>
              </a:pPr>
              <a:t>21/11/2019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F5F3D-CB31-4ADE-A242-7B59CDB5A77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309D8-CBB1-45E9-93A2-25418ACCCA8D}" type="datetimeFigureOut">
              <a:rPr lang="en-GB"/>
              <a:pPr>
                <a:defRPr/>
              </a:pPr>
              <a:t>21/11/2019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607AF-358F-4A68-8C9F-B6DC20BF0F2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8734" y="1404340"/>
            <a:ext cx="6583680" cy="693137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D5FCD-7559-46E0-B562-345702E0E561}" type="datetimeFigureOut">
              <a:rPr lang="en-GB"/>
              <a:pPr>
                <a:defRPr/>
              </a:pPr>
              <a:t>21/11/2019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42B88-FEB9-44C2-B0D5-B366F275AE4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28734" y="1404340"/>
            <a:ext cx="6583680" cy="693137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BBC93-725B-41C1-8A2C-BA7ABFCFC919}" type="datetimeFigureOut">
              <a:rPr lang="en-GB"/>
              <a:pPr>
                <a:defRPr/>
              </a:pPr>
              <a:t>21/11/2019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985054-8C31-48BA-B373-BFA8162878C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47440-9588-49A2-AABD-5C6BB4D522E3}" type="datetimeFigureOut">
              <a:rPr lang="en-GB"/>
              <a:pPr>
                <a:defRPr/>
              </a:pPr>
              <a:t>21/11/2019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38372-044D-4718-8917-DADE184E5C3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6560" y="519289"/>
            <a:ext cx="2804160" cy="82657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4080" y="519289"/>
            <a:ext cx="8249920" cy="82657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40A31-DC81-470A-A447-5ABBD4429C85}" type="datetimeFigureOut">
              <a:rPr lang="en-GB"/>
              <a:pPr>
                <a:defRPr/>
              </a:pPr>
              <a:t>21/11/2019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6268C-2AED-4847-B6EB-27F6D812C20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93763" y="519113"/>
            <a:ext cx="112172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93763" y="2597150"/>
            <a:ext cx="11217275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5E2759-4782-437C-8149-B8B632DDF8CF}" type="datetimeFigureOut">
              <a:rPr lang="en-GB"/>
              <a:pPr>
                <a:defRPr/>
              </a:pPr>
              <a:t>21/11/2019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BF6C276A-31E0-4BEE-B434-74EF87DC6C0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393180"/>
            <a:ext cx="12099207" cy="1943100"/>
          </a:xfrm>
        </p:spPr>
        <p:txBody>
          <a:bodyPr rtlCol="0">
            <a:noAutofit/>
          </a:bodyPr>
          <a:lstStyle/>
          <a:p>
            <a:pPr algn="l" fontAlgn="auto">
              <a:lnSpc>
                <a:spcPts val="5000"/>
              </a:lnSpc>
              <a:spcAft>
                <a:spcPts val="0"/>
              </a:spcAft>
              <a:defRPr/>
            </a:pPr>
            <a:r>
              <a:rPr lang="id-ID" sz="4400" dirty="0" smtClean="0">
                <a:solidFill>
                  <a:srgbClr val="FFFFFF"/>
                </a:solidFill>
                <a:latin typeface="Humanst521 Lt BT" pitchFamily="34" charset="0"/>
              </a:rPr>
              <a:t>Struktur Bangunan Rendah-07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6650" dirty="0" smtClean="0">
                <a:solidFill>
                  <a:srgbClr val="FFFF00"/>
                </a:solidFill>
                <a:latin typeface="EngraversGothic BT" pitchFamily="34" charset="0"/>
              </a:rPr>
              <a:t>Rangka Beton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oleh: M. Agung Wahyudi, ST.MT.</a:t>
            </a:r>
            <a:endParaRPr lang="en-GB" sz="665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1.bp.blogspot.com/-VdzaGSD3NmY/WmQ-vqt1cHI/AAAAAAAAAjI/QqskrOyjz14Z14uH-kKMUeBAOMozUntUACLcBGAs/s1600/struktur%2Brumah%2B500x3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2" y="2680097"/>
            <a:ext cx="9431338" cy="7073504"/>
          </a:xfrm>
          <a:prstGeom prst="rect">
            <a:avLst/>
          </a:prstGeom>
          <a:noFill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Rangka Beton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Dalam struktur beton, komponen setelah pondasi adalah sloof, kolom dan ringbalk. Jika bangunannya bertingkat, ada balok lantai 2 dan plat lantai.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Balok SLoof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4243387"/>
          </a:xfrm>
          <a:prstGeom prst="rect">
            <a:avLst/>
          </a:prstGeom>
          <a:solidFill>
            <a:srgbClr val="FFFFFF">
              <a:alpha val="4117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Adalah elemen beton bertulang yang diletakkan diatas pondasi.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Merupakan elemen pengikat kolom pada bagian bawah.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Berfungsi meratakan beban bangunan &amp; mencegah penurunan bangunan yang tidak seragam akibat perbedaan daya dukung tanah.</a:t>
            </a:r>
          </a:p>
          <a:p>
            <a:pPr>
              <a:buFont typeface="Arial" pitchFamily="34" charset="0"/>
              <a:buChar char="•"/>
            </a:pP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6" name="Picture 5" descr="posisi sloof 1.jpg"/>
          <p:cNvPicPr>
            <a:picLocks noChangeAspect="1"/>
          </p:cNvPicPr>
          <p:nvPr/>
        </p:nvPicPr>
        <p:blipFill>
          <a:blip r:embed="rId2">
            <a:lum bright="-20000" contrast="30000"/>
          </a:blip>
          <a:stretch>
            <a:fillRect/>
          </a:stretch>
        </p:blipFill>
        <p:spPr>
          <a:xfrm>
            <a:off x="5260975" y="3655119"/>
            <a:ext cx="7743825" cy="2769493"/>
          </a:xfrm>
          <a:prstGeom prst="rect">
            <a:avLst/>
          </a:prstGeom>
        </p:spPr>
      </p:pic>
      <p:pic>
        <p:nvPicPr>
          <p:cNvPr id="5" name="Picture 4" descr="posisi sloof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6363" y="6387329"/>
            <a:ext cx="7818437" cy="33662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Dimensi Balok SLoof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4772025"/>
          </a:xfrm>
          <a:prstGeom prst="rect">
            <a:avLst/>
          </a:prstGeom>
          <a:solidFill>
            <a:srgbClr val="FFFFFF">
              <a:alpha val="4117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Dimensi sloof tergantung pada bangunan diatasnya. Untuk  rumah 1 lantai, dimensi sloof 15x20cm.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Dimensi sloof bangunan 2 lantai harus dihitung seperti halnya balok.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Sloof dengan 2 tumpuan, tinggi minimalnya adalah 1/16  kali bentang. Lebarnya 0,75 x tinggi sloof.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Sloof yang lebih dari 2 tumpuan, tinggi minimalnya 1/18.5 kali tumpuan. 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Lebarnya 0,75 x tinggi sloof.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Dimensi Balok SLoof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7600950"/>
          </a:xfrm>
          <a:prstGeom prst="rect">
            <a:avLst/>
          </a:prstGeom>
          <a:solidFill>
            <a:srgbClr val="FFFFFF">
              <a:alpha val="4117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Misal sloof dengan 2 tumpuan jarak 3m, tinggi sloof = 300/16 = 18,75cm. Tingginya 0.75 x 18.75 = 14cm. Dimensi sloof = 15/20.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Sloof yang lebih dari 2 tumpuan jarak 4m, tinggi sloof = 400/18.5 = 22cm. Tinggi sloof = 0.75 x 22 = 16.5cm. Dimensi sloof = 20/25 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Hubungan Sloof &amp; Pondasi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34818" name="Picture 2" descr="Gambar terkait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1906944" y="1871663"/>
            <a:ext cx="9469080" cy="73675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Hubungan Sloof &amp; Kolom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35842" name="Picture 2" descr="Gambar terkai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45507"/>
            <a:ext cx="13004800" cy="7893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Kolom Beton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6972300"/>
          </a:xfrm>
          <a:prstGeom prst="rect">
            <a:avLst/>
          </a:prstGeom>
          <a:solidFill>
            <a:srgbClr val="FFFFFF">
              <a:alpha val="3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Disebut tiang, merupakan bagian struktur pada arah vertikal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Berfungsi mengikat dinding bata dan meneruskan beban vertikal ke pondasi.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Untuk bangunan 2 lantai, ada kolom struktur (pemikul beban) &amp; kolom praktis. 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Dimensi kolom struktur tergantung area yang dipikul bebannya.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Kolom praktis (kolom untuk pengaku dinding) berukuran 13x13 cm atau setebal pasangan bata dengan 4 tulangan 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  <a:sym typeface="Symbol"/>
              </a:rPr>
              <a:t>10mm dengan cincin (beugel) 6-8mm dengan jarak antar cincin 15-20mm.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  <a:sym typeface="Symbol"/>
              </a:rPr>
              <a:t>Untuk rumah tinggal 2 lantai 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  <a:sym typeface="Symbol"/>
              </a:rPr>
              <a:t>dengan jarak antar kolom 4-5m, bisa 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  <a:sym typeface="Symbol"/>
              </a:rPr>
              <a:t>menggunakan kolom 20x25cm dengan 6 besi 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  <a:sym typeface="Symbol"/>
              </a:rPr>
              <a:t>12mm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Ringbalk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932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Adalah bagian struktur yang terletak diatas dinding.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Berfungsi sebagai penumpu rangka atap &amp; pengikat pasangan bata pada bagian atas agar tidak runtuh.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Ringbalk sopi-sopi yang miring otomatis juga berfungsi sebagai kuda-kuda tumpuan gording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17410" name="Picture 2" descr="http://1.bp.blogspot.com/-KtUGbLNmVGA/UThN1UTeRLI/AAAAAAAAAIs/aJzY65wRkYc/s1600/Ring-Balk-Balok+R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6336988"/>
            <a:ext cx="5114925" cy="3416612"/>
          </a:xfrm>
          <a:prstGeom prst="rect">
            <a:avLst/>
          </a:prstGeom>
          <a:noFill/>
        </p:spPr>
      </p:pic>
      <p:pic>
        <p:nvPicPr>
          <p:cNvPr id="17412" name="Picture 4" descr="https://4.bp.blogspot.com/-i8nWZnjHl7Y/V2V7xJiDTRI/AAAAAAAAGEs/dA7nIsEACiUNqf1ZbOTdg2zLHwhu98GFgCLcB/s1600/hub%2Bkolom%2Bring%2Bbalok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00737" y="5386388"/>
            <a:ext cx="7804064" cy="43672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asil gambar untuk balok beton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05838" y="5550147"/>
            <a:ext cx="4398962" cy="4203453"/>
          </a:xfrm>
          <a:prstGeom prst="rect">
            <a:avLst/>
          </a:prstGeom>
          <a:noFill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Balok lantai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932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Adalah bagian struktur atas yang digunakan untuk dudukan lantai &amp; pengikat kolom lantai atas.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Sebagai elemen struktur, balok ini akan menerima tumpuan beban mati (berat sendiri, furnitur dll) dan beban hidup (pergerakan manusia) di lantai atas.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Daerah ujung balok disebut tumpuan, sedang daerah tengah balok disebut lapangan (yang melentur).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Karena itu pada bagian lapangan, diberikan tulangan yang lebih banyak.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Di bagian tumpuan juga akan terjadi tarikan sehingga diberikan tambahan tulangan.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Balok lantai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6" name="Picture 5" descr="downloa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826" y="1387007"/>
            <a:ext cx="8415338" cy="81808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Tebal Balok lantai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5" name="Picture 4" descr="rumus-tinggi-bal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0608"/>
            <a:ext cx="13004800" cy="67585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Lantai Beton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5016893" cy="833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Untuk membuat lantai 2 dengan beton, ada 4 macam cara yaitu:</a:t>
            </a:r>
          </a:p>
          <a:p>
            <a:pPr marL="546100" indent="-546100">
              <a:buFont typeface="+mj-lt"/>
              <a:buAutoNum type="arabicPeriod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Plat beton konvensional</a:t>
            </a:r>
          </a:p>
          <a:p>
            <a:pPr marL="546100" indent="-546100">
              <a:buFont typeface="+mj-lt"/>
              <a:buAutoNum type="arabicPeriod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Plat beton dengan </a:t>
            </a:r>
            <a:r>
              <a:rPr lang="id-ID" sz="3600" b="1" i="1" dirty="0" smtClean="0">
                <a:solidFill>
                  <a:srgbClr val="002060"/>
                </a:solidFill>
                <a:latin typeface="Humanst521 Lt BT" pitchFamily="34" charset="0"/>
              </a:rPr>
              <a:t>floor deck 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(plat galvalum)</a:t>
            </a:r>
          </a:p>
          <a:p>
            <a:pPr marL="546100" indent="-546100">
              <a:buFont typeface="+mj-lt"/>
              <a:buAutoNum type="arabicPeriod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Panel beton siap pakai</a:t>
            </a:r>
          </a:p>
          <a:p>
            <a:pPr marL="546100" indent="-546100">
              <a:buFont typeface="+mj-lt"/>
              <a:buAutoNum type="arabicPeriod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Keramik komposit (keraton)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37890" name="Picture 2" descr="http://mitrarenov.com/cdn/images/image_folder/1b3036f4fec9e2b739767e1cde7243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80100" y="1138989"/>
            <a:ext cx="7124700" cy="1762126"/>
          </a:xfrm>
          <a:prstGeom prst="rect">
            <a:avLst/>
          </a:prstGeom>
          <a:noFill/>
        </p:spPr>
      </p:pic>
      <p:pic>
        <p:nvPicPr>
          <p:cNvPr id="37892" name="Picture 4" descr="http://mitrarenov.com/cdn/images/image_folder/890cef817fe3cde710bf0e1e3fb2f27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80100" y="3291138"/>
            <a:ext cx="7124700" cy="1762126"/>
          </a:xfrm>
          <a:prstGeom prst="rect">
            <a:avLst/>
          </a:prstGeom>
          <a:noFill/>
        </p:spPr>
      </p:pic>
      <p:pic>
        <p:nvPicPr>
          <p:cNvPr id="37894" name="Picture 6" descr="http://mitrarenov.com/cdn/images/image_folder/456b72620253b59c97137f369db8430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80100" y="5472363"/>
            <a:ext cx="7124700" cy="1676400"/>
          </a:xfrm>
          <a:prstGeom prst="rect">
            <a:avLst/>
          </a:prstGeom>
          <a:noFill/>
        </p:spPr>
      </p:pic>
      <p:pic>
        <p:nvPicPr>
          <p:cNvPr id="37896" name="Picture 8" descr="http://mitrarenov.com/cdn/images/image_folder/4f65d1317683c180a101dea5150fdef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80100" y="7575968"/>
            <a:ext cx="7124700" cy="17621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Perbandingan Lantai Beton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8" name="Picture 7" descr="65616ee73eff27ab898e39f901787f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458" y="2454442"/>
            <a:ext cx="13018258" cy="4748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Plat Beton Konvensional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932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Plat beton pada bangunan bertingkat berfungsi sebagai lantai.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Ujung-ujung plat beton diikat ke balok sebagai tumpuannya.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Ketebalan plat beton untuk lantai : 12cm, sedang yang untuk atap : 8cm.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8" name="Picture 7" descr="tumpuan-pela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884" y="3757613"/>
            <a:ext cx="9238184" cy="59959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Plat Beton Konvensional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932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Penulangan plat beton ada 2 macam yaitu: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Tulangan positif : terletak apda bagian tengah plat, posisinya pada bagian bawah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Tulangan negatif: terlatak pada bagian atas plat, posisinya di daerah tumpuan/balok.</a:t>
            </a:r>
          </a:p>
        </p:txBody>
      </p:sp>
      <p:pic>
        <p:nvPicPr>
          <p:cNvPr id="5" name="Picture 4" descr="tulangan-pelat-lantai.png"/>
          <p:cNvPicPr>
            <a:picLocks noChangeAspect="1"/>
          </p:cNvPicPr>
          <p:nvPr/>
        </p:nvPicPr>
        <p:blipFill>
          <a:blip r:embed="rId2"/>
          <a:srcRect l="7519" t="8271" r="3004" b="9154"/>
          <a:stretch>
            <a:fillRect/>
          </a:stretch>
        </p:blipFill>
        <p:spPr>
          <a:xfrm>
            <a:off x="5989637" y="3609975"/>
            <a:ext cx="7015163" cy="6143625"/>
          </a:xfrm>
          <a:prstGeom prst="rect">
            <a:avLst/>
          </a:prstGeom>
        </p:spPr>
      </p:pic>
      <p:pic>
        <p:nvPicPr>
          <p:cNvPr id="39938" name="Picture 2" descr="Hasil gambar untuk plat beton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5999747"/>
            <a:ext cx="6038369" cy="37538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Plat Beton dengan Floor Deck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932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Untuk mempercepat pembuatan cetakan (bekisting), bisa digunakan plat deck (semacam bahan atap galvalum gelombang) untuk digunakan sebagai alas bekisting. 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Jika digunakan plat deck, tidak perlu menggunakan tulangan positif 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6" name="Picture 5" descr="steel_decking_system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1314" y="4071965"/>
            <a:ext cx="7051675" cy="56816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Macam-macam Floor Deck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932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5" name="Picture 4" descr="Floordeck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432" y="1349038"/>
            <a:ext cx="4620126" cy="4518361"/>
          </a:xfrm>
          <a:prstGeom prst="rect">
            <a:avLst/>
          </a:prstGeom>
        </p:spPr>
      </p:pic>
      <p:pic>
        <p:nvPicPr>
          <p:cNvPr id="9" name="Picture 8" descr="pasang-flr-de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1114" y="1403181"/>
            <a:ext cx="6770339" cy="4740943"/>
          </a:xfrm>
          <a:prstGeom prst="rect">
            <a:avLst/>
          </a:prstGeom>
        </p:spPr>
      </p:pic>
      <p:pic>
        <p:nvPicPr>
          <p:cNvPr id="44034" name="Picture 2" descr="smt-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100778"/>
            <a:ext cx="13004800" cy="36528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Beton ringan panel lantai Citicon"/>
          <p:cNvPicPr>
            <a:picLocks noChangeAspect="1" noChangeArrowheads="1"/>
          </p:cNvPicPr>
          <p:nvPr/>
        </p:nvPicPr>
        <p:blipFill>
          <a:blip r:embed="rId2"/>
          <a:srcRect t="6107" b="12085"/>
          <a:stretch>
            <a:fillRect/>
          </a:stretch>
        </p:blipFill>
        <p:spPr bwMode="auto">
          <a:xfrm>
            <a:off x="6978316" y="6930190"/>
            <a:ext cx="6026484" cy="2823410"/>
          </a:xfrm>
          <a:prstGeom prst="rect">
            <a:avLst/>
          </a:prstGeom>
          <a:noFill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Panel Lantai Beton Siap Pakai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8" y="1414463"/>
            <a:ext cx="11963125" cy="747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Merupakan panel beton aerasi dengan tulangan yang sudah dicor dari pabrik sehingga siap digunakan.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Ukuran lebar 60cm, panjang 1,4-3,2m &amp; tebal 12.5cm.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Keuntungan memakai panel lantai :</a:t>
            </a:r>
          </a:p>
          <a:p>
            <a:pPr marL="898525" indent="-546100">
              <a:buFont typeface="Courier New" pitchFamily="49" charset="0"/>
              <a:buChar char="o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Cepat &amp; mudah dikerjakan</a:t>
            </a:r>
          </a:p>
          <a:p>
            <a:pPr marL="898525" indent="-546100">
              <a:buFont typeface="Courier New" pitchFamily="49" charset="0"/>
              <a:buChar char="o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Dimensi panel presisi</a:t>
            </a:r>
          </a:p>
          <a:p>
            <a:pPr marL="898525" indent="-546100">
              <a:buFont typeface="Courier New" pitchFamily="49" charset="0"/>
              <a:buChar char="o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Permukaan sudah rata &amp; kering, siap difinishing.</a:t>
            </a:r>
          </a:p>
          <a:p>
            <a:pPr marL="898525" indent="-546100">
              <a:buFont typeface="Courier New" pitchFamily="49" charset="0"/>
              <a:buChar char="o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Bisa langsung berfungsi sebagai plafon untuk ruang 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dibawahnya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.</a:t>
            </a:r>
          </a:p>
          <a:p>
            <a:pPr marL="898525" indent="-546100">
              <a:buFont typeface="Courier New" pitchFamily="49" charset="0"/>
              <a:buChar char="o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Bisa 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dipotong untuk disesuaikan dengan ukuran ruang.</a:t>
            </a:r>
          </a:p>
          <a:p>
            <a:pPr marL="898525" indent="-546100">
              <a:buFont typeface="Courier New" pitchFamily="49" charset="0"/>
              <a:buChar char="o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Bisa langsung dibebani.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Panel Lantai Beton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8" name="Picture 7" descr="DSC02114-768x5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548" y="1556084"/>
            <a:ext cx="6138779" cy="4604084"/>
          </a:xfrm>
          <a:prstGeom prst="rect">
            <a:avLst/>
          </a:prstGeom>
        </p:spPr>
      </p:pic>
      <p:pic>
        <p:nvPicPr>
          <p:cNvPr id="6" name="Picture 5" descr="100_1031-768x57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0189" y="6288506"/>
            <a:ext cx="4620125" cy="3465094"/>
          </a:xfrm>
          <a:prstGeom prst="rect">
            <a:avLst/>
          </a:prstGeom>
        </p:spPr>
      </p:pic>
      <p:pic>
        <p:nvPicPr>
          <p:cNvPr id="9" name="Picture 8" descr="DSC02245-768x57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1852" y="1523998"/>
            <a:ext cx="6202948" cy="46522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651961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Panel Lantai Beton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7" name="Picture 6" descr="citicon.jpg"/>
          <p:cNvPicPr>
            <a:picLocks noChangeAspect="1"/>
          </p:cNvPicPr>
          <p:nvPr/>
        </p:nvPicPr>
        <p:blipFill>
          <a:blip r:embed="rId2"/>
          <a:srcRect l="55263" t="7083" b="52984"/>
          <a:stretch>
            <a:fillRect/>
          </a:stretch>
        </p:blipFill>
        <p:spPr>
          <a:xfrm>
            <a:off x="0" y="1353453"/>
            <a:ext cx="13004800" cy="84001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Panel Lantai Beton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7" name="Picture 6" descr="citicon.jpg"/>
          <p:cNvPicPr>
            <a:picLocks noChangeAspect="1"/>
          </p:cNvPicPr>
          <p:nvPr/>
        </p:nvPicPr>
        <p:blipFill>
          <a:blip r:embed="rId2"/>
          <a:srcRect l="54770" t="59940" b="2046"/>
          <a:stretch>
            <a:fillRect/>
          </a:stretch>
        </p:blipFill>
        <p:spPr>
          <a:xfrm>
            <a:off x="1" y="1651811"/>
            <a:ext cx="13004800" cy="79092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758866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Lantai Keramik Komposit</a:t>
            </a:r>
            <a:b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</a:b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(Bata Keraton)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8" y="2775284"/>
            <a:ext cx="11963125" cy="6112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Merupakan tanah liat yang dibentuk dan dibakar, bisa disusun menjadi satu kesatuan panel lantai.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Keuntungan memakai keramik komposit:</a:t>
            </a:r>
          </a:p>
          <a:p>
            <a:pPr marL="898525" indent="-546100">
              <a:buFont typeface="Courier New" pitchFamily="49" charset="0"/>
              <a:buChar char="o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Bobot ringan </a:t>
            </a:r>
          </a:p>
          <a:p>
            <a:pPr marL="898525" indent="-546100">
              <a:buFont typeface="Courier New" pitchFamily="49" charset="0"/>
              <a:buChar char="o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Ekonomis (tidak perlu bekisting)</a:t>
            </a:r>
          </a:p>
          <a:p>
            <a:pPr marL="898525" indent="-546100">
              <a:buFont typeface="Courier New" pitchFamily="49" charset="0"/>
              <a:buChar char="o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Lebih cepat pengerjaannya</a:t>
            </a:r>
          </a:p>
          <a:p>
            <a:pPr marL="898525" indent="-546100">
              <a:buFont typeface="Courier New" pitchFamily="49" charset="0"/>
              <a:buChar char="o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Tidak perlu banyak penyangga di bawahnya</a:t>
            </a:r>
          </a:p>
          <a:p>
            <a:pPr marL="898525" indent="-546100">
              <a:buFont typeface="Courier New" pitchFamily="49" charset="0"/>
              <a:buChar char="o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Isolator panas &amp; tahan gempa</a:t>
            </a:r>
          </a:p>
          <a:p>
            <a:pPr marL="898525" indent="-546100">
              <a:buFont typeface="Courier New" pitchFamily="49" charset="0"/>
              <a:buChar char="o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Bernilai seni (bisa langsung untuk plafon)</a:t>
            </a:r>
          </a:p>
        </p:txBody>
      </p:sp>
      <p:pic>
        <p:nvPicPr>
          <p:cNvPr id="49154" name="Picture 2" descr="Dak Keraton Ceiling Bri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09221" y="0"/>
            <a:ext cx="3395579" cy="28742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Lantai Keramik Komposit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51204" name="Picture 4" descr="Hasil gambar untuk plat lantai keraton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28043" y="1395411"/>
            <a:ext cx="6676757" cy="3818273"/>
          </a:xfrm>
          <a:prstGeom prst="rect">
            <a:avLst/>
          </a:prstGeom>
          <a:noFill/>
        </p:spPr>
      </p:pic>
      <p:pic>
        <p:nvPicPr>
          <p:cNvPr id="51208" name="Picture 8" descr="Hasil gambar untuk plat lantai keraton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69152"/>
            <a:ext cx="5684389" cy="4798512"/>
          </a:xfrm>
          <a:prstGeom prst="rect">
            <a:avLst/>
          </a:prstGeom>
          <a:noFill/>
        </p:spPr>
      </p:pic>
      <p:pic>
        <p:nvPicPr>
          <p:cNvPr id="51210" name="Picture 10" descr="Hasil gambar untuk plat lantai keraton&quot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46725" y="6029324"/>
            <a:ext cx="7458075" cy="3724276"/>
          </a:xfrm>
          <a:prstGeom prst="rect">
            <a:avLst/>
          </a:prstGeom>
          <a:noFill/>
        </p:spPr>
      </p:pic>
      <p:pic>
        <p:nvPicPr>
          <p:cNvPr id="10" name="Picture 2" descr="Hasil gambar untuk plat lantai keraton&quot;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6320589"/>
            <a:ext cx="6337865" cy="34330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Lantai Keramik Komposit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51206" name="Picture 6" descr="Hasil gambar untuk plat lantai keraton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21305"/>
            <a:ext cx="6086475" cy="4572000"/>
          </a:xfrm>
          <a:prstGeom prst="rect">
            <a:avLst/>
          </a:prstGeom>
          <a:noFill/>
        </p:spPr>
      </p:pic>
      <p:pic>
        <p:nvPicPr>
          <p:cNvPr id="52226" name="Picture 2" descr="Hasil gambar untuk plat lantai keraton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4080" y="1946859"/>
            <a:ext cx="6225761" cy="53522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1933</TotalTime>
  <Words>724</Words>
  <Application>Microsoft Office PowerPoint</Application>
  <PresentationFormat>Custom</PresentationFormat>
  <Paragraphs>79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Struktur Bangunan Rendah-07 Rangka Beton oleh: M. Agung Wahyudi, ST.MT.</vt:lpstr>
      <vt:lpstr>Rangka Beton</vt:lpstr>
      <vt:lpstr>Balok SLoof</vt:lpstr>
      <vt:lpstr>Dimensi Balok SLoof</vt:lpstr>
      <vt:lpstr>Dimensi Balok SLoof</vt:lpstr>
      <vt:lpstr>Hubungan Sloof &amp; Pondasi</vt:lpstr>
      <vt:lpstr>Hubungan Sloof &amp; Kolom</vt:lpstr>
      <vt:lpstr>Kolom Beton</vt:lpstr>
      <vt:lpstr>Ringbalk</vt:lpstr>
      <vt:lpstr>Balok lantai</vt:lpstr>
      <vt:lpstr>Balok lantai</vt:lpstr>
      <vt:lpstr>Tebal Balok lantai</vt:lpstr>
      <vt:lpstr>Lantai Beton</vt:lpstr>
      <vt:lpstr>Perbandingan Lantai Beton</vt:lpstr>
      <vt:lpstr>Plat Beton Konvensional</vt:lpstr>
      <vt:lpstr>Plat Beton Konvensional</vt:lpstr>
      <vt:lpstr>Plat Beton dengan Floor Deck</vt:lpstr>
      <vt:lpstr>Macam-macam Floor Deck</vt:lpstr>
      <vt:lpstr>Panel Lantai Beton Siap Pakai</vt:lpstr>
      <vt:lpstr>Panel Lantai Beton</vt:lpstr>
      <vt:lpstr>Panel Lantai Beton</vt:lpstr>
      <vt:lpstr>Panel Lantai Beton</vt:lpstr>
      <vt:lpstr>Lantai Keramik Komposit (Bata Keraton)</vt:lpstr>
      <vt:lpstr>Lantai Keramik Komposit</vt:lpstr>
      <vt:lpstr>Lantai Keramik Komposit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Title Here</dc:title>
  <dc:creator>Deepak Malhotra</dc:creator>
  <cp:lastModifiedBy>agung</cp:lastModifiedBy>
  <cp:revision>39</cp:revision>
  <dcterms:created xsi:type="dcterms:W3CDTF">2017-05-08T08:30:26Z</dcterms:created>
  <dcterms:modified xsi:type="dcterms:W3CDTF">2019-11-21T00:48:02Z</dcterms:modified>
</cp:coreProperties>
</file>