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69" r:id="rId17"/>
    <p:sldId id="273" r:id="rId18"/>
    <p:sldId id="274" r:id="rId19"/>
    <p:sldId id="270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36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60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90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459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640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26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92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99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710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178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8F8950-E7BB-4080-B096-C9AACD3DCE0B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6CEA6-821B-4DFA-8BC9-0CCD8E749B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5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Latihan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Termodinamika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6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Soal</a:t>
            </a:r>
            <a:r>
              <a:rPr lang="en-US" dirty="0" smtClean="0"/>
              <a:t> No. 1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Jika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Helmhotz</a:t>
                </a:r>
                <a:r>
                  <a:rPr lang="en-US" dirty="0" smtClean="0"/>
                  <a:t> F </a:t>
                </a:r>
                <a:r>
                  <a:rPr lang="en-US" dirty="0" err="1" smtClean="0"/>
                  <a:t>diketahui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sebagai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V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T,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buktikanlah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bahwa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entalpi</a:t>
                </a:r>
                <a:r>
                  <a:rPr lang="en-US" dirty="0" smtClean="0"/>
                  <a:t> H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Gibbs </a:t>
                </a:r>
                <a:r>
                  <a:rPr lang="en-US" dirty="0" err="1" smtClean="0"/>
                  <a:t>berlaku</a:t>
                </a:r>
                <a:r>
                  <a:rPr lang="en-US" dirty="0" smtClean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𝐻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𝐹</m:t>
                      </m:r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</a:rPr>
                        <m:t>𝑇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𝑉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</a:rPr>
                        <m:t>𝑉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𝐺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𝐹</m:t>
                      </m:r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</a:rPr>
                        <m:t>𝑉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1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68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Jawaban</a:t>
            </a:r>
            <a:r>
              <a:rPr lang="en-US" dirty="0" smtClean="0"/>
              <a:t> no. 1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Bukti</a:t>
                </a:r>
              </a:p>
              <a:p>
                <a:pPr marL="0" indent="0">
                  <a:buNone/>
                </a:pPr>
                <a:r>
                  <a:rPr lang="en-US" dirty="0" smtClean="0"/>
                  <a:t>H = TS + F + </a:t>
                </a:r>
                <a:r>
                  <a:rPr lang="en-US" dirty="0" err="1" smtClean="0"/>
                  <a:t>pV</a:t>
                </a:r>
                <a:r>
                  <a:rPr lang="en-US" dirty="0" smtClean="0"/>
                  <a:t>                                      ………   (1)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Sebagai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T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V,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𝑑𝐹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𝐹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𝑉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𝑑𝑇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𝐹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𝑑𝑉</m:t>
                    </m:r>
                  </m:oMath>
                </a14:m>
                <a:r>
                  <a:rPr lang="en-US" b="0" dirty="0" smtClean="0">
                    <a:ea typeface="Cambria Math"/>
                  </a:rPr>
                  <a:t>                ……..  (2)</a:t>
                </a:r>
              </a:p>
              <a:p>
                <a:pPr marL="0" indent="0">
                  <a:buNone/>
                </a:pPr>
                <a:r>
                  <a:rPr lang="en-US" dirty="0" err="1" smtClean="0">
                    <a:ea typeface="Cambria Math"/>
                  </a:rPr>
                  <a:t>Tetapi</a:t>
                </a:r>
                <a:r>
                  <a:rPr lang="en-US" dirty="0" smtClean="0">
                    <a:ea typeface="Cambria Math"/>
                  </a:rPr>
                  <a:t> </a:t>
                </a:r>
                <a:r>
                  <a:rPr lang="en-US" dirty="0" err="1" smtClean="0">
                    <a:ea typeface="Cambria Math"/>
                  </a:rPr>
                  <a:t>telah</a:t>
                </a:r>
                <a:r>
                  <a:rPr lang="en-US" dirty="0" smtClean="0">
                    <a:ea typeface="Cambria Math"/>
                  </a:rPr>
                  <a:t> </a:t>
                </a:r>
                <a:r>
                  <a:rPr lang="en-US" dirty="0" err="1" smtClean="0">
                    <a:ea typeface="Cambria Math"/>
                  </a:rPr>
                  <a:t>didapatkan</a:t>
                </a:r>
                <a:r>
                  <a:rPr lang="en-US" dirty="0" smtClean="0">
                    <a:ea typeface="Cambria Math"/>
                  </a:rPr>
                  <a:t> </a:t>
                </a:r>
                <a:r>
                  <a:rPr lang="en-US" dirty="0" err="1" smtClean="0">
                    <a:ea typeface="Cambria Math"/>
                  </a:rPr>
                  <a:t>bahwa</a:t>
                </a:r>
                <a:endParaRPr lang="en-US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en-US" b="0" dirty="0" err="1" smtClean="0">
                    <a:ea typeface="Cambria Math"/>
                  </a:rPr>
                  <a:t>dF</a:t>
                </a:r>
                <a:r>
                  <a:rPr lang="en-US" b="0" dirty="0" smtClean="0">
                    <a:ea typeface="Cambria Math"/>
                  </a:rPr>
                  <a:t> = - S </a:t>
                </a:r>
                <a:r>
                  <a:rPr lang="en-US" b="0" dirty="0" err="1" smtClean="0">
                    <a:ea typeface="Cambria Math"/>
                  </a:rPr>
                  <a:t>dT</a:t>
                </a:r>
                <a:r>
                  <a:rPr lang="en-US" b="0" dirty="0" smtClean="0">
                    <a:ea typeface="Cambria Math"/>
                  </a:rPr>
                  <a:t> –p </a:t>
                </a:r>
                <a:r>
                  <a:rPr lang="en-US" b="0" dirty="0" err="1" smtClean="0">
                    <a:ea typeface="Cambria Math"/>
                  </a:rPr>
                  <a:t>dV</a:t>
                </a:r>
                <a:r>
                  <a:rPr lang="en-US" b="0" dirty="0" smtClean="0">
                    <a:ea typeface="Cambria Math"/>
                  </a:rPr>
                  <a:t>                                     ..…… (3)</a:t>
                </a:r>
              </a:p>
              <a:p>
                <a:pPr marL="0" indent="0">
                  <a:buNone/>
                </a:pPr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351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81000"/>
                <a:ext cx="8229600" cy="6096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Dari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(2)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(3) </a:t>
                </a:r>
                <a:r>
                  <a:rPr lang="en-US" dirty="0" err="1" smtClean="0"/>
                  <a:t>dpt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disimpulkan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bhw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                          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                       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                                  …. (4)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 err="1" smtClean="0"/>
                  <a:t>Jika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(4) </a:t>
                </a:r>
                <a:r>
                  <a:rPr lang="en-US" dirty="0" err="1" smtClean="0"/>
                  <a:t>dimasukkan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dlm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(1) </a:t>
                </a:r>
                <a:r>
                  <a:rPr lang="en-US" dirty="0" err="1" smtClean="0"/>
                  <a:t>diperoleh</a:t>
                </a: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𝐻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𝐹</m:t>
                      </m:r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</a:rPr>
                        <m:t>𝑇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𝑉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b="0" i="0" smtClean="0">
                          <a:latin typeface="Cambria Math"/>
                        </a:rPr>
                        <m:t>G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𝐹</m:t>
                      </m:r>
                      <m:r>
                        <a:rPr lang="en-US" b="0" i="1" smtClean="0">
                          <a:latin typeface="Cambria Math"/>
                        </a:rPr>
                        <m:t>+</m:t>
                      </m:r>
                      <m:r>
                        <a:rPr lang="en-US" b="0" i="1" smtClean="0">
                          <a:latin typeface="Cambria Math"/>
                        </a:rPr>
                        <m:t>𝑝𝑉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𝐹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𝑉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81000"/>
                <a:ext cx="8229600" cy="6096000"/>
              </a:xfrm>
              <a:blipFill rotWithShape="1">
                <a:blip r:embed="rId2"/>
                <a:stretch>
                  <a:fillRect l="-1852" t="-13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" y="1219200"/>
                <a:ext cx="2362200" cy="12657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/>
                            </a:rPr>
                            <m:t>𝑆</m:t>
                          </m:r>
                          <m:r>
                            <a:rPr lang="en-US" sz="3200" b="0" i="1" smtClean="0">
                              <a:latin typeface="Cambria Math"/>
                            </a:rPr>
                            <m:t>=−</m:t>
                          </m:r>
                          <m:d>
                            <m:d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1219200"/>
                <a:ext cx="2362200" cy="1265731"/>
              </a:xfrm>
              <a:prstGeom prst="rect">
                <a:avLst/>
              </a:prstGeom>
              <a:blipFill rotWithShape="1">
                <a:blip r:embed="rId3"/>
                <a:stretch>
                  <a:fillRect r="-2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419600" y="1219200"/>
                <a:ext cx="2362200" cy="12657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/>
                            </a:rPr>
                            <m:t>𝑝</m:t>
                          </m:r>
                          <m:r>
                            <a:rPr lang="en-US" sz="3200" b="0" i="1" smtClean="0">
                              <a:latin typeface="Cambria Math"/>
                            </a:rPr>
                            <m:t>=−</m:t>
                          </m:r>
                          <m:d>
                            <m:d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𝐹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𝑉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1219200"/>
                <a:ext cx="2362200" cy="1265731"/>
              </a:xfrm>
              <a:prstGeom prst="rect">
                <a:avLst/>
              </a:prstGeom>
              <a:blipFill rotWithShape="1">
                <a:blip r:embed="rId4"/>
                <a:stretch>
                  <a:fillRect r="-5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5388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Soal</a:t>
            </a:r>
            <a:r>
              <a:rPr lang="en-US" dirty="0" smtClean="0"/>
              <a:t> No. 2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US" dirty="0" smtClean="0"/>
                  <a:t>Diketahui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Gibbs </a:t>
                </a:r>
                <a:r>
                  <a:rPr lang="en-US" dirty="0" err="1" smtClean="0"/>
                  <a:t>jenis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suatu</a:t>
                </a:r>
                <a:r>
                  <a:rPr lang="en-US" dirty="0" smtClean="0"/>
                  <a:t> gas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𝑔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𝑅𝑇𝑙𝑛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𝑝</m:t>
                          </m:r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−</m:t>
                      </m:r>
                      <m:r>
                        <a:rPr lang="en-US" b="0" i="1" smtClean="0">
                          <a:latin typeface="Cambria Math"/>
                        </a:rPr>
                        <m:t>𝐴𝑝</m:t>
                      </m:r>
                    </m:oMath>
                  </m:oMathPara>
                </a14:m>
                <a:endParaRPr lang="en-US" b="0" dirty="0" smtClean="0"/>
              </a:p>
              <a:p>
                <a:pPr marL="0" indent="0">
                  <a:buNone/>
                </a:pPr>
                <a:r>
                  <a:rPr lang="en-US" dirty="0" smtClean="0"/>
                  <a:t>A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fungsi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suhu</a:t>
                </a:r>
                <a:endParaRPr lang="en-US" dirty="0" smtClean="0"/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Jabarkanlah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persamaan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entopinya</a:t>
                </a:r>
                <a:endParaRPr lang="en-US" dirty="0" smtClean="0"/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Jabarkanlah</a:t>
                </a:r>
                <a:r>
                  <a:rPr lang="en-US" dirty="0" smtClean="0"/>
                  <a:t> pula </a:t>
                </a:r>
                <a:r>
                  <a:rPr lang="en-US" dirty="0" err="1" smtClean="0"/>
                  <a:t>potensial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termodinamik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yg</a:t>
                </a:r>
                <a:r>
                  <a:rPr lang="en-US" dirty="0" smtClean="0"/>
                  <a:t> lain</a:t>
                </a:r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Jabarkan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pernyataan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utk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panas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jenis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cp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cv</a:t>
                </a:r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Jabarkan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ketermampatan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isotermal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koefisien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muai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kubiknya</a:t>
                </a:r>
                <a:endParaRPr lang="en-US" dirty="0" smtClean="0"/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Jabarkan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pernyataan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utk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koefisien</a:t>
                </a:r>
                <a:r>
                  <a:rPr lang="en-US" dirty="0" smtClean="0"/>
                  <a:t> Joule-Thomson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07" t="-2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249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Jawaban</a:t>
            </a:r>
            <a:r>
              <a:rPr lang="en-US" dirty="0" smtClean="0"/>
              <a:t> no. 2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𝑔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𝑅𝑇𝑙𝑛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b="0" i="1" smtClean="0">
                        <a:latin typeface="Cambria Math"/>
                      </a:rPr>
                      <m:t>−</m:t>
                    </m:r>
                    <m:r>
                      <a:rPr lang="en-US" b="0" i="1" smtClean="0">
                        <a:latin typeface="Cambria Math"/>
                      </a:rPr>
                      <m:t>𝐴𝑝</m:t>
                    </m:r>
                  </m:oMath>
                </a14:m>
                <a:r>
                  <a:rPr lang="en-US" b="0" dirty="0" smtClean="0"/>
                  <a:t>                            …….. (1)</a:t>
                </a:r>
              </a:p>
              <a:p>
                <a:pPr marL="514350" indent="-514350">
                  <a:buAutoNum type="alphaLcParenBoth"/>
                </a:pPr>
                <a:r>
                  <a:rPr lang="en-US" dirty="0" err="1" smtClean="0"/>
                  <a:t>Telah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didapatkan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hbw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</a:rPr>
                                  <m:t>𝑑𝐺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</a:rPr>
                                  <m:t>𝑑𝑝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𝑉</m:t>
                    </m:r>
                  </m:oMath>
                </a14:m>
                <a:r>
                  <a:rPr lang="en-US" b="0" dirty="0" smtClean="0"/>
                  <a:t>, </a:t>
                </a:r>
                <a:r>
                  <a:rPr lang="en-US" b="0" dirty="0" err="1" smtClean="0"/>
                  <a:t>shg</a:t>
                </a:r>
                <a:r>
                  <a:rPr lang="en-US" b="0" dirty="0" smtClean="0"/>
                  <a:t> </a:t>
                </a:r>
                <a:r>
                  <a:rPr lang="en-US" b="0" dirty="0" err="1" smtClean="0"/>
                  <a:t>pers</a:t>
                </a:r>
                <a:r>
                  <a:rPr lang="en-US" b="0" dirty="0" smtClean="0"/>
                  <a:t> (1) </a:t>
                </a:r>
                <a:r>
                  <a:rPr lang="en-US" b="0" dirty="0" err="1" smtClean="0"/>
                  <a:t>diperoleh</a:t>
                </a:r>
                <a:r>
                  <a:rPr lang="en-US" b="0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b="0" dirty="0" smtClean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−</m:t>
                    </m:r>
                    <m:r>
                      <a:rPr lang="en-US" b="0" i="1" smtClean="0">
                        <a:latin typeface="Cambria Math"/>
                      </a:rPr>
                      <m:t>𝐴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</a:rPr>
                      <m:t>𝑣</m:t>
                    </m:r>
                  </m:oMath>
                </a14:m>
                <a:r>
                  <a:rPr lang="en-US" b="0" dirty="0" smtClean="0"/>
                  <a:t>                                      ……… (2)</a:t>
                </a:r>
              </a:p>
              <a:p>
                <a:pPr marL="465138" indent="0">
                  <a:buNone/>
                </a:pPr>
                <a:r>
                  <a:rPr lang="en-US" dirty="0" smtClean="0"/>
                  <a:t>Dari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(2) </a:t>
                </a:r>
                <a:r>
                  <a:rPr lang="en-US" dirty="0" err="1" smtClean="0"/>
                  <a:t>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segera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diperoleh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persamaan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keadaannya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yaitu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     p(v + A) = RT                                     ……… (3)   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926" t="-1482" b="-21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441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81000"/>
                <a:ext cx="8229600" cy="6096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Telah </a:t>
                </a:r>
                <a:r>
                  <a:rPr lang="en-US" dirty="0" err="1" smtClean="0"/>
                  <a:t>didapatkan</a:t>
                </a:r>
                <a:r>
                  <a:rPr lang="en-US" dirty="0" smtClean="0"/>
                  <a:t> pula </a:t>
                </a:r>
                <a:r>
                  <a:rPr lang="en-US" dirty="0" err="1" smtClean="0"/>
                  <a:t>bhw</a:t>
                </a:r>
                <a:r>
                  <a:rPr lang="en-US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dirty="0" smtClean="0"/>
                  <a:t>                          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                          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 err="1" smtClean="0"/>
                  <a:t>Sehingga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(1) </a:t>
                </a:r>
                <a:r>
                  <a:rPr lang="en-US" dirty="0" err="1" smtClean="0"/>
                  <a:t>diperoleh</a:t>
                </a: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𝑅𝑙𝑛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𝑝</m:t>
                          </m:r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en-US" b="0" i="0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/>
                            </a:rPr>
                            <m:t>A</m:t>
                          </m:r>
                        </m:e>
                        <m:sup>
                          <m:r>
                            <a:rPr lang="en-US" b="0" i="0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en-US" b="0" i="0" smtClean="0">
                          <a:latin typeface="Cambria Math"/>
                        </a:rPr>
                        <m:t>p</m:t>
                      </m:r>
                      <m:r>
                        <a:rPr lang="en-US" b="0" i="0" smtClean="0">
                          <a:latin typeface="Cambria Math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en-US" b="0" i="0" smtClean="0">
                          <a:latin typeface="Cambria Math"/>
                        </a:rPr>
                        <m:t>s</m:t>
                      </m:r>
                    </m:oMath>
                  </m:oMathPara>
                </a14:m>
                <a:endParaRPr lang="en-US" b="0" dirty="0" smtClean="0"/>
              </a:p>
              <a:p>
                <a:pPr marL="0" indent="0">
                  <a:buNone/>
                </a:pPr>
                <a:r>
                  <a:rPr lang="en-US" b="0" dirty="0" err="1" smtClean="0">
                    <a:ea typeface="Cambria Math"/>
                  </a:rPr>
                  <a:t>Dengan</a:t>
                </a:r>
                <a:r>
                  <a:rPr lang="en-US" b="0" dirty="0" smtClean="0">
                    <a:ea typeface="Cambria Math"/>
                  </a:rPr>
                  <a:t> A’ = </a:t>
                </a:r>
                <a:r>
                  <a:rPr lang="en-US" b="0" dirty="0" err="1" smtClean="0">
                    <a:ea typeface="Cambria Math"/>
                  </a:rPr>
                  <a:t>dA</a:t>
                </a:r>
                <a:r>
                  <a:rPr lang="en-US" b="0" dirty="0" smtClean="0">
                    <a:ea typeface="Cambria Math"/>
                  </a:rPr>
                  <a:t>/</a:t>
                </a:r>
                <a:r>
                  <a:rPr lang="en-US" b="0" dirty="0" err="1" smtClean="0">
                    <a:ea typeface="Cambria Math"/>
                  </a:rPr>
                  <a:t>dT</a:t>
                </a:r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en-US" dirty="0" err="1" smtClean="0">
                    <a:ea typeface="Cambria Math"/>
                  </a:rPr>
                  <a:t>Jadi</a:t>
                </a:r>
                <a:r>
                  <a:rPr lang="en-US" dirty="0" smtClean="0">
                    <a:ea typeface="Cambria Math"/>
                  </a:rPr>
                  <a:t> </a:t>
                </a:r>
                <a:r>
                  <a:rPr lang="en-US" dirty="0" err="1" smtClean="0">
                    <a:ea typeface="Cambria Math"/>
                  </a:rPr>
                  <a:t>Entropi</a:t>
                </a:r>
                <a:r>
                  <a:rPr lang="en-US" dirty="0" smtClean="0">
                    <a:ea typeface="Cambria Math"/>
                  </a:rPr>
                  <a:t> gas </a:t>
                </a:r>
                <a:r>
                  <a:rPr lang="en-US" dirty="0" err="1" smtClean="0">
                    <a:ea typeface="Cambria Math"/>
                  </a:rPr>
                  <a:t>adalah</a:t>
                </a:r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𝑠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𝑝</m:t>
                    </m:r>
                    <m:r>
                      <a:rPr lang="en-US" b="0" i="1" smtClean="0">
                        <a:latin typeface="Cambria Math"/>
                      </a:rPr>
                      <m:t> −</m:t>
                    </m:r>
                    <m:r>
                      <a:rPr lang="en-US" b="0" i="1" smtClean="0">
                        <a:latin typeface="Cambria Math"/>
                      </a:rPr>
                      <m:t>𝑅𝑙𝑛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                     ……… (4)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81000"/>
                <a:ext cx="8229600" cy="6096000"/>
              </a:xfrm>
              <a:blipFill rotWithShape="1">
                <a:blip r:embed="rId2"/>
                <a:stretch>
                  <a:fillRect l="-1852" t="-13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" y="1219200"/>
                <a:ext cx="2514600" cy="13197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𝐺</m:t>
                                  </m:r>
                                </m:num>
                                <m:den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32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sub>
                      </m:sSub>
                      <m:r>
                        <a:rPr lang="en-US" sz="3200" b="0" i="1" smtClean="0">
                          <a:latin typeface="Cambria Math"/>
                          <a:ea typeface="Cambria Math"/>
                        </a:rPr>
                        <m:t>=−</m:t>
                      </m:r>
                      <m:r>
                        <a:rPr lang="en-US" sz="3200" b="0" i="1" smtClean="0">
                          <a:latin typeface="Cambria Math"/>
                          <a:ea typeface="Cambria Math"/>
                        </a:rPr>
                        <m:t>𝑆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1219200"/>
                <a:ext cx="2514600" cy="13197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493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(b) h = </a:t>
                </a:r>
                <a:r>
                  <a:rPr lang="en-US" dirty="0" err="1" smtClean="0"/>
                  <a:t>Ts</a:t>
                </a:r>
                <a:r>
                  <a:rPr lang="en-US" dirty="0" smtClean="0"/>
                  <a:t> + g = </a:t>
                </a:r>
                <a:r>
                  <a:rPr lang="en-US" dirty="0" err="1" smtClean="0"/>
                  <a:t>A’pT</a:t>
                </a:r>
                <a:r>
                  <a:rPr lang="en-US" dirty="0" smtClean="0"/>
                  <a:t> -RT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+ 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- </a:t>
                </a:r>
                <a:r>
                  <a:rPr lang="en-US" dirty="0" err="1" smtClean="0"/>
                  <a:t>Ap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h = </a:t>
                </a:r>
                <a:r>
                  <a:rPr lang="en-US" dirty="0" err="1" smtClean="0"/>
                  <a:t>A’pT</a:t>
                </a:r>
                <a:r>
                  <a:rPr lang="en-US" dirty="0"/>
                  <a:t> </a:t>
                </a:r>
                <a:r>
                  <a:rPr lang="en-US" dirty="0" smtClean="0"/>
                  <a:t>– </a:t>
                </a:r>
                <a:r>
                  <a:rPr lang="en-US" dirty="0" err="1" smtClean="0"/>
                  <a:t>Ap</a:t>
                </a:r>
                <a:r>
                  <a:rPr lang="en-US" dirty="0" smtClean="0"/>
                  <a:t>                             ……………… (5)</a:t>
                </a:r>
              </a:p>
              <a:p>
                <a:pPr marL="0" indent="0">
                  <a:buNone/>
                </a:pPr>
                <a:r>
                  <a:rPr lang="en-US" dirty="0"/>
                  <a:t>f</a:t>
                </a:r>
                <a:r>
                  <a:rPr lang="en-US" dirty="0" smtClean="0"/>
                  <a:t> = g – </a:t>
                </a:r>
                <a:r>
                  <a:rPr lang="en-US" dirty="0" err="1" smtClean="0"/>
                  <a:t>pv</a:t>
                </a:r>
                <a:r>
                  <a:rPr lang="en-US" dirty="0" smtClean="0"/>
                  <a:t> = 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- </a:t>
                </a:r>
                <a:r>
                  <a:rPr lang="en-US" dirty="0" err="1" smtClean="0"/>
                  <a:t>Ap</a:t>
                </a:r>
                <a:r>
                  <a:rPr lang="en-US" dirty="0" smtClean="0"/>
                  <a:t> – </a:t>
                </a:r>
                <a:r>
                  <a:rPr lang="en-US" dirty="0" err="1" smtClean="0"/>
                  <a:t>pv</a:t>
                </a:r>
                <a:r>
                  <a:rPr lang="en-US" dirty="0" smtClean="0"/>
                  <a:t> = 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- </a:t>
                </a:r>
                <a:r>
                  <a:rPr lang="en-US" dirty="0"/>
                  <a:t>p</a:t>
                </a:r>
                <a:r>
                  <a:rPr lang="en-US" dirty="0" smtClean="0"/>
                  <a:t>(</a:t>
                </a:r>
                <a:r>
                  <a:rPr lang="en-US" dirty="0" err="1" smtClean="0"/>
                  <a:t>A+v</a:t>
                </a:r>
                <a:r>
                  <a:rPr lang="en-US" dirty="0" smtClean="0"/>
                  <a:t>)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f = 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– RT = RT (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–1)           …….. (6) </a:t>
                </a:r>
              </a:p>
              <a:p>
                <a:pPr marL="0" indent="0">
                  <a:buNone/>
                </a:pPr>
                <a:r>
                  <a:rPr lang="en-US" dirty="0"/>
                  <a:t>u</a:t>
                </a:r>
                <a:r>
                  <a:rPr lang="en-US" dirty="0" smtClean="0"/>
                  <a:t> = </a:t>
                </a:r>
                <a:r>
                  <a:rPr lang="en-US" dirty="0" err="1" smtClean="0"/>
                  <a:t>Ts</a:t>
                </a:r>
                <a:r>
                  <a:rPr lang="en-US" dirty="0" smtClean="0"/>
                  <a:t> + f = T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𝑝</m:t>
                    </m:r>
                    <m:r>
                      <a:rPr lang="en-US" b="0" i="1" smtClean="0">
                        <a:latin typeface="Cambria Math"/>
                      </a:rPr>
                      <m:t> −</m:t>
                    </m:r>
                    <m:r>
                      <a:rPr lang="en-US" b="0" i="1" smtClean="0">
                        <a:latin typeface="Cambria Math"/>
                      </a:rPr>
                      <m:t>𝑅𝑇𝑙𝑛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</a:t>
                </a:r>
                <a:r>
                  <a:rPr lang="en-US" dirty="0" smtClean="0"/>
                  <a:t>+ </a:t>
                </a:r>
                <a:r>
                  <a:rPr lang="en-US" dirty="0" smtClean="0"/>
                  <a:t>RT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𝑙𝑛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– RT 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r>
                  <a:rPr lang="en-US" dirty="0" smtClean="0"/>
                  <a:t> u = T(</a:t>
                </a:r>
                <a:r>
                  <a:rPr lang="en-US" dirty="0" err="1" smtClean="0"/>
                  <a:t>A’p</a:t>
                </a:r>
                <a:r>
                  <a:rPr lang="en-US" dirty="0" smtClean="0"/>
                  <a:t> – R)                          ………….. (7)</a:t>
                </a: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 t="-209" b="-16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072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(c)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h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dirty="0" smtClean="0"/>
                  <a:t>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  h = </a:t>
                </a:r>
                <a:r>
                  <a:rPr lang="en-US" dirty="0" err="1" smtClean="0"/>
                  <a:t>A’pT</a:t>
                </a:r>
                <a:r>
                  <a:rPr lang="en-US" dirty="0" smtClean="0"/>
                  <a:t> – </a:t>
                </a:r>
                <a:r>
                  <a:rPr lang="en-US" dirty="0" err="1" smtClean="0"/>
                  <a:t>Ap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Jadi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/>
                  <a:t>c</a:t>
                </a:r>
                <a:r>
                  <a:rPr lang="en-US" baseline="-25000" dirty="0" err="1" smtClean="0"/>
                  <a:t>p</a:t>
                </a:r>
                <a:r>
                  <a:rPr lang="en-US" dirty="0" smtClean="0"/>
                  <a:t> = p ( A’ + TA’’) – </a:t>
                </a:r>
                <a:r>
                  <a:rPr lang="en-US" dirty="0" err="1" smtClean="0"/>
                  <a:t>pA</a:t>
                </a:r>
                <a:r>
                  <a:rPr lang="en-US" dirty="0" smtClean="0"/>
                  <a:t>’ = 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 ………. (8)</a:t>
                </a:r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dirty="0" smtClean="0"/>
                  <a:t>   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  u = T (A’ p – R)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𝑑𝑢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𝑑𝑇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𝑑𝑝</m:t>
                    </m:r>
                  </m:oMath>
                </a14:m>
                <a:r>
                  <a:rPr lang="en-US" dirty="0" smtClean="0"/>
                  <a:t>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𝑑𝑣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Jika</a:t>
                </a:r>
                <a:r>
                  <a:rPr lang="en-US" dirty="0" smtClean="0"/>
                  <a:t> v </a:t>
                </a:r>
                <a:r>
                  <a:rPr lang="en-US" dirty="0" err="1" smtClean="0"/>
                  <a:t>tetap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maka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𝑑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𝑣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𝑢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, 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𝑑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𝑢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𝑝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, 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𝑑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 t="-2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28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52400" y="304800"/>
                <a:ext cx="8839200" cy="5821363"/>
              </a:xfrm>
            </p:spPr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Atau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dirty="0" smtClean="0"/>
                  <a:t>         ……… (9)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 + </a:t>
                </a:r>
                <a:r>
                  <a:rPr lang="en-US" dirty="0" err="1" smtClean="0"/>
                  <a:t>pA</a:t>
                </a:r>
                <a:r>
                  <a:rPr lang="en-US" dirty="0" smtClean="0"/>
                  <a:t>’ – R                        ……… (10)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𝑢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,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dirty="0" smtClean="0"/>
                  <a:t> TA’                                           ……….. (11)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𝑝</m:t>
                    </m:r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en-US" b="0" dirty="0" smtClean="0"/>
                  <a:t>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𝑣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𝑣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</m:e>
                        </m:d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  <m:r>
                          <a:rPr lang="en-US" b="0" i="1" smtClean="0">
                            <a:latin typeface="Cambria Math"/>
                          </a:rPr>
                          <m:t> −</m:t>
                        </m:r>
                        <m:r>
                          <a:rPr lang="en-US" b="0" i="1" smtClean="0">
                            <a:latin typeface="Cambria Math"/>
                          </a:rPr>
                          <m:t>𝑅𝑇𝐴</m:t>
                        </m:r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𝑣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𝑣</m:t>
                                </m:r>
                                <m:r>
                                  <a:rPr lang="en-US" b="0" i="1" smtClean="0">
                                    <a:latin typeface="Cambria Math"/>
                                  </a:rPr>
                                  <m:t>+</m:t>
                                </m:r>
                                <m:r>
                                  <a:rPr lang="en-US" b="0" i="1" smtClean="0">
                                    <a:latin typeface="Cambria Math"/>
                                  </a:rPr>
                                  <m:t>𝐴</m:t>
                                </m:r>
                              </m:e>
                            </m:d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en-US" dirty="0" smtClean="0"/>
                  <a:t>  </a:t>
                </a:r>
                <a:r>
                  <a:rPr lang="en-US" sz="1200" dirty="0" smtClean="0"/>
                  <a:t>.. </a:t>
                </a:r>
                <a:r>
                  <a:rPr lang="en-US" sz="1200" dirty="0"/>
                  <a:t>.</a:t>
                </a:r>
                <a:r>
                  <a:rPr lang="en-US" sz="1200" dirty="0" smtClean="0"/>
                  <a:t>(12)</a:t>
                </a:r>
                <a:r>
                  <a:rPr lang="en-US" dirty="0" smtClean="0"/>
                  <a:t>    </a:t>
                </a: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2400" y="304800"/>
                <a:ext cx="8839200" cy="5821363"/>
              </a:xfrm>
              <a:blipFill rotWithShape="1">
                <a:blip r:embed="rId2"/>
                <a:stretch>
                  <a:fillRect l="-1586" t="-12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28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Jika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(10) (11)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(12) </a:t>
                </a:r>
                <a:r>
                  <a:rPr lang="en-US" dirty="0" err="1" smtClean="0"/>
                  <a:t>dimasukkan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dlm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(9),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diperoleh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𝑐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𝑣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800" b="0" i="1" smtClean="0">
                                      <a:latin typeface="Cambria Math"/>
                                      <a:ea typeface="Cambria Math"/>
                                    </a:rPr>
                                    <m:t>𝑢</m:t>
                                  </m:r>
                                </m:num>
                                <m:den>
                                  <m:r>
                                    <a:rPr lang="en-US" sz="2800" b="0" i="1" smtClean="0">
                                      <a:latin typeface="Cambria Math"/>
                                      <a:ea typeface="Cambria Math"/>
                                    </a:rPr>
                                    <m:t>𝜕</m:t>
                                  </m:r>
                                  <m:r>
                                    <a:rPr lang="en-US" sz="2800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𝑝𝑇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′′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𝑝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′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−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𝑅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𝑇𝐴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′(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𝑝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den>
                      </m:f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𝑝𝐴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′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𝑣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den>
                      </m:f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) </m:t>
                      </m:r>
                    </m:oMath>
                  </m:oMathPara>
                </a14:m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dirty="0" smtClean="0"/>
                  <a:t>= 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’’+</a:t>
                </a:r>
                <a:r>
                  <a:rPr lang="en-US" dirty="0" err="1" smtClean="0"/>
                  <a:t>pA</a:t>
                </a:r>
                <a:r>
                  <a:rPr lang="en-US" dirty="0" smtClean="0"/>
                  <a:t>’-</a:t>
                </a:r>
                <a:r>
                  <a:rPr lang="en-US" dirty="0" err="1" smtClean="0"/>
                  <a:t>R+pA</a:t>
                </a:r>
                <a:r>
                  <a:rPr lang="en-US" dirty="0" smtClean="0"/>
                  <a:t>’-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𝑝𝑇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′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</m:den>
                    </m:f>
                  </m:oMath>
                </a14:m>
                <a:r>
                  <a:rPr lang="en-US" dirty="0" smtClean="0"/>
                  <a:t>=2pA’+pTA’’-R-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′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  <m:r>
                          <a:rPr lang="en-US" b="0" i="1" smtClean="0">
                            <a:latin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𝑐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en-US" dirty="0" smtClean="0"/>
                  <a:t>= 2pA’+ 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’’- R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𝐴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′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den>
                    </m:f>
                  </m:oMath>
                </a14:m>
                <a:r>
                  <a:rPr lang="en-US" dirty="0" smtClean="0"/>
                  <a:t>               …….. (13)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 t="-1361" r="-8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28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(d)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𝐾</m:t>
                    </m:r>
                    <m:r>
                      <a:rPr lang="en-US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den>
                    </m:f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US" dirty="0" smtClean="0"/>
                  <a:t>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  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 −</m:t>
                    </m:r>
                    <m:r>
                      <a:rPr lang="en-US" b="0" i="1" smtClean="0">
                        <a:latin typeface="Cambria Math"/>
                      </a:rPr>
                      <m:t>𝐴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Jadi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𝐾</m:t>
                    </m:r>
                    <m:r>
                      <a:rPr lang="en-US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</m:den>
                    </m:f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𝑅𝑇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𝑝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d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  <m:r>
                          <a:rPr lang="en-US" b="0" i="1" smtClean="0">
                            <a:latin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  <m:r>
                          <a:rPr lang="en-US" b="0" i="1" smtClean="0"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dirty="0" smtClean="0"/>
                  <a:t>        …….. (14)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𝑣</m:t>
                        </m:r>
                      </m:den>
                    </m:f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𝑣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dirty="0" smtClean="0"/>
                  <a:t>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  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den>
                    </m:f>
                    <m:r>
                      <a:rPr lang="en-US" b="0" i="1" smtClean="0">
                        <a:latin typeface="Cambria Math"/>
                      </a:rPr>
                      <m:t> 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Jadi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</m:den>
                    </m:f>
                    <m:d>
                      <m:dPr>
                        <m:ctrlPr>
                          <a:rPr lang="en-US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/>
                              </a:rPr>
                              <m:t>𝑅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𝑝</m:t>
                            </m:r>
                          </m:den>
                        </m:f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𝐴</m:t>
                        </m:r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e>
                    </m:d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  <m:r>
                          <a:rPr lang="en-US" b="0" i="1" smtClean="0">
                            <a:latin typeface="Cambria Math"/>
                          </a:rPr>
                          <m:t>′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𝑅𝑇</m:t>
                        </m:r>
                        <m:r>
                          <a:rPr lang="en-US" b="0" i="1" smtClean="0">
                            <a:latin typeface="Cambria Math"/>
                          </a:rPr>
                          <m:t>−</m:t>
                        </m:r>
                        <m:r>
                          <a:rPr lang="en-US" b="0" i="1" smtClean="0">
                            <a:latin typeface="Cambria Math"/>
                          </a:rPr>
                          <m:t>𝑝𝐴</m:t>
                        </m:r>
                      </m:den>
                    </m:f>
                  </m:oMath>
                </a14:m>
                <a:r>
                  <a:rPr lang="en-US" dirty="0" smtClean="0"/>
                  <a:t>        …….. (16)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6285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(e) </a:t>
                </a:r>
                <a:r>
                  <a:rPr lang="en-US" dirty="0" err="1" smtClean="0"/>
                  <a:t>Koefisien</a:t>
                </a:r>
                <a:r>
                  <a:rPr lang="en-US" dirty="0" smtClean="0"/>
                  <a:t> Joule-Thomson </a:t>
                </a:r>
                <a:r>
                  <a:rPr lang="en-US" dirty="0" err="1" smtClean="0"/>
                  <a:t>adalah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𝜇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h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h</m:t>
                                    </m:r>
                                  </m:num>
                                  <m:den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𝑝</m:t>
                                    </m:r>
                                  </m:den>
                                </m:f>
                              </m:e>
                            </m:d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𝑇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h</m:t>
                                    </m:r>
                                  </m:num>
                                  <m:den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</m:e>
                            </m:d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𝑝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   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h = </a:t>
                </a:r>
                <a:r>
                  <a:rPr lang="en-US" dirty="0" err="1" smtClean="0"/>
                  <a:t>A’pT</a:t>
                </a:r>
                <a:r>
                  <a:rPr lang="en-US" dirty="0" smtClean="0"/>
                  <a:t> – </a:t>
                </a:r>
                <a:r>
                  <a:rPr lang="en-US" dirty="0" err="1" smtClean="0"/>
                  <a:t>Ap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h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US" dirty="0" smtClean="0"/>
                  <a:t>= A’T– A  </a:t>
                </a:r>
                <a:r>
                  <a:rPr lang="en-US" dirty="0" err="1" smtClean="0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h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dirty="0" smtClean="0"/>
                  <a:t>= </a:t>
                </a:r>
                <a:r>
                  <a:rPr lang="en-US" dirty="0" err="1" smtClean="0"/>
                  <a:t>pA</a:t>
                </a:r>
                <a:r>
                  <a:rPr lang="en-US" dirty="0" smtClean="0"/>
                  <a:t>’+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’’–</a:t>
                </a:r>
                <a:r>
                  <a:rPr lang="en-US" dirty="0" err="1" smtClean="0"/>
                  <a:t>pA</a:t>
                </a:r>
                <a:r>
                  <a:rPr lang="en-US" dirty="0" smtClean="0"/>
                  <a:t>’ = </a:t>
                </a:r>
                <a:r>
                  <a:rPr lang="en-US" dirty="0" err="1" smtClean="0"/>
                  <a:t>pTA</a:t>
                </a:r>
                <a:r>
                  <a:rPr lang="en-US" dirty="0" smtClean="0"/>
                  <a:t>’’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Jadi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/>
                      </a:rPr>
                      <m:t>𝜇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′</m:t>
                            </m:r>
                          </m:sup>
                        </m:sSup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𝑝𝑇𝐴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′′</m:t>
                        </m:r>
                      </m:den>
                    </m:f>
                  </m:oMath>
                </a14:m>
                <a:r>
                  <a:rPr lang="en-US" dirty="0" smtClean="0"/>
                  <a:t>                                ……. (17)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 t="-1361" r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872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Soal</a:t>
            </a:r>
            <a:r>
              <a:rPr lang="en-US" dirty="0" smtClean="0"/>
              <a:t> No.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Buktikan</a:t>
            </a:r>
            <a:r>
              <a:rPr lang="en-US" dirty="0" smtClean="0"/>
              <a:t> </a:t>
            </a:r>
            <a:r>
              <a:rPr lang="en-US" dirty="0" err="1" smtClean="0"/>
              <a:t>bhw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gas ideal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Helmhotz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f</a:t>
            </a:r>
            <a:r>
              <a:rPr lang="en-US" dirty="0" smtClean="0"/>
              <a:t> = </a:t>
            </a:r>
            <a:r>
              <a:rPr lang="en-US" i="1" dirty="0" smtClean="0"/>
              <a:t>c</a:t>
            </a:r>
            <a:r>
              <a:rPr lang="en-US" i="1" baseline="-25000" dirty="0" smtClean="0"/>
              <a:t>v</a:t>
            </a:r>
            <a:r>
              <a:rPr lang="en-US" dirty="0" smtClean="0"/>
              <a:t>(T–To)–</a:t>
            </a:r>
            <a:r>
              <a:rPr lang="en-US" i="1" dirty="0" err="1" smtClean="0"/>
              <a:t>c</a:t>
            </a:r>
            <a:r>
              <a:rPr lang="en-US" i="1" baseline="-25000" dirty="0" err="1" smtClean="0"/>
              <a:t>v</a:t>
            </a:r>
            <a:r>
              <a:rPr lang="en-US" dirty="0" err="1" smtClean="0"/>
              <a:t>T</a:t>
            </a:r>
            <a:r>
              <a:rPr lang="en-US" i="1" dirty="0" err="1" smtClean="0"/>
              <a:t>ln</a:t>
            </a:r>
            <a:r>
              <a:rPr lang="en-US" dirty="0" smtClean="0"/>
              <a:t>(T/T</a:t>
            </a:r>
            <a:r>
              <a:rPr lang="en-US" baseline="-25000" dirty="0" smtClean="0"/>
              <a:t>o</a:t>
            </a:r>
            <a:r>
              <a:rPr lang="en-US" dirty="0" smtClean="0"/>
              <a:t>)–</a:t>
            </a:r>
            <a:r>
              <a:rPr lang="en-US" dirty="0" err="1" smtClean="0"/>
              <a:t>RT</a:t>
            </a:r>
            <a:r>
              <a:rPr lang="en-US" i="1" dirty="0" err="1" smtClean="0"/>
              <a:t>ln</a:t>
            </a:r>
            <a:r>
              <a:rPr lang="en-US" dirty="0" smtClean="0"/>
              <a:t>(v/</a:t>
            </a:r>
            <a:r>
              <a:rPr lang="en-US" dirty="0" err="1" smtClean="0"/>
              <a:t>v</a:t>
            </a:r>
            <a:r>
              <a:rPr lang="en-US" baseline="-25000" dirty="0" err="1" smtClean="0"/>
              <a:t>o</a:t>
            </a:r>
            <a:r>
              <a:rPr lang="en-US" dirty="0" smtClean="0"/>
              <a:t>)–s</a:t>
            </a:r>
            <a:r>
              <a:rPr lang="en-US" baseline="-25000" dirty="0" smtClean="0"/>
              <a:t>o</a:t>
            </a:r>
            <a:r>
              <a:rPr lang="en-US" dirty="0" smtClean="0"/>
              <a:t>(T-T</a:t>
            </a:r>
            <a:r>
              <a:rPr lang="en-US" baseline="-25000" dirty="0" smtClean="0"/>
              <a:t>o</a:t>
            </a:r>
            <a:r>
              <a:rPr lang="en-US" dirty="0" smtClean="0"/>
              <a:t>)+</a:t>
            </a:r>
            <a:r>
              <a:rPr lang="en-US" dirty="0" err="1" smtClean="0"/>
              <a:t>f</a:t>
            </a:r>
            <a:r>
              <a:rPr lang="en-US" baseline="-25000" dirty="0" err="1" smtClean="0"/>
              <a:t>o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1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Jawaban</a:t>
            </a:r>
            <a:r>
              <a:rPr lang="en-US" dirty="0" smtClean="0"/>
              <a:t> no. 3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Bukti:</a:t>
                </a:r>
              </a:p>
              <a:p>
                <a:pPr marL="0" indent="0">
                  <a:buNone/>
                </a:pPr>
                <a:r>
                  <a:rPr lang="en-US" dirty="0"/>
                  <a:t>f</a:t>
                </a:r>
                <a:r>
                  <a:rPr lang="en-US" dirty="0" smtClean="0"/>
                  <a:t> = u – </a:t>
                </a:r>
                <a:r>
                  <a:rPr lang="en-US" dirty="0" err="1" smtClean="0"/>
                  <a:t>Ts</a:t>
                </a:r>
                <a:r>
                  <a:rPr lang="en-US" dirty="0" smtClean="0"/>
                  <a:t>     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untuk</a:t>
                </a:r>
                <a:r>
                  <a:rPr lang="en-US" dirty="0" smtClean="0"/>
                  <a:t> gas ideal du = c</a:t>
                </a:r>
                <a:r>
                  <a:rPr lang="en-US" baseline="-25000" dirty="0" smtClean="0"/>
                  <a:t>v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dT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Bila</a:t>
                </a:r>
                <a:r>
                  <a:rPr lang="en-US" dirty="0" smtClean="0"/>
                  <a:t> du </a:t>
                </a:r>
                <a:r>
                  <a:rPr lang="en-US" dirty="0" err="1" smtClean="0"/>
                  <a:t>diintegralkan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batas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sesuai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diperoleh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u</a:t>
                </a:r>
                <a:r>
                  <a:rPr lang="en-US" dirty="0" smtClean="0"/>
                  <a:t> =  </a:t>
                </a:r>
                <a:r>
                  <a:rPr lang="en-US" dirty="0" err="1" smtClean="0"/>
                  <a:t>u</a:t>
                </a:r>
                <a:r>
                  <a:rPr lang="en-US" baseline="-25000" dirty="0" err="1" smtClean="0"/>
                  <a:t>o</a:t>
                </a:r>
                <a:r>
                  <a:rPr lang="en-US" dirty="0" smtClean="0"/>
                  <a:t>  + c</a:t>
                </a:r>
                <a:r>
                  <a:rPr lang="en-US" baseline="-25000" dirty="0" smtClean="0"/>
                  <a:t>v</a:t>
                </a:r>
                <a:r>
                  <a:rPr lang="en-US" dirty="0" smtClean="0"/>
                  <a:t> (T – T</a:t>
                </a:r>
                <a:r>
                  <a:rPr lang="en-US" baseline="-25000" dirty="0" smtClean="0"/>
                  <a:t>o</a:t>
                </a:r>
                <a:r>
                  <a:rPr lang="en-US" dirty="0" smtClean="0"/>
                  <a:t>)                           ……….. (1)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Hk</a:t>
                </a:r>
                <a:r>
                  <a:rPr lang="en-US" dirty="0" smtClean="0"/>
                  <a:t> I + II </a:t>
                </a:r>
                <a:r>
                  <a:rPr lang="en-US" dirty="0" smtClean="0">
                    <a:sym typeface="Wingdings" pitchFamily="2" charset="2"/>
                  </a:rPr>
                  <a:t> ds=c</a:t>
                </a:r>
                <a:r>
                  <a:rPr lang="en-US" baseline="-25000" dirty="0" smtClean="0">
                    <a:sym typeface="Wingdings" pitchFamily="2" charset="2"/>
                  </a:rPr>
                  <a:t>v</a:t>
                </a:r>
                <a:r>
                  <a:rPr lang="en-US" dirty="0" smtClean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𝑑𝑇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dirty="0" smtClean="0">
                    <a:sym typeface="Wingdings" pitchFamily="2" charset="2"/>
                  </a:rPr>
                  <a:t> +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𝑝</m:t>
                        </m:r>
                      </m:num>
                      <m:den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dirty="0" smtClean="0"/>
                  <a:t> dv = </a:t>
                </a:r>
                <a:r>
                  <a:rPr lang="en-US" dirty="0">
                    <a:sym typeface="Wingdings" pitchFamily="2" charset="2"/>
                  </a:rPr>
                  <a:t>c</a:t>
                </a:r>
                <a:r>
                  <a:rPr lang="en-US" baseline="-25000" dirty="0">
                    <a:sym typeface="Wingdings" pitchFamily="2" charset="2"/>
                  </a:rPr>
                  <a:t>v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𝑑𝑇</m:t>
                        </m:r>
                      </m:num>
                      <m:den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dirty="0">
                    <a:sym typeface="Wingdings" pitchFamily="2" charset="2"/>
                  </a:rPr>
                  <a:t> + </a:t>
                </a:r>
                <a:r>
                  <a:rPr lang="en-US" dirty="0" smtClean="0">
                    <a:sym typeface="Wingdings" pitchFamily="2" charset="2"/>
                  </a:rPr>
                  <a:t>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𝑑𝑣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𝑣</m:t>
                        </m:r>
                      </m:den>
                    </m:f>
                  </m:oMath>
                </a14:m>
                <a:r>
                  <a:rPr lang="en-US" dirty="0"/>
                  <a:t>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Bila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diintegralkan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diperoleh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s</a:t>
                </a:r>
                <a:r>
                  <a:rPr lang="en-US" dirty="0" smtClean="0"/>
                  <a:t> = so + </a:t>
                </a:r>
                <a:r>
                  <a:rPr lang="en-US" dirty="0">
                    <a:sym typeface="Wingdings" pitchFamily="2" charset="2"/>
                  </a:rPr>
                  <a:t>c</a:t>
                </a:r>
                <a:r>
                  <a:rPr lang="en-US" baseline="-25000" dirty="0">
                    <a:sym typeface="Wingdings" pitchFamily="2" charset="2"/>
                  </a:rPr>
                  <a:t>v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 b="0" i="0" smtClean="0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num>
                      <m:den>
                        <m:sSub>
                          <m:sSubPr>
                            <m:ctrlPr>
                              <a:rPr lang="en-US" i="1" smtClean="0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  <a:sym typeface="Wingdings" pitchFamily="2" charset="2"/>
                              </a:rPr>
                              <m:t>𝑇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- R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sym typeface="Wingdings" pitchFamily="2" charset="2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/>
                                <a:sym typeface="Wingdings" pitchFamily="2" charset="2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            ……………… (2)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 r="-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7363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 err="1" smtClean="0"/>
                  <a:t>Jadi</a:t>
                </a:r>
                <a:r>
                  <a:rPr lang="en-US" dirty="0" smtClean="0"/>
                  <a:t> </a:t>
                </a:r>
              </a:p>
              <a:p>
                <a:pPr marL="0" indent="0">
                  <a:buNone/>
                </a:pPr>
                <a:r>
                  <a:rPr lang="en-US" dirty="0"/>
                  <a:t>f</a:t>
                </a:r>
                <a:r>
                  <a:rPr lang="en-US" dirty="0" smtClean="0"/>
                  <a:t> = u – </a:t>
                </a:r>
                <a:r>
                  <a:rPr lang="en-US" dirty="0" err="1" smtClean="0"/>
                  <a:t>Ts</a:t>
                </a:r>
                <a:r>
                  <a:rPr lang="en-US" dirty="0" smtClean="0"/>
                  <a:t> = </a:t>
                </a:r>
                <a:r>
                  <a:rPr lang="en-US" dirty="0" err="1"/>
                  <a:t>u</a:t>
                </a:r>
                <a:r>
                  <a:rPr lang="en-US" baseline="-25000" dirty="0" err="1"/>
                  <a:t>o</a:t>
                </a:r>
                <a:r>
                  <a:rPr lang="en-US" dirty="0"/>
                  <a:t>  + c</a:t>
                </a:r>
                <a:r>
                  <a:rPr lang="en-US" baseline="-25000" dirty="0"/>
                  <a:t>v</a:t>
                </a:r>
                <a:r>
                  <a:rPr lang="en-US" dirty="0"/>
                  <a:t> (T – T</a:t>
                </a:r>
                <a:r>
                  <a:rPr lang="en-US" baseline="-25000" dirty="0"/>
                  <a:t>o</a:t>
                </a:r>
                <a:r>
                  <a:rPr lang="en-US" dirty="0"/>
                  <a:t>) </a:t>
                </a:r>
                <a:r>
                  <a:rPr lang="en-US" dirty="0" smtClean="0"/>
                  <a:t> - T (</a:t>
                </a:r>
                <a:r>
                  <a:rPr lang="en-US" dirty="0"/>
                  <a:t>so + </a:t>
                </a:r>
                <a:r>
                  <a:rPr lang="en-US" dirty="0">
                    <a:sym typeface="Wingdings" pitchFamily="2" charset="2"/>
                  </a:rPr>
                  <a:t>c</a:t>
                </a:r>
                <a:r>
                  <a:rPr lang="en-US" baseline="-25000" dirty="0">
                    <a:sym typeface="Wingdings" pitchFamily="2" charset="2"/>
                  </a:rPr>
                  <a:t>v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- R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</a:t>
                </a:r>
                <a:r>
                  <a:rPr lang="en-US" dirty="0" smtClean="0"/>
                  <a:t>)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f = </a:t>
                </a:r>
                <a:r>
                  <a:rPr lang="en-US" dirty="0" smtClean="0"/>
                  <a:t>c</a:t>
                </a:r>
                <a:r>
                  <a:rPr lang="en-US" baseline="-25000" dirty="0" smtClean="0"/>
                  <a:t>v</a:t>
                </a:r>
                <a:r>
                  <a:rPr lang="en-US" dirty="0" smtClean="0"/>
                  <a:t> </a:t>
                </a:r>
                <a:r>
                  <a:rPr lang="en-US" dirty="0"/>
                  <a:t>(T – T</a:t>
                </a:r>
                <a:r>
                  <a:rPr lang="en-US" baseline="-25000" dirty="0"/>
                  <a:t>o</a:t>
                </a:r>
                <a:r>
                  <a:rPr lang="en-US" dirty="0"/>
                  <a:t>)  - T </a:t>
                </a:r>
                <a:r>
                  <a:rPr lang="en-US" dirty="0" smtClean="0">
                    <a:sym typeface="Wingdings" pitchFamily="2" charset="2"/>
                  </a:rPr>
                  <a:t>c</a:t>
                </a:r>
                <a:r>
                  <a:rPr lang="en-US" baseline="-25000" dirty="0" smtClean="0">
                    <a:sym typeface="Wingdings" pitchFamily="2" charset="2"/>
                  </a:rPr>
                  <a:t>v</a:t>
                </a:r>
                <a:r>
                  <a:rPr lang="en-US" dirty="0" smtClean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- </a:t>
                </a:r>
                <a:r>
                  <a:rPr lang="en-US" dirty="0" smtClean="0"/>
                  <a:t>RT</a:t>
                </a:r>
                <a:r>
                  <a:rPr lang="en-US" dirty="0" smtClean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</a:t>
                </a:r>
                <a:r>
                  <a:rPr lang="en-US" dirty="0" smtClean="0"/>
                  <a:t> -  So(T </a:t>
                </a:r>
                <a:r>
                  <a:rPr lang="en-US" dirty="0"/>
                  <a:t>– T</a:t>
                </a:r>
                <a:r>
                  <a:rPr lang="en-US" baseline="-25000" dirty="0"/>
                  <a:t>o</a:t>
                </a:r>
                <a:r>
                  <a:rPr lang="en-US" dirty="0"/>
                  <a:t>) </a:t>
                </a:r>
                <a:r>
                  <a:rPr lang="en-US" dirty="0" smtClean="0"/>
                  <a:t>– So To  + </a:t>
                </a:r>
                <a:r>
                  <a:rPr lang="en-US" dirty="0" err="1" smtClean="0"/>
                  <a:t>u</a:t>
                </a:r>
                <a:r>
                  <a:rPr lang="en-US" baseline="-25000" dirty="0" err="1" smtClean="0"/>
                  <a:t>o</a:t>
                </a:r>
                <a:endParaRPr lang="en-US" baseline="-25000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Atau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f = c</a:t>
                </a:r>
                <a:r>
                  <a:rPr lang="en-US" baseline="-25000" dirty="0"/>
                  <a:t>v</a:t>
                </a:r>
                <a:r>
                  <a:rPr lang="en-US" dirty="0"/>
                  <a:t> (T – T</a:t>
                </a:r>
                <a:r>
                  <a:rPr lang="en-US" baseline="-25000" dirty="0"/>
                  <a:t>o</a:t>
                </a:r>
                <a:r>
                  <a:rPr lang="en-US" dirty="0" smtClean="0"/>
                  <a:t>) </a:t>
                </a:r>
                <a:r>
                  <a:rPr lang="en-US" dirty="0"/>
                  <a:t>- T </a:t>
                </a:r>
                <a:r>
                  <a:rPr lang="en-US" dirty="0">
                    <a:sym typeface="Wingdings" pitchFamily="2" charset="2"/>
                  </a:rPr>
                  <a:t>c</a:t>
                </a:r>
                <a:r>
                  <a:rPr lang="en-US" baseline="-25000" dirty="0">
                    <a:sym typeface="Wingdings" pitchFamily="2" charset="2"/>
                  </a:rPr>
                  <a:t>v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𝑇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𝑇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- RT</a:t>
                </a:r>
                <a:r>
                  <a:rPr lang="en-US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/>
                        <a:sym typeface="Wingdings" pitchFamily="2" charset="2"/>
                      </a:rPr>
                      <m:t>ln</m:t>
                    </m:r>
                    <m:r>
                      <a:rPr lang="en-US">
                        <a:latin typeface="Cambria Math"/>
                        <a:sym typeface="Wingdings" pitchFamily="2" charset="2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sym typeface="Wingdings" pitchFamily="2" charset="2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𝑣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  <a:sym typeface="Wingdings" pitchFamily="2" charset="2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 -  S</a:t>
                </a:r>
                <a:r>
                  <a:rPr lang="en-US" baseline="-25000" dirty="0"/>
                  <a:t>o</a:t>
                </a:r>
                <a:r>
                  <a:rPr lang="en-US" dirty="0"/>
                  <a:t>(T – T</a:t>
                </a:r>
                <a:r>
                  <a:rPr lang="en-US" baseline="-25000" dirty="0"/>
                  <a:t>o</a:t>
                </a:r>
                <a:r>
                  <a:rPr lang="en-US" dirty="0" smtClean="0"/>
                  <a:t>)+ </a:t>
                </a:r>
                <a:r>
                  <a:rPr lang="en-US" dirty="0" err="1" smtClean="0"/>
                  <a:t>f</a:t>
                </a:r>
                <a:r>
                  <a:rPr lang="en-US" baseline="-25000" dirty="0" err="1" smtClean="0"/>
                  <a:t>o</a:t>
                </a:r>
                <a:endParaRPr lang="en-US" baseline="-25000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 t="-13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8721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Soal</a:t>
            </a:r>
            <a:r>
              <a:rPr lang="en-US" dirty="0" smtClean="0"/>
              <a:t> No. 4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Suatu </a:t>
                </a:r>
                <a:r>
                  <a:rPr lang="en-US" dirty="0" err="1" smtClean="0"/>
                  <a:t>besaran</a:t>
                </a:r>
                <a:r>
                  <a:rPr lang="en-US" dirty="0" smtClean="0"/>
                  <a:t> di </a:t>
                </a:r>
                <a:r>
                  <a:rPr lang="en-US" dirty="0" err="1" smtClean="0"/>
                  <a:t>dalam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suatu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sistem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didefinisikan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sebagai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  <a:ea typeface="Cambria Math"/>
                        </a:rPr>
                        <m:t>Φ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𝑆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𝑈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𝑝𝑉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Buktikan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bahwa</a:t>
                </a:r>
                <a:r>
                  <a:rPr lang="en-US" dirty="0" smtClean="0"/>
                  <a:t>:</a:t>
                </a:r>
              </a:p>
              <a:p>
                <a:pPr marL="514350" indent="-514350">
                  <a:buAutoNum type="alphaLcParenBoth"/>
                </a:pPr>
                <a:r>
                  <a:rPr lang="en-US" b="0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𝑉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=−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𝑇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m:rPr>
                                    <m:sty m:val="p"/>
                                  </m:rPr>
                                  <a:rPr lang="el-GR" b="0" i="1" smtClean="0">
                                    <a:latin typeface="Cambria Math"/>
                                    <a:ea typeface="Cambria Math"/>
                                  </a:rPr>
                                  <m:t>Φ</m:t>
                                </m:r>
                              </m:num>
                              <m:den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514350" indent="-514350">
                  <a:buFont typeface="Arial" pitchFamily="34" charset="0"/>
                  <a:buAutoNum type="alphaLcParenBoth"/>
                </a:pPr>
                <a:r>
                  <a:rPr lang="en-US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𝑈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𝑇</m:t>
                    </m:r>
                    <m:d>
                      <m:d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Φ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𝑇</m:t>
                                    </m:r>
                                  </m:den>
                                </m:f>
                              </m:e>
                            </m:d>
                          </m:e>
                          <m:sub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𝑝</m:t>
                            </m:r>
                          </m:sub>
                        </m:s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  <m:sSub>
                          <m:sSub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d>
                              <m:d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m:rPr>
                                        <m:sty m:val="p"/>
                                      </m:rPr>
                                      <a:rPr lang="el-GR" i="1">
                                        <a:latin typeface="Cambria Math"/>
                                        <a:ea typeface="Cambria Math"/>
                                      </a:rPr>
                                      <m:t>Φ</m:t>
                                    </m:r>
                                  </m:num>
                                  <m:den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𝜕</m:t>
                                    </m:r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𝑝</m:t>
                                    </m:r>
                                  </m:den>
                                </m:f>
                              </m:e>
                            </m:d>
                          </m:e>
                          <m:sub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𝑇</m:t>
                            </m:r>
                          </m:sub>
                        </m:sSub>
                      </m:e>
                    </m:d>
                  </m:oMath>
                </a14:m>
                <a:endParaRPr lang="en-US" dirty="0" smtClean="0"/>
              </a:p>
              <a:p>
                <a:pPr marL="514350" indent="-514350">
                  <a:buFont typeface="Arial" pitchFamily="34" charset="0"/>
                  <a:buAutoNum type="alphaLcParenBoth"/>
                </a:pP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𝑆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=</m:t>
                        </m:r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Φ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m:rPr>
                                    <m:sty m:val="p"/>
                                  </m:rPr>
                                  <a:rPr lang="el-GR" i="1">
                                    <a:latin typeface="Cambria Math"/>
                                    <a:ea typeface="Cambria Math"/>
                                  </a:rPr>
                                  <m:t>Φ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𝑇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𝑝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07" t="-2022" r="-10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605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no 4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800600"/>
              </a:xfrm>
            </p:spPr>
            <p:txBody>
              <a:bodyPr>
                <a:normAutofit fontScale="85000" lnSpcReduction="10000"/>
              </a:bodyPr>
              <a:lstStyle/>
              <a:p>
                <a:pPr marL="0" indent="0">
                  <a:buNone/>
                </a:pPr>
                <a:r>
                  <a:rPr lang="en-US" dirty="0" smtClean="0"/>
                  <a:t>Bukti</a:t>
                </a:r>
              </a:p>
              <a:p>
                <a:pPr marL="514350" indent="-514350">
                  <a:buAutoNum type="alphaLcParenBoth"/>
                </a:pPr>
                <a:r>
                  <a:rPr lang="en-US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/>
                        <a:ea typeface="Cambria Math"/>
                      </a:rPr>
                      <m:t>Φ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=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𝑆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i="1">
                            <a:latin typeface="Cambria Math"/>
                            <a:ea typeface="Cambria Math"/>
                          </a:rPr>
                          <m:t>𝑈</m:t>
                        </m:r>
                        <m:r>
                          <a:rPr lang="en-US" i="1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en-US" i="1">
                            <a:latin typeface="Cambria Math"/>
                            <a:ea typeface="Cambria Math"/>
                          </a:rPr>
                          <m:t>𝑝𝑉</m:t>
                        </m:r>
                      </m:num>
                      <m:den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𝐻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𝑇𝑆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𝐺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en-US" b="0" i="1" smtClean="0">
                        <a:latin typeface="Cambria Math"/>
                        <a:ea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𝐺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</m:oMath>
                </a14:m>
                <a:endParaRPr lang="en-US" b="0" dirty="0" smtClean="0">
                  <a:ea typeface="Cambria Math"/>
                </a:endParaRPr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m:rPr>
                                    <m:sty m:val="p"/>
                                  </m:rPr>
                                  <a:rPr lang="el-GR" i="1">
                                    <a:latin typeface="Cambria Math"/>
                                    <a:ea typeface="Cambria Math"/>
                                  </a:rPr>
                                  <m:t>Φ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𝐺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</m:oMath>
                </a14:m>
                <a:r>
                  <a:rPr lang="en-US" dirty="0" smtClean="0"/>
                  <a:t> ……………… (1)</a:t>
                </a:r>
              </a:p>
              <a:p>
                <a:pPr marL="0" indent="0">
                  <a:buNone/>
                </a:pPr>
                <a:r>
                  <a:rPr lang="en-US" dirty="0" err="1" smtClean="0"/>
                  <a:t>dG</a:t>
                </a:r>
                <a:r>
                  <a:rPr lang="en-US" dirty="0" smtClean="0"/>
                  <a:t> = - S </a:t>
                </a:r>
                <a:r>
                  <a:rPr lang="en-US" dirty="0" err="1" smtClean="0"/>
                  <a:t>dT</a:t>
                </a:r>
                <a:r>
                  <a:rPr lang="en-US" dirty="0" smtClean="0"/>
                  <a:t> + V </a:t>
                </a:r>
                <a:r>
                  <a:rPr lang="en-US" dirty="0" err="1" smtClean="0"/>
                  <a:t>dp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Jika</a:t>
                </a:r>
                <a:r>
                  <a:rPr lang="en-US" dirty="0" smtClean="0"/>
                  <a:t> T </a:t>
                </a:r>
                <a:r>
                  <a:rPr lang="en-US" dirty="0" err="1" smtClean="0"/>
                  <a:t>tetap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maka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dT</a:t>
                </a:r>
                <a:r>
                  <a:rPr lang="en-US" dirty="0" smtClean="0"/>
                  <a:t> = 0, </a:t>
                </a:r>
                <a:r>
                  <a:rPr lang="en-US" dirty="0" err="1" smtClean="0"/>
                  <a:t>sehingga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dG</a:t>
                </a:r>
                <a:r>
                  <a:rPr lang="en-US" baseline="-25000" dirty="0" err="1" smtClean="0"/>
                  <a:t>T</a:t>
                </a:r>
                <a:r>
                  <a:rPr lang="en-US" dirty="0" smtClean="0"/>
                  <a:t>=V </a:t>
                </a:r>
                <a:r>
                  <a:rPr lang="en-US" dirty="0" err="1" smtClean="0"/>
                  <a:t>dp</a:t>
                </a:r>
                <a:r>
                  <a:rPr lang="en-US" baseline="-25000" dirty="0" err="1" smtClean="0"/>
                  <a:t>T</a:t>
                </a:r>
                <a:r>
                  <a:rPr lang="en-US" dirty="0" smtClean="0"/>
                  <a:t>   </a:t>
                </a:r>
                <a:r>
                  <a:rPr lang="en-US" dirty="0" err="1" smtClean="0"/>
                  <a:t>atau</a:t>
                </a:r>
                <a:r>
                  <a:rPr lang="en-US" dirty="0" smtClean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𝐺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𝑉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err="1" smtClean="0"/>
                  <a:t>Jika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hasil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akhir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dimasukkan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dlm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pers</a:t>
                </a:r>
                <a:r>
                  <a:rPr lang="en-US" dirty="0" smtClean="0"/>
                  <a:t> (1), </a:t>
                </a:r>
                <a:r>
                  <a:rPr lang="en-US" dirty="0" err="1" smtClean="0"/>
                  <a:t>diperoleh</a:t>
                </a:r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m:rPr>
                                    <m:sty m:val="p"/>
                                  </m:rPr>
                                  <a:rPr lang="el-GR" i="1">
                                    <a:latin typeface="Cambria Math"/>
                                    <a:ea typeface="Cambria Math"/>
                                  </a:rPr>
                                  <m:t>Φ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  <m:r>
                      <a:rPr lang="en-US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en-US" dirty="0" smtClean="0"/>
                  <a:t>  atau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𝑉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=−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  <m:d>
                          <m:dPr>
                            <m:ctrlPr>
                              <a:rPr lang="en-US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m:rPr>
                                    <m:sty m:val="p"/>
                                  </m:rPr>
                                  <a:rPr lang="el-GR" i="1">
                                    <a:latin typeface="Cambria Math"/>
                                    <a:ea typeface="Cambria Math"/>
                                  </a:rPr>
                                  <m:t>Φ</m:t>
                                </m:r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𝜕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𝑝</m:t>
                                </m:r>
                              </m:den>
                            </m:f>
                          </m:e>
                        </m:d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𝑇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800600"/>
              </a:xfrm>
              <a:blipFill rotWithShape="1">
                <a:blip r:embed="rId2"/>
                <a:stretch>
                  <a:fillRect l="-1407" t="-1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552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 smtClean="0"/>
                  <a:t>(b) Dari (a) </a:t>
                </a:r>
                <a:r>
                  <a:rPr lang="en-US" dirty="0" err="1" smtClean="0"/>
                  <a:t>telah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diperoleh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bhw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/>
                        <a:ea typeface="Cambria Math"/>
                      </a:rPr>
                      <m:t>Φ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=−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𝐺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𝑇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304800"/>
                <a:ext cx="8229600" cy="5821363"/>
              </a:xfrm>
              <a:blipFill rotWithShape="1">
                <a:blip r:embed="rId2"/>
                <a:stretch>
                  <a:fillRect l="-1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872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94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94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94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1616</Words>
  <Application>Microsoft Office PowerPoint</Application>
  <PresentationFormat>On-screen Show (4:3)</PresentationFormat>
  <Paragraphs>119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Latihan Soal Hukum Ketiga Termodinamika</vt:lpstr>
      <vt:lpstr>Soal No. 1</vt:lpstr>
      <vt:lpstr>Jawaban no. 1</vt:lpstr>
      <vt:lpstr>PowerPoint Presentation</vt:lpstr>
      <vt:lpstr>Soal No. 2</vt:lpstr>
      <vt:lpstr>Jawaban no.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Soal No. 3</vt:lpstr>
      <vt:lpstr>Jawaban no. 3</vt:lpstr>
      <vt:lpstr>PowerPoint Presentation</vt:lpstr>
      <vt:lpstr>Soal No. 4</vt:lpstr>
      <vt:lpstr>Jawaban soal no 4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Latihan Soal Hukum Ketiga Termodinamika</dc:title>
  <dc:creator>HARTONUR</dc:creator>
  <cp:lastModifiedBy>HARTONUR</cp:lastModifiedBy>
  <cp:revision>34</cp:revision>
  <dcterms:created xsi:type="dcterms:W3CDTF">2018-12-07T01:41:20Z</dcterms:created>
  <dcterms:modified xsi:type="dcterms:W3CDTF">2018-12-13T01:57:39Z</dcterms:modified>
</cp:coreProperties>
</file>