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83" d="100"/>
          <a:sy n="83" d="100"/>
        </p:scale>
        <p:origin x="614" y="4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C3C4D-BEF8-4F3F-B014-3501DA540D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6C86DF-19B8-4BB8-A074-5C5D2C82E6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CFD4BA-5223-4C31-827E-CB5DABF8A3CE}"/>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5" name="Footer Placeholder 4">
            <a:extLst>
              <a:ext uri="{FF2B5EF4-FFF2-40B4-BE49-F238E27FC236}">
                <a16:creationId xmlns:a16="http://schemas.microsoft.com/office/drawing/2014/main" id="{304966F7-7118-4015-A000-9D312326EA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01043-EF70-4211-9E8E-1FABAC750BFB}"/>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3428197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6AB48-93E3-46C8-85A7-42B1EF13D5F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28510F-444F-4027-93A6-59BB4B1F29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6A516C-9C56-47D0-A323-4F3DDF7277B8}"/>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5" name="Footer Placeholder 4">
            <a:extLst>
              <a:ext uri="{FF2B5EF4-FFF2-40B4-BE49-F238E27FC236}">
                <a16:creationId xmlns:a16="http://schemas.microsoft.com/office/drawing/2014/main" id="{4115E6D4-D45B-4F9A-BC6B-F5DC2A5218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D88B88-71DE-497E-A166-2558C1D48E75}"/>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1526105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C48B8-C3CF-4F78-BFB5-98CB957DD86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C0506B6-05FA-4032-936D-DFEE28D85A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D344A6-1F59-40A7-A39E-CB3599C02D8D}"/>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5" name="Footer Placeholder 4">
            <a:extLst>
              <a:ext uri="{FF2B5EF4-FFF2-40B4-BE49-F238E27FC236}">
                <a16:creationId xmlns:a16="http://schemas.microsoft.com/office/drawing/2014/main" id="{DB8BC73F-8100-48AA-B050-C343EEC583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C269E3-93F0-4891-B120-382120D3138A}"/>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2414579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AEC22-91A5-4DE0-8575-FA84DAC831D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4EEA84-E6F2-460C-BC82-EC08256953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3293E9-2C8F-41B8-90B4-1CF8176793E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F2C3C51-868B-4A01-A768-88FFA7A56C27}"/>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6" name="Footer Placeholder 5">
            <a:extLst>
              <a:ext uri="{FF2B5EF4-FFF2-40B4-BE49-F238E27FC236}">
                <a16:creationId xmlns:a16="http://schemas.microsoft.com/office/drawing/2014/main" id="{8FE8F6E4-BB06-4F3A-A0E3-D17F7256E0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D9E9B1-EE8C-40C7-B540-5EC125125BCB}"/>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715817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257BD-3F85-45AB-99A1-1F38754224C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08E190-8701-4B4E-8F3C-E8D04E3D31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C0ADAF-13C4-476C-ACA4-A84BB0AD45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75C83B-1007-4CD0-A597-666F63AC04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0EEC8F-BE0D-4892-89A6-E68F58C890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1BE5FF3-0D66-41D2-BF24-3BD0FD93CC71}"/>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8" name="Footer Placeholder 7">
            <a:extLst>
              <a:ext uri="{FF2B5EF4-FFF2-40B4-BE49-F238E27FC236}">
                <a16:creationId xmlns:a16="http://schemas.microsoft.com/office/drawing/2014/main" id="{A237ED65-E859-4AC1-B3AA-AF93EDD3520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79C8C0-640C-49AA-A776-4761EE2D55C1}"/>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2012386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A288F-0C08-44BE-9987-17D2564F853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83AA974-EACE-49BD-8CC4-5070FAC59E33}"/>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4" name="Footer Placeholder 3">
            <a:extLst>
              <a:ext uri="{FF2B5EF4-FFF2-40B4-BE49-F238E27FC236}">
                <a16:creationId xmlns:a16="http://schemas.microsoft.com/office/drawing/2014/main" id="{B31D7342-937B-4D84-8331-F531EEEF92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E435F-1820-4D8C-A2E7-58C6B059C4E2}"/>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3961449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3551DC-DED2-47CD-820F-AD67479BECF8}"/>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3" name="Footer Placeholder 2">
            <a:extLst>
              <a:ext uri="{FF2B5EF4-FFF2-40B4-BE49-F238E27FC236}">
                <a16:creationId xmlns:a16="http://schemas.microsoft.com/office/drawing/2014/main" id="{9DC5286E-66AB-463F-AD9B-82A4F72644C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6D769D3-D44C-4E8E-BFB3-A70F88105E75}"/>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2441400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6DCD2-A2B6-4089-A5B2-86C939FEF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681076-435E-4306-A7AC-07A2537070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6860918-B510-41AA-8A2B-88574D0986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E75FCD-6E45-4E45-BF6E-67334BA169EF}"/>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6" name="Footer Placeholder 5">
            <a:extLst>
              <a:ext uri="{FF2B5EF4-FFF2-40B4-BE49-F238E27FC236}">
                <a16:creationId xmlns:a16="http://schemas.microsoft.com/office/drawing/2014/main" id="{64C39863-939C-42B6-939C-A93FFDDDF8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44A6E0-7AEA-4422-A3C7-1C4240BAAD9B}"/>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1444654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BEC0F-2A43-4E3D-B217-3F946AC61C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B5BBE39-2A75-42FF-8FD8-F3FDEA9CFA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CF593E0-6A99-430E-B015-E652C3487F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8A8F4E-1EF2-4682-A2DB-8BDAC75BFEDE}"/>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6" name="Footer Placeholder 5">
            <a:extLst>
              <a:ext uri="{FF2B5EF4-FFF2-40B4-BE49-F238E27FC236}">
                <a16:creationId xmlns:a16="http://schemas.microsoft.com/office/drawing/2014/main" id="{3ED7B28A-9824-4618-85C4-5D74B554C4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48AAE3-2269-428E-B0C2-B877EECADF36}"/>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1505057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DAFC3-CE9B-4ACB-92D7-019BB332EFE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4A23D9F-0D0C-45EC-A2D3-A9361A4278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12C778-19EC-4692-AFBB-BE2BCDAF8C86}"/>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5" name="Footer Placeholder 4">
            <a:extLst>
              <a:ext uri="{FF2B5EF4-FFF2-40B4-BE49-F238E27FC236}">
                <a16:creationId xmlns:a16="http://schemas.microsoft.com/office/drawing/2014/main" id="{2C0A7109-B734-40B5-9A3B-6D6B7C7BD9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BFEFE-609A-4F4F-8801-DD65BD054726}"/>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3110182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73C981-7B1A-43D7-8B66-9D43E8E8BB2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1ACA34-E8A8-4BF6-864F-98F54D62BEF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624079-D4D3-4655-A4A8-07D517AB1296}"/>
              </a:ext>
            </a:extLst>
          </p:cNvPr>
          <p:cNvSpPr>
            <a:spLocks noGrp="1"/>
          </p:cNvSpPr>
          <p:nvPr>
            <p:ph type="dt" sz="half" idx="10"/>
          </p:nvPr>
        </p:nvSpPr>
        <p:spPr/>
        <p:txBody>
          <a:bodyPr/>
          <a:lstStyle/>
          <a:p>
            <a:fld id="{DCC0DDE5-56E4-4612-83EF-4E6AC33265F7}" type="datetimeFigureOut">
              <a:rPr lang="en-US" smtClean="0"/>
              <a:t>9/17/2019</a:t>
            </a:fld>
            <a:endParaRPr lang="en-US"/>
          </a:p>
        </p:txBody>
      </p:sp>
      <p:sp>
        <p:nvSpPr>
          <p:cNvPr id="5" name="Footer Placeholder 4">
            <a:extLst>
              <a:ext uri="{FF2B5EF4-FFF2-40B4-BE49-F238E27FC236}">
                <a16:creationId xmlns:a16="http://schemas.microsoft.com/office/drawing/2014/main" id="{CFD485F0-0DBF-43E5-82EF-BDF9862597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3FD124-F719-4A85-9B40-3A8035822185}"/>
              </a:ext>
            </a:extLst>
          </p:cNvPr>
          <p:cNvSpPr>
            <a:spLocks noGrp="1"/>
          </p:cNvSpPr>
          <p:nvPr>
            <p:ph type="sldNum" sz="quarter" idx="12"/>
          </p:nvPr>
        </p:nvSpPr>
        <p:spPr/>
        <p:txBody>
          <a:bodyPr/>
          <a:lstStyle/>
          <a:p>
            <a:fld id="{407041D8-D78F-4992-8803-895D4AF52C7C}" type="slidenum">
              <a:rPr lang="en-US" smtClean="0"/>
              <a:t>‹#›</a:t>
            </a:fld>
            <a:endParaRPr lang="en-US"/>
          </a:p>
        </p:txBody>
      </p:sp>
    </p:spTree>
    <p:extLst>
      <p:ext uri="{BB962C8B-B14F-4D97-AF65-F5344CB8AC3E}">
        <p14:creationId xmlns:p14="http://schemas.microsoft.com/office/powerpoint/2010/main" val="3710676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EC0837-5562-415A-AB3D-546F701322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15FC7C7-6673-49DC-8A52-6B1F822343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6B81B9-32EC-45DE-8B7B-7C7589E0B8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C0DDE5-56E4-4612-83EF-4E6AC33265F7}" type="datetimeFigureOut">
              <a:rPr lang="en-US" smtClean="0"/>
              <a:t>9/17/2019</a:t>
            </a:fld>
            <a:endParaRPr lang="en-US"/>
          </a:p>
        </p:txBody>
      </p:sp>
      <p:sp>
        <p:nvSpPr>
          <p:cNvPr id="5" name="Footer Placeholder 4">
            <a:extLst>
              <a:ext uri="{FF2B5EF4-FFF2-40B4-BE49-F238E27FC236}">
                <a16:creationId xmlns:a16="http://schemas.microsoft.com/office/drawing/2014/main" id="{2559BCCD-E785-4BC4-AE95-C29C2641FC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DB267E5-E051-4E5C-9477-7E5BD1FC49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7041D8-D78F-4992-8803-895D4AF52C7C}" type="slidenum">
              <a:rPr lang="en-US" smtClean="0"/>
              <a:t>‹#›</a:t>
            </a:fld>
            <a:endParaRPr lang="en-US"/>
          </a:p>
        </p:txBody>
      </p:sp>
    </p:spTree>
    <p:extLst>
      <p:ext uri="{BB962C8B-B14F-4D97-AF65-F5344CB8AC3E}">
        <p14:creationId xmlns:p14="http://schemas.microsoft.com/office/powerpoint/2010/main" val="2053852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7E410-CBEC-47F8-8C0A-7272E7922850}"/>
              </a:ext>
            </a:extLst>
          </p:cNvPr>
          <p:cNvSpPr>
            <a:spLocks noGrp="1"/>
          </p:cNvSpPr>
          <p:nvPr>
            <p:ph type="ctrTitle"/>
          </p:nvPr>
        </p:nvSpPr>
        <p:spPr/>
        <p:txBody>
          <a:bodyPr/>
          <a:lstStyle/>
          <a:p>
            <a:r>
              <a:rPr lang="en-US" dirty="0"/>
              <a:t>Type Data</a:t>
            </a:r>
          </a:p>
        </p:txBody>
      </p:sp>
      <p:sp>
        <p:nvSpPr>
          <p:cNvPr id="3" name="Subtitle 2">
            <a:extLst>
              <a:ext uri="{FF2B5EF4-FFF2-40B4-BE49-F238E27FC236}">
                <a16:creationId xmlns:a16="http://schemas.microsoft.com/office/drawing/2014/main" id="{9BEC7964-3AAA-46F4-89EE-2AEFD0FB5FFD}"/>
              </a:ext>
            </a:extLst>
          </p:cNvPr>
          <p:cNvSpPr>
            <a:spLocks noGrp="1"/>
          </p:cNvSpPr>
          <p:nvPr>
            <p:ph type="subTitle" idx="1"/>
          </p:nvPr>
        </p:nvSpPr>
        <p:spPr/>
        <p:txBody>
          <a:bodyPr/>
          <a:lstStyle/>
          <a:p>
            <a:r>
              <a:rPr lang="en-US" dirty="0" err="1"/>
              <a:t>Mysql</a:t>
            </a:r>
            <a:endParaRPr lang="en-US" dirty="0"/>
          </a:p>
        </p:txBody>
      </p:sp>
    </p:spTree>
    <p:extLst>
      <p:ext uri="{BB962C8B-B14F-4D97-AF65-F5344CB8AC3E}">
        <p14:creationId xmlns:p14="http://schemas.microsoft.com/office/powerpoint/2010/main" val="2239180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D6121-B175-4B86-A2A5-84FDE9D061DB}"/>
              </a:ext>
            </a:extLst>
          </p:cNvPr>
          <p:cNvSpPr>
            <a:spLocks noGrp="1"/>
          </p:cNvSpPr>
          <p:nvPr>
            <p:ph type="title"/>
          </p:nvPr>
        </p:nvSpPr>
        <p:spPr/>
        <p:txBody>
          <a:bodyPr/>
          <a:lstStyle/>
          <a:p>
            <a:r>
              <a:rPr lang="en-US" dirty="0" err="1"/>
              <a:t>Jenis</a:t>
            </a:r>
            <a:r>
              <a:rPr lang="en-US" dirty="0"/>
              <a:t> data string:</a:t>
            </a:r>
          </a:p>
        </p:txBody>
      </p:sp>
      <p:graphicFrame>
        <p:nvGraphicFramePr>
          <p:cNvPr id="4" name="Content Placeholder 3">
            <a:extLst>
              <a:ext uri="{FF2B5EF4-FFF2-40B4-BE49-F238E27FC236}">
                <a16:creationId xmlns:a16="http://schemas.microsoft.com/office/drawing/2014/main" id="{84BE6D2A-DCC1-4A6D-884F-C805087667FC}"/>
              </a:ext>
            </a:extLst>
          </p:cNvPr>
          <p:cNvGraphicFramePr>
            <a:graphicFrameLocks noGrp="1"/>
          </p:cNvGraphicFramePr>
          <p:nvPr>
            <p:ph idx="1"/>
            <p:extLst>
              <p:ext uri="{D42A27DB-BD31-4B8C-83A1-F6EECF244321}">
                <p14:modId xmlns:p14="http://schemas.microsoft.com/office/powerpoint/2010/main" val="301716100"/>
              </p:ext>
            </p:extLst>
          </p:nvPr>
        </p:nvGraphicFramePr>
        <p:xfrm>
          <a:off x="838201" y="1534723"/>
          <a:ext cx="10515600" cy="5036977"/>
        </p:xfrm>
        <a:graphic>
          <a:graphicData uri="http://schemas.openxmlformats.org/drawingml/2006/table">
            <a:tbl>
              <a:tblPr/>
              <a:tblGrid>
                <a:gridCol w="2097988">
                  <a:extLst>
                    <a:ext uri="{9D8B030D-6E8A-4147-A177-3AD203B41FA5}">
                      <a16:colId xmlns:a16="http://schemas.microsoft.com/office/drawing/2014/main" val="711596464"/>
                    </a:ext>
                  </a:extLst>
                </a:gridCol>
                <a:gridCol w="8417612">
                  <a:extLst>
                    <a:ext uri="{9D8B030D-6E8A-4147-A177-3AD203B41FA5}">
                      <a16:colId xmlns:a16="http://schemas.microsoft.com/office/drawing/2014/main" val="1378444670"/>
                    </a:ext>
                  </a:extLst>
                </a:gridCol>
              </a:tblGrid>
              <a:tr h="488085">
                <a:tc>
                  <a:txBody>
                    <a:bodyPr/>
                    <a:lstStyle/>
                    <a:p>
                      <a:pPr algn="l" fontAlgn="t"/>
                      <a:r>
                        <a:rPr lang="en-US" sz="1400" dirty="0">
                          <a:effectLst/>
                          <a:latin typeface="+mj-lt"/>
                        </a:rPr>
                        <a:t>CHAR(size)</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t"/>
                      <a:r>
                        <a:rPr lang="en-US" sz="1400" dirty="0">
                          <a:effectLst/>
                          <a:latin typeface="+mj-lt"/>
                        </a:rPr>
                        <a:t>String </a:t>
                      </a:r>
                      <a:r>
                        <a:rPr lang="en-US" sz="1400" dirty="0" err="1">
                          <a:effectLst/>
                          <a:latin typeface="+mj-lt"/>
                        </a:rPr>
                        <a:t>panjang</a:t>
                      </a:r>
                      <a:r>
                        <a:rPr lang="en-US" sz="1400" dirty="0">
                          <a:effectLst/>
                          <a:latin typeface="+mj-lt"/>
                        </a:rPr>
                        <a:t> TETAP (</a:t>
                      </a:r>
                      <a:r>
                        <a:rPr lang="en-US" sz="1400" dirty="0" err="1">
                          <a:effectLst/>
                          <a:latin typeface="+mj-lt"/>
                        </a:rPr>
                        <a:t>dapat</a:t>
                      </a:r>
                      <a:r>
                        <a:rPr lang="en-US" sz="1400" dirty="0">
                          <a:effectLst/>
                          <a:latin typeface="+mj-lt"/>
                        </a:rPr>
                        <a:t> </a:t>
                      </a:r>
                      <a:r>
                        <a:rPr lang="en-US" sz="1400" dirty="0" err="1">
                          <a:effectLst/>
                          <a:latin typeface="+mj-lt"/>
                        </a:rPr>
                        <a:t>berisi</a:t>
                      </a:r>
                      <a:r>
                        <a:rPr lang="en-US" sz="1400" dirty="0">
                          <a:effectLst/>
                          <a:latin typeface="+mj-lt"/>
                        </a:rPr>
                        <a:t> </a:t>
                      </a:r>
                      <a:r>
                        <a:rPr lang="en-US" sz="1400" dirty="0" err="1">
                          <a:effectLst/>
                          <a:latin typeface="+mj-lt"/>
                        </a:rPr>
                        <a:t>huruf</a:t>
                      </a:r>
                      <a:r>
                        <a:rPr lang="en-US" sz="1400" dirty="0">
                          <a:effectLst/>
                          <a:latin typeface="+mj-lt"/>
                        </a:rPr>
                        <a:t>, </a:t>
                      </a:r>
                      <a:r>
                        <a:rPr lang="en-US" sz="1400" dirty="0" err="1">
                          <a:effectLst/>
                          <a:latin typeface="+mj-lt"/>
                        </a:rPr>
                        <a:t>angka</a:t>
                      </a:r>
                      <a:r>
                        <a:rPr lang="en-US" sz="1400" dirty="0">
                          <a:effectLst/>
                          <a:latin typeface="+mj-lt"/>
                        </a:rPr>
                        <a:t>, dan </a:t>
                      </a:r>
                      <a:r>
                        <a:rPr lang="en-US" sz="1400" dirty="0" err="1">
                          <a:effectLst/>
                          <a:latin typeface="+mj-lt"/>
                        </a:rPr>
                        <a:t>karakter</a:t>
                      </a:r>
                      <a:r>
                        <a:rPr lang="en-US" sz="1400" dirty="0">
                          <a:effectLst/>
                          <a:latin typeface="+mj-lt"/>
                        </a:rPr>
                        <a:t> </a:t>
                      </a:r>
                      <a:r>
                        <a:rPr lang="en-US" sz="1400" dirty="0" err="1">
                          <a:effectLst/>
                          <a:latin typeface="+mj-lt"/>
                        </a:rPr>
                        <a:t>khusus</a:t>
                      </a:r>
                      <a:r>
                        <a:rPr lang="en-US" sz="1400" dirty="0">
                          <a:effectLst/>
                          <a:latin typeface="+mj-lt"/>
                        </a:rPr>
                        <a:t>). Parameter </a:t>
                      </a:r>
                      <a:r>
                        <a:rPr lang="en-US" sz="1400" dirty="0" err="1">
                          <a:effectLst/>
                          <a:latin typeface="+mj-lt"/>
                        </a:rPr>
                        <a:t>ukuran</a:t>
                      </a:r>
                      <a:r>
                        <a:rPr lang="en-US" sz="1400" dirty="0">
                          <a:effectLst/>
                          <a:latin typeface="+mj-lt"/>
                        </a:rPr>
                        <a:t> </a:t>
                      </a:r>
                      <a:r>
                        <a:rPr lang="en-US" sz="1400" dirty="0" err="1">
                          <a:effectLst/>
                          <a:latin typeface="+mj-lt"/>
                        </a:rPr>
                        <a:t>menentukan</a:t>
                      </a:r>
                      <a:r>
                        <a:rPr lang="en-US" sz="1400" dirty="0">
                          <a:effectLst/>
                          <a:latin typeface="+mj-lt"/>
                        </a:rPr>
                        <a:t> </a:t>
                      </a:r>
                      <a:r>
                        <a:rPr lang="en-US" sz="1400" dirty="0" err="1">
                          <a:effectLst/>
                          <a:latin typeface="+mj-lt"/>
                        </a:rPr>
                        <a:t>panjang</a:t>
                      </a:r>
                      <a:r>
                        <a:rPr lang="en-US" sz="1400" dirty="0">
                          <a:effectLst/>
                          <a:latin typeface="+mj-lt"/>
                        </a:rPr>
                        <a:t> </a:t>
                      </a:r>
                      <a:r>
                        <a:rPr lang="en-US" sz="1400" dirty="0" err="1">
                          <a:effectLst/>
                          <a:latin typeface="+mj-lt"/>
                        </a:rPr>
                        <a:t>kolom</a:t>
                      </a:r>
                      <a:r>
                        <a:rPr lang="en-US" sz="1400" dirty="0">
                          <a:effectLst/>
                          <a:latin typeface="+mj-lt"/>
                        </a:rPr>
                        <a:t> </a:t>
                      </a:r>
                      <a:r>
                        <a:rPr lang="en-US" sz="1400" dirty="0" err="1">
                          <a:effectLst/>
                          <a:latin typeface="+mj-lt"/>
                        </a:rPr>
                        <a:t>dalam</a:t>
                      </a:r>
                      <a:r>
                        <a:rPr lang="en-US" sz="1400" dirty="0">
                          <a:effectLst/>
                          <a:latin typeface="+mj-lt"/>
                        </a:rPr>
                        <a:t> </a:t>
                      </a:r>
                      <a:r>
                        <a:rPr lang="en-US" sz="1400" dirty="0" err="1">
                          <a:effectLst/>
                          <a:latin typeface="+mj-lt"/>
                        </a:rPr>
                        <a:t>karakter</a:t>
                      </a:r>
                      <a:r>
                        <a:rPr lang="en-US" sz="1400" dirty="0">
                          <a:effectLst/>
                          <a:latin typeface="+mj-lt"/>
                        </a:rPr>
                        <a:t> - </a:t>
                      </a:r>
                      <a:r>
                        <a:rPr lang="en-US" sz="1400" dirty="0" err="1">
                          <a:effectLst/>
                          <a:latin typeface="+mj-lt"/>
                        </a:rPr>
                        <a:t>bisa</a:t>
                      </a:r>
                      <a:r>
                        <a:rPr lang="en-US" sz="1400" dirty="0">
                          <a:effectLst/>
                          <a:latin typeface="+mj-lt"/>
                        </a:rPr>
                        <a:t> </a:t>
                      </a:r>
                      <a:r>
                        <a:rPr lang="en-US" sz="1400" dirty="0" err="1">
                          <a:effectLst/>
                          <a:latin typeface="+mj-lt"/>
                        </a:rPr>
                        <a:t>dari</a:t>
                      </a:r>
                      <a:r>
                        <a:rPr lang="en-US" sz="1400" dirty="0">
                          <a:effectLst/>
                          <a:latin typeface="+mj-lt"/>
                        </a:rPr>
                        <a:t> 0 </a:t>
                      </a:r>
                      <a:r>
                        <a:rPr lang="en-US" sz="1400" dirty="0" err="1">
                          <a:effectLst/>
                          <a:latin typeface="+mj-lt"/>
                        </a:rPr>
                        <a:t>hingga</a:t>
                      </a:r>
                      <a:r>
                        <a:rPr lang="en-US" sz="1400" dirty="0">
                          <a:effectLst/>
                          <a:latin typeface="+mj-lt"/>
                        </a:rPr>
                        <a:t> 255. </a:t>
                      </a:r>
                      <a:r>
                        <a:rPr lang="en-US" sz="1400" dirty="0" err="1">
                          <a:effectLst/>
                          <a:latin typeface="+mj-lt"/>
                        </a:rPr>
                        <a:t>Defaultnya</a:t>
                      </a:r>
                      <a:r>
                        <a:rPr lang="en-US" sz="1400" dirty="0">
                          <a:effectLst/>
                          <a:latin typeface="+mj-lt"/>
                        </a:rPr>
                        <a:t> </a:t>
                      </a:r>
                      <a:r>
                        <a:rPr lang="en-US" sz="1400" dirty="0" err="1">
                          <a:effectLst/>
                          <a:latin typeface="+mj-lt"/>
                        </a:rPr>
                        <a:t>adalah</a:t>
                      </a:r>
                      <a:r>
                        <a:rPr lang="en-US" sz="1400" dirty="0">
                          <a:effectLst/>
                          <a:latin typeface="+mj-lt"/>
                        </a:rPr>
                        <a:t> 1</a:t>
                      </a:r>
                    </a:p>
                  </a:txBody>
                  <a:tcPr marL="7075"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4109896075"/>
                  </a:ext>
                </a:extLst>
              </a:tr>
              <a:tr h="555668">
                <a:tc>
                  <a:txBody>
                    <a:bodyPr/>
                    <a:lstStyle/>
                    <a:p>
                      <a:pPr algn="l" fontAlgn="t"/>
                      <a:r>
                        <a:rPr lang="en-US" sz="1400" dirty="0">
                          <a:effectLst/>
                          <a:latin typeface="+mj-lt"/>
                        </a:rPr>
                        <a:t>VARCHAR(size)</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t"/>
                      <a:r>
                        <a:rPr lang="en-US" sz="1400" dirty="0">
                          <a:effectLst/>
                          <a:latin typeface="+mj-lt"/>
                        </a:rPr>
                        <a:t>String </a:t>
                      </a:r>
                      <a:r>
                        <a:rPr lang="en-US" sz="1400" dirty="0" err="1">
                          <a:effectLst/>
                          <a:latin typeface="+mj-lt"/>
                        </a:rPr>
                        <a:t>panjang</a:t>
                      </a:r>
                      <a:r>
                        <a:rPr lang="en-US" sz="1400" dirty="0">
                          <a:effectLst/>
                          <a:latin typeface="+mj-lt"/>
                        </a:rPr>
                        <a:t> VARIABEL (</a:t>
                      </a:r>
                      <a:r>
                        <a:rPr lang="en-US" sz="1400" dirty="0" err="1">
                          <a:effectLst/>
                          <a:latin typeface="+mj-lt"/>
                        </a:rPr>
                        <a:t>dapat</a:t>
                      </a:r>
                      <a:r>
                        <a:rPr lang="en-US" sz="1400" dirty="0">
                          <a:effectLst/>
                          <a:latin typeface="+mj-lt"/>
                        </a:rPr>
                        <a:t> </a:t>
                      </a:r>
                      <a:r>
                        <a:rPr lang="en-US" sz="1400" dirty="0" err="1">
                          <a:effectLst/>
                          <a:latin typeface="+mj-lt"/>
                        </a:rPr>
                        <a:t>berisi</a:t>
                      </a:r>
                      <a:r>
                        <a:rPr lang="en-US" sz="1400" dirty="0">
                          <a:effectLst/>
                          <a:latin typeface="+mj-lt"/>
                        </a:rPr>
                        <a:t> </a:t>
                      </a:r>
                      <a:r>
                        <a:rPr lang="en-US" sz="1400" dirty="0" err="1">
                          <a:effectLst/>
                          <a:latin typeface="+mj-lt"/>
                        </a:rPr>
                        <a:t>huruf</a:t>
                      </a:r>
                      <a:r>
                        <a:rPr lang="en-US" sz="1400" dirty="0">
                          <a:effectLst/>
                          <a:latin typeface="+mj-lt"/>
                        </a:rPr>
                        <a:t>, </a:t>
                      </a:r>
                      <a:r>
                        <a:rPr lang="en-US" sz="1400" dirty="0" err="1">
                          <a:effectLst/>
                          <a:latin typeface="+mj-lt"/>
                        </a:rPr>
                        <a:t>angka</a:t>
                      </a:r>
                      <a:r>
                        <a:rPr lang="en-US" sz="1400" dirty="0">
                          <a:effectLst/>
                          <a:latin typeface="+mj-lt"/>
                        </a:rPr>
                        <a:t>, dan </a:t>
                      </a:r>
                      <a:r>
                        <a:rPr lang="en-US" sz="1400" dirty="0" err="1">
                          <a:effectLst/>
                          <a:latin typeface="+mj-lt"/>
                        </a:rPr>
                        <a:t>karakter</a:t>
                      </a:r>
                      <a:r>
                        <a:rPr lang="en-US" sz="1400" dirty="0">
                          <a:effectLst/>
                          <a:latin typeface="+mj-lt"/>
                        </a:rPr>
                        <a:t> </a:t>
                      </a:r>
                      <a:r>
                        <a:rPr lang="en-US" sz="1400" dirty="0" err="1">
                          <a:effectLst/>
                          <a:latin typeface="+mj-lt"/>
                        </a:rPr>
                        <a:t>khusus</a:t>
                      </a:r>
                      <a:r>
                        <a:rPr lang="en-US" sz="1400" dirty="0">
                          <a:effectLst/>
                          <a:latin typeface="+mj-lt"/>
                        </a:rPr>
                        <a:t>). Parameter </a:t>
                      </a:r>
                      <a:r>
                        <a:rPr lang="en-US" sz="1400" dirty="0" err="1">
                          <a:effectLst/>
                          <a:latin typeface="+mj-lt"/>
                        </a:rPr>
                        <a:t>ukuran</a:t>
                      </a:r>
                      <a:r>
                        <a:rPr lang="en-US" sz="1400" dirty="0">
                          <a:effectLst/>
                          <a:latin typeface="+mj-lt"/>
                        </a:rPr>
                        <a:t> </a:t>
                      </a:r>
                      <a:r>
                        <a:rPr lang="en-US" sz="1400" dirty="0" err="1">
                          <a:effectLst/>
                          <a:latin typeface="+mj-lt"/>
                        </a:rPr>
                        <a:t>menentukan</a:t>
                      </a:r>
                      <a:r>
                        <a:rPr lang="en-US" sz="1400" dirty="0">
                          <a:effectLst/>
                          <a:latin typeface="+mj-lt"/>
                        </a:rPr>
                        <a:t> </a:t>
                      </a:r>
                      <a:r>
                        <a:rPr lang="en-US" sz="1400" dirty="0" err="1">
                          <a:effectLst/>
                          <a:latin typeface="+mj-lt"/>
                        </a:rPr>
                        <a:t>panjang</a:t>
                      </a:r>
                      <a:r>
                        <a:rPr lang="en-US" sz="1400" dirty="0">
                          <a:effectLst/>
                          <a:latin typeface="+mj-lt"/>
                        </a:rPr>
                        <a:t> </a:t>
                      </a:r>
                      <a:r>
                        <a:rPr lang="en-US" sz="1400" dirty="0" err="1">
                          <a:effectLst/>
                          <a:latin typeface="+mj-lt"/>
                        </a:rPr>
                        <a:t>kolom</a:t>
                      </a:r>
                      <a:r>
                        <a:rPr lang="en-US" sz="1400" dirty="0">
                          <a:effectLst/>
                          <a:latin typeface="+mj-lt"/>
                        </a:rPr>
                        <a:t> </a:t>
                      </a:r>
                      <a:r>
                        <a:rPr lang="en-US" sz="1400" dirty="0" err="1">
                          <a:effectLst/>
                          <a:latin typeface="+mj-lt"/>
                        </a:rPr>
                        <a:t>maksimum</a:t>
                      </a:r>
                      <a:r>
                        <a:rPr lang="en-US" sz="1400" dirty="0">
                          <a:effectLst/>
                          <a:latin typeface="+mj-lt"/>
                        </a:rPr>
                        <a:t> </a:t>
                      </a:r>
                      <a:r>
                        <a:rPr lang="en-US" sz="1400" dirty="0" err="1">
                          <a:effectLst/>
                          <a:latin typeface="+mj-lt"/>
                        </a:rPr>
                        <a:t>dalam</a:t>
                      </a:r>
                      <a:r>
                        <a:rPr lang="en-US" sz="1400" dirty="0">
                          <a:effectLst/>
                          <a:latin typeface="+mj-lt"/>
                        </a:rPr>
                        <a:t> </a:t>
                      </a:r>
                      <a:r>
                        <a:rPr lang="en-US" sz="1400" dirty="0" err="1">
                          <a:effectLst/>
                          <a:latin typeface="+mj-lt"/>
                        </a:rPr>
                        <a:t>karakter</a:t>
                      </a:r>
                      <a:r>
                        <a:rPr lang="en-US" sz="1400" dirty="0">
                          <a:effectLst/>
                          <a:latin typeface="+mj-lt"/>
                        </a:rPr>
                        <a:t> - </a:t>
                      </a:r>
                      <a:r>
                        <a:rPr lang="en-US" sz="1400" dirty="0" err="1">
                          <a:effectLst/>
                          <a:latin typeface="+mj-lt"/>
                        </a:rPr>
                        <a:t>bisa</a:t>
                      </a:r>
                      <a:r>
                        <a:rPr lang="en-US" sz="1400" dirty="0">
                          <a:effectLst/>
                          <a:latin typeface="+mj-lt"/>
                        </a:rPr>
                        <a:t> </a:t>
                      </a:r>
                      <a:r>
                        <a:rPr lang="en-US" sz="1400" dirty="0" err="1">
                          <a:effectLst/>
                          <a:latin typeface="+mj-lt"/>
                        </a:rPr>
                        <a:t>dari</a:t>
                      </a:r>
                      <a:r>
                        <a:rPr lang="en-US" sz="1400" dirty="0">
                          <a:effectLst/>
                          <a:latin typeface="+mj-lt"/>
                        </a:rPr>
                        <a:t> 0 </a:t>
                      </a:r>
                      <a:r>
                        <a:rPr lang="en-US" sz="1400" dirty="0" err="1">
                          <a:effectLst/>
                          <a:latin typeface="+mj-lt"/>
                        </a:rPr>
                        <a:t>hingga</a:t>
                      </a:r>
                      <a:r>
                        <a:rPr lang="en-US" sz="1400" dirty="0">
                          <a:effectLst/>
                          <a:latin typeface="+mj-lt"/>
                        </a:rPr>
                        <a:t> 65535</a:t>
                      </a:r>
                    </a:p>
                  </a:txBody>
                  <a:tcPr marL="7075"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765101019"/>
                  </a:ext>
                </a:extLst>
              </a:tr>
              <a:tr h="456918">
                <a:tc>
                  <a:txBody>
                    <a:bodyPr/>
                    <a:lstStyle/>
                    <a:p>
                      <a:pPr algn="l" fontAlgn="t"/>
                      <a:r>
                        <a:rPr lang="en-US" sz="1400">
                          <a:effectLst/>
                          <a:latin typeface="+mj-lt"/>
                        </a:rPr>
                        <a:t>BINARY(size)</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400" b="0" i="0" u="none" strike="noStrike" dirty="0">
                          <a:solidFill>
                            <a:srgbClr val="000000"/>
                          </a:solidFill>
                          <a:effectLst/>
                          <a:latin typeface="+mj-lt"/>
                        </a:rPr>
                        <a:t>Sama </a:t>
                      </a:r>
                      <a:r>
                        <a:rPr lang="en-US" sz="1400" b="0" i="0" u="none" strike="noStrike" dirty="0" err="1">
                          <a:solidFill>
                            <a:srgbClr val="000000"/>
                          </a:solidFill>
                          <a:effectLst/>
                          <a:latin typeface="+mj-lt"/>
                        </a:rPr>
                        <a:t>dengan</a:t>
                      </a:r>
                      <a:r>
                        <a:rPr lang="en-US" sz="1400" b="0" i="0" u="none" strike="noStrike" dirty="0">
                          <a:solidFill>
                            <a:srgbClr val="000000"/>
                          </a:solidFill>
                          <a:effectLst/>
                          <a:latin typeface="+mj-lt"/>
                        </a:rPr>
                        <a:t> CHAR (), </a:t>
                      </a:r>
                      <a:r>
                        <a:rPr lang="en-US" sz="1400" b="0" i="0" u="none" strike="noStrike" dirty="0" err="1">
                          <a:solidFill>
                            <a:srgbClr val="000000"/>
                          </a:solidFill>
                          <a:effectLst/>
                          <a:latin typeface="+mj-lt"/>
                        </a:rPr>
                        <a:t>tetapi</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menyimpan</a:t>
                      </a:r>
                      <a:r>
                        <a:rPr lang="en-US" sz="1400" b="0" i="0" u="none" strike="noStrike" dirty="0">
                          <a:solidFill>
                            <a:srgbClr val="000000"/>
                          </a:solidFill>
                          <a:effectLst/>
                          <a:latin typeface="+mj-lt"/>
                        </a:rPr>
                        <a:t> string byte </a:t>
                      </a:r>
                      <a:r>
                        <a:rPr lang="en-US" sz="1400" b="0" i="0" u="none" strike="noStrike" dirty="0" err="1">
                          <a:solidFill>
                            <a:srgbClr val="000000"/>
                          </a:solidFill>
                          <a:effectLst/>
                          <a:latin typeface="+mj-lt"/>
                        </a:rPr>
                        <a:t>biner</a:t>
                      </a:r>
                      <a:r>
                        <a:rPr lang="en-US" sz="1400" b="0" i="0" u="none" strike="noStrike" dirty="0">
                          <a:solidFill>
                            <a:srgbClr val="000000"/>
                          </a:solidFill>
                          <a:effectLst/>
                          <a:latin typeface="+mj-lt"/>
                        </a:rPr>
                        <a:t>. Parameter </a:t>
                      </a:r>
                      <a:r>
                        <a:rPr lang="en-US" sz="1400" b="0" i="0" u="none" strike="noStrike" dirty="0" err="1">
                          <a:solidFill>
                            <a:srgbClr val="000000"/>
                          </a:solidFill>
                          <a:effectLst/>
                          <a:latin typeface="+mj-lt"/>
                        </a:rPr>
                        <a:t>ukuran</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menentukan</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panjang</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kolom</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dalam</a:t>
                      </a:r>
                      <a:r>
                        <a:rPr lang="en-US" sz="1400" b="0" i="0" u="none" strike="noStrike" dirty="0">
                          <a:solidFill>
                            <a:srgbClr val="000000"/>
                          </a:solidFill>
                          <a:effectLst/>
                          <a:latin typeface="+mj-lt"/>
                        </a:rPr>
                        <a:t> byte. Default </a:t>
                      </a:r>
                      <a:r>
                        <a:rPr lang="en-US" sz="1400" b="0" i="0" u="none" strike="noStrike" dirty="0" err="1">
                          <a:solidFill>
                            <a:srgbClr val="000000"/>
                          </a:solidFill>
                          <a:effectLst/>
                          <a:latin typeface="+mj-lt"/>
                        </a:rPr>
                        <a:t>adalah</a:t>
                      </a:r>
                      <a:r>
                        <a:rPr lang="en-US" sz="1400" b="0" i="0" u="none" strike="noStrike" dirty="0">
                          <a:solidFill>
                            <a:srgbClr val="000000"/>
                          </a:solidFill>
                          <a:effectLst/>
                          <a:latin typeface="+mj-lt"/>
                        </a:rPr>
                        <a:t> 1</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990293289"/>
                  </a:ext>
                </a:extLst>
              </a:tr>
              <a:tr h="456918">
                <a:tc>
                  <a:txBody>
                    <a:bodyPr/>
                    <a:lstStyle/>
                    <a:p>
                      <a:pPr algn="l" fontAlgn="t"/>
                      <a:r>
                        <a:rPr lang="en-US" sz="1400">
                          <a:effectLst/>
                          <a:latin typeface="+mj-lt"/>
                        </a:rPr>
                        <a:t>VARBINARY(size)</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effectLst/>
                          <a:latin typeface="+mj-lt"/>
                        </a:rPr>
                        <a:t>Sama dengan VARCHAR (), tetapi menyimpan string byte biner. Parameter ukuran menentukan panjang kolom maksimum dalam byte.</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3790558558"/>
                  </a:ext>
                </a:extLst>
              </a:tr>
              <a:tr h="241455">
                <a:tc>
                  <a:txBody>
                    <a:bodyPr/>
                    <a:lstStyle/>
                    <a:p>
                      <a:pPr algn="l" fontAlgn="t"/>
                      <a:r>
                        <a:rPr lang="en-US" sz="1400">
                          <a:effectLst/>
                          <a:latin typeface="+mj-lt"/>
                        </a:rPr>
                        <a:t>TINYBLOB</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400" b="0" i="0" u="none" strike="noStrike">
                          <a:solidFill>
                            <a:srgbClr val="000000"/>
                          </a:solidFill>
                          <a:effectLst/>
                          <a:latin typeface="+mj-lt"/>
                        </a:rPr>
                        <a:t>Untuk BLOB (Binary Large OBjects). Panjang maksimum: 255 byte</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924688785"/>
                  </a:ext>
                </a:extLst>
              </a:tr>
              <a:tr h="241455">
                <a:tc>
                  <a:txBody>
                    <a:bodyPr/>
                    <a:lstStyle/>
                    <a:p>
                      <a:pPr algn="l" fontAlgn="t"/>
                      <a:r>
                        <a:rPr lang="en-US" sz="1400">
                          <a:effectLst/>
                          <a:latin typeface="+mj-lt"/>
                        </a:rPr>
                        <a:t>TINYTEXT</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effectLst/>
                          <a:latin typeface="+mj-lt"/>
                        </a:rPr>
                        <a:t>Memegang string dengan panjang maksimal 255 karakter</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3380423600"/>
                  </a:ext>
                </a:extLst>
              </a:tr>
              <a:tr h="241455">
                <a:tc>
                  <a:txBody>
                    <a:bodyPr/>
                    <a:lstStyle/>
                    <a:p>
                      <a:pPr algn="l" fontAlgn="t"/>
                      <a:r>
                        <a:rPr lang="en-US" sz="1400">
                          <a:effectLst/>
                          <a:latin typeface="+mj-lt"/>
                        </a:rPr>
                        <a:t>TEXT(size)</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400" b="0" i="0" u="none" strike="noStrike">
                          <a:solidFill>
                            <a:srgbClr val="000000"/>
                          </a:solidFill>
                          <a:effectLst/>
                          <a:latin typeface="+mj-lt"/>
                        </a:rPr>
                        <a:t>Memegang string dengan panjang maksimum 65.535 byte</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574187770"/>
                  </a:ext>
                </a:extLst>
              </a:tr>
              <a:tr h="241455">
                <a:tc>
                  <a:txBody>
                    <a:bodyPr/>
                    <a:lstStyle/>
                    <a:p>
                      <a:pPr algn="l" fontAlgn="t"/>
                      <a:r>
                        <a:rPr lang="en-US" sz="1400">
                          <a:effectLst/>
                          <a:latin typeface="+mj-lt"/>
                        </a:rPr>
                        <a:t>BLOB(size)</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effectLst/>
                          <a:latin typeface="+mj-lt"/>
                        </a:rPr>
                        <a:t>Untuk BLOB (Binary Large OBjects). Menyimpan hingga 65.535 byte data</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219451601"/>
                  </a:ext>
                </a:extLst>
              </a:tr>
              <a:tr h="241455">
                <a:tc>
                  <a:txBody>
                    <a:bodyPr/>
                    <a:lstStyle/>
                    <a:p>
                      <a:pPr algn="l" fontAlgn="t"/>
                      <a:r>
                        <a:rPr lang="en-US" sz="1400">
                          <a:effectLst/>
                          <a:latin typeface="+mj-lt"/>
                        </a:rPr>
                        <a:t>MEDIUMTEXT</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nn-NO" sz="1400" b="0" i="0" u="none" strike="noStrike">
                          <a:solidFill>
                            <a:srgbClr val="000000"/>
                          </a:solidFill>
                          <a:effectLst/>
                          <a:latin typeface="+mj-lt"/>
                        </a:rPr>
                        <a:t>Memegang string dengan panjang maksimum 16.777.215 karakter</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1965046723"/>
                  </a:ext>
                </a:extLst>
              </a:tr>
              <a:tr h="241455">
                <a:tc>
                  <a:txBody>
                    <a:bodyPr/>
                    <a:lstStyle/>
                    <a:p>
                      <a:pPr algn="l" fontAlgn="t"/>
                      <a:r>
                        <a:rPr lang="en-US" sz="1400">
                          <a:effectLst/>
                          <a:latin typeface="+mj-lt"/>
                        </a:rPr>
                        <a:t>MEDIUMBLOB</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effectLst/>
                          <a:latin typeface="+mj-lt"/>
                        </a:rPr>
                        <a:t>Untuk BLOB (Binary Large OBjects). Menyimpan hingga 16.777.215 byte data</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877492177"/>
                  </a:ext>
                </a:extLst>
              </a:tr>
              <a:tr h="241455">
                <a:tc>
                  <a:txBody>
                    <a:bodyPr/>
                    <a:lstStyle/>
                    <a:p>
                      <a:pPr algn="l" fontAlgn="t"/>
                      <a:r>
                        <a:rPr lang="en-US" sz="1400">
                          <a:effectLst/>
                          <a:latin typeface="+mj-lt"/>
                        </a:rPr>
                        <a:t>LONGTEXT</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400" b="0" i="0" u="none" strike="noStrike">
                          <a:solidFill>
                            <a:srgbClr val="000000"/>
                          </a:solidFill>
                          <a:effectLst/>
                          <a:latin typeface="+mj-lt"/>
                        </a:rPr>
                        <a:t>Memegang string dengan panjang maksimal 4.294.967.295 karakter</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177282215"/>
                  </a:ext>
                </a:extLst>
              </a:tr>
              <a:tr h="241455">
                <a:tc>
                  <a:txBody>
                    <a:bodyPr/>
                    <a:lstStyle/>
                    <a:p>
                      <a:pPr algn="l" fontAlgn="t"/>
                      <a:r>
                        <a:rPr lang="en-US" sz="1400">
                          <a:effectLst/>
                          <a:latin typeface="+mj-lt"/>
                        </a:rPr>
                        <a:t>LONGBLOB</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400" b="0" i="0" u="none" strike="noStrike">
                          <a:solidFill>
                            <a:srgbClr val="000000"/>
                          </a:solidFill>
                          <a:effectLst/>
                          <a:latin typeface="+mj-lt"/>
                        </a:rPr>
                        <a:t>Untuk BLOB (Binary Large OBjects). Menyimpan hingga 4.294.967.295 byte data</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794912907"/>
                  </a:ext>
                </a:extLst>
              </a:tr>
              <a:tr h="690830">
                <a:tc>
                  <a:txBody>
                    <a:bodyPr/>
                    <a:lstStyle/>
                    <a:p>
                      <a:pPr algn="l" fontAlgn="t"/>
                      <a:r>
                        <a:rPr lang="en-US" sz="1400">
                          <a:effectLst/>
                          <a:latin typeface="+mj-lt"/>
                        </a:rPr>
                        <a:t>ENUM(val1, val2, val3, ...)</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400" b="0" i="0" u="none" strike="noStrike">
                          <a:solidFill>
                            <a:srgbClr val="000000"/>
                          </a:solidFill>
                          <a:effectLst/>
                          <a:latin typeface="+mj-lt"/>
                        </a:rPr>
                        <a:t>Objek string yang hanya dapat memiliki satu nilai, dipilih dari daftar nilai yang mungkin. Anda dapat mendaftar hingga 65535 nilai dalam daftar ENUM. Jika nilai dimasukkan yang tidak ada dalam daftar, nilai kosong akan dimasukkan. Nilai-nilai diurutkan dalam urutan yang Anda masukkan</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83742497"/>
                  </a:ext>
                </a:extLst>
              </a:tr>
              <a:tr h="456918">
                <a:tc>
                  <a:txBody>
                    <a:bodyPr/>
                    <a:lstStyle/>
                    <a:p>
                      <a:pPr algn="l" fontAlgn="t"/>
                      <a:r>
                        <a:rPr lang="en-US" sz="1400" dirty="0">
                          <a:effectLst/>
                          <a:latin typeface="+mj-lt"/>
                        </a:rPr>
                        <a:t>SET(val1, val2, val3, ...)</a:t>
                      </a:r>
                    </a:p>
                  </a:txBody>
                  <a:tcPr marL="14151" marR="7075" marT="7075" marB="7075">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DDDDDD"/>
                      </a:solidFill>
                      <a:prstDash val="solid"/>
                      <a:round/>
                      <a:headEnd type="none" w="med" len="med"/>
                      <a:tailEnd type="none" w="med" len="med"/>
                    </a:lnB>
                    <a:solidFill>
                      <a:srgbClr val="FFFFFF"/>
                    </a:solidFill>
                  </a:tcPr>
                </a:tc>
                <a:tc>
                  <a:txBody>
                    <a:bodyPr/>
                    <a:lstStyle/>
                    <a:p>
                      <a:pPr algn="l" fontAlgn="b"/>
                      <a:r>
                        <a:rPr lang="en-US" sz="1400" b="0" i="0" u="none" strike="noStrike" dirty="0" err="1">
                          <a:solidFill>
                            <a:srgbClr val="000000"/>
                          </a:solidFill>
                          <a:effectLst/>
                          <a:latin typeface="+mj-lt"/>
                        </a:rPr>
                        <a:t>Objek</a:t>
                      </a:r>
                      <a:r>
                        <a:rPr lang="en-US" sz="1400" b="0" i="0" u="none" strike="noStrike" dirty="0">
                          <a:solidFill>
                            <a:srgbClr val="000000"/>
                          </a:solidFill>
                          <a:effectLst/>
                          <a:latin typeface="+mj-lt"/>
                        </a:rPr>
                        <a:t> string yang </a:t>
                      </a:r>
                      <a:r>
                        <a:rPr lang="en-US" sz="1400" b="0" i="0" u="none" strike="noStrike" dirty="0" err="1">
                          <a:solidFill>
                            <a:srgbClr val="000000"/>
                          </a:solidFill>
                          <a:effectLst/>
                          <a:latin typeface="+mj-lt"/>
                        </a:rPr>
                        <a:t>dapat</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memiliki</a:t>
                      </a:r>
                      <a:r>
                        <a:rPr lang="en-US" sz="1400" b="0" i="0" u="none" strike="noStrike" dirty="0">
                          <a:solidFill>
                            <a:srgbClr val="000000"/>
                          </a:solidFill>
                          <a:effectLst/>
                          <a:latin typeface="+mj-lt"/>
                        </a:rPr>
                        <a:t> 0 </a:t>
                      </a:r>
                      <a:r>
                        <a:rPr lang="en-US" sz="1400" b="0" i="0" u="none" strike="noStrike" dirty="0" err="1">
                          <a:solidFill>
                            <a:srgbClr val="000000"/>
                          </a:solidFill>
                          <a:effectLst/>
                          <a:latin typeface="+mj-lt"/>
                        </a:rPr>
                        <a:t>atau</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lebih</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nilai</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dipilih</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dari</a:t>
                      </a:r>
                      <a:r>
                        <a:rPr lang="en-US" sz="1400" b="0" i="0" u="none" strike="noStrike" dirty="0">
                          <a:solidFill>
                            <a:srgbClr val="000000"/>
                          </a:solidFill>
                          <a:effectLst/>
                          <a:latin typeface="+mj-lt"/>
                        </a:rPr>
                        <a:t> daftar </a:t>
                      </a:r>
                      <a:r>
                        <a:rPr lang="en-US" sz="1400" b="0" i="0" u="none" strike="noStrike" dirty="0" err="1">
                          <a:solidFill>
                            <a:srgbClr val="000000"/>
                          </a:solidFill>
                          <a:effectLst/>
                          <a:latin typeface="+mj-lt"/>
                        </a:rPr>
                        <a:t>nilai</a:t>
                      </a:r>
                      <a:r>
                        <a:rPr lang="en-US" sz="1400" b="0" i="0" u="none" strike="noStrike" dirty="0">
                          <a:solidFill>
                            <a:srgbClr val="000000"/>
                          </a:solidFill>
                          <a:effectLst/>
                          <a:latin typeface="+mj-lt"/>
                        </a:rPr>
                        <a:t> yang </a:t>
                      </a:r>
                      <a:r>
                        <a:rPr lang="en-US" sz="1400" b="0" i="0" u="none" strike="noStrike" dirty="0" err="1">
                          <a:solidFill>
                            <a:srgbClr val="000000"/>
                          </a:solidFill>
                          <a:effectLst/>
                          <a:latin typeface="+mj-lt"/>
                        </a:rPr>
                        <a:t>mungkin</a:t>
                      </a:r>
                      <a:r>
                        <a:rPr lang="en-US" sz="1400" b="0" i="0" u="none" strike="noStrike" dirty="0">
                          <a:solidFill>
                            <a:srgbClr val="000000"/>
                          </a:solidFill>
                          <a:effectLst/>
                          <a:latin typeface="+mj-lt"/>
                        </a:rPr>
                        <a:t>. Anda </a:t>
                      </a:r>
                      <a:r>
                        <a:rPr lang="en-US" sz="1400" b="0" i="0" u="none" strike="noStrike" dirty="0" err="1">
                          <a:solidFill>
                            <a:srgbClr val="000000"/>
                          </a:solidFill>
                          <a:effectLst/>
                          <a:latin typeface="+mj-lt"/>
                        </a:rPr>
                        <a:t>dapat</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mendaftar</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hingga</a:t>
                      </a:r>
                      <a:r>
                        <a:rPr lang="en-US" sz="1400" b="0" i="0" u="none" strike="noStrike" dirty="0">
                          <a:solidFill>
                            <a:srgbClr val="000000"/>
                          </a:solidFill>
                          <a:effectLst/>
                          <a:latin typeface="+mj-lt"/>
                        </a:rPr>
                        <a:t> 64 </a:t>
                      </a:r>
                      <a:r>
                        <a:rPr lang="en-US" sz="1400" b="0" i="0" u="none" strike="noStrike" dirty="0" err="1">
                          <a:solidFill>
                            <a:srgbClr val="000000"/>
                          </a:solidFill>
                          <a:effectLst/>
                          <a:latin typeface="+mj-lt"/>
                        </a:rPr>
                        <a:t>nilai</a:t>
                      </a:r>
                      <a:r>
                        <a:rPr lang="en-US" sz="1400" b="0" i="0" u="none" strike="noStrike" dirty="0">
                          <a:solidFill>
                            <a:srgbClr val="000000"/>
                          </a:solidFill>
                          <a:effectLst/>
                          <a:latin typeface="+mj-lt"/>
                        </a:rPr>
                        <a:t> </a:t>
                      </a:r>
                      <a:r>
                        <a:rPr lang="en-US" sz="1400" b="0" i="0" u="none" strike="noStrike" dirty="0" err="1">
                          <a:solidFill>
                            <a:srgbClr val="000000"/>
                          </a:solidFill>
                          <a:effectLst/>
                          <a:latin typeface="+mj-lt"/>
                        </a:rPr>
                        <a:t>dalam</a:t>
                      </a:r>
                      <a:r>
                        <a:rPr lang="en-US" sz="1400" b="0" i="0" u="none" strike="noStrike" dirty="0">
                          <a:solidFill>
                            <a:srgbClr val="000000"/>
                          </a:solidFill>
                          <a:effectLst/>
                          <a:latin typeface="+mj-lt"/>
                        </a:rPr>
                        <a:t> daftar SET</a:t>
                      </a:r>
                    </a:p>
                  </a:txBody>
                  <a:tcPr marL="3810" marR="3810" marT="3810" marB="0" anchor="b">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67715297"/>
                  </a:ext>
                </a:extLst>
              </a:tr>
            </a:tbl>
          </a:graphicData>
        </a:graphic>
      </p:graphicFrame>
    </p:spTree>
    <p:extLst>
      <p:ext uri="{BB962C8B-B14F-4D97-AF65-F5344CB8AC3E}">
        <p14:creationId xmlns:p14="http://schemas.microsoft.com/office/powerpoint/2010/main" val="3822327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CF19E-12DA-458B-8602-5A8B549C4DD5}"/>
              </a:ext>
            </a:extLst>
          </p:cNvPr>
          <p:cNvSpPr>
            <a:spLocks noGrp="1"/>
          </p:cNvSpPr>
          <p:nvPr>
            <p:ph type="title"/>
          </p:nvPr>
        </p:nvSpPr>
        <p:spPr/>
        <p:txBody>
          <a:bodyPr>
            <a:normAutofit/>
          </a:bodyPr>
          <a:lstStyle/>
          <a:p>
            <a:r>
              <a:rPr lang="en-US" dirty="0"/>
              <a:t>Numeric data types:</a:t>
            </a:r>
          </a:p>
        </p:txBody>
      </p:sp>
      <p:graphicFrame>
        <p:nvGraphicFramePr>
          <p:cNvPr id="4" name="Content Placeholder 3">
            <a:extLst>
              <a:ext uri="{FF2B5EF4-FFF2-40B4-BE49-F238E27FC236}">
                <a16:creationId xmlns:a16="http://schemas.microsoft.com/office/drawing/2014/main" id="{7A93A7DE-3F52-49C4-859D-7C5131092FB8}"/>
              </a:ext>
            </a:extLst>
          </p:cNvPr>
          <p:cNvGraphicFramePr>
            <a:graphicFrameLocks noGrp="1"/>
          </p:cNvGraphicFramePr>
          <p:nvPr>
            <p:ph idx="1"/>
            <p:extLst>
              <p:ext uri="{D42A27DB-BD31-4B8C-83A1-F6EECF244321}">
                <p14:modId xmlns:p14="http://schemas.microsoft.com/office/powerpoint/2010/main" val="75185623"/>
              </p:ext>
            </p:extLst>
          </p:nvPr>
        </p:nvGraphicFramePr>
        <p:xfrm>
          <a:off x="962265" y="1549926"/>
          <a:ext cx="10603288" cy="4834984"/>
        </p:xfrm>
        <a:graphic>
          <a:graphicData uri="http://schemas.openxmlformats.org/drawingml/2006/table">
            <a:tbl>
              <a:tblPr/>
              <a:tblGrid>
                <a:gridCol w="1349007">
                  <a:extLst>
                    <a:ext uri="{9D8B030D-6E8A-4147-A177-3AD203B41FA5}">
                      <a16:colId xmlns:a16="http://schemas.microsoft.com/office/drawing/2014/main" val="1789000614"/>
                    </a:ext>
                  </a:extLst>
                </a:gridCol>
                <a:gridCol w="9254281">
                  <a:extLst>
                    <a:ext uri="{9D8B030D-6E8A-4147-A177-3AD203B41FA5}">
                      <a16:colId xmlns:a16="http://schemas.microsoft.com/office/drawing/2014/main" val="1457983256"/>
                    </a:ext>
                  </a:extLst>
                </a:gridCol>
              </a:tblGrid>
              <a:tr h="315149">
                <a:tc>
                  <a:txBody>
                    <a:bodyPr/>
                    <a:lstStyle/>
                    <a:p>
                      <a:pPr algn="l" fontAlgn="t"/>
                      <a:r>
                        <a:rPr lang="en-US" sz="1200">
                          <a:effectLst/>
                        </a:rPr>
                        <a:t>BIT(</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200" b="0" i="0" u="none" strike="noStrike">
                          <a:solidFill>
                            <a:srgbClr val="000000"/>
                          </a:solidFill>
                          <a:effectLst/>
                          <a:latin typeface="Calibri" panose="020F0502020204030204" pitchFamily="34" charset="0"/>
                        </a:rPr>
                        <a:t>Jenis nilai bit. Jumlah bit per nilai ditentukan dalam ukuran. Parameter ukuran dapat menyimpan nilai dari 1 hingga 64. Nilai default untuk ukuran adalah 1.</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981387119"/>
                  </a:ext>
                </a:extLst>
              </a:tr>
              <a:tr h="315149">
                <a:tc>
                  <a:txBody>
                    <a:bodyPr/>
                    <a:lstStyle/>
                    <a:p>
                      <a:pPr algn="l" fontAlgn="t"/>
                      <a:r>
                        <a:rPr lang="en-US" sz="1200">
                          <a:effectLst/>
                        </a:rPr>
                        <a:t>TINYINT(</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panose="020F0502020204030204" pitchFamily="34" charset="0"/>
                        </a:rPr>
                        <a:t>Bilangan bulat yang sangat kecil. Kisaran yang ditandatangani adalah dari -128 hingga 127. Kisaran yang tidak ditandai adalah dari 0 hingga 255. Parameter ukuran menentukan lebar tampilan maksimum (yaitu 255)</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451929613"/>
                  </a:ext>
                </a:extLst>
              </a:tr>
              <a:tr h="144285">
                <a:tc>
                  <a:txBody>
                    <a:bodyPr/>
                    <a:lstStyle/>
                    <a:p>
                      <a:pPr algn="l" fontAlgn="t"/>
                      <a:r>
                        <a:rPr lang="en-US" sz="1200">
                          <a:effectLst/>
                        </a:rPr>
                        <a:t>BOOL</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200" b="0" i="0" u="none" strike="noStrike">
                          <a:solidFill>
                            <a:srgbClr val="000000"/>
                          </a:solidFill>
                          <a:effectLst/>
                          <a:latin typeface="Calibri" panose="020F0502020204030204" pitchFamily="34" charset="0"/>
                        </a:rPr>
                        <a:t>Tidak dianggap salah, nilai tidak dianggap benar.</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921755628"/>
                  </a:ext>
                </a:extLst>
              </a:tr>
              <a:tr h="41767">
                <a:tc>
                  <a:txBody>
                    <a:bodyPr/>
                    <a:lstStyle/>
                    <a:p>
                      <a:pPr algn="l" fontAlgn="t"/>
                      <a:r>
                        <a:rPr lang="en-US" sz="1200">
                          <a:effectLst/>
                        </a:rPr>
                        <a:t>BOOLEAN</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panose="020F0502020204030204" pitchFamily="34" charset="0"/>
                        </a:rPr>
                        <a:t>Sama dengan BOOL</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303316232"/>
                  </a:ext>
                </a:extLst>
              </a:tr>
              <a:tr h="315149">
                <a:tc>
                  <a:txBody>
                    <a:bodyPr/>
                    <a:lstStyle/>
                    <a:p>
                      <a:pPr algn="l" fontAlgn="t"/>
                      <a:r>
                        <a:rPr lang="en-US" sz="1200">
                          <a:effectLst/>
                        </a:rPr>
                        <a:t>SMALLINT(</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200" b="0" i="0" u="none" strike="noStrike">
                          <a:solidFill>
                            <a:srgbClr val="000000"/>
                          </a:solidFill>
                          <a:effectLst/>
                          <a:latin typeface="Calibri" panose="020F0502020204030204" pitchFamily="34" charset="0"/>
                        </a:rPr>
                        <a:t>Bilangan bulat kecil. Kisaran yang ditandatangani adalah dari -32768 hingga 32767. Kisaran yang tidak ditandai adalah dari 0 hingga 65535. Parameter ukuran menentukan lebar tampilan maksimum (yaitu 255)</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1262295174"/>
                  </a:ext>
                </a:extLst>
              </a:tr>
              <a:tr h="349322">
                <a:tc>
                  <a:txBody>
                    <a:bodyPr/>
                    <a:lstStyle/>
                    <a:p>
                      <a:pPr algn="l" fontAlgn="t"/>
                      <a:r>
                        <a:rPr lang="en-US" sz="1200">
                          <a:effectLst/>
                        </a:rPr>
                        <a:t>MEDIUMINT(</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panose="020F0502020204030204" pitchFamily="34" charset="0"/>
                        </a:rPr>
                        <a:t>Integer menengah. Kisaran yang ditandatangani adalah dari -8388608 hingga 8388607. Kisaran yang tidak ditandai adalah dari 0 hingga 16777215. Parameter ukuran menentukan lebar tampilan maksimum (yaitu 255)</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371594015"/>
                  </a:ext>
                </a:extLst>
              </a:tr>
              <a:tr h="383495">
                <a:tc>
                  <a:txBody>
                    <a:bodyPr/>
                    <a:lstStyle/>
                    <a:p>
                      <a:pPr algn="l" fontAlgn="t"/>
                      <a:r>
                        <a:rPr lang="en-US" sz="1200">
                          <a:effectLst/>
                        </a:rPr>
                        <a:t>INT(</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200" b="0" i="0" u="none" strike="noStrike">
                          <a:solidFill>
                            <a:srgbClr val="000000"/>
                          </a:solidFill>
                          <a:effectLst/>
                          <a:latin typeface="Calibri" panose="020F0502020204030204" pitchFamily="34" charset="0"/>
                        </a:rPr>
                        <a:t>Integer menengah. Kisaran yang ditandatangani adalah dari -2147483648 hingga 2147483647. Kisaran yang tidak ditandai adalah dari 0 hingga 4294967295. Parameter ukuran menentukan lebar tampilan maksimum (yaitu 255)</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666274044"/>
                  </a:ext>
                </a:extLst>
              </a:tr>
              <a:tr h="41767">
                <a:tc>
                  <a:txBody>
                    <a:bodyPr/>
                    <a:lstStyle/>
                    <a:p>
                      <a:pPr algn="l" fontAlgn="t"/>
                      <a:r>
                        <a:rPr lang="en-US" sz="1200">
                          <a:effectLst/>
                        </a:rPr>
                        <a:t>INTEGER(</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panose="020F0502020204030204" pitchFamily="34" charset="0"/>
                        </a:rPr>
                        <a:t>Sama dengan INT (ukuran)</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397497919"/>
                  </a:ext>
                </a:extLst>
              </a:tr>
              <a:tr h="486013">
                <a:tc>
                  <a:txBody>
                    <a:bodyPr/>
                    <a:lstStyle/>
                    <a:p>
                      <a:pPr algn="l" fontAlgn="t"/>
                      <a:r>
                        <a:rPr lang="en-US" sz="1200">
                          <a:effectLst/>
                        </a:rPr>
                        <a:t>BIGINT(</a:t>
                      </a:r>
                      <a:r>
                        <a:rPr lang="en-US" sz="1200" i="1">
                          <a:effectLst/>
                        </a:rPr>
                        <a:t>size</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200" b="0" i="0" u="none" strike="noStrike">
                          <a:solidFill>
                            <a:srgbClr val="000000"/>
                          </a:solidFill>
                          <a:effectLst/>
                          <a:latin typeface="Calibri" panose="020F0502020204030204" pitchFamily="34" charset="0"/>
                        </a:rPr>
                        <a:t>Bilangan bulat besar. Kisaran yang ditandatangani adalah dari -9223372036854775808 hingga 9223372036854775807. Kisaran yang tidak ditandai adalah dari 0 hingga 18446744073709551615. Parameter ukuran menentukan lebar tampilan maksimum (yaitu 255)</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769316863"/>
                  </a:ext>
                </a:extLst>
              </a:tr>
              <a:tr h="437013">
                <a:tc>
                  <a:txBody>
                    <a:bodyPr/>
                    <a:lstStyle/>
                    <a:p>
                      <a:pPr algn="l" fontAlgn="t"/>
                      <a:r>
                        <a:rPr lang="en-US" sz="1200">
                          <a:effectLst/>
                        </a:rPr>
                        <a:t>FLOAT(</a:t>
                      </a:r>
                      <a:r>
                        <a:rPr lang="en-US" sz="1200" i="1">
                          <a:effectLst/>
                        </a:rPr>
                        <a:t>size</a:t>
                      </a:r>
                      <a:r>
                        <a:rPr lang="en-US" sz="1200">
                          <a:effectLst/>
                        </a:rPr>
                        <a:t>, </a:t>
                      </a:r>
                      <a:r>
                        <a:rPr lang="en-US" sz="1200" i="1">
                          <a:effectLst/>
                        </a:rPr>
                        <a:t>d</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panose="020F0502020204030204" pitchFamily="34" charset="0"/>
                        </a:rPr>
                        <a:t>Angka titik mengambang. Jumlah total digit ditentukan dalam ukuran. Jumlah digit setelah titik desimal ditentukan dalam parameter d. Sintaks ini tidak digunakan lagi di MySQL 8.0.17, dan akan dihapus di versi MySQL yang akan datang</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816138300"/>
                  </a:ext>
                </a:extLst>
              </a:tr>
              <a:tr h="359953">
                <a:tc>
                  <a:txBody>
                    <a:bodyPr/>
                    <a:lstStyle/>
                    <a:p>
                      <a:pPr algn="l" fontAlgn="t"/>
                      <a:r>
                        <a:rPr lang="en-US" sz="1200">
                          <a:effectLst/>
                        </a:rPr>
                        <a:t>FLOAT(</a:t>
                      </a:r>
                      <a:r>
                        <a:rPr lang="en-US" sz="1200" i="1">
                          <a:effectLst/>
                        </a:rPr>
                        <a:t>p</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b"/>
                      <a:r>
                        <a:rPr lang="en-US" sz="1200" b="0" i="0" u="none" strike="noStrike" dirty="0" err="1">
                          <a:solidFill>
                            <a:srgbClr val="000000"/>
                          </a:solidFill>
                          <a:effectLst/>
                          <a:latin typeface="Calibri" panose="020F0502020204030204" pitchFamily="34" charset="0"/>
                        </a:rPr>
                        <a:t>Angka</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titik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mengambang</a:t>
                      </a:r>
                      <a:r>
                        <a:rPr lang="en-US" sz="1200" b="0" i="0" u="none" strike="noStrike" dirty="0">
                          <a:solidFill>
                            <a:srgbClr val="000000"/>
                          </a:solidFill>
                          <a:effectLst/>
                          <a:latin typeface="Calibri" panose="020F0502020204030204" pitchFamily="34" charset="0"/>
                        </a:rPr>
                        <a:t>. MySQL </a:t>
                      </a:r>
                      <a:r>
                        <a:rPr lang="en-US" sz="1200" b="0" i="0" u="none" strike="noStrike" dirty="0" err="1">
                          <a:solidFill>
                            <a:srgbClr val="000000"/>
                          </a:solidFill>
                          <a:effectLst/>
                          <a:latin typeface="Calibri" panose="020F0502020204030204" pitchFamily="34" charset="0"/>
                        </a:rPr>
                        <a:t>menggunakan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nilai</a:t>
                      </a:r>
                      <a:r>
                        <a:rPr lang="en-US" sz="1200" b="0" i="0" u="none" strike="noStrike" dirty="0">
                          <a:solidFill>
                            <a:srgbClr val="000000"/>
                          </a:solidFill>
                          <a:effectLst/>
                          <a:latin typeface="Calibri" panose="020F0502020204030204" pitchFamily="34" charset="0"/>
                        </a:rPr>
                        <a:t> p </a:t>
                      </a:r>
                      <a:r>
                        <a:rPr lang="en-US" sz="1200" b="0" i="0" u="none" strike="noStrike" dirty="0" err="1">
                          <a:solidFill>
                            <a:srgbClr val="000000"/>
                          </a:solidFill>
                          <a:effectLst/>
                          <a:latin typeface="Calibri" panose="020F0502020204030204" pitchFamily="34" charset="0"/>
                        </a:rPr>
                        <a:t>untuk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menentukan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apakah</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akan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menggunakan</a:t>
                      </a:r>
                      <a:r>
                        <a:rPr lang="en-US" sz="1200" b="0" i="0" u="none" strike="noStrike" dirty="0">
                          <a:solidFill>
                            <a:srgbClr val="000000"/>
                          </a:solidFill>
                          <a:effectLst/>
                          <a:latin typeface="Calibri" panose="020F0502020204030204" pitchFamily="34" charset="0"/>
                        </a:rPr>
                        <a:t> FLOAT </a:t>
                      </a:r>
                      <a:r>
                        <a:rPr lang="en-US" sz="1200" b="0" i="0" u="none" strike="noStrike" dirty="0" err="1">
                          <a:solidFill>
                            <a:srgbClr val="000000"/>
                          </a:solidFill>
                          <a:effectLst/>
                          <a:latin typeface="Calibri" panose="020F0502020204030204" pitchFamily="34" charset="0"/>
                        </a:rPr>
                        <a:t>atau</a:t>
                      </a:r>
                      <a:r>
                        <a:rPr lang="en-US" sz="1200" b="0" i="0" u="none" strike="noStrike" dirty="0">
                          <a:solidFill>
                            <a:srgbClr val="000000"/>
                          </a:solidFill>
                          <a:effectLst/>
                          <a:latin typeface="Calibri" panose="020F0502020204030204" pitchFamily="34" charset="0"/>
                        </a:rPr>
                        <a:t> DOUBLE </a:t>
                      </a:r>
                      <a:r>
                        <a:rPr lang="en-US" sz="1200" b="0" i="0" u="none" strike="noStrike" dirty="0" err="1">
                          <a:solidFill>
                            <a:srgbClr val="000000"/>
                          </a:solidFill>
                          <a:effectLst/>
                          <a:latin typeface="Calibri" panose="020F0502020204030204" pitchFamily="34" charset="0"/>
                        </a:rPr>
                        <a:t>untuk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tipe</a:t>
                      </a:r>
                      <a:r>
                        <a:rPr lang="en-US" sz="1200" b="0" i="0" u="none" strike="noStrike" dirty="0">
                          <a:solidFill>
                            <a:srgbClr val="000000"/>
                          </a:solidFill>
                          <a:effectLst/>
                          <a:latin typeface="Calibri" panose="020F0502020204030204" pitchFamily="34" charset="0"/>
                        </a:rPr>
                        <a:t> data yang </a:t>
                      </a:r>
                      <a:r>
                        <a:rPr lang="en-US" sz="1200" b="0" i="0" u="none" strike="noStrike" dirty="0" err="1">
                          <a:solidFill>
                            <a:srgbClr val="000000"/>
                          </a:solidFill>
                          <a:effectLst/>
                          <a:latin typeface="Calibri" panose="020F0502020204030204" pitchFamily="34" charset="0"/>
                        </a:rPr>
                        <a:t>dihasilkan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Jika</a:t>
                      </a:r>
                      <a:r>
                        <a:rPr lang="en-US" sz="1200" b="0" i="0" u="none" strike="noStrike" dirty="0">
                          <a:solidFill>
                            <a:srgbClr val="000000"/>
                          </a:solidFill>
                          <a:effectLst/>
                          <a:latin typeface="Calibri" panose="020F0502020204030204" pitchFamily="34" charset="0"/>
                        </a:rPr>
                        <a:t> p </a:t>
                      </a:r>
                      <a:r>
                        <a:rPr lang="en-US" sz="1200" b="0" i="0" u="none" strike="noStrike" dirty="0" err="1">
                          <a:solidFill>
                            <a:srgbClr val="000000"/>
                          </a:solidFill>
                          <a:effectLst/>
                          <a:latin typeface="Calibri" panose="020F0502020204030204" pitchFamily="34" charset="0"/>
                        </a:rPr>
                        <a:t>dari</a:t>
                      </a:r>
                      <a:r>
                        <a:rPr lang="en-US" sz="1200" b="0" i="0" u="none" strike="noStrike" dirty="0">
                          <a:solidFill>
                            <a:srgbClr val="000000"/>
                          </a:solidFill>
                          <a:effectLst/>
                          <a:latin typeface="Calibri" panose="020F0502020204030204" pitchFamily="34" charset="0"/>
                        </a:rPr>
                        <a:t> 0 </a:t>
                      </a:r>
                      <a:r>
                        <a:rPr lang="en-US" sz="1200" b="0" i="0" u="none" strike="noStrike" dirty="0" err="1">
                          <a:solidFill>
                            <a:srgbClr val="000000"/>
                          </a:solidFill>
                          <a:effectLst/>
                          <a:latin typeface="Calibri" panose="020F0502020204030204" pitchFamily="34" charset="0"/>
                        </a:rPr>
                        <a:t>hingga</a:t>
                      </a:r>
                      <a:r>
                        <a:rPr lang="en-US" sz="1200" b="0" i="0" u="none" strike="noStrike" dirty="0">
                          <a:solidFill>
                            <a:srgbClr val="000000"/>
                          </a:solidFill>
                          <a:effectLst/>
                          <a:latin typeface="Calibri" panose="020F0502020204030204" pitchFamily="34" charset="0"/>
                        </a:rPr>
                        <a:t> 24, </a:t>
                      </a:r>
                      <a:r>
                        <a:rPr lang="en-US" sz="1200" b="0" i="0" u="none" strike="noStrike" dirty="0" err="1">
                          <a:solidFill>
                            <a:srgbClr val="000000"/>
                          </a:solidFill>
                          <a:effectLst/>
                          <a:latin typeface="Calibri" panose="020F0502020204030204" pitchFamily="34" charset="0"/>
                        </a:rPr>
                        <a:t>tipe</a:t>
                      </a:r>
                      <a:r>
                        <a:rPr lang="en-US" sz="1200" b="0" i="0" u="none" strike="noStrike" dirty="0">
                          <a:solidFill>
                            <a:srgbClr val="000000"/>
                          </a:solidFill>
                          <a:effectLst/>
                          <a:latin typeface="Calibri" panose="020F0502020204030204" pitchFamily="34" charset="0"/>
                        </a:rPr>
                        <a:t> data </a:t>
                      </a:r>
                      <a:r>
                        <a:rPr lang="en-US" sz="1200" b="0" i="0" u="none" strike="noStrike" dirty="0" err="1">
                          <a:solidFill>
                            <a:srgbClr val="000000"/>
                          </a:solidFill>
                          <a:effectLst/>
                          <a:latin typeface="Calibri" panose="020F0502020204030204" pitchFamily="34" charset="0"/>
                        </a:rPr>
                        <a:t>menjadi</a:t>
                      </a:r>
                      <a:r>
                        <a:rPr lang="en-US" sz="1200" b="0" i="0" u="none" strike="noStrike" dirty="0">
                          <a:solidFill>
                            <a:srgbClr val="000000"/>
                          </a:solidFill>
                          <a:effectLst/>
                          <a:latin typeface="Calibri" panose="020F0502020204030204" pitchFamily="34" charset="0"/>
                        </a:rPr>
                        <a:t> FLOAT (). </a:t>
                      </a:r>
                      <a:r>
                        <a:rPr lang="en-US" sz="1200" b="0" i="0" u="none" strike="noStrike" dirty="0" err="1">
                          <a:solidFill>
                            <a:srgbClr val="000000"/>
                          </a:solidFill>
                          <a:effectLst/>
                          <a:latin typeface="Calibri" panose="020F0502020204030204" pitchFamily="34" charset="0"/>
                        </a:rPr>
                        <a:t>Jika</a:t>
                      </a:r>
                      <a:r>
                        <a:rPr lang="en-US" sz="1200" b="0" i="0" u="none" strike="noStrike" dirty="0">
                          <a:solidFill>
                            <a:srgbClr val="000000"/>
                          </a:solidFill>
                          <a:effectLst/>
                          <a:latin typeface="Calibri" panose="020F0502020204030204" pitchFamily="34" charset="0"/>
                        </a:rPr>
                        <a:t> p </a:t>
                      </a:r>
                      <a:r>
                        <a:rPr lang="en-US" sz="1200" b="0" i="0" u="none" strike="noStrike" dirty="0" err="1">
                          <a:solidFill>
                            <a:srgbClr val="000000"/>
                          </a:solidFill>
                          <a:effectLst/>
                          <a:latin typeface="Calibri" panose="020F0502020204030204" pitchFamily="34" charset="0"/>
                        </a:rPr>
                        <a:t>dari</a:t>
                      </a:r>
                      <a:r>
                        <a:rPr lang="en-US" sz="1200" b="0" i="0" u="none" strike="noStrike" dirty="0">
                          <a:solidFill>
                            <a:srgbClr val="000000"/>
                          </a:solidFill>
                          <a:effectLst/>
                          <a:latin typeface="Calibri" panose="020F0502020204030204" pitchFamily="34" charset="0"/>
                        </a:rPr>
                        <a:t> 25 </a:t>
                      </a:r>
                      <a:r>
                        <a:rPr lang="en-US" sz="1200" b="0" i="0" u="none" strike="noStrike" dirty="0" err="1">
                          <a:solidFill>
                            <a:srgbClr val="000000"/>
                          </a:solidFill>
                          <a:effectLst/>
                          <a:latin typeface="Calibri" panose="020F0502020204030204" pitchFamily="34" charset="0"/>
                        </a:rPr>
                        <a:t>hingga</a:t>
                      </a:r>
                      <a:r>
                        <a:rPr lang="en-US" sz="1200" b="0" i="0" u="none" strike="noStrike" dirty="0">
                          <a:solidFill>
                            <a:srgbClr val="000000"/>
                          </a:solidFill>
                          <a:effectLst/>
                          <a:latin typeface="Calibri" panose="020F0502020204030204" pitchFamily="34" charset="0"/>
                        </a:rPr>
                        <a:t> 53, </a:t>
                      </a:r>
                      <a:r>
                        <a:rPr lang="en-US" sz="1200" b="0" i="0" u="none" strike="noStrike" dirty="0" err="1">
                          <a:solidFill>
                            <a:srgbClr val="000000"/>
                          </a:solidFill>
                          <a:effectLst/>
                          <a:latin typeface="Calibri" panose="020F0502020204030204" pitchFamily="34" charset="0"/>
                        </a:rPr>
                        <a:t>tipe</a:t>
                      </a:r>
                      <a:r>
                        <a:rPr lang="en-US" sz="1200" b="0" i="0" u="none" strike="noStrike" dirty="0">
                          <a:solidFill>
                            <a:srgbClr val="000000"/>
                          </a:solidFill>
                          <a:effectLst/>
                          <a:latin typeface="Calibri" panose="020F0502020204030204" pitchFamily="34" charset="0"/>
                        </a:rPr>
                        <a:t> data </a:t>
                      </a:r>
                      <a:r>
                        <a:rPr lang="en-US" sz="1200" b="0" i="0" u="none" strike="noStrike" dirty="0" err="1">
                          <a:solidFill>
                            <a:srgbClr val="000000"/>
                          </a:solidFill>
                          <a:effectLst/>
                          <a:latin typeface="Calibri" panose="020F0502020204030204" pitchFamily="34" charset="0"/>
                        </a:rPr>
                        <a:t>menjadi</a:t>
                      </a:r>
                      <a:r>
                        <a:rPr lang="en-US" sz="1200" b="0" i="0" u="none" strike="noStrike" dirty="0">
                          <a:solidFill>
                            <a:srgbClr val="000000"/>
                          </a:solidFill>
                          <a:effectLst/>
                          <a:latin typeface="Calibri" panose="020F0502020204030204" pitchFamily="34" charset="0"/>
                        </a:rPr>
                        <a:t> DOUBLE ()</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4196787399"/>
                  </a:ext>
                </a:extLst>
              </a:tr>
              <a:tr h="211380">
                <a:tc>
                  <a:txBody>
                    <a:bodyPr/>
                    <a:lstStyle/>
                    <a:p>
                      <a:pPr algn="l" fontAlgn="t"/>
                      <a:r>
                        <a:rPr lang="en-US" sz="1200">
                          <a:effectLst/>
                        </a:rPr>
                        <a:t>DOUBLE(</a:t>
                      </a:r>
                      <a:r>
                        <a:rPr lang="en-US" sz="1200" i="1">
                          <a:effectLst/>
                        </a:rPr>
                        <a:t>size</a:t>
                      </a:r>
                      <a:r>
                        <a:rPr lang="en-US" sz="1200">
                          <a:effectLst/>
                        </a:rPr>
                        <a:t>, </a:t>
                      </a:r>
                      <a:r>
                        <a:rPr lang="en-US" sz="1200" i="1">
                          <a:effectLst/>
                        </a:rPr>
                        <a:t>d</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a:solidFill>
                            <a:srgbClr val="000000"/>
                          </a:solidFill>
                          <a:effectLst/>
                          <a:latin typeface="Calibri" panose="020F0502020204030204" pitchFamily="34" charset="0"/>
                        </a:rPr>
                        <a:t>Angka floating point ukuran normal. Jumlah total digit ditentukan dalam ukuran. Jumlah digit setelah titik desimal ditentukan dalam parameter d</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728130632"/>
                  </a:ext>
                </a:extLst>
              </a:tr>
              <a:tr h="461413">
                <a:tc>
                  <a:txBody>
                    <a:bodyPr/>
                    <a:lstStyle/>
                    <a:p>
                      <a:pPr algn="l" fontAlgn="t"/>
                      <a:r>
                        <a:rPr lang="en-US" sz="1200" dirty="0">
                          <a:effectLst/>
                        </a:rPr>
                        <a:t>DECIMAL(</a:t>
                      </a:r>
                      <a:r>
                        <a:rPr lang="en-US" sz="1200" i="1" dirty="0">
                          <a:effectLst/>
                        </a:rPr>
                        <a:t>size</a:t>
                      </a:r>
                      <a:r>
                        <a:rPr lang="en-US" sz="1200" dirty="0">
                          <a:effectLst/>
                        </a:rPr>
                        <a:t>, </a:t>
                      </a:r>
                      <a:r>
                        <a:rPr lang="en-US" sz="1200" i="1" dirty="0">
                          <a:effectLst/>
                        </a:rPr>
                        <a:t>d</a:t>
                      </a:r>
                      <a:r>
                        <a:rPr lang="en-US" sz="1200" dirty="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b"/>
                      <a:r>
                        <a:rPr lang="en-US" sz="1200" b="0" i="0" u="none" strike="noStrike" dirty="0" err="1">
                          <a:solidFill>
                            <a:srgbClr val="000000"/>
                          </a:solidFill>
                          <a:effectLst/>
                          <a:latin typeface="Calibri" panose="020F0502020204030204" pitchFamily="34" charset="0"/>
                        </a:rPr>
                        <a:t>Nomor</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titik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tetap</a:t>
                      </a:r>
                      <a:r>
                        <a:rPr lang="en-US" sz="1200" b="0" i="0" u="none" strike="noStrike" dirty="0">
                          <a:solidFill>
                            <a:srgbClr val="000000"/>
                          </a:solidFill>
                          <a:effectLst/>
                          <a:latin typeface="Calibri" panose="020F0502020204030204" pitchFamily="34" charset="0"/>
                        </a:rPr>
                        <a:t> yang </a:t>
                      </a:r>
                      <a:r>
                        <a:rPr lang="en-US" sz="1200" b="0" i="0" u="none" strike="noStrike" dirty="0" err="1">
                          <a:solidFill>
                            <a:srgbClr val="000000"/>
                          </a:solidFill>
                          <a:effectLst/>
                          <a:latin typeface="Calibri" panose="020F0502020204030204" pitchFamily="34" charset="0"/>
                        </a:rPr>
                        <a:t>tepat</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Jumlah</a:t>
                      </a:r>
                      <a:r>
                        <a:rPr lang="en-US" sz="1200" b="0" i="0" u="none" strike="noStrike" dirty="0">
                          <a:solidFill>
                            <a:srgbClr val="000000"/>
                          </a:solidFill>
                          <a:effectLst/>
                          <a:latin typeface="Calibri" panose="020F0502020204030204" pitchFamily="34" charset="0"/>
                        </a:rPr>
                        <a:t> total digit </a:t>
                      </a:r>
                      <a:r>
                        <a:rPr lang="en-US" sz="1200" b="0" i="0" u="none" strike="noStrike" dirty="0" err="1">
                          <a:solidFill>
                            <a:srgbClr val="000000"/>
                          </a:solidFill>
                          <a:effectLst/>
                          <a:latin typeface="Calibri" panose="020F0502020204030204" pitchFamily="34" charset="0"/>
                        </a:rPr>
                        <a:t>ditentukan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dalam</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ukuran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Jumlah</a:t>
                      </a:r>
                      <a:r>
                        <a:rPr lang="en-US" sz="1200" b="0" i="0" u="none" strike="noStrike" dirty="0">
                          <a:solidFill>
                            <a:srgbClr val="000000"/>
                          </a:solidFill>
                          <a:effectLst/>
                          <a:latin typeface="Calibri" panose="020F0502020204030204" pitchFamily="34" charset="0"/>
                        </a:rPr>
                        <a:t> digit </a:t>
                      </a:r>
                      <a:r>
                        <a:rPr lang="en-US" sz="1200" b="0" i="0" u="none" strike="noStrike" dirty="0" err="1">
                          <a:solidFill>
                            <a:srgbClr val="000000"/>
                          </a:solidFill>
                          <a:effectLst/>
                          <a:latin typeface="Calibri" panose="020F0502020204030204" pitchFamily="34" charset="0"/>
                        </a:rPr>
                        <a:t>setelah</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titik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desimal</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ditentukan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dalam</a:t>
                      </a:r>
                      <a:r>
                        <a:rPr lang="en-US" sz="1200" b="0" i="0" u="none" strike="noStrike" dirty="0">
                          <a:solidFill>
                            <a:srgbClr val="000000"/>
                          </a:solidFill>
                          <a:effectLst/>
                          <a:latin typeface="Calibri" panose="020F0502020204030204" pitchFamily="34" charset="0"/>
                        </a:rPr>
                        <a:t> parameter d. </a:t>
                      </a:r>
                      <a:r>
                        <a:rPr lang="en-US" sz="1200" b="0" i="0" u="none" strike="noStrike" dirty="0" err="1">
                          <a:solidFill>
                            <a:srgbClr val="000000"/>
                          </a:solidFill>
                          <a:effectLst/>
                          <a:latin typeface="Calibri" panose="020F0502020204030204" pitchFamily="34" charset="0"/>
                        </a:rPr>
                        <a:t>Jumlah</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maksimum</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untuk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ukuran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adalah</a:t>
                      </a:r>
                      <a:r>
                        <a:rPr lang="en-US" sz="1200" b="0" i="0" u="none" strike="noStrike" dirty="0">
                          <a:solidFill>
                            <a:srgbClr val="000000"/>
                          </a:solidFill>
                          <a:effectLst/>
                          <a:latin typeface="Calibri" panose="020F0502020204030204" pitchFamily="34" charset="0"/>
                        </a:rPr>
                        <a:t> 65. </a:t>
                      </a:r>
                      <a:r>
                        <a:rPr lang="en-US" sz="1200" b="0" i="0" u="none" strike="noStrike" dirty="0" err="1">
                          <a:solidFill>
                            <a:srgbClr val="000000"/>
                          </a:solidFill>
                          <a:effectLst/>
                          <a:latin typeface="Calibri" panose="020F0502020204030204" pitchFamily="34" charset="0"/>
                        </a:rPr>
                        <a:t>Jumlah</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maksimum</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untuk</a:t>
                      </a:r>
                      <a:r>
                        <a:rPr lang="en-US" sz="1200" b="0" i="0" u="none" strike="noStrike" dirty="0">
                          <a:solidFill>
                            <a:srgbClr val="000000"/>
                          </a:solidFill>
                          <a:effectLst/>
                          <a:latin typeface="Calibri" panose="020F0502020204030204" pitchFamily="34" charset="0"/>
                        </a:rPr>
                        <a:t> d </a:t>
                      </a:r>
                      <a:r>
                        <a:rPr lang="en-US" sz="1200" b="0" i="0" u="none" strike="noStrike" dirty="0" err="1">
                          <a:solidFill>
                            <a:srgbClr val="000000"/>
                          </a:solidFill>
                          <a:effectLst/>
                          <a:latin typeface="Calibri" panose="020F0502020204030204" pitchFamily="34" charset="0"/>
                        </a:rPr>
                        <a:t>adalah</a:t>
                      </a:r>
                      <a:r>
                        <a:rPr lang="en-US" sz="1200" b="0" i="0" u="none" strike="noStrike" dirty="0">
                          <a:solidFill>
                            <a:srgbClr val="000000"/>
                          </a:solidFill>
                          <a:effectLst/>
                          <a:latin typeface="Calibri" panose="020F0502020204030204" pitchFamily="34" charset="0"/>
                        </a:rPr>
                        <a:t> 30. Nilai default </a:t>
                      </a:r>
                      <a:r>
                        <a:rPr lang="en-US" sz="1200" b="0" i="0" u="none" strike="noStrike" dirty="0" err="1">
                          <a:solidFill>
                            <a:srgbClr val="000000"/>
                          </a:solidFill>
                          <a:effectLst/>
                          <a:latin typeface="Calibri" panose="020F0502020204030204" pitchFamily="34" charset="0"/>
                        </a:rPr>
                        <a:t>untuk</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ukuran</a:t>
                      </a:r>
                      <a:r>
                        <a:rPr lang="en-US" sz="1200" b="0" i="0" u="none" strike="noStrike" dirty="0">
                          <a:solidFill>
                            <a:srgbClr val="000000"/>
                          </a:solidFill>
                          <a:effectLst/>
                          <a:latin typeface="Calibri" panose="020F0502020204030204" pitchFamily="34" charset="0"/>
                        </a:rPr>
                        <a:t> </a:t>
                      </a:r>
                      <a:r>
                        <a:rPr lang="en-US" sz="1200" b="0" i="0" u="none" strike="noStrike" dirty="0" err="1">
                          <a:solidFill>
                            <a:srgbClr val="000000"/>
                          </a:solidFill>
                          <a:effectLst/>
                          <a:latin typeface="Calibri" panose="020F0502020204030204" pitchFamily="34" charset="0"/>
                        </a:rPr>
                        <a:t>adalah</a:t>
                      </a:r>
                      <a:r>
                        <a:rPr lang="en-US" sz="1200" b="0" i="0" u="none" strike="noStrike" dirty="0">
                          <a:solidFill>
                            <a:srgbClr val="000000"/>
                          </a:solidFill>
                          <a:effectLst/>
                          <a:latin typeface="Calibri" panose="020F0502020204030204" pitchFamily="34" charset="0"/>
                        </a:rPr>
                        <a:t> 10. Nilai default </a:t>
                      </a:r>
                      <a:r>
                        <a:rPr lang="en-US" sz="1200" b="0" i="0" u="none" strike="noStrike" dirty="0" err="1">
                          <a:solidFill>
                            <a:srgbClr val="000000"/>
                          </a:solidFill>
                          <a:effectLst/>
                          <a:latin typeface="Calibri" panose="020F0502020204030204" pitchFamily="34" charset="0"/>
                        </a:rPr>
                        <a:t>untuk</a:t>
                      </a:r>
                      <a:r>
                        <a:rPr lang="en-US" sz="1200" b="0" i="0" u="none" strike="noStrike" dirty="0">
                          <a:solidFill>
                            <a:srgbClr val="000000"/>
                          </a:solidFill>
                          <a:effectLst/>
                          <a:latin typeface="Calibri" panose="020F0502020204030204" pitchFamily="34" charset="0"/>
                        </a:rPr>
                        <a:t> d </a:t>
                      </a:r>
                      <a:r>
                        <a:rPr lang="en-US" sz="1200" b="0" i="0" u="none" strike="noStrike" dirty="0" err="1">
                          <a:solidFill>
                            <a:srgbClr val="000000"/>
                          </a:solidFill>
                          <a:effectLst/>
                          <a:latin typeface="Calibri" panose="020F0502020204030204" pitchFamily="34" charset="0"/>
                        </a:rPr>
                        <a:t>adalah</a:t>
                      </a:r>
                      <a:r>
                        <a:rPr lang="en-US" sz="1200" b="0" i="0" u="none" strike="noStrike" dirty="0">
                          <a:solidFill>
                            <a:srgbClr val="000000"/>
                          </a:solidFill>
                          <a:effectLst/>
                          <a:latin typeface="Calibri" panose="020F0502020204030204" pitchFamily="34" charset="0"/>
                        </a:rPr>
                        <a:t> 0.</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3547852640"/>
                  </a:ext>
                </a:extLst>
              </a:tr>
              <a:tr h="75940">
                <a:tc>
                  <a:txBody>
                    <a:bodyPr/>
                    <a:lstStyle/>
                    <a:p>
                      <a:pPr algn="l" fontAlgn="t"/>
                      <a:r>
                        <a:rPr lang="en-US" sz="1200">
                          <a:effectLst/>
                        </a:rPr>
                        <a:t>DEC(</a:t>
                      </a:r>
                      <a:r>
                        <a:rPr lang="en-US" sz="1200" i="1">
                          <a:effectLst/>
                        </a:rPr>
                        <a:t>size</a:t>
                      </a:r>
                      <a:r>
                        <a:rPr lang="en-US" sz="1200">
                          <a:effectLst/>
                        </a:rPr>
                        <a:t>, </a:t>
                      </a:r>
                      <a:r>
                        <a:rPr lang="en-US" sz="1200" i="1">
                          <a:effectLst/>
                        </a:rPr>
                        <a:t>d</a:t>
                      </a:r>
                      <a:r>
                        <a:rPr lang="en-US" sz="1200">
                          <a:effectLst/>
                        </a:rPr>
                        <a:t>)</a:t>
                      </a:r>
                    </a:p>
                  </a:txBody>
                  <a:tcPr marL="60960" marR="30480" marT="30480" marB="3048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DDDDDD"/>
                      </a:solidFill>
                      <a:prstDash val="solid"/>
                      <a:round/>
                      <a:headEnd type="none" w="med" len="med"/>
                      <a:tailEnd type="none" w="med" len="med"/>
                    </a:lnB>
                    <a:solidFill>
                      <a:srgbClr val="F1F1F1"/>
                    </a:solidFill>
                  </a:tcPr>
                </a:tc>
                <a:tc>
                  <a:txBody>
                    <a:bodyPr/>
                    <a:lstStyle/>
                    <a:p>
                      <a:pPr algn="l" fontAlgn="b"/>
                      <a:r>
                        <a:rPr lang="es-ES" sz="1200" b="0" i="0" u="none" strike="noStrike" dirty="0">
                          <a:solidFill>
                            <a:srgbClr val="000000"/>
                          </a:solidFill>
                          <a:effectLst/>
                          <a:latin typeface="Calibri" panose="020F0502020204030204" pitchFamily="34" charset="0"/>
                        </a:rPr>
                        <a:t>Sama </a:t>
                      </a:r>
                      <a:r>
                        <a:rPr lang="es-ES" sz="1200" b="0" i="0" u="none" strike="noStrike" dirty="0" err="1">
                          <a:solidFill>
                            <a:srgbClr val="000000"/>
                          </a:solidFill>
                          <a:effectLst/>
                          <a:latin typeface="Calibri" panose="020F0502020204030204" pitchFamily="34" charset="0"/>
                        </a:rPr>
                        <a:t>dengan</a:t>
                      </a:r>
                      <a:r>
                        <a:rPr lang="es-ES" sz="1200" b="0" i="0" u="none" strike="noStrike" dirty="0">
                          <a:solidFill>
                            <a:srgbClr val="000000"/>
                          </a:solidFill>
                          <a:effectLst/>
                          <a:latin typeface="Calibri" panose="020F0502020204030204" pitchFamily="34" charset="0"/>
                        </a:rPr>
                        <a:t> DECIMAL (</a:t>
                      </a:r>
                      <a:r>
                        <a:rPr lang="es-ES" sz="1200" b="0" i="0" u="none" strike="noStrike" dirty="0" err="1">
                          <a:solidFill>
                            <a:srgbClr val="000000"/>
                          </a:solidFill>
                          <a:effectLst/>
                          <a:latin typeface="Calibri" panose="020F0502020204030204" pitchFamily="34" charset="0"/>
                        </a:rPr>
                        <a:t>ukuran</a:t>
                      </a:r>
                      <a:r>
                        <a:rPr lang="es-ES" sz="1200" b="0" i="0" u="none" strike="noStrike" dirty="0">
                          <a:solidFill>
                            <a:srgbClr val="000000"/>
                          </a:solidFill>
                          <a:effectLst/>
                          <a:latin typeface="Calibri" panose="020F0502020204030204" pitchFamily="34" charset="0"/>
                        </a:rPr>
                        <a:t>, d)</a:t>
                      </a:r>
                    </a:p>
                  </a:txBody>
                  <a:tcPr marL="3810" marR="3810" marT="3810" marB="0">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DDDDDD"/>
                      </a:solidFill>
                      <a:prstDash val="solid"/>
                      <a:round/>
                      <a:headEnd type="none" w="med" len="med"/>
                      <a:tailEnd type="none" w="med" len="med"/>
                    </a:lnB>
                    <a:solidFill>
                      <a:srgbClr val="F1F1F1"/>
                    </a:solidFill>
                  </a:tcPr>
                </a:tc>
                <a:extLst>
                  <a:ext uri="{0D108BD9-81ED-4DB2-BD59-A6C34878D82A}">
                    <a16:rowId xmlns:a16="http://schemas.microsoft.com/office/drawing/2014/main" val="154851164"/>
                  </a:ext>
                </a:extLst>
              </a:tr>
            </a:tbl>
          </a:graphicData>
        </a:graphic>
      </p:graphicFrame>
    </p:spTree>
    <p:extLst>
      <p:ext uri="{BB962C8B-B14F-4D97-AF65-F5344CB8AC3E}">
        <p14:creationId xmlns:p14="http://schemas.microsoft.com/office/powerpoint/2010/main" val="1509180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82977-9A3D-4068-9EFC-F46638BA7334}"/>
              </a:ext>
            </a:extLst>
          </p:cNvPr>
          <p:cNvSpPr>
            <a:spLocks noGrp="1"/>
          </p:cNvSpPr>
          <p:nvPr>
            <p:ph type="title"/>
          </p:nvPr>
        </p:nvSpPr>
        <p:spPr/>
        <p:txBody>
          <a:bodyPr/>
          <a:lstStyle/>
          <a:p>
            <a:r>
              <a:rPr lang="nl-NL" dirty="0"/>
              <a:t>Jenis data tanggal dan waktu:</a:t>
            </a:r>
            <a:endParaRPr lang="en-US" dirty="0"/>
          </a:p>
        </p:txBody>
      </p:sp>
      <p:graphicFrame>
        <p:nvGraphicFramePr>
          <p:cNvPr id="4" name="Content Placeholder 3">
            <a:extLst>
              <a:ext uri="{FF2B5EF4-FFF2-40B4-BE49-F238E27FC236}">
                <a16:creationId xmlns:a16="http://schemas.microsoft.com/office/drawing/2014/main" id="{7C1D1806-F5CF-4C3E-BD3E-C1601DF96ACE}"/>
              </a:ext>
            </a:extLst>
          </p:cNvPr>
          <p:cNvGraphicFramePr>
            <a:graphicFrameLocks noGrp="1"/>
          </p:cNvGraphicFramePr>
          <p:nvPr>
            <p:ph idx="1"/>
            <p:extLst>
              <p:ext uri="{D42A27DB-BD31-4B8C-83A1-F6EECF244321}">
                <p14:modId xmlns:p14="http://schemas.microsoft.com/office/powerpoint/2010/main" val="2191358537"/>
              </p:ext>
            </p:extLst>
          </p:nvPr>
        </p:nvGraphicFramePr>
        <p:xfrm>
          <a:off x="838200" y="1599534"/>
          <a:ext cx="10515600" cy="4351339"/>
        </p:xfrm>
        <a:graphic>
          <a:graphicData uri="http://schemas.openxmlformats.org/drawingml/2006/table">
            <a:tbl>
              <a:tblPr/>
              <a:tblGrid>
                <a:gridCol w="2029064">
                  <a:extLst>
                    <a:ext uri="{9D8B030D-6E8A-4147-A177-3AD203B41FA5}">
                      <a16:colId xmlns:a16="http://schemas.microsoft.com/office/drawing/2014/main" val="1798459907"/>
                    </a:ext>
                  </a:extLst>
                </a:gridCol>
                <a:gridCol w="8486536">
                  <a:extLst>
                    <a:ext uri="{9D8B030D-6E8A-4147-A177-3AD203B41FA5}">
                      <a16:colId xmlns:a16="http://schemas.microsoft.com/office/drawing/2014/main" val="1607528377"/>
                    </a:ext>
                  </a:extLst>
                </a:gridCol>
              </a:tblGrid>
              <a:tr h="371842">
                <a:tc>
                  <a:txBody>
                    <a:bodyPr/>
                    <a:lstStyle/>
                    <a:p>
                      <a:pPr algn="l" fontAlgn="t"/>
                      <a:r>
                        <a:rPr lang="en-US" sz="1800">
                          <a:effectLst/>
                        </a:rPr>
                        <a:t>DATE</a:t>
                      </a:r>
                    </a:p>
                  </a:txBody>
                  <a:tcPr marL="15823"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t"/>
                      <a:r>
                        <a:rPr lang="en-US" sz="1800">
                          <a:effectLst/>
                        </a:rPr>
                        <a:t>A date. Format: YYYY-MM-DD. The supported range is from '1000-01-01' to '9999-12-31'</a:t>
                      </a:r>
                    </a:p>
                  </a:txBody>
                  <a:tcPr marL="7912"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902706860"/>
                  </a:ext>
                </a:extLst>
              </a:tr>
              <a:tr h="1155082">
                <a:tc>
                  <a:txBody>
                    <a:bodyPr/>
                    <a:lstStyle/>
                    <a:p>
                      <a:pPr algn="l" fontAlgn="t"/>
                      <a:r>
                        <a:rPr lang="en-US" sz="1800">
                          <a:effectLst/>
                        </a:rPr>
                        <a:t>DATETIME(</a:t>
                      </a:r>
                      <a:r>
                        <a:rPr lang="en-US" sz="1800" i="1">
                          <a:effectLst/>
                        </a:rPr>
                        <a:t>fsp</a:t>
                      </a:r>
                      <a:r>
                        <a:rPr lang="en-US" sz="1800">
                          <a:effectLst/>
                        </a:rPr>
                        <a:t>)</a:t>
                      </a:r>
                    </a:p>
                  </a:txBody>
                  <a:tcPr marL="15823"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t"/>
                      <a:r>
                        <a:rPr lang="en-US" sz="1800">
                          <a:effectLst/>
                        </a:rPr>
                        <a:t>A date and time combination. Format: YYYY-MM-DD hh:mm:ss. The supported range is from '1000-01-01 00:00:00' to '9999-12-31 23:59:59'. Adding DEFAULT and ON UPDATE in the column definition to get automatic initialization and updating to the current date and time</a:t>
                      </a:r>
                    </a:p>
                  </a:txBody>
                  <a:tcPr marL="7912"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4113096356"/>
                  </a:ext>
                </a:extLst>
              </a:tr>
              <a:tr h="1867120">
                <a:tc>
                  <a:txBody>
                    <a:bodyPr/>
                    <a:lstStyle/>
                    <a:p>
                      <a:pPr algn="l" fontAlgn="t"/>
                      <a:r>
                        <a:rPr lang="en-US" sz="1800">
                          <a:effectLst/>
                        </a:rPr>
                        <a:t>TIMESTAMP(</a:t>
                      </a:r>
                      <a:r>
                        <a:rPr lang="en-US" sz="1800" i="1">
                          <a:effectLst/>
                        </a:rPr>
                        <a:t>fsp</a:t>
                      </a:r>
                      <a:r>
                        <a:rPr lang="en-US" sz="1800">
                          <a:effectLst/>
                        </a:rPr>
                        <a:t>)</a:t>
                      </a:r>
                    </a:p>
                  </a:txBody>
                  <a:tcPr marL="15823"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tc>
                  <a:txBody>
                    <a:bodyPr/>
                    <a:lstStyle/>
                    <a:p>
                      <a:pPr algn="l" fontAlgn="t"/>
                      <a:r>
                        <a:rPr lang="en-US" sz="1800">
                          <a:effectLst/>
                        </a:rPr>
                        <a:t>A timestamp. TIMESTAMP values are stored as the number of seconds since the Unix epoch ('1970-01-01 00:00:00' UTC). Format: YYYY-MM-DD hh:mm:ss. The supported range is from '1970-01-01 00:00:01' UTC to '2038-01-09 03:14:07' UTC. Automatic initialization and updating to the current date and time can be specified using DEFAULT CURRENT_TIMESTAMP and ON UPDATE CURRENT_TIMESTAMP in the column definition</a:t>
                      </a:r>
                    </a:p>
                  </a:txBody>
                  <a:tcPr marL="7912"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1F1F1"/>
                    </a:solidFill>
                  </a:tcPr>
                </a:tc>
                <a:extLst>
                  <a:ext uri="{0D108BD9-81ED-4DB2-BD59-A6C34878D82A}">
                    <a16:rowId xmlns:a16="http://schemas.microsoft.com/office/drawing/2014/main" val="3534763172"/>
                  </a:ext>
                </a:extLst>
              </a:tr>
              <a:tr h="371842">
                <a:tc>
                  <a:txBody>
                    <a:bodyPr/>
                    <a:lstStyle/>
                    <a:p>
                      <a:pPr algn="l" fontAlgn="t"/>
                      <a:r>
                        <a:rPr lang="en-US" sz="1800">
                          <a:effectLst/>
                        </a:rPr>
                        <a:t>TIME(</a:t>
                      </a:r>
                      <a:r>
                        <a:rPr lang="en-US" sz="1800" i="1">
                          <a:effectLst/>
                        </a:rPr>
                        <a:t>fsp</a:t>
                      </a:r>
                      <a:r>
                        <a:rPr lang="en-US" sz="1800">
                          <a:effectLst/>
                        </a:rPr>
                        <a:t>)</a:t>
                      </a:r>
                    </a:p>
                  </a:txBody>
                  <a:tcPr marL="15823"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tc>
                  <a:txBody>
                    <a:bodyPr/>
                    <a:lstStyle/>
                    <a:p>
                      <a:pPr algn="l" fontAlgn="t"/>
                      <a:r>
                        <a:rPr lang="en-US" sz="1800" dirty="0">
                          <a:effectLst/>
                        </a:rPr>
                        <a:t>A time. Format: </a:t>
                      </a:r>
                      <a:r>
                        <a:rPr lang="en-US" sz="1800" dirty="0" err="1">
                          <a:effectLst/>
                        </a:rPr>
                        <a:t>hh:mm:ss</a:t>
                      </a:r>
                      <a:r>
                        <a:rPr lang="en-US" sz="1800" dirty="0">
                          <a:effectLst/>
                        </a:rPr>
                        <a:t>. The supported range is from '-838:59:59' to '838:59:59'</a:t>
                      </a:r>
                    </a:p>
                  </a:txBody>
                  <a:tcPr marL="7912"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3772481784"/>
                  </a:ext>
                </a:extLst>
              </a:tr>
              <a:tr h="585453">
                <a:tc>
                  <a:txBody>
                    <a:bodyPr/>
                    <a:lstStyle/>
                    <a:p>
                      <a:pPr algn="l" fontAlgn="t"/>
                      <a:r>
                        <a:rPr lang="en-US" sz="1800">
                          <a:effectLst/>
                        </a:rPr>
                        <a:t>YEAR</a:t>
                      </a:r>
                    </a:p>
                  </a:txBody>
                  <a:tcPr marL="15823"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DDDDDD"/>
                      </a:solidFill>
                      <a:prstDash val="solid"/>
                      <a:round/>
                      <a:headEnd type="none" w="med" len="med"/>
                      <a:tailEnd type="none" w="med" len="med"/>
                    </a:lnB>
                    <a:solidFill>
                      <a:srgbClr val="F1F1F1"/>
                    </a:solidFill>
                  </a:tcPr>
                </a:tc>
                <a:tc>
                  <a:txBody>
                    <a:bodyPr/>
                    <a:lstStyle/>
                    <a:p>
                      <a:pPr algn="l" fontAlgn="t"/>
                      <a:r>
                        <a:rPr lang="en-US" sz="1800" dirty="0">
                          <a:effectLst/>
                        </a:rPr>
                        <a:t>A year in four-digit format. Values allowed in four-digit format: 1901 to 2155, and 0000.</a:t>
                      </a:r>
                      <a:br>
                        <a:rPr lang="en-US" sz="1800" dirty="0">
                          <a:effectLst/>
                        </a:rPr>
                      </a:br>
                      <a:r>
                        <a:rPr lang="en-US" sz="1800" dirty="0">
                          <a:effectLst/>
                        </a:rPr>
                        <a:t>MySQL 8.0 does not support year in two-digit format.</a:t>
                      </a:r>
                    </a:p>
                  </a:txBody>
                  <a:tcPr marL="7912" marR="7912" marT="7912" marB="7912">
                    <a:lnL w="3810" cap="flat" cmpd="sng" algn="ctr">
                      <a:solidFill>
                        <a:srgbClr val="CCCCCC"/>
                      </a:solidFill>
                      <a:prstDash val="solid"/>
                      <a:round/>
                      <a:headEnd type="none" w="med" len="med"/>
                      <a:tailEnd type="none" w="med" len="med"/>
                    </a:lnL>
                    <a:lnR w="3810" cap="flat" cmpd="sng" algn="ctr">
                      <a:solidFill>
                        <a:srgbClr val="CCCCCC"/>
                      </a:solidFill>
                      <a:prstDash val="solid"/>
                      <a:round/>
                      <a:headEnd type="none" w="med" len="med"/>
                      <a:tailEnd type="none" w="med" len="med"/>
                    </a:lnR>
                    <a:lnT w="3810" cap="flat" cmpd="sng" algn="ctr">
                      <a:solidFill>
                        <a:srgbClr val="CCCCCC"/>
                      </a:solidFill>
                      <a:prstDash val="solid"/>
                      <a:round/>
                      <a:headEnd type="none" w="med" len="med"/>
                      <a:tailEnd type="none" w="med" len="med"/>
                    </a:lnT>
                    <a:lnB w="3810" cap="flat" cmpd="sng" algn="ctr">
                      <a:solidFill>
                        <a:srgbClr val="DDDDDD"/>
                      </a:solidFill>
                      <a:prstDash val="solid"/>
                      <a:round/>
                      <a:headEnd type="none" w="med" len="med"/>
                      <a:tailEnd type="none" w="med" len="med"/>
                    </a:lnB>
                    <a:solidFill>
                      <a:srgbClr val="F1F1F1"/>
                    </a:solidFill>
                  </a:tcPr>
                </a:tc>
                <a:extLst>
                  <a:ext uri="{0D108BD9-81ED-4DB2-BD59-A6C34878D82A}">
                    <a16:rowId xmlns:a16="http://schemas.microsoft.com/office/drawing/2014/main" val="659725208"/>
                  </a:ext>
                </a:extLst>
              </a:tr>
            </a:tbl>
          </a:graphicData>
        </a:graphic>
      </p:graphicFrame>
    </p:spTree>
    <p:extLst>
      <p:ext uri="{BB962C8B-B14F-4D97-AF65-F5344CB8AC3E}">
        <p14:creationId xmlns:p14="http://schemas.microsoft.com/office/powerpoint/2010/main" val="22191213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940</Words>
  <Application>Microsoft Office PowerPoint</Application>
  <PresentationFormat>Widescreen</PresentationFormat>
  <Paragraphs>71</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Type Data</vt:lpstr>
      <vt:lpstr>Jenis data string:</vt:lpstr>
      <vt:lpstr>Numeric data types:</vt:lpstr>
      <vt:lpstr>Jenis data tanggal dan waktu: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Type Data</dc:title>
  <dc:creator>aris tri</dc:creator>
  <cp:lastModifiedBy>aris tri</cp:lastModifiedBy>
  <cp:revision>4</cp:revision>
  <dcterms:created xsi:type="dcterms:W3CDTF">2019-09-17T01:04:46Z</dcterms:created>
  <dcterms:modified xsi:type="dcterms:W3CDTF">2019-09-17T03:10:23Z</dcterms:modified>
</cp:coreProperties>
</file>