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5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6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7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8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theme/theme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8" r:id="rId1"/>
    <p:sldMasterId id="2147483720" r:id="rId2"/>
    <p:sldMasterId id="2147483732" r:id="rId3"/>
    <p:sldMasterId id="2147483761" r:id="rId4"/>
    <p:sldMasterId id="2147483826" r:id="rId5"/>
    <p:sldMasterId id="2147483892" r:id="rId6"/>
    <p:sldMasterId id="2147484603" r:id="rId7"/>
    <p:sldMasterId id="2147484741" r:id="rId8"/>
    <p:sldMasterId id="2147484819" r:id="rId9"/>
  </p:sldMasterIdLst>
  <p:sldIdLst>
    <p:sldId id="256" r:id="rId10"/>
    <p:sldId id="258" r:id="rId11"/>
    <p:sldId id="288" r:id="rId12"/>
    <p:sldId id="260" r:id="rId13"/>
    <p:sldId id="259" r:id="rId14"/>
    <p:sldId id="261" r:id="rId15"/>
    <p:sldId id="262" r:id="rId16"/>
    <p:sldId id="264" r:id="rId17"/>
    <p:sldId id="266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10" Type="http://schemas.openxmlformats.org/officeDocument/2006/relationships/slide" Target="slides/slide1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Layouts/_rels/slideLayout7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64940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1124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2583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122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2211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4983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334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223192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716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0054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31839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65797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5475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4068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13844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07267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7429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20611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97515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45931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25381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70034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409897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12897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974366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2367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9858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74018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50370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617458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1035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407577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12216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85590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5783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64061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78798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710250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45474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81869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80916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58089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890283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147672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83059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676167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502061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78715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5595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369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164881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99613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850745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268482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82382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368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7775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50905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319280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915641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07365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27967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38411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39693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55347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63611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07145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284951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19641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6258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75741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20032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601695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24335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34606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63729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967716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3600" y="1498602"/>
            <a:ext cx="7010400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3600" y="4927600"/>
            <a:ext cx="7010400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71156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9C50AD-10B9-4F5B-A387-4FCE359D063D}" type="datetimeFigureOut">
              <a:rPr lang="en-US" smtClean="0"/>
              <a:pPr>
                <a:defRPr/>
              </a:pPr>
              <a:t>9/4/2018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466964-1B29-4365-AE46-CE463708B2FA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50943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4445000"/>
            <a:ext cx="7010400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3124201"/>
            <a:ext cx="7010400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57482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1701800"/>
            <a:ext cx="4978400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9200" y="1701800"/>
            <a:ext cx="4978400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B42DFC-4DFC-407B-BFA3-BBF21D1FD704}" type="datetimeFigureOut">
              <a:rPr lang="en-US" smtClean="0"/>
              <a:pPr>
                <a:defRPr/>
              </a:pPr>
              <a:t>9/4/2018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AC975E-7F5A-4348-863E-B586FF907F66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74664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665" y="1608836"/>
            <a:ext cx="4974336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600" y="2209800"/>
            <a:ext cx="4978400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3264" y="1608836"/>
            <a:ext cx="4974336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9200" y="2209800"/>
            <a:ext cx="4978400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FE232D-A339-4E3B-A4FA-6CA1CD8EA82F}" type="datetimeFigureOut">
              <a:rPr lang="en-US" smtClean="0"/>
              <a:pPr>
                <a:defRPr/>
              </a:pPr>
              <a:t>9/4/2018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707A21-C177-4037-9EBB-C19CB4B61B12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6721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7ED48E-DFC5-40D9-B8EB-AA57654912BD}" type="datetimeFigureOut">
              <a:rPr lang="en-US" smtClean="0"/>
              <a:pPr>
                <a:defRPr/>
              </a:pPr>
              <a:t>9/4/2018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1D0E1F-75DE-47A1-8947-1ABB72E574AD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94000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CBE7FF-22FA-4360-94D2-20ACE3D4C25D}" type="datetimeFigureOut">
              <a:rPr lang="en-US" smtClean="0"/>
              <a:pPr>
                <a:defRPr/>
              </a:pPr>
              <a:t>9/4/2018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5496C7-D852-4826-863B-B98B4FD960AB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3183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2400" y="0"/>
            <a:ext cx="79248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1701800"/>
            <a:ext cx="3352800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1" y="4648200"/>
            <a:ext cx="3352800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0401" y="482600"/>
            <a:ext cx="6807200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F881B4-BC59-44EC-BBEA-5AECAB2285BC}" type="datetimeFigureOut">
              <a:rPr lang="en-US" smtClean="0"/>
              <a:pPr>
                <a:defRPr/>
              </a:pPr>
              <a:t>9/4/2018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E66032-3114-4444-ABFE-A9879CDF1B50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74538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801" y="0"/>
            <a:ext cx="80264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1" y="4800600"/>
            <a:ext cx="7315200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8401" y="279402"/>
            <a:ext cx="7315200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8401" y="5562600"/>
            <a:ext cx="7315200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D36D0F-460F-426A-8D85-E20497DE63FA}" type="datetimeFigureOut">
              <a:rPr lang="en-US" smtClean="0"/>
              <a:pPr>
                <a:defRPr/>
              </a:pPr>
              <a:t>9/4/2018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E8E9CE-8ABF-421A-8346-39D8EEBE6159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3544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E530F1-96B8-41CC-8450-5076D5C9C915}" type="datetimeFigureOut">
              <a:rPr lang="en-US" smtClean="0"/>
              <a:pPr>
                <a:defRPr/>
              </a:pPr>
              <a:t>9/4/2018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BB2143-3928-4831-A486-E092303E8619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85173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5200" y="274639"/>
            <a:ext cx="1422400" cy="58975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274639"/>
            <a:ext cx="8534401" cy="589756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DBF269-461A-46F2-8229-044FE8697442}" type="datetimeFigureOut">
              <a:rPr lang="en-US" smtClean="0"/>
              <a:pPr>
                <a:defRPr/>
              </a:pPr>
              <a:t>9/4/2018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EC2EFF-917A-4152-A8F0-6F0F144D1055}" type="slidenum">
              <a:rPr lang="en-US" altLang="id-ID" smtClean="0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0890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19944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823508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2839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65080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427399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351037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60912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24080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470269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49481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500552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  <a:prstGeom prst="rect">
            <a:avLst/>
          </a:prstGeo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158984" y="1792224"/>
            <a:ext cx="990599" cy="304799"/>
          </a:xfrm>
        </p:spPr>
        <p:txBody>
          <a:bodyPr/>
          <a:lstStyle>
            <a:lvl1pPr algn="l">
              <a:defRPr b="0">
                <a:solidFill>
                  <a:schemeClr val="bg1"/>
                </a:solidFill>
              </a:defRPr>
            </a:lvl1pPr>
          </a:lstStyle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1976" y="3227832"/>
            <a:ext cx="3867912" cy="310896"/>
          </a:xfrm>
        </p:spPr>
        <p:txBody>
          <a:bodyPr/>
          <a:lstStyle>
            <a:lvl1pPr>
              <a:defRPr sz="1000" b="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4091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9"/>
            <a:ext cx="8825659" cy="706964"/>
          </a:xfrm>
          <a:prstGeom prst="rect">
            <a:avLst/>
          </a:prstGeom>
        </p:spPr>
        <p:txBody>
          <a:bodyPr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094803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9192"/>
            <a:ext cx="4343400" cy="2286000"/>
          </a:xfrm>
          <a:prstGeom prst="rect">
            <a:avLst/>
          </a:prstGeom>
        </p:spPr>
        <p:txBody>
          <a:bodyPr anchor="ctr" anchorCtr="0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4576" y="2679192"/>
            <a:ext cx="3758184" cy="2286000"/>
          </a:xfrm>
        </p:spPr>
        <p:txBody>
          <a:bodyPr anchor="ctr" anchorCtr="0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 b="1"/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19211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8032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76" y="2603500"/>
            <a:ext cx="4828032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91250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69264"/>
            <a:ext cx="8825659" cy="70408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98448"/>
            <a:ext cx="4828032" cy="284378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76" y="2606040"/>
            <a:ext cx="48280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1" y="3187921"/>
            <a:ext cx="4825160" cy="285431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302128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2144" y="969264"/>
            <a:ext cx="8825659" cy="7040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96800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4171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298448"/>
            <a:ext cx="2793159" cy="1597152"/>
          </a:xfrm>
          <a:prstGeom prst="rect">
            <a:avLst/>
          </a:prstGeo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79008" y="1447800"/>
            <a:ext cx="5195997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3" y="3129280"/>
            <a:ext cx="2793159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920316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781831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7" y="4969927"/>
            <a:ext cx="8825657" cy="566738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7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131392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0704"/>
            <a:ext cx="8833104" cy="1371600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2144" y="3547872"/>
            <a:ext cx="8825659" cy="2478024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961074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2" name="TextBox 11"/>
          <p:cNvSpPr txBox="1"/>
          <p:nvPr/>
        </p:nvSpPr>
        <p:spPr bwMode="gray">
          <a:xfrm>
            <a:off x="898295" y="59676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 bwMode="gray">
          <a:xfrm>
            <a:off x="9715063" y="2629300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698249"/>
          </a:xfrm>
          <a:prstGeom prst="rect">
            <a:avLst/>
          </a:prstGeom>
        </p:spPr>
        <p:txBody>
          <a:bodyPr anchor="ctr" anchorCtr="0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 bwMode="gray">
          <a:xfrm>
            <a:off x="1945945" y="3679987"/>
            <a:ext cx="7725772" cy="342174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4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8"/>
            <a:ext cx="8825659" cy="997858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597175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3525"/>
            <a:ext cx="8865623" cy="1819656"/>
          </a:xfrm>
          <a:prstGeom prst="rect">
            <a:avLst/>
          </a:prstGeo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9200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20443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312916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79764"/>
            <a:ext cx="3129168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5380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4"/>
            <a:ext cx="3145380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595032"/>
            <a:ext cx="3161029" cy="58473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79764"/>
            <a:ext cx="3161029" cy="2847290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991" y="2603500"/>
            <a:ext cx="32564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5824" y="2603500"/>
            <a:ext cx="0" cy="3423554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5362073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 anchor="ctr" anchorCtr="0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5"/>
            <a:ext cx="3050438" cy="57626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0916"/>
            <a:ext cx="2691242" cy="158409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7"/>
            <a:ext cx="3050438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8"/>
            <a:ext cx="3050438" cy="91257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3" y="4532842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3" y="5109107"/>
            <a:ext cx="3050438" cy="91794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4245" y="2603500"/>
            <a:ext cx="1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7352" y="2603500"/>
            <a:ext cx="0" cy="3461811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479547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595033"/>
            <a:ext cx="8825659" cy="3424768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0637001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6"/>
            <a:ext cx="1441567" cy="4748591"/>
          </a:xfrm>
          <a:prstGeom prst="rect">
            <a:avLst/>
          </a:prstGeo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5"/>
            <a:ext cx="6256025" cy="474859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557A-7053-4340-A874-8AB926A8EDA1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87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slideLayout" Target="../slideLayouts/slideLayout62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17" Type="http://schemas.openxmlformats.org/officeDocument/2006/relationships/slideLayout" Target="../slideLayouts/slideLayout66.xml"/><Relationship Id="rId2" Type="http://schemas.openxmlformats.org/officeDocument/2006/relationships/slideLayout" Target="../slideLayouts/slideLayout51.xml"/><Relationship Id="rId16" Type="http://schemas.openxmlformats.org/officeDocument/2006/relationships/slideLayout" Target="../slideLayouts/slideLayout65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5" Type="http://schemas.openxmlformats.org/officeDocument/2006/relationships/slideLayout" Target="../slideLayouts/slideLayout6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Relationship Id="rId14" Type="http://schemas.openxmlformats.org/officeDocument/2006/relationships/slideLayout" Target="../slideLayouts/slideLayout6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5" Type="http://schemas.openxmlformats.org/officeDocument/2006/relationships/image" Target="../media/image7.png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microsoft.com/office/2007/relationships/hdphoto" Target="../media/hdphoto1.wdp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9.jp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slideLayout" Target="../slideLayouts/slideLayout112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slideLayout" Target="../slideLayouts/slideLayout111.xml"/><Relationship Id="rId17" Type="http://schemas.openxmlformats.org/officeDocument/2006/relationships/slideLayout" Target="../slideLayouts/slideLayout116.xml"/><Relationship Id="rId2" Type="http://schemas.openxmlformats.org/officeDocument/2006/relationships/slideLayout" Target="../slideLayouts/slideLayout101.xml"/><Relationship Id="rId16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5" Type="http://schemas.openxmlformats.org/officeDocument/2006/relationships/slideLayout" Target="../slideLayouts/slideLayout114.xml"/><Relationship Id="rId10" Type="http://schemas.openxmlformats.org/officeDocument/2006/relationships/slideLayout" Target="../slideLayouts/slideLayout109.xml"/><Relationship Id="rId19" Type="http://schemas.openxmlformats.org/officeDocument/2006/relationships/image" Target="../media/image12.jpeg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slideLayout" Target="../slideLayouts/slideLayout1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8028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963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239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11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  <p:sldLayoutId id="2147483774" r:id="rId13"/>
    <p:sldLayoutId id="2147483775" r:id="rId14"/>
    <p:sldLayoutId id="2147483776" r:id="rId15"/>
    <p:sldLayoutId id="214748377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7236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  <p:sldLayoutId id="2147483838" r:id="rId12"/>
    <p:sldLayoutId id="2147483839" r:id="rId13"/>
    <p:sldLayoutId id="2147483840" r:id="rId14"/>
    <p:sldLayoutId id="2147483841" r:id="rId15"/>
    <p:sldLayoutId id="2147483842" r:id="rId16"/>
    <p:sldLayoutId id="214748384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6633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801" y="0"/>
            <a:ext cx="115824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76200"/>
            <a:ext cx="10160000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1701800"/>
            <a:ext cx="10160000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6400802"/>
            <a:ext cx="2743200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8861" y="6400802"/>
            <a:ext cx="6217920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9795" y="6400802"/>
            <a:ext cx="110780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6347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04" r:id="rId1"/>
    <p:sldLayoutId id="2147484605" r:id="rId2"/>
    <p:sldLayoutId id="2147484606" r:id="rId3"/>
    <p:sldLayoutId id="2147484607" r:id="rId4"/>
    <p:sldLayoutId id="2147484608" r:id="rId5"/>
    <p:sldLayoutId id="2147484609" r:id="rId6"/>
    <p:sldLayoutId id="2147484610" r:id="rId7"/>
    <p:sldLayoutId id="2147484611" r:id="rId8"/>
    <p:sldLayoutId id="2147484612" r:id="rId9"/>
    <p:sldLayoutId id="2147484613" r:id="rId10"/>
    <p:sldLayoutId id="214748461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39">
          <p15:clr>
            <a:srgbClr val="F26B43"/>
          </p15:clr>
        </p15:guide>
      </p15:sldGuideLst>
    </p:ext>
  </p:extLst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42885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42" r:id="rId1"/>
    <p:sldLayoutId id="2147484743" r:id="rId2"/>
    <p:sldLayoutId id="2147484744" r:id="rId3"/>
    <p:sldLayoutId id="2147484745" r:id="rId4"/>
    <p:sldLayoutId id="2147484746" r:id="rId5"/>
    <p:sldLayoutId id="2147484747" r:id="rId6"/>
    <p:sldLayoutId id="2147484748" r:id="rId7"/>
    <p:sldLayoutId id="2147484749" r:id="rId8"/>
    <p:sldLayoutId id="2147484750" r:id="rId9"/>
    <p:sldLayoutId id="2147484751" r:id="rId10"/>
    <p:sldLayoutId id="2147484752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1588" y="0"/>
            <a:ext cx="12193588" cy="6861555"/>
            <a:chOff x="-1588" y="0"/>
            <a:chExt cx="12193588" cy="6861555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761412" y="18288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761412" y="587095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7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30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2760" y="6391656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B02557A-7053-4340-A874-8AB926A8EDA1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7784" y="6391656"/>
            <a:ext cx="3867912" cy="31089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FAEF9944-A4F6-4C59-AEBD-678D6480B8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798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20" r:id="rId1"/>
    <p:sldLayoutId id="2147484821" r:id="rId2"/>
    <p:sldLayoutId id="2147484822" r:id="rId3"/>
    <p:sldLayoutId id="2147484823" r:id="rId4"/>
    <p:sldLayoutId id="2147484824" r:id="rId5"/>
    <p:sldLayoutId id="2147484825" r:id="rId6"/>
    <p:sldLayoutId id="2147484826" r:id="rId7"/>
    <p:sldLayoutId id="2147484827" r:id="rId8"/>
    <p:sldLayoutId id="2147484828" r:id="rId9"/>
    <p:sldLayoutId id="2147484829" r:id="rId10"/>
    <p:sldLayoutId id="2147484830" r:id="rId11"/>
    <p:sldLayoutId id="2147484831" r:id="rId12"/>
    <p:sldLayoutId id="2147484832" r:id="rId13"/>
    <p:sldLayoutId id="2147484833" r:id="rId14"/>
    <p:sldLayoutId id="2147484834" r:id="rId15"/>
    <p:sldLayoutId id="2147484835" r:id="rId16"/>
    <p:sldLayoutId id="214748483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DEED6-E5DA-48BE-BE33-49B330CCDB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it-IT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Sistem Operasi di Sistem Terdistribusi</a:t>
            </a:r>
            <a:endParaRPr lang="id-ID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560814-FFDC-47AA-AD55-AB49B3E4981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Oleh : Rahmat Robi Waliyansyah, M.Kom</a:t>
            </a:r>
          </a:p>
        </p:txBody>
      </p:sp>
    </p:spTree>
    <p:extLst>
      <p:ext uri="{BB962C8B-B14F-4D97-AF65-F5344CB8AC3E}">
        <p14:creationId xmlns:p14="http://schemas.microsoft.com/office/powerpoint/2010/main" val="197003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A8835012-F75D-4AC2-B249-E1DD7FE8E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/>
              <a:t>Pendahuluan</a:t>
            </a:r>
            <a:endParaRPr lang="en-US" altLang="id-ID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A20A4ED6-D770-4995-BFAA-F5322A092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837" y="2015732"/>
            <a:ext cx="11956472" cy="4037749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it-IT" sz="1700" dirty="0"/>
              <a:t>Sistem operasi terdistribusi adalah salah satu implementasi dari sistem terdistribusi, di mana </a:t>
            </a:r>
            <a:r>
              <a:rPr lang="en-US" sz="1700" dirty="0" err="1"/>
              <a:t>sekumpulan</a:t>
            </a:r>
            <a:r>
              <a:rPr lang="en-US" sz="1700" dirty="0"/>
              <a:t> </a:t>
            </a:r>
            <a:r>
              <a:rPr lang="en-US" sz="1700" dirty="0" err="1"/>
              <a:t>komputer</a:t>
            </a:r>
            <a:r>
              <a:rPr lang="en-US" sz="1700" dirty="0"/>
              <a:t> dan </a:t>
            </a:r>
            <a:r>
              <a:rPr lang="en-US" sz="1700" dirty="0" err="1"/>
              <a:t>prosesor</a:t>
            </a:r>
            <a:r>
              <a:rPr lang="en-US" sz="1700" dirty="0"/>
              <a:t> yang </a:t>
            </a:r>
            <a:r>
              <a:rPr lang="en-US" sz="1700" dirty="0" err="1"/>
              <a:t>heterogen</a:t>
            </a:r>
            <a:r>
              <a:rPr lang="en-US" sz="1700" dirty="0"/>
              <a:t> </a:t>
            </a:r>
            <a:r>
              <a:rPr lang="en-US" sz="1700" dirty="0" err="1"/>
              <a:t>terhubung</a:t>
            </a:r>
            <a:r>
              <a:rPr lang="en-US" sz="1700" dirty="0"/>
              <a:t> </a:t>
            </a:r>
            <a:r>
              <a:rPr lang="en-US" sz="1700" dirty="0" err="1"/>
              <a:t>dalam</a:t>
            </a:r>
            <a:r>
              <a:rPr lang="en-US" sz="1700" dirty="0"/>
              <a:t> </a:t>
            </a:r>
            <a:r>
              <a:rPr lang="en-US" sz="1700" dirty="0" err="1"/>
              <a:t>satu</a:t>
            </a:r>
            <a:r>
              <a:rPr lang="en-US" sz="1700" dirty="0"/>
              <a:t> </a:t>
            </a:r>
            <a:r>
              <a:rPr lang="en-US" sz="1700" dirty="0" err="1"/>
              <a:t>jaringan</a:t>
            </a:r>
            <a:r>
              <a:rPr lang="en-US" sz="1700" dirty="0"/>
              <a:t>. </a:t>
            </a:r>
          </a:p>
          <a:p>
            <a:pPr algn="just"/>
            <a:r>
              <a:rPr lang="en-US" sz="1700" dirty="0" err="1"/>
              <a:t>Koleksi-koleksi</a:t>
            </a:r>
            <a:r>
              <a:rPr lang="en-US" sz="1700" dirty="0"/>
              <a:t> </a:t>
            </a:r>
            <a:r>
              <a:rPr lang="en-US" sz="1700" dirty="0" err="1"/>
              <a:t>dari</a:t>
            </a:r>
            <a:r>
              <a:rPr lang="en-US" sz="1700" dirty="0"/>
              <a:t> </a:t>
            </a:r>
            <a:r>
              <a:rPr lang="en-US" sz="1700" dirty="0" err="1"/>
              <a:t>objek-objek</a:t>
            </a:r>
            <a:r>
              <a:rPr lang="en-US" sz="1700" dirty="0"/>
              <a:t> </a:t>
            </a:r>
            <a:r>
              <a:rPr lang="en-US" sz="1700" dirty="0" err="1"/>
              <a:t>ini</a:t>
            </a:r>
            <a:r>
              <a:rPr lang="en-US" sz="1700" dirty="0"/>
              <a:t> </a:t>
            </a:r>
            <a:r>
              <a:rPr lang="en-US" sz="1700" dirty="0" err="1"/>
              <a:t>secara</a:t>
            </a:r>
            <a:r>
              <a:rPr lang="en-US" sz="1700" dirty="0"/>
              <a:t> </a:t>
            </a:r>
            <a:r>
              <a:rPr lang="en-US" sz="1700" dirty="0" err="1"/>
              <a:t>tertutup</a:t>
            </a:r>
            <a:r>
              <a:rPr lang="en-US" sz="1700" dirty="0"/>
              <a:t> </a:t>
            </a:r>
            <a:r>
              <a:rPr lang="en-US" sz="1700" dirty="0" err="1"/>
              <a:t>bekerja</a:t>
            </a:r>
            <a:r>
              <a:rPr lang="en-US" sz="1700" dirty="0"/>
              <a:t> </a:t>
            </a:r>
            <a:r>
              <a:rPr lang="en-US" sz="1700" dirty="0" err="1"/>
              <a:t>secara</a:t>
            </a:r>
            <a:r>
              <a:rPr lang="en-US" sz="1700" dirty="0"/>
              <a:t> </a:t>
            </a:r>
            <a:r>
              <a:rPr lang="en-US" sz="1700" dirty="0" err="1"/>
              <a:t>bersama-sama</a:t>
            </a:r>
            <a:r>
              <a:rPr lang="en-US" sz="1700" dirty="0"/>
              <a:t> </a:t>
            </a:r>
            <a:r>
              <a:rPr lang="en-US" sz="1700" dirty="0" err="1"/>
              <a:t>untuk</a:t>
            </a:r>
            <a:r>
              <a:rPr lang="en-US" sz="1700" dirty="0"/>
              <a:t> </a:t>
            </a:r>
            <a:r>
              <a:rPr lang="en-US" sz="1700" dirty="0" err="1"/>
              <a:t>melakukan</a:t>
            </a:r>
            <a:r>
              <a:rPr lang="en-US" sz="1700" dirty="0"/>
              <a:t> </a:t>
            </a:r>
            <a:r>
              <a:rPr lang="en-US" sz="1700" dirty="0" err="1"/>
              <a:t>suatu</a:t>
            </a:r>
            <a:r>
              <a:rPr lang="en-US" sz="1700" dirty="0"/>
              <a:t> </a:t>
            </a:r>
            <a:r>
              <a:rPr lang="en-US" sz="1700" dirty="0" err="1"/>
              <a:t>tugas</a:t>
            </a:r>
            <a:r>
              <a:rPr lang="en-US" sz="1700" dirty="0"/>
              <a:t> </a:t>
            </a:r>
            <a:r>
              <a:rPr lang="en-US" sz="1700" dirty="0" err="1"/>
              <a:t>atau</a:t>
            </a:r>
            <a:r>
              <a:rPr lang="en-US" sz="1700" dirty="0"/>
              <a:t> </a:t>
            </a:r>
            <a:r>
              <a:rPr lang="en-US" sz="1700" dirty="0" err="1"/>
              <a:t>pekerjaan</a:t>
            </a:r>
            <a:r>
              <a:rPr lang="en-US" sz="1700" dirty="0"/>
              <a:t> </a:t>
            </a:r>
            <a:r>
              <a:rPr lang="en-US" sz="1700" dirty="0" err="1"/>
              <a:t>tertentu</a:t>
            </a:r>
            <a:r>
              <a:rPr lang="en-US" sz="1700" dirty="0"/>
              <a:t>. </a:t>
            </a:r>
            <a:r>
              <a:rPr lang="en-US" sz="1700" dirty="0" err="1"/>
              <a:t>Tujuan</a:t>
            </a:r>
            <a:r>
              <a:rPr lang="en-US" sz="1700" dirty="0"/>
              <a:t> </a:t>
            </a:r>
            <a:r>
              <a:rPr lang="en-US" sz="1700" dirty="0" err="1"/>
              <a:t>utamanya</a:t>
            </a:r>
            <a:r>
              <a:rPr lang="en-US" sz="1700" dirty="0"/>
              <a:t> </a:t>
            </a:r>
            <a:r>
              <a:rPr lang="en-US" sz="1700" dirty="0" err="1"/>
              <a:t>adalah</a:t>
            </a:r>
            <a:r>
              <a:rPr lang="en-US" sz="1700" dirty="0"/>
              <a:t> </a:t>
            </a:r>
            <a:r>
              <a:rPr lang="en-US" sz="1700" dirty="0" err="1"/>
              <a:t>untuk</a:t>
            </a:r>
            <a:r>
              <a:rPr lang="en-US" sz="1700" dirty="0"/>
              <a:t> </a:t>
            </a:r>
            <a:r>
              <a:rPr lang="en-US" sz="1700" dirty="0" err="1"/>
              <a:t>memberikan</a:t>
            </a:r>
            <a:r>
              <a:rPr lang="en-US" sz="1700" dirty="0"/>
              <a:t> </a:t>
            </a:r>
            <a:r>
              <a:rPr lang="en-US" sz="1700" dirty="0" err="1"/>
              <a:t>hasil</a:t>
            </a:r>
            <a:r>
              <a:rPr lang="en-US" sz="1700" dirty="0"/>
              <a:t> </a:t>
            </a:r>
            <a:r>
              <a:rPr lang="en-US" sz="1700" dirty="0" err="1"/>
              <a:t>secara</a:t>
            </a:r>
            <a:r>
              <a:rPr lang="en-US" sz="1700" dirty="0"/>
              <a:t> </a:t>
            </a:r>
            <a:r>
              <a:rPr lang="en-US" sz="1700" dirty="0" err="1"/>
              <a:t>lebih</a:t>
            </a:r>
            <a:r>
              <a:rPr lang="en-US" sz="1700" dirty="0"/>
              <a:t>, </a:t>
            </a:r>
            <a:r>
              <a:rPr lang="en-US" sz="1700" dirty="0" err="1"/>
              <a:t>terutama</a:t>
            </a:r>
            <a:r>
              <a:rPr lang="en-US" sz="1700" dirty="0"/>
              <a:t> </a:t>
            </a:r>
            <a:r>
              <a:rPr lang="en-US" sz="1700" dirty="0" err="1"/>
              <a:t>dalam</a:t>
            </a:r>
            <a:r>
              <a:rPr lang="en-US" sz="1700" dirty="0"/>
              <a:t>:</a:t>
            </a:r>
          </a:p>
          <a:p>
            <a:pPr lvl="1" algn="just">
              <a:buFont typeface="Wingdings" pitchFamily="2" charset="2"/>
              <a:buChar char="Ø"/>
            </a:pPr>
            <a:r>
              <a:rPr lang="en-US" sz="1700" i="1" dirty="0"/>
              <a:t>file system</a:t>
            </a:r>
          </a:p>
          <a:p>
            <a:pPr lvl="1" algn="just">
              <a:buFont typeface="Wingdings" pitchFamily="2" charset="2"/>
              <a:buChar char="Ø"/>
            </a:pPr>
            <a:r>
              <a:rPr lang="en-US" sz="1700" i="1" dirty="0"/>
              <a:t>name space</a:t>
            </a:r>
          </a:p>
          <a:p>
            <a:pPr lvl="1" algn="just">
              <a:buFont typeface="Wingdings" pitchFamily="2" charset="2"/>
              <a:buChar char="Ø"/>
            </a:pPr>
            <a:r>
              <a:rPr lang="en-US" sz="1700" dirty="0"/>
              <a:t>Waktu </a:t>
            </a:r>
            <a:r>
              <a:rPr lang="en-US" sz="1700" dirty="0" err="1"/>
              <a:t>pengolahan</a:t>
            </a:r>
            <a:endParaRPr lang="en-US" sz="1700" dirty="0"/>
          </a:p>
          <a:p>
            <a:pPr lvl="1" algn="just">
              <a:buFont typeface="Wingdings" pitchFamily="2" charset="2"/>
              <a:buChar char="Ø"/>
            </a:pPr>
            <a:r>
              <a:rPr lang="en-US" sz="1700" dirty="0" err="1"/>
              <a:t>Keamanan</a:t>
            </a:r>
            <a:endParaRPr lang="en-US" sz="1700" dirty="0"/>
          </a:p>
          <a:p>
            <a:pPr lvl="1" algn="just">
              <a:buFont typeface="Wingdings" pitchFamily="2" charset="2"/>
              <a:buChar char="Ø"/>
            </a:pPr>
            <a:r>
              <a:rPr lang="en-US" sz="1700" dirty="0" err="1"/>
              <a:t>Akses</a:t>
            </a:r>
            <a:r>
              <a:rPr lang="en-US" sz="1700" dirty="0"/>
              <a:t> </a:t>
            </a:r>
            <a:r>
              <a:rPr lang="en-US" sz="1700" dirty="0" err="1"/>
              <a:t>ke</a:t>
            </a:r>
            <a:r>
              <a:rPr lang="en-US" sz="1700" dirty="0"/>
              <a:t> </a:t>
            </a:r>
            <a:r>
              <a:rPr lang="en-US" sz="1700" dirty="0" err="1"/>
              <a:t>seluruh</a:t>
            </a:r>
            <a:r>
              <a:rPr lang="en-US" sz="1700" dirty="0"/>
              <a:t> </a:t>
            </a:r>
            <a:r>
              <a:rPr lang="en-US" sz="1700" i="1" dirty="0"/>
              <a:t>resources, </a:t>
            </a:r>
            <a:r>
              <a:rPr lang="en-US" sz="1700" dirty="0" err="1"/>
              <a:t>seperti</a:t>
            </a:r>
            <a:r>
              <a:rPr lang="en-US" sz="1700" dirty="0"/>
              <a:t> </a:t>
            </a:r>
            <a:r>
              <a:rPr lang="en-US" sz="1700" dirty="0" err="1"/>
              <a:t>prosesor</a:t>
            </a:r>
            <a:r>
              <a:rPr lang="en-US" sz="1700" dirty="0"/>
              <a:t>, </a:t>
            </a:r>
            <a:r>
              <a:rPr lang="en-US" sz="1700" dirty="0" err="1"/>
              <a:t>memori</a:t>
            </a:r>
            <a:r>
              <a:rPr lang="en-US" sz="1700" dirty="0"/>
              <a:t>, </a:t>
            </a:r>
            <a:r>
              <a:rPr lang="en-US" sz="1700" dirty="0" err="1"/>
              <a:t>penyimpanan</a:t>
            </a:r>
            <a:r>
              <a:rPr lang="en-US" sz="1700" dirty="0"/>
              <a:t> </a:t>
            </a:r>
            <a:r>
              <a:rPr lang="en-US" sz="1700" dirty="0" err="1"/>
              <a:t>sekunder</a:t>
            </a:r>
            <a:r>
              <a:rPr lang="en-US" sz="1700" dirty="0"/>
              <a:t>, dan</a:t>
            </a:r>
          </a:p>
          <a:p>
            <a:pPr lvl="1" algn="just">
              <a:buFont typeface="Wingdings" pitchFamily="2" charset="2"/>
              <a:buChar char="Ø"/>
            </a:pPr>
            <a:r>
              <a:rPr lang="en-US" sz="1700" dirty="0" err="1"/>
              <a:t>perangakat</a:t>
            </a:r>
            <a:r>
              <a:rPr lang="en-US" sz="1700" dirty="0"/>
              <a:t> </a:t>
            </a:r>
            <a:r>
              <a:rPr lang="en-US" sz="1700" dirty="0" err="1"/>
              <a:t>keras</a:t>
            </a:r>
            <a:r>
              <a:rPr lang="en-US" sz="1700" dirty="0"/>
              <a:t>.</a:t>
            </a:r>
          </a:p>
          <a:p>
            <a:pPr algn="just"/>
            <a:r>
              <a:rPr lang="en-US" sz="1700" dirty="0" err="1"/>
              <a:t>Sistem</a:t>
            </a:r>
            <a:r>
              <a:rPr lang="en-US" sz="1700" dirty="0"/>
              <a:t> </a:t>
            </a:r>
            <a:r>
              <a:rPr lang="en-US" sz="1700" dirty="0" err="1"/>
              <a:t>operasi</a:t>
            </a:r>
            <a:r>
              <a:rPr lang="en-US" sz="1700" dirty="0"/>
              <a:t> </a:t>
            </a:r>
            <a:r>
              <a:rPr lang="en-US" sz="1700" dirty="0" err="1"/>
              <a:t>terdistribusi</a:t>
            </a:r>
            <a:r>
              <a:rPr lang="en-US" sz="1700" dirty="0"/>
              <a:t> </a:t>
            </a:r>
            <a:r>
              <a:rPr lang="en-US" sz="1700" dirty="0" err="1"/>
              <a:t>bertindak</a:t>
            </a:r>
            <a:r>
              <a:rPr lang="en-US" sz="1700" dirty="0"/>
              <a:t> </a:t>
            </a:r>
            <a:r>
              <a:rPr lang="en-US" sz="1700" dirty="0" err="1"/>
              <a:t>sebagai</a:t>
            </a:r>
            <a:r>
              <a:rPr lang="en-US" sz="1700" dirty="0"/>
              <a:t> </a:t>
            </a:r>
            <a:r>
              <a:rPr lang="en-US" sz="1700" dirty="0" err="1"/>
              <a:t>sebuah</a:t>
            </a:r>
            <a:r>
              <a:rPr lang="en-US" sz="1700" dirty="0"/>
              <a:t> </a:t>
            </a:r>
            <a:r>
              <a:rPr lang="en-US" sz="1700" dirty="0" err="1"/>
              <a:t>infrastruktur</a:t>
            </a:r>
            <a:r>
              <a:rPr lang="en-US" sz="1700" dirty="0"/>
              <a:t>/</a:t>
            </a:r>
            <a:r>
              <a:rPr lang="en-US" sz="1700" dirty="0" err="1"/>
              <a:t>rangka</a:t>
            </a:r>
            <a:r>
              <a:rPr lang="en-US" sz="1700" dirty="0"/>
              <a:t> </a:t>
            </a:r>
            <a:r>
              <a:rPr lang="en-US" sz="1700" dirty="0" err="1"/>
              <a:t>dasar</a:t>
            </a:r>
            <a:r>
              <a:rPr lang="en-US" sz="1700" dirty="0"/>
              <a:t> </a:t>
            </a:r>
            <a:r>
              <a:rPr lang="en-US" sz="1700" dirty="0" err="1"/>
              <a:t>untuk</a:t>
            </a:r>
            <a:r>
              <a:rPr lang="en-US" sz="1700" dirty="0"/>
              <a:t> </a:t>
            </a:r>
            <a:r>
              <a:rPr lang="en-US" sz="1700" i="1" dirty="0"/>
              <a:t>network-transparent resource management</a:t>
            </a:r>
            <a:r>
              <a:rPr lang="en-US" sz="1700" dirty="0"/>
              <a:t>. </a:t>
            </a:r>
            <a:r>
              <a:rPr lang="en-US" sz="1700" dirty="0" err="1"/>
              <a:t>Infrastruktur</a:t>
            </a:r>
            <a:r>
              <a:rPr lang="en-US" sz="1700" dirty="0"/>
              <a:t> </a:t>
            </a:r>
            <a:r>
              <a:rPr lang="en-US" sz="1700" dirty="0" err="1"/>
              <a:t>mengatur</a:t>
            </a:r>
            <a:r>
              <a:rPr lang="en-US" sz="1700" dirty="0"/>
              <a:t> </a:t>
            </a:r>
            <a:r>
              <a:rPr lang="en-US" sz="1700" i="1" dirty="0"/>
              <a:t>low-level resources </a:t>
            </a:r>
            <a:r>
              <a:rPr lang="en-US" sz="1700" dirty="0"/>
              <a:t>(</a:t>
            </a:r>
            <a:r>
              <a:rPr lang="en-US" sz="1700" dirty="0" err="1"/>
              <a:t>seperti</a:t>
            </a:r>
            <a:r>
              <a:rPr lang="en-US" sz="1700" dirty="0"/>
              <a:t> Processor, memory, </a:t>
            </a:r>
            <a:r>
              <a:rPr lang="en-US" sz="1700" i="1" dirty="0"/>
              <a:t>network interface </a:t>
            </a:r>
            <a:r>
              <a:rPr lang="en-US" sz="1700" dirty="0"/>
              <a:t>dan </a:t>
            </a:r>
            <a:r>
              <a:rPr lang="en-US" sz="1700" i="1" dirty="0"/>
              <a:t>peripheral device </a:t>
            </a:r>
            <a:r>
              <a:rPr lang="en-US" sz="1700" dirty="0"/>
              <a:t>yang lain) </a:t>
            </a:r>
            <a:r>
              <a:rPr lang="en-US" sz="1700" dirty="0" err="1"/>
              <a:t>untuk</a:t>
            </a:r>
            <a:r>
              <a:rPr lang="en-US" sz="1700" dirty="0"/>
              <a:t> </a:t>
            </a:r>
            <a:r>
              <a:rPr lang="en-US" sz="1700" dirty="0" err="1"/>
              <a:t>menyediakan</a:t>
            </a:r>
            <a:r>
              <a:rPr lang="en-US" sz="1700" dirty="0"/>
              <a:t> </a:t>
            </a:r>
            <a:r>
              <a:rPr lang="en-US" sz="1700" dirty="0" err="1"/>
              <a:t>sebuah</a:t>
            </a:r>
            <a:r>
              <a:rPr lang="en-US" sz="1700" dirty="0"/>
              <a:t> </a:t>
            </a:r>
            <a:r>
              <a:rPr lang="en-US" sz="1700" i="1" dirty="0"/>
              <a:t>platform </a:t>
            </a:r>
            <a:r>
              <a:rPr lang="en-US" sz="1700" dirty="0" err="1"/>
              <a:t>untuk</a:t>
            </a:r>
            <a:r>
              <a:rPr lang="en-US" sz="1700" dirty="0"/>
              <a:t> </a:t>
            </a:r>
            <a:r>
              <a:rPr lang="en-US" sz="1700" dirty="0" err="1"/>
              <a:t>pembentukan</a:t>
            </a:r>
            <a:r>
              <a:rPr lang="en-US" sz="1700" dirty="0"/>
              <a:t>/</a:t>
            </a:r>
            <a:r>
              <a:rPr lang="en-US" sz="1700" dirty="0" err="1"/>
              <a:t>penyusunan</a:t>
            </a:r>
            <a:r>
              <a:rPr lang="en-US" sz="1700" dirty="0"/>
              <a:t> </a:t>
            </a:r>
            <a:r>
              <a:rPr lang="en-US" sz="1700" i="1" dirty="0"/>
              <a:t>higher-level resources</a:t>
            </a:r>
            <a:r>
              <a:rPr lang="id-ID" sz="1700" i="1" dirty="0"/>
              <a:t> </a:t>
            </a:r>
            <a:r>
              <a:rPr lang="en-US" sz="1700" i="1" dirty="0"/>
              <a:t>(</a:t>
            </a:r>
            <a:r>
              <a:rPr lang="en-US" sz="1700" i="1" dirty="0" err="1"/>
              <a:t>seperti</a:t>
            </a:r>
            <a:r>
              <a:rPr lang="en-US" sz="1700" i="1" dirty="0"/>
              <a:t> Spreadsheet, electronic mail messages, windows).</a:t>
            </a:r>
            <a:endParaRPr lang="en-US" sz="17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60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94A53-F109-4171-BAC3-AC1F4ECD9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582" y="568036"/>
            <a:ext cx="10917382" cy="1212274"/>
          </a:xfrm>
        </p:spPr>
        <p:txBody>
          <a:bodyPr>
            <a:noAutofit/>
          </a:bodyPr>
          <a:lstStyle/>
          <a:p>
            <a:pPr algn="just"/>
            <a:r>
              <a:rPr lang="en-US" sz="3600" b="1" dirty="0"/>
              <a:t>MANFAAT SISTEM OPERASI TERDISTRIBUSI</a:t>
            </a:r>
            <a:endParaRPr lang="id-ID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BB9527-2599-4219-9F60-B4EEB77932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1673" y="2008909"/>
            <a:ext cx="11734800" cy="4641273"/>
          </a:xfrm>
        </p:spPr>
        <p:txBody>
          <a:bodyPr>
            <a:noAutofit/>
          </a:bodyPr>
          <a:lstStyle/>
          <a:p>
            <a:pPr marL="347663" indent="-347663" algn="just">
              <a:buFont typeface="+mj-lt"/>
              <a:buAutoNum type="arabicPeriod"/>
            </a:pPr>
            <a:r>
              <a:rPr lang="en-US" sz="2800" i="1" dirty="0"/>
              <a:t>Shared Resource</a:t>
            </a:r>
          </a:p>
          <a:p>
            <a:pPr marL="347663" indent="0" algn="just">
              <a:buNone/>
            </a:pPr>
            <a:r>
              <a:rPr lang="en-US" sz="2400" dirty="0" err="1"/>
              <a:t>Walaupun</a:t>
            </a:r>
            <a:r>
              <a:rPr lang="en-US" sz="2400" dirty="0"/>
              <a:t> </a:t>
            </a:r>
            <a:r>
              <a:rPr lang="en-US" sz="2400" dirty="0" err="1"/>
              <a:t>perangkat</a:t>
            </a:r>
            <a:r>
              <a:rPr lang="en-US" sz="2400" dirty="0"/>
              <a:t> </a:t>
            </a:r>
            <a:r>
              <a:rPr lang="en-US" sz="2400" dirty="0" err="1"/>
              <a:t>sekarang</a:t>
            </a:r>
            <a:r>
              <a:rPr lang="en-US" sz="2400" dirty="0"/>
              <a:t> </a:t>
            </a:r>
            <a:r>
              <a:rPr lang="en-US" sz="2400" dirty="0" err="1"/>
              <a:t>sudah</a:t>
            </a:r>
            <a:r>
              <a:rPr lang="en-US" sz="2400" dirty="0"/>
              <a:t> </a:t>
            </a:r>
            <a:r>
              <a:rPr lang="en-US" sz="2400" dirty="0" err="1"/>
              <a:t>memiliki</a:t>
            </a:r>
            <a:r>
              <a:rPr lang="en-US" sz="2400" dirty="0"/>
              <a:t> </a:t>
            </a:r>
            <a:r>
              <a:rPr lang="en-US" sz="2400" dirty="0" err="1"/>
              <a:t>kemampuan</a:t>
            </a:r>
            <a:r>
              <a:rPr lang="en-US" sz="2400" dirty="0"/>
              <a:t> yang </a:t>
            </a:r>
            <a:r>
              <a:rPr lang="en-US" sz="2400" dirty="0" err="1"/>
              <a:t>cepat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proses-proses </a:t>
            </a:r>
            <a:r>
              <a:rPr lang="en-US" sz="2400" dirty="0" err="1"/>
              <a:t>komputasi</a:t>
            </a:r>
            <a:r>
              <a:rPr lang="en-US" sz="2400" dirty="0"/>
              <a:t>,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misal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mengakses</a:t>
            </a:r>
            <a:r>
              <a:rPr lang="en-US" sz="2400" dirty="0"/>
              <a:t> data, </a:t>
            </a:r>
            <a:r>
              <a:rPr lang="en-US" sz="2400" dirty="0" err="1"/>
              <a:t>tetapi</a:t>
            </a:r>
            <a:r>
              <a:rPr lang="en-US" sz="2400" dirty="0"/>
              <a:t> </a:t>
            </a:r>
            <a:r>
              <a:rPr lang="en-US" sz="2400" dirty="0" err="1"/>
              <a:t>pengguna</a:t>
            </a:r>
            <a:r>
              <a:rPr lang="en-US" sz="2400" dirty="0"/>
              <a:t> </a:t>
            </a:r>
            <a:r>
              <a:rPr lang="en-US" sz="2400" dirty="0" err="1"/>
              <a:t>masih</a:t>
            </a:r>
            <a:r>
              <a:rPr lang="en-US" sz="2400" dirty="0"/>
              <a:t> </a:t>
            </a:r>
            <a:r>
              <a:rPr lang="en-US" sz="2400" dirty="0" err="1"/>
              <a:t>saja</a:t>
            </a:r>
            <a:r>
              <a:rPr lang="en-US" sz="2400" dirty="0"/>
              <a:t> </a:t>
            </a:r>
            <a:r>
              <a:rPr lang="en-US" sz="2400" dirty="0" err="1"/>
              <a:t>menginginkan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berjalan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cepat</a:t>
            </a:r>
            <a:r>
              <a:rPr lang="en-US" sz="2400" dirty="0"/>
              <a:t>. </a:t>
            </a:r>
            <a:r>
              <a:rPr lang="en-US" sz="2400" dirty="0" err="1"/>
              <a:t>Apabila</a:t>
            </a:r>
            <a:r>
              <a:rPr lang="en-US" sz="2400" dirty="0"/>
              <a:t> </a:t>
            </a:r>
            <a:r>
              <a:rPr lang="en-US" sz="2400" i="1" dirty="0"/>
              <a:t>hardware </a:t>
            </a:r>
            <a:r>
              <a:rPr lang="en-US" sz="2400" dirty="0" err="1"/>
              <a:t>terbatas</a:t>
            </a:r>
            <a:r>
              <a:rPr lang="en-US" sz="2400" dirty="0"/>
              <a:t>, </a:t>
            </a:r>
            <a:r>
              <a:rPr lang="en-US" sz="2400" dirty="0" err="1"/>
              <a:t>kecepatan</a:t>
            </a:r>
            <a:r>
              <a:rPr lang="en-US" sz="2400" dirty="0"/>
              <a:t> yang </a:t>
            </a:r>
            <a:r>
              <a:rPr lang="en-US" sz="2400" dirty="0" err="1"/>
              <a:t>diinginkan</a:t>
            </a:r>
            <a:r>
              <a:rPr lang="en-US" sz="2400" dirty="0"/>
              <a:t> user </a:t>
            </a:r>
            <a:r>
              <a:rPr lang="en-US" sz="2400" dirty="0" err="1"/>
              <a:t>dapat</a:t>
            </a:r>
            <a:r>
              <a:rPr lang="en-US" sz="2400" dirty="0"/>
              <a:t> di </a:t>
            </a:r>
            <a:r>
              <a:rPr lang="en-US" sz="2400" dirty="0" err="1"/>
              <a:t>atasi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menggabung</a:t>
            </a:r>
            <a:r>
              <a:rPr lang="en-US" sz="2400" dirty="0"/>
              <a:t> </a:t>
            </a:r>
            <a:r>
              <a:rPr lang="en-US" sz="2400" dirty="0" err="1"/>
              <a:t>perangkat</a:t>
            </a:r>
            <a:r>
              <a:rPr lang="en-US" sz="2400" dirty="0"/>
              <a:t> yang </a:t>
            </a:r>
            <a:r>
              <a:rPr lang="en-US" sz="2400" dirty="0" err="1"/>
              <a:t>ada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DOS.</a:t>
            </a:r>
          </a:p>
          <a:p>
            <a:pPr marL="347663" indent="-347663" algn="just">
              <a:buFont typeface="+mj-lt"/>
              <a:buAutoNum type="arabicPeriod" startAt="2"/>
            </a:pPr>
            <a:r>
              <a:rPr lang="en-US" sz="2800" dirty="0" err="1"/>
              <a:t>Manfaat</a:t>
            </a:r>
            <a:r>
              <a:rPr lang="en-US" sz="2800" dirty="0"/>
              <a:t> </a:t>
            </a:r>
            <a:r>
              <a:rPr lang="en-US" sz="2800" dirty="0" err="1"/>
              <a:t>Komputasi</a:t>
            </a:r>
            <a:endParaRPr lang="en-US" sz="2800" dirty="0"/>
          </a:p>
          <a:p>
            <a:pPr marL="347663" indent="0" algn="just">
              <a:buNone/>
            </a:pPr>
            <a:r>
              <a:rPr lang="en-US" sz="2400" dirty="0"/>
              <a:t>Salah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keunggulan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operasi</a:t>
            </a:r>
            <a:r>
              <a:rPr lang="en-US" sz="2400" dirty="0"/>
              <a:t> </a:t>
            </a:r>
            <a:r>
              <a:rPr lang="en-US" sz="2400" dirty="0" err="1"/>
              <a:t>terdistribusi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bahwa</a:t>
            </a:r>
            <a:r>
              <a:rPr lang="en-US" sz="2400" dirty="0"/>
              <a:t> </a:t>
            </a:r>
            <a:r>
              <a:rPr lang="en-US" sz="2400" dirty="0" err="1"/>
              <a:t>komputasi</a:t>
            </a:r>
            <a:r>
              <a:rPr lang="en-US" sz="2400" dirty="0"/>
              <a:t> </a:t>
            </a:r>
            <a:r>
              <a:rPr lang="en-US" sz="2400" dirty="0" err="1"/>
              <a:t>berjalan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keadaan</a:t>
            </a:r>
            <a:r>
              <a:rPr lang="en-US" sz="2400" dirty="0"/>
              <a:t> </a:t>
            </a:r>
            <a:r>
              <a:rPr lang="en-US" sz="2400" dirty="0" err="1"/>
              <a:t>paralel</a:t>
            </a:r>
            <a:r>
              <a:rPr lang="en-US" sz="2400" dirty="0"/>
              <a:t>. Proses </a:t>
            </a:r>
            <a:r>
              <a:rPr lang="en-US" sz="2400" dirty="0" err="1"/>
              <a:t>komputasi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dipecah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banyak</a:t>
            </a:r>
            <a:r>
              <a:rPr lang="en-US" sz="2400" dirty="0"/>
              <a:t> </a:t>
            </a:r>
            <a:r>
              <a:rPr lang="en-US" sz="2400" dirty="0" err="1"/>
              <a:t>titik</a:t>
            </a:r>
            <a:r>
              <a:rPr lang="en-US" sz="2400" dirty="0"/>
              <a:t>, yang </a:t>
            </a:r>
            <a:r>
              <a:rPr lang="en-US" sz="2400" dirty="0" err="1"/>
              <a:t>mungkin</a:t>
            </a:r>
            <a:r>
              <a:rPr lang="en-US" sz="2400" dirty="0"/>
              <a:t> </a:t>
            </a:r>
            <a:r>
              <a:rPr lang="en-US" sz="2400" dirty="0" err="1"/>
              <a:t>berupa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 </a:t>
            </a:r>
            <a:r>
              <a:rPr lang="en-US" sz="2400" dirty="0" err="1"/>
              <a:t>pribadi</a:t>
            </a:r>
            <a:r>
              <a:rPr lang="en-US" sz="2400" dirty="0"/>
              <a:t>, </a:t>
            </a:r>
            <a:r>
              <a:rPr lang="en-US" sz="2400" dirty="0" err="1"/>
              <a:t>prosesor</a:t>
            </a:r>
            <a:r>
              <a:rPr lang="en-US" sz="2400" dirty="0"/>
              <a:t> </a:t>
            </a:r>
            <a:r>
              <a:rPr lang="en-US" sz="2400" dirty="0" err="1"/>
              <a:t>tersendiri</a:t>
            </a:r>
            <a:r>
              <a:rPr lang="en-US" sz="2400" dirty="0"/>
              <a:t>, dan </a:t>
            </a:r>
            <a:r>
              <a:rPr lang="en-US" sz="2400" dirty="0" err="1"/>
              <a:t>kemungkinan</a:t>
            </a:r>
            <a:r>
              <a:rPr lang="en-US" sz="2400" dirty="0"/>
              <a:t> </a:t>
            </a:r>
            <a:r>
              <a:rPr lang="en-US" sz="2400" dirty="0" err="1"/>
              <a:t>perangkat</a:t>
            </a:r>
            <a:r>
              <a:rPr lang="en-US" sz="2400" dirty="0"/>
              <a:t> </a:t>
            </a:r>
            <a:r>
              <a:rPr lang="en-US" sz="2400" dirty="0" err="1"/>
              <a:t>prosesor-prosesor</a:t>
            </a:r>
            <a:r>
              <a:rPr lang="en-US" sz="2400" dirty="0"/>
              <a:t> yang lain.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operasi</a:t>
            </a:r>
            <a:r>
              <a:rPr lang="en-US" sz="2400" dirty="0"/>
              <a:t> </a:t>
            </a:r>
            <a:r>
              <a:rPr lang="en-US" sz="2400" dirty="0" err="1"/>
              <a:t>terdistribusi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bekerja</a:t>
            </a:r>
            <a:r>
              <a:rPr lang="en-US" sz="2400" dirty="0"/>
              <a:t> </a:t>
            </a:r>
            <a:r>
              <a:rPr lang="en-US" sz="2400" dirty="0" err="1"/>
              <a:t>baik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memecah</a:t>
            </a:r>
            <a:r>
              <a:rPr lang="en-US" sz="2400" dirty="0"/>
              <a:t> </a:t>
            </a:r>
            <a:r>
              <a:rPr lang="en-US" sz="2400" dirty="0" err="1"/>
              <a:t>komputasi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dan </a:t>
            </a:r>
            <a:r>
              <a:rPr lang="en-US" sz="2400" dirty="0" err="1"/>
              <a:t>baik</a:t>
            </a:r>
            <a:r>
              <a:rPr lang="en-US" sz="2400" dirty="0"/>
              <a:t> pula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mengambil</a:t>
            </a:r>
            <a:r>
              <a:rPr lang="en-US" sz="2400" dirty="0"/>
              <a:t> </a:t>
            </a:r>
            <a:r>
              <a:rPr lang="en-US" sz="2400" dirty="0" err="1"/>
              <a:t>kembali</a:t>
            </a:r>
            <a:r>
              <a:rPr lang="en-US" sz="2400" dirty="0"/>
              <a:t> </a:t>
            </a:r>
            <a:r>
              <a:rPr lang="en-US" sz="2400" dirty="0" err="1"/>
              <a:t>hasil</a:t>
            </a:r>
            <a:r>
              <a:rPr lang="en-US" sz="2400" dirty="0"/>
              <a:t> </a:t>
            </a:r>
            <a:r>
              <a:rPr lang="en-US" sz="2400" dirty="0" err="1"/>
              <a:t>komputasi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titik-titik</a:t>
            </a:r>
            <a:r>
              <a:rPr lang="en-US" sz="2400" dirty="0"/>
              <a:t> </a:t>
            </a:r>
            <a:r>
              <a:rPr lang="en-US" sz="2400" i="1" dirty="0"/>
              <a:t>cluster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ditampilkan</a:t>
            </a:r>
            <a:r>
              <a:rPr lang="en-US" sz="2400" dirty="0"/>
              <a:t> </a:t>
            </a:r>
            <a:r>
              <a:rPr lang="en-US" sz="2400" dirty="0" err="1"/>
              <a:t>hasilnya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7323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025BF4-3CA0-4CC4-A103-2038B44CEE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2" y="568036"/>
            <a:ext cx="8595360" cy="5874328"/>
          </a:xfrm>
        </p:spPr>
        <p:txBody>
          <a:bodyPr>
            <a:normAutofit lnSpcReduction="10000"/>
          </a:bodyPr>
          <a:lstStyle/>
          <a:p>
            <a:pPr marL="347663" indent="-347663" algn="just">
              <a:buFont typeface="+mj-lt"/>
              <a:buAutoNum type="arabicPeriod" startAt="3"/>
            </a:pPr>
            <a:r>
              <a:rPr lang="en-US" sz="2800" dirty="0" err="1"/>
              <a:t>Reliabilitas</a:t>
            </a:r>
            <a:endParaRPr lang="en-US" sz="2800" dirty="0"/>
          </a:p>
          <a:p>
            <a:pPr marL="347663" indent="0" algn="just">
              <a:buNone/>
            </a:pPr>
            <a:r>
              <a:rPr lang="en-US" sz="2400" dirty="0" err="1"/>
              <a:t>Fitur</a:t>
            </a:r>
            <a:r>
              <a:rPr lang="en-US" sz="2400" dirty="0"/>
              <a:t> </a:t>
            </a:r>
            <a:r>
              <a:rPr lang="en-US" sz="2400" dirty="0" err="1"/>
              <a:t>unik</a:t>
            </a:r>
            <a:r>
              <a:rPr lang="en-US" sz="2400" dirty="0"/>
              <a:t> yang </a:t>
            </a:r>
            <a:r>
              <a:rPr lang="en-US" sz="2400" dirty="0" err="1"/>
              <a:t>dimiliki</a:t>
            </a:r>
            <a:r>
              <a:rPr lang="en-US" sz="2400" dirty="0"/>
              <a:t> oleh DOS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reliabilitas</a:t>
            </a:r>
            <a:r>
              <a:rPr lang="en-US" sz="2400" dirty="0"/>
              <a:t>. </a:t>
            </a:r>
            <a:r>
              <a:rPr lang="en-US" sz="2400" dirty="0" err="1"/>
              <a:t>Berdasarkan</a:t>
            </a:r>
            <a:r>
              <a:rPr lang="en-US" sz="2400" dirty="0"/>
              <a:t> </a:t>
            </a:r>
            <a:r>
              <a:rPr lang="en-US" sz="2400" i="1" dirty="0"/>
              <a:t>design </a:t>
            </a:r>
            <a:r>
              <a:rPr lang="en-US" sz="2400" dirty="0"/>
              <a:t>dan </a:t>
            </a:r>
            <a:r>
              <a:rPr lang="en-US" sz="2400" dirty="0" err="1"/>
              <a:t>implementasi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i="1" dirty="0"/>
              <a:t>design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, </a:t>
            </a:r>
            <a:r>
              <a:rPr lang="en-US" sz="2400" dirty="0" err="1"/>
              <a:t>maka</a:t>
            </a:r>
            <a:r>
              <a:rPr lang="en-US" sz="2400" dirty="0"/>
              <a:t> </a:t>
            </a:r>
            <a:r>
              <a:rPr lang="en-US" sz="2400" dirty="0" err="1"/>
              <a:t>hilangnya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node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berdampak</a:t>
            </a:r>
            <a:r>
              <a:rPr lang="en-US" sz="2400" dirty="0"/>
              <a:t> </a:t>
            </a:r>
            <a:r>
              <a:rPr lang="en-US" sz="2400" dirty="0" err="1"/>
              <a:t>terhadap</a:t>
            </a:r>
            <a:r>
              <a:rPr lang="en-US" sz="2400" dirty="0"/>
              <a:t> </a:t>
            </a:r>
            <a:r>
              <a:rPr lang="en-US" sz="2400" dirty="0" err="1"/>
              <a:t>integritas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. Hal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berbeda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PC, </a:t>
            </a:r>
            <a:r>
              <a:rPr lang="en-US" sz="2400" dirty="0" err="1"/>
              <a:t>apabila</a:t>
            </a:r>
            <a:r>
              <a:rPr lang="en-US" sz="2400" dirty="0"/>
              <a:t> </a:t>
            </a:r>
            <a:r>
              <a:rPr lang="en-US" sz="2400" dirty="0" err="1"/>
              <a:t>ada</a:t>
            </a:r>
            <a:r>
              <a:rPr lang="en-US" sz="2400" dirty="0"/>
              <a:t> salah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i="1" dirty="0"/>
              <a:t>hardware </a:t>
            </a:r>
            <a:r>
              <a:rPr lang="en-US" sz="2400" dirty="0"/>
              <a:t>yang </a:t>
            </a:r>
            <a:r>
              <a:rPr lang="en-US" sz="2400" dirty="0" err="1"/>
              <a:t>mengalami</a:t>
            </a:r>
            <a:r>
              <a:rPr lang="en-US" sz="2400" dirty="0"/>
              <a:t> </a:t>
            </a:r>
            <a:r>
              <a:rPr lang="en-US" sz="2400" dirty="0" err="1"/>
              <a:t>kerusakan</a:t>
            </a:r>
            <a:r>
              <a:rPr lang="en-US" sz="2400" dirty="0"/>
              <a:t>, </a:t>
            </a:r>
            <a:r>
              <a:rPr lang="en-US" sz="2400" dirty="0" err="1"/>
              <a:t>maka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berjalan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seimbang</a:t>
            </a:r>
            <a:r>
              <a:rPr lang="en-US" sz="2400" dirty="0"/>
              <a:t>, </a:t>
            </a:r>
            <a:r>
              <a:rPr lang="en-US" sz="2400" dirty="0" err="1"/>
              <a:t>bahkan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sv-SE" sz="2400" dirty="0"/>
              <a:t>bisa tidak dapat berjalan atau mati.</a:t>
            </a:r>
          </a:p>
          <a:p>
            <a:pPr marL="347663" indent="-347663" algn="just">
              <a:buFont typeface="+mj-lt"/>
              <a:buAutoNum type="arabicPeriod" startAt="4"/>
            </a:pPr>
            <a:r>
              <a:rPr lang="en-US" sz="2800" dirty="0" err="1"/>
              <a:t>Komunikasi</a:t>
            </a:r>
            <a:endParaRPr lang="en-US" sz="2800" dirty="0"/>
          </a:p>
          <a:p>
            <a:pPr marL="347663" indent="0" algn="just">
              <a:buNone/>
            </a:pPr>
            <a:r>
              <a:rPr lang="sv-SE" sz="2400" dirty="0"/>
              <a:t>Sistem operasi terdistribusi berjalan dalam jaringan dan biasanya melayani koneksi </a:t>
            </a:r>
            <a:r>
              <a:rPr lang="en-US" sz="2400" dirty="0" err="1"/>
              <a:t>jaringan</a:t>
            </a:r>
            <a:r>
              <a:rPr lang="en-US" sz="2400" dirty="0"/>
              <a:t>.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umumnya</a:t>
            </a:r>
            <a:r>
              <a:rPr lang="en-US" sz="2400" dirty="0"/>
              <a:t> </a:t>
            </a:r>
            <a:r>
              <a:rPr lang="en-US" sz="2400" dirty="0" err="1"/>
              <a:t>digunakan</a:t>
            </a:r>
            <a:r>
              <a:rPr lang="en-US" sz="2400" dirty="0"/>
              <a:t> user </a:t>
            </a:r>
            <a:r>
              <a:rPr lang="en-US" sz="2400" dirty="0" err="1"/>
              <a:t>untuk</a:t>
            </a:r>
            <a:r>
              <a:rPr lang="en-US" sz="2400" dirty="0"/>
              <a:t> proses </a:t>
            </a:r>
            <a:r>
              <a:rPr lang="en-US" sz="2400" i="1" dirty="0"/>
              <a:t>networking. </a:t>
            </a:r>
            <a:r>
              <a:rPr lang="en-US" sz="2400" dirty="0"/>
              <a:t>User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saling</a:t>
            </a:r>
            <a:r>
              <a:rPr lang="en-US" sz="2400" dirty="0"/>
              <a:t> </a:t>
            </a:r>
            <a:r>
              <a:rPr lang="en-US" sz="2400" dirty="0" err="1"/>
              <a:t>bertukar</a:t>
            </a:r>
            <a:r>
              <a:rPr lang="en-US" sz="2400" dirty="0"/>
              <a:t> data,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saling</a:t>
            </a:r>
            <a:r>
              <a:rPr lang="en-US" sz="2400" dirty="0"/>
              <a:t> </a:t>
            </a:r>
            <a:r>
              <a:rPr lang="en-US" sz="2400" dirty="0" err="1"/>
              <a:t>berkomunikasi</a:t>
            </a:r>
            <a:r>
              <a:rPr lang="en-US" sz="2400" dirty="0"/>
              <a:t> </a:t>
            </a:r>
            <a:r>
              <a:rPr lang="en-US" sz="2400" dirty="0" err="1"/>
              <a:t>antar</a:t>
            </a:r>
            <a:r>
              <a:rPr lang="en-US" sz="2400" dirty="0"/>
              <a:t> </a:t>
            </a:r>
            <a:r>
              <a:rPr lang="en-US" sz="2400" dirty="0" err="1"/>
              <a:t>titik</a:t>
            </a:r>
            <a:r>
              <a:rPr lang="en-US" sz="2400" dirty="0"/>
              <a:t> </a:t>
            </a:r>
            <a:r>
              <a:rPr lang="en-US" sz="2400" dirty="0" err="1"/>
              <a:t>baik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LAN </a:t>
            </a:r>
            <a:r>
              <a:rPr lang="en-US" sz="2400" dirty="0" err="1"/>
              <a:t>maupun</a:t>
            </a:r>
            <a:r>
              <a:rPr lang="en-US" sz="2400" dirty="0"/>
              <a:t> WAN</a:t>
            </a:r>
          </a:p>
        </p:txBody>
      </p:sp>
    </p:spTree>
    <p:extLst>
      <p:ext uri="{BB962C8B-B14F-4D97-AF65-F5344CB8AC3E}">
        <p14:creationId xmlns:p14="http://schemas.microsoft.com/office/powerpoint/2010/main" val="366928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A46EC58B-9DC5-4151-9D1C-924159C36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b="1" dirty="0" err="1"/>
              <a:t>Fungsi</a:t>
            </a:r>
            <a:r>
              <a:rPr lang="en-US" sz="5400" b="1" dirty="0"/>
              <a:t> </a:t>
            </a:r>
            <a:r>
              <a:rPr lang="en-US" sz="5400" b="1" dirty="0" err="1"/>
              <a:t>Sistem</a:t>
            </a:r>
            <a:r>
              <a:rPr lang="en-US" sz="5400" b="1" dirty="0"/>
              <a:t> </a:t>
            </a:r>
            <a:r>
              <a:rPr lang="en-US" sz="5400" b="1" dirty="0" err="1"/>
              <a:t>Operasi</a:t>
            </a:r>
            <a:endParaRPr lang="en-US" altLang="id-ID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D28C8475-72CA-40D4-AB09-5855CA2325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8447" y="124691"/>
            <a:ext cx="6281873" cy="6511635"/>
          </a:xfrm>
        </p:spPr>
        <p:txBody>
          <a:bodyPr>
            <a:noAutofit/>
          </a:bodyPr>
          <a:lstStyle/>
          <a:p>
            <a:pPr marL="347663" indent="-347663" algn="just">
              <a:buFont typeface="+mj-lt"/>
              <a:buAutoNum type="arabicPeriod"/>
            </a:pPr>
            <a:r>
              <a:rPr lang="en-US" sz="2400" b="1" dirty="0" err="1"/>
              <a:t>Sistem</a:t>
            </a:r>
            <a:r>
              <a:rPr lang="en-US" sz="2400" b="1" dirty="0"/>
              <a:t> </a:t>
            </a:r>
            <a:r>
              <a:rPr lang="en-US" sz="2400" b="1" dirty="0" err="1"/>
              <a:t>Operasi</a:t>
            </a:r>
            <a:r>
              <a:rPr lang="en-US" sz="2400" b="1" dirty="0"/>
              <a:t> </a:t>
            </a:r>
            <a:r>
              <a:rPr lang="en-US" sz="2400" b="1" dirty="0" err="1"/>
              <a:t>Sebagai</a:t>
            </a:r>
            <a:r>
              <a:rPr lang="en-US" sz="2400" b="1" dirty="0"/>
              <a:t> </a:t>
            </a:r>
            <a:r>
              <a:rPr lang="en-US" sz="2400" b="1" dirty="0" err="1"/>
              <a:t>Kordinator</a:t>
            </a:r>
            <a:r>
              <a:rPr lang="en-US" sz="2400" b="1" dirty="0"/>
              <a:t>. </a:t>
            </a:r>
          </a:p>
          <a:p>
            <a:pPr marL="347663" indent="0" algn="just">
              <a:buNone/>
            </a:pP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mengatur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aktivitas</a:t>
            </a:r>
            <a:r>
              <a:rPr lang="en-US" dirty="0"/>
              <a:t> yang </a:t>
            </a:r>
            <a:r>
              <a:rPr lang="en-US" dirty="0" err="1"/>
              <a:t>kompleks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lunak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/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lunak</a:t>
            </a:r>
            <a:r>
              <a:rPr lang="en-US" dirty="0"/>
              <a:t> </a:t>
            </a:r>
            <a:r>
              <a:rPr lang="en-US" dirty="0" err="1"/>
              <a:t>aplikasi</a:t>
            </a:r>
            <a:r>
              <a:rPr lang="en-US" dirty="0"/>
              <a:t> yang </a:t>
            </a:r>
            <a:r>
              <a:rPr lang="en-US" dirty="0" err="1"/>
              <a:t>sedang</a:t>
            </a:r>
            <a:r>
              <a:rPr lang="en-US" dirty="0"/>
              <a:t> </a:t>
            </a:r>
            <a:r>
              <a:rPr lang="en-US" dirty="0" err="1"/>
              <a:t>dijalankan</a:t>
            </a:r>
            <a:r>
              <a:rPr lang="en-US" dirty="0"/>
              <a:t> agar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berjalan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urutan</a:t>
            </a:r>
            <a:r>
              <a:rPr lang="en-US" dirty="0"/>
              <a:t> yang </a:t>
            </a:r>
            <a:r>
              <a:rPr lang="en-US" dirty="0" err="1"/>
              <a:t>benar</a:t>
            </a:r>
            <a:r>
              <a:rPr lang="en-US" dirty="0"/>
              <a:t>. </a:t>
            </a:r>
            <a:r>
              <a:rPr lang="en-US" dirty="0" err="1"/>
              <a:t>Selain</a:t>
            </a:r>
            <a:r>
              <a:rPr lang="en-US" dirty="0"/>
              <a:t> </a:t>
            </a:r>
            <a:r>
              <a:rPr lang="en-US" dirty="0" err="1"/>
              <a:t>mengatur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aktivitas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lunak</a:t>
            </a:r>
            <a:r>
              <a:rPr lang="en-US" dirty="0"/>
              <a:t>,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juga </a:t>
            </a:r>
            <a:r>
              <a:rPr lang="en-US" dirty="0" err="1"/>
              <a:t>bertugas</a:t>
            </a:r>
            <a:r>
              <a:rPr lang="en-US" dirty="0"/>
              <a:t> </a:t>
            </a:r>
            <a:r>
              <a:rPr lang="en-US" dirty="0" err="1"/>
              <a:t>mengatur</a:t>
            </a:r>
            <a:r>
              <a:rPr lang="en-US" dirty="0"/>
              <a:t>/</a:t>
            </a:r>
            <a:r>
              <a:rPr lang="en-US" dirty="0" err="1"/>
              <a:t>mengelola</a:t>
            </a:r>
            <a:r>
              <a:rPr lang="en-US" dirty="0"/>
              <a:t> </a:t>
            </a:r>
            <a:r>
              <a:rPr lang="en-US" dirty="0" err="1"/>
              <a:t>semua</a:t>
            </a:r>
            <a:r>
              <a:rPr lang="en-US" dirty="0"/>
              <a:t> </a:t>
            </a:r>
            <a:r>
              <a:rPr lang="en-US" dirty="0" err="1"/>
              <a:t>aktivitas</a:t>
            </a:r>
            <a:r>
              <a:rPr lang="en-US" dirty="0"/>
              <a:t> yang </a:t>
            </a:r>
            <a:r>
              <a:rPr lang="en-US" dirty="0" err="1"/>
              <a:t>berhubungan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hardware, </a:t>
            </a:r>
            <a:r>
              <a:rPr lang="en-US" dirty="0" err="1"/>
              <a:t>baik</a:t>
            </a:r>
            <a:r>
              <a:rPr lang="en-US" dirty="0"/>
              <a:t> input device </a:t>
            </a:r>
            <a:r>
              <a:rPr lang="en-US" dirty="0" err="1"/>
              <a:t>ataupun</a:t>
            </a:r>
            <a:r>
              <a:rPr lang="en-US" dirty="0"/>
              <a:t> output device. </a:t>
            </a:r>
          </a:p>
          <a:p>
            <a:pPr marL="347663" indent="-347663" algn="just">
              <a:buFont typeface="+mj-lt"/>
              <a:buAutoNum type="arabicPeriod" startAt="2"/>
            </a:pPr>
            <a:r>
              <a:rPr lang="en-US" sz="2400" b="1" dirty="0" err="1"/>
              <a:t>Sistem</a:t>
            </a:r>
            <a:r>
              <a:rPr lang="en-US" sz="2400" b="1" dirty="0"/>
              <a:t> </a:t>
            </a:r>
            <a:r>
              <a:rPr lang="en-US" sz="2400" b="1" dirty="0" err="1"/>
              <a:t>Operasi</a:t>
            </a:r>
            <a:r>
              <a:rPr lang="en-US" sz="2400" b="1" dirty="0"/>
              <a:t> </a:t>
            </a:r>
            <a:r>
              <a:rPr lang="en-US" sz="2400" b="1" dirty="0" err="1"/>
              <a:t>Sebagai</a:t>
            </a:r>
            <a:r>
              <a:rPr lang="en-US" sz="2400" b="1" dirty="0"/>
              <a:t> </a:t>
            </a:r>
            <a:r>
              <a:rPr lang="en-US" sz="2400" b="1" dirty="0" err="1"/>
              <a:t>Penghubung</a:t>
            </a:r>
            <a:r>
              <a:rPr lang="en-US" sz="2400" b="1" dirty="0"/>
              <a:t>. </a:t>
            </a:r>
          </a:p>
          <a:p>
            <a:pPr marL="347663" indent="0" algn="just">
              <a:buNone/>
            </a:pP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menyiapkan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menghubungkan</a:t>
            </a:r>
            <a:r>
              <a:rPr lang="en-US" dirty="0"/>
              <a:t> program </a:t>
            </a:r>
            <a:r>
              <a:rPr lang="en-US" dirty="0" err="1"/>
              <a:t>aplikasi</a:t>
            </a:r>
            <a:r>
              <a:rPr lang="en-US" dirty="0"/>
              <a:t> agar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berinteraksi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keras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konsisten</a:t>
            </a:r>
            <a:r>
              <a:rPr lang="en-US" dirty="0"/>
              <a:t> dan </a:t>
            </a:r>
            <a:r>
              <a:rPr lang="en-US" dirty="0" err="1"/>
              <a:t>stabil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429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025BF4-3CA0-4CC4-A103-2038B44CEE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817417"/>
            <a:ext cx="8915400" cy="5874327"/>
          </a:xfrm>
        </p:spPr>
        <p:txBody>
          <a:bodyPr>
            <a:normAutofit fontScale="92500" lnSpcReduction="10000"/>
          </a:bodyPr>
          <a:lstStyle/>
          <a:p>
            <a:pPr marL="347663" indent="-347663" algn="just">
              <a:buFont typeface="+mj-lt"/>
              <a:buAutoNum type="arabicPeriod" startAt="3"/>
            </a:pPr>
            <a:r>
              <a:rPr lang="en-US" sz="2400" b="1" dirty="0" err="1"/>
              <a:t>Sistem</a:t>
            </a:r>
            <a:r>
              <a:rPr lang="en-US" sz="2400" b="1" dirty="0"/>
              <a:t> </a:t>
            </a:r>
            <a:r>
              <a:rPr lang="en-US" sz="2400" b="1" dirty="0" err="1"/>
              <a:t>Operasi</a:t>
            </a:r>
            <a:r>
              <a:rPr lang="en-US" sz="2400" b="1" dirty="0"/>
              <a:t> </a:t>
            </a:r>
            <a:r>
              <a:rPr lang="en-US" sz="2400" b="1" dirty="0" err="1"/>
              <a:t>Sebagai</a:t>
            </a:r>
            <a:r>
              <a:rPr lang="en-US" sz="2400" b="1" dirty="0"/>
              <a:t> </a:t>
            </a:r>
            <a:r>
              <a:rPr lang="en-US" sz="2400" b="1" dirty="0" err="1"/>
              <a:t>Pelindung</a:t>
            </a:r>
            <a:r>
              <a:rPr lang="en-US" sz="2400" b="1" dirty="0"/>
              <a:t>. </a:t>
            </a:r>
          </a:p>
          <a:p>
            <a:pPr marL="347663" indent="0" algn="just">
              <a:buNone/>
            </a:pPr>
            <a:r>
              <a:rPr lang="en-US" sz="2400" dirty="0"/>
              <a:t>Hal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dimaksudkan</a:t>
            </a:r>
            <a:r>
              <a:rPr lang="en-US" sz="2400" dirty="0"/>
              <a:t> </a:t>
            </a:r>
            <a:r>
              <a:rPr lang="en-US" sz="2400" dirty="0" err="1"/>
              <a:t>bahwa</a:t>
            </a:r>
            <a:r>
              <a:rPr lang="en-US" sz="2400" dirty="0"/>
              <a:t> salah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fungsi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tugas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operasi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memegang</a:t>
            </a:r>
            <a:r>
              <a:rPr lang="en-US" sz="2400" dirty="0"/>
              <a:t> </a:t>
            </a:r>
            <a:r>
              <a:rPr lang="en-US" sz="2400" dirty="0" err="1"/>
              <a:t>kendali</a:t>
            </a:r>
            <a:r>
              <a:rPr lang="en-US" sz="2400" dirty="0"/>
              <a:t> proses, </a:t>
            </a:r>
            <a:r>
              <a:rPr lang="en-US" sz="2400" dirty="0" err="1"/>
              <a:t>melindungi</a:t>
            </a:r>
            <a:r>
              <a:rPr lang="en-US" sz="2400" dirty="0"/>
              <a:t> file dan </a:t>
            </a:r>
            <a:r>
              <a:rPr lang="en-US" sz="2400" dirty="0" err="1"/>
              <a:t>memberi</a:t>
            </a:r>
            <a:r>
              <a:rPr lang="en-US" sz="2400" dirty="0"/>
              <a:t> </a:t>
            </a:r>
            <a:r>
              <a:rPr lang="en-US" sz="2400" dirty="0" err="1"/>
              <a:t>batasan</a:t>
            </a:r>
            <a:r>
              <a:rPr lang="en-US" sz="2400" dirty="0"/>
              <a:t> pada </a:t>
            </a:r>
            <a:r>
              <a:rPr lang="en-US" sz="2400" dirty="0" err="1"/>
              <a:t>pembacaan</a:t>
            </a:r>
            <a:r>
              <a:rPr lang="en-US" sz="2400" dirty="0"/>
              <a:t> dan </a:t>
            </a:r>
            <a:r>
              <a:rPr lang="en-US" sz="2400" dirty="0" err="1"/>
              <a:t>penulisan</a:t>
            </a:r>
            <a:r>
              <a:rPr lang="en-US" sz="2400" dirty="0"/>
              <a:t> </a:t>
            </a:r>
            <a:r>
              <a:rPr lang="en-US" sz="2400" dirty="0" err="1"/>
              <a:t>serta</a:t>
            </a:r>
            <a:r>
              <a:rPr lang="en-US" sz="2400" dirty="0"/>
              <a:t> </a:t>
            </a:r>
            <a:r>
              <a:rPr lang="en-US" sz="2400" dirty="0" err="1"/>
              <a:t>eksekusi</a:t>
            </a:r>
            <a:r>
              <a:rPr lang="en-US" sz="2400" dirty="0"/>
              <a:t> data dan program.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operasi</a:t>
            </a:r>
            <a:r>
              <a:rPr lang="en-US" sz="2400" dirty="0"/>
              <a:t> juga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berfungsi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pengatur</a:t>
            </a:r>
            <a:r>
              <a:rPr lang="en-US" sz="2400" dirty="0"/>
              <a:t> </a:t>
            </a:r>
            <a:r>
              <a:rPr lang="en-US" sz="2400" dirty="0" err="1"/>
              <a:t>tentang</a:t>
            </a:r>
            <a:r>
              <a:rPr lang="en-US" sz="2400" dirty="0"/>
              <a:t> </a:t>
            </a:r>
            <a:r>
              <a:rPr lang="en-US" sz="2400" dirty="0" err="1"/>
              <a:t>siapa</a:t>
            </a:r>
            <a:r>
              <a:rPr lang="en-US" sz="2400" dirty="0"/>
              <a:t> </a:t>
            </a:r>
            <a:r>
              <a:rPr lang="en-US" sz="2400" dirty="0" err="1"/>
              <a:t>saja</a:t>
            </a:r>
            <a:r>
              <a:rPr lang="en-US" sz="2400" dirty="0"/>
              <a:t> yang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mengakses</a:t>
            </a:r>
            <a:r>
              <a:rPr lang="en-US" sz="2400" dirty="0"/>
              <a:t> file, program dan </a:t>
            </a:r>
            <a:r>
              <a:rPr lang="en-US" sz="2400" dirty="0" err="1"/>
              <a:t>sistem</a:t>
            </a:r>
            <a:r>
              <a:rPr lang="en-US" sz="2400" dirty="0"/>
              <a:t> yang </a:t>
            </a:r>
            <a:r>
              <a:rPr lang="en-US" sz="2400" dirty="0" err="1"/>
              <a:t>ada</a:t>
            </a:r>
            <a:r>
              <a:rPr lang="en-US" sz="2400" dirty="0"/>
              <a:t> di </a:t>
            </a:r>
            <a:r>
              <a:rPr lang="en-US" sz="2400" dirty="0" err="1"/>
              <a:t>komputer</a:t>
            </a:r>
            <a:r>
              <a:rPr lang="en-US" sz="2400" dirty="0"/>
              <a:t> </a:t>
            </a:r>
            <a:r>
              <a:rPr lang="en-US" sz="2400" dirty="0" err="1"/>
              <a:t>kita</a:t>
            </a:r>
            <a:r>
              <a:rPr lang="en-US" sz="2400" dirty="0"/>
              <a:t>. </a:t>
            </a:r>
          </a:p>
          <a:p>
            <a:pPr marL="347663" indent="-347663" algn="just">
              <a:buFont typeface="+mj-lt"/>
              <a:buAutoNum type="arabicPeriod" startAt="4"/>
            </a:pPr>
            <a:r>
              <a:rPr lang="it-IT" sz="2400" b="1" dirty="0"/>
              <a:t>Sistem Operasi Sebagai Interpretasi (penerjemah). </a:t>
            </a:r>
          </a:p>
          <a:p>
            <a:pPr marL="347663" indent="0" algn="just">
              <a:buNone/>
            </a:pP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Operasi</a:t>
            </a:r>
            <a:r>
              <a:rPr lang="en-US" sz="2400" dirty="0"/>
              <a:t> </a:t>
            </a:r>
            <a:r>
              <a:rPr lang="en-US" sz="2400" dirty="0" err="1"/>
              <a:t>berfungsi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penerjemah</a:t>
            </a:r>
            <a:r>
              <a:rPr lang="en-US" sz="2400" dirty="0"/>
              <a:t> </a:t>
            </a:r>
            <a:r>
              <a:rPr lang="en-US" sz="2400" dirty="0" err="1"/>
              <a:t>perintah-perintah</a:t>
            </a:r>
            <a:r>
              <a:rPr lang="en-US" sz="2400" dirty="0"/>
              <a:t> dan </a:t>
            </a:r>
            <a:r>
              <a:rPr lang="en-US" sz="2400" dirty="0" err="1"/>
              <a:t>instruksi-instruksi</a:t>
            </a:r>
            <a:r>
              <a:rPr lang="en-US" sz="2400" dirty="0"/>
              <a:t> </a:t>
            </a:r>
            <a:r>
              <a:rPr lang="en-US" sz="2400" dirty="0" err="1"/>
              <a:t>antara</a:t>
            </a:r>
            <a:r>
              <a:rPr lang="en-US" sz="2400" dirty="0"/>
              <a:t> User dan </a:t>
            </a:r>
            <a:r>
              <a:rPr lang="en-US" sz="2400" dirty="0" err="1"/>
              <a:t>Sistem</a:t>
            </a:r>
            <a:r>
              <a:rPr lang="en-US" sz="2400" dirty="0"/>
              <a:t>.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fasilitas</a:t>
            </a:r>
            <a:r>
              <a:rPr lang="en-US" sz="2400" dirty="0"/>
              <a:t> </a:t>
            </a:r>
            <a:r>
              <a:rPr lang="en-US" sz="2400" dirty="0" err="1"/>
              <a:t>komunikasi</a:t>
            </a:r>
            <a:r>
              <a:rPr lang="en-US" sz="2400" dirty="0"/>
              <a:t> yang </a:t>
            </a:r>
            <a:r>
              <a:rPr lang="en-US" sz="2400" dirty="0" err="1"/>
              <a:t>mudah</a:t>
            </a:r>
            <a:r>
              <a:rPr lang="en-US" sz="2400" dirty="0"/>
              <a:t>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 dan User (</a:t>
            </a:r>
            <a:r>
              <a:rPr lang="en-US" sz="2400" dirty="0" err="1"/>
              <a:t>pengguna</a:t>
            </a:r>
            <a:r>
              <a:rPr lang="en-US" sz="2400" dirty="0"/>
              <a:t>). </a:t>
            </a:r>
          </a:p>
          <a:p>
            <a:pPr marL="347663" indent="-347663" algn="just">
              <a:buFont typeface="+mj-lt"/>
              <a:buAutoNum type="arabicPeriod" startAt="5"/>
            </a:pPr>
            <a:r>
              <a:rPr lang="pt-BR" sz="2400" b="1" dirty="0"/>
              <a:t>Sistem Operasi Sebagai Server (Pelayan). </a:t>
            </a:r>
          </a:p>
          <a:p>
            <a:pPr marL="347663" indent="0" algn="just">
              <a:buNone/>
            </a:pPr>
            <a:r>
              <a:rPr lang="en-US" sz="2400" dirty="0"/>
              <a:t>Hal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berarti</a:t>
            </a:r>
            <a:r>
              <a:rPr lang="en-US" sz="2400" dirty="0"/>
              <a:t> </a:t>
            </a:r>
            <a:r>
              <a:rPr lang="en-US" sz="2400" dirty="0" err="1"/>
              <a:t>fungsi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operasi</a:t>
            </a:r>
            <a:r>
              <a:rPr lang="en-US" sz="2400" dirty="0"/>
              <a:t> </a:t>
            </a:r>
            <a:r>
              <a:rPr lang="en-US" sz="2400" dirty="0" err="1"/>
              <a:t>komputer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melayani</a:t>
            </a:r>
            <a:r>
              <a:rPr lang="en-US" sz="2400" dirty="0"/>
              <a:t> </a:t>
            </a:r>
            <a:r>
              <a:rPr lang="en-US" sz="2400" dirty="0" err="1"/>
              <a:t>segala</a:t>
            </a:r>
            <a:r>
              <a:rPr lang="en-US" sz="2400" dirty="0"/>
              <a:t> </a:t>
            </a:r>
            <a:r>
              <a:rPr lang="en-US" sz="2400" dirty="0" err="1"/>
              <a:t>sesuatu</a:t>
            </a:r>
            <a:r>
              <a:rPr lang="en-US" sz="2400" dirty="0"/>
              <a:t> yang </a:t>
            </a:r>
            <a:r>
              <a:rPr lang="en-US" sz="2400" dirty="0" err="1"/>
              <a:t>dibutuhkan</a:t>
            </a:r>
            <a:r>
              <a:rPr lang="en-US" sz="2400" dirty="0"/>
              <a:t> oleh </a:t>
            </a:r>
            <a:r>
              <a:rPr lang="en-US" sz="2400" dirty="0" err="1"/>
              <a:t>seorang</a:t>
            </a:r>
            <a:r>
              <a:rPr lang="en-US" sz="2400" dirty="0"/>
              <a:t> user (</a:t>
            </a:r>
            <a:r>
              <a:rPr lang="en-US" sz="2400" dirty="0" err="1"/>
              <a:t>pengguna</a:t>
            </a:r>
            <a:r>
              <a:rPr lang="en-US" sz="2400" dirty="0"/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278354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005C7-45EE-468B-85A8-BD52A396D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400" b="1" dirty="0" err="1"/>
              <a:t>Komponen</a:t>
            </a:r>
            <a:r>
              <a:rPr lang="en-US" sz="4400" b="1" dirty="0"/>
              <a:t> Inti </a:t>
            </a:r>
            <a:r>
              <a:rPr lang="en-US" sz="4400" b="1" dirty="0" err="1"/>
              <a:t>Sistem</a:t>
            </a:r>
            <a:r>
              <a:rPr lang="en-US" sz="4400" b="1" dirty="0"/>
              <a:t> </a:t>
            </a:r>
            <a:r>
              <a:rPr lang="en-US" sz="4400" b="1" dirty="0" err="1"/>
              <a:t>Operasi</a:t>
            </a:r>
            <a:endParaRPr lang="id-ID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B3A8A-4451-4BDB-8300-17F62D21E2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473" y="2603499"/>
            <a:ext cx="11125199" cy="4088245"/>
          </a:xfrm>
        </p:spPr>
        <p:txBody>
          <a:bodyPr>
            <a:normAutofit fontScale="92500" lnSpcReduction="20000"/>
          </a:bodyPr>
          <a:lstStyle/>
          <a:p>
            <a:pPr marL="347663" indent="-347663" algn="just">
              <a:buFont typeface="+mj-lt"/>
              <a:buAutoNum type="arabicPeriod"/>
            </a:pPr>
            <a:r>
              <a:rPr lang="en-US" sz="2800" b="1" dirty="0" err="1"/>
              <a:t>Manajemen</a:t>
            </a:r>
            <a:r>
              <a:rPr lang="en-US" sz="2800" b="1" dirty="0"/>
              <a:t> Proses-Proses </a:t>
            </a:r>
          </a:p>
          <a:p>
            <a:pPr marL="347663" indent="0" algn="just">
              <a:buNone/>
            </a:pP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keadaan</a:t>
            </a:r>
            <a:r>
              <a:rPr lang="en-US" sz="2400" dirty="0"/>
              <a:t> </a:t>
            </a:r>
            <a:r>
              <a:rPr lang="en-US" sz="2400" dirty="0" err="1"/>
              <a:t>ketika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program </a:t>
            </a:r>
            <a:r>
              <a:rPr lang="en-US" sz="2400" dirty="0" err="1"/>
              <a:t>sedang</a:t>
            </a:r>
            <a:r>
              <a:rPr lang="en-US" sz="2400" dirty="0"/>
              <a:t> di </a:t>
            </a:r>
            <a:r>
              <a:rPr lang="en-US" sz="2400" dirty="0" err="1"/>
              <a:t>eksekusi</a:t>
            </a:r>
            <a:r>
              <a:rPr lang="en-US" sz="2400" dirty="0"/>
              <a:t>. </a:t>
            </a:r>
            <a:r>
              <a:rPr lang="en-US" sz="2400" dirty="0" err="1"/>
              <a:t>Sebuah</a:t>
            </a:r>
            <a:r>
              <a:rPr lang="en-US" sz="2400" dirty="0"/>
              <a:t> proses </a:t>
            </a:r>
            <a:r>
              <a:rPr lang="en-US" sz="2400" dirty="0" err="1"/>
              <a:t>membutuhkan</a:t>
            </a:r>
            <a:r>
              <a:rPr lang="en-US" sz="2400" dirty="0"/>
              <a:t> </a:t>
            </a:r>
            <a:r>
              <a:rPr lang="en-US" sz="2400" dirty="0" err="1"/>
              <a:t>beberapa</a:t>
            </a:r>
            <a:r>
              <a:rPr lang="en-US" sz="2400" dirty="0"/>
              <a:t> </a:t>
            </a:r>
            <a:r>
              <a:rPr lang="en-US" sz="2400" dirty="0" err="1"/>
              <a:t>sumber</a:t>
            </a:r>
            <a:r>
              <a:rPr lang="en-US" sz="2400" dirty="0"/>
              <a:t> </a:t>
            </a:r>
            <a:r>
              <a:rPr lang="en-US" sz="2400" dirty="0" err="1"/>
              <a:t>daya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menyelesaikan</a:t>
            </a:r>
            <a:r>
              <a:rPr lang="en-US" sz="2400" dirty="0"/>
              <a:t> </a:t>
            </a:r>
            <a:r>
              <a:rPr lang="en-US" sz="2400" dirty="0" err="1"/>
              <a:t>tugasnya</a:t>
            </a:r>
            <a:r>
              <a:rPr lang="en-US" sz="2400" dirty="0"/>
              <a:t>. </a:t>
            </a:r>
            <a:r>
              <a:rPr lang="en-US" sz="2400" dirty="0" err="1"/>
              <a:t>sumber</a:t>
            </a:r>
            <a:r>
              <a:rPr lang="en-US" sz="2400" dirty="0"/>
              <a:t> </a:t>
            </a:r>
            <a:r>
              <a:rPr lang="en-US" sz="2400" dirty="0" err="1"/>
              <a:t>daya</a:t>
            </a:r>
            <a:r>
              <a:rPr lang="en-US" sz="2400" dirty="0"/>
              <a:t> </a:t>
            </a:r>
            <a:r>
              <a:rPr lang="en-US" sz="2400" dirty="0" err="1"/>
              <a:t>tersebut</a:t>
            </a:r>
            <a:r>
              <a:rPr lang="en-US" sz="2400" dirty="0"/>
              <a:t> </a:t>
            </a:r>
            <a:r>
              <a:rPr lang="en-US" sz="2400" dirty="0" err="1"/>
              <a:t>dapat</a:t>
            </a:r>
            <a:r>
              <a:rPr lang="en-US" sz="2400" dirty="0"/>
              <a:t> </a:t>
            </a:r>
            <a:r>
              <a:rPr lang="en-US" sz="2400" dirty="0" err="1"/>
              <a:t>berupa</a:t>
            </a:r>
            <a:r>
              <a:rPr lang="en-US" sz="2400" dirty="0"/>
              <a:t> CPU time, </a:t>
            </a:r>
            <a:r>
              <a:rPr lang="en-US" sz="2400" dirty="0" err="1"/>
              <a:t>memori</a:t>
            </a:r>
            <a:r>
              <a:rPr lang="en-US" sz="2400" dirty="0"/>
              <a:t>, </a:t>
            </a:r>
            <a:r>
              <a:rPr lang="en-US" sz="2400" dirty="0" err="1"/>
              <a:t>berkas-berkas</a:t>
            </a:r>
            <a:r>
              <a:rPr lang="en-US" sz="2400" dirty="0"/>
              <a:t>, dan </a:t>
            </a:r>
            <a:r>
              <a:rPr lang="en-US" sz="2400" dirty="0" err="1"/>
              <a:t>perangkat-perangkat</a:t>
            </a:r>
            <a:r>
              <a:rPr lang="en-US" sz="2400" dirty="0"/>
              <a:t> I/O. </a:t>
            </a:r>
          </a:p>
          <a:p>
            <a:pPr marL="0" indent="0" algn="just">
              <a:buNone/>
            </a:pPr>
            <a:endParaRPr lang="en-US" sz="2400" dirty="0"/>
          </a:p>
          <a:p>
            <a:pPr marL="347663" indent="-347663" algn="just">
              <a:buFont typeface="+mj-lt"/>
              <a:buAutoNum type="arabicPeriod" startAt="2"/>
            </a:pPr>
            <a:r>
              <a:rPr lang="en-US" sz="2800" b="1" dirty="0" err="1"/>
              <a:t>Manajemen</a:t>
            </a:r>
            <a:r>
              <a:rPr lang="en-US" sz="2800" b="1" dirty="0"/>
              <a:t> </a:t>
            </a:r>
            <a:r>
              <a:rPr lang="en-US" sz="2800" b="1" dirty="0" err="1"/>
              <a:t>Memori</a:t>
            </a:r>
            <a:r>
              <a:rPr lang="en-US" sz="2800" b="1" dirty="0"/>
              <a:t> Utama </a:t>
            </a:r>
          </a:p>
          <a:p>
            <a:pPr marL="347663" indent="0" algn="just">
              <a:buNone/>
            </a:pPr>
            <a:r>
              <a:rPr lang="en-US" sz="2400" dirty="0" err="1"/>
              <a:t>Memori</a:t>
            </a:r>
            <a:r>
              <a:rPr lang="en-US" sz="2400" dirty="0"/>
              <a:t> </a:t>
            </a:r>
            <a:r>
              <a:rPr lang="en-US" sz="2400" dirty="0" err="1"/>
              <a:t>utama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dikenal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memori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array yang </a:t>
            </a:r>
            <a:r>
              <a:rPr lang="en-US" sz="2400" dirty="0" err="1"/>
              <a:t>besar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word </a:t>
            </a:r>
            <a:r>
              <a:rPr lang="en-US" sz="2400" dirty="0" err="1"/>
              <a:t>atau</a:t>
            </a:r>
            <a:r>
              <a:rPr lang="en-US" sz="2400" dirty="0"/>
              <a:t> byte, yang </a:t>
            </a:r>
            <a:r>
              <a:rPr lang="en-US" sz="2400" dirty="0" err="1"/>
              <a:t>ukurannya</a:t>
            </a:r>
            <a:r>
              <a:rPr lang="en-US" sz="2400" dirty="0"/>
              <a:t> </a:t>
            </a:r>
            <a:r>
              <a:rPr lang="en-US" sz="2400" dirty="0" err="1"/>
              <a:t>mencapai</a:t>
            </a:r>
            <a:r>
              <a:rPr lang="en-US" sz="2400" dirty="0"/>
              <a:t> </a:t>
            </a:r>
            <a:r>
              <a:rPr lang="en-US" sz="2400" dirty="0" err="1"/>
              <a:t>ratusan</a:t>
            </a:r>
            <a:r>
              <a:rPr lang="en-US" sz="2400" dirty="0"/>
              <a:t>, </a:t>
            </a:r>
            <a:r>
              <a:rPr lang="en-US" sz="2400" dirty="0" err="1"/>
              <a:t>ribuan</a:t>
            </a:r>
            <a:r>
              <a:rPr lang="en-US" sz="2400" dirty="0"/>
              <a:t>,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bahkan</a:t>
            </a:r>
            <a:r>
              <a:rPr lang="en-US" sz="2400" dirty="0"/>
              <a:t> </a:t>
            </a:r>
            <a:r>
              <a:rPr lang="en-US" sz="2400" dirty="0" err="1"/>
              <a:t>jutaan</a:t>
            </a:r>
            <a:r>
              <a:rPr lang="en-US" sz="2400" dirty="0"/>
              <a:t>. </a:t>
            </a:r>
            <a:r>
              <a:rPr lang="en-US" sz="2400" dirty="0" err="1"/>
              <a:t>Setiap</a:t>
            </a:r>
            <a:r>
              <a:rPr lang="en-US" sz="2400" dirty="0"/>
              <a:t> word </a:t>
            </a:r>
            <a:r>
              <a:rPr lang="en-US" sz="2400" dirty="0" err="1"/>
              <a:t>atau</a:t>
            </a:r>
            <a:r>
              <a:rPr lang="en-US" sz="2400" dirty="0"/>
              <a:t> byte </a:t>
            </a:r>
            <a:r>
              <a:rPr lang="en-US" sz="2400" dirty="0" err="1"/>
              <a:t>mempunyai</a:t>
            </a:r>
            <a:r>
              <a:rPr lang="en-US" sz="2400" dirty="0"/>
              <a:t> </a:t>
            </a:r>
            <a:r>
              <a:rPr lang="en-US" sz="2400" dirty="0" err="1"/>
              <a:t>alamat</a:t>
            </a:r>
            <a:r>
              <a:rPr lang="en-US" sz="2400" dirty="0"/>
              <a:t> </a:t>
            </a:r>
            <a:r>
              <a:rPr lang="en-US" sz="2400" dirty="0" err="1"/>
              <a:t>tersendiri</a:t>
            </a:r>
            <a:r>
              <a:rPr lang="en-US" sz="2400" dirty="0"/>
              <a:t>. </a:t>
            </a:r>
            <a:r>
              <a:rPr lang="en-US" sz="2400" dirty="0" err="1"/>
              <a:t>Memori</a:t>
            </a:r>
            <a:r>
              <a:rPr lang="en-US" sz="2400" dirty="0"/>
              <a:t> Utama </a:t>
            </a:r>
            <a:r>
              <a:rPr lang="en-US" sz="2400" dirty="0" err="1"/>
              <a:t>berfungsi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tempat</a:t>
            </a:r>
            <a:r>
              <a:rPr lang="en-US" sz="2400" dirty="0"/>
              <a:t> </a:t>
            </a:r>
            <a:r>
              <a:rPr lang="en-US" sz="2400" dirty="0" err="1"/>
              <a:t>penyimpanan</a:t>
            </a:r>
            <a:r>
              <a:rPr lang="en-US" sz="2400" dirty="0"/>
              <a:t> yang </a:t>
            </a:r>
            <a:r>
              <a:rPr lang="en-US" sz="2400" dirty="0" err="1"/>
              <a:t>akses</a:t>
            </a:r>
            <a:r>
              <a:rPr lang="en-US" sz="2400" dirty="0"/>
              <a:t> </a:t>
            </a:r>
            <a:r>
              <a:rPr lang="en-US" sz="2400" dirty="0" err="1"/>
              <a:t>datanya</a:t>
            </a:r>
            <a:r>
              <a:rPr lang="en-US" sz="2400" dirty="0"/>
              <a:t> </a:t>
            </a:r>
            <a:r>
              <a:rPr lang="en-US" sz="2400" dirty="0" err="1"/>
              <a:t>digunakan</a:t>
            </a:r>
            <a:r>
              <a:rPr lang="en-US" sz="2400" dirty="0"/>
              <a:t> oleh CPU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perangkat</a:t>
            </a:r>
            <a:r>
              <a:rPr lang="en-US" sz="2400" dirty="0"/>
              <a:t> I/O. </a:t>
            </a:r>
          </a:p>
        </p:txBody>
      </p:sp>
    </p:spTree>
    <p:extLst>
      <p:ext uri="{BB962C8B-B14F-4D97-AF65-F5344CB8AC3E}">
        <p14:creationId xmlns:p14="http://schemas.microsoft.com/office/powerpoint/2010/main" val="968851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6AF6E7-40AC-49E5-B76B-D75B0A9458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471055"/>
            <a:ext cx="10758055" cy="6192981"/>
          </a:xfrm>
        </p:spPr>
        <p:txBody>
          <a:bodyPr>
            <a:noAutofit/>
          </a:bodyPr>
          <a:lstStyle/>
          <a:p>
            <a:pPr marL="347663" indent="-347663" algn="just">
              <a:buFont typeface="+mj-lt"/>
              <a:buAutoNum type="arabicPeriod" startAt="3"/>
            </a:pPr>
            <a:r>
              <a:rPr lang="en-US" sz="2400" dirty="0" err="1"/>
              <a:t>Manajemen</a:t>
            </a:r>
            <a:r>
              <a:rPr lang="en-US" sz="2400" dirty="0"/>
              <a:t> </a:t>
            </a:r>
            <a:r>
              <a:rPr lang="en-US" sz="2400" dirty="0" err="1"/>
              <a:t>Penyimpanan</a:t>
            </a:r>
            <a:r>
              <a:rPr lang="en-US" sz="2400" dirty="0"/>
              <a:t> </a:t>
            </a:r>
            <a:r>
              <a:rPr lang="en-US" sz="2400" dirty="0" err="1"/>
              <a:t>Sekunder</a:t>
            </a:r>
            <a:r>
              <a:rPr lang="en-US" sz="2400" dirty="0"/>
              <a:t> </a:t>
            </a:r>
          </a:p>
          <a:p>
            <a:pPr marL="347663" indent="0" algn="just">
              <a:buNone/>
            </a:pPr>
            <a:r>
              <a:rPr lang="en-US" sz="2000" dirty="0"/>
              <a:t>Data yang </a:t>
            </a:r>
            <a:r>
              <a:rPr lang="en-US" sz="2000" dirty="0" err="1"/>
              <a:t>disimpan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memori</a:t>
            </a:r>
            <a:r>
              <a:rPr lang="en-US" sz="2000" dirty="0"/>
              <a:t> </a:t>
            </a:r>
            <a:r>
              <a:rPr lang="en-US" sz="2000" dirty="0" err="1"/>
              <a:t>utama</a:t>
            </a:r>
            <a:r>
              <a:rPr lang="en-US" sz="2000" dirty="0"/>
              <a:t> </a:t>
            </a:r>
            <a:r>
              <a:rPr lang="en-US" sz="2000" dirty="0" err="1"/>
              <a:t>bersifat</a:t>
            </a:r>
            <a:r>
              <a:rPr lang="en-US" sz="2000" dirty="0"/>
              <a:t> </a:t>
            </a:r>
            <a:r>
              <a:rPr lang="en-US" sz="2000" dirty="0" err="1"/>
              <a:t>sementara</a:t>
            </a:r>
            <a:r>
              <a:rPr lang="en-US" sz="2000" dirty="0"/>
              <a:t> dan </a:t>
            </a:r>
            <a:r>
              <a:rPr lang="en-US" sz="2000" dirty="0" err="1"/>
              <a:t>jumlahnya</a:t>
            </a:r>
            <a:r>
              <a:rPr lang="en-US" sz="2000" dirty="0"/>
              <a:t>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/>
              <a:t>kecil</a:t>
            </a:r>
            <a:r>
              <a:rPr lang="en-US" sz="2000" dirty="0"/>
              <a:t>. Oleh </a:t>
            </a:r>
            <a:r>
              <a:rPr lang="en-US" sz="2000" dirty="0" err="1"/>
              <a:t>karena</a:t>
            </a:r>
            <a:r>
              <a:rPr lang="en-US" sz="2000" dirty="0"/>
              <a:t> </a:t>
            </a:r>
            <a:r>
              <a:rPr lang="en-US" sz="2000" dirty="0" err="1"/>
              <a:t>itu</a:t>
            </a:r>
            <a:r>
              <a:rPr lang="en-US" sz="2000" dirty="0"/>
              <a:t>,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meyimpan</a:t>
            </a:r>
            <a:r>
              <a:rPr lang="en-US" sz="2000" dirty="0"/>
              <a:t> </a:t>
            </a:r>
            <a:r>
              <a:rPr lang="en-US" sz="2000" dirty="0" err="1"/>
              <a:t>keseluruhan</a:t>
            </a:r>
            <a:r>
              <a:rPr lang="en-US" sz="2000" dirty="0"/>
              <a:t> data dan program </a:t>
            </a:r>
            <a:r>
              <a:rPr lang="en-US" sz="2000" dirty="0" err="1"/>
              <a:t>komputer</a:t>
            </a:r>
            <a:r>
              <a:rPr lang="en-US" sz="2000" dirty="0"/>
              <a:t> </a:t>
            </a:r>
            <a:r>
              <a:rPr lang="en-US" sz="2000" dirty="0" err="1"/>
              <a:t>dibutuhkan</a:t>
            </a:r>
            <a:r>
              <a:rPr lang="en-US" sz="2000" dirty="0"/>
              <a:t> </a:t>
            </a:r>
            <a:r>
              <a:rPr lang="en-US" sz="2000" dirty="0" err="1"/>
              <a:t>secondarystorage</a:t>
            </a:r>
            <a:r>
              <a:rPr lang="en-US" sz="2000" dirty="0"/>
              <a:t> yang </a:t>
            </a:r>
            <a:r>
              <a:rPr lang="en-US" sz="2000" dirty="0" err="1"/>
              <a:t>bersifat</a:t>
            </a:r>
            <a:r>
              <a:rPr lang="en-US" sz="2000" dirty="0"/>
              <a:t> </a:t>
            </a:r>
            <a:r>
              <a:rPr lang="en-US" sz="2000" dirty="0" err="1"/>
              <a:t>permanen</a:t>
            </a:r>
            <a:r>
              <a:rPr lang="en-US" sz="2000" dirty="0"/>
              <a:t> dan </a:t>
            </a:r>
            <a:r>
              <a:rPr lang="en-US" sz="2000" dirty="0" err="1"/>
              <a:t>mampu</a:t>
            </a:r>
            <a:r>
              <a:rPr lang="en-US" sz="2000" dirty="0"/>
              <a:t> </a:t>
            </a:r>
            <a:r>
              <a:rPr lang="en-US" sz="2000" dirty="0" err="1"/>
              <a:t>menampung</a:t>
            </a:r>
            <a:r>
              <a:rPr lang="en-US" sz="2000" dirty="0"/>
              <a:t> </a:t>
            </a:r>
            <a:r>
              <a:rPr lang="en-US" sz="2000" dirty="0" err="1"/>
              <a:t>banyak</a:t>
            </a:r>
            <a:r>
              <a:rPr lang="en-US" sz="2000" dirty="0"/>
              <a:t> data. </a:t>
            </a:r>
            <a:r>
              <a:rPr lang="en-US" sz="2000" dirty="0" err="1"/>
              <a:t>Contoh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</a:t>
            </a:r>
            <a:r>
              <a:rPr lang="en-US" sz="2000" dirty="0" err="1"/>
              <a:t>secondarystorage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harddisk</a:t>
            </a:r>
            <a:r>
              <a:rPr lang="en-US" sz="2000" dirty="0"/>
              <a:t>, </a:t>
            </a:r>
            <a:r>
              <a:rPr lang="en-US" sz="2000" dirty="0" err="1"/>
              <a:t>disket</a:t>
            </a:r>
            <a:r>
              <a:rPr lang="en-US" sz="2000" dirty="0"/>
              <a:t>, </a:t>
            </a:r>
            <a:r>
              <a:rPr lang="en-US" sz="2000" dirty="0" err="1"/>
              <a:t>dll</a:t>
            </a:r>
            <a:r>
              <a:rPr lang="en-US" sz="2000" dirty="0"/>
              <a:t>. </a:t>
            </a:r>
          </a:p>
          <a:p>
            <a:pPr marL="347663" indent="-347663" algn="just">
              <a:buFont typeface="+mj-lt"/>
              <a:buAutoNum type="arabicPeriod" startAt="4"/>
            </a:pPr>
            <a:r>
              <a:rPr lang="en-US" sz="2400" dirty="0" err="1"/>
              <a:t>Manajemen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I/O </a:t>
            </a:r>
            <a:r>
              <a:rPr lang="en-US" sz="2400" dirty="0" err="1"/>
              <a:t>Sering</a:t>
            </a:r>
            <a:r>
              <a:rPr lang="en-US" sz="2400" dirty="0"/>
              <a:t> </a:t>
            </a:r>
            <a:r>
              <a:rPr lang="en-US" sz="2400" dirty="0" err="1"/>
              <a:t>disebut</a:t>
            </a:r>
            <a:r>
              <a:rPr lang="en-US" sz="2400" dirty="0"/>
              <a:t> device manager. </a:t>
            </a:r>
          </a:p>
          <a:p>
            <a:pPr marL="347663" indent="0" algn="just">
              <a:buNone/>
            </a:pPr>
            <a:r>
              <a:rPr lang="en-US" sz="2000" dirty="0" err="1"/>
              <a:t>Menyediakan</a:t>
            </a:r>
            <a:r>
              <a:rPr lang="en-US" sz="2000" dirty="0"/>
              <a:t> "device driver" yang </a:t>
            </a:r>
            <a:r>
              <a:rPr lang="en-US" sz="2000" dirty="0" err="1"/>
              <a:t>umum</a:t>
            </a:r>
            <a:r>
              <a:rPr lang="en-US" sz="2000" dirty="0"/>
              <a:t> </a:t>
            </a:r>
            <a:r>
              <a:rPr lang="en-US" sz="2000" dirty="0" err="1"/>
              <a:t>sehingga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I/O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seragam</a:t>
            </a:r>
            <a:r>
              <a:rPr lang="en-US" sz="2000" dirty="0"/>
              <a:t> (</a:t>
            </a:r>
            <a:r>
              <a:rPr lang="en-US" sz="2000" dirty="0" err="1"/>
              <a:t>membuka</a:t>
            </a:r>
            <a:r>
              <a:rPr lang="en-US" sz="2000" dirty="0"/>
              <a:t>, </a:t>
            </a:r>
            <a:r>
              <a:rPr lang="en-US" sz="2000" dirty="0" err="1"/>
              <a:t>membaca</a:t>
            </a:r>
            <a:r>
              <a:rPr lang="en-US" sz="2000" dirty="0"/>
              <a:t>, </a:t>
            </a:r>
            <a:r>
              <a:rPr lang="en-US" sz="2000" dirty="0" err="1"/>
              <a:t>menulis</a:t>
            </a:r>
            <a:r>
              <a:rPr lang="en-US" sz="2000" dirty="0"/>
              <a:t>, </a:t>
            </a:r>
            <a:r>
              <a:rPr lang="en-US" sz="2000" dirty="0" err="1"/>
              <a:t>menutup</a:t>
            </a:r>
            <a:r>
              <a:rPr lang="en-US" sz="2000" dirty="0"/>
              <a:t>). </a:t>
            </a:r>
            <a:r>
              <a:rPr lang="en-US" sz="2000" dirty="0" err="1"/>
              <a:t>Contoh</a:t>
            </a:r>
            <a:r>
              <a:rPr lang="en-US" sz="2000" dirty="0"/>
              <a:t>: </a:t>
            </a:r>
            <a:r>
              <a:rPr lang="en-US" sz="2000" dirty="0" err="1"/>
              <a:t>pengguna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yang </a:t>
            </a:r>
            <a:r>
              <a:rPr lang="en-US" sz="2000" dirty="0" err="1"/>
              <a:t>sama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membaca</a:t>
            </a:r>
            <a:r>
              <a:rPr lang="en-US" sz="2000" dirty="0"/>
              <a:t> </a:t>
            </a:r>
            <a:r>
              <a:rPr lang="en-US" sz="2000" dirty="0" err="1"/>
              <a:t>berkas</a:t>
            </a:r>
            <a:r>
              <a:rPr lang="en-US" sz="2000" dirty="0"/>
              <a:t> pada hard-disk, CD-ROM dan floppy disk. </a:t>
            </a:r>
          </a:p>
          <a:p>
            <a:pPr marL="347663" indent="-347663" algn="just">
              <a:buFont typeface="+mj-lt"/>
              <a:buAutoNum type="arabicPeriod" startAt="5"/>
            </a:pPr>
            <a:r>
              <a:rPr lang="en-US" sz="2400" dirty="0" err="1"/>
              <a:t>Manajemen</a:t>
            </a:r>
            <a:r>
              <a:rPr lang="en-US" sz="2400" dirty="0"/>
              <a:t> </a:t>
            </a:r>
            <a:r>
              <a:rPr lang="en-US" sz="2400" dirty="0" err="1"/>
              <a:t>Berkas</a:t>
            </a:r>
            <a:r>
              <a:rPr lang="en-US" sz="2400" dirty="0"/>
              <a:t> </a:t>
            </a:r>
          </a:p>
          <a:p>
            <a:pPr marL="347663" indent="0" algn="just">
              <a:buNone/>
            </a:pPr>
            <a:r>
              <a:rPr lang="en-US" sz="2000" dirty="0" err="1"/>
              <a:t>Berkas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kumpulan</a:t>
            </a:r>
            <a:r>
              <a:rPr lang="en-US" sz="2000" dirty="0"/>
              <a:t> </a:t>
            </a:r>
            <a:r>
              <a:rPr lang="en-US" sz="2000" dirty="0" err="1"/>
              <a:t>informasi</a:t>
            </a:r>
            <a:r>
              <a:rPr lang="en-US" sz="2000" dirty="0"/>
              <a:t> yang </a:t>
            </a:r>
            <a:r>
              <a:rPr lang="en-US" sz="2000" dirty="0" err="1"/>
              <a:t>berhubungan</a:t>
            </a:r>
            <a:r>
              <a:rPr lang="en-US" sz="2000" dirty="0"/>
              <a:t> </a:t>
            </a:r>
            <a:r>
              <a:rPr lang="en-US" sz="2000" dirty="0" err="1"/>
              <a:t>sesuai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tujuan</a:t>
            </a:r>
            <a:r>
              <a:rPr lang="en-US" sz="2000" dirty="0"/>
              <a:t> </a:t>
            </a:r>
            <a:r>
              <a:rPr lang="en-US" sz="2000" dirty="0" err="1"/>
              <a:t>pembuat</a:t>
            </a:r>
            <a:r>
              <a:rPr lang="en-US" sz="2000" dirty="0"/>
              <a:t> </a:t>
            </a:r>
            <a:r>
              <a:rPr lang="en-US" sz="2000" dirty="0" err="1"/>
              <a:t>berkas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. </a:t>
            </a:r>
            <a:r>
              <a:rPr lang="en-US" sz="2000" dirty="0" err="1"/>
              <a:t>Berkas</a:t>
            </a:r>
            <a:r>
              <a:rPr lang="en-US" sz="2000" dirty="0"/>
              <a:t> </a:t>
            </a:r>
            <a:r>
              <a:rPr lang="en-US" sz="2000" dirty="0" err="1"/>
              <a:t>dapat</a:t>
            </a:r>
            <a:r>
              <a:rPr lang="en-US" sz="2000" dirty="0"/>
              <a:t> </a:t>
            </a:r>
            <a:r>
              <a:rPr lang="en-US" sz="2000" dirty="0" err="1"/>
              <a:t>mempunyai</a:t>
            </a:r>
            <a:r>
              <a:rPr lang="en-US" sz="2000" dirty="0"/>
              <a:t> </a:t>
            </a:r>
            <a:r>
              <a:rPr lang="en-US" sz="2000" dirty="0" err="1"/>
              <a:t>struktur</a:t>
            </a:r>
            <a:r>
              <a:rPr lang="en-US" sz="2000" dirty="0"/>
              <a:t> yang </a:t>
            </a:r>
            <a:r>
              <a:rPr lang="en-US" sz="2000" dirty="0" err="1"/>
              <a:t>bersifat</a:t>
            </a:r>
            <a:r>
              <a:rPr lang="en-US" sz="2000" dirty="0"/>
              <a:t> </a:t>
            </a:r>
            <a:r>
              <a:rPr lang="en-US" sz="2000" dirty="0" err="1"/>
              <a:t>hirarkis</a:t>
            </a:r>
            <a:r>
              <a:rPr lang="en-US" sz="2000" dirty="0"/>
              <a:t> (</a:t>
            </a:r>
            <a:r>
              <a:rPr lang="en-US" sz="2000" dirty="0" err="1"/>
              <a:t>direktori</a:t>
            </a:r>
            <a:r>
              <a:rPr lang="en-US" sz="2000" dirty="0"/>
              <a:t>, volume, </a:t>
            </a:r>
            <a:r>
              <a:rPr lang="en-US" sz="2000" dirty="0" err="1"/>
              <a:t>dll</a:t>
            </a:r>
            <a:r>
              <a:rPr lang="en-US" sz="2000" dirty="0"/>
              <a:t>.).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</a:t>
            </a:r>
            <a:r>
              <a:rPr lang="en-US" sz="2000" dirty="0" err="1"/>
              <a:t>bertanggung-jawab</a:t>
            </a:r>
            <a:r>
              <a:rPr lang="en-US" sz="2000" dirty="0"/>
              <a:t> : </a:t>
            </a:r>
            <a:r>
              <a:rPr lang="en-US" sz="2000" dirty="0" err="1"/>
              <a:t>pembuatan</a:t>
            </a:r>
            <a:r>
              <a:rPr lang="en-US" sz="2000" dirty="0"/>
              <a:t> dan </a:t>
            </a:r>
            <a:r>
              <a:rPr lang="en-US" sz="2000" dirty="0" err="1"/>
              <a:t>penghapusan</a:t>
            </a:r>
            <a:r>
              <a:rPr lang="en-US" sz="2000" dirty="0"/>
              <a:t> </a:t>
            </a:r>
            <a:r>
              <a:rPr lang="en-US" sz="2000" dirty="0" err="1"/>
              <a:t>berkas</a:t>
            </a:r>
            <a:r>
              <a:rPr lang="en-US" sz="2000" dirty="0"/>
              <a:t>, </a:t>
            </a:r>
            <a:r>
              <a:rPr lang="en-US" sz="2000" dirty="0" err="1"/>
              <a:t>pembuatan</a:t>
            </a:r>
            <a:r>
              <a:rPr lang="en-US" sz="2000" dirty="0"/>
              <a:t> dan </a:t>
            </a:r>
            <a:r>
              <a:rPr lang="en-US" sz="2000" dirty="0" err="1"/>
              <a:t>penghapusan</a:t>
            </a:r>
            <a:r>
              <a:rPr lang="en-US" sz="2000" dirty="0"/>
              <a:t> </a:t>
            </a:r>
            <a:r>
              <a:rPr lang="en-US" sz="2000" dirty="0" err="1"/>
              <a:t>direktori</a:t>
            </a:r>
            <a:r>
              <a:rPr lang="en-US" sz="2000" dirty="0"/>
              <a:t>, </a:t>
            </a:r>
            <a:r>
              <a:rPr lang="en-US" sz="2000" dirty="0" err="1"/>
              <a:t>mendukung</a:t>
            </a:r>
            <a:r>
              <a:rPr lang="en-US" sz="2000" dirty="0"/>
              <a:t> </a:t>
            </a:r>
            <a:r>
              <a:rPr lang="en-US" sz="2000" dirty="0" err="1"/>
              <a:t>manipulasi</a:t>
            </a:r>
            <a:r>
              <a:rPr lang="en-US" sz="2000" dirty="0"/>
              <a:t> </a:t>
            </a:r>
            <a:r>
              <a:rPr lang="en-US" sz="2000" dirty="0" err="1"/>
              <a:t>berkas</a:t>
            </a:r>
            <a:r>
              <a:rPr lang="en-US" sz="2000" dirty="0"/>
              <a:t> dan </a:t>
            </a:r>
            <a:r>
              <a:rPr lang="en-US" sz="2000" dirty="0" err="1"/>
              <a:t>direktori</a:t>
            </a:r>
            <a:r>
              <a:rPr lang="en-US" sz="2000" dirty="0"/>
              <a:t>, </a:t>
            </a:r>
            <a:r>
              <a:rPr lang="en-US" sz="2000" dirty="0" err="1"/>
              <a:t>memetakan</a:t>
            </a:r>
            <a:r>
              <a:rPr lang="en-US" sz="2000" dirty="0"/>
              <a:t> </a:t>
            </a:r>
            <a:r>
              <a:rPr lang="en-US" sz="2000" dirty="0" err="1"/>
              <a:t>berkas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secondary storage, mem-backup </a:t>
            </a:r>
            <a:r>
              <a:rPr lang="en-US" sz="2000" dirty="0" err="1"/>
              <a:t>berkas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media </a:t>
            </a:r>
            <a:r>
              <a:rPr lang="en-US" sz="2000" dirty="0" err="1"/>
              <a:t>penyimpanan</a:t>
            </a:r>
            <a:r>
              <a:rPr lang="en-US" sz="2000" dirty="0"/>
              <a:t> yang </a:t>
            </a:r>
            <a:r>
              <a:rPr lang="en-US" sz="2000" dirty="0" err="1"/>
              <a:t>permanen</a:t>
            </a:r>
            <a:r>
              <a:rPr lang="en-US" sz="2000" dirty="0"/>
              <a:t> (non-volatile).</a:t>
            </a:r>
          </a:p>
        </p:txBody>
      </p:sp>
    </p:spTree>
    <p:extLst>
      <p:ext uri="{BB962C8B-B14F-4D97-AF65-F5344CB8AC3E}">
        <p14:creationId xmlns:p14="http://schemas.microsoft.com/office/powerpoint/2010/main" val="204497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28A6CB-B983-45EE-9CB9-3CD25C2F0D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055" y="637309"/>
            <a:ext cx="10546357" cy="6220691"/>
          </a:xfrm>
        </p:spPr>
        <p:txBody>
          <a:bodyPr>
            <a:noAutofit/>
          </a:bodyPr>
          <a:lstStyle/>
          <a:p>
            <a:pPr algn="just">
              <a:buFont typeface="+mj-lt"/>
              <a:buAutoNum type="arabicPeriod" startAt="6"/>
            </a:pPr>
            <a:r>
              <a:rPr lang="en-US" sz="2400" b="1" dirty="0" err="1"/>
              <a:t>Sistem</a:t>
            </a:r>
            <a:r>
              <a:rPr lang="en-US" sz="2400" b="1" dirty="0"/>
              <a:t> </a:t>
            </a:r>
            <a:r>
              <a:rPr lang="en-US" sz="2400" b="1" dirty="0" err="1"/>
              <a:t>Proteksi</a:t>
            </a:r>
            <a:r>
              <a:rPr lang="en-US" sz="2400" b="1" dirty="0"/>
              <a:t> </a:t>
            </a:r>
          </a:p>
          <a:p>
            <a:pPr marL="347663" indent="0" algn="just">
              <a:buNone/>
            </a:pPr>
            <a:r>
              <a:rPr lang="en-US" dirty="0" err="1"/>
              <a:t>Proteksi</a:t>
            </a:r>
            <a:r>
              <a:rPr lang="en-US" dirty="0"/>
              <a:t> </a:t>
            </a:r>
            <a:r>
              <a:rPr lang="en-US" dirty="0" err="1"/>
              <a:t>mengacu</a:t>
            </a:r>
            <a:r>
              <a:rPr lang="en-US" dirty="0"/>
              <a:t> pada </a:t>
            </a:r>
            <a:r>
              <a:rPr lang="en-US" dirty="0" err="1"/>
              <a:t>mekanisme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mengontrol</a:t>
            </a:r>
            <a:r>
              <a:rPr lang="en-US" dirty="0"/>
              <a:t> </a:t>
            </a:r>
            <a:r>
              <a:rPr lang="en-US" dirty="0" err="1"/>
              <a:t>akses</a:t>
            </a:r>
            <a:r>
              <a:rPr lang="en-US" dirty="0"/>
              <a:t> yang </a:t>
            </a:r>
            <a:r>
              <a:rPr lang="en-US" dirty="0" err="1"/>
              <a:t>dilakukan</a:t>
            </a:r>
            <a:r>
              <a:rPr lang="en-US" dirty="0"/>
              <a:t> oleh program, </a:t>
            </a:r>
            <a:r>
              <a:rPr lang="en-US" dirty="0" err="1"/>
              <a:t>prosesor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pengguna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. </a:t>
            </a:r>
            <a:r>
              <a:rPr lang="en-US" dirty="0" err="1"/>
              <a:t>Mekanisme</a:t>
            </a:r>
            <a:r>
              <a:rPr lang="en-US" dirty="0"/>
              <a:t> </a:t>
            </a:r>
            <a:r>
              <a:rPr lang="en-US" dirty="0" err="1"/>
              <a:t>proteksi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: </a:t>
            </a:r>
            <a:r>
              <a:rPr lang="en-US" dirty="0" err="1"/>
              <a:t>membedakan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yang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diberi</a:t>
            </a:r>
            <a:r>
              <a:rPr lang="en-US" dirty="0"/>
              <a:t> </a:t>
            </a:r>
            <a:r>
              <a:rPr lang="en-US" dirty="0" err="1"/>
              <a:t>izin</a:t>
            </a:r>
            <a:r>
              <a:rPr lang="en-US" dirty="0"/>
              <a:t> dan yang </a:t>
            </a:r>
            <a:r>
              <a:rPr lang="en-US" dirty="0" err="1"/>
              <a:t>belum</a:t>
            </a:r>
            <a:r>
              <a:rPr lang="en-US" dirty="0"/>
              <a:t>.  </a:t>
            </a:r>
          </a:p>
          <a:p>
            <a:pPr marL="347663" indent="-347663" algn="just">
              <a:buFont typeface="+mj-lt"/>
              <a:buAutoNum type="arabicPeriod" startAt="7"/>
            </a:pPr>
            <a:r>
              <a:rPr lang="en-US" sz="2400" b="1" dirty="0" err="1"/>
              <a:t>Jaringan</a:t>
            </a:r>
            <a:r>
              <a:rPr lang="en-US" sz="2400" b="1" dirty="0"/>
              <a:t> </a:t>
            </a:r>
            <a:r>
              <a:rPr lang="en-US" sz="2400" b="1" dirty="0" err="1"/>
              <a:t>Sistem</a:t>
            </a:r>
            <a:r>
              <a:rPr lang="en-US" sz="2400" b="1" dirty="0"/>
              <a:t> </a:t>
            </a:r>
            <a:r>
              <a:rPr lang="en-US" sz="2400" b="1" dirty="0" err="1"/>
              <a:t>terdistribusi</a:t>
            </a:r>
            <a:r>
              <a:rPr lang="en-US" sz="2400" b="1" dirty="0"/>
              <a:t> </a:t>
            </a:r>
          </a:p>
          <a:p>
            <a:pPr marL="347663" indent="0" algn="just">
              <a:buNone/>
            </a:pP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sekumpulan</a:t>
            </a:r>
            <a:r>
              <a:rPr lang="en-US" dirty="0"/>
              <a:t> </a:t>
            </a:r>
            <a:r>
              <a:rPr lang="en-US" dirty="0" err="1"/>
              <a:t>prosesor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berbagi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clock. </a:t>
            </a:r>
            <a:r>
              <a:rPr lang="en-US" dirty="0" err="1"/>
              <a:t>Tiap</a:t>
            </a:r>
            <a:r>
              <a:rPr lang="en-US" dirty="0"/>
              <a:t> </a:t>
            </a:r>
            <a:r>
              <a:rPr lang="en-US" dirty="0" err="1"/>
              <a:t>prosesor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memori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. </a:t>
            </a:r>
            <a:r>
              <a:rPr lang="en-US" dirty="0" err="1"/>
              <a:t>Prosesor-prosesor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terhubung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terdistribusi</a:t>
            </a:r>
            <a:r>
              <a:rPr lang="en-US" dirty="0"/>
              <a:t> </a:t>
            </a:r>
            <a:r>
              <a:rPr lang="en-US" dirty="0" err="1"/>
              <a:t>menyediakan</a:t>
            </a:r>
            <a:r>
              <a:rPr lang="en-US" dirty="0"/>
              <a:t> </a:t>
            </a:r>
            <a:r>
              <a:rPr lang="en-US" dirty="0" err="1"/>
              <a:t>akses</a:t>
            </a:r>
            <a:r>
              <a:rPr lang="en-US" dirty="0"/>
              <a:t> </a:t>
            </a:r>
            <a:r>
              <a:rPr lang="en-US" dirty="0" err="1"/>
              <a:t>pengguna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bermacam</a:t>
            </a:r>
            <a:r>
              <a:rPr lang="en-US" dirty="0"/>
              <a:t> </a:t>
            </a:r>
            <a:r>
              <a:rPr lang="en-US" dirty="0" err="1"/>
              <a:t>sumber-daya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. </a:t>
            </a:r>
          </a:p>
          <a:p>
            <a:pPr marL="347663" indent="-347663" algn="just">
              <a:buFont typeface="+mj-lt"/>
              <a:buAutoNum type="arabicPeriod" startAt="8"/>
            </a:pPr>
            <a:r>
              <a:rPr lang="en-US" sz="2400" b="1" dirty="0"/>
              <a:t>Command-Interpreter System </a:t>
            </a:r>
          </a:p>
          <a:p>
            <a:pPr marL="347663" indent="0" algn="just">
              <a:buNone/>
            </a:pP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menunggu</a:t>
            </a:r>
            <a:r>
              <a:rPr lang="en-US" dirty="0"/>
              <a:t> </a:t>
            </a:r>
            <a:r>
              <a:rPr lang="en-US" dirty="0" err="1"/>
              <a:t>instruksi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pengguna</a:t>
            </a:r>
            <a:r>
              <a:rPr lang="en-US" dirty="0"/>
              <a:t> (command driven). Program yang </a:t>
            </a:r>
            <a:r>
              <a:rPr lang="en-US" dirty="0" err="1"/>
              <a:t>membaca</a:t>
            </a:r>
            <a:r>
              <a:rPr lang="en-US" dirty="0"/>
              <a:t> </a:t>
            </a:r>
            <a:r>
              <a:rPr lang="en-US" dirty="0" err="1"/>
              <a:t>instruksi</a:t>
            </a:r>
            <a:r>
              <a:rPr lang="en-US" dirty="0"/>
              <a:t> dan </a:t>
            </a:r>
            <a:r>
              <a:rPr lang="en-US" dirty="0" err="1"/>
              <a:t>mengartikan</a:t>
            </a:r>
            <a:r>
              <a:rPr lang="en-US" dirty="0"/>
              <a:t> control statements </a:t>
            </a:r>
            <a:r>
              <a:rPr lang="en-US" dirty="0" err="1"/>
              <a:t>umumnya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: control-card interpreter, </a:t>
            </a:r>
            <a:r>
              <a:rPr lang="en-US" dirty="0" err="1"/>
              <a:t>commandline</a:t>
            </a:r>
            <a:r>
              <a:rPr lang="en-US" dirty="0"/>
              <a:t> interpreter, dan UNIX shell. </a:t>
            </a:r>
          </a:p>
          <a:p>
            <a:pPr marL="347663" indent="0" algn="just">
              <a:buNone/>
            </a:pPr>
            <a:r>
              <a:rPr lang="en-US" dirty="0"/>
              <a:t>Command-Interpreter System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bervariasi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operasi</a:t>
            </a:r>
            <a:r>
              <a:rPr lang="en-US" dirty="0"/>
              <a:t> yang lain dan </a:t>
            </a:r>
            <a:r>
              <a:rPr lang="en-US" dirty="0" err="1"/>
              <a:t>disesuaikan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dan </a:t>
            </a:r>
            <a:r>
              <a:rPr lang="en-US" dirty="0" err="1"/>
              <a:t>teknologi</a:t>
            </a:r>
            <a:r>
              <a:rPr lang="en-US" dirty="0"/>
              <a:t> I/O devices yang </a:t>
            </a:r>
            <a:r>
              <a:rPr lang="en-US" dirty="0" err="1"/>
              <a:t>ada</a:t>
            </a:r>
            <a:r>
              <a:rPr lang="en-US" dirty="0"/>
              <a:t>. </a:t>
            </a:r>
            <a:r>
              <a:rPr lang="en-US" dirty="0" err="1"/>
              <a:t>Contohnya</a:t>
            </a:r>
            <a:r>
              <a:rPr lang="en-US" dirty="0"/>
              <a:t>: CLI, Windows, Pen-based (touch), dan lain-lain. </a:t>
            </a:r>
          </a:p>
        </p:txBody>
      </p:sp>
    </p:spTree>
    <p:extLst>
      <p:ext uri="{BB962C8B-B14F-4D97-AF65-F5344CB8AC3E}">
        <p14:creationId xmlns:p14="http://schemas.microsoft.com/office/powerpoint/2010/main" val="178784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ppt/theme/theme3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4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5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6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7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787940.potx" id="{F769AD3B-90E4-4F81-9CF2-8BD9F607FEC3}" vid="{18F656D2-BE2F-4155-8430-D393897A45F9}"/>
    </a:ext>
  </a:extLst>
</a:theme>
</file>

<file path=ppt/theme/theme8.xml><?xml version="1.0" encoding="utf-8"?>
<a:theme xmlns:a="http://schemas.openxmlformats.org/drawingml/2006/main" name="1_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65359"/>
      </a:accent1>
      <a:accent2>
        <a:srgbClr val="ED8428"/>
      </a:accent2>
      <a:accent3>
        <a:srgbClr val="E6C46D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5D8C9649-FBE1-4B5B-8258-8A170F9843AD}"/>
    </a:ext>
  </a:extLst>
</a:theme>
</file>

<file path=ppt/theme/theme9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TM10001104[[fn=Feathered]]</Template>
  <TotalTime>324</TotalTime>
  <Words>992</Words>
  <Application>Microsoft Office PowerPoint</Application>
  <PresentationFormat>Widescreen</PresentationFormat>
  <Paragraphs>51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9</vt:i4>
      </vt:variant>
    </vt:vector>
  </HeadingPairs>
  <TitlesOfParts>
    <vt:vector size="29" baseType="lpstr">
      <vt:lpstr>Arial</vt:lpstr>
      <vt:lpstr>Calibri</vt:lpstr>
      <vt:lpstr>Calibri Light</vt:lpstr>
      <vt:lpstr>Century Gothic</vt:lpstr>
      <vt:lpstr>Century Schoolbook</vt:lpstr>
      <vt:lpstr>Gill Sans MT</vt:lpstr>
      <vt:lpstr>Rockwell</vt:lpstr>
      <vt:lpstr>Rockwell Condensed</vt:lpstr>
      <vt:lpstr>Wingdings</vt:lpstr>
      <vt:lpstr>Wingdings 2</vt:lpstr>
      <vt:lpstr>Wingdings 3</vt:lpstr>
      <vt:lpstr>Gallery</vt:lpstr>
      <vt:lpstr>Atlas</vt:lpstr>
      <vt:lpstr>View</vt:lpstr>
      <vt:lpstr>Wisp</vt:lpstr>
      <vt:lpstr>Celestial</vt:lpstr>
      <vt:lpstr>Wood Type</vt:lpstr>
      <vt:lpstr>Books 16x9</vt:lpstr>
      <vt:lpstr>1_Dividend</vt:lpstr>
      <vt:lpstr>Ion Boardroom</vt:lpstr>
      <vt:lpstr>Sistem Operasi di Sistem Terdistribusi</vt:lpstr>
      <vt:lpstr>Pendahuluan</vt:lpstr>
      <vt:lpstr>MANFAAT SISTEM OPERASI TERDISTRIBUSI</vt:lpstr>
      <vt:lpstr>PowerPoint Presentation</vt:lpstr>
      <vt:lpstr>Fungsi Sistem Operasi</vt:lpstr>
      <vt:lpstr>PowerPoint Presentation</vt:lpstr>
      <vt:lpstr>Komponen Inti Sistem Operasi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 Operasi di Sistem Terdistribusi</dc:title>
  <dc:creator>rowbee</dc:creator>
  <cp:lastModifiedBy>Row_Bee</cp:lastModifiedBy>
  <cp:revision>41</cp:revision>
  <dcterms:created xsi:type="dcterms:W3CDTF">2017-09-28T15:36:16Z</dcterms:created>
  <dcterms:modified xsi:type="dcterms:W3CDTF">2018-09-04T04:53:26Z</dcterms:modified>
</cp:coreProperties>
</file>