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57" r:id="rId4"/>
    <p:sldId id="258" r:id="rId5"/>
    <p:sldId id="260" r:id="rId6"/>
  </p:sldIdLst>
  <p:sldSz cx="12192000" cy="6858000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618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6D594-D136-4CF4-8EED-DD0012729C23}" type="datetimeFigureOut">
              <a:rPr lang="id-ID" smtClean="0"/>
              <a:t>26/02/2018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1200D-2B46-4590-9DA0-4242FBEDF034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857270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6D594-D136-4CF4-8EED-DD0012729C23}" type="datetimeFigureOut">
              <a:rPr lang="id-ID" smtClean="0"/>
              <a:t>26/02/2018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1200D-2B46-4590-9DA0-4242FBEDF034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448761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6D594-D136-4CF4-8EED-DD0012729C23}" type="datetimeFigureOut">
              <a:rPr lang="id-ID" smtClean="0"/>
              <a:t>26/02/2018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1200D-2B46-4590-9DA0-4242FBEDF034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210140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6D594-D136-4CF4-8EED-DD0012729C23}" type="datetimeFigureOut">
              <a:rPr lang="id-ID" smtClean="0"/>
              <a:t>26/02/2018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1200D-2B46-4590-9DA0-4242FBEDF034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284181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6D594-D136-4CF4-8EED-DD0012729C23}" type="datetimeFigureOut">
              <a:rPr lang="id-ID" smtClean="0"/>
              <a:t>26/02/2018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1200D-2B46-4590-9DA0-4242FBEDF034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0493301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6D594-D136-4CF4-8EED-DD0012729C23}" type="datetimeFigureOut">
              <a:rPr lang="id-ID" smtClean="0"/>
              <a:t>26/02/2018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1200D-2B46-4590-9DA0-4242FBEDF034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346512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6D594-D136-4CF4-8EED-DD0012729C23}" type="datetimeFigureOut">
              <a:rPr lang="id-ID" smtClean="0"/>
              <a:t>26/02/2018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1200D-2B46-4590-9DA0-4242FBEDF034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378970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6D594-D136-4CF4-8EED-DD0012729C23}" type="datetimeFigureOut">
              <a:rPr lang="id-ID" smtClean="0"/>
              <a:t>26/02/2018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1200D-2B46-4590-9DA0-4242FBEDF034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8848109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6D594-D136-4CF4-8EED-DD0012729C23}" type="datetimeFigureOut">
              <a:rPr lang="id-ID" smtClean="0"/>
              <a:t>26/02/2018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1200D-2B46-4590-9DA0-4242FBEDF034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697333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6D594-D136-4CF4-8EED-DD0012729C23}" type="datetimeFigureOut">
              <a:rPr lang="id-ID" smtClean="0"/>
              <a:t>26/02/2018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1200D-2B46-4590-9DA0-4242FBEDF034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970104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6D594-D136-4CF4-8EED-DD0012729C23}" type="datetimeFigureOut">
              <a:rPr lang="id-ID" smtClean="0"/>
              <a:t>26/02/2018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1200D-2B46-4590-9DA0-4242FBEDF034}" type="slidenum">
              <a:rPr lang="id-ID" smtClean="0"/>
              <a:t>‹#›</a:t>
            </a:fld>
            <a:endParaRPr lang="id-ID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06495480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6D594-D136-4CF4-8EED-DD0012729C23}" type="datetimeFigureOut">
              <a:rPr lang="id-ID" smtClean="0"/>
              <a:t>26/02/2018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1200D-2B46-4590-9DA0-4242FBEDF034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5562425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6D594-D136-4CF4-8EED-DD0012729C23}" type="datetimeFigureOut">
              <a:rPr lang="id-ID" smtClean="0"/>
              <a:t>26/02/2018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1200D-2B46-4590-9DA0-4242FBEDF034}" type="slidenum">
              <a:rPr lang="id-ID" smtClean="0"/>
              <a:t>‹#›</a:t>
            </a:fld>
            <a:endParaRPr lang="id-ID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393041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6D594-D136-4CF4-8EED-DD0012729C23}" type="datetimeFigureOut">
              <a:rPr lang="id-ID" smtClean="0"/>
              <a:t>26/02/2018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1200D-2B46-4590-9DA0-4242FBEDF034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93646660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6D594-D136-4CF4-8EED-DD0012729C23}" type="datetimeFigureOut">
              <a:rPr lang="id-ID" smtClean="0"/>
              <a:t>26/02/2018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1200D-2B46-4590-9DA0-4242FBEDF034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3279270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6D594-D136-4CF4-8EED-DD0012729C23}" type="datetimeFigureOut">
              <a:rPr lang="id-ID" smtClean="0"/>
              <a:t>26/02/2018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1200D-2B46-4590-9DA0-4242FBEDF034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509658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06D594-D136-4CF4-8EED-DD0012729C23}" type="datetimeFigureOut">
              <a:rPr lang="id-ID" smtClean="0"/>
              <a:t>26/02/2018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2F71200D-2B46-4590-9DA0-4242FBEDF034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110607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30306" y="80685"/>
            <a:ext cx="10125635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id-ID" dirty="0" smtClean="0"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endParaRPr lang="id-ID" sz="2000" dirty="0" smtClean="0">
              <a:latin typeface="Arial Black" panose="020B0A04020102020204" pitchFamily="34" charset="0"/>
              <a:cs typeface="Aharoni" panose="02010803020104030203" pitchFamily="2" charset="-79"/>
            </a:endParaRPr>
          </a:p>
          <a:p>
            <a:endParaRPr lang="id-ID" sz="2000" dirty="0">
              <a:latin typeface="Arial Black" panose="020B0A04020102020204" pitchFamily="34" charset="0"/>
              <a:cs typeface="Aharoni" panose="02010803020104030203" pitchFamily="2" charset="-79"/>
            </a:endParaRPr>
          </a:p>
          <a:p>
            <a:r>
              <a:rPr lang="id-ID" sz="2000" dirty="0" smtClean="0"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endParaRPr lang="id-ID" sz="2000" dirty="0"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06071" y="2205317"/>
            <a:ext cx="836407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4400" b="1" dirty="0" smtClean="0">
                <a:latin typeface="Franklin Gothic Heavy" panose="020B0903020102020204" pitchFamily="34" charset="0"/>
              </a:rPr>
              <a:t>TARI DAN DRAMA </a:t>
            </a:r>
          </a:p>
          <a:p>
            <a:pPr algn="ctr"/>
            <a:r>
              <a:rPr lang="id-ID" sz="4400" b="1" dirty="0" smtClean="0">
                <a:latin typeface="Franklin Gothic Heavy" panose="020B0903020102020204" pitchFamily="34" charset="0"/>
              </a:rPr>
              <a:t>(BENTUK JENIS DAN FUNGSI) </a:t>
            </a:r>
            <a:endParaRPr lang="id-ID" sz="4400" b="1" dirty="0">
              <a:latin typeface="Franklin Gothic Heavy" panose="020B0903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1682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51329" y="416859"/>
            <a:ext cx="10340788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id-ID" sz="2000" dirty="0">
                <a:solidFill>
                  <a:prstClr val="black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- </a:t>
            </a:r>
            <a:r>
              <a:rPr lang="id-ID" sz="2000" dirty="0" smtClean="0">
                <a:solidFill>
                  <a:prstClr val="black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ahmadi</a:t>
            </a:r>
            <a:r>
              <a:rPr lang="id-ID" sz="2000" dirty="0">
                <a:solidFill>
                  <a:prstClr val="black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, </a:t>
            </a:r>
            <a:r>
              <a:rPr lang="id-ID" sz="2000" dirty="0" smtClean="0">
                <a:solidFill>
                  <a:prstClr val="black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1990</a:t>
            </a:r>
            <a:endParaRPr lang="id-ID" sz="2000" dirty="0">
              <a:solidFill>
                <a:prstClr val="black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  <a:p>
            <a:pPr lvl="0"/>
            <a:r>
              <a:rPr lang="id-ID" sz="2000" dirty="0">
                <a:solidFill>
                  <a:prstClr val="black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Drama dalam bahasa yunani kuno yaitu </a:t>
            </a:r>
            <a:r>
              <a:rPr lang="id-ID" sz="2000" i="1" dirty="0">
                <a:solidFill>
                  <a:prstClr val="black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drau </a:t>
            </a:r>
            <a:r>
              <a:rPr lang="id-ID" sz="2000" dirty="0">
                <a:solidFill>
                  <a:prstClr val="black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yang berarti melakukan (</a:t>
            </a:r>
            <a:r>
              <a:rPr lang="id-ID" sz="2000" i="1" dirty="0">
                <a:solidFill>
                  <a:prstClr val="black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action)</a:t>
            </a:r>
            <a:r>
              <a:rPr lang="id-ID" sz="2000" dirty="0">
                <a:solidFill>
                  <a:prstClr val="black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</a:p>
          <a:p>
            <a:pPr lvl="0"/>
            <a:endParaRPr lang="id-ID" sz="2000" dirty="0">
              <a:solidFill>
                <a:prstClr val="black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  <a:p>
            <a:pPr lvl="0"/>
            <a:r>
              <a:rPr lang="id-ID" sz="2000" dirty="0">
                <a:solidFill>
                  <a:prstClr val="black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- </a:t>
            </a:r>
            <a:r>
              <a:rPr lang="id-ID" sz="2000" dirty="0" smtClean="0">
                <a:solidFill>
                  <a:prstClr val="black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soemanto</a:t>
            </a:r>
            <a:r>
              <a:rPr lang="id-ID" sz="2000" dirty="0">
                <a:solidFill>
                  <a:prstClr val="black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, </a:t>
            </a:r>
            <a:r>
              <a:rPr lang="id-ID" sz="2000" dirty="0" smtClean="0">
                <a:solidFill>
                  <a:prstClr val="black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2001</a:t>
            </a:r>
            <a:endParaRPr lang="id-ID" sz="2000" dirty="0">
              <a:solidFill>
                <a:prstClr val="black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  <a:p>
            <a:pPr lvl="0"/>
            <a:r>
              <a:rPr lang="id-ID" sz="2000" dirty="0">
                <a:solidFill>
                  <a:prstClr val="black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Drama dalam bahasa prancis drama disebut  </a:t>
            </a:r>
            <a:r>
              <a:rPr lang="id-ID" sz="2000" i="1" dirty="0">
                <a:solidFill>
                  <a:prstClr val="black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drame </a:t>
            </a:r>
            <a:r>
              <a:rPr lang="id-ID" sz="2000" dirty="0">
                <a:solidFill>
                  <a:prstClr val="black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artinya lakon serius </a:t>
            </a:r>
          </a:p>
          <a:p>
            <a:pPr lvl="0"/>
            <a:endParaRPr lang="id-ID" sz="2000" dirty="0">
              <a:solidFill>
                <a:prstClr val="black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  <a:p>
            <a:pPr lvl="0"/>
            <a:r>
              <a:rPr lang="id-ID" sz="2000" dirty="0">
                <a:solidFill>
                  <a:prstClr val="black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- Dalam bahasa jawa </a:t>
            </a:r>
          </a:p>
          <a:p>
            <a:pPr lvl="0"/>
            <a:r>
              <a:rPr lang="id-ID" sz="2000" dirty="0">
                <a:solidFill>
                  <a:prstClr val="black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Drama sering disebut sandiwara . Sandi artinya rahasia, wara menjadi warah artinya ajaran hidup. </a:t>
            </a:r>
          </a:p>
          <a:p>
            <a:pPr lvl="0"/>
            <a:endParaRPr lang="id-ID" sz="2000" dirty="0">
              <a:solidFill>
                <a:prstClr val="black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  <a:p>
            <a:pPr lvl="0"/>
            <a:r>
              <a:rPr lang="id-ID" sz="2000" dirty="0" smtClean="0">
                <a:solidFill>
                  <a:prstClr val="black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selain </a:t>
            </a:r>
            <a:r>
              <a:rPr lang="id-ID" sz="2000" dirty="0">
                <a:solidFill>
                  <a:prstClr val="black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sandiwara dan drama, ada lagi yang disebut teater. Teater dalam bahasa yunani teatron, teater dalam bahasa inggris theater, yang berarti pertunjukan atau dunia sandiwara, yang spektakuler. </a:t>
            </a:r>
          </a:p>
          <a:p>
            <a:pPr lvl="0"/>
            <a:endParaRPr lang="id-ID" sz="2000" dirty="0">
              <a:solidFill>
                <a:prstClr val="black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630711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20273" y="779931"/>
            <a:ext cx="9103657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2000" dirty="0" smtClean="0">
                <a:latin typeface="Franklin Gothic Heavy" panose="020B0903020102020204" pitchFamily="34" charset="0"/>
              </a:rPr>
              <a:t>Unsur–Unsur Pembentuk</a:t>
            </a:r>
          </a:p>
          <a:p>
            <a:pPr marL="800100" lvl="1" indent="-342900">
              <a:buAutoNum type="arabicPeriod"/>
            </a:pPr>
            <a:r>
              <a:rPr lang="id-ID" sz="2000" dirty="0" smtClean="0">
                <a:latin typeface="Franklin Gothic Heavy" panose="020B0903020102020204" pitchFamily="34" charset="0"/>
              </a:rPr>
              <a:t>Naskah: plot, karakter tokoh, dialog</a:t>
            </a:r>
          </a:p>
          <a:p>
            <a:pPr marL="800100" lvl="1" indent="-342900">
              <a:buAutoNum type="arabicPeriod"/>
            </a:pPr>
            <a:r>
              <a:rPr lang="id-ID" sz="2000" dirty="0" smtClean="0">
                <a:latin typeface="Franklin Gothic Heavy" panose="020B0903020102020204" pitchFamily="34" charset="0"/>
              </a:rPr>
              <a:t>Pertunjukan: </a:t>
            </a:r>
            <a:r>
              <a:rPr lang="id-ID" sz="2000" b="1" dirty="0"/>
              <a:t>tanda kata, nada, mimik, gerak isyarat, gerakan-gerakan, tata rias, gaya rambut, kostum, properti, seting, tata cahaya, musik, dan pengaruh bunyi</a:t>
            </a:r>
            <a:r>
              <a:rPr lang="id-ID" sz="2000" dirty="0"/>
              <a:t> </a:t>
            </a:r>
            <a:endParaRPr lang="id-ID" sz="2000" dirty="0" smtClean="0">
              <a:latin typeface="Franklin Gothic Heavy" panose="020B0903020102020204" pitchFamily="34" charset="0"/>
            </a:endParaRPr>
          </a:p>
          <a:p>
            <a:endParaRPr lang="id-ID" sz="2000" dirty="0" smtClean="0">
              <a:latin typeface="Franklin Gothic Heavy" panose="020B0903020102020204" pitchFamily="34" charset="0"/>
            </a:endParaRPr>
          </a:p>
          <a:p>
            <a:r>
              <a:rPr lang="id-ID" sz="2000" dirty="0" smtClean="0">
                <a:latin typeface="Franklin Gothic Heavy" panose="020B0903020102020204" pitchFamily="34" charset="0"/>
              </a:rPr>
              <a:t>Fungsi </a:t>
            </a:r>
            <a:r>
              <a:rPr lang="id-ID" sz="2000" dirty="0" smtClean="0">
                <a:latin typeface="Franklin Gothic Heavy" panose="020B0903020102020204" pitchFamily="34" charset="0"/>
              </a:rPr>
              <a:t>Drama </a:t>
            </a:r>
          </a:p>
          <a:p>
            <a:r>
              <a:rPr lang="id-ID" sz="2000" dirty="0" smtClean="0">
                <a:latin typeface="Franklin Gothic Heavy" panose="020B0903020102020204" pitchFamily="34" charset="0"/>
              </a:rPr>
              <a:t>	yaitu sebagai media hiburan, fungsi ritual, fungsi pendidikan, 	fungsi propaganda, fungsi sosial.</a:t>
            </a:r>
          </a:p>
          <a:p>
            <a:endParaRPr lang="id-ID" sz="2000" dirty="0" smtClean="0">
              <a:latin typeface="Franklin Gothic Heavy" panose="020B0903020102020204" pitchFamily="34" charset="0"/>
            </a:endParaRPr>
          </a:p>
          <a:p>
            <a:r>
              <a:rPr lang="id-ID" sz="2000" dirty="0" smtClean="0">
                <a:latin typeface="Franklin Gothic Heavy" panose="020B0903020102020204" pitchFamily="34" charset="0"/>
              </a:rPr>
              <a:t>Jenis Drama </a:t>
            </a:r>
          </a:p>
          <a:p>
            <a:pPr marL="914400" lvl="1" indent="-457200">
              <a:buAutoNum type="arabicPeriod"/>
            </a:pPr>
            <a:r>
              <a:rPr lang="id-ID" sz="2000" dirty="0" smtClean="0">
                <a:latin typeface="Franklin Gothic Heavy" panose="020B0903020102020204" pitchFamily="34" charset="0"/>
              </a:rPr>
              <a:t>Drama tradisional </a:t>
            </a:r>
          </a:p>
          <a:p>
            <a:pPr marL="914400" lvl="1" indent="-457200">
              <a:buAutoNum type="arabicPeriod"/>
            </a:pPr>
            <a:r>
              <a:rPr lang="id-ID" sz="2000" dirty="0" smtClean="0">
                <a:latin typeface="Franklin Gothic Heavy" panose="020B0903020102020204" pitchFamily="34" charset="0"/>
              </a:rPr>
              <a:t>Drama modern </a:t>
            </a:r>
          </a:p>
          <a:p>
            <a:pPr marL="914400" lvl="1" indent="-457200">
              <a:buAutoNum type="arabicPeriod"/>
            </a:pPr>
            <a:endParaRPr lang="id-ID" sz="2000" dirty="0">
              <a:latin typeface="Arial Black" panose="020B0A04020102020204" pitchFamily="34" charset="0"/>
            </a:endParaRPr>
          </a:p>
          <a:p>
            <a:endParaRPr lang="id-ID" sz="2000" b="1" dirty="0" smtClean="0">
              <a:latin typeface="Arial Black" panose="020B0A04020102020204" pitchFamily="34" charset="0"/>
            </a:endParaRPr>
          </a:p>
          <a:p>
            <a:endParaRPr lang="id-ID" sz="2000" dirty="0" smtClean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8232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5493" y="389965"/>
            <a:ext cx="11645153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id-ID" dirty="0">
                <a:solidFill>
                  <a:prstClr val="black"/>
                </a:solidFill>
                <a:latin typeface="Franklin Gothic Heavy" panose="020B0903020102020204" pitchFamily="34" charset="0"/>
              </a:rPr>
              <a:t>Pengertian </a:t>
            </a:r>
            <a:r>
              <a:rPr lang="id-ID">
                <a:solidFill>
                  <a:prstClr val="black"/>
                </a:solidFill>
                <a:latin typeface="Franklin Gothic Heavy" panose="020B0903020102020204" pitchFamily="34" charset="0"/>
              </a:rPr>
              <a:t>Tari </a:t>
            </a:r>
            <a:endParaRPr lang="id-ID" smtClean="0">
              <a:solidFill>
                <a:prstClr val="black"/>
              </a:solidFill>
              <a:latin typeface="Franklin Gothic Heavy" panose="020B0903020102020204" pitchFamily="34" charset="0"/>
            </a:endParaRPr>
          </a:p>
          <a:p>
            <a:pPr lvl="0"/>
            <a:endParaRPr lang="id-ID" dirty="0">
              <a:solidFill>
                <a:prstClr val="black"/>
              </a:solidFill>
              <a:latin typeface="Franklin Gothic Heavy" panose="020B0903020102020204" pitchFamily="34" charset="0"/>
            </a:endParaRPr>
          </a:p>
          <a:p>
            <a:pPr lvl="0"/>
            <a:r>
              <a:rPr lang="id-ID" dirty="0">
                <a:solidFill>
                  <a:prstClr val="black"/>
                </a:solidFill>
                <a:latin typeface="Franklin Gothic Heavy" panose="020B0903020102020204" pitchFamily="34" charset="0"/>
              </a:rPr>
              <a:t>Tari adalah bentuk gerak yang indah, lahir dari tubuh yang bergerak, berirama dan berjiwa sesuai dengan maksud dan tujuan tari. </a:t>
            </a:r>
          </a:p>
          <a:p>
            <a:pPr lvl="0"/>
            <a:endParaRPr lang="id-ID" dirty="0">
              <a:solidFill>
                <a:prstClr val="black"/>
              </a:solidFill>
              <a:latin typeface="Franklin Gothic Heavy" panose="020B0903020102020204" pitchFamily="34" charset="0"/>
            </a:endParaRPr>
          </a:p>
          <a:p>
            <a:pPr lvl="0"/>
            <a:r>
              <a:rPr lang="id-ID" dirty="0" smtClean="0">
                <a:solidFill>
                  <a:prstClr val="black"/>
                </a:solidFill>
                <a:latin typeface="Franklin Gothic Heavy" panose="020B0903020102020204" pitchFamily="34" charset="0"/>
              </a:rPr>
              <a:t>Unsur pembentuk </a:t>
            </a:r>
          </a:p>
          <a:p>
            <a:pPr marL="914400" lvl="1" indent="-457200">
              <a:buAutoNum type="arabicPeriod"/>
            </a:pPr>
            <a:r>
              <a:rPr lang="id-ID" dirty="0" smtClean="0">
                <a:solidFill>
                  <a:prstClr val="black"/>
                </a:solidFill>
                <a:latin typeface="Franklin Gothic Heavy" panose="020B0903020102020204" pitchFamily="34" charset="0"/>
              </a:rPr>
              <a:t>Gerak </a:t>
            </a:r>
          </a:p>
          <a:p>
            <a:pPr marL="914400" lvl="1" indent="-457200">
              <a:buAutoNum type="arabicPeriod"/>
            </a:pPr>
            <a:r>
              <a:rPr lang="id-ID" dirty="0" smtClean="0">
                <a:solidFill>
                  <a:prstClr val="black"/>
                </a:solidFill>
                <a:latin typeface="Franklin Gothic Heavy" panose="020B0903020102020204" pitchFamily="34" charset="0"/>
              </a:rPr>
              <a:t>Iringan musik : pengiring, suasana, ilustrasi</a:t>
            </a:r>
          </a:p>
          <a:p>
            <a:pPr marL="914400" lvl="1" indent="-457200">
              <a:buAutoNum type="arabicPeriod"/>
            </a:pPr>
            <a:r>
              <a:rPr lang="id-ID" dirty="0" smtClean="0">
                <a:solidFill>
                  <a:prstClr val="black"/>
                </a:solidFill>
                <a:latin typeface="Franklin Gothic Heavy" panose="020B0903020102020204" pitchFamily="34" charset="0"/>
              </a:rPr>
              <a:t>Tata rias dan tata busana </a:t>
            </a:r>
          </a:p>
          <a:p>
            <a:pPr marL="914400" lvl="1" indent="-457200">
              <a:buAutoNum type="arabicPeriod"/>
            </a:pPr>
            <a:r>
              <a:rPr lang="id-ID" dirty="0" smtClean="0">
                <a:solidFill>
                  <a:prstClr val="black"/>
                </a:solidFill>
                <a:latin typeface="Franklin Gothic Heavy" panose="020B0903020102020204" pitchFamily="34" charset="0"/>
              </a:rPr>
              <a:t>Tema </a:t>
            </a:r>
          </a:p>
          <a:p>
            <a:pPr marL="914400" lvl="1" indent="-457200">
              <a:buAutoNum type="arabicPeriod"/>
            </a:pPr>
            <a:r>
              <a:rPr lang="id-ID" dirty="0" smtClean="0">
                <a:solidFill>
                  <a:prstClr val="black"/>
                </a:solidFill>
                <a:latin typeface="Franklin Gothic Heavy" panose="020B0903020102020204" pitchFamily="34" charset="0"/>
              </a:rPr>
              <a:t>Pentas</a:t>
            </a:r>
          </a:p>
          <a:p>
            <a:pPr marL="914400" lvl="1" indent="-457200">
              <a:buAutoNum type="arabicPeriod"/>
            </a:pPr>
            <a:r>
              <a:rPr lang="id-ID" dirty="0" smtClean="0">
                <a:solidFill>
                  <a:prstClr val="black"/>
                </a:solidFill>
                <a:latin typeface="Franklin Gothic Heavy" panose="020B0903020102020204" pitchFamily="34" charset="0"/>
              </a:rPr>
              <a:t>Tata sinar dan suara</a:t>
            </a:r>
          </a:p>
          <a:p>
            <a:pPr lvl="1"/>
            <a:endParaRPr lang="id-ID" dirty="0" smtClean="0">
              <a:solidFill>
                <a:prstClr val="black"/>
              </a:solidFill>
              <a:latin typeface="Franklin Gothic Heavy" panose="020B0903020102020204" pitchFamily="34" charset="0"/>
            </a:endParaRPr>
          </a:p>
          <a:p>
            <a:pPr lvl="0"/>
            <a:r>
              <a:rPr lang="id-ID" dirty="0" smtClean="0">
                <a:solidFill>
                  <a:prstClr val="black"/>
                </a:solidFill>
                <a:latin typeface="Franklin Gothic Heavy" panose="020B0903020102020204" pitchFamily="34" charset="0"/>
              </a:rPr>
              <a:t>Fungsi </a:t>
            </a:r>
            <a:r>
              <a:rPr lang="id-ID" dirty="0">
                <a:solidFill>
                  <a:prstClr val="black"/>
                </a:solidFill>
                <a:latin typeface="Franklin Gothic Heavy" panose="020B0903020102020204" pitchFamily="34" charset="0"/>
              </a:rPr>
              <a:t>Tari </a:t>
            </a:r>
          </a:p>
          <a:p>
            <a:pPr marL="800100" lvl="1" indent="-342900">
              <a:buFontTx/>
              <a:buAutoNum type="arabicPeriod"/>
            </a:pPr>
            <a:r>
              <a:rPr lang="id-ID" dirty="0">
                <a:solidFill>
                  <a:prstClr val="black"/>
                </a:solidFill>
                <a:latin typeface="Franklin Gothic Heavy" panose="020B0903020102020204" pitchFamily="34" charset="0"/>
              </a:rPr>
              <a:t>Tari untuk sarana upacara</a:t>
            </a:r>
          </a:p>
          <a:p>
            <a:pPr marL="800100" lvl="1" indent="-342900">
              <a:buFontTx/>
              <a:buAutoNum type="arabicPeriod"/>
            </a:pPr>
            <a:r>
              <a:rPr lang="id-ID" dirty="0">
                <a:solidFill>
                  <a:prstClr val="black"/>
                </a:solidFill>
                <a:latin typeface="Franklin Gothic Heavy" panose="020B0903020102020204" pitchFamily="34" charset="0"/>
              </a:rPr>
              <a:t>Tari untuk hiburan </a:t>
            </a:r>
          </a:p>
          <a:p>
            <a:pPr marL="800100" lvl="1" indent="-342900">
              <a:buFontTx/>
              <a:buAutoNum type="arabicPeriod"/>
            </a:pPr>
            <a:r>
              <a:rPr lang="id-ID" dirty="0">
                <a:solidFill>
                  <a:prstClr val="black"/>
                </a:solidFill>
                <a:latin typeface="Franklin Gothic Heavy" panose="020B0903020102020204" pitchFamily="34" charset="0"/>
              </a:rPr>
              <a:t>Tari </a:t>
            </a:r>
            <a:r>
              <a:rPr lang="id-ID" dirty="0" smtClean="0">
                <a:solidFill>
                  <a:prstClr val="black"/>
                </a:solidFill>
                <a:latin typeface="Franklin Gothic Heavy" panose="020B0903020102020204" pitchFamily="34" charset="0"/>
              </a:rPr>
              <a:t>untuk seni </a:t>
            </a:r>
            <a:r>
              <a:rPr lang="id-ID" dirty="0">
                <a:solidFill>
                  <a:prstClr val="black"/>
                </a:solidFill>
                <a:latin typeface="Franklin Gothic Heavy" panose="020B0903020102020204" pitchFamily="34" charset="0"/>
              </a:rPr>
              <a:t>pertunjukan</a:t>
            </a:r>
          </a:p>
          <a:p>
            <a:pPr marL="800100" lvl="1" indent="-342900">
              <a:buFontTx/>
              <a:buAutoNum type="arabicPeriod"/>
            </a:pPr>
            <a:r>
              <a:rPr lang="id-ID" dirty="0">
                <a:solidFill>
                  <a:prstClr val="black"/>
                </a:solidFill>
                <a:latin typeface="Franklin Gothic Heavy" panose="020B0903020102020204" pitchFamily="34" charset="0"/>
              </a:rPr>
              <a:t>Tari untuk media </a:t>
            </a:r>
            <a:r>
              <a:rPr lang="id-ID" dirty="0" smtClean="0">
                <a:solidFill>
                  <a:prstClr val="black"/>
                </a:solidFill>
                <a:latin typeface="Franklin Gothic Heavy" panose="020B0903020102020204" pitchFamily="34" charset="0"/>
              </a:rPr>
              <a:t>pendidikan</a:t>
            </a:r>
          </a:p>
          <a:p>
            <a:endParaRPr lang="id-ID" dirty="0" smtClean="0">
              <a:latin typeface="Franklin Gothic Heavy" panose="020B0903020102020204" pitchFamily="34" charset="0"/>
            </a:endParaRPr>
          </a:p>
          <a:p>
            <a:endParaRPr lang="id-ID" dirty="0">
              <a:latin typeface="Franklin Gothic Heavy" panose="020B0903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0405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flipV="1">
            <a:off x="677334" y="106681"/>
            <a:ext cx="8596668" cy="45719"/>
          </a:xfrm>
        </p:spPr>
        <p:txBody>
          <a:bodyPr>
            <a:normAutofit fontScale="90000"/>
          </a:bodyPr>
          <a:lstStyle/>
          <a:p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06681"/>
            <a:ext cx="10497172" cy="6616848"/>
          </a:xfrm>
        </p:spPr>
        <p:txBody>
          <a:bodyPr/>
          <a:lstStyle/>
          <a:p>
            <a:r>
              <a:rPr lang="id-ID" dirty="0">
                <a:latin typeface="Franklin Gothic Heavy" panose="020B0903020102020204" pitchFamily="34" charset="0"/>
              </a:rPr>
              <a:t>Jenis Tari </a:t>
            </a:r>
            <a:endParaRPr lang="id-ID" dirty="0" smtClean="0">
              <a:latin typeface="Franklin Gothic Heavy" panose="020B0903020102020204" pitchFamily="34" charset="0"/>
            </a:endParaRPr>
          </a:p>
          <a:p>
            <a:pPr marL="0" indent="0">
              <a:buNone/>
            </a:pPr>
            <a:r>
              <a:rPr lang="id-ID" dirty="0" smtClean="0">
                <a:latin typeface="Franklin Gothic Heavy" panose="020B0903020102020204" pitchFamily="34" charset="0"/>
              </a:rPr>
              <a:t>Berdasarkan perkembangannya</a:t>
            </a:r>
          </a:p>
          <a:p>
            <a:pPr marL="0" indent="0">
              <a:buNone/>
            </a:pPr>
            <a:r>
              <a:rPr lang="id-ID" dirty="0" smtClean="0">
                <a:latin typeface="Franklin Gothic Heavy" panose="020B0903020102020204" pitchFamily="34" charset="0"/>
              </a:rPr>
              <a:t>1. Tari Tradisi</a:t>
            </a:r>
          </a:p>
          <a:p>
            <a:pPr marL="0" indent="0">
              <a:buNone/>
            </a:pPr>
            <a:r>
              <a:rPr lang="id-ID" dirty="0" smtClean="0">
                <a:latin typeface="Franklin Gothic Heavy" panose="020B0903020102020204" pitchFamily="34" charset="0"/>
              </a:rPr>
              <a:t>2. Tari </a:t>
            </a:r>
            <a:r>
              <a:rPr lang="id-ID" dirty="0">
                <a:latin typeface="Franklin Gothic Heavy" panose="020B0903020102020204" pitchFamily="34" charset="0"/>
              </a:rPr>
              <a:t>Kerakyatan </a:t>
            </a:r>
            <a:endParaRPr lang="id-ID" dirty="0" smtClean="0">
              <a:latin typeface="Franklin Gothic Heavy" panose="020B0903020102020204" pitchFamily="34" charset="0"/>
            </a:endParaRPr>
          </a:p>
          <a:p>
            <a:pPr marL="0" indent="0">
              <a:buNone/>
            </a:pPr>
            <a:r>
              <a:rPr lang="id-ID" dirty="0" smtClean="0">
                <a:latin typeface="Franklin Gothic Heavy" panose="020B0903020102020204" pitchFamily="34" charset="0"/>
              </a:rPr>
              <a:t>3. Tari </a:t>
            </a:r>
            <a:r>
              <a:rPr lang="id-ID" dirty="0">
                <a:latin typeface="Franklin Gothic Heavy" panose="020B0903020102020204" pitchFamily="34" charset="0"/>
              </a:rPr>
              <a:t>Kreasi </a:t>
            </a:r>
            <a:endParaRPr lang="id-ID" dirty="0" smtClean="0">
              <a:latin typeface="Franklin Gothic Heavy" panose="020B0903020102020204" pitchFamily="34" charset="0"/>
            </a:endParaRPr>
          </a:p>
          <a:p>
            <a:pPr marL="0" indent="0">
              <a:buNone/>
            </a:pPr>
            <a:r>
              <a:rPr lang="id-ID" dirty="0" smtClean="0">
                <a:latin typeface="Franklin Gothic Heavy" panose="020B0903020102020204" pitchFamily="34" charset="0"/>
              </a:rPr>
              <a:t>4. Tari Modern/Kontemporer</a:t>
            </a:r>
          </a:p>
          <a:p>
            <a:pPr marL="0" indent="0">
              <a:buNone/>
            </a:pPr>
            <a:endParaRPr lang="id-ID" dirty="0">
              <a:latin typeface="Franklin Gothic Heavy" panose="020B0903020102020204" pitchFamily="34" charset="0"/>
            </a:endParaRPr>
          </a:p>
          <a:p>
            <a:pPr marL="0" indent="0">
              <a:buNone/>
            </a:pPr>
            <a:r>
              <a:rPr lang="id-ID" dirty="0" smtClean="0">
                <a:latin typeface="Franklin Gothic Heavy" panose="020B0903020102020204" pitchFamily="34" charset="0"/>
              </a:rPr>
              <a:t>Berdasarkan jumlah penari</a:t>
            </a:r>
          </a:p>
          <a:p>
            <a:pPr marL="0" indent="0">
              <a:buNone/>
            </a:pPr>
            <a:r>
              <a:rPr lang="id-ID" dirty="0" smtClean="0">
                <a:latin typeface="Franklin Gothic Heavy" panose="020B0903020102020204" pitchFamily="34" charset="0"/>
              </a:rPr>
              <a:t>1. Tunggal</a:t>
            </a:r>
          </a:p>
          <a:p>
            <a:pPr marL="0" indent="0">
              <a:buNone/>
            </a:pPr>
            <a:r>
              <a:rPr lang="id-ID" dirty="0" smtClean="0">
                <a:latin typeface="Franklin Gothic Heavy" panose="020B0903020102020204" pitchFamily="34" charset="0"/>
              </a:rPr>
              <a:t>2. Kelompok </a:t>
            </a:r>
          </a:p>
          <a:p>
            <a:pPr marL="0" indent="0">
              <a:buNone/>
            </a:pPr>
            <a:r>
              <a:rPr lang="id-ID" dirty="0" smtClean="0">
                <a:latin typeface="Franklin Gothic Heavy" panose="020B0903020102020204" pitchFamily="34" charset="0"/>
              </a:rPr>
              <a:t>3. Masal</a:t>
            </a:r>
          </a:p>
          <a:p>
            <a:pPr marL="0" indent="0">
              <a:buNone/>
            </a:pPr>
            <a:r>
              <a:rPr lang="id-ID" dirty="0" smtClean="0">
                <a:latin typeface="Franklin Gothic Heavy" panose="020B0903020102020204" pitchFamily="34" charset="0"/>
              </a:rPr>
              <a:t>4. Kolosal</a:t>
            </a:r>
          </a:p>
          <a:p>
            <a:pPr marL="0" indent="0">
              <a:buNone/>
            </a:pP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006162745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319</TotalTime>
  <Words>239</Words>
  <Application>Microsoft Office PowerPoint</Application>
  <PresentationFormat>Widescreen</PresentationFormat>
  <Paragraphs>56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2" baseType="lpstr">
      <vt:lpstr>Aharoni</vt:lpstr>
      <vt:lpstr>Arial</vt:lpstr>
      <vt:lpstr>Arial Black</vt:lpstr>
      <vt:lpstr>Franklin Gothic Heavy</vt:lpstr>
      <vt:lpstr>Trebuchet MS</vt:lpstr>
      <vt:lpstr>Wingdings 3</vt:lpstr>
      <vt:lpstr>Facet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user</cp:lastModifiedBy>
  <cp:revision>19</cp:revision>
  <dcterms:created xsi:type="dcterms:W3CDTF">2018-02-24T10:25:43Z</dcterms:created>
  <dcterms:modified xsi:type="dcterms:W3CDTF">2018-02-26T04:16:46Z</dcterms:modified>
</cp:coreProperties>
</file>