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5" r:id="rId14"/>
    <p:sldId id="276" r:id="rId15"/>
    <p:sldId id="277" r:id="rId16"/>
    <p:sldId id="278" r:id="rId17"/>
    <p:sldId id="271" r:id="rId18"/>
    <p:sldId id="272" r:id="rId19"/>
    <p:sldId id="273" r:id="rId20"/>
    <p:sldId id="283" r:id="rId21"/>
    <p:sldId id="268" r:id="rId22"/>
    <p:sldId id="269" r:id="rId23"/>
    <p:sldId id="270" r:id="rId24"/>
    <p:sldId id="274" r:id="rId25"/>
    <p:sldId id="279" r:id="rId26"/>
    <p:sldId id="280" r:id="rId27"/>
    <p:sldId id="281" r:id="rId28"/>
    <p:sldId id="282" r:id="rId29"/>
    <p:sldId id="285" r:id="rId30"/>
    <p:sldId id="284" r:id="rId31"/>
    <p:sldId id="287" r:id="rId32"/>
    <p:sldId id="286" r:id="rId3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66AB30-8D43-4221-9B8A-E1ED8920B79F}" type="datetimeFigureOut">
              <a:rPr lang="id-ID" smtClean="0"/>
              <a:t>15/04/2015</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210697-9E5D-4E61-9FB2-53DC6EDF7F20}" type="slidenum">
              <a:rPr lang="id-ID" smtClean="0"/>
              <a:t>‹#›</a:t>
            </a:fld>
            <a:endParaRPr lang="id-ID"/>
          </a:p>
        </p:txBody>
      </p:sp>
    </p:spTree>
    <p:extLst>
      <p:ext uri="{BB962C8B-B14F-4D97-AF65-F5344CB8AC3E}">
        <p14:creationId xmlns:p14="http://schemas.microsoft.com/office/powerpoint/2010/main" val="3513421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dirty="0" smtClean="0"/>
              <a:t> untuk </a:t>
            </a:r>
            <a:endParaRPr lang="id-ID" dirty="0"/>
          </a:p>
        </p:txBody>
      </p:sp>
      <p:sp>
        <p:nvSpPr>
          <p:cNvPr id="4" name="Slide Number Placeholder 3"/>
          <p:cNvSpPr>
            <a:spLocks noGrp="1"/>
          </p:cNvSpPr>
          <p:nvPr>
            <p:ph type="sldNum" sz="quarter" idx="10"/>
          </p:nvPr>
        </p:nvSpPr>
        <p:spPr/>
        <p:txBody>
          <a:bodyPr/>
          <a:lstStyle/>
          <a:p>
            <a:fld id="{23210697-9E5D-4E61-9FB2-53DC6EDF7F20}" type="slidenum">
              <a:rPr lang="id-ID" smtClean="0"/>
              <a:t>8</a:t>
            </a:fld>
            <a:endParaRPr lang="id-ID"/>
          </a:p>
        </p:txBody>
      </p:sp>
    </p:spTree>
    <p:extLst>
      <p:ext uri="{BB962C8B-B14F-4D97-AF65-F5344CB8AC3E}">
        <p14:creationId xmlns:p14="http://schemas.microsoft.com/office/powerpoint/2010/main" val="3574104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FDD69E2-3B77-4F09-B328-18F7E4719A1F}" type="datetimeFigureOut">
              <a:rPr lang="id-ID" smtClean="0"/>
              <a:t>15/04/2015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06B8075-6F12-41FC-8A22-3DB3B6BE735E}"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DD69E2-3B77-4F09-B328-18F7E4719A1F}" type="datetimeFigureOut">
              <a:rPr lang="id-ID" smtClean="0"/>
              <a:t>15/04/2015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06B8075-6F12-41FC-8A22-3DB3B6BE735E}" type="slidenum">
              <a:rPr lang="id-ID" smtClean="0"/>
              <a:t>‹#›</a:t>
            </a:fld>
            <a:endParaRPr lang="id-ID"/>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DD69E2-3B77-4F09-B328-18F7E4719A1F}" type="datetimeFigureOut">
              <a:rPr lang="id-ID" smtClean="0"/>
              <a:t>15/04/2015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06B8075-6F12-41FC-8A22-3DB3B6BE735E}"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7FDD69E2-3B77-4F09-B328-18F7E4719A1F}" type="datetimeFigureOut">
              <a:rPr lang="id-ID" smtClean="0"/>
              <a:t>15/04/2015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06B8075-6F12-41FC-8A22-3DB3B6BE735E}" type="slidenum">
              <a:rPr lang="id-ID" smtClean="0"/>
              <a:t>‹#›</a:t>
            </a:fld>
            <a:endParaRPr lang="id-ID"/>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FDD69E2-3B77-4F09-B328-18F7E4719A1F}" type="datetimeFigureOut">
              <a:rPr lang="id-ID" smtClean="0"/>
              <a:t>15/04/2015</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806B8075-6F12-41FC-8A22-3DB3B6BE735E}"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FDD69E2-3B77-4F09-B328-18F7E4719A1F}" type="datetimeFigureOut">
              <a:rPr lang="id-ID" smtClean="0"/>
              <a:t>15/04/2015</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806B8075-6F12-41FC-8A22-3DB3B6BE735E}"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7FDD69E2-3B77-4F09-B328-18F7E4719A1F}" type="datetimeFigureOut">
              <a:rPr lang="id-ID" smtClean="0"/>
              <a:t>15/04/2015</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806B8075-6F12-41FC-8A22-3DB3B6BE735E}"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FDD69E2-3B77-4F09-B328-18F7E4719A1F}" type="datetimeFigureOut">
              <a:rPr lang="id-ID" smtClean="0"/>
              <a:t>15/04/2015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06B8075-6F12-41FC-8A22-3DB3B6BE735E}" type="slidenum">
              <a:rPr lang="id-ID" smtClean="0"/>
              <a:t>‹#›</a:t>
            </a:fld>
            <a:endParaRPr lang="id-ID"/>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DD69E2-3B77-4F09-B328-18F7E4719A1F}" type="datetimeFigureOut">
              <a:rPr lang="id-ID" smtClean="0"/>
              <a:t>15/04/2015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06B8075-6F12-41FC-8A22-3DB3B6BE735E}" type="slidenum">
              <a:rPr lang="id-ID" smtClean="0"/>
              <a:t>‹#›</a:t>
            </a:fld>
            <a:endParaRPr lang="id-ID"/>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DD69E2-3B77-4F09-B328-18F7E4719A1F}" type="datetimeFigureOut">
              <a:rPr lang="id-ID" smtClean="0"/>
              <a:t>15/04/2015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06B8075-6F12-41FC-8A22-3DB3B6BE735E}"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FDD69E2-3B77-4F09-B328-18F7E4719A1F}" type="datetimeFigureOut">
              <a:rPr lang="id-ID" smtClean="0"/>
              <a:t>15/04/2015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06B8075-6F12-41FC-8A22-3DB3B6BE735E}" type="slidenum">
              <a:rPr lang="id-ID" smtClean="0"/>
              <a:t>‹#›</a:t>
            </a:fld>
            <a:endParaRPr lang="id-ID"/>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7FDD69E2-3B77-4F09-B328-18F7E4719A1F}" type="datetimeFigureOut">
              <a:rPr lang="id-ID" smtClean="0"/>
              <a:t>15/04/2015</a:t>
            </a:fld>
            <a:endParaRPr lang="id-ID"/>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id-ID"/>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806B8075-6F12-41FC-8A22-3DB3B6BE735E}" type="slidenum">
              <a:rPr lang="id-ID" smtClean="0"/>
              <a:t>‹#›</a:t>
            </a:fld>
            <a:endParaRPr lang="id-ID"/>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UKURAN GEJALA PUSAT DAN UKURAN LETAK</a:t>
            </a:r>
            <a:endParaRPr lang="id-ID" dirty="0"/>
          </a:p>
        </p:txBody>
      </p:sp>
      <p:sp>
        <p:nvSpPr>
          <p:cNvPr id="3" name="Subtitle 2"/>
          <p:cNvSpPr>
            <a:spLocks noGrp="1"/>
          </p:cNvSpPr>
          <p:nvPr>
            <p:ph type="subTitle" idx="1"/>
          </p:nvPr>
        </p:nvSpPr>
        <p:spPr/>
        <p:txBody>
          <a:bodyPr/>
          <a:lstStyle/>
          <a:p>
            <a:endParaRPr lang="id-ID"/>
          </a:p>
        </p:txBody>
      </p:sp>
    </p:spTree>
    <p:extLst>
      <p:ext uri="{BB962C8B-B14F-4D97-AF65-F5344CB8AC3E}">
        <p14:creationId xmlns:p14="http://schemas.microsoft.com/office/powerpoint/2010/main" val="30754782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2132856"/>
            <a:ext cx="7372341" cy="3993307"/>
          </a:xfrm>
        </p:spPr>
        <p:txBody>
          <a:bodyPr>
            <a:normAutofit/>
          </a:bodyPr>
          <a:lstStyle/>
          <a:p>
            <a:r>
              <a:rPr lang="id-ID" dirty="0" smtClean="0"/>
              <a:t>Ukuran yang dihitung dari kumpulan data dalam sampel dinamakan </a:t>
            </a:r>
            <a:r>
              <a:rPr lang="id-ID" dirty="0" smtClean="0">
                <a:solidFill>
                  <a:srgbClr val="FF0000"/>
                </a:solidFill>
              </a:rPr>
              <a:t>Statistik </a:t>
            </a:r>
            <a:r>
              <a:rPr lang="id-ID" dirty="0" smtClean="0"/>
              <a:t>apabila ukuran itu di hitung dari kumpulan data dalam populasi atau dipakai untuk menyatakan populasi, mana namanya </a:t>
            </a:r>
            <a:r>
              <a:rPr lang="id-ID" dirty="0" smtClean="0">
                <a:solidFill>
                  <a:srgbClr val="FF0000"/>
                </a:solidFill>
              </a:rPr>
              <a:t>parameter</a:t>
            </a:r>
          </a:p>
          <a:p>
            <a:r>
              <a:rPr lang="id-ID" dirty="0" smtClean="0"/>
              <a:t>Jadi ukuran yang sama dapat ber nama statistik atau parameter bergantung pada apakah ukuran dimaksudkan untuk sampel atau populasi</a:t>
            </a:r>
            <a:endParaRPr lang="id-ID" dirty="0"/>
          </a:p>
        </p:txBody>
      </p:sp>
      <p:sp>
        <p:nvSpPr>
          <p:cNvPr id="2" name="Title 1"/>
          <p:cNvSpPr>
            <a:spLocks noGrp="1"/>
          </p:cNvSpPr>
          <p:nvPr>
            <p:ph type="title"/>
          </p:nvPr>
        </p:nvSpPr>
        <p:spPr/>
        <p:txBody>
          <a:bodyPr/>
          <a:lstStyle/>
          <a:p>
            <a:endParaRPr lang="id-ID" dirty="0"/>
          </a:p>
        </p:txBody>
      </p:sp>
    </p:spTree>
    <p:extLst>
      <p:ext uri="{BB962C8B-B14F-4D97-AF65-F5344CB8AC3E}">
        <p14:creationId xmlns:p14="http://schemas.microsoft.com/office/powerpoint/2010/main" val="36896485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2492896"/>
            <a:ext cx="7372341" cy="3633267"/>
          </a:xfrm>
        </p:spPr>
        <p:txBody>
          <a:bodyPr/>
          <a:lstStyle/>
          <a:p>
            <a:r>
              <a:rPr lang="id-ID" dirty="0" smtClean="0"/>
              <a:t>Untuk perhitungan selanjutnya akan digunakan  simbul-simbul. Nilai –nilai data kuantitatif akan di nyatakan dengan x1, x2,......xn, apabila dalam kumpulan data itu terdapat n buah nilai. </a:t>
            </a:r>
          </a:p>
          <a:p>
            <a:r>
              <a:rPr lang="id-ID" dirty="0" smtClean="0"/>
              <a:t>Simbul  juga akan dipakai untuk menyatakan ukuran sampel yakni banyaknya data atau obyek yang diteliti dalam sampel</a:t>
            </a:r>
            <a:endParaRPr lang="id-ID" dirty="0"/>
          </a:p>
        </p:txBody>
      </p:sp>
      <p:sp>
        <p:nvSpPr>
          <p:cNvPr id="2" name="Title 1"/>
          <p:cNvSpPr>
            <a:spLocks noGrp="1"/>
          </p:cNvSpPr>
          <p:nvPr>
            <p:ph type="title"/>
          </p:nvPr>
        </p:nvSpPr>
        <p:spPr/>
        <p:txBody>
          <a:bodyPr>
            <a:normAutofit fontScale="90000"/>
          </a:bodyPr>
          <a:lstStyle/>
          <a:p>
            <a:r>
              <a:rPr lang="id-ID" dirty="0" smtClean="0"/>
              <a:t>RATA-RATA ATAU RATA-RATA HITUNG</a:t>
            </a:r>
            <a:endParaRPr lang="id-ID" dirty="0"/>
          </a:p>
        </p:txBody>
      </p:sp>
    </p:spTree>
    <p:extLst>
      <p:ext uri="{BB962C8B-B14F-4D97-AF65-F5344CB8AC3E}">
        <p14:creationId xmlns:p14="http://schemas.microsoft.com/office/powerpoint/2010/main" val="41634323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id-ID" dirty="0" smtClean="0"/>
              <a:t>Simbul N dipakai untuk menyatakan ukuran populasi yakni banyaknya   anggota yang terdapat dalam populasi</a:t>
            </a:r>
          </a:p>
          <a:p>
            <a:r>
              <a:rPr lang="id-ID" dirty="0" smtClean="0"/>
              <a:t>Jika ada 5 nilai ujian,  dari lima orang mahasiswa untuk mata kuliah statistika berbentuk 70, 69, 45, 80 dan 56  maka dalam simbul ditulis x1= 70, x2 = 69, x3 = 45, x4= 80 dan x5 = 56</a:t>
            </a:r>
          </a:p>
          <a:p>
            <a:r>
              <a:rPr lang="id-ID" dirty="0" smtClean="0"/>
              <a:t>Dalam hal ini n = 5 yang menyatakan sebuah sampel berukuran 5 </a:t>
            </a:r>
            <a:endParaRPr lang="id-ID" dirty="0"/>
          </a:p>
        </p:txBody>
      </p:sp>
      <p:sp>
        <p:nvSpPr>
          <p:cNvPr id="2" name="Title 1"/>
          <p:cNvSpPr>
            <a:spLocks noGrp="1"/>
          </p:cNvSpPr>
          <p:nvPr>
            <p:ph type="title"/>
          </p:nvPr>
        </p:nvSpPr>
        <p:spPr/>
        <p:txBody>
          <a:bodyPr/>
          <a:lstStyle/>
          <a:p>
            <a:endParaRPr lang="id-ID"/>
          </a:p>
        </p:txBody>
      </p:sp>
    </p:spTree>
    <p:extLst>
      <p:ext uri="{BB962C8B-B14F-4D97-AF65-F5344CB8AC3E}">
        <p14:creationId xmlns:p14="http://schemas.microsoft.com/office/powerpoint/2010/main" val="11094008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7" y="2348880"/>
            <a:ext cx="7444349" cy="3777283"/>
          </a:xfrm>
        </p:spPr>
        <p:txBody>
          <a:bodyPr>
            <a:normAutofit/>
          </a:bodyPr>
          <a:lstStyle/>
          <a:p>
            <a:r>
              <a:rPr lang="id-ID" dirty="0" smtClean="0"/>
              <a:t>Rata-rata atau lengkapnya rata-rata hitung, untuk data kuantitatif yang terdapat dalam sebuah sampel dihitung dengan jalan membagi jumlah nilai data oleh banyaknya data</a:t>
            </a:r>
          </a:p>
          <a:p>
            <a:r>
              <a:rPr lang="id-ID" dirty="0" smtClean="0"/>
              <a:t>Simbul rata-rata untuk sampel ialah × (baca : x garis) sedangkan rata-rata untuk populasi dipakai simbul µ (baca : mu) </a:t>
            </a:r>
          </a:p>
          <a:p>
            <a:r>
              <a:rPr lang="id-ID" dirty="0" smtClean="0"/>
              <a:t>Jadi x adalah statitik µ adalah parameter</a:t>
            </a:r>
            <a:endParaRPr lang="id-ID" dirty="0"/>
          </a:p>
        </p:txBody>
      </p:sp>
      <p:sp>
        <p:nvSpPr>
          <p:cNvPr id="4" name="Title 3"/>
          <p:cNvSpPr>
            <a:spLocks noGrp="1"/>
          </p:cNvSpPr>
          <p:nvPr>
            <p:ph type="title"/>
          </p:nvPr>
        </p:nvSpPr>
        <p:spPr/>
        <p:txBody>
          <a:bodyPr/>
          <a:lstStyle/>
          <a:p>
            <a:endParaRPr lang="id-ID"/>
          </a:p>
        </p:txBody>
      </p:sp>
    </p:spTree>
    <p:extLst>
      <p:ext uri="{BB962C8B-B14F-4D97-AF65-F5344CB8AC3E}">
        <p14:creationId xmlns:p14="http://schemas.microsoft.com/office/powerpoint/2010/main" val="3433592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67544" y="1700808"/>
                <a:ext cx="8229600" cy="4525963"/>
              </a:xfr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14:m>
                  <m:oMath xmlns:m="http://schemas.openxmlformats.org/officeDocument/2006/math">
                    <m:r>
                      <a:rPr lang="id-ID" i="1" smtClean="0">
                        <a:latin typeface="Cambria Math"/>
                      </a:rPr>
                      <m:t>𝑥</m:t>
                    </m:r>
                    <m:r>
                      <a:rPr lang="id-ID" i="1" smtClean="0">
                        <a:latin typeface="Cambria Math"/>
                      </a:rPr>
                      <m:t>=</m:t>
                    </m:r>
                    <m:f>
                      <m:fPr>
                        <m:ctrlPr>
                          <a:rPr lang="id-ID" i="1" smtClean="0">
                            <a:latin typeface="Cambria Math"/>
                          </a:rPr>
                        </m:ctrlPr>
                      </m:fPr>
                      <m:num>
                        <m:r>
                          <a:rPr lang="id-ID" b="0" i="1" smtClean="0">
                            <a:latin typeface="Cambria Math"/>
                          </a:rPr>
                          <m:t>𝑥</m:t>
                        </m:r>
                        <m:r>
                          <a:rPr lang="id-ID" b="0" i="1" smtClean="0">
                            <a:latin typeface="Cambria Math"/>
                          </a:rPr>
                          <m:t>1+</m:t>
                        </m:r>
                        <m:r>
                          <a:rPr lang="id-ID" b="0" i="1" smtClean="0">
                            <a:latin typeface="Cambria Math"/>
                          </a:rPr>
                          <m:t>𝑥</m:t>
                        </m:r>
                        <m:r>
                          <a:rPr lang="id-ID" b="0" i="1" smtClean="0">
                            <a:latin typeface="Cambria Math"/>
                          </a:rPr>
                          <m:t>1+………..+</m:t>
                        </m:r>
                        <m:r>
                          <a:rPr lang="id-ID" b="0" i="1" smtClean="0">
                            <a:latin typeface="Cambria Math"/>
                          </a:rPr>
                          <m:t>𝑥𝑛</m:t>
                        </m:r>
                      </m:num>
                      <m:den>
                        <m:r>
                          <a:rPr lang="id-ID" b="0" i="1" smtClean="0">
                            <a:latin typeface="Cambria Math"/>
                          </a:rPr>
                          <m:t>𝑛</m:t>
                        </m:r>
                      </m:den>
                    </m:f>
                  </m:oMath>
                </a14:m>
                <a:r>
                  <a:rPr lang="id-ID" dirty="0" smtClean="0"/>
                  <a:t>  atau x</a:t>
                </a:r>
                <a14:m>
                  <m:oMath xmlns:m="http://schemas.openxmlformats.org/officeDocument/2006/math">
                    <m:r>
                      <a:rPr lang="pt-BR" i="1" smtClean="0">
                        <a:latin typeface="Cambria Math"/>
                      </a:rPr>
                      <m:t>=</m:t>
                    </m:r>
                    <m:nary>
                      <m:naryPr>
                        <m:chr m:val="∑"/>
                        <m:ctrlPr>
                          <a:rPr lang="pt-BR" i="1" smtClean="0">
                            <a:latin typeface="Cambria Math"/>
                          </a:rPr>
                        </m:ctrlPr>
                      </m:naryPr>
                      <m:sub>
                        <m:eqArr>
                          <m:eqArrPr>
                            <m:ctrlPr>
                              <a:rPr lang="id-ID" b="0" i="1" smtClean="0">
                                <a:latin typeface="Cambria Math"/>
                              </a:rPr>
                            </m:ctrlPr>
                          </m:eqArrPr>
                          <m:e>
                            <m:r>
                              <m:rPr>
                                <m:brk m:alnAt="23"/>
                              </m:rPr>
                              <a:rPr lang="id-ID" b="0" i="1" smtClean="0">
                                <a:latin typeface="Cambria Math"/>
                              </a:rPr>
                              <m:t>𝑖</m:t>
                            </m:r>
                            <m:r>
                              <a:rPr lang="pt-BR" i="1" smtClean="0">
                                <a:latin typeface="Cambria Math"/>
                              </a:rPr>
                              <m:t>=</m:t>
                            </m:r>
                            <m:r>
                              <a:rPr lang="id-ID" b="0" i="1" smtClean="0">
                                <a:latin typeface="Cambria Math"/>
                              </a:rPr>
                              <m:t>1</m:t>
                            </m:r>
                          </m:e>
                          <m:e>
                            <m:r>
                              <a:rPr lang="id-ID" b="0" i="1" smtClean="0">
                                <a:latin typeface="Cambria Math"/>
                              </a:rPr>
                              <m:t> </m:t>
                            </m:r>
                          </m:e>
                        </m:eqArr>
                      </m:sub>
                      <m:sup>
                        <m:r>
                          <a:rPr lang="pt-BR" i="1" smtClean="0">
                            <a:latin typeface="Cambria Math"/>
                          </a:rPr>
                          <m:t>𝑛</m:t>
                        </m:r>
                      </m:sup>
                      <m:e>
                        <m:eqArr>
                          <m:eqArrPr>
                            <m:ctrlPr>
                              <a:rPr lang="id-ID" b="0" i="1" smtClean="0">
                                <a:latin typeface="Cambria Math"/>
                              </a:rPr>
                            </m:ctrlPr>
                          </m:eqArrPr>
                          <m:e>
                            <m:r>
                              <a:rPr lang="id-ID" b="0" i="1" smtClean="0">
                                <a:latin typeface="Cambria Math"/>
                              </a:rPr>
                              <m:t> </m:t>
                            </m:r>
                          </m:e>
                          <m:e>
                            <m:f>
                              <m:fPr>
                                <m:ctrlPr>
                                  <a:rPr lang="id-ID" i="1">
                                    <a:latin typeface="Cambria Math"/>
                                  </a:rPr>
                                </m:ctrlPr>
                              </m:fPr>
                              <m:num>
                                <m:r>
                                  <a:rPr lang="id-ID" b="0" i="1" smtClean="0">
                                    <a:latin typeface="Cambria Math"/>
                                  </a:rPr>
                                  <m:t>𝑥</m:t>
                                </m:r>
                                <m:r>
                                  <a:rPr lang="id-ID" b="0" i="1" smtClean="0">
                                    <a:latin typeface="Cambria Math"/>
                                  </a:rPr>
                                  <m:t>1</m:t>
                                </m:r>
                              </m:num>
                              <m:den>
                                <m:r>
                                  <a:rPr lang="id-ID" i="1">
                                    <a:latin typeface="Cambria Math"/>
                                  </a:rPr>
                                  <m:t>𝑛</m:t>
                                </m:r>
                              </m:den>
                            </m:f>
                          </m:e>
                        </m:eqArr>
                      </m:e>
                    </m:nary>
                  </m:oMath>
                </a14:m>
                <a:endParaRPr lang="id-ID" dirty="0" smtClean="0"/>
              </a:p>
              <a:p>
                <a:r>
                  <a:rPr lang="id-ID" dirty="0" smtClean="0"/>
                  <a:t>Atau lebih sederhananya ditulis</a:t>
                </a:r>
              </a:p>
              <a:p>
                <a:r>
                  <a:rPr lang="id-ID" dirty="0" smtClean="0"/>
                  <a:t>1............x</a:t>
                </a:r>
                <a14:m>
                  <m:oMath xmlns:m="http://schemas.openxmlformats.org/officeDocument/2006/math">
                    <m:r>
                      <a:rPr lang="pt-BR" i="1">
                        <a:latin typeface="Cambria Math"/>
                      </a:rPr>
                      <m:t>=</m:t>
                    </m:r>
                    <m:nary>
                      <m:naryPr>
                        <m:chr m:val="∑"/>
                        <m:supHide m:val="on"/>
                        <m:ctrlPr>
                          <a:rPr lang="pt-BR" i="1">
                            <a:latin typeface="Cambria Math"/>
                          </a:rPr>
                        </m:ctrlPr>
                      </m:naryPr>
                      <m:sub>
                        <m:eqArr>
                          <m:eqArrPr>
                            <m:ctrlPr>
                              <a:rPr lang="id-ID" i="1">
                                <a:latin typeface="Cambria Math"/>
                              </a:rPr>
                            </m:ctrlPr>
                          </m:eqArrPr>
                          <m:e>
                            <m:r>
                              <a:rPr lang="id-ID" b="0" i="1" smtClean="0">
                                <a:latin typeface="Cambria Math"/>
                              </a:rPr>
                              <m:t> </m:t>
                            </m:r>
                          </m:e>
                          <m:e>
                            <m:r>
                              <a:rPr lang="id-ID" b="0" i="1" smtClean="0">
                                <a:latin typeface="Cambria Math"/>
                              </a:rPr>
                              <m:t>  </m:t>
                            </m:r>
                          </m:e>
                        </m:eqArr>
                      </m:sub>
                      <m:sup/>
                      <m:e>
                        <m:eqArr>
                          <m:eqArrPr>
                            <m:ctrlPr>
                              <a:rPr lang="id-ID" i="1">
                                <a:latin typeface="Cambria Math"/>
                              </a:rPr>
                            </m:ctrlPr>
                          </m:eqArrPr>
                          <m:e>
                            <m:r>
                              <a:rPr lang="id-ID" b="0" i="1" smtClean="0">
                                <a:latin typeface="Cambria Math"/>
                              </a:rPr>
                              <m:t> </m:t>
                            </m:r>
                          </m:e>
                          <m:e>
                            <m:f>
                              <m:fPr>
                                <m:ctrlPr>
                                  <a:rPr lang="id-ID" i="1">
                                    <a:latin typeface="Cambria Math"/>
                                  </a:rPr>
                                </m:ctrlPr>
                              </m:fPr>
                              <m:num>
                                <m:r>
                                  <a:rPr lang="id-ID" i="1">
                                    <a:latin typeface="Cambria Math"/>
                                  </a:rPr>
                                  <m:t>𝑥</m:t>
                                </m:r>
                                <m:r>
                                  <a:rPr lang="id-ID" i="1">
                                    <a:latin typeface="Cambria Math"/>
                                  </a:rPr>
                                  <m:t>1</m:t>
                                </m:r>
                              </m:num>
                              <m:den>
                                <m:r>
                                  <a:rPr lang="id-ID" i="1">
                                    <a:latin typeface="Cambria Math"/>
                                  </a:rPr>
                                  <m:t>𝑛</m:t>
                                </m:r>
                              </m:den>
                            </m:f>
                          </m:e>
                        </m:eqArr>
                      </m:e>
                    </m:nary>
                  </m:oMath>
                </a14:m>
                <a:endParaRPr lang="id-ID" dirty="0" smtClean="0"/>
              </a:p>
              <a:p>
                <a:r>
                  <a:rPr lang="id-ID" dirty="0" smtClean="0"/>
                  <a:t>Dengan Ʃxi singkatan dari </a:t>
                </a:r>
                <a:r>
                  <a:rPr lang="id-ID" dirty="0"/>
                  <a:t>x</a:t>
                </a:r>
                <a14:m>
                  <m:oMath xmlns:m="http://schemas.openxmlformats.org/officeDocument/2006/math">
                    <m:r>
                      <a:rPr lang="pt-BR" i="1">
                        <a:latin typeface="Cambria Math"/>
                      </a:rPr>
                      <m:t>=</m:t>
                    </m:r>
                    <m:nary>
                      <m:naryPr>
                        <m:chr m:val="∑"/>
                        <m:ctrlPr>
                          <a:rPr lang="pt-BR" i="1">
                            <a:latin typeface="Cambria Math"/>
                          </a:rPr>
                        </m:ctrlPr>
                      </m:naryPr>
                      <m:sub>
                        <m:eqArr>
                          <m:eqArrPr>
                            <m:ctrlPr>
                              <a:rPr lang="id-ID" i="1">
                                <a:latin typeface="Cambria Math"/>
                              </a:rPr>
                            </m:ctrlPr>
                          </m:eqArrPr>
                          <m:e>
                            <m:r>
                              <m:rPr>
                                <m:brk m:alnAt="23"/>
                              </m:rPr>
                              <a:rPr lang="id-ID" i="1">
                                <a:latin typeface="Cambria Math"/>
                              </a:rPr>
                              <m:t>𝑖</m:t>
                            </m:r>
                            <m:r>
                              <a:rPr lang="pt-BR" i="1">
                                <a:latin typeface="Cambria Math"/>
                              </a:rPr>
                              <m:t>=</m:t>
                            </m:r>
                            <m:r>
                              <a:rPr lang="id-ID" i="1">
                                <a:latin typeface="Cambria Math"/>
                              </a:rPr>
                              <m:t>1</m:t>
                            </m:r>
                          </m:e>
                          <m:e/>
                        </m:eqArr>
                      </m:sub>
                      <m:sup>
                        <m:r>
                          <a:rPr lang="pt-BR" i="1">
                            <a:latin typeface="Cambria Math"/>
                          </a:rPr>
                          <m:t>𝑛</m:t>
                        </m:r>
                      </m:sup>
                      <m:e>
                        <m:r>
                          <a:rPr lang="id-ID" b="0" i="1" smtClean="0">
                            <a:latin typeface="Cambria Math"/>
                          </a:rPr>
                          <m:t>𝑥𝑖</m:t>
                        </m:r>
                        <m:r>
                          <a:rPr lang="id-ID" b="0" i="1" smtClean="0">
                            <a:latin typeface="Cambria Math"/>
                          </a:rPr>
                          <m:t> </m:t>
                        </m:r>
                      </m:e>
                    </m:nary>
                  </m:oMath>
                </a14:m>
                <a:r>
                  <a:rPr lang="id-ID" dirty="0" smtClean="0"/>
                  <a:t>  </a:t>
                </a:r>
              </a:p>
              <a:p>
                <a:r>
                  <a:rPr lang="id-ID" dirty="0" smtClean="0"/>
                  <a:t>Yang berarti jumlah semua harga x yang ada dalam kumpulan itu</a:t>
                </a:r>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67544" y="1700808"/>
                <a:ext cx="8229600" cy="4525963"/>
              </a:xfrm>
              <a:blipFill rotWithShape="1">
                <a:blip r:embed="rId2"/>
                <a:stretch>
                  <a:fillRect/>
                </a:stretch>
              </a:blipFill>
              <a:ln>
                <a:noFill/>
              </a:ln>
              <a:effectLst>
                <a:outerShdw blurRad="107950" dist="12700" dir="5400000" algn="ctr">
                  <a:srgbClr val="000000"/>
                </a:outerShdw>
              </a:effectLst>
            </p:spPr>
            <p:txBody>
              <a:bodyPr/>
              <a:lstStyle/>
              <a:p>
                <a:r>
                  <a:rPr lang="id-ID">
                    <a:noFill/>
                  </a:rPr>
                  <a:t> </a:t>
                </a:r>
              </a:p>
            </p:txBody>
          </p:sp>
        </mc:Fallback>
      </mc:AlternateContent>
      <p:sp>
        <p:nvSpPr>
          <p:cNvPr id="2" name="Title 1"/>
          <p:cNvSpPr>
            <a:spLocks noGrp="1"/>
          </p:cNvSpPr>
          <p:nvPr>
            <p:ph type="title"/>
          </p:nvPr>
        </p:nvSpPr>
        <p:spPr/>
        <p:txBody>
          <a:bodyPr>
            <a:normAutofit/>
          </a:bodyPr>
          <a:lstStyle/>
          <a:p>
            <a:r>
              <a:rPr lang="id-ID" dirty="0" smtClean="0"/>
              <a:t>Rumus untuk rata-rata x adalah</a:t>
            </a:r>
            <a:endParaRPr lang="id-ID" dirty="0"/>
          </a:p>
        </p:txBody>
      </p:sp>
    </p:spTree>
    <p:extLst>
      <p:ext uri="{BB962C8B-B14F-4D97-AF65-F5344CB8AC3E}">
        <p14:creationId xmlns:p14="http://schemas.microsoft.com/office/powerpoint/2010/main" val="1358375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72067" y="2348880"/>
                <a:ext cx="7516357" cy="3777283"/>
              </a:xfrm>
            </p:spPr>
            <p:txBody>
              <a:bodyPr/>
              <a:lstStyle/>
              <a:p>
                <a14:m>
                  <m:oMath xmlns:m="http://schemas.openxmlformats.org/officeDocument/2006/math">
                    <m:r>
                      <a:rPr lang="id-ID" i="1" smtClean="0">
                        <a:latin typeface="Cambria Math"/>
                      </a:rPr>
                      <m:t>𝑥</m:t>
                    </m:r>
                    <m:r>
                      <a:rPr lang="id-ID" i="1" smtClean="0">
                        <a:latin typeface="Cambria Math"/>
                      </a:rPr>
                      <m:t>=</m:t>
                    </m:r>
                    <m:f>
                      <m:fPr>
                        <m:ctrlPr>
                          <a:rPr lang="id-ID" i="1" smtClean="0">
                            <a:latin typeface="Cambria Math"/>
                          </a:rPr>
                        </m:ctrlPr>
                      </m:fPr>
                      <m:num>
                        <m:r>
                          <a:rPr lang="id-ID" b="0" i="1" smtClean="0">
                            <a:latin typeface="Cambria Math"/>
                          </a:rPr>
                          <m:t>70</m:t>
                        </m:r>
                        <m:r>
                          <a:rPr lang="id-ID" i="1">
                            <a:latin typeface="Cambria Math"/>
                          </a:rPr>
                          <m:t>+</m:t>
                        </m:r>
                        <m:r>
                          <a:rPr lang="id-ID" b="0" i="1" smtClean="0">
                            <a:latin typeface="Cambria Math"/>
                          </a:rPr>
                          <m:t>69+45+80+56</m:t>
                        </m:r>
                      </m:num>
                      <m:den>
                        <m:r>
                          <a:rPr lang="id-ID" b="0" i="1" smtClean="0">
                            <a:latin typeface="Cambria Math"/>
                          </a:rPr>
                          <m:t>5</m:t>
                        </m:r>
                      </m:den>
                    </m:f>
                  </m:oMath>
                </a14:m>
                <a:r>
                  <a:rPr lang="id-ID" dirty="0"/>
                  <a:t>  </a:t>
                </a:r>
                <a14:m>
                  <m:oMath xmlns:m="http://schemas.openxmlformats.org/officeDocument/2006/math">
                    <m:r>
                      <a:rPr lang="pt-BR" i="1">
                        <a:latin typeface="Cambria Math"/>
                      </a:rPr>
                      <m:t>=</m:t>
                    </m:r>
                  </m:oMath>
                </a14:m>
                <a:r>
                  <a:rPr lang="id-ID" dirty="0" smtClean="0"/>
                  <a:t> 64 </a:t>
                </a:r>
              </a:p>
              <a:p>
                <a:r>
                  <a:rPr lang="id-ID" dirty="0" smtClean="0"/>
                  <a:t>Jika ada 5 mahasiswa yang mendapat nilai 70, enam mendapat nilai 69, tiga mendapat 45  dan masing-masing seseorang mendapat nilai 80 dan 56 , maka lebih baik data itu ditulis sebagai berikut</a:t>
                </a:r>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72067" y="2348880"/>
                <a:ext cx="7516357" cy="3777283"/>
              </a:xfrm>
              <a:blipFill rotWithShape="1">
                <a:blip r:embed="rId2"/>
                <a:stretch>
                  <a:fillRect l="-1217"/>
                </a:stretch>
              </a:blipFill>
            </p:spPr>
            <p:txBody>
              <a:bodyPr/>
              <a:lstStyle/>
              <a:p>
                <a:r>
                  <a:rPr lang="id-ID">
                    <a:noFill/>
                  </a:rPr>
                  <a:t> </a:t>
                </a:r>
              </a:p>
            </p:txBody>
          </p:sp>
        </mc:Fallback>
      </mc:AlternateContent>
      <p:sp>
        <p:nvSpPr>
          <p:cNvPr id="2" name="Title 1"/>
          <p:cNvSpPr>
            <a:spLocks noGrp="1"/>
          </p:cNvSpPr>
          <p:nvPr>
            <p:ph type="title"/>
          </p:nvPr>
        </p:nvSpPr>
        <p:spPr/>
        <p:txBody>
          <a:bodyPr/>
          <a:lstStyle/>
          <a:p>
            <a:endParaRPr lang="id-ID"/>
          </a:p>
        </p:txBody>
      </p:sp>
    </p:spTree>
    <p:extLst>
      <p:ext uri="{BB962C8B-B14F-4D97-AF65-F5344CB8AC3E}">
        <p14:creationId xmlns:p14="http://schemas.microsoft.com/office/powerpoint/2010/main" val="31302853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818708464"/>
              </p:ext>
            </p:extLst>
          </p:nvPr>
        </p:nvGraphicFramePr>
        <p:xfrm>
          <a:off x="755576" y="1844824"/>
          <a:ext cx="3312368" cy="4320480"/>
        </p:xfrm>
        <a:graphic>
          <a:graphicData uri="http://schemas.openxmlformats.org/drawingml/2006/table">
            <a:tbl>
              <a:tblPr firstRow="1" bandRow="1">
                <a:tableStyleId>{5C22544A-7EE6-4342-B048-85BDC9FD1C3A}</a:tableStyleId>
              </a:tblPr>
              <a:tblGrid>
                <a:gridCol w="1656184"/>
                <a:gridCol w="1656184"/>
              </a:tblGrid>
              <a:tr h="720080">
                <a:tc>
                  <a:txBody>
                    <a:bodyPr/>
                    <a:lstStyle/>
                    <a:p>
                      <a:pPr algn="ctr"/>
                      <a:r>
                        <a:rPr lang="id-ID" sz="3600" dirty="0" smtClean="0"/>
                        <a:t>x1</a:t>
                      </a:r>
                      <a:endParaRPr lang="id-ID" sz="3600" dirty="0"/>
                    </a:p>
                  </a:txBody>
                  <a:tcPr/>
                </a:tc>
                <a:tc>
                  <a:txBody>
                    <a:bodyPr/>
                    <a:lstStyle/>
                    <a:p>
                      <a:pPr algn="ctr"/>
                      <a:r>
                        <a:rPr lang="id-ID" sz="3600" dirty="0" smtClean="0"/>
                        <a:t>fi</a:t>
                      </a:r>
                      <a:endParaRPr lang="id-ID" sz="3600" dirty="0"/>
                    </a:p>
                  </a:txBody>
                  <a:tcPr/>
                </a:tc>
              </a:tr>
              <a:tr h="720080">
                <a:tc>
                  <a:txBody>
                    <a:bodyPr/>
                    <a:lstStyle/>
                    <a:p>
                      <a:pPr algn="ctr"/>
                      <a:r>
                        <a:rPr lang="id-ID" sz="3600" dirty="0" smtClean="0"/>
                        <a:t>70</a:t>
                      </a:r>
                      <a:endParaRPr lang="id-ID" sz="3600" dirty="0"/>
                    </a:p>
                  </a:txBody>
                  <a:tcPr/>
                </a:tc>
                <a:tc>
                  <a:txBody>
                    <a:bodyPr/>
                    <a:lstStyle/>
                    <a:p>
                      <a:pPr algn="ctr"/>
                      <a:r>
                        <a:rPr lang="id-ID" sz="3600" dirty="0" smtClean="0"/>
                        <a:t>5</a:t>
                      </a:r>
                      <a:endParaRPr lang="id-ID" sz="3600" dirty="0"/>
                    </a:p>
                  </a:txBody>
                  <a:tcPr/>
                </a:tc>
              </a:tr>
              <a:tr h="720080">
                <a:tc>
                  <a:txBody>
                    <a:bodyPr/>
                    <a:lstStyle/>
                    <a:p>
                      <a:pPr algn="ctr"/>
                      <a:r>
                        <a:rPr lang="id-ID" sz="3600" dirty="0" smtClean="0"/>
                        <a:t>69</a:t>
                      </a:r>
                      <a:endParaRPr lang="id-ID" sz="3600" dirty="0"/>
                    </a:p>
                  </a:txBody>
                  <a:tcPr/>
                </a:tc>
                <a:tc>
                  <a:txBody>
                    <a:bodyPr/>
                    <a:lstStyle/>
                    <a:p>
                      <a:pPr algn="ctr"/>
                      <a:r>
                        <a:rPr lang="id-ID" sz="3600" dirty="0" smtClean="0"/>
                        <a:t>6</a:t>
                      </a:r>
                      <a:endParaRPr lang="id-ID" sz="3600" dirty="0"/>
                    </a:p>
                  </a:txBody>
                  <a:tcPr/>
                </a:tc>
              </a:tr>
              <a:tr h="720080">
                <a:tc>
                  <a:txBody>
                    <a:bodyPr/>
                    <a:lstStyle/>
                    <a:p>
                      <a:pPr algn="ctr"/>
                      <a:r>
                        <a:rPr lang="id-ID" sz="3600" dirty="0" smtClean="0"/>
                        <a:t>45</a:t>
                      </a:r>
                      <a:endParaRPr lang="id-ID" sz="3600" dirty="0"/>
                    </a:p>
                  </a:txBody>
                  <a:tcPr/>
                </a:tc>
                <a:tc>
                  <a:txBody>
                    <a:bodyPr/>
                    <a:lstStyle/>
                    <a:p>
                      <a:pPr algn="ctr"/>
                      <a:r>
                        <a:rPr lang="id-ID" sz="3600" dirty="0" smtClean="0"/>
                        <a:t>3</a:t>
                      </a:r>
                      <a:endParaRPr lang="id-ID" sz="3600" dirty="0"/>
                    </a:p>
                  </a:txBody>
                  <a:tcPr/>
                </a:tc>
              </a:tr>
              <a:tr h="720080">
                <a:tc>
                  <a:txBody>
                    <a:bodyPr/>
                    <a:lstStyle/>
                    <a:p>
                      <a:pPr algn="ctr"/>
                      <a:r>
                        <a:rPr lang="id-ID" sz="3600" dirty="0" smtClean="0"/>
                        <a:t>80</a:t>
                      </a:r>
                      <a:endParaRPr lang="id-ID" sz="3600" dirty="0"/>
                    </a:p>
                  </a:txBody>
                  <a:tcPr/>
                </a:tc>
                <a:tc>
                  <a:txBody>
                    <a:bodyPr/>
                    <a:lstStyle/>
                    <a:p>
                      <a:pPr algn="ctr"/>
                      <a:r>
                        <a:rPr lang="id-ID" sz="3600" dirty="0" smtClean="0"/>
                        <a:t>1</a:t>
                      </a:r>
                      <a:endParaRPr lang="id-ID" sz="3600" dirty="0"/>
                    </a:p>
                  </a:txBody>
                  <a:tcPr/>
                </a:tc>
              </a:tr>
              <a:tr h="720080">
                <a:tc>
                  <a:txBody>
                    <a:bodyPr/>
                    <a:lstStyle/>
                    <a:p>
                      <a:pPr algn="ctr"/>
                      <a:r>
                        <a:rPr lang="id-ID" sz="3600" dirty="0" smtClean="0"/>
                        <a:t>56</a:t>
                      </a:r>
                      <a:endParaRPr lang="id-ID" sz="3600" dirty="0"/>
                    </a:p>
                  </a:txBody>
                  <a:tcPr/>
                </a:tc>
                <a:tc>
                  <a:txBody>
                    <a:bodyPr/>
                    <a:lstStyle/>
                    <a:p>
                      <a:pPr algn="ctr"/>
                      <a:r>
                        <a:rPr lang="id-ID" sz="3600" dirty="0" smtClean="0"/>
                        <a:t>1</a:t>
                      </a:r>
                      <a:endParaRPr lang="id-ID" sz="3600" dirty="0"/>
                    </a:p>
                  </a:txBody>
                  <a:tcPr/>
                </a:tc>
              </a:tr>
            </a:tbl>
          </a:graphicData>
        </a:graphic>
      </p:graphicFrame>
      <p:sp>
        <p:nvSpPr>
          <p:cNvPr id="2" name="Title 1"/>
          <p:cNvSpPr>
            <a:spLocks noGrp="1"/>
          </p:cNvSpPr>
          <p:nvPr>
            <p:ph type="title"/>
          </p:nvPr>
        </p:nvSpPr>
        <p:spPr/>
        <p:txBody>
          <a:bodyPr/>
          <a:lstStyle/>
          <a:p>
            <a:endParaRPr lang="id-ID" dirty="0"/>
          </a:p>
        </p:txBody>
      </p:sp>
      <p:graphicFrame>
        <p:nvGraphicFramePr>
          <p:cNvPr id="5" name="Table 4"/>
          <p:cNvGraphicFramePr>
            <a:graphicFrameLocks noGrp="1"/>
          </p:cNvGraphicFramePr>
          <p:nvPr>
            <p:extLst>
              <p:ext uri="{D42A27DB-BD31-4B8C-83A1-F6EECF244321}">
                <p14:modId xmlns:p14="http://schemas.microsoft.com/office/powerpoint/2010/main" val="51756548"/>
              </p:ext>
            </p:extLst>
          </p:nvPr>
        </p:nvGraphicFramePr>
        <p:xfrm>
          <a:off x="4355976" y="1921912"/>
          <a:ext cx="4248472" cy="4531424"/>
        </p:xfrm>
        <a:graphic>
          <a:graphicData uri="http://schemas.openxmlformats.org/drawingml/2006/table">
            <a:tbl>
              <a:tblPr firstRow="1" bandRow="1">
                <a:tableStyleId>{5C22544A-7EE6-4342-B048-85BDC9FD1C3A}</a:tableStyleId>
              </a:tblPr>
              <a:tblGrid>
                <a:gridCol w="4248472"/>
              </a:tblGrid>
              <a:tr h="4531424">
                <a:tc>
                  <a:txBody>
                    <a:bodyPr/>
                    <a:lstStyle/>
                    <a:p>
                      <a:r>
                        <a:rPr lang="id-ID" sz="2800" dirty="0" smtClean="0"/>
                        <a:t>Xi  menyatakan nilai ujian</a:t>
                      </a:r>
                    </a:p>
                    <a:p>
                      <a:r>
                        <a:rPr lang="id-ID" sz="2800" dirty="0" smtClean="0"/>
                        <a:t>fi   menyatakan frekuwensi untuk nilai xi yang bersesuaian</a:t>
                      </a:r>
                    </a:p>
                    <a:p>
                      <a:endParaRPr lang="id-ID" sz="2800" dirty="0" smtClean="0"/>
                    </a:p>
                    <a:p>
                      <a:r>
                        <a:rPr lang="id-ID" sz="2800" dirty="0" smtClean="0"/>
                        <a:t>Misalnya f1=5 </a:t>
                      </a:r>
                      <a:r>
                        <a:rPr lang="id-ID" sz="2800" baseline="0" dirty="0" smtClean="0"/>
                        <a:t> untuk x 1= 70  f1= 6  sedangkan x2=  69 dan seterusnya</a:t>
                      </a:r>
                      <a:endParaRPr lang="id-ID" sz="2800" dirty="0"/>
                    </a:p>
                  </a:txBody>
                  <a:tcPr/>
                </a:tc>
              </a:tr>
            </a:tbl>
          </a:graphicData>
        </a:graphic>
      </p:graphicFrame>
    </p:spTree>
    <p:extLst>
      <p:ext uri="{BB962C8B-B14F-4D97-AF65-F5344CB8AC3E}">
        <p14:creationId xmlns:p14="http://schemas.microsoft.com/office/powerpoint/2010/main" val="735432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824"/>
            <a:ext cx="8003232" cy="5013176"/>
          </a:xfrm>
        </p:spPr>
        <p:txBody>
          <a:bodyPr/>
          <a:lstStyle/>
          <a:p>
            <a:r>
              <a:rPr lang="id-ID" dirty="0" smtClean="0"/>
              <a:t>Untuk contoh diatas dianjurkan dibuat tabel penolong seperti tabel berikut</a:t>
            </a:r>
          </a:p>
          <a:p>
            <a:endParaRPr lang="id-ID" dirty="0"/>
          </a:p>
        </p:txBody>
      </p:sp>
      <p:sp>
        <p:nvSpPr>
          <p:cNvPr id="2" name="Title 1"/>
          <p:cNvSpPr>
            <a:spLocks noGrp="1"/>
          </p:cNvSpPr>
          <p:nvPr>
            <p:ph type="title"/>
          </p:nvPr>
        </p:nvSpPr>
        <p:spPr/>
        <p:txBody>
          <a:bodyPr/>
          <a:lstStyle/>
          <a:p>
            <a:endParaRPr lang="id-ID"/>
          </a:p>
        </p:txBody>
      </p:sp>
      <p:graphicFrame>
        <p:nvGraphicFramePr>
          <p:cNvPr id="4" name="Table 3"/>
          <p:cNvGraphicFramePr>
            <a:graphicFrameLocks noGrp="1"/>
          </p:cNvGraphicFramePr>
          <p:nvPr>
            <p:extLst>
              <p:ext uri="{D42A27DB-BD31-4B8C-83A1-F6EECF244321}">
                <p14:modId xmlns:p14="http://schemas.microsoft.com/office/powerpoint/2010/main" val="2270954780"/>
              </p:ext>
            </p:extLst>
          </p:nvPr>
        </p:nvGraphicFramePr>
        <p:xfrm>
          <a:off x="971601" y="2888496"/>
          <a:ext cx="4824537" cy="3780861"/>
        </p:xfrm>
        <a:graphic>
          <a:graphicData uri="http://schemas.openxmlformats.org/drawingml/2006/table">
            <a:tbl>
              <a:tblPr firstRow="1" bandRow="1">
                <a:tableStyleId>{5C22544A-7EE6-4342-B048-85BDC9FD1C3A}</a:tableStyleId>
              </a:tblPr>
              <a:tblGrid>
                <a:gridCol w="1608179"/>
                <a:gridCol w="1608179"/>
                <a:gridCol w="1608179"/>
              </a:tblGrid>
              <a:tr h="540123">
                <a:tc>
                  <a:txBody>
                    <a:bodyPr/>
                    <a:lstStyle/>
                    <a:p>
                      <a:pPr algn="ctr"/>
                      <a:r>
                        <a:rPr lang="id-ID" sz="2800" dirty="0" smtClean="0"/>
                        <a:t>xi</a:t>
                      </a:r>
                      <a:endParaRPr lang="id-ID" sz="2800" dirty="0"/>
                    </a:p>
                  </a:txBody>
                  <a:tcPr/>
                </a:tc>
                <a:tc>
                  <a:txBody>
                    <a:bodyPr/>
                    <a:lstStyle/>
                    <a:p>
                      <a:pPr algn="ctr"/>
                      <a:r>
                        <a:rPr lang="id-ID" sz="2800" dirty="0" smtClean="0"/>
                        <a:t>fi</a:t>
                      </a:r>
                      <a:endParaRPr lang="id-ID" sz="2800" dirty="0"/>
                    </a:p>
                  </a:txBody>
                  <a:tcPr/>
                </a:tc>
                <a:tc>
                  <a:txBody>
                    <a:bodyPr/>
                    <a:lstStyle/>
                    <a:p>
                      <a:pPr algn="ctr"/>
                      <a:r>
                        <a:rPr lang="id-ID" sz="2800" dirty="0" smtClean="0"/>
                        <a:t>fixi</a:t>
                      </a:r>
                      <a:endParaRPr lang="id-ID" sz="2800" dirty="0"/>
                    </a:p>
                  </a:txBody>
                  <a:tcPr/>
                </a:tc>
              </a:tr>
              <a:tr h="540123">
                <a:tc>
                  <a:txBody>
                    <a:bodyPr/>
                    <a:lstStyle/>
                    <a:p>
                      <a:pPr algn="ctr"/>
                      <a:r>
                        <a:rPr lang="id-ID" sz="2800" dirty="0" smtClean="0"/>
                        <a:t>70</a:t>
                      </a:r>
                      <a:endParaRPr lang="id-ID" sz="2800" dirty="0"/>
                    </a:p>
                  </a:txBody>
                  <a:tcPr/>
                </a:tc>
                <a:tc>
                  <a:txBody>
                    <a:bodyPr/>
                    <a:lstStyle/>
                    <a:p>
                      <a:pPr algn="ctr"/>
                      <a:r>
                        <a:rPr lang="id-ID" sz="2800" dirty="0" smtClean="0"/>
                        <a:t>5</a:t>
                      </a:r>
                      <a:endParaRPr lang="id-ID" sz="2800" dirty="0"/>
                    </a:p>
                  </a:txBody>
                  <a:tcPr/>
                </a:tc>
                <a:tc>
                  <a:txBody>
                    <a:bodyPr/>
                    <a:lstStyle/>
                    <a:p>
                      <a:pPr algn="ctr"/>
                      <a:r>
                        <a:rPr lang="id-ID" sz="2800" dirty="0" smtClean="0"/>
                        <a:t>350</a:t>
                      </a:r>
                      <a:endParaRPr lang="id-ID" sz="2800" dirty="0"/>
                    </a:p>
                  </a:txBody>
                  <a:tcPr/>
                </a:tc>
              </a:tr>
              <a:tr h="540123">
                <a:tc>
                  <a:txBody>
                    <a:bodyPr/>
                    <a:lstStyle/>
                    <a:p>
                      <a:pPr algn="ctr"/>
                      <a:r>
                        <a:rPr lang="id-ID" sz="2800" dirty="0" smtClean="0"/>
                        <a:t>69</a:t>
                      </a:r>
                      <a:endParaRPr lang="id-ID" sz="2800" dirty="0"/>
                    </a:p>
                  </a:txBody>
                  <a:tcPr/>
                </a:tc>
                <a:tc>
                  <a:txBody>
                    <a:bodyPr/>
                    <a:lstStyle/>
                    <a:p>
                      <a:pPr algn="ctr"/>
                      <a:r>
                        <a:rPr lang="id-ID" sz="2800" dirty="0" smtClean="0"/>
                        <a:t>6</a:t>
                      </a:r>
                      <a:endParaRPr lang="id-ID" sz="2800" dirty="0"/>
                    </a:p>
                  </a:txBody>
                  <a:tcPr/>
                </a:tc>
                <a:tc>
                  <a:txBody>
                    <a:bodyPr/>
                    <a:lstStyle/>
                    <a:p>
                      <a:pPr algn="ctr"/>
                      <a:r>
                        <a:rPr lang="id-ID" sz="2800" dirty="0" smtClean="0"/>
                        <a:t>414</a:t>
                      </a:r>
                      <a:endParaRPr lang="id-ID" sz="2800" dirty="0"/>
                    </a:p>
                  </a:txBody>
                  <a:tcPr/>
                </a:tc>
              </a:tr>
              <a:tr h="540123">
                <a:tc>
                  <a:txBody>
                    <a:bodyPr/>
                    <a:lstStyle/>
                    <a:p>
                      <a:pPr algn="ctr"/>
                      <a:r>
                        <a:rPr lang="id-ID" sz="2800" dirty="0" smtClean="0"/>
                        <a:t>45</a:t>
                      </a:r>
                      <a:endParaRPr lang="id-ID" sz="2800" dirty="0"/>
                    </a:p>
                  </a:txBody>
                  <a:tcPr/>
                </a:tc>
                <a:tc>
                  <a:txBody>
                    <a:bodyPr/>
                    <a:lstStyle/>
                    <a:p>
                      <a:pPr algn="ctr"/>
                      <a:r>
                        <a:rPr lang="id-ID" sz="2800" dirty="0" smtClean="0"/>
                        <a:t>3</a:t>
                      </a:r>
                      <a:endParaRPr lang="id-ID" sz="2800" dirty="0"/>
                    </a:p>
                  </a:txBody>
                  <a:tcPr/>
                </a:tc>
                <a:tc>
                  <a:txBody>
                    <a:bodyPr/>
                    <a:lstStyle/>
                    <a:p>
                      <a:pPr algn="ctr"/>
                      <a:r>
                        <a:rPr lang="id-ID" sz="2800" dirty="0" smtClean="0"/>
                        <a:t>135</a:t>
                      </a:r>
                      <a:endParaRPr lang="id-ID" sz="2800" dirty="0"/>
                    </a:p>
                  </a:txBody>
                  <a:tcPr/>
                </a:tc>
              </a:tr>
              <a:tr h="540123">
                <a:tc>
                  <a:txBody>
                    <a:bodyPr/>
                    <a:lstStyle/>
                    <a:p>
                      <a:pPr algn="ctr"/>
                      <a:r>
                        <a:rPr lang="id-ID" sz="2800" dirty="0" smtClean="0"/>
                        <a:t>80</a:t>
                      </a:r>
                      <a:endParaRPr lang="id-ID" sz="2800" dirty="0"/>
                    </a:p>
                  </a:txBody>
                  <a:tcPr/>
                </a:tc>
                <a:tc>
                  <a:txBody>
                    <a:bodyPr/>
                    <a:lstStyle/>
                    <a:p>
                      <a:pPr algn="ctr"/>
                      <a:r>
                        <a:rPr lang="id-ID" sz="2800" dirty="0" smtClean="0"/>
                        <a:t>1</a:t>
                      </a:r>
                      <a:endParaRPr lang="id-ID" sz="2800" dirty="0"/>
                    </a:p>
                  </a:txBody>
                  <a:tcPr/>
                </a:tc>
                <a:tc>
                  <a:txBody>
                    <a:bodyPr/>
                    <a:lstStyle/>
                    <a:p>
                      <a:pPr algn="ctr"/>
                      <a:r>
                        <a:rPr lang="id-ID" sz="2800" dirty="0" smtClean="0"/>
                        <a:t>80</a:t>
                      </a:r>
                      <a:endParaRPr lang="id-ID" sz="2800" dirty="0"/>
                    </a:p>
                  </a:txBody>
                  <a:tcPr/>
                </a:tc>
              </a:tr>
              <a:tr h="540123">
                <a:tc>
                  <a:txBody>
                    <a:bodyPr/>
                    <a:lstStyle/>
                    <a:p>
                      <a:pPr algn="ctr"/>
                      <a:r>
                        <a:rPr lang="id-ID" sz="2800" dirty="0" smtClean="0"/>
                        <a:t>56</a:t>
                      </a:r>
                      <a:endParaRPr lang="id-ID" sz="2800" dirty="0"/>
                    </a:p>
                  </a:txBody>
                  <a:tcPr/>
                </a:tc>
                <a:tc>
                  <a:txBody>
                    <a:bodyPr/>
                    <a:lstStyle/>
                    <a:p>
                      <a:pPr algn="ctr"/>
                      <a:r>
                        <a:rPr lang="id-ID" sz="2800" dirty="0" smtClean="0"/>
                        <a:t>1</a:t>
                      </a:r>
                      <a:endParaRPr lang="id-ID" sz="2800" dirty="0"/>
                    </a:p>
                  </a:txBody>
                  <a:tcPr/>
                </a:tc>
                <a:tc>
                  <a:txBody>
                    <a:bodyPr/>
                    <a:lstStyle/>
                    <a:p>
                      <a:pPr algn="ctr"/>
                      <a:r>
                        <a:rPr lang="id-ID" sz="2800" dirty="0" smtClean="0"/>
                        <a:t>56</a:t>
                      </a:r>
                      <a:endParaRPr lang="id-ID" sz="2800" dirty="0"/>
                    </a:p>
                  </a:txBody>
                  <a:tcPr/>
                </a:tc>
              </a:tr>
              <a:tr h="540123">
                <a:tc>
                  <a:txBody>
                    <a:bodyPr/>
                    <a:lstStyle/>
                    <a:p>
                      <a:pPr algn="ctr"/>
                      <a:r>
                        <a:rPr lang="id-ID" sz="2800" dirty="0" smtClean="0"/>
                        <a:t>jumlah</a:t>
                      </a:r>
                      <a:endParaRPr lang="id-ID" sz="2800" dirty="0"/>
                    </a:p>
                  </a:txBody>
                  <a:tcPr/>
                </a:tc>
                <a:tc>
                  <a:txBody>
                    <a:bodyPr/>
                    <a:lstStyle/>
                    <a:p>
                      <a:pPr algn="ctr"/>
                      <a:r>
                        <a:rPr lang="id-ID" sz="2800" dirty="0" smtClean="0"/>
                        <a:t>16</a:t>
                      </a:r>
                      <a:endParaRPr lang="id-ID" sz="2800" dirty="0"/>
                    </a:p>
                  </a:txBody>
                  <a:tcPr/>
                </a:tc>
                <a:tc>
                  <a:txBody>
                    <a:bodyPr/>
                    <a:lstStyle/>
                    <a:p>
                      <a:pPr algn="ctr"/>
                      <a:r>
                        <a:rPr lang="id-ID" sz="2800" dirty="0" smtClean="0"/>
                        <a:t>1035</a:t>
                      </a:r>
                      <a:endParaRPr lang="id-ID" sz="2800" dirty="0"/>
                    </a:p>
                  </a:txBody>
                  <a:tcPr/>
                </a:tc>
              </a:tr>
            </a:tbl>
          </a:graphicData>
        </a:graphic>
      </p:graphicFrame>
    </p:spTree>
    <p:extLst>
      <p:ext uri="{BB962C8B-B14F-4D97-AF65-F5344CB8AC3E}">
        <p14:creationId xmlns:p14="http://schemas.microsoft.com/office/powerpoint/2010/main" val="2534923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72067" y="2420888"/>
                <a:ext cx="7444349" cy="3705275"/>
              </a:xfrm>
            </p:spPr>
            <p:txBody>
              <a:bodyPr>
                <a:normAutofit lnSpcReduction="10000"/>
              </a:bodyPr>
              <a:lstStyle/>
              <a:p>
                <a:r>
                  <a:rPr lang="id-ID" dirty="0" smtClean="0"/>
                  <a:t>Dari tabel diatas didapat</a:t>
                </a:r>
              </a:p>
              <a:p>
                <a:r>
                  <a:rPr lang="id-ID" dirty="0" smtClean="0"/>
                  <a:t>Ʃfi  = 16 dan</a:t>
                </a:r>
              </a:p>
              <a:p>
                <a:r>
                  <a:rPr lang="id-ID" dirty="0" smtClean="0"/>
                  <a:t>Ʃfixi  = 1035</a:t>
                </a:r>
              </a:p>
              <a:p>
                <a:r>
                  <a:rPr lang="id-ID" dirty="0"/>
                  <a:t> </a:t>
                </a:r>
                <a:r>
                  <a:rPr lang="id-ID" dirty="0" smtClean="0"/>
                  <a:t>sehingga</a:t>
                </a:r>
              </a:p>
              <a:p>
                <a14:m>
                  <m:oMath xmlns:m="http://schemas.openxmlformats.org/officeDocument/2006/math">
                    <m:r>
                      <a:rPr lang="id-ID" b="0" i="1" smtClean="0">
                        <a:latin typeface="Cambria Math"/>
                      </a:rPr>
                      <m:t>2………….</m:t>
                    </m:r>
                    <m:r>
                      <a:rPr lang="id-ID" i="1" smtClean="0">
                        <a:latin typeface="Cambria Math"/>
                      </a:rPr>
                      <m:t>𝑥</m:t>
                    </m:r>
                    <m:r>
                      <a:rPr lang="id-ID" i="1" smtClean="0">
                        <a:latin typeface="Cambria Math"/>
                      </a:rPr>
                      <m:t>=</m:t>
                    </m:r>
                    <m:f>
                      <m:fPr>
                        <m:ctrlPr>
                          <a:rPr lang="id-ID" i="1" smtClean="0">
                            <a:latin typeface="Cambria Math"/>
                          </a:rPr>
                        </m:ctrlPr>
                      </m:fPr>
                      <m:num>
                        <m:r>
                          <a:rPr lang="id-ID" i="1">
                            <a:latin typeface="Cambria Math"/>
                          </a:rPr>
                          <m:t>Ʃ</m:t>
                        </m:r>
                        <m:r>
                          <a:rPr lang="id-ID" b="0" i="1" smtClean="0">
                            <a:latin typeface="Cambria Math"/>
                          </a:rPr>
                          <m:t>𝑓𝑖𝑥𝑖</m:t>
                        </m:r>
                      </m:num>
                      <m:den>
                        <m:r>
                          <a:rPr lang="id-ID" i="1">
                            <a:latin typeface="Cambria Math"/>
                          </a:rPr>
                          <m:t>Ʃ</m:t>
                        </m:r>
                        <m:r>
                          <a:rPr lang="id-ID" b="0" i="1" smtClean="0">
                            <a:latin typeface="Cambria Math"/>
                          </a:rPr>
                          <m:t>𝑓𝑖</m:t>
                        </m:r>
                      </m:den>
                    </m:f>
                  </m:oMath>
                </a14:m>
                <a:endParaRPr lang="id-ID" dirty="0" smtClean="0"/>
              </a:p>
              <a:p>
                <a:r>
                  <a:rPr lang="id-ID" dirty="0" smtClean="0"/>
                  <a:t>X </a:t>
                </a:r>
                <a14:m>
                  <m:oMath xmlns:m="http://schemas.openxmlformats.org/officeDocument/2006/math">
                    <m:r>
                      <a:rPr lang="id-ID" i="1">
                        <a:latin typeface="Cambria Math"/>
                      </a:rPr>
                      <m:t>=</m:t>
                    </m:r>
                    <m:f>
                      <m:fPr>
                        <m:ctrlPr>
                          <a:rPr lang="id-ID" i="1">
                            <a:latin typeface="Cambria Math"/>
                          </a:rPr>
                        </m:ctrlPr>
                      </m:fPr>
                      <m:num>
                        <m:r>
                          <a:rPr lang="id-ID" b="0" i="1" smtClean="0">
                            <a:latin typeface="Cambria Math"/>
                          </a:rPr>
                          <m:t>1035</m:t>
                        </m:r>
                      </m:num>
                      <m:den>
                        <m:r>
                          <a:rPr lang="id-ID" b="0" i="1" smtClean="0">
                            <a:latin typeface="Cambria Math"/>
                          </a:rPr>
                          <m:t>16</m:t>
                        </m:r>
                      </m:den>
                    </m:f>
                  </m:oMath>
                </a14:m>
                <a:r>
                  <a:rPr lang="id-ID" dirty="0" smtClean="0"/>
                  <a:t> = 64,6 </a:t>
                </a:r>
              </a:p>
              <a:p>
                <a:r>
                  <a:rPr lang="id-ID" dirty="0" smtClean="0"/>
                  <a:t>Jadi nilai rata-rat ujian statistika untuk ke-16 mahasiswa itu adalah 64,6</a:t>
                </a:r>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72067" y="2420888"/>
                <a:ext cx="7444349" cy="3705275"/>
              </a:xfrm>
              <a:blipFill rotWithShape="1">
                <a:blip r:embed="rId2"/>
                <a:stretch>
                  <a:fillRect l="-1229" t="-2796" b="-1480"/>
                </a:stretch>
              </a:blipFill>
            </p:spPr>
            <p:txBody>
              <a:bodyPr/>
              <a:lstStyle/>
              <a:p>
                <a:r>
                  <a:rPr lang="id-ID">
                    <a:noFill/>
                  </a:rPr>
                  <a:t> </a:t>
                </a:r>
              </a:p>
            </p:txBody>
          </p:sp>
        </mc:Fallback>
      </mc:AlternateContent>
      <p:sp>
        <p:nvSpPr>
          <p:cNvPr id="2" name="Title 1"/>
          <p:cNvSpPr>
            <a:spLocks noGrp="1"/>
          </p:cNvSpPr>
          <p:nvPr>
            <p:ph type="title"/>
          </p:nvPr>
        </p:nvSpPr>
        <p:spPr/>
        <p:txBody>
          <a:bodyPr/>
          <a:lstStyle/>
          <a:p>
            <a:endParaRPr lang="id-ID" dirty="0"/>
          </a:p>
        </p:txBody>
      </p:sp>
    </p:spTree>
    <p:extLst>
      <p:ext uri="{BB962C8B-B14F-4D97-AF65-F5344CB8AC3E}">
        <p14:creationId xmlns:p14="http://schemas.microsoft.com/office/powerpoint/2010/main" val="4011924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17002553"/>
              </p:ext>
            </p:extLst>
          </p:nvPr>
        </p:nvGraphicFramePr>
        <p:xfrm>
          <a:off x="971600" y="1645920"/>
          <a:ext cx="6624736" cy="4480560"/>
        </p:xfrm>
        <a:graphic>
          <a:graphicData uri="http://schemas.openxmlformats.org/drawingml/2006/table">
            <a:tbl>
              <a:tblPr firstRow="1" bandRow="1">
                <a:tableStyleId>{5C22544A-7EE6-4342-B048-85BDC9FD1C3A}</a:tableStyleId>
              </a:tblPr>
              <a:tblGrid>
                <a:gridCol w="1270384"/>
                <a:gridCol w="1784784"/>
                <a:gridCol w="1784784"/>
                <a:gridCol w="1784784"/>
              </a:tblGrid>
              <a:tr h="327658">
                <a:tc>
                  <a:txBody>
                    <a:bodyPr/>
                    <a:lstStyle/>
                    <a:p>
                      <a:pPr algn="ctr"/>
                      <a:r>
                        <a:rPr lang="id-ID" sz="2400" dirty="0" smtClean="0"/>
                        <a:t>NILAI UJIAN</a:t>
                      </a:r>
                      <a:endParaRPr lang="id-ID" sz="2400" dirty="0"/>
                    </a:p>
                  </a:txBody>
                  <a:tcPr/>
                </a:tc>
                <a:tc>
                  <a:txBody>
                    <a:bodyPr/>
                    <a:lstStyle/>
                    <a:p>
                      <a:pPr algn="ctr"/>
                      <a:r>
                        <a:rPr lang="id-ID" sz="2400" dirty="0" smtClean="0"/>
                        <a:t>FREK(fi)</a:t>
                      </a:r>
                      <a:endParaRPr lang="id-ID" sz="2400" dirty="0"/>
                    </a:p>
                  </a:txBody>
                  <a:tcPr/>
                </a:tc>
                <a:tc>
                  <a:txBody>
                    <a:bodyPr/>
                    <a:lstStyle/>
                    <a:p>
                      <a:pPr algn="ctr"/>
                      <a:r>
                        <a:rPr lang="id-ID" sz="2400" dirty="0" smtClean="0"/>
                        <a:t>TANDA KE (xi)</a:t>
                      </a:r>
                      <a:endParaRPr lang="id-ID" sz="2400" dirty="0"/>
                    </a:p>
                  </a:txBody>
                  <a:tcPr/>
                </a:tc>
                <a:tc>
                  <a:txBody>
                    <a:bodyPr/>
                    <a:lstStyle/>
                    <a:p>
                      <a:pPr algn="ctr"/>
                      <a:r>
                        <a:rPr lang="id-ID" sz="2400" dirty="0" smtClean="0"/>
                        <a:t>PRODUK</a:t>
                      </a:r>
                      <a:r>
                        <a:rPr lang="id-ID" sz="2400" baseline="0" dirty="0" smtClean="0"/>
                        <a:t> </a:t>
                      </a:r>
                    </a:p>
                    <a:p>
                      <a:pPr algn="ctr"/>
                      <a:r>
                        <a:rPr lang="id-ID" sz="2400" baseline="0" dirty="0" smtClean="0"/>
                        <a:t>(fi xi)</a:t>
                      </a:r>
                      <a:endParaRPr lang="id-ID" sz="2400" dirty="0"/>
                    </a:p>
                  </a:txBody>
                  <a:tcPr/>
                </a:tc>
              </a:tr>
              <a:tr h="327658">
                <a:tc>
                  <a:txBody>
                    <a:bodyPr/>
                    <a:lstStyle/>
                    <a:p>
                      <a:pPr algn="ctr"/>
                      <a:r>
                        <a:rPr lang="id-ID" sz="2400" dirty="0" smtClean="0"/>
                        <a:t>31-40</a:t>
                      </a:r>
                      <a:endParaRPr lang="id-ID" sz="2400" dirty="0"/>
                    </a:p>
                  </a:txBody>
                  <a:tcPr/>
                </a:tc>
                <a:tc>
                  <a:txBody>
                    <a:bodyPr/>
                    <a:lstStyle/>
                    <a:p>
                      <a:pPr algn="ctr"/>
                      <a:r>
                        <a:rPr lang="id-ID" sz="2400" dirty="0" smtClean="0"/>
                        <a:t>1</a:t>
                      </a:r>
                      <a:endParaRPr lang="id-ID" sz="2400" dirty="0"/>
                    </a:p>
                  </a:txBody>
                  <a:tcPr/>
                </a:tc>
                <a:tc>
                  <a:txBody>
                    <a:bodyPr/>
                    <a:lstStyle/>
                    <a:p>
                      <a:pPr algn="ctr"/>
                      <a:r>
                        <a:rPr lang="id-ID" sz="2400" dirty="0" smtClean="0"/>
                        <a:t>35,5</a:t>
                      </a:r>
                      <a:endParaRPr lang="id-ID" sz="2400" dirty="0"/>
                    </a:p>
                  </a:txBody>
                  <a:tcPr/>
                </a:tc>
                <a:tc>
                  <a:txBody>
                    <a:bodyPr/>
                    <a:lstStyle/>
                    <a:p>
                      <a:pPr algn="ctr"/>
                      <a:r>
                        <a:rPr lang="id-ID" sz="2400" dirty="0" smtClean="0"/>
                        <a:t>35,5</a:t>
                      </a:r>
                      <a:endParaRPr lang="id-ID" sz="2400" dirty="0"/>
                    </a:p>
                  </a:txBody>
                  <a:tcPr/>
                </a:tc>
              </a:tr>
              <a:tr h="327658">
                <a:tc>
                  <a:txBody>
                    <a:bodyPr/>
                    <a:lstStyle/>
                    <a:p>
                      <a:pPr algn="ctr"/>
                      <a:r>
                        <a:rPr lang="id-ID" sz="2400" dirty="0" smtClean="0"/>
                        <a:t>41-50</a:t>
                      </a:r>
                    </a:p>
                  </a:txBody>
                  <a:tcPr/>
                </a:tc>
                <a:tc>
                  <a:txBody>
                    <a:bodyPr/>
                    <a:lstStyle/>
                    <a:p>
                      <a:pPr algn="ctr"/>
                      <a:r>
                        <a:rPr lang="id-ID" sz="2400" dirty="0" smtClean="0"/>
                        <a:t>2</a:t>
                      </a:r>
                      <a:endParaRPr lang="id-ID" sz="2400" dirty="0"/>
                    </a:p>
                  </a:txBody>
                  <a:tcPr/>
                </a:tc>
                <a:tc>
                  <a:txBody>
                    <a:bodyPr/>
                    <a:lstStyle/>
                    <a:p>
                      <a:pPr algn="ctr"/>
                      <a:r>
                        <a:rPr lang="id-ID" sz="2400" dirty="0" smtClean="0"/>
                        <a:t>45,5</a:t>
                      </a:r>
                      <a:endParaRPr lang="id-ID" sz="2400" dirty="0"/>
                    </a:p>
                  </a:txBody>
                  <a:tcPr/>
                </a:tc>
                <a:tc>
                  <a:txBody>
                    <a:bodyPr/>
                    <a:lstStyle/>
                    <a:p>
                      <a:pPr algn="ctr"/>
                      <a:r>
                        <a:rPr lang="id-ID" sz="2400" dirty="0" smtClean="0"/>
                        <a:t>90,0</a:t>
                      </a:r>
                      <a:endParaRPr lang="id-ID" sz="2400" dirty="0"/>
                    </a:p>
                  </a:txBody>
                  <a:tcPr/>
                </a:tc>
              </a:tr>
              <a:tr h="327658">
                <a:tc>
                  <a:txBody>
                    <a:bodyPr/>
                    <a:lstStyle/>
                    <a:p>
                      <a:pPr algn="ctr"/>
                      <a:r>
                        <a:rPr lang="id-ID" sz="2400" dirty="0" smtClean="0"/>
                        <a:t>51-60</a:t>
                      </a:r>
                    </a:p>
                  </a:txBody>
                  <a:tcPr/>
                </a:tc>
                <a:tc>
                  <a:txBody>
                    <a:bodyPr/>
                    <a:lstStyle/>
                    <a:p>
                      <a:pPr algn="ctr"/>
                      <a:r>
                        <a:rPr lang="id-ID" sz="2400" dirty="0" smtClean="0"/>
                        <a:t>5</a:t>
                      </a:r>
                      <a:endParaRPr lang="id-ID" sz="2400" dirty="0"/>
                    </a:p>
                  </a:txBody>
                  <a:tcPr/>
                </a:tc>
                <a:tc>
                  <a:txBody>
                    <a:bodyPr/>
                    <a:lstStyle/>
                    <a:p>
                      <a:pPr algn="ctr"/>
                      <a:r>
                        <a:rPr lang="id-ID" sz="2400" dirty="0" smtClean="0"/>
                        <a:t>55,5</a:t>
                      </a:r>
                      <a:endParaRPr lang="id-ID" sz="2400" dirty="0"/>
                    </a:p>
                  </a:txBody>
                  <a:tcPr/>
                </a:tc>
                <a:tc>
                  <a:txBody>
                    <a:bodyPr/>
                    <a:lstStyle/>
                    <a:p>
                      <a:pPr algn="ctr"/>
                      <a:r>
                        <a:rPr lang="id-ID" sz="2400" dirty="0" smtClean="0"/>
                        <a:t>277,5</a:t>
                      </a:r>
                      <a:endParaRPr lang="id-ID" sz="2400" dirty="0"/>
                    </a:p>
                  </a:txBody>
                  <a:tcPr/>
                </a:tc>
              </a:tr>
              <a:tr h="327658">
                <a:tc>
                  <a:txBody>
                    <a:bodyPr/>
                    <a:lstStyle/>
                    <a:p>
                      <a:pPr algn="ctr"/>
                      <a:r>
                        <a:rPr lang="id-ID" sz="2400" dirty="0" smtClean="0"/>
                        <a:t>61-70</a:t>
                      </a:r>
                      <a:endParaRPr lang="id-ID" sz="2400" dirty="0"/>
                    </a:p>
                  </a:txBody>
                  <a:tcPr/>
                </a:tc>
                <a:tc>
                  <a:txBody>
                    <a:bodyPr/>
                    <a:lstStyle/>
                    <a:p>
                      <a:pPr algn="ctr"/>
                      <a:r>
                        <a:rPr lang="id-ID" sz="2400" dirty="0" smtClean="0"/>
                        <a:t>15</a:t>
                      </a:r>
                      <a:endParaRPr lang="id-ID" sz="2400" dirty="0"/>
                    </a:p>
                  </a:txBody>
                  <a:tcPr/>
                </a:tc>
                <a:tc>
                  <a:txBody>
                    <a:bodyPr/>
                    <a:lstStyle/>
                    <a:p>
                      <a:pPr algn="ctr"/>
                      <a:r>
                        <a:rPr lang="id-ID" sz="2400" dirty="0" smtClean="0"/>
                        <a:t>65,5</a:t>
                      </a:r>
                      <a:endParaRPr lang="id-ID" sz="2400" dirty="0"/>
                    </a:p>
                  </a:txBody>
                  <a:tcPr/>
                </a:tc>
                <a:tc>
                  <a:txBody>
                    <a:bodyPr/>
                    <a:lstStyle/>
                    <a:p>
                      <a:pPr algn="ctr"/>
                      <a:r>
                        <a:rPr lang="id-ID" sz="2400" dirty="0" smtClean="0"/>
                        <a:t>982,5</a:t>
                      </a:r>
                      <a:endParaRPr lang="id-ID" sz="2400" dirty="0"/>
                    </a:p>
                  </a:txBody>
                  <a:tcPr/>
                </a:tc>
              </a:tr>
              <a:tr h="327658">
                <a:tc>
                  <a:txBody>
                    <a:bodyPr/>
                    <a:lstStyle/>
                    <a:p>
                      <a:pPr algn="ctr"/>
                      <a:r>
                        <a:rPr lang="id-ID" sz="2400" dirty="0" smtClean="0"/>
                        <a:t>71-80</a:t>
                      </a:r>
                      <a:endParaRPr lang="id-ID" sz="2400" dirty="0"/>
                    </a:p>
                  </a:txBody>
                  <a:tcPr/>
                </a:tc>
                <a:tc>
                  <a:txBody>
                    <a:bodyPr/>
                    <a:lstStyle/>
                    <a:p>
                      <a:pPr algn="ctr"/>
                      <a:r>
                        <a:rPr lang="id-ID" sz="2400" dirty="0" smtClean="0"/>
                        <a:t>25</a:t>
                      </a:r>
                      <a:endParaRPr lang="id-ID" sz="2400" dirty="0"/>
                    </a:p>
                  </a:txBody>
                  <a:tcPr/>
                </a:tc>
                <a:tc>
                  <a:txBody>
                    <a:bodyPr/>
                    <a:lstStyle/>
                    <a:p>
                      <a:pPr algn="ctr"/>
                      <a:r>
                        <a:rPr lang="id-ID" sz="2400" dirty="0" smtClean="0"/>
                        <a:t>75,5</a:t>
                      </a:r>
                      <a:endParaRPr lang="id-ID" sz="2400" dirty="0"/>
                    </a:p>
                  </a:txBody>
                  <a:tcPr/>
                </a:tc>
                <a:tc>
                  <a:txBody>
                    <a:bodyPr/>
                    <a:lstStyle/>
                    <a:p>
                      <a:pPr algn="ctr"/>
                      <a:r>
                        <a:rPr lang="id-ID" sz="2400" dirty="0" smtClean="0"/>
                        <a:t>1.887,5</a:t>
                      </a:r>
                      <a:endParaRPr lang="id-ID" sz="2400" dirty="0"/>
                    </a:p>
                  </a:txBody>
                  <a:tcPr/>
                </a:tc>
              </a:tr>
              <a:tr h="327658">
                <a:tc>
                  <a:txBody>
                    <a:bodyPr/>
                    <a:lstStyle/>
                    <a:p>
                      <a:pPr algn="ctr"/>
                      <a:r>
                        <a:rPr lang="id-ID" sz="2400" dirty="0" smtClean="0"/>
                        <a:t>81-90</a:t>
                      </a:r>
                      <a:endParaRPr lang="id-ID" sz="2400" dirty="0"/>
                    </a:p>
                  </a:txBody>
                  <a:tcPr/>
                </a:tc>
                <a:tc>
                  <a:txBody>
                    <a:bodyPr/>
                    <a:lstStyle/>
                    <a:p>
                      <a:pPr algn="ctr"/>
                      <a:r>
                        <a:rPr lang="id-ID" sz="2400" dirty="0" smtClean="0"/>
                        <a:t>20</a:t>
                      </a:r>
                      <a:endParaRPr lang="id-ID" sz="2400" dirty="0"/>
                    </a:p>
                  </a:txBody>
                  <a:tcPr/>
                </a:tc>
                <a:tc>
                  <a:txBody>
                    <a:bodyPr/>
                    <a:lstStyle/>
                    <a:p>
                      <a:pPr algn="ctr"/>
                      <a:r>
                        <a:rPr lang="id-ID" sz="2400" dirty="0" smtClean="0"/>
                        <a:t>85,5</a:t>
                      </a:r>
                      <a:endParaRPr lang="id-ID" sz="2400" dirty="0"/>
                    </a:p>
                  </a:txBody>
                  <a:tcPr/>
                </a:tc>
                <a:tc>
                  <a:txBody>
                    <a:bodyPr/>
                    <a:lstStyle/>
                    <a:p>
                      <a:pPr algn="ctr"/>
                      <a:r>
                        <a:rPr lang="id-ID" sz="2400" dirty="0" smtClean="0"/>
                        <a:t>1.710,0</a:t>
                      </a:r>
                      <a:endParaRPr lang="id-ID" sz="2400" dirty="0"/>
                    </a:p>
                  </a:txBody>
                  <a:tcPr/>
                </a:tc>
              </a:tr>
              <a:tr h="327658">
                <a:tc>
                  <a:txBody>
                    <a:bodyPr/>
                    <a:lstStyle/>
                    <a:p>
                      <a:pPr algn="ctr"/>
                      <a:r>
                        <a:rPr lang="id-ID" sz="2400" dirty="0" smtClean="0"/>
                        <a:t>91-100</a:t>
                      </a:r>
                      <a:endParaRPr lang="id-ID" sz="2400" dirty="0"/>
                    </a:p>
                  </a:txBody>
                  <a:tcPr/>
                </a:tc>
                <a:tc>
                  <a:txBody>
                    <a:bodyPr/>
                    <a:lstStyle/>
                    <a:p>
                      <a:pPr algn="ctr"/>
                      <a:r>
                        <a:rPr lang="id-ID" sz="2400" dirty="0" smtClean="0"/>
                        <a:t>12</a:t>
                      </a:r>
                      <a:endParaRPr lang="id-ID" sz="2400" dirty="0"/>
                    </a:p>
                  </a:txBody>
                  <a:tcPr/>
                </a:tc>
                <a:tc>
                  <a:txBody>
                    <a:bodyPr/>
                    <a:lstStyle/>
                    <a:p>
                      <a:pPr algn="ctr"/>
                      <a:r>
                        <a:rPr lang="id-ID" sz="2400" dirty="0" smtClean="0"/>
                        <a:t>95,5</a:t>
                      </a:r>
                      <a:endParaRPr lang="id-ID" sz="2400" dirty="0"/>
                    </a:p>
                  </a:txBody>
                  <a:tcPr/>
                </a:tc>
                <a:tc>
                  <a:txBody>
                    <a:bodyPr/>
                    <a:lstStyle/>
                    <a:p>
                      <a:pPr algn="ctr"/>
                      <a:r>
                        <a:rPr lang="id-ID" sz="2400" dirty="0" smtClean="0"/>
                        <a:t>1.146.0</a:t>
                      </a:r>
                      <a:endParaRPr lang="id-ID" sz="2400" dirty="0"/>
                    </a:p>
                  </a:txBody>
                  <a:tcPr/>
                </a:tc>
              </a:tr>
              <a:tr h="327658">
                <a:tc>
                  <a:txBody>
                    <a:bodyPr/>
                    <a:lstStyle/>
                    <a:p>
                      <a:pPr algn="ctr"/>
                      <a:r>
                        <a:rPr lang="id-ID" sz="2400" dirty="0" smtClean="0"/>
                        <a:t>jumlah</a:t>
                      </a:r>
                      <a:endParaRPr lang="id-ID" sz="2400" dirty="0"/>
                    </a:p>
                  </a:txBody>
                  <a:tcPr/>
                </a:tc>
                <a:tc>
                  <a:txBody>
                    <a:bodyPr/>
                    <a:lstStyle/>
                    <a:p>
                      <a:pPr algn="ctr"/>
                      <a:r>
                        <a:rPr lang="id-ID" sz="2400" dirty="0" smtClean="0"/>
                        <a:t>80</a:t>
                      </a:r>
                      <a:endParaRPr lang="id-ID" sz="2400" dirty="0"/>
                    </a:p>
                  </a:txBody>
                  <a:tcPr/>
                </a:tc>
                <a:tc>
                  <a:txBody>
                    <a:bodyPr/>
                    <a:lstStyle/>
                    <a:p>
                      <a:pPr algn="ctr"/>
                      <a:r>
                        <a:rPr lang="id-ID" sz="2400" dirty="0" smtClean="0"/>
                        <a:t>-</a:t>
                      </a:r>
                      <a:endParaRPr lang="id-ID" sz="2400" dirty="0"/>
                    </a:p>
                  </a:txBody>
                  <a:tcPr/>
                </a:tc>
                <a:tc>
                  <a:txBody>
                    <a:bodyPr/>
                    <a:lstStyle/>
                    <a:p>
                      <a:pPr algn="ctr"/>
                      <a:r>
                        <a:rPr lang="id-ID" sz="2400" dirty="0" smtClean="0"/>
                        <a:t>6.130.0</a:t>
                      </a:r>
                      <a:endParaRPr lang="id-ID" sz="2400" dirty="0"/>
                    </a:p>
                  </a:txBody>
                  <a:tcPr/>
                </a:tc>
              </a:tr>
            </a:tbl>
          </a:graphicData>
        </a:graphic>
      </p:graphicFrame>
      <p:sp>
        <p:nvSpPr>
          <p:cNvPr id="2" name="Title 1"/>
          <p:cNvSpPr>
            <a:spLocks noGrp="1"/>
          </p:cNvSpPr>
          <p:nvPr>
            <p:ph type="title"/>
          </p:nvPr>
        </p:nvSpPr>
        <p:spPr/>
        <p:txBody>
          <a:bodyPr/>
          <a:lstStyle/>
          <a:p>
            <a:endParaRPr lang="id-ID"/>
          </a:p>
        </p:txBody>
      </p:sp>
    </p:spTree>
    <p:extLst>
      <p:ext uri="{BB962C8B-B14F-4D97-AF65-F5344CB8AC3E}">
        <p14:creationId xmlns:p14="http://schemas.microsoft.com/office/powerpoint/2010/main" val="28702710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id-ID" dirty="0" smtClean="0"/>
                  <a:t>Dari tabel diatas didapat</a:t>
                </a:r>
              </a:p>
              <a:p>
                <a:r>
                  <a:rPr lang="id-ID" dirty="0" smtClean="0"/>
                  <a:t>Ʃfi = 80 dan  Ʃfi xi  = 6130,0</a:t>
                </a:r>
              </a:p>
              <a:p>
                <a:r>
                  <a:rPr lang="id-ID" dirty="0"/>
                  <a:t>X </a:t>
                </a:r>
                <a14:m>
                  <m:oMath xmlns:m="http://schemas.openxmlformats.org/officeDocument/2006/math">
                    <m:r>
                      <a:rPr lang="id-ID" i="1">
                        <a:latin typeface="Cambria Math"/>
                      </a:rPr>
                      <m:t>=</m:t>
                    </m:r>
                    <m:f>
                      <m:fPr>
                        <m:ctrlPr>
                          <a:rPr lang="id-ID" i="1">
                            <a:latin typeface="Cambria Math"/>
                          </a:rPr>
                        </m:ctrlPr>
                      </m:fPr>
                      <m:num>
                        <m:r>
                          <a:rPr lang="id-ID" b="0" i="1" smtClean="0">
                            <a:latin typeface="Cambria Math"/>
                          </a:rPr>
                          <m:t>6</m:t>
                        </m:r>
                        <m:r>
                          <a:rPr lang="id-ID" i="1">
                            <a:latin typeface="Cambria Math"/>
                          </a:rPr>
                          <m:t>03</m:t>
                        </m:r>
                        <m:r>
                          <a:rPr lang="id-ID" b="0" i="1" smtClean="0">
                            <a:latin typeface="Cambria Math"/>
                          </a:rPr>
                          <m:t>0</m:t>
                        </m:r>
                      </m:num>
                      <m:den>
                        <m:r>
                          <a:rPr lang="id-ID" b="0" i="1" smtClean="0">
                            <a:latin typeface="Cambria Math"/>
                          </a:rPr>
                          <m:t>80</m:t>
                        </m:r>
                      </m:den>
                    </m:f>
                  </m:oMath>
                </a14:m>
                <a:r>
                  <a:rPr lang="id-ID" dirty="0"/>
                  <a:t> = </a:t>
                </a:r>
                <a:r>
                  <a:rPr lang="id-ID" dirty="0" smtClean="0"/>
                  <a:t>76,62 </a:t>
                </a:r>
              </a:p>
              <a:p>
                <a:r>
                  <a:rPr lang="id-ID" dirty="0" smtClean="0"/>
                  <a:t>Jadi rata-rata nilai ujian statistika = 76,62</a:t>
                </a:r>
                <a:endParaRPr lang="id-ID" dirty="0"/>
              </a:p>
              <a:p>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235" t="-1943"/>
                </a:stretch>
              </a:blipFill>
            </p:spPr>
            <p:txBody>
              <a:bodyPr/>
              <a:lstStyle/>
              <a:p>
                <a:r>
                  <a:rPr lang="id-ID">
                    <a:noFill/>
                  </a:rPr>
                  <a:t> </a:t>
                </a:r>
              </a:p>
            </p:txBody>
          </p:sp>
        </mc:Fallback>
      </mc:AlternateContent>
      <p:sp>
        <p:nvSpPr>
          <p:cNvPr id="2" name="Title 1"/>
          <p:cNvSpPr>
            <a:spLocks noGrp="1"/>
          </p:cNvSpPr>
          <p:nvPr>
            <p:ph type="title"/>
          </p:nvPr>
        </p:nvSpPr>
        <p:spPr/>
        <p:txBody>
          <a:bodyPr/>
          <a:lstStyle/>
          <a:p>
            <a:endParaRPr lang="id-ID"/>
          </a:p>
        </p:txBody>
      </p:sp>
    </p:spTree>
    <p:extLst>
      <p:ext uri="{BB962C8B-B14F-4D97-AF65-F5344CB8AC3E}">
        <p14:creationId xmlns:p14="http://schemas.microsoft.com/office/powerpoint/2010/main" val="39109180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758041343"/>
              </p:ext>
            </p:extLst>
          </p:nvPr>
        </p:nvGraphicFramePr>
        <p:xfrm>
          <a:off x="871538" y="1772814"/>
          <a:ext cx="4708576" cy="4320480"/>
        </p:xfrm>
        <a:graphic>
          <a:graphicData uri="http://schemas.openxmlformats.org/drawingml/2006/table">
            <a:tbl>
              <a:tblPr firstRow="1" bandRow="1">
                <a:tableStyleId>{5C22544A-7EE6-4342-B048-85BDC9FD1C3A}</a:tableStyleId>
              </a:tblPr>
              <a:tblGrid>
                <a:gridCol w="1177144"/>
                <a:gridCol w="1177144"/>
                <a:gridCol w="1177144"/>
                <a:gridCol w="1177144"/>
              </a:tblGrid>
              <a:tr h="720080">
                <a:tc>
                  <a:txBody>
                    <a:bodyPr/>
                    <a:lstStyle/>
                    <a:p>
                      <a:r>
                        <a:rPr lang="id-ID" dirty="0" smtClean="0"/>
                        <a:t>no</a:t>
                      </a:r>
                      <a:endParaRPr lang="id-ID" dirty="0"/>
                    </a:p>
                  </a:txBody>
                  <a:tcPr/>
                </a:tc>
                <a:tc>
                  <a:txBody>
                    <a:bodyPr/>
                    <a:lstStyle/>
                    <a:p>
                      <a:r>
                        <a:rPr lang="id-ID" dirty="0" smtClean="0"/>
                        <a:t>X1(%)</a:t>
                      </a:r>
                      <a:endParaRPr lang="id-ID" dirty="0"/>
                    </a:p>
                  </a:txBody>
                  <a:tcPr/>
                </a:tc>
                <a:tc>
                  <a:txBody>
                    <a:bodyPr/>
                    <a:lstStyle/>
                    <a:p>
                      <a:r>
                        <a:rPr lang="id-ID" dirty="0" smtClean="0"/>
                        <a:t>f1</a:t>
                      </a:r>
                      <a:endParaRPr lang="id-ID" dirty="0"/>
                    </a:p>
                  </a:txBody>
                  <a:tcPr/>
                </a:tc>
                <a:tc>
                  <a:txBody>
                    <a:bodyPr/>
                    <a:lstStyle/>
                    <a:p>
                      <a:r>
                        <a:rPr lang="id-ID" dirty="0" smtClean="0"/>
                        <a:t>F1.X1</a:t>
                      </a:r>
                      <a:endParaRPr lang="id-ID" dirty="0"/>
                    </a:p>
                  </a:txBody>
                  <a:tcPr/>
                </a:tc>
              </a:tr>
              <a:tr h="720080">
                <a:tc>
                  <a:txBody>
                    <a:bodyPr/>
                    <a:lstStyle/>
                    <a:p>
                      <a:r>
                        <a:rPr lang="id-ID" dirty="0" smtClean="0"/>
                        <a:t>2</a:t>
                      </a:r>
                      <a:endParaRPr lang="id-ID" dirty="0"/>
                    </a:p>
                  </a:txBody>
                  <a:tcPr/>
                </a:tc>
                <a:tc>
                  <a:txBody>
                    <a:bodyPr/>
                    <a:lstStyle/>
                    <a:p>
                      <a:r>
                        <a:rPr lang="id-ID" dirty="0" smtClean="0"/>
                        <a:t>96</a:t>
                      </a:r>
                      <a:endParaRPr lang="id-ID" dirty="0"/>
                    </a:p>
                  </a:txBody>
                  <a:tcPr/>
                </a:tc>
                <a:tc>
                  <a:txBody>
                    <a:bodyPr/>
                    <a:lstStyle/>
                    <a:p>
                      <a:r>
                        <a:rPr lang="id-ID" dirty="0" smtClean="0"/>
                        <a:t>100</a:t>
                      </a:r>
                      <a:endParaRPr lang="id-ID" dirty="0"/>
                    </a:p>
                  </a:txBody>
                  <a:tcPr/>
                </a:tc>
                <a:tc>
                  <a:txBody>
                    <a:bodyPr/>
                    <a:lstStyle/>
                    <a:p>
                      <a:r>
                        <a:rPr lang="id-ID" dirty="0" smtClean="0"/>
                        <a:t>96</a:t>
                      </a:r>
                      <a:endParaRPr lang="id-ID" dirty="0"/>
                    </a:p>
                  </a:txBody>
                  <a:tcPr/>
                </a:tc>
              </a:tr>
              <a:tr h="720080">
                <a:tc>
                  <a:txBody>
                    <a:bodyPr/>
                    <a:lstStyle/>
                    <a:p>
                      <a:r>
                        <a:rPr lang="id-ID" dirty="0" smtClean="0"/>
                        <a:t>3</a:t>
                      </a:r>
                      <a:endParaRPr lang="id-ID" dirty="0"/>
                    </a:p>
                  </a:txBody>
                  <a:tcPr/>
                </a:tc>
                <a:tc>
                  <a:txBody>
                    <a:bodyPr/>
                    <a:lstStyle/>
                    <a:p>
                      <a:r>
                        <a:rPr lang="id-ID" dirty="0" smtClean="0"/>
                        <a:t>46</a:t>
                      </a:r>
                      <a:endParaRPr lang="id-ID" dirty="0"/>
                    </a:p>
                  </a:txBody>
                  <a:tcPr/>
                </a:tc>
                <a:tc>
                  <a:txBody>
                    <a:bodyPr/>
                    <a:lstStyle/>
                    <a:p>
                      <a:r>
                        <a:rPr lang="id-ID" dirty="0" smtClean="0"/>
                        <a:t>200</a:t>
                      </a:r>
                      <a:endParaRPr lang="id-ID" dirty="0"/>
                    </a:p>
                  </a:txBody>
                  <a:tcPr/>
                </a:tc>
                <a:tc>
                  <a:txBody>
                    <a:bodyPr/>
                    <a:lstStyle/>
                    <a:p>
                      <a:r>
                        <a:rPr lang="id-ID" dirty="0" smtClean="0"/>
                        <a:t>92</a:t>
                      </a:r>
                      <a:endParaRPr lang="id-ID" dirty="0"/>
                    </a:p>
                  </a:txBody>
                  <a:tcPr/>
                </a:tc>
              </a:tr>
              <a:tr h="720080">
                <a:tc>
                  <a:txBody>
                    <a:bodyPr/>
                    <a:lstStyle/>
                    <a:p>
                      <a:r>
                        <a:rPr lang="id-ID" dirty="0" smtClean="0"/>
                        <a:t>4</a:t>
                      </a:r>
                      <a:endParaRPr lang="id-ID" dirty="0"/>
                    </a:p>
                  </a:txBody>
                  <a:tcPr/>
                </a:tc>
                <a:tc>
                  <a:txBody>
                    <a:bodyPr/>
                    <a:lstStyle/>
                    <a:p>
                      <a:r>
                        <a:rPr lang="id-ID" dirty="0" smtClean="0"/>
                        <a:t>75</a:t>
                      </a:r>
                      <a:endParaRPr lang="id-ID" dirty="0"/>
                    </a:p>
                  </a:txBody>
                  <a:tcPr/>
                </a:tc>
                <a:tc>
                  <a:txBody>
                    <a:bodyPr/>
                    <a:lstStyle/>
                    <a:p>
                      <a:r>
                        <a:rPr lang="id-ID" dirty="0" smtClean="0"/>
                        <a:t>160</a:t>
                      </a:r>
                      <a:endParaRPr lang="id-ID" dirty="0"/>
                    </a:p>
                  </a:txBody>
                  <a:tcPr/>
                </a:tc>
                <a:tc>
                  <a:txBody>
                    <a:bodyPr/>
                    <a:lstStyle/>
                    <a:p>
                      <a:r>
                        <a:rPr lang="id-ID" dirty="0" smtClean="0"/>
                        <a:t>80</a:t>
                      </a:r>
                      <a:endParaRPr lang="id-ID" dirty="0"/>
                    </a:p>
                  </a:txBody>
                  <a:tcPr/>
                </a:tc>
              </a:tr>
              <a:tr h="720080">
                <a:tc>
                  <a:txBody>
                    <a:bodyPr/>
                    <a:lstStyle/>
                    <a:p>
                      <a:r>
                        <a:rPr lang="id-ID" dirty="0" smtClean="0"/>
                        <a:t>5</a:t>
                      </a:r>
                      <a:endParaRPr lang="id-ID" dirty="0"/>
                    </a:p>
                  </a:txBody>
                  <a:tcPr/>
                </a:tc>
                <a:tc>
                  <a:txBody>
                    <a:bodyPr/>
                    <a:lstStyle/>
                    <a:p>
                      <a:r>
                        <a:rPr lang="id-ID" dirty="0" smtClean="0"/>
                        <a:t>75</a:t>
                      </a:r>
                      <a:endParaRPr lang="id-ID" dirty="0"/>
                    </a:p>
                  </a:txBody>
                  <a:tcPr/>
                </a:tc>
                <a:tc>
                  <a:txBody>
                    <a:bodyPr/>
                    <a:lstStyle/>
                    <a:p>
                      <a:r>
                        <a:rPr lang="id-ID" dirty="0" smtClean="0"/>
                        <a:t>80</a:t>
                      </a:r>
                      <a:endParaRPr lang="id-ID" dirty="0"/>
                    </a:p>
                  </a:txBody>
                  <a:tcPr/>
                </a:tc>
                <a:tc>
                  <a:txBody>
                    <a:bodyPr/>
                    <a:lstStyle/>
                    <a:p>
                      <a:r>
                        <a:rPr lang="id-ID" dirty="0" smtClean="0"/>
                        <a:t>60</a:t>
                      </a:r>
                      <a:endParaRPr lang="id-ID" dirty="0"/>
                    </a:p>
                  </a:txBody>
                  <a:tcPr/>
                </a:tc>
              </a:tr>
              <a:tr h="720080">
                <a:tc>
                  <a:txBody>
                    <a:bodyPr/>
                    <a:lstStyle/>
                    <a:p>
                      <a:r>
                        <a:rPr lang="id-ID" dirty="0" smtClean="0"/>
                        <a:t>6</a:t>
                      </a:r>
                      <a:endParaRPr lang="id-ID" dirty="0"/>
                    </a:p>
                  </a:txBody>
                  <a:tcPr/>
                </a:tc>
                <a:tc>
                  <a:txBody>
                    <a:bodyPr/>
                    <a:lstStyle/>
                    <a:p>
                      <a:r>
                        <a:rPr lang="id-ID" dirty="0" smtClean="0"/>
                        <a:t>jumlah</a:t>
                      </a:r>
                      <a:endParaRPr lang="id-ID" dirty="0"/>
                    </a:p>
                  </a:txBody>
                  <a:tcPr/>
                </a:tc>
                <a:tc>
                  <a:txBody>
                    <a:bodyPr/>
                    <a:lstStyle/>
                    <a:p>
                      <a:r>
                        <a:rPr lang="id-ID" dirty="0" smtClean="0"/>
                        <a:t>540</a:t>
                      </a:r>
                      <a:endParaRPr lang="id-ID" dirty="0"/>
                    </a:p>
                  </a:txBody>
                  <a:tcPr/>
                </a:tc>
                <a:tc>
                  <a:txBody>
                    <a:bodyPr/>
                    <a:lstStyle/>
                    <a:p>
                      <a:r>
                        <a:rPr lang="id-ID" dirty="0" smtClean="0"/>
                        <a:t>328</a:t>
                      </a:r>
                      <a:endParaRPr lang="id-ID" dirty="0"/>
                    </a:p>
                  </a:txBody>
                  <a:tcPr/>
                </a:tc>
              </a:tr>
            </a:tbl>
          </a:graphicData>
        </a:graphic>
      </p:graphicFrame>
      <p:sp>
        <p:nvSpPr>
          <p:cNvPr id="3" name="Title 2"/>
          <p:cNvSpPr>
            <a:spLocks noGrp="1"/>
          </p:cNvSpPr>
          <p:nvPr>
            <p:ph type="title"/>
          </p:nvPr>
        </p:nvSpPr>
        <p:spPr/>
        <p:txBody>
          <a:bodyPr/>
          <a:lstStyle/>
          <a:p>
            <a:endParaRPr lang="id-ID"/>
          </a:p>
        </p:txBody>
      </p:sp>
    </p:spTree>
    <p:extLst>
      <p:ext uri="{BB962C8B-B14F-4D97-AF65-F5344CB8AC3E}">
        <p14:creationId xmlns:p14="http://schemas.microsoft.com/office/powerpoint/2010/main" val="131775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a:xfrm>
                <a:off x="872067" y="1700808"/>
                <a:ext cx="7660373" cy="4425355"/>
              </a:xfrm>
            </p:spPr>
            <p:txBody>
              <a:bodyPr/>
              <a:lstStyle/>
              <a:p>
                <a:r>
                  <a:rPr lang="id-ID" dirty="0" smtClean="0"/>
                  <a:t>Dalam tabel diatas </a:t>
                </a:r>
              </a:p>
              <a:p>
                <a:r>
                  <a:rPr lang="id-ID" dirty="0" smtClean="0"/>
                  <a:t>Xi    =  persen yang rusak, </a:t>
                </a:r>
              </a:p>
              <a:p>
                <a:r>
                  <a:rPr lang="id-ID" dirty="0" smtClean="0"/>
                  <a:t>Fi    =   banyaknya barang</a:t>
                </a:r>
              </a:p>
              <a:p>
                <a:r>
                  <a:rPr lang="id-ID" dirty="0"/>
                  <a:t>X </a:t>
                </a:r>
                <a14:m>
                  <m:oMath xmlns:m="http://schemas.openxmlformats.org/officeDocument/2006/math">
                    <m:r>
                      <a:rPr lang="id-ID" i="1">
                        <a:latin typeface="Cambria Math"/>
                      </a:rPr>
                      <m:t>=</m:t>
                    </m:r>
                    <m:f>
                      <m:fPr>
                        <m:ctrlPr>
                          <a:rPr lang="id-ID" i="1">
                            <a:latin typeface="Cambria Math"/>
                          </a:rPr>
                        </m:ctrlPr>
                      </m:fPr>
                      <m:num>
                        <m:r>
                          <a:rPr lang="id-ID" i="1" smtClean="0">
                            <a:latin typeface="Cambria Math"/>
                          </a:rPr>
                          <m:t>Ʃ</m:t>
                        </m:r>
                        <m:r>
                          <a:rPr lang="id-ID" b="0" i="1" smtClean="0">
                            <a:latin typeface="Cambria Math"/>
                          </a:rPr>
                          <m:t>𝑓𝑖</m:t>
                        </m:r>
                        <m:r>
                          <a:rPr lang="id-ID" b="0" i="1" smtClean="0">
                            <a:latin typeface="Cambria Math"/>
                          </a:rPr>
                          <m:t> </m:t>
                        </m:r>
                        <m:r>
                          <a:rPr lang="id-ID" b="0" i="1" smtClean="0">
                            <a:latin typeface="Cambria Math"/>
                          </a:rPr>
                          <m:t>𝑥𝑖</m:t>
                        </m:r>
                      </m:num>
                      <m:den>
                        <m:r>
                          <a:rPr lang="id-ID" i="1" smtClean="0">
                            <a:latin typeface="Cambria Math"/>
                          </a:rPr>
                          <m:t>Ʃ</m:t>
                        </m:r>
                        <m:r>
                          <a:rPr lang="id-ID" b="0" i="1" smtClean="0">
                            <a:latin typeface="Cambria Math"/>
                          </a:rPr>
                          <m:t>𝑓𝑖</m:t>
                        </m:r>
                      </m:den>
                    </m:f>
                  </m:oMath>
                </a14:m>
                <a:r>
                  <a:rPr lang="id-ID" dirty="0"/>
                  <a:t> = 76,62 </a:t>
                </a:r>
                <a:endParaRPr lang="id-ID" dirty="0" smtClean="0"/>
              </a:p>
              <a:p>
                <a:r>
                  <a:rPr lang="id-ID" dirty="0"/>
                  <a:t>X </a:t>
                </a:r>
                <a14:m>
                  <m:oMath xmlns:m="http://schemas.openxmlformats.org/officeDocument/2006/math">
                    <m:r>
                      <a:rPr lang="id-ID" i="1">
                        <a:latin typeface="Cambria Math"/>
                      </a:rPr>
                      <m:t>=</m:t>
                    </m:r>
                    <m:f>
                      <m:fPr>
                        <m:ctrlPr>
                          <a:rPr lang="id-ID" i="1">
                            <a:latin typeface="Cambria Math"/>
                          </a:rPr>
                        </m:ctrlPr>
                      </m:fPr>
                      <m:num>
                        <m:r>
                          <a:rPr lang="id-ID" b="0" i="1" smtClean="0">
                            <a:latin typeface="Cambria Math"/>
                          </a:rPr>
                          <m:t>328</m:t>
                        </m:r>
                      </m:num>
                      <m:den>
                        <m:r>
                          <a:rPr lang="id-ID" b="0" i="1" smtClean="0">
                            <a:latin typeface="Cambria Math"/>
                          </a:rPr>
                          <m:t>546</m:t>
                        </m:r>
                      </m:den>
                    </m:f>
                  </m:oMath>
                </a14:m>
                <a:r>
                  <a:rPr lang="id-ID" dirty="0"/>
                  <a:t> </a:t>
                </a:r>
                <a:r>
                  <a:rPr lang="id-ID" dirty="0" smtClean="0"/>
                  <a:t>x100%  = 60,07 %</a:t>
                </a:r>
              </a:p>
              <a:p>
                <a:endParaRPr lang="id-ID" dirty="0"/>
              </a:p>
              <a:p>
                <a:r>
                  <a:rPr lang="id-ID" dirty="0" smtClean="0"/>
                  <a:t>Rata-rata terdapat 60,7 % barang yang rusak</a:t>
                </a:r>
                <a:endParaRPr lang="id-ID" dirty="0"/>
              </a:p>
              <a:p>
                <a:endParaRPr lang="id-ID" dirty="0"/>
              </a:p>
              <a:p>
                <a:endParaRPr lang="id-ID" dirty="0" smtClean="0"/>
              </a:p>
              <a:p>
                <a:endParaRPr lang="id-ID"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xfrm>
                <a:off x="872067" y="1700808"/>
                <a:ext cx="7660373" cy="4425355"/>
              </a:xfrm>
              <a:blipFill rotWithShape="1">
                <a:blip r:embed="rId2"/>
                <a:stretch>
                  <a:fillRect l="-1193" t="-1515"/>
                </a:stretch>
              </a:blipFill>
            </p:spPr>
            <p:txBody>
              <a:bodyPr/>
              <a:lstStyle/>
              <a:p>
                <a:r>
                  <a:rPr lang="id-ID">
                    <a:noFill/>
                  </a:rPr>
                  <a:t> </a:t>
                </a:r>
              </a:p>
            </p:txBody>
          </p:sp>
        </mc:Fallback>
      </mc:AlternateContent>
      <p:sp>
        <p:nvSpPr>
          <p:cNvPr id="3" name="Title 2"/>
          <p:cNvSpPr>
            <a:spLocks noGrp="1"/>
          </p:cNvSpPr>
          <p:nvPr>
            <p:ph type="title"/>
          </p:nvPr>
        </p:nvSpPr>
        <p:spPr/>
        <p:txBody>
          <a:bodyPr/>
          <a:lstStyle/>
          <a:p>
            <a:endParaRPr lang="id-ID"/>
          </a:p>
        </p:txBody>
      </p:sp>
    </p:spTree>
    <p:extLst>
      <p:ext uri="{BB962C8B-B14F-4D97-AF65-F5344CB8AC3E}">
        <p14:creationId xmlns:p14="http://schemas.microsoft.com/office/powerpoint/2010/main" val="4179858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a:xfrm>
                <a:off x="872067" y="1844824"/>
                <a:ext cx="7444349" cy="4281339"/>
              </a:xfrm>
            </p:spPr>
            <p:txBody>
              <a:bodyPr/>
              <a:lstStyle/>
              <a:p>
                <a:r>
                  <a:rPr lang="id-ID" dirty="0" smtClean="0"/>
                  <a:t> Selanjutnya kita dapat menentukan rata-rata gabungan yaitu rata-rata dari sub sampel lalu dijadikan satu, kalau adak buah sub sampel masing-masing sebagai berikut:</a:t>
                </a:r>
              </a:p>
              <a:p>
                <a:r>
                  <a:rPr lang="id-ID" dirty="0" smtClean="0"/>
                  <a:t>Sub sampel 1 = berukuran n1 dengan rata-rata x1</a:t>
                </a:r>
              </a:p>
              <a:p>
                <a:r>
                  <a:rPr lang="id-ID" dirty="0" smtClean="0"/>
                  <a:t>Sub sampel 2 = berukuran n2 dengan rata-rata x2...</a:t>
                </a:r>
              </a:p>
              <a:p>
                <a:r>
                  <a:rPr lang="id-ID" dirty="0"/>
                  <a:t>X </a:t>
                </a:r>
                <a14:m>
                  <m:oMath xmlns:m="http://schemas.openxmlformats.org/officeDocument/2006/math">
                    <m:r>
                      <a:rPr lang="id-ID" i="1">
                        <a:latin typeface="Cambria Math"/>
                      </a:rPr>
                      <m:t>=</m:t>
                    </m:r>
                    <m:f>
                      <m:fPr>
                        <m:ctrlPr>
                          <a:rPr lang="id-ID" i="1">
                            <a:latin typeface="Cambria Math"/>
                          </a:rPr>
                        </m:ctrlPr>
                      </m:fPr>
                      <m:num>
                        <m:r>
                          <a:rPr lang="id-ID" i="1">
                            <a:latin typeface="Cambria Math"/>
                          </a:rPr>
                          <m:t>Ʃ</m:t>
                        </m:r>
                        <m:r>
                          <a:rPr lang="id-ID" b="0" i="1" smtClean="0">
                            <a:latin typeface="Cambria Math"/>
                          </a:rPr>
                          <m:t>𝑛</m:t>
                        </m:r>
                        <m:r>
                          <a:rPr lang="id-ID" i="1">
                            <a:latin typeface="Cambria Math"/>
                          </a:rPr>
                          <m:t>𝑖</m:t>
                        </m:r>
                        <m:r>
                          <a:rPr lang="id-ID" i="1">
                            <a:latin typeface="Cambria Math"/>
                          </a:rPr>
                          <m:t> </m:t>
                        </m:r>
                        <m:r>
                          <a:rPr lang="id-ID" i="1">
                            <a:latin typeface="Cambria Math"/>
                          </a:rPr>
                          <m:t>𝑥𝑖</m:t>
                        </m:r>
                      </m:num>
                      <m:den>
                        <m:r>
                          <a:rPr lang="id-ID" i="1">
                            <a:latin typeface="Cambria Math"/>
                          </a:rPr>
                          <m:t>Ʃ</m:t>
                        </m:r>
                        <m:r>
                          <a:rPr lang="id-ID" b="0" i="1" smtClean="0">
                            <a:latin typeface="Cambria Math"/>
                          </a:rPr>
                          <m:t>𝑛</m:t>
                        </m:r>
                        <m:r>
                          <a:rPr lang="id-ID" i="1">
                            <a:latin typeface="Cambria Math"/>
                          </a:rPr>
                          <m:t>𝑖</m:t>
                        </m:r>
                      </m:den>
                    </m:f>
                  </m:oMath>
                </a14:m>
                <a:r>
                  <a:rPr lang="id-ID" dirty="0"/>
                  <a:t> = 76,62 </a:t>
                </a:r>
                <a:endParaRPr lang="id-ID" dirty="0" smtClean="0"/>
              </a:p>
              <a:p>
                <a:r>
                  <a:rPr lang="id-ID" dirty="0" smtClean="0"/>
                  <a:t>Contoh = tiga sub sampel masing-masing berukuran 10, 6 dan 8   sedangkan rata-rata masing-masing 145, 118 dan 162  </a:t>
                </a:r>
                <a:endParaRPr lang="id-ID" dirty="0"/>
              </a:p>
              <a:p>
                <a:endParaRPr lang="id-ID" dirty="0"/>
              </a:p>
              <a:p>
                <a:endParaRPr lang="id-ID"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xfrm>
                <a:off x="872067" y="1844824"/>
                <a:ext cx="7444349" cy="4281339"/>
              </a:xfrm>
              <a:blipFill rotWithShape="1">
                <a:blip r:embed="rId2"/>
                <a:stretch>
                  <a:fillRect l="-1229" t="-1567" r="-2048" b="-2422"/>
                </a:stretch>
              </a:blipFill>
            </p:spPr>
            <p:txBody>
              <a:bodyPr/>
              <a:lstStyle/>
              <a:p>
                <a:r>
                  <a:rPr lang="id-ID">
                    <a:noFill/>
                  </a:rPr>
                  <a:t> </a:t>
                </a:r>
              </a:p>
            </p:txBody>
          </p:sp>
        </mc:Fallback>
      </mc:AlternateContent>
      <p:sp>
        <p:nvSpPr>
          <p:cNvPr id="3" name="Title 2"/>
          <p:cNvSpPr>
            <a:spLocks noGrp="1"/>
          </p:cNvSpPr>
          <p:nvPr>
            <p:ph type="title"/>
          </p:nvPr>
        </p:nvSpPr>
        <p:spPr/>
        <p:txBody>
          <a:bodyPr/>
          <a:lstStyle/>
          <a:p>
            <a:endParaRPr lang="id-ID"/>
          </a:p>
        </p:txBody>
      </p:sp>
    </p:spTree>
    <p:extLst>
      <p:ext uri="{BB962C8B-B14F-4D97-AF65-F5344CB8AC3E}">
        <p14:creationId xmlns:p14="http://schemas.microsoft.com/office/powerpoint/2010/main" val="511570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a:xfrm>
                <a:off x="872067" y="2060848"/>
                <a:ext cx="7516357" cy="4065315"/>
              </a:xfrm>
            </p:spPr>
            <p:txBody>
              <a:bodyPr/>
              <a:lstStyle/>
              <a:p>
                <a:r>
                  <a:rPr lang="id-ID" dirty="0" smtClean="0"/>
                  <a:t>Rata-rata gabungan dihitung menggunan rumus</a:t>
                </a:r>
              </a:p>
              <a:p>
                <a:r>
                  <a:rPr lang="id-ID" dirty="0"/>
                  <a:t>X </a:t>
                </a:r>
                <a14:m>
                  <m:oMath xmlns:m="http://schemas.openxmlformats.org/officeDocument/2006/math">
                    <m:r>
                      <a:rPr lang="id-ID" i="1">
                        <a:latin typeface="Cambria Math"/>
                      </a:rPr>
                      <m:t>=</m:t>
                    </m:r>
                    <m:f>
                      <m:fPr>
                        <m:ctrlPr>
                          <a:rPr lang="id-ID" i="1">
                            <a:latin typeface="Cambria Math"/>
                          </a:rPr>
                        </m:ctrlPr>
                      </m:fPr>
                      <m:num>
                        <m:r>
                          <a:rPr lang="id-ID" b="0" i="1" smtClean="0">
                            <a:latin typeface="Cambria Math"/>
                          </a:rPr>
                          <m:t>145+118+162</m:t>
                        </m:r>
                      </m:num>
                      <m:den>
                        <m:r>
                          <a:rPr lang="id-ID" b="0" i="1" smtClean="0">
                            <a:latin typeface="Cambria Math"/>
                          </a:rPr>
                          <m:t>3</m:t>
                        </m:r>
                      </m:den>
                    </m:f>
                  </m:oMath>
                </a14:m>
                <a:r>
                  <a:rPr lang="id-ID" dirty="0"/>
                  <a:t> = </a:t>
                </a:r>
                <a:r>
                  <a:rPr lang="id-ID" dirty="0" smtClean="0"/>
                  <a:t>141,7</a:t>
                </a:r>
              </a:p>
              <a:p>
                <a:r>
                  <a:rPr lang="id-ID" dirty="0" smtClean="0"/>
                  <a:t>Yang benar harus dihitung menggunakan rumus ...3 </a:t>
                </a:r>
                <a:endParaRPr lang="id-ID" dirty="0"/>
              </a:p>
              <a:p>
                <a:r>
                  <a:rPr lang="id-ID" dirty="0"/>
                  <a:t>X </a:t>
                </a:r>
                <a14:m>
                  <m:oMath xmlns:m="http://schemas.openxmlformats.org/officeDocument/2006/math">
                    <m:r>
                      <a:rPr lang="id-ID" i="1">
                        <a:latin typeface="Cambria Math"/>
                      </a:rPr>
                      <m:t>=</m:t>
                    </m:r>
                    <m:f>
                      <m:fPr>
                        <m:ctrlPr>
                          <a:rPr lang="id-ID" i="1">
                            <a:latin typeface="Cambria Math"/>
                          </a:rPr>
                        </m:ctrlPr>
                      </m:fPr>
                      <m:num>
                        <m:d>
                          <m:dPr>
                            <m:ctrlPr>
                              <a:rPr lang="id-ID" b="0" i="1" smtClean="0">
                                <a:latin typeface="Cambria Math"/>
                              </a:rPr>
                            </m:ctrlPr>
                          </m:dPr>
                          <m:e>
                            <m:r>
                              <a:rPr lang="id-ID" b="0" i="1" smtClean="0">
                                <a:latin typeface="Cambria Math"/>
                              </a:rPr>
                              <m:t>10</m:t>
                            </m:r>
                          </m:e>
                        </m:d>
                        <m:r>
                          <a:rPr lang="id-ID" b="0" i="1" smtClean="0">
                            <a:latin typeface="Cambria Math"/>
                          </a:rPr>
                          <m:t>(</m:t>
                        </m:r>
                        <m:r>
                          <a:rPr lang="id-ID" i="1">
                            <a:latin typeface="Cambria Math"/>
                          </a:rPr>
                          <m:t>145</m:t>
                        </m:r>
                        <m:r>
                          <a:rPr lang="id-ID" b="0" i="1" smtClean="0">
                            <a:latin typeface="Cambria Math"/>
                          </a:rPr>
                          <m:t>)</m:t>
                        </m:r>
                        <m:r>
                          <a:rPr lang="id-ID" i="1">
                            <a:latin typeface="Cambria Math"/>
                          </a:rPr>
                          <m:t>+</m:t>
                        </m:r>
                        <m:d>
                          <m:dPr>
                            <m:ctrlPr>
                              <a:rPr lang="id-ID" b="0" i="1" smtClean="0">
                                <a:latin typeface="Cambria Math"/>
                              </a:rPr>
                            </m:ctrlPr>
                          </m:dPr>
                          <m:e>
                            <m:r>
                              <a:rPr lang="id-ID" b="0" i="1" smtClean="0">
                                <a:latin typeface="Cambria Math"/>
                              </a:rPr>
                              <m:t>6</m:t>
                            </m:r>
                          </m:e>
                        </m:d>
                        <m:r>
                          <a:rPr lang="id-ID" b="0" i="1" smtClean="0">
                            <a:latin typeface="Cambria Math"/>
                          </a:rPr>
                          <m:t>(</m:t>
                        </m:r>
                        <m:r>
                          <a:rPr lang="id-ID" i="1">
                            <a:latin typeface="Cambria Math"/>
                          </a:rPr>
                          <m:t>118</m:t>
                        </m:r>
                        <m:r>
                          <a:rPr lang="id-ID" b="0" i="1" smtClean="0">
                            <a:latin typeface="Cambria Math"/>
                          </a:rPr>
                          <m:t>)</m:t>
                        </m:r>
                        <m:r>
                          <a:rPr lang="id-ID" i="1">
                            <a:latin typeface="Cambria Math"/>
                          </a:rPr>
                          <m:t>+</m:t>
                        </m:r>
                        <m:d>
                          <m:dPr>
                            <m:ctrlPr>
                              <a:rPr lang="id-ID" b="0" i="1" smtClean="0">
                                <a:latin typeface="Cambria Math"/>
                              </a:rPr>
                            </m:ctrlPr>
                          </m:dPr>
                          <m:e>
                            <m:r>
                              <a:rPr lang="id-ID" b="0" i="1" smtClean="0">
                                <a:latin typeface="Cambria Math"/>
                              </a:rPr>
                              <m:t>8</m:t>
                            </m:r>
                          </m:e>
                        </m:d>
                        <m:r>
                          <a:rPr lang="id-ID" b="0" i="1" smtClean="0">
                            <a:latin typeface="Cambria Math"/>
                          </a:rPr>
                          <m:t>(</m:t>
                        </m:r>
                        <m:r>
                          <a:rPr lang="id-ID" i="1">
                            <a:latin typeface="Cambria Math"/>
                          </a:rPr>
                          <m:t>162</m:t>
                        </m:r>
                        <m:r>
                          <a:rPr lang="id-ID" b="0" i="1" smtClean="0">
                            <a:latin typeface="Cambria Math"/>
                          </a:rPr>
                          <m:t>)</m:t>
                        </m:r>
                      </m:num>
                      <m:den>
                        <m:r>
                          <a:rPr lang="id-ID" b="0" i="1" smtClean="0">
                            <a:latin typeface="Cambria Math"/>
                          </a:rPr>
                          <m:t>10+6+8</m:t>
                        </m:r>
                      </m:den>
                    </m:f>
                  </m:oMath>
                </a14:m>
                <a:r>
                  <a:rPr lang="id-ID" dirty="0"/>
                  <a:t> = </a:t>
                </a:r>
                <a:r>
                  <a:rPr lang="id-ID" dirty="0" smtClean="0"/>
                  <a:t>143,9</a:t>
                </a:r>
                <a:endParaRPr lang="id-ID" dirty="0"/>
              </a:p>
              <a:p>
                <a:endParaRPr lang="id-ID"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xfrm>
                <a:off x="872067" y="2060848"/>
                <a:ext cx="7516357" cy="4065315"/>
              </a:xfrm>
              <a:blipFill rotWithShape="1">
                <a:blip r:embed="rId2"/>
                <a:stretch>
                  <a:fillRect l="-1217" t="-1649"/>
                </a:stretch>
              </a:blipFill>
            </p:spPr>
            <p:txBody>
              <a:bodyPr/>
              <a:lstStyle/>
              <a:p>
                <a:r>
                  <a:rPr lang="id-ID">
                    <a:noFill/>
                  </a:rPr>
                  <a:t> </a:t>
                </a:r>
              </a:p>
            </p:txBody>
          </p:sp>
        </mc:Fallback>
      </mc:AlternateContent>
      <p:sp>
        <p:nvSpPr>
          <p:cNvPr id="3" name="Title 2"/>
          <p:cNvSpPr>
            <a:spLocks noGrp="1"/>
          </p:cNvSpPr>
          <p:nvPr>
            <p:ph type="title"/>
          </p:nvPr>
        </p:nvSpPr>
        <p:spPr/>
        <p:txBody>
          <a:bodyPr/>
          <a:lstStyle/>
          <a:p>
            <a:endParaRPr lang="id-ID"/>
          </a:p>
        </p:txBody>
      </p:sp>
    </p:spTree>
    <p:extLst>
      <p:ext uri="{BB962C8B-B14F-4D97-AF65-F5344CB8AC3E}">
        <p14:creationId xmlns:p14="http://schemas.microsoft.com/office/powerpoint/2010/main" val="1448489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id-ID" dirty="0" smtClean="0"/>
              <a:t>Ujung Dalam perhitungan diatas diambil tanda kelas setengah dari ujung bawah dan ujung atas, sebagai wakil setiap kelas interval, jadi telah dianggap ada seseorang  mahasiswa yang mendapat nilai 35,5 ada dua  orang yang mendapat 45,5 dan begitu seterusnya</a:t>
            </a:r>
          </a:p>
          <a:p>
            <a:r>
              <a:rPr lang="id-ID" dirty="0" smtClean="0"/>
              <a:t>Cara kedua untuk menhitung rata-rata dari data dalam daftar distribusi frekwensi adalah  dengan cara koding atau cara singkat, untuk itu diambil salah satu tanda kelas namkan xo  harga x0 ini diberi nilai c=0</a:t>
            </a:r>
            <a:endParaRPr lang="id-ID" dirty="0"/>
          </a:p>
        </p:txBody>
      </p:sp>
      <p:sp>
        <p:nvSpPr>
          <p:cNvPr id="3" name="Title 2"/>
          <p:cNvSpPr>
            <a:spLocks noGrp="1"/>
          </p:cNvSpPr>
          <p:nvPr>
            <p:ph type="title"/>
          </p:nvPr>
        </p:nvSpPr>
        <p:spPr/>
        <p:txBody>
          <a:bodyPr/>
          <a:lstStyle/>
          <a:p>
            <a:endParaRPr lang="id-ID"/>
          </a:p>
        </p:txBody>
      </p:sp>
    </p:spTree>
    <p:extLst>
      <p:ext uri="{BB962C8B-B14F-4D97-AF65-F5344CB8AC3E}">
        <p14:creationId xmlns:p14="http://schemas.microsoft.com/office/powerpoint/2010/main" val="3666930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p:txBody>
              <a:bodyPr/>
              <a:lstStyle/>
              <a:p>
                <a:r>
                  <a:rPr lang="id-ID" dirty="0" smtClean="0"/>
                  <a:t>Tanda kelas yang lebih kecil dari x0 berturut-turut diberi harga –harga c=-1 , c=-2, c=-3 dan seterusnya</a:t>
                </a:r>
              </a:p>
              <a:p>
                <a:r>
                  <a:rPr lang="id-ID" dirty="0" smtClean="0"/>
                  <a:t>Tanda kelas yang lebih besar dari x0 berturut-turut  mempunyai harga c=+1, c=+2, c=+3 dan seterusnya</a:t>
                </a:r>
              </a:p>
              <a:p>
                <a:r>
                  <a:rPr lang="id-ID" dirty="0" smtClean="0"/>
                  <a:t>Jika P= panjang kelas interval maka rata-rata dapat dihitung</a:t>
                </a:r>
              </a:p>
              <a:p>
                <a:r>
                  <a:rPr lang="id-ID" dirty="0" smtClean="0"/>
                  <a:t>5................</a:t>
                </a:r>
                <a14:m>
                  <m:oMath xmlns:m="http://schemas.openxmlformats.org/officeDocument/2006/math">
                    <m:r>
                      <a:rPr lang="id-ID" i="1">
                        <a:latin typeface="Cambria Math"/>
                      </a:rPr>
                      <m:t>𝑥</m:t>
                    </m:r>
                    <m:r>
                      <a:rPr lang="id-ID" i="1">
                        <a:latin typeface="Cambria Math"/>
                      </a:rPr>
                      <m:t>=</m:t>
                    </m:r>
                    <m:r>
                      <a:rPr lang="id-ID" b="0" i="1" smtClean="0">
                        <a:latin typeface="Cambria Math"/>
                      </a:rPr>
                      <m:t>𝑥𝑜</m:t>
                    </m:r>
                    <m:r>
                      <a:rPr lang="id-ID" b="0" i="1" smtClean="0">
                        <a:latin typeface="Cambria Math"/>
                      </a:rPr>
                      <m:t>+</m:t>
                    </m:r>
                    <m:r>
                      <a:rPr lang="id-ID" b="0" i="1" smtClean="0">
                        <a:latin typeface="Cambria Math"/>
                      </a:rPr>
                      <m:t>𝑝</m:t>
                    </m:r>
                    <m:r>
                      <a:rPr lang="id-ID" b="0" i="1" smtClean="0">
                        <a:latin typeface="Cambria Math"/>
                      </a:rPr>
                      <m:t>〔</m:t>
                    </m:r>
                    <m:f>
                      <m:fPr>
                        <m:ctrlPr>
                          <a:rPr lang="id-ID" i="1">
                            <a:latin typeface="Cambria Math"/>
                          </a:rPr>
                        </m:ctrlPr>
                      </m:fPr>
                      <m:num>
                        <m:r>
                          <a:rPr lang="id-ID" i="1">
                            <a:latin typeface="Cambria Math"/>
                          </a:rPr>
                          <m:t>Ʃ</m:t>
                        </m:r>
                        <m:r>
                          <a:rPr lang="id-ID" i="1">
                            <a:latin typeface="Cambria Math"/>
                          </a:rPr>
                          <m:t>𝑓𝑖𝑐𝑖</m:t>
                        </m:r>
                      </m:num>
                      <m:den>
                        <m:r>
                          <a:rPr lang="id-ID" i="1">
                            <a:latin typeface="Cambria Math"/>
                          </a:rPr>
                          <m:t>Ʃ</m:t>
                        </m:r>
                        <m:r>
                          <a:rPr lang="id-ID" i="1">
                            <a:latin typeface="Cambria Math"/>
                          </a:rPr>
                          <m:t>𝑓𝑖</m:t>
                        </m:r>
                      </m:den>
                    </m:f>
                  </m:oMath>
                </a14:m>
                <a:r>
                  <a:rPr lang="id-ID" dirty="0" smtClean="0"/>
                  <a:t>〕</a:t>
                </a:r>
                <a:endParaRPr lang="id-ID"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blipFill rotWithShape="1">
                <a:blip r:embed="rId2"/>
                <a:stretch>
                  <a:fillRect l="-1235" t="-1943"/>
                </a:stretch>
              </a:blipFill>
            </p:spPr>
            <p:txBody>
              <a:bodyPr/>
              <a:lstStyle/>
              <a:p>
                <a:r>
                  <a:rPr lang="id-ID">
                    <a:noFill/>
                  </a:rPr>
                  <a:t> </a:t>
                </a:r>
              </a:p>
            </p:txBody>
          </p:sp>
        </mc:Fallback>
      </mc:AlternateContent>
      <p:sp>
        <p:nvSpPr>
          <p:cNvPr id="3" name="Title 2"/>
          <p:cNvSpPr>
            <a:spLocks noGrp="1"/>
          </p:cNvSpPr>
          <p:nvPr>
            <p:ph type="title"/>
          </p:nvPr>
        </p:nvSpPr>
        <p:spPr/>
        <p:txBody>
          <a:bodyPr/>
          <a:lstStyle/>
          <a:p>
            <a:endParaRPr lang="id-ID" dirty="0"/>
          </a:p>
        </p:txBody>
      </p:sp>
    </p:spTree>
    <p:extLst>
      <p:ext uri="{BB962C8B-B14F-4D97-AF65-F5344CB8AC3E}">
        <p14:creationId xmlns:p14="http://schemas.microsoft.com/office/powerpoint/2010/main" val="30014135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id-ID" dirty="0"/>
          </a:p>
        </p:txBody>
      </p:sp>
      <p:sp>
        <p:nvSpPr>
          <p:cNvPr id="3" name="Title 2"/>
          <p:cNvSpPr>
            <a:spLocks noGrp="1"/>
          </p:cNvSpPr>
          <p:nvPr>
            <p:ph type="title"/>
          </p:nvPr>
        </p:nvSpPr>
        <p:spPr/>
        <p:txBody>
          <a:bodyPr>
            <a:normAutofit fontScale="90000"/>
          </a:bodyPr>
          <a:lstStyle/>
          <a:p>
            <a:r>
              <a:rPr lang="id-ID" dirty="0"/>
              <a:t>Conntoh = data nilai ujian 80 mahasiswa seperti tabel</a:t>
            </a:r>
            <a:br>
              <a:rPr lang="id-ID" dirty="0"/>
            </a:br>
            <a:endParaRPr lang="id-ID" dirty="0"/>
          </a:p>
        </p:txBody>
      </p:sp>
      <p:graphicFrame>
        <p:nvGraphicFramePr>
          <p:cNvPr id="4" name="Table 3"/>
          <p:cNvGraphicFramePr>
            <a:graphicFrameLocks noGrp="1"/>
          </p:cNvGraphicFramePr>
          <p:nvPr>
            <p:extLst>
              <p:ext uri="{D42A27DB-BD31-4B8C-83A1-F6EECF244321}">
                <p14:modId xmlns:p14="http://schemas.microsoft.com/office/powerpoint/2010/main" val="1008993229"/>
              </p:ext>
            </p:extLst>
          </p:nvPr>
        </p:nvGraphicFramePr>
        <p:xfrm>
          <a:off x="1331640" y="2420888"/>
          <a:ext cx="6336705" cy="3870960"/>
        </p:xfrm>
        <a:graphic>
          <a:graphicData uri="http://schemas.openxmlformats.org/drawingml/2006/table">
            <a:tbl>
              <a:tblPr firstRow="1" bandRow="1">
                <a:tableStyleId>{5C22544A-7EE6-4342-B048-85BDC9FD1C3A}</a:tableStyleId>
              </a:tblPr>
              <a:tblGrid>
                <a:gridCol w="1267341"/>
                <a:gridCol w="1267341"/>
                <a:gridCol w="1267341"/>
                <a:gridCol w="1267341"/>
                <a:gridCol w="1267341"/>
              </a:tblGrid>
              <a:tr h="531225">
                <a:tc>
                  <a:txBody>
                    <a:bodyPr/>
                    <a:lstStyle/>
                    <a:p>
                      <a:pPr algn="ctr"/>
                      <a:r>
                        <a:rPr lang="id-ID" sz="2000" dirty="0" smtClean="0"/>
                        <a:t>NILAI UJIAN</a:t>
                      </a:r>
                      <a:endParaRPr lang="id-ID" sz="2000" dirty="0"/>
                    </a:p>
                  </a:txBody>
                  <a:tcPr/>
                </a:tc>
                <a:tc>
                  <a:txBody>
                    <a:bodyPr/>
                    <a:lstStyle/>
                    <a:p>
                      <a:pPr algn="ctr"/>
                      <a:r>
                        <a:rPr lang="id-ID" sz="2000" dirty="0" smtClean="0"/>
                        <a:t>FI</a:t>
                      </a:r>
                      <a:endParaRPr lang="id-ID" sz="2000" dirty="0"/>
                    </a:p>
                  </a:txBody>
                  <a:tcPr/>
                </a:tc>
                <a:tc>
                  <a:txBody>
                    <a:bodyPr/>
                    <a:lstStyle/>
                    <a:p>
                      <a:pPr algn="ctr"/>
                      <a:r>
                        <a:rPr lang="id-ID" sz="2000" dirty="0" smtClean="0"/>
                        <a:t>xi</a:t>
                      </a:r>
                      <a:endParaRPr lang="id-ID" sz="2000" dirty="0"/>
                    </a:p>
                  </a:txBody>
                  <a:tcPr/>
                </a:tc>
                <a:tc>
                  <a:txBody>
                    <a:bodyPr/>
                    <a:lstStyle/>
                    <a:p>
                      <a:pPr algn="ctr"/>
                      <a:r>
                        <a:rPr lang="id-ID" sz="2000" dirty="0" smtClean="0"/>
                        <a:t>ci</a:t>
                      </a:r>
                      <a:endParaRPr lang="id-ID" sz="2000" dirty="0"/>
                    </a:p>
                  </a:txBody>
                  <a:tcPr/>
                </a:tc>
                <a:tc>
                  <a:txBody>
                    <a:bodyPr/>
                    <a:lstStyle/>
                    <a:p>
                      <a:pPr algn="ctr"/>
                      <a:r>
                        <a:rPr lang="id-ID" sz="2000" dirty="0" smtClean="0"/>
                        <a:t>Fi</a:t>
                      </a:r>
                      <a:r>
                        <a:rPr lang="id-ID" sz="2000" baseline="0" dirty="0" smtClean="0"/>
                        <a:t> ci</a:t>
                      </a:r>
                      <a:endParaRPr lang="id-ID" sz="2000" dirty="0"/>
                    </a:p>
                  </a:txBody>
                  <a:tcPr/>
                </a:tc>
              </a:tr>
              <a:tr h="300258">
                <a:tc>
                  <a:txBody>
                    <a:bodyPr/>
                    <a:lstStyle/>
                    <a:p>
                      <a:pPr algn="ctr"/>
                      <a:r>
                        <a:rPr lang="id-ID" sz="2000" dirty="0" smtClean="0"/>
                        <a:t>31-40</a:t>
                      </a:r>
                      <a:endParaRPr lang="id-ID" sz="2000" dirty="0"/>
                    </a:p>
                  </a:txBody>
                  <a:tcPr/>
                </a:tc>
                <a:tc>
                  <a:txBody>
                    <a:bodyPr/>
                    <a:lstStyle/>
                    <a:p>
                      <a:pPr algn="ctr"/>
                      <a:r>
                        <a:rPr lang="id-ID" sz="2000" dirty="0" smtClean="0"/>
                        <a:t>1</a:t>
                      </a:r>
                      <a:endParaRPr lang="id-ID" sz="2000" dirty="0"/>
                    </a:p>
                  </a:txBody>
                  <a:tcPr/>
                </a:tc>
                <a:tc>
                  <a:txBody>
                    <a:bodyPr/>
                    <a:lstStyle/>
                    <a:p>
                      <a:pPr algn="ctr"/>
                      <a:r>
                        <a:rPr lang="id-ID" sz="2000" dirty="0" smtClean="0"/>
                        <a:t>35,5</a:t>
                      </a:r>
                      <a:endParaRPr lang="id-ID" sz="2000" dirty="0"/>
                    </a:p>
                  </a:txBody>
                  <a:tcPr/>
                </a:tc>
                <a:tc>
                  <a:txBody>
                    <a:bodyPr/>
                    <a:lstStyle/>
                    <a:p>
                      <a:pPr algn="ctr"/>
                      <a:r>
                        <a:rPr lang="id-ID" sz="2000" dirty="0" smtClean="0"/>
                        <a:t>-4</a:t>
                      </a:r>
                      <a:endParaRPr lang="id-ID" sz="2000" dirty="0"/>
                    </a:p>
                  </a:txBody>
                  <a:tcPr/>
                </a:tc>
                <a:tc>
                  <a:txBody>
                    <a:bodyPr/>
                    <a:lstStyle/>
                    <a:p>
                      <a:pPr algn="ctr"/>
                      <a:r>
                        <a:rPr lang="id-ID" sz="2000" dirty="0" smtClean="0"/>
                        <a:t>-4</a:t>
                      </a:r>
                      <a:endParaRPr lang="id-ID" sz="2000" dirty="0"/>
                    </a:p>
                  </a:txBody>
                  <a:tcPr/>
                </a:tc>
              </a:tr>
              <a:tr h="300258">
                <a:tc>
                  <a:txBody>
                    <a:bodyPr/>
                    <a:lstStyle/>
                    <a:p>
                      <a:pPr algn="ctr"/>
                      <a:r>
                        <a:rPr lang="id-ID" sz="2000" dirty="0" smtClean="0"/>
                        <a:t>41-50</a:t>
                      </a:r>
                      <a:endParaRPr lang="id-ID" sz="2000" dirty="0"/>
                    </a:p>
                  </a:txBody>
                  <a:tcPr/>
                </a:tc>
                <a:tc>
                  <a:txBody>
                    <a:bodyPr/>
                    <a:lstStyle/>
                    <a:p>
                      <a:pPr algn="ctr"/>
                      <a:r>
                        <a:rPr lang="id-ID" sz="2000" dirty="0" smtClean="0"/>
                        <a:t>2</a:t>
                      </a:r>
                      <a:endParaRPr lang="id-ID" sz="2000" dirty="0"/>
                    </a:p>
                  </a:txBody>
                  <a:tcPr/>
                </a:tc>
                <a:tc>
                  <a:txBody>
                    <a:bodyPr/>
                    <a:lstStyle/>
                    <a:p>
                      <a:pPr algn="ctr"/>
                      <a:r>
                        <a:rPr lang="id-ID" sz="2000" dirty="0" smtClean="0"/>
                        <a:t>45,5</a:t>
                      </a:r>
                      <a:endParaRPr lang="id-ID" sz="2000" dirty="0"/>
                    </a:p>
                  </a:txBody>
                  <a:tcPr/>
                </a:tc>
                <a:tc>
                  <a:txBody>
                    <a:bodyPr/>
                    <a:lstStyle/>
                    <a:p>
                      <a:pPr algn="ctr"/>
                      <a:r>
                        <a:rPr lang="id-ID" sz="2000" dirty="0" smtClean="0"/>
                        <a:t>-3</a:t>
                      </a:r>
                      <a:endParaRPr lang="id-ID" sz="2000" dirty="0"/>
                    </a:p>
                  </a:txBody>
                  <a:tcPr/>
                </a:tc>
                <a:tc>
                  <a:txBody>
                    <a:bodyPr/>
                    <a:lstStyle/>
                    <a:p>
                      <a:pPr algn="ctr"/>
                      <a:r>
                        <a:rPr lang="id-ID" sz="2000" dirty="0" smtClean="0"/>
                        <a:t>-6</a:t>
                      </a:r>
                      <a:endParaRPr lang="id-ID" sz="2000" dirty="0"/>
                    </a:p>
                  </a:txBody>
                  <a:tcPr/>
                </a:tc>
              </a:tr>
              <a:tr h="300258">
                <a:tc>
                  <a:txBody>
                    <a:bodyPr/>
                    <a:lstStyle/>
                    <a:p>
                      <a:pPr algn="ctr"/>
                      <a:r>
                        <a:rPr lang="id-ID" sz="2000" dirty="0" smtClean="0"/>
                        <a:t>51-60</a:t>
                      </a:r>
                      <a:endParaRPr lang="id-ID" sz="2000" dirty="0"/>
                    </a:p>
                  </a:txBody>
                  <a:tcPr/>
                </a:tc>
                <a:tc>
                  <a:txBody>
                    <a:bodyPr/>
                    <a:lstStyle/>
                    <a:p>
                      <a:pPr algn="ctr"/>
                      <a:r>
                        <a:rPr lang="id-ID" sz="2000" dirty="0" smtClean="0"/>
                        <a:t>5</a:t>
                      </a:r>
                      <a:endParaRPr lang="id-ID" sz="2000" dirty="0"/>
                    </a:p>
                  </a:txBody>
                  <a:tcPr/>
                </a:tc>
                <a:tc>
                  <a:txBody>
                    <a:bodyPr/>
                    <a:lstStyle/>
                    <a:p>
                      <a:pPr algn="ctr"/>
                      <a:r>
                        <a:rPr lang="id-ID" sz="2000" dirty="0" smtClean="0"/>
                        <a:t>55,5</a:t>
                      </a:r>
                      <a:endParaRPr lang="id-ID" sz="2000" dirty="0"/>
                    </a:p>
                  </a:txBody>
                  <a:tcPr/>
                </a:tc>
                <a:tc>
                  <a:txBody>
                    <a:bodyPr/>
                    <a:lstStyle/>
                    <a:p>
                      <a:pPr algn="ctr"/>
                      <a:r>
                        <a:rPr lang="id-ID" sz="2000" dirty="0" smtClean="0"/>
                        <a:t>-2</a:t>
                      </a:r>
                      <a:endParaRPr lang="id-ID" sz="2000" dirty="0"/>
                    </a:p>
                  </a:txBody>
                  <a:tcPr/>
                </a:tc>
                <a:tc>
                  <a:txBody>
                    <a:bodyPr/>
                    <a:lstStyle/>
                    <a:p>
                      <a:pPr algn="ctr"/>
                      <a:r>
                        <a:rPr lang="id-ID" sz="2000" dirty="0" smtClean="0"/>
                        <a:t>-10</a:t>
                      </a:r>
                      <a:endParaRPr lang="id-ID" sz="2000" dirty="0"/>
                    </a:p>
                  </a:txBody>
                  <a:tcPr/>
                </a:tc>
              </a:tr>
              <a:tr h="300258">
                <a:tc>
                  <a:txBody>
                    <a:bodyPr/>
                    <a:lstStyle/>
                    <a:p>
                      <a:pPr algn="ctr"/>
                      <a:r>
                        <a:rPr lang="id-ID" sz="2000" dirty="0" smtClean="0"/>
                        <a:t>61-70</a:t>
                      </a:r>
                      <a:endParaRPr lang="id-ID" sz="2000" dirty="0"/>
                    </a:p>
                  </a:txBody>
                  <a:tcPr/>
                </a:tc>
                <a:tc>
                  <a:txBody>
                    <a:bodyPr/>
                    <a:lstStyle/>
                    <a:p>
                      <a:pPr algn="ctr"/>
                      <a:r>
                        <a:rPr lang="id-ID" sz="2000" dirty="0" smtClean="0"/>
                        <a:t>15</a:t>
                      </a:r>
                      <a:endParaRPr lang="id-ID" sz="2000" dirty="0"/>
                    </a:p>
                  </a:txBody>
                  <a:tcPr/>
                </a:tc>
                <a:tc>
                  <a:txBody>
                    <a:bodyPr/>
                    <a:lstStyle/>
                    <a:p>
                      <a:pPr algn="ctr"/>
                      <a:r>
                        <a:rPr lang="id-ID" sz="2000" dirty="0" smtClean="0"/>
                        <a:t>65,5</a:t>
                      </a:r>
                      <a:endParaRPr lang="id-ID" sz="2000" dirty="0"/>
                    </a:p>
                  </a:txBody>
                  <a:tcPr/>
                </a:tc>
                <a:tc>
                  <a:txBody>
                    <a:bodyPr/>
                    <a:lstStyle/>
                    <a:p>
                      <a:pPr algn="ctr"/>
                      <a:r>
                        <a:rPr lang="id-ID" sz="2000" dirty="0" smtClean="0"/>
                        <a:t>-1</a:t>
                      </a:r>
                      <a:endParaRPr lang="id-ID" sz="2000" dirty="0"/>
                    </a:p>
                  </a:txBody>
                  <a:tcPr/>
                </a:tc>
                <a:tc>
                  <a:txBody>
                    <a:bodyPr/>
                    <a:lstStyle/>
                    <a:p>
                      <a:pPr algn="ctr"/>
                      <a:r>
                        <a:rPr lang="id-ID" sz="2000" dirty="0" smtClean="0"/>
                        <a:t>-15</a:t>
                      </a:r>
                      <a:endParaRPr lang="id-ID" sz="2000" dirty="0"/>
                    </a:p>
                  </a:txBody>
                  <a:tcPr/>
                </a:tc>
              </a:tr>
              <a:tr h="300258">
                <a:tc>
                  <a:txBody>
                    <a:bodyPr/>
                    <a:lstStyle/>
                    <a:p>
                      <a:pPr algn="ctr"/>
                      <a:r>
                        <a:rPr lang="id-ID" sz="2000" dirty="0" smtClean="0"/>
                        <a:t>71-80</a:t>
                      </a:r>
                      <a:endParaRPr lang="id-ID" sz="2000" dirty="0"/>
                    </a:p>
                  </a:txBody>
                  <a:tcPr/>
                </a:tc>
                <a:tc>
                  <a:txBody>
                    <a:bodyPr/>
                    <a:lstStyle/>
                    <a:p>
                      <a:pPr algn="ctr"/>
                      <a:r>
                        <a:rPr lang="id-ID" sz="2000" dirty="0" smtClean="0"/>
                        <a:t>25</a:t>
                      </a:r>
                      <a:endParaRPr lang="id-ID" sz="2000" dirty="0"/>
                    </a:p>
                  </a:txBody>
                  <a:tcPr/>
                </a:tc>
                <a:tc>
                  <a:txBody>
                    <a:bodyPr/>
                    <a:lstStyle/>
                    <a:p>
                      <a:pPr algn="ctr"/>
                      <a:r>
                        <a:rPr lang="id-ID" sz="2000" dirty="0" smtClean="0"/>
                        <a:t>75,5</a:t>
                      </a:r>
                      <a:endParaRPr lang="id-ID" sz="2000" dirty="0"/>
                    </a:p>
                  </a:txBody>
                  <a:tcPr/>
                </a:tc>
                <a:tc>
                  <a:txBody>
                    <a:bodyPr/>
                    <a:lstStyle/>
                    <a:p>
                      <a:pPr algn="ctr"/>
                      <a:r>
                        <a:rPr lang="id-ID" sz="2000" dirty="0" smtClean="0"/>
                        <a:t>0</a:t>
                      </a:r>
                      <a:endParaRPr lang="id-ID" sz="2000" dirty="0"/>
                    </a:p>
                  </a:txBody>
                  <a:tcPr/>
                </a:tc>
                <a:tc>
                  <a:txBody>
                    <a:bodyPr/>
                    <a:lstStyle/>
                    <a:p>
                      <a:pPr algn="ctr"/>
                      <a:r>
                        <a:rPr lang="id-ID" sz="2000" dirty="0" smtClean="0"/>
                        <a:t>0</a:t>
                      </a:r>
                      <a:endParaRPr lang="id-ID" sz="2000" dirty="0"/>
                    </a:p>
                  </a:txBody>
                  <a:tcPr/>
                </a:tc>
              </a:tr>
              <a:tr h="300258">
                <a:tc>
                  <a:txBody>
                    <a:bodyPr/>
                    <a:lstStyle/>
                    <a:p>
                      <a:pPr algn="ctr"/>
                      <a:r>
                        <a:rPr lang="id-ID" sz="2000" dirty="0" smtClean="0"/>
                        <a:t>81-90</a:t>
                      </a:r>
                      <a:endParaRPr lang="id-ID" sz="2000" dirty="0"/>
                    </a:p>
                  </a:txBody>
                  <a:tcPr/>
                </a:tc>
                <a:tc>
                  <a:txBody>
                    <a:bodyPr/>
                    <a:lstStyle/>
                    <a:p>
                      <a:pPr algn="ctr"/>
                      <a:r>
                        <a:rPr lang="id-ID" sz="2000" dirty="0" smtClean="0"/>
                        <a:t>20</a:t>
                      </a:r>
                      <a:endParaRPr lang="id-ID" sz="2000" dirty="0"/>
                    </a:p>
                  </a:txBody>
                  <a:tcPr/>
                </a:tc>
                <a:tc>
                  <a:txBody>
                    <a:bodyPr/>
                    <a:lstStyle/>
                    <a:p>
                      <a:pPr algn="ctr"/>
                      <a:r>
                        <a:rPr lang="id-ID" sz="2000" dirty="0" smtClean="0"/>
                        <a:t>85,5</a:t>
                      </a:r>
                      <a:endParaRPr lang="id-ID" sz="2000" dirty="0"/>
                    </a:p>
                  </a:txBody>
                  <a:tcPr/>
                </a:tc>
                <a:tc>
                  <a:txBody>
                    <a:bodyPr/>
                    <a:lstStyle/>
                    <a:p>
                      <a:pPr algn="ctr"/>
                      <a:r>
                        <a:rPr lang="id-ID" sz="2000" dirty="0" smtClean="0"/>
                        <a:t>1</a:t>
                      </a:r>
                      <a:endParaRPr lang="id-ID" sz="2000" dirty="0"/>
                    </a:p>
                  </a:txBody>
                  <a:tcPr/>
                </a:tc>
                <a:tc>
                  <a:txBody>
                    <a:bodyPr/>
                    <a:lstStyle/>
                    <a:p>
                      <a:pPr algn="ctr"/>
                      <a:r>
                        <a:rPr lang="id-ID" sz="2000" dirty="0" smtClean="0"/>
                        <a:t>20</a:t>
                      </a:r>
                      <a:endParaRPr lang="id-ID" sz="2000" dirty="0"/>
                    </a:p>
                  </a:txBody>
                  <a:tcPr/>
                </a:tc>
              </a:tr>
              <a:tr h="300258">
                <a:tc>
                  <a:txBody>
                    <a:bodyPr/>
                    <a:lstStyle/>
                    <a:p>
                      <a:pPr algn="ctr"/>
                      <a:r>
                        <a:rPr lang="id-ID" sz="2000" dirty="0" smtClean="0"/>
                        <a:t>91-100</a:t>
                      </a:r>
                      <a:endParaRPr lang="id-ID" sz="2000" dirty="0"/>
                    </a:p>
                  </a:txBody>
                  <a:tcPr/>
                </a:tc>
                <a:tc>
                  <a:txBody>
                    <a:bodyPr/>
                    <a:lstStyle/>
                    <a:p>
                      <a:pPr algn="ctr"/>
                      <a:r>
                        <a:rPr lang="id-ID" sz="2000" dirty="0" smtClean="0"/>
                        <a:t>12</a:t>
                      </a:r>
                      <a:endParaRPr lang="id-ID" sz="2000" dirty="0"/>
                    </a:p>
                  </a:txBody>
                  <a:tcPr/>
                </a:tc>
                <a:tc>
                  <a:txBody>
                    <a:bodyPr/>
                    <a:lstStyle/>
                    <a:p>
                      <a:pPr algn="ctr"/>
                      <a:r>
                        <a:rPr lang="id-ID" sz="2000" dirty="0" smtClean="0"/>
                        <a:t>95,5</a:t>
                      </a:r>
                      <a:endParaRPr lang="id-ID" sz="2000" dirty="0"/>
                    </a:p>
                  </a:txBody>
                  <a:tcPr/>
                </a:tc>
                <a:tc>
                  <a:txBody>
                    <a:bodyPr/>
                    <a:lstStyle/>
                    <a:p>
                      <a:pPr algn="ctr"/>
                      <a:r>
                        <a:rPr lang="id-ID" sz="2000" dirty="0" smtClean="0"/>
                        <a:t>2</a:t>
                      </a:r>
                      <a:endParaRPr lang="id-ID" sz="2000" dirty="0"/>
                    </a:p>
                  </a:txBody>
                  <a:tcPr/>
                </a:tc>
                <a:tc>
                  <a:txBody>
                    <a:bodyPr/>
                    <a:lstStyle/>
                    <a:p>
                      <a:pPr algn="ctr"/>
                      <a:r>
                        <a:rPr lang="id-ID" sz="2000" dirty="0" smtClean="0"/>
                        <a:t>24</a:t>
                      </a:r>
                      <a:endParaRPr lang="id-ID" sz="2000" dirty="0"/>
                    </a:p>
                  </a:txBody>
                  <a:tcPr/>
                </a:tc>
              </a:tr>
              <a:tr h="300258">
                <a:tc>
                  <a:txBody>
                    <a:bodyPr/>
                    <a:lstStyle/>
                    <a:p>
                      <a:pPr algn="ctr"/>
                      <a:r>
                        <a:rPr lang="id-ID" sz="2000" dirty="0" smtClean="0"/>
                        <a:t>JUMLAH</a:t>
                      </a:r>
                      <a:endParaRPr lang="id-ID" sz="2000" dirty="0"/>
                    </a:p>
                  </a:txBody>
                  <a:tcPr/>
                </a:tc>
                <a:tc>
                  <a:txBody>
                    <a:bodyPr/>
                    <a:lstStyle/>
                    <a:p>
                      <a:pPr algn="ctr"/>
                      <a:r>
                        <a:rPr lang="id-ID" sz="2000" dirty="0" smtClean="0"/>
                        <a:t>80</a:t>
                      </a:r>
                      <a:endParaRPr lang="id-ID" sz="2000" dirty="0"/>
                    </a:p>
                  </a:txBody>
                  <a:tcPr/>
                </a:tc>
                <a:tc>
                  <a:txBody>
                    <a:bodyPr/>
                    <a:lstStyle/>
                    <a:p>
                      <a:pPr algn="ctr"/>
                      <a:endParaRPr lang="id-ID" sz="2000" dirty="0"/>
                    </a:p>
                  </a:txBody>
                  <a:tcPr/>
                </a:tc>
                <a:tc>
                  <a:txBody>
                    <a:bodyPr/>
                    <a:lstStyle/>
                    <a:p>
                      <a:pPr algn="ctr"/>
                      <a:endParaRPr lang="id-ID" sz="2000" dirty="0"/>
                    </a:p>
                  </a:txBody>
                  <a:tcPr/>
                </a:tc>
                <a:tc>
                  <a:txBody>
                    <a:bodyPr/>
                    <a:lstStyle/>
                    <a:p>
                      <a:pPr algn="ctr"/>
                      <a:r>
                        <a:rPr lang="id-ID" sz="2000" dirty="0" smtClean="0"/>
                        <a:t>9</a:t>
                      </a:r>
                      <a:endParaRPr lang="id-ID" sz="2000" dirty="0"/>
                    </a:p>
                  </a:txBody>
                  <a:tcPr/>
                </a:tc>
              </a:tr>
            </a:tbl>
          </a:graphicData>
        </a:graphic>
      </p:graphicFrame>
    </p:spTree>
    <p:extLst>
      <p:ext uri="{BB962C8B-B14F-4D97-AF65-F5344CB8AC3E}">
        <p14:creationId xmlns:p14="http://schemas.microsoft.com/office/powerpoint/2010/main" val="1509084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p:txBody>
              <a:bodyPr/>
              <a:lstStyle/>
              <a:p>
                <a:r>
                  <a:rPr lang="id-ID" dirty="0" smtClean="0"/>
                  <a:t>................</a:t>
                </a:r>
                <a14:m>
                  <m:oMath xmlns:m="http://schemas.openxmlformats.org/officeDocument/2006/math">
                    <m:r>
                      <a:rPr lang="id-ID" i="1">
                        <a:latin typeface="Cambria Math"/>
                      </a:rPr>
                      <m:t>𝑥</m:t>
                    </m:r>
                    <m:r>
                      <a:rPr lang="id-ID" i="1">
                        <a:latin typeface="Cambria Math"/>
                      </a:rPr>
                      <m:t>=</m:t>
                    </m:r>
                    <m:r>
                      <a:rPr lang="id-ID" i="1">
                        <a:latin typeface="Cambria Math"/>
                      </a:rPr>
                      <m:t>𝑥𝑜</m:t>
                    </m:r>
                    <m:r>
                      <a:rPr lang="id-ID" i="1">
                        <a:latin typeface="Cambria Math"/>
                      </a:rPr>
                      <m:t>+</m:t>
                    </m:r>
                    <m:r>
                      <a:rPr lang="id-ID" i="1">
                        <a:latin typeface="Cambria Math"/>
                      </a:rPr>
                      <m:t>𝑝</m:t>
                    </m:r>
                    <m:r>
                      <a:rPr lang="id-ID" i="1">
                        <a:latin typeface="Cambria Math"/>
                      </a:rPr>
                      <m:t>〔</m:t>
                    </m:r>
                    <m:f>
                      <m:fPr>
                        <m:ctrlPr>
                          <a:rPr lang="id-ID" i="1">
                            <a:latin typeface="Cambria Math"/>
                          </a:rPr>
                        </m:ctrlPr>
                      </m:fPr>
                      <m:num>
                        <m:r>
                          <a:rPr lang="id-ID" i="1">
                            <a:latin typeface="Cambria Math"/>
                          </a:rPr>
                          <m:t>Ʃ</m:t>
                        </m:r>
                        <m:r>
                          <a:rPr lang="id-ID" i="1">
                            <a:latin typeface="Cambria Math"/>
                          </a:rPr>
                          <m:t>𝑓𝑖𝑐𝑖</m:t>
                        </m:r>
                      </m:num>
                      <m:den>
                        <m:r>
                          <a:rPr lang="id-ID" i="1">
                            <a:latin typeface="Cambria Math"/>
                          </a:rPr>
                          <m:t>Ʃ</m:t>
                        </m:r>
                        <m:r>
                          <a:rPr lang="id-ID" i="1">
                            <a:latin typeface="Cambria Math"/>
                          </a:rPr>
                          <m:t>𝑓𝑖</m:t>
                        </m:r>
                      </m:den>
                    </m:f>
                  </m:oMath>
                </a14:m>
                <a:r>
                  <a:rPr lang="id-ID" dirty="0"/>
                  <a:t>〕</a:t>
                </a:r>
              </a:p>
              <a:p>
                <a:r>
                  <a:rPr lang="id-ID" dirty="0"/>
                  <a:t>................</a:t>
                </a:r>
                <a14:m>
                  <m:oMath xmlns:m="http://schemas.openxmlformats.org/officeDocument/2006/math">
                    <m:r>
                      <a:rPr lang="id-ID" i="1">
                        <a:latin typeface="Cambria Math"/>
                      </a:rPr>
                      <m:t>𝑥</m:t>
                    </m:r>
                    <m:r>
                      <a:rPr lang="id-ID" i="1">
                        <a:latin typeface="Cambria Math"/>
                      </a:rPr>
                      <m:t>=75,5+10</m:t>
                    </m:r>
                    <m:r>
                      <a:rPr lang="id-ID" i="1">
                        <a:latin typeface="Cambria Math"/>
                      </a:rPr>
                      <m:t>〔</m:t>
                    </m:r>
                    <m:f>
                      <m:fPr>
                        <m:ctrlPr>
                          <a:rPr lang="id-ID" i="1">
                            <a:latin typeface="Cambria Math"/>
                          </a:rPr>
                        </m:ctrlPr>
                      </m:fPr>
                      <m:num>
                        <m:r>
                          <a:rPr lang="en-US" b="0" i="1" smtClean="0">
                            <a:latin typeface="Cambria Math"/>
                          </a:rPr>
                          <m:t>9</m:t>
                        </m:r>
                      </m:num>
                      <m:den>
                        <m:r>
                          <a:rPr lang="en-US" b="0" i="1" smtClean="0">
                            <a:latin typeface="Cambria Math"/>
                          </a:rPr>
                          <m:t>80</m:t>
                        </m:r>
                      </m:den>
                    </m:f>
                  </m:oMath>
                </a14:m>
                <a:r>
                  <a:rPr lang="id-ID" dirty="0"/>
                  <a:t>〕</a:t>
                </a:r>
                <a:r>
                  <a:rPr lang="en-US" dirty="0" smtClean="0"/>
                  <a:t>=76,62</a:t>
                </a:r>
                <a:endParaRPr lang="id-ID" dirty="0"/>
              </a:p>
              <a:p>
                <a:endParaRPr lang="en-US"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blipFill rotWithShape="1">
                <a:blip r:embed="rId2"/>
                <a:stretch>
                  <a:fillRect l="-1235"/>
                </a:stretch>
              </a:blipFill>
            </p:spPr>
            <p:txBody>
              <a:bodyPr/>
              <a:lstStyle/>
              <a:p>
                <a:r>
                  <a:rPr lang="en-US">
                    <a:noFill/>
                  </a:rPr>
                  <a:t> </a:t>
                </a:r>
              </a:p>
            </p:txBody>
          </p:sp>
        </mc:Fallback>
      </mc:AlternateContent>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18849327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id-ID" dirty="0" smtClean="0"/>
                  <a:t>Jika perbandingan tiap dia data berurutan tetap atau hampir tetap rata-rata ukur lebih baik dipakai dari pada rata-ratab hitung dan apabila dikehendaki rata-ratanya, untuk data bernilai x1 ,x2.......xn maka rata-rata ukur di definisikan sebagai</a:t>
                </a:r>
              </a:p>
              <a:p>
                <a:r>
                  <a:rPr lang="id-ID" dirty="0" smtClean="0"/>
                  <a:t>U </a:t>
                </a:r>
                <a14:m>
                  <m:oMath xmlns:m="http://schemas.openxmlformats.org/officeDocument/2006/math">
                    <m:r>
                      <a:rPr lang="id-ID" b="0" i="1" smtClean="0">
                        <a:latin typeface="Cambria Math"/>
                      </a:rPr>
                      <m:t>=</m:t>
                    </m:r>
                    <m:r>
                      <a:rPr lang="id-ID" b="0" i="1" smtClean="0">
                        <a:latin typeface="Cambria Math"/>
                      </a:rPr>
                      <m:t>𝑛</m:t>
                    </m:r>
                    <m:r>
                      <a:rPr lang="id-ID" b="0" i="1" smtClean="0">
                        <a:latin typeface="Cambria Math"/>
                      </a:rPr>
                      <m:t>√</m:t>
                    </m:r>
                  </m:oMath>
                </a14:m>
                <a:r>
                  <a:rPr lang="id-ID" dirty="0" smtClean="0"/>
                  <a:t> xi,x2,x3......xn</a:t>
                </a:r>
              </a:p>
              <a:p>
                <a:r>
                  <a:rPr lang="id-ID" dirty="0" smtClean="0"/>
                  <a:t>Yaitu akar pangkat n dari produk (x1,x2,x3......xn)</a:t>
                </a:r>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235" t="-1943"/>
                </a:stretch>
              </a:blipFill>
            </p:spPr>
            <p:txBody>
              <a:bodyPr/>
              <a:lstStyle/>
              <a:p>
                <a:r>
                  <a:rPr lang="id-ID">
                    <a:noFill/>
                  </a:rPr>
                  <a:t> </a:t>
                </a:r>
              </a:p>
            </p:txBody>
          </p:sp>
        </mc:Fallback>
      </mc:AlternateContent>
      <p:sp>
        <p:nvSpPr>
          <p:cNvPr id="2" name="Title 1"/>
          <p:cNvSpPr>
            <a:spLocks noGrp="1"/>
          </p:cNvSpPr>
          <p:nvPr>
            <p:ph type="title"/>
          </p:nvPr>
        </p:nvSpPr>
        <p:spPr/>
        <p:txBody>
          <a:bodyPr/>
          <a:lstStyle/>
          <a:p>
            <a:r>
              <a:rPr lang="id-ID" dirty="0" smtClean="0"/>
              <a:t>RATA-RATA UKUR</a:t>
            </a:r>
            <a:endParaRPr lang="id-ID" dirty="0"/>
          </a:p>
        </p:txBody>
      </p:sp>
    </p:spTree>
    <p:extLst>
      <p:ext uri="{BB962C8B-B14F-4D97-AF65-F5344CB8AC3E}">
        <p14:creationId xmlns:p14="http://schemas.microsoft.com/office/powerpoint/2010/main" val="35363924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r>
                  <a:rPr lang="id-ID" dirty="0" smtClean="0"/>
                  <a:t>Contoh rata-rata ukur untuk data x1 = 2, x2 =4 dan x3 =8 adalah</a:t>
                </a:r>
              </a:p>
              <a:p>
                <a:r>
                  <a:rPr lang="id-ID" dirty="0" smtClean="0"/>
                  <a:t>U = 3√2x4x8 = 4</a:t>
                </a:r>
              </a:p>
              <a:p>
                <a:r>
                  <a:rPr lang="id-ID" dirty="0" smtClean="0"/>
                  <a:t>Untuk bilangan-bilangan yang bernilai besar lebih baik menggunakan logaritma </a:t>
                </a:r>
              </a:p>
              <a:p>
                <a:r>
                  <a:rPr lang="id-ID" dirty="0" smtClean="0"/>
                  <a:t>Log u </a:t>
                </a:r>
                <a14:m>
                  <m:oMath xmlns:m="http://schemas.openxmlformats.org/officeDocument/2006/math">
                    <m:r>
                      <a:rPr lang="id-ID" i="1">
                        <a:latin typeface="Cambria Math"/>
                      </a:rPr>
                      <m:t>=</m:t>
                    </m:r>
                    <m:f>
                      <m:fPr>
                        <m:ctrlPr>
                          <a:rPr lang="id-ID" i="1">
                            <a:latin typeface="Cambria Math"/>
                          </a:rPr>
                        </m:ctrlPr>
                      </m:fPr>
                      <m:num>
                        <m:r>
                          <a:rPr lang="id-ID" i="1">
                            <a:latin typeface="Cambria Math"/>
                          </a:rPr>
                          <m:t>Ʃ</m:t>
                        </m:r>
                        <m:r>
                          <a:rPr lang="id-ID" b="0" i="1" smtClean="0">
                            <a:latin typeface="Cambria Math"/>
                          </a:rPr>
                          <m:t>𝑙𝑜𝑔</m:t>
                        </m:r>
                        <m:r>
                          <a:rPr lang="id-ID" i="1">
                            <a:latin typeface="Cambria Math"/>
                          </a:rPr>
                          <m:t>𝑥𝑖</m:t>
                        </m:r>
                      </m:num>
                      <m:den>
                        <m:r>
                          <a:rPr lang="id-ID" b="0" i="1" smtClean="0">
                            <a:latin typeface="Cambria Math"/>
                          </a:rPr>
                          <m:t>𝑛</m:t>
                        </m:r>
                      </m:den>
                    </m:f>
                  </m:oMath>
                </a14:m>
                <a:endParaRPr lang="id-ID" dirty="0" smtClean="0"/>
              </a:p>
              <a:p>
                <a:r>
                  <a:rPr lang="id-ID" dirty="0" smtClean="0"/>
                  <a:t>Yakni logaritma rata-rata ukur  sama dengan jumlah logaritma tiap data dibagi oleh banyaknya data</a:t>
                </a:r>
                <a:endParaRPr lang="id-ID" dirty="0"/>
              </a:p>
              <a:p>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235" t="-3004" r="-1811"/>
                </a:stretch>
              </a:blipFill>
            </p:spPr>
            <p:txBody>
              <a:bodyPr/>
              <a:lstStyle/>
              <a:p>
                <a:r>
                  <a:rPr lang="id-ID">
                    <a:noFill/>
                  </a:rPr>
                  <a:t> </a:t>
                </a:r>
              </a:p>
            </p:txBody>
          </p:sp>
        </mc:Fallback>
      </mc:AlternateContent>
      <p:sp>
        <p:nvSpPr>
          <p:cNvPr id="2" name="Title 1"/>
          <p:cNvSpPr>
            <a:spLocks noGrp="1"/>
          </p:cNvSpPr>
          <p:nvPr>
            <p:ph type="title"/>
          </p:nvPr>
        </p:nvSpPr>
        <p:spPr/>
        <p:txBody>
          <a:bodyPr/>
          <a:lstStyle/>
          <a:p>
            <a:endParaRPr lang="id-ID"/>
          </a:p>
        </p:txBody>
      </p:sp>
    </p:spTree>
    <p:extLst>
      <p:ext uri="{BB962C8B-B14F-4D97-AF65-F5344CB8AC3E}">
        <p14:creationId xmlns:p14="http://schemas.microsoft.com/office/powerpoint/2010/main" val="24516600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72067" y="2276872"/>
                <a:ext cx="7660373" cy="4104455"/>
              </a:xfrm>
            </p:spPr>
            <p:txBody>
              <a:bodyPr>
                <a:normAutofit/>
              </a:bodyPr>
              <a:lstStyle/>
              <a:p>
                <a:r>
                  <a:rPr lang="id-ID" dirty="0" smtClean="0"/>
                  <a:t>Rata-rata ukur  </a:t>
                </a:r>
                <a:r>
                  <a:rPr lang="id-ID" sz="2800" dirty="0" smtClean="0"/>
                  <a:t>u</a:t>
                </a:r>
                <a:r>
                  <a:rPr lang="id-ID" dirty="0" smtClean="0"/>
                  <a:t> akan didapat dengan jalan mencari kembali logaritmanya, tabel logaritma sederhana ada di tabel apendik (daftar A)</a:t>
                </a:r>
              </a:p>
              <a:p>
                <a:r>
                  <a:rPr lang="id-ID" dirty="0" smtClean="0"/>
                  <a:t>Contoh= sekedar menunjukan penggunaan rumus diatas misalnya x1 =2, x2 = 4 dan x3 = 8</a:t>
                </a:r>
              </a:p>
              <a:p>
                <a:r>
                  <a:rPr lang="id-ID" dirty="0" smtClean="0"/>
                  <a:t>Maka log 2 = 0,3010: log 4 =0,6021 dan log 8 = 0,9031</a:t>
                </a:r>
              </a:p>
              <a:p>
                <a:r>
                  <a:rPr lang="id-ID" dirty="0" smtClean="0"/>
                  <a:t>Maka Log U =</a:t>
                </a:r>
                <a:r>
                  <a:rPr lang="id-ID" dirty="0"/>
                  <a:t> </a:t>
                </a:r>
                <a14:m>
                  <m:oMath xmlns:m="http://schemas.openxmlformats.org/officeDocument/2006/math">
                    <m:f>
                      <m:fPr>
                        <m:ctrlPr>
                          <a:rPr lang="id-ID" i="1">
                            <a:latin typeface="Cambria Math"/>
                          </a:rPr>
                        </m:ctrlPr>
                      </m:fPr>
                      <m:num>
                        <m:func>
                          <m:funcPr>
                            <m:ctrlPr>
                              <a:rPr lang="id-ID" b="0" i="1" smtClean="0">
                                <a:latin typeface="Cambria Math"/>
                              </a:rPr>
                            </m:ctrlPr>
                          </m:funcPr>
                          <m:fName>
                            <m:r>
                              <m:rPr>
                                <m:sty m:val="p"/>
                              </m:rPr>
                              <a:rPr lang="id-ID" b="0" i="0" smtClean="0">
                                <a:latin typeface="Cambria Math"/>
                              </a:rPr>
                              <m:t>log</m:t>
                            </m:r>
                          </m:fName>
                          <m:e>
                            <m:r>
                              <a:rPr lang="id-ID" b="0" i="1" smtClean="0">
                                <a:latin typeface="Cambria Math"/>
                              </a:rPr>
                              <m:t>2+</m:t>
                            </m:r>
                            <m:r>
                              <a:rPr lang="id-ID" b="0" i="1" smtClean="0">
                                <a:latin typeface="Cambria Math"/>
                              </a:rPr>
                              <m:t>𝑙𝑜𝑔</m:t>
                            </m:r>
                            <m:r>
                              <a:rPr lang="id-ID" b="0" i="1" smtClean="0">
                                <a:latin typeface="Cambria Math"/>
                              </a:rPr>
                              <m:t>4+</m:t>
                            </m:r>
                            <m:func>
                              <m:funcPr>
                                <m:ctrlPr>
                                  <a:rPr lang="id-ID" b="0" i="1" smtClean="0">
                                    <a:latin typeface="Cambria Math"/>
                                  </a:rPr>
                                </m:ctrlPr>
                              </m:funcPr>
                              <m:fName>
                                <m:r>
                                  <m:rPr>
                                    <m:sty m:val="p"/>
                                  </m:rPr>
                                  <a:rPr lang="id-ID" b="0" i="0" smtClean="0">
                                    <a:latin typeface="Cambria Math"/>
                                  </a:rPr>
                                  <m:t>log</m:t>
                                </m:r>
                              </m:fName>
                              <m:e>
                                <m:r>
                                  <a:rPr lang="id-ID" b="0" i="1" smtClean="0">
                                    <a:latin typeface="Cambria Math"/>
                                  </a:rPr>
                                  <m:t>8</m:t>
                                </m:r>
                              </m:e>
                            </m:func>
                          </m:e>
                        </m:func>
                      </m:num>
                      <m:den>
                        <m:r>
                          <a:rPr lang="id-ID" i="1">
                            <a:latin typeface="Cambria Math"/>
                          </a:rPr>
                          <m:t>𝑛</m:t>
                        </m:r>
                      </m:den>
                    </m:f>
                  </m:oMath>
                </a14:m>
                <a:endParaRPr lang="id-ID" dirty="0" smtClean="0"/>
              </a:p>
              <a:p>
                <a:r>
                  <a:rPr lang="id-ID" dirty="0" smtClean="0"/>
                  <a:t>                      =  </a:t>
                </a:r>
                <a14:m>
                  <m:oMath xmlns:m="http://schemas.openxmlformats.org/officeDocument/2006/math">
                    <m:f>
                      <m:fPr>
                        <m:ctrlPr>
                          <a:rPr lang="id-ID" i="1">
                            <a:latin typeface="Cambria Math"/>
                          </a:rPr>
                        </m:ctrlPr>
                      </m:fPr>
                      <m:num>
                        <m:r>
                          <a:rPr lang="id-ID" b="0" i="1" smtClean="0">
                            <a:latin typeface="Cambria Math"/>
                          </a:rPr>
                          <m:t>0,3010+0,6021+0,9031</m:t>
                        </m:r>
                      </m:num>
                      <m:den>
                        <m:r>
                          <a:rPr lang="id-ID" b="0" i="1" smtClean="0">
                            <a:latin typeface="Cambria Math"/>
                          </a:rPr>
                          <m:t>3</m:t>
                        </m:r>
                      </m:den>
                    </m:f>
                  </m:oMath>
                </a14:m>
                <a:r>
                  <a:rPr lang="id-ID" dirty="0" smtClean="0"/>
                  <a:t>= 0,6021</a:t>
                </a:r>
                <a:endParaRPr lang="id-ID"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72067" y="2276872"/>
                <a:ext cx="7660373" cy="4104455"/>
              </a:xfrm>
              <a:blipFill rotWithShape="1">
                <a:blip r:embed="rId2"/>
                <a:stretch>
                  <a:fillRect l="-1193" t="-1337" r="-1034"/>
                </a:stretch>
              </a:blipFill>
            </p:spPr>
            <p:txBody>
              <a:bodyPr/>
              <a:lstStyle/>
              <a:p>
                <a:r>
                  <a:rPr lang="id-ID">
                    <a:noFill/>
                  </a:rPr>
                  <a:t> </a:t>
                </a:r>
              </a:p>
            </p:txBody>
          </p:sp>
        </mc:Fallback>
      </mc:AlternateContent>
      <p:sp>
        <p:nvSpPr>
          <p:cNvPr id="2" name="Title 1"/>
          <p:cNvSpPr>
            <a:spLocks noGrp="1"/>
          </p:cNvSpPr>
          <p:nvPr>
            <p:ph type="title"/>
          </p:nvPr>
        </p:nvSpPr>
        <p:spPr/>
        <p:txBody>
          <a:bodyPr/>
          <a:lstStyle/>
          <a:p>
            <a:r>
              <a:rPr lang="id-ID" dirty="0" smtClean="0"/>
              <a:t> </a:t>
            </a:r>
            <a:endParaRPr lang="id-ID" dirty="0"/>
          </a:p>
        </p:txBody>
      </p:sp>
    </p:spTree>
    <p:extLst>
      <p:ext uri="{BB962C8B-B14F-4D97-AF65-F5344CB8AC3E}">
        <p14:creationId xmlns:p14="http://schemas.microsoft.com/office/powerpoint/2010/main" val="35879958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1" y="1772817"/>
            <a:ext cx="8136904" cy="2808312"/>
          </a:xfrm>
        </p:spPr>
        <p:txBody>
          <a:bodyPr>
            <a:normAutofit lnSpcReduction="10000"/>
          </a:bodyPr>
          <a:lstStyle/>
          <a:p>
            <a:r>
              <a:rPr lang="id-ID" dirty="0" smtClean="0"/>
              <a:t>Untuk menentukan fenomena yang sering terjadi digunakan urkuran modusdisingkat Mo ukuran ini bisa digunakan untuk menentukan rata-rata data kuantitatif</a:t>
            </a:r>
          </a:p>
          <a:p>
            <a:r>
              <a:rPr lang="id-ID" dirty="0" smtClean="0"/>
              <a:t>Modus untuk data kuantitatif ditentukan dengan jalan menentukan frekwensi terbanyak diantaranya =</a:t>
            </a:r>
          </a:p>
          <a:p>
            <a:r>
              <a:rPr lang="id-ID" dirty="0" smtClean="0"/>
              <a:t>Contoh =terdapat sampel dengan nilai data=</a:t>
            </a:r>
          </a:p>
          <a:p>
            <a:r>
              <a:rPr lang="id-ID" dirty="0" smtClean="0"/>
              <a:t>12,34,14,34,28,34,34,28,14 dan dalam tabel dapat disusun</a:t>
            </a:r>
          </a:p>
          <a:p>
            <a:endParaRPr lang="id-ID" dirty="0"/>
          </a:p>
        </p:txBody>
      </p:sp>
      <p:sp>
        <p:nvSpPr>
          <p:cNvPr id="3" name="Title 2"/>
          <p:cNvSpPr>
            <a:spLocks noGrp="1"/>
          </p:cNvSpPr>
          <p:nvPr>
            <p:ph type="title"/>
          </p:nvPr>
        </p:nvSpPr>
        <p:spPr/>
        <p:txBody>
          <a:bodyPr/>
          <a:lstStyle/>
          <a:p>
            <a:endParaRPr lang="id-ID"/>
          </a:p>
        </p:txBody>
      </p:sp>
      <p:graphicFrame>
        <p:nvGraphicFramePr>
          <p:cNvPr id="5" name="Table 4"/>
          <p:cNvGraphicFramePr>
            <a:graphicFrameLocks noGrp="1"/>
          </p:cNvGraphicFramePr>
          <p:nvPr>
            <p:extLst>
              <p:ext uri="{D42A27DB-BD31-4B8C-83A1-F6EECF244321}">
                <p14:modId xmlns:p14="http://schemas.microsoft.com/office/powerpoint/2010/main" val="3899465109"/>
              </p:ext>
            </p:extLst>
          </p:nvPr>
        </p:nvGraphicFramePr>
        <p:xfrm>
          <a:off x="1043608" y="4437112"/>
          <a:ext cx="6096000" cy="1854200"/>
        </p:xfrm>
        <a:graphic>
          <a:graphicData uri="http://schemas.openxmlformats.org/drawingml/2006/table">
            <a:tbl>
              <a:tblPr firstRow="1" bandRow="1">
                <a:tableStyleId>{5C22544A-7EE6-4342-B048-85BDC9FD1C3A}</a:tableStyleId>
              </a:tblPr>
              <a:tblGrid>
                <a:gridCol w="3048000"/>
                <a:gridCol w="3048000"/>
              </a:tblGrid>
              <a:tr h="370840">
                <a:tc>
                  <a:txBody>
                    <a:bodyPr/>
                    <a:lstStyle/>
                    <a:p>
                      <a:pPr algn="ctr"/>
                      <a:r>
                        <a:rPr lang="id-ID" dirty="0" smtClean="0"/>
                        <a:t>xi</a:t>
                      </a:r>
                      <a:endParaRPr lang="id-ID" dirty="0"/>
                    </a:p>
                  </a:txBody>
                  <a:tcPr/>
                </a:tc>
                <a:tc>
                  <a:txBody>
                    <a:bodyPr/>
                    <a:lstStyle/>
                    <a:p>
                      <a:pPr algn="ctr"/>
                      <a:r>
                        <a:rPr lang="id-ID" dirty="0" smtClean="0"/>
                        <a:t>Fi</a:t>
                      </a:r>
                      <a:endParaRPr lang="id-ID" dirty="0"/>
                    </a:p>
                  </a:txBody>
                  <a:tcPr/>
                </a:tc>
              </a:tr>
              <a:tr h="370840">
                <a:tc>
                  <a:txBody>
                    <a:bodyPr/>
                    <a:lstStyle/>
                    <a:p>
                      <a:pPr algn="ctr"/>
                      <a:r>
                        <a:rPr lang="id-ID" dirty="0" smtClean="0"/>
                        <a:t>12</a:t>
                      </a:r>
                      <a:endParaRPr lang="id-ID" dirty="0"/>
                    </a:p>
                  </a:txBody>
                  <a:tcPr/>
                </a:tc>
                <a:tc>
                  <a:txBody>
                    <a:bodyPr/>
                    <a:lstStyle/>
                    <a:p>
                      <a:pPr algn="ctr"/>
                      <a:r>
                        <a:rPr lang="id-ID" dirty="0" smtClean="0"/>
                        <a:t>1</a:t>
                      </a:r>
                      <a:endParaRPr lang="id-ID" dirty="0"/>
                    </a:p>
                  </a:txBody>
                  <a:tcPr/>
                </a:tc>
              </a:tr>
              <a:tr h="370840">
                <a:tc>
                  <a:txBody>
                    <a:bodyPr/>
                    <a:lstStyle/>
                    <a:p>
                      <a:pPr algn="ctr"/>
                      <a:r>
                        <a:rPr lang="id-ID" dirty="0" smtClean="0"/>
                        <a:t>14</a:t>
                      </a:r>
                      <a:endParaRPr lang="id-ID" dirty="0"/>
                    </a:p>
                  </a:txBody>
                  <a:tcPr/>
                </a:tc>
                <a:tc>
                  <a:txBody>
                    <a:bodyPr/>
                    <a:lstStyle/>
                    <a:p>
                      <a:pPr algn="ctr"/>
                      <a:r>
                        <a:rPr lang="id-ID" dirty="0" smtClean="0"/>
                        <a:t>2</a:t>
                      </a:r>
                      <a:endParaRPr lang="id-ID" dirty="0"/>
                    </a:p>
                  </a:txBody>
                  <a:tcPr/>
                </a:tc>
              </a:tr>
              <a:tr h="370840">
                <a:tc>
                  <a:txBody>
                    <a:bodyPr/>
                    <a:lstStyle/>
                    <a:p>
                      <a:pPr algn="ctr"/>
                      <a:r>
                        <a:rPr lang="id-ID" dirty="0" smtClean="0"/>
                        <a:t>28</a:t>
                      </a:r>
                      <a:endParaRPr lang="id-ID" dirty="0"/>
                    </a:p>
                  </a:txBody>
                  <a:tcPr/>
                </a:tc>
                <a:tc>
                  <a:txBody>
                    <a:bodyPr/>
                    <a:lstStyle/>
                    <a:p>
                      <a:pPr algn="ctr"/>
                      <a:r>
                        <a:rPr lang="id-ID" dirty="0" smtClean="0"/>
                        <a:t>3</a:t>
                      </a:r>
                      <a:endParaRPr lang="id-ID" dirty="0"/>
                    </a:p>
                  </a:txBody>
                  <a:tcPr/>
                </a:tc>
              </a:tr>
              <a:tr h="370840">
                <a:tc>
                  <a:txBody>
                    <a:bodyPr/>
                    <a:lstStyle/>
                    <a:p>
                      <a:pPr algn="ctr"/>
                      <a:r>
                        <a:rPr lang="id-ID" dirty="0" smtClean="0"/>
                        <a:t>34</a:t>
                      </a:r>
                      <a:endParaRPr lang="id-ID" dirty="0"/>
                    </a:p>
                  </a:txBody>
                  <a:tcPr/>
                </a:tc>
                <a:tc>
                  <a:txBody>
                    <a:bodyPr/>
                    <a:lstStyle/>
                    <a:p>
                      <a:pPr algn="ctr"/>
                      <a:r>
                        <a:rPr lang="id-ID" dirty="0" smtClean="0"/>
                        <a:t>4</a:t>
                      </a:r>
                      <a:endParaRPr lang="id-ID" dirty="0"/>
                    </a:p>
                  </a:txBody>
                  <a:tcPr/>
                </a:tc>
              </a:tr>
            </a:tbl>
          </a:graphicData>
        </a:graphic>
      </p:graphicFrame>
    </p:spTree>
    <p:extLst>
      <p:ext uri="{BB962C8B-B14F-4D97-AF65-F5344CB8AC3E}">
        <p14:creationId xmlns:p14="http://schemas.microsoft.com/office/powerpoint/2010/main" val="2416031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a:xfrm>
                <a:off x="872067" y="1988840"/>
                <a:ext cx="7300333" cy="4137323"/>
              </a:xfrm>
            </p:spPr>
            <p:txBody>
              <a:bodyPr>
                <a:normAutofit fontScale="92500" lnSpcReduction="10000"/>
              </a:bodyPr>
              <a:lstStyle/>
              <a:p>
                <a:r>
                  <a:rPr lang="id-ID" dirty="0" smtClean="0"/>
                  <a:t>Jika data kuantitatif dalam daftar distribusi fekwensi modus dapat ditentukan dengan rumus  </a:t>
                </a:r>
              </a:p>
              <a:p>
                <a:r>
                  <a:rPr lang="id-ID" dirty="0" smtClean="0"/>
                  <a:t>13............</a:t>
                </a:r>
                <a:r>
                  <a:rPr lang="id-ID" dirty="0"/>
                  <a:t> </a:t>
                </a:r>
                <a:r>
                  <a:rPr lang="id-ID" dirty="0" smtClean="0"/>
                  <a:t>Mo </a:t>
                </a:r>
                <a14:m>
                  <m:oMath xmlns:m="http://schemas.openxmlformats.org/officeDocument/2006/math">
                    <m:r>
                      <a:rPr lang="id-ID" i="1">
                        <a:latin typeface="Cambria Math"/>
                      </a:rPr>
                      <m:t>=</m:t>
                    </m:r>
                    <m:r>
                      <a:rPr lang="id-ID" b="0" i="1" smtClean="0">
                        <a:latin typeface="Cambria Math"/>
                      </a:rPr>
                      <m:t>𝑏</m:t>
                    </m:r>
                    <m:r>
                      <a:rPr lang="id-ID" b="0" i="1" smtClean="0">
                        <a:latin typeface="Cambria Math"/>
                      </a:rPr>
                      <m:t>+</m:t>
                    </m:r>
                    <m:r>
                      <a:rPr lang="id-ID" b="0" i="1" smtClean="0">
                        <a:latin typeface="Cambria Math"/>
                      </a:rPr>
                      <m:t>𝑝</m:t>
                    </m:r>
                    <m:r>
                      <a:rPr lang="id-ID" b="0" i="1" smtClean="0">
                        <a:latin typeface="Cambria Math"/>
                      </a:rPr>
                      <m:t>(</m:t>
                    </m:r>
                    <m:f>
                      <m:fPr>
                        <m:ctrlPr>
                          <a:rPr lang="id-ID" i="1" smtClean="0">
                            <a:latin typeface="Cambria Math"/>
                          </a:rPr>
                        </m:ctrlPr>
                      </m:fPr>
                      <m:num>
                        <m:r>
                          <a:rPr lang="id-ID" b="0" i="1" smtClean="0">
                            <a:latin typeface="Cambria Math"/>
                          </a:rPr>
                          <m:t>𝑏</m:t>
                        </m:r>
                        <m:r>
                          <a:rPr lang="id-ID" b="0" i="1" smtClean="0">
                            <a:latin typeface="Cambria Math"/>
                          </a:rPr>
                          <m:t>1</m:t>
                        </m:r>
                      </m:num>
                      <m:den>
                        <m:r>
                          <a:rPr lang="id-ID" b="0" i="1" smtClean="0">
                            <a:latin typeface="Cambria Math"/>
                          </a:rPr>
                          <m:t>𝑏</m:t>
                        </m:r>
                        <m:r>
                          <a:rPr lang="id-ID" b="0" i="1" smtClean="0">
                            <a:latin typeface="Cambria Math"/>
                          </a:rPr>
                          <m:t>1+</m:t>
                        </m:r>
                        <m:r>
                          <a:rPr lang="id-ID" b="0" i="1" smtClean="0">
                            <a:latin typeface="Cambria Math"/>
                          </a:rPr>
                          <m:t>𝑏</m:t>
                        </m:r>
                        <m:r>
                          <a:rPr lang="id-ID" b="0" i="1" smtClean="0">
                            <a:latin typeface="Cambria Math"/>
                          </a:rPr>
                          <m:t>2</m:t>
                        </m:r>
                      </m:den>
                    </m:f>
                  </m:oMath>
                </a14:m>
                <a:r>
                  <a:rPr lang="id-ID" dirty="0" smtClean="0"/>
                  <a:t>)</a:t>
                </a:r>
                <a:r>
                  <a:rPr lang="id-ID" dirty="0"/>
                  <a:t> </a:t>
                </a:r>
                <a:endParaRPr lang="id-ID" dirty="0" smtClean="0"/>
              </a:p>
              <a:p>
                <a:endParaRPr lang="id-ID" dirty="0"/>
              </a:p>
              <a:p>
                <a:r>
                  <a:rPr lang="id-ID" dirty="0"/>
                  <a:t>b</a:t>
                </a:r>
                <a:r>
                  <a:rPr lang="id-ID" dirty="0" smtClean="0"/>
                  <a:t> = batas bawah kelas modal kelas interval denga frekwensi terbamyak</a:t>
                </a:r>
              </a:p>
              <a:p>
                <a:r>
                  <a:rPr lang="id-ID" dirty="0" smtClean="0"/>
                  <a:t>P = panjang kelas modal</a:t>
                </a:r>
              </a:p>
              <a:p>
                <a:r>
                  <a:rPr lang="id-ID" dirty="0" smtClean="0"/>
                  <a:t>B1 = frekwensi kelas modal dikurangi kleas interval terdekat sebelumnya</a:t>
                </a:r>
              </a:p>
              <a:p>
                <a:r>
                  <a:rPr lang="id-ID" dirty="0" smtClean="0"/>
                  <a:t>B2 = frekwensi kelas modal dikurangi frekwensi kelas interval terdekat</a:t>
                </a:r>
              </a:p>
              <a:p>
                <a:endParaRPr lang="id-ID" dirty="0"/>
              </a:p>
              <a:p>
                <a:endParaRPr lang="id-ID"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xfrm>
                <a:off x="872067" y="1988840"/>
                <a:ext cx="7300333" cy="4137323"/>
              </a:xfrm>
              <a:blipFill rotWithShape="1">
                <a:blip r:embed="rId2"/>
                <a:stretch>
                  <a:fillRect l="-1085" t="-2356"/>
                </a:stretch>
              </a:blipFill>
            </p:spPr>
            <p:txBody>
              <a:bodyPr/>
              <a:lstStyle/>
              <a:p>
                <a:r>
                  <a:rPr lang="id-ID">
                    <a:noFill/>
                  </a:rPr>
                  <a:t> </a:t>
                </a:r>
              </a:p>
            </p:txBody>
          </p:sp>
        </mc:Fallback>
      </mc:AlternateContent>
      <p:sp>
        <p:nvSpPr>
          <p:cNvPr id="3" name="Title 2"/>
          <p:cNvSpPr>
            <a:spLocks noGrp="1"/>
          </p:cNvSpPr>
          <p:nvPr>
            <p:ph type="title"/>
          </p:nvPr>
        </p:nvSpPr>
        <p:spPr/>
        <p:txBody>
          <a:bodyPr/>
          <a:lstStyle/>
          <a:p>
            <a:endParaRPr lang="id-ID"/>
          </a:p>
        </p:txBody>
      </p:sp>
    </p:spTree>
    <p:extLst>
      <p:ext uri="{BB962C8B-B14F-4D97-AF65-F5344CB8AC3E}">
        <p14:creationId xmlns:p14="http://schemas.microsoft.com/office/powerpoint/2010/main" val="33437077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62466225"/>
              </p:ext>
            </p:extLst>
          </p:nvPr>
        </p:nvGraphicFramePr>
        <p:xfrm>
          <a:off x="871538" y="1772818"/>
          <a:ext cx="3412430" cy="4025315"/>
        </p:xfrm>
        <a:graphic>
          <a:graphicData uri="http://schemas.openxmlformats.org/drawingml/2006/table">
            <a:tbl>
              <a:tblPr firstRow="1" bandRow="1">
                <a:tableStyleId>{5C22544A-7EE6-4342-B048-85BDC9FD1C3A}</a:tableStyleId>
              </a:tblPr>
              <a:tblGrid>
                <a:gridCol w="1706215"/>
                <a:gridCol w="1706215"/>
              </a:tblGrid>
              <a:tr h="483605">
                <a:tc>
                  <a:txBody>
                    <a:bodyPr/>
                    <a:lstStyle/>
                    <a:p>
                      <a:pPr algn="ctr"/>
                      <a:r>
                        <a:rPr lang="id-ID" dirty="0" smtClean="0"/>
                        <a:t>Nilai ujian</a:t>
                      </a:r>
                      <a:endParaRPr lang="id-ID" dirty="0"/>
                    </a:p>
                  </a:txBody>
                  <a:tcPr/>
                </a:tc>
                <a:tc>
                  <a:txBody>
                    <a:bodyPr/>
                    <a:lstStyle/>
                    <a:p>
                      <a:pPr algn="ctr"/>
                      <a:r>
                        <a:rPr lang="id-ID" dirty="0" smtClean="0"/>
                        <a:t>fi</a:t>
                      </a:r>
                      <a:endParaRPr lang="id-ID" dirty="0"/>
                    </a:p>
                  </a:txBody>
                  <a:tcPr/>
                </a:tc>
              </a:tr>
              <a:tr h="483605">
                <a:tc>
                  <a:txBody>
                    <a:bodyPr/>
                    <a:lstStyle/>
                    <a:p>
                      <a:pPr algn="ctr"/>
                      <a:r>
                        <a:rPr lang="id-ID" dirty="0" smtClean="0"/>
                        <a:t>31-40</a:t>
                      </a:r>
                      <a:endParaRPr lang="id-ID" dirty="0"/>
                    </a:p>
                  </a:txBody>
                  <a:tcPr/>
                </a:tc>
                <a:tc>
                  <a:txBody>
                    <a:bodyPr/>
                    <a:lstStyle/>
                    <a:p>
                      <a:pPr algn="ctr"/>
                      <a:r>
                        <a:rPr lang="id-ID" dirty="0" smtClean="0"/>
                        <a:t>1</a:t>
                      </a:r>
                      <a:endParaRPr lang="id-ID" dirty="0"/>
                    </a:p>
                  </a:txBody>
                  <a:tcPr/>
                </a:tc>
              </a:tr>
              <a:tr h="483605">
                <a:tc>
                  <a:txBody>
                    <a:bodyPr/>
                    <a:lstStyle/>
                    <a:p>
                      <a:pPr algn="ctr"/>
                      <a:r>
                        <a:rPr lang="id-ID" dirty="0" smtClean="0"/>
                        <a:t>41-50</a:t>
                      </a:r>
                    </a:p>
                  </a:txBody>
                  <a:tcPr/>
                </a:tc>
                <a:tc>
                  <a:txBody>
                    <a:bodyPr/>
                    <a:lstStyle/>
                    <a:p>
                      <a:pPr algn="ctr"/>
                      <a:r>
                        <a:rPr lang="id-ID" dirty="0" smtClean="0"/>
                        <a:t>2</a:t>
                      </a:r>
                      <a:endParaRPr lang="id-ID" dirty="0"/>
                    </a:p>
                  </a:txBody>
                  <a:tcPr/>
                </a:tc>
              </a:tr>
              <a:tr h="483605">
                <a:tc>
                  <a:txBody>
                    <a:bodyPr/>
                    <a:lstStyle/>
                    <a:p>
                      <a:pPr algn="ctr"/>
                      <a:r>
                        <a:rPr lang="id-ID" dirty="0" smtClean="0"/>
                        <a:t>51-60</a:t>
                      </a:r>
                      <a:endParaRPr lang="id-ID" dirty="0"/>
                    </a:p>
                  </a:txBody>
                  <a:tcPr/>
                </a:tc>
                <a:tc>
                  <a:txBody>
                    <a:bodyPr/>
                    <a:lstStyle/>
                    <a:p>
                      <a:pPr algn="ctr"/>
                      <a:r>
                        <a:rPr lang="id-ID" dirty="0" smtClean="0"/>
                        <a:t>5</a:t>
                      </a:r>
                      <a:endParaRPr lang="id-ID" dirty="0"/>
                    </a:p>
                  </a:txBody>
                  <a:tcPr/>
                </a:tc>
              </a:tr>
              <a:tr h="483605">
                <a:tc>
                  <a:txBody>
                    <a:bodyPr/>
                    <a:lstStyle/>
                    <a:p>
                      <a:pPr algn="ctr"/>
                      <a:r>
                        <a:rPr lang="id-ID" dirty="0" smtClean="0"/>
                        <a:t>61-70</a:t>
                      </a:r>
                      <a:endParaRPr lang="id-ID" dirty="0"/>
                    </a:p>
                  </a:txBody>
                  <a:tcPr/>
                </a:tc>
                <a:tc>
                  <a:txBody>
                    <a:bodyPr/>
                    <a:lstStyle/>
                    <a:p>
                      <a:pPr algn="ctr"/>
                      <a:r>
                        <a:rPr lang="id-ID" dirty="0" smtClean="0"/>
                        <a:t>15</a:t>
                      </a:r>
                      <a:endParaRPr lang="id-ID" dirty="0"/>
                    </a:p>
                  </a:txBody>
                  <a:tcPr/>
                </a:tc>
              </a:tr>
              <a:tr h="483605">
                <a:tc>
                  <a:txBody>
                    <a:bodyPr/>
                    <a:lstStyle/>
                    <a:p>
                      <a:pPr algn="ctr"/>
                      <a:r>
                        <a:rPr lang="id-ID" dirty="0" smtClean="0"/>
                        <a:t>71-80</a:t>
                      </a:r>
                      <a:endParaRPr lang="id-ID" dirty="0"/>
                    </a:p>
                  </a:txBody>
                  <a:tcPr/>
                </a:tc>
                <a:tc>
                  <a:txBody>
                    <a:bodyPr/>
                    <a:lstStyle/>
                    <a:p>
                      <a:pPr algn="ctr"/>
                      <a:r>
                        <a:rPr lang="id-ID" dirty="0" smtClean="0"/>
                        <a:t>25</a:t>
                      </a:r>
                      <a:endParaRPr lang="id-ID" dirty="0"/>
                    </a:p>
                  </a:txBody>
                  <a:tcPr/>
                </a:tc>
              </a:tr>
              <a:tr h="483605">
                <a:tc>
                  <a:txBody>
                    <a:bodyPr/>
                    <a:lstStyle/>
                    <a:p>
                      <a:pPr algn="ctr"/>
                      <a:r>
                        <a:rPr lang="id-ID" dirty="0" smtClean="0"/>
                        <a:t>81-90</a:t>
                      </a:r>
                    </a:p>
                    <a:p>
                      <a:pPr algn="ctr"/>
                      <a:r>
                        <a:rPr lang="id-ID" dirty="0" smtClean="0"/>
                        <a:t>91-100</a:t>
                      </a:r>
                      <a:endParaRPr lang="id-ID" dirty="0"/>
                    </a:p>
                  </a:txBody>
                  <a:tcPr/>
                </a:tc>
                <a:tc>
                  <a:txBody>
                    <a:bodyPr/>
                    <a:lstStyle/>
                    <a:p>
                      <a:pPr algn="ctr"/>
                      <a:r>
                        <a:rPr lang="id-ID" dirty="0" smtClean="0"/>
                        <a:t>20</a:t>
                      </a:r>
                    </a:p>
                    <a:p>
                      <a:pPr algn="ctr"/>
                      <a:r>
                        <a:rPr lang="id-ID" dirty="0" smtClean="0"/>
                        <a:t>12</a:t>
                      </a:r>
                      <a:endParaRPr lang="id-ID" dirty="0"/>
                    </a:p>
                  </a:txBody>
                  <a:tcPr/>
                </a:tc>
              </a:tr>
              <a:tr h="483605">
                <a:tc>
                  <a:txBody>
                    <a:bodyPr/>
                    <a:lstStyle/>
                    <a:p>
                      <a:pPr algn="ctr"/>
                      <a:r>
                        <a:rPr lang="id-ID" dirty="0" smtClean="0"/>
                        <a:t>jumlah</a:t>
                      </a:r>
                      <a:endParaRPr lang="id-ID" dirty="0"/>
                    </a:p>
                  </a:txBody>
                  <a:tcPr/>
                </a:tc>
                <a:tc>
                  <a:txBody>
                    <a:bodyPr/>
                    <a:lstStyle/>
                    <a:p>
                      <a:pPr algn="ctr"/>
                      <a:r>
                        <a:rPr lang="id-ID" dirty="0" smtClean="0"/>
                        <a:t>80</a:t>
                      </a:r>
                      <a:endParaRPr lang="id-ID" dirty="0"/>
                    </a:p>
                  </a:txBody>
                  <a:tcPr/>
                </a:tc>
              </a:tr>
            </a:tbl>
          </a:graphicData>
        </a:graphic>
      </p:graphicFrame>
      <p:sp>
        <p:nvSpPr>
          <p:cNvPr id="3" name="Title 2"/>
          <p:cNvSpPr>
            <a:spLocks noGrp="1"/>
          </p:cNvSpPr>
          <p:nvPr>
            <p:ph type="title"/>
          </p:nvPr>
        </p:nvSpPr>
        <p:spPr/>
        <p:txBody>
          <a:bodyPr/>
          <a:lstStyle/>
          <a:p>
            <a:endParaRPr lang="id-ID"/>
          </a:p>
        </p:txBody>
      </p:sp>
      <p:graphicFrame>
        <p:nvGraphicFramePr>
          <p:cNvPr id="5" name="Table 4"/>
          <p:cNvGraphicFramePr>
            <a:graphicFrameLocks noGrp="1"/>
          </p:cNvGraphicFramePr>
          <p:nvPr>
            <p:extLst>
              <p:ext uri="{D42A27DB-BD31-4B8C-83A1-F6EECF244321}">
                <p14:modId xmlns:p14="http://schemas.microsoft.com/office/powerpoint/2010/main" val="2518295680"/>
              </p:ext>
            </p:extLst>
          </p:nvPr>
        </p:nvGraphicFramePr>
        <p:xfrm>
          <a:off x="4355976" y="1988840"/>
          <a:ext cx="4536504" cy="2560320"/>
        </p:xfrm>
        <a:graphic>
          <a:graphicData uri="http://schemas.openxmlformats.org/drawingml/2006/table">
            <a:tbl>
              <a:tblPr firstRow="1" bandRow="1">
                <a:tableStyleId>{5C22544A-7EE6-4342-B048-85BDC9FD1C3A}</a:tableStyleId>
              </a:tblPr>
              <a:tblGrid>
                <a:gridCol w="4536504"/>
              </a:tblGrid>
              <a:tr h="288032">
                <a:tc>
                  <a:txBody>
                    <a:bodyPr/>
                    <a:lstStyle/>
                    <a:p>
                      <a:r>
                        <a:rPr lang="id-ID" dirty="0" smtClean="0"/>
                        <a:t>1)</a:t>
                      </a:r>
                      <a:r>
                        <a:rPr lang="id-ID" baseline="0" dirty="0" smtClean="0"/>
                        <a:t> </a:t>
                      </a:r>
                      <a:r>
                        <a:rPr lang="id-ID" dirty="0" smtClean="0"/>
                        <a:t>Kles modal =</a:t>
                      </a:r>
                      <a:r>
                        <a:rPr lang="id-ID" baseline="0" dirty="0" smtClean="0"/>
                        <a:t> kelas ke lima</a:t>
                      </a:r>
                    </a:p>
                    <a:p>
                      <a:r>
                        <a:rPr lang="id-ID" dirty="0" smtClean="0"/>
                        <a:t>2) b</a:t>
                      </a:r>
                      <a:r>
                        <a:rPr lang="id-ID" baseline="0" dirty="0" smtClean="0"/>
                        <a:t> = 70,5</a:t>
                      </a:r>
                    </a:p>
                    <a:p>
                      <a:r>
                        <a:rPr lang="id-ID" baseline="0" dirty="0" smtClean="0"/>
                        <a:t>3) b1 = 25 +-15 =10</a:t>
                      </a:r>
                    </a:p>
                    <a:p>
                      <a:r>
                        <a:rPr lang="id-ID" baseline="0" dirty="0" smtClean="0"/>
                        <a:t>4) b2 = 25-20=5</a:t>
                      </a:r>
                    </a:p>
                    <a:p>
                      <a:r>
                        <a:rPr lang="id-ID" baseline="0" dirty="0" smtClean="0"/>
                        <a:t>5) P = 10</a:t>
                      </a:r>
                    </a:p>
                    <a:p>
                      <a:endParaRPr lang="id-ID" baseline="0" dirty="0" smtClean="0"/>
                    </a:p>
                    <a:p>
                      <a:r>
                        <a:rPr lang="id-ID" baseline="0" dirty="0" smtClean="0"/>
                        <a:t>Mo = 70,5+(10) (</a:t>
                      </a:r>
                      <a:r>
                        <a:rPr lang="id-ID" u="sng" baseline="0" dirty="0" smtClean="0"/>
                        <a:t>10)</a:t>
                      </a:r>
                    </a:p>
                    <a:p>
                      <a:r>
                        <a:rPr lang="id-ID" u="none" baseline="0" dirty="0" smtClean="0"/>
                        <a:t>                              10+5</a:t>
                      </a:r>
                    </a:p>
                    <a:p>
                      <a:r>
                        <a:rPr lang="id-ID" u="sng" dirty="0" smtClean="0"/>
                        <a:t>Mo = 77,17</a:t>
                      </a:r>
                      <a:endParaRPr lang="id-ID" u="sng" dirty="0"/>
                    </a:p>
                  </a:txBody>
                  <a:tcPr/>
                </a:tc>
              </a:tr>
            </a:tbl>
          </a:graphicData>
        </a:graphic>
      </p:graphicFrame>
    </p:spTree>
    <p:extLst>
      <p:ext uri="{BB962C8B-B14F-4D97-AF65-F5344CB8AC3E}">
        <p14:creationId xmlns:p14="http://schemas.microsoft.com/office/powerpoint/2010/main" val="42093983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p:txBody>
              <a:bodyPr/>
              <a:lstStyle/>
              <a:p>
                <a:r>
                  <a:rPr lang="id-ID" dirty="0" smtClean="0"/>
                  <a:t>............</a:t>
                </a:r>
                <a:r>
                  <a:rPr lang="id-ID" dirty="0"/>
                  <a:t> </a:t>
                </a:r>
                <a:r>
                  <a:rPr lang="id-ID" dirty="0" smtClean="0"/>
                  <a:t>Me </a:t>
                </a:r>
                <a14:m>
                  <m:oMath xmlns:m="http://schemas.openxmlformats.org/officeDocument/2006/math">
                    <m:r>
                      <a:rPr lang="id-ID" i="1">
                        <a:latin typeface="Cambria Math"/>
                      </a:rPr>
                      <m:t>=</m:t>
                    </m:r>
                    <m:r>
                      <a:rPr lang="id-ID" i="1">
                        <a:latin typeface="Cambria Math"/>
                      </a:rPr>
                      <m:t>𝑏</m:t>
                    </m:r>
                    <m:r>
                      <a:rPr lang="id-ID" i="1">
                        <a:latin typeface="Cambria Math"/>
                      </a:rPr>
                      <m:t>+</m:t>
                    </m:r>
                    <m:r>
                      <a:rPr lang="id-ID" i="1">
                        <a:latin typeface="Cambria Math"/>
                      </a:rPr>
                      <m:t>𝑝</m:t>
                    </m:r>
                    <m:r>
                      <a:rPr lang="id-ID" i="1">
                        <a:latin typeface="Cambria Math"/>
                      </a:rPr>
                      <m:t>(</m:t>
                    </m:r>
                    <m:f>
                      <m:fPr>
                        <m:ctrlPr>
                          <a:rPr lang="id-ID" i="1">
                            <a:latin typeface="Cambria Math"/>
                          </a:rPr>
                        </m:ctrlPr>
                      </m:fPr>
                      <m:num>
                        <m:f>
                          <m:fPr>
                            <m:ctrlPr>
                              <a:rPr lang="id-ID" b="0" i="1" smtClean="0">
                                <a:latin typeface="Cambria Math"/>
                              </a:rPr>
                            </m:ctrlPr>
                          </m:fPr>
                          <m:num>
                            <m:r>
                              <a:rPr lang="id-ID" b="0" i="1" smtClean="0">
                                <a:latin typeface="Cambria Math"/>
                              </a:rPr>
                              <m:t>1</m:t>
                            </m:r>
                          </m:num>
                          <m:den>
                            <m:r>
                              <a:rPr lang="id-ID" b="0" i="1" smtClean="0">
                                <a:latin typeface="Cambria Math"/>
                              </a:rPr>
                              <m:t>2</m:t>
                            </m:r>
                            <m:r>
                              <a:rPr lang="id-ID" b="0" i="1" smtClean="0">
                                <a:latin typeface="Cambria Math"/>
                              </a:rPr>
                              <m:t>𝑛</m:t>
                            </m:r>
                          </m:den>
                        </m:f>
                        <m:r>
                          <a:rPr lang="id-ID" b="0" i="1" smtClean="0">
                            <a:latin typeface="Cambria Math"/>
                          </a:rPr>
                          <m:t>−</m:t>
                        </m:r>
                        <m:r>
                          <a:rPr lang="id-ID" b="0" i="1" smtClean="0">
                            <a:latin typeface="Cambria Math"/>
                          </a:rPr>
                          <m:t>𝑝</m:t>
                        </m:r>
                      </m:num>
                      <m:den>
                        <m:r>
                          <a:rPr lang="id-ID" b="0" i="1" smtClean="0">
                            <a:latin typeface="Cambria Math"/>
                          </a:rPr>
                          <m:t>𝑓</m:t>
                        </m:r>
                      </m:den>
                    </m:f>
                  </m:oMath>
                </a14:m>
                <a:r>
                  <a:rPr lang="id-ID" dirty="0"/>
                  <a:t>) </a:t>
                </a:r>
                <a:endParaRPr lang="id-ID" dirty="0" smtClean="0"/>
              </a:p>
              <a:p>
                <a:r>
                  <a:rPr lang="id-ID" dirty="0" smtClean="0"/>
                  <a:t>b  =batas bawah kelas  median</a:t>
                </a:r>
              </a:p>
              <a:p>
                <a:r>
                  <a:rPr lang="id-ID" dirty="0" smtClean="0"/>
                  <a:t>P=panjang kelas median</a:t>
                </a:r>
              </a:p>
              <a:p>
                <a:r>
                  <a:rPr lang="id-ID" dirty="0" smtClean="0"/>
                  <a:t>n=ukuran sampel atau banyaknya data</a:t>
                </a:r>
              </a:p>
              <a:p>
                <a:r>
                  <a:rPr lang="id-ID" dirty="0" smtClean="0"/>
                  <a:t>F= jumlah semua frekwensi sebelum kelas median</a:t>
                </a:r>
              </a:p>
              <a:p>
                <a:r>
                  <a:rPr lang="id-ID" dirty="0"/>
                  <a:t>f</a:t>
                </a:r>
                <a:r>
                  <a:rPr lang="id-ID" dirty="0" smtClean="0"/>
                  <a:t>= frekwensi kelas median</a:t>
                </a:r>
              </a:p>
              <a:p>
                <a:pPr marL="0" indent="0">
                  <a:buNone/>
                </a:pPr>
                <a:endParaRPr lang="id-ID" dirty="0" smtClean="0"/>
              </a:p>
              <a:p>
                <a:pPr marL="0" indent="0">
                  <a:buNone/>
                </a:pPr>
                <a:endParaRPr lang="id-ID" dirty="0"/>
              </a:p>
              <a:p>
                <a:endParaRPr lang="id-ID"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blipFill rotWithShape="1">
                <a:blip r:embed="rId2"/>
                <a:stretch>
                  <a:fillRect l="-1235"/>
                </a:stretch>
              </a:blipFill>
            </p:spPr>
            <p:txBody>
              <a:bodyPr/>
              <a:lstStyle/>
              <a:p>
                <a:r>
                  <a:rPr lang="id-ID">
                    <a:noFill/>
                  </a:rPr>
                  <a:t> </a:t>
                </a:r>
              </a:p>
            </p:txBody>
          </p:sp>
        </mc:Fallback>
      </mc:AlternateContent>
      <p:sp>
        <p:nvSpPr>
          <p:cNvPr id="3" name="Title 2"/>
          <p:cNvSpPr>
            <a:spLocks noGrp="1"/>
          </p:cNvSpPr>
          <p:nvPr>
            <p:ph type="title"/>
          </p:nvPr>
        </p:nvSpPr>
        <p:spPr/>
        <p:txBody>
          <a:bodyPr/>
          <a:lstStyle/>
          <a:p>
            <a:r>
              <a:rPr lang="id-ID" dirty="0" smtClean="0"/>
              <a:t>median</a:t>
            </a:r>
            <a:endParaRPr lang="id-ID" dirty="0"/>
          </a:p>
        </p:txBody>
      </p:sp>
    </p:spTree>
    <p:extLst>
      <p:ext uri="{BB962C8B-B14F-4D97-AF65-F5344CB8AC3E}">
        <p14:creationId xmlns:p14="http://schemas.microsoft.com/office/powerpoint/2010/main" val="30434014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p:txBody>
              <a:bodyPr>
                <a:normAutofit fontScale="92500" lnSpcReduction="10000"/>
              </a:bodyPr>
              <a:lstStyle/>
              <a:p>
                <a:r>
                  <a:rPr lang="id-ID" dirty="0" smtClean="0"/>
                  <a:t>b= 70,5 p=  10 dan f=25 </a:t>
                </a:r>
              </a:p>
              <a:p>
                <a:r>
                  <a:rPr lang="id-ID" dirty="0" smtClean="0"/>
                  <a:t>Adapun F=1+2+5+15=23 sehingga</a:t>
                </a:r>
              </a:p>
              <a:p>
                <a:r>
                  <a:rPr lang="id-ID" dirty="0"/>
                  <a:t>Me </a:t>
                </a:r>
                <a14:m>
                  <m:oMath xmlns:m="http://schemas.openxmlformats.org/officeDocument/2006/math">
                    <m:r>
                      <a:rPr lang="id-ID" i="1">
                        <a:latin typeface="Cambria Math"/>
                      </a:rPr>
                      <m:t>=</m:t>
                    </m:r>
                    <m:r>
                      <a:rPr lang="id-ID" i="1">
                        <a:latin typeface="Cambria Math"/>
                      </a:rPr>
                      <m:t>𝑏</m:t>
                    </m:r>
                    <m:r>
                      <a:rPr lang="id-ID" i="1">
                        <a:latin typeface="Cambria Math"/>
                      </a:rPr>
                      <m:t>+</m:t>
                    </m:r>
                    <m:r>
                      <a:rPr lang="id-ID" i="1">
                        <a:latin typeface="Cambria Math"/>
                      </a:rPr>
                      <m:t>𝑝</m:t>
                    </m:r>
                    <m:r>
                      <a:rPr lang="id-ID" i="1">
                        <a:latin typeface="Cambria Math"/>
                      </a:rPr>
                      <m:t>(</m:t>
                    </m:r>
                    <m:f>
                      <m:fPr>
                        <m:ctrlPr>
                          <a:rPr lang="id-ID" i="1">
                            <a:latin typeface="Cambria Math"/>
                          </a:rPr>
                        </m:ctrlPr>
                      </m:fPr>
                      <m:num>
                        <m:f>
                          <m:fPr>
                            <m:ctrlPr>
                              <a:rPr lang="id-ID" i="1">
                                <a:latin typeface="Cambria Math"/>
                              </a:rPr>
                            </m:ctrlPr>
                          </m:fPr>
                          <m:num>
                            <m:r>
                              <a:rPr lang="id-ID" i="1">
                                <a:latin typeface="Cambria Math"/>
                              </a:rPr>
                              <m:t>1</m:t>
                            </m:r>
                          </m:num>
                          <m:den>
                            <m:r>
                              <a:rPr lang="id-ID" i="1">
                                <a:latin typeface="Cambria Math"/>
                              </a:rPr>
                              <m:t>2</m:t>
                            </m:r>
                            <m:r>
                              <a:rPr lang="id-ID" i="1">
                                <a:latin typeface="Cambria Math"/>
                              </a:rPr>
                              <m:t>𝑛</m:t>
                            </m:r>
                          </m:den>
                        </m:f>
                        <m:r>
                          <a:rPr lang="id-ID" i="1">
                            <a:latin typeface="Cambria Math"/>
                          </a:rPr>
                          <m:t>−</m:t>
                        </m:r>
                        <m:r>
                          <a:rPr lang="id-ID" i="1">
                            <a:latin typeface="Cambria Math"/>
                          </a:rPr>
                          <m:t>𝑝</m:t>
                        </m:r>
                      </m:num>
                      <m:den>
                        <m:r>
                          <a:rPr lang="id-ID" i="1">
                            <a:latin typeface="Cambria Math"/>
                          </a:rPr>
                          <m:t>𝑓</m:t>
                        </m:r>
                      </m:den>
                    </m:f>
                  </m:oMath>
                </a14:m>
                <a:r>
                  <a:rPr lang="id-ID" dirty="0"/>
                  <a:t>)</a:t>
                </a:r>
                <a:endParaRPr lang="id-ID" dirty="0" smtClean="0"/>
              </a:p>
              <a:p>
                <a:r>
                  <a:rPr lang="id-ID" dirty="0"/>
                  <a:t>Me </a:t>
                </a:r>
                <a14:m>
                  <m:oMath xmlns:m="http://schemas.openxmlformats.org/officeDocument/2006/math">
                    <m:r>
                      <a:rPr lang="id-ID" i="1">
                        <a:latin typeface="Cambria Math"/>
                      </a:rPr>
                      <m:t>=</m:t>
                    </m:r>
                    <m:r>
                      <a:rPr lang="id-ID" b="0" i="1" smtClean="0">
                        <a:latin typeface="Cambria Math"/>
                      </a:rPr>
                      <m:t>70,5</m:t>
                    </m:r>
                    <m:r>
                      <a:rPr lang="id-ID" i="1">
                        <a:latin typeface="Cambria Math"/>
                      </a:rPr>
                      <m:t>+</m:t>
                    </m:r>
                    <m:r>
                      <a:rPr lang="id-ID" b="0" i="1" smtClean="0">
                        <a:latin typeface="Cambria Math"/>
                      </a:rPr>
                      <m:t>(10)</m:t>
                    </m:r>
                    <m:r>
                      <a:rPr lang="id-ID" i="1">
                        <a:latin typeface="Cambria Math"/>
                      </a:rPr>
                      <m:t>(</m:t>
                    </m:r>
                    <m:f>
                      <m:fPr>
                        <m:ctrlPr>
                          <a:rPr lang="id-ID" i="1">
                            <a:latin typeface="Cambria Math"/>
                          </a:rPr>
                        </m:ctrlPr>
                      </m:fPr>
                      <m:num>
                        <m:r>
                          <a:rPr lang="id-ID" b="0" i="1" smtClean="0">
                            <a:latin typeface="Cambria Math"/>
                          </a:rPr>
                          <m:t>40−23</m:t>
                        </m:r>
                      </m:num>
                      <m:den>
                        <m:r>
                          <a:rPr lang="id-ID" b="0" i="1" smtClean="0">
                            <a:latin typeface="Cambria Math"/>
                          </a:rPr>
                          <m:t>25</m:t>
                        </m:r>
                      </m:den>
                    </m:f>
                  </m:oMath>
                </a14:m>
                <a:r>
                  <a:rPr lang="id-ID" dirty="0"/>
                  <a:t>) </a:t>
                </a:r>
                <a:r>
                  <a:rPr lang="id-ID" dirty="0" smtClean="0"/>
                  <a:t>=77,3</a:t>
                </a:r>
                <a:endParaRPr lang="id-ID" dirty="0"/>
              </a:p>
              <a:p>
                <a:r>
                  <a:rPr lang="id-ID" dirty="0"/>
                  <a:t> </a:t>
                </a:r>
              </a:p>
              <a:p>
                <a:r>
                  <a:rPr lang="en-US" dirty="0" smtClean="0"/>
                  <a:t>Letak k1=data </a:t>
                </a:r>
                <a:r>
                  <a:rPr lang="en-US" dirty="0" err="1" smtClean="0"/>
                  <a:t>ke</a:t>
                </a:r>
                <a:r>
                  <a:rPr lang="id-ID" dirty="0"/>
                  <a:t> </a:t>
                </a:r>
                <a14:m>
                  <m:oMath xmlns:m="http://schemas.openxmlformats.org/officeDocument/2006/math">
                    <m:r>
                      <a:rPr lang="id-ID" i="1">
                        <a:latin typeface="Cambria Math"/>
                      </a:rPr>
                      <m:t>)(</m:t>
                    </m:r>
                    <m:f>
                      <m:fPr>
                        <m:ctrlPr>
                          <a:rPr lang="id-ID" i="1">
                            <a:latin typeface="Cambria Math"/>
                          </a:rPr>
                        </m:ctrlPr>
                      </m:fPr>
                      <m:num>
                        <m:r>
                          <a:rPr lang="en-US" b="0" i="1" smtClean="0">
                            <a:latin typeface="Cambria Math"/>
                          </a:rPr>
                          <m:t>𝑖</m:t>
                        </m:r>
                        <m:r>
                          <a:rPr lang="en-US" b="0" i="1" smtClean="0">
                            <a:latin typeface="Cambria Math"/>
                          </a:rPr>
                          <m:t>(</m:t>
                        </m:r>
                        <m:r>
                          <a:rPr lang="en-US" b="0" i="1" smtClean="0">
                            <a:latin typeface="Cambria Math"/>
                          </a:rPr>
                          <m:t>𝑛</m:t>
                        </m:r>
                        <m:r>
                          <a:rPr lang="id-ID" i="1">
                            <a:latin typeface="Cambria Math"/>
                          </a:rPr>
                          <m:t>−</m:t>
                        </m:r>
                        <m:r>
                          <a:rPr lang="en-US" b="0" i="1" smtClean="0">
                            <a:latin typeface="Cambria Math"/>
                          </a:rPr>
                          <m:t>1</m:t>
                        </m:r>
                      </m:num>
                      <m:den>
                        <m:r>
                          <a:rPr lang="en-US" b="0" i="1" smtClean="0">
                            <a:latin typeface="Cambria Math"/>
                          </a:rPr>
                          <m:t>4</m:t>
                        </m:r>
                      </m:den>
                    </m:f>
                  </m:oMath>
                </a14:m>
                <a:r>
                  <a:rPr lang="id-ID" dirty="0"/>
                  <a:t>) </a:t>
                </a:r>
                <a:endParaRPr lang="en-US" dirty="0" smtClean="0"/>
              </a:p>
              <a:p>
                <a:r>
                  <a:rPr lang="en-US" dirty="0" err="1" smtClean="0"/>
                  <a:t>Dengan</a:t>
                </a:r>
                <a:r>
                  <a:rPr lang="en-US" dirty="0" smtClean="0"/>
                  <a:t> </a:t>
                </a:r>
                <a:r>
                  <a:rPr lang="en-US" dirty="0" err="1" smtClean="0"/>
                  <a:t>i</a:t>
                </a:r>
                <a:r>
                  <a:rPr lang="en-US" dirty="0" smtClean="0"/>
                  <a:t>=1,2,3</a:t>
                </a:r>
                <a:endParaRPr lang="id-ID"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blipFill rotWithShape="1">
                <a:blip r:embed="rId2"/>
                <a:stretch>
                  <a:fillRect l="-1070" t="-2827"/>
                </a:stretch>
              </a:blipFill>
            </p:spPr>
            <p:txBody>
              <a:bodyPr/>
              <a:lstStyle/>
              <a:p>
                <a:r>
                  <a:rPr lang="en-US">
                    <a:noFill/>
                  </a:rPr>
                  <a:t> </a:t>
                </a:r>
              </a:p>
            </p:txBody>
          </p:sp>
        </mc:Fallback>
      </mc:AlternateContent>
      <p:sp>
        <p:nvSpPr>
          <p:cNvPr id="3" name="Title 2"/>
          <p:cNvSpPr>
            <a:spLocks noGrp="1"/>
          </p:cNvSpPr>
          <p:nvPr>
            <p:ph type="title"/>
          </p:nvPr>
        </p:nvSpPr>
        <p:spPr/>
        <p:txBody>
          <a:bodyPr/>
          <a:lstStyle/>
          <a:p>
            <a:endParaRPr lang="id-ID" dirty="0"/>
          </a:p>
        </p:txBody>
      </p:sp>
    </p:spTree>
    <p:extLst>
      <p:ext uri="{BB962C8B-B14F-4D97-AF65-F5344CB8AC3E}">
        <p14:creationId xmlns:p14="http://schemas.microsoft.com/office/powerpoint/2010/main" val="34539801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2204864"/>
            <a:ext cx="7408333" cy="3450696"/>
          </a:xfrm>
        </p:spPr>
        <p:txBody>
          <a:bodyPr/>
          <a:lstStyle/>
          <a:p>
            <a:r>
              <a:rPr lang="en-US" dirty="0" err="1" smtClean="0"/>
              <a:t>Kuartil</a:t>
            </a:r>
            <a:r>
              <a:rPr lang="en-US" dirty="0" smtClean="0"/>
              <a:t> </a:t>
            </a:r>
            <a:r>
              <a:rPr lang="en-US" dirty="0" err="1" smtClean="0"/>
              <a:t>adalah</a:t>
            </a:r>
            <a:r>
              <a:rPr lang="en-US" dirty="0" smtClean="0"/>
              <a:t> </a:t>
            </a:r>
            <a:r>
              <a:rPr lang="en-US" dirty="0" err="1" smtClean="0"/>
              <a:t>sekumpulan</a:t>
            </a:r>
            <a:r>
              <a:rPr lang="en-US" dirty="0" smtClean="0"/>
              <a:t> data </a:t>
            </a:r>
            <a:r>
              <a:rPr lang="en-US" dirty="0" err="1" smtClean="0"/>
              <a:t>dibagi</a:t>
            </a:r>
            <a:r>
              <a:rPr lang="en-US" dirty="0" smtClean="0"/>
              <a:t> </a:t>
            </a:r>
            <a:r>
              <a:rPr lang="en-US" dirty="0" err="1" smtClean="0"/>
              <a:t>menjadi</a:t>
            </a:r>
            <a:r>
              <a:rPr lang="en-US" dirty="0" smtClean="0"/>
              <a:t> </a:t>
            </a:r>
            <a:r>
              <a:rPr lang="en-US" dirty="0" err="1" smtClean="0"/>
              <a:t>empat</a:t>
            </a:r>
            <a:r>
              <a:rPr lang="en-US" dirty="0" smtClean="0"/>
              <a:t> </a:t>
            </a:r>
            <a:r>
              <a:rPr lang="en-US" dirty="0" err="1" smtClean="0"/>
              <a:t>bagian</a:t>
            </a:r>
            <a:r>
              <a:rPr lang="en-US" dirty="0" smtClean="0"/>
              <a:t> yang </a:t>
            </a:r>
            <a:r>
              <a:rPr lang="en-US" dirty="0" err="1" smtClean="0"/>
              <a:t>sama</a:t>
            </a:r>
            <a:r>
              <a:rPr lang="en-US" dirty="0" smtClean="0"/>
              <a:t> </a:t>
            </a:r>
            <a:r>
              <a:rPr lang="en-US" dirty="0" err="1" smtClean="0"/>
              <a:t>banyak</a:t>
            </a:r>
            <a:r>
              <a:rPr lang="en-US" dirty="0" smtClean="0"/>
              <a:t> </a:t>
            </a:r>
            <a:r>
              <a:rPr lang="en-US" dirty="0" err="1" smtClean="0"/>
              <a:t>sesudah</a:t>
            </a:r>
            <a:r>
              <a:rPr lang="en-US" dirty="0" smtClean="0"/>
              <a:t> </a:t>
            </a:r>
            <a:r>
              <a:rPr lang="en-US" dirty="0" err="1" smtClean="0"/>
              <a:t>disusun</a:t>
            </a:r>
            <a:r>
              <a:rPr lang="en-US" dirty="0" smtClean="0"/>
              <a:t> </a:t>
            </a:r>
            <a:r>
              <a:rPr lang="en-US" dirty="0" err="1" smtClean="0"/>
              <a:t>menurut</a:t>
            </a:r>
            <a:r>
              <a:rPr lang="en-US" dirty="0" smtClean="0"/>
              <a:t> </a:t>
            </a:r>
            <a:r>
              <a:rPr lang="en-US" dirty="0" err="1" smtClean="0"/>
              <a:t>urutan</a:t>
            </a:r>
            <a:r>
              <a:rPr lang="en-US" dirty="0" smtClean="0"/>
              <a:t> </a:t>
            </a:r>
            <a:r>
              <a:rPr lang="en-US" dirty="0" err="1" smtClean="0"/>
              <a:t>nilainya</a:t>
            </a:r>
            <a:r>
              <a:rPr lang="en-US" dirty="0" smtClean="0"/>
              <a:t> </a:t>
            </a:r>
            <a:r>
              <a:rPr lang="en-US" dirty="0" err="1" smtClean="0"/>
              <a:t>maka</a:t>
            </a:r>
            <a:r>
              <a:rPr lang="en-US" dirty="0" smtClean="0"/>
              <a:t> </a:t>
            </a:r>
            <a:r>
              <a:rPr lang="en-US" dirty="0" err="1" smtClean="0"/>
              <a:t>bilangan</a:t>
            </a:r>
            <a:r>
              <a:rPr lang="en-US" dirty="0" smtClean="0"/>
              <a:t> </a:t>
            </a:r>
            <a:r>
              <a:rPr lang="en-US" dirty="0" err="1" smtClean="0"/>
              <a:t>pembaginya</a:t>
            </a:r>
            <a:r>
              <a:rPr lang="en-US" dirty="0" smtClean="0"/>
              <a:t> </a:t>
            </a:r>
            <a:r>
              <a:rPr lang="en-US" dirty="0" err="1" smtClean="0"/>
              <a:t>disebut</a:t>
            </a:r>
            <a:r>
              <a:rPr lang="en-US" dirty="0" smtClean="0"/>
              <a:t> </a:t>
            </a:r>
            <a:r>
              <a:rPr lang="en-US" dirty="0" err="1" smtClean="0"/>
              <a:t>kuartil</a:t>
            </a:r>
            <a:r>
              <a:rPr lang="en-US" dirty="0" smtClean="0"/>
              <a:t> </a:t>
            </a:r>
            <a:r>
              <a:rPr lang="en-US" dirty="0" err="1" smtClean="0"/>
              <a:t>sedangkan</a:t>
            </a:r>
            <a:r>
              <a:rPr lang="en-US" dirty="0" smtClean="0"/>
              <a:t> </a:t>
            </a:r>
            <a:r>
              <a:rPr lang="en-US" dirty="0" err="1" smtClean="0"/>
              <a:t>letak</a:t>
            </a:r>
            <a:r>
              <a:rPr lang="en-US" dirty="0" smtClean="0"/>
              <a:t> </a:t>
            </a:r>
            <a:r>
              <a:rPr lang="en-US" dirty="0" err="1" smtClean="0"/>
              <a:t>kuarti</a:t>
            </a:r>
            <a:r>
              <a:rPr lang="en-US" dirty="0" smtClean="0"/>
              <a:t> di </a:t>
            </a:r>
            <a:r>
              <a:rPr lang="en-US" dirty="0" err="1" smtClean="0"/>
              <a:t>tentukan</a:t>
            </a:r>
            <a:r>
              <a:rPr lang="en-US" dirty="0" smtClean="0"/>
              <a:t> </a:t>
            </a:r>
            <a:r>
              <a:rPr lang="en-US" dirty="0" err="1" smtClean="0"/>
              <a:t>dengan</a:t>
            </a:r>
            <a:r>
              <a:rPr lang="en-US" dirty="0" smtClean="0"/>
              <a:t> </a:t>
            </a:r>
            <a:r>
              <a:rPr lang="en-US" dirty="0" err="1" smtClean="0"/>
              <a:t>rumus</a:t>
            </a:r>
            <a:endParaRPr lang="en-US" dirty="0"/>
          </a:p>
        </p:txBody>
      </p:sp>
      <p:sp>
        <p:nvSpPr>
          <p:cNvPr id="3" name="Title 2"/>
          <p:cNvSpPr>
            <a:spLocks noGrp="1"/>
          </p:cNvSpPr>
          <p:nvPr>
            <p:ph type="title"/>
          </p:nvPr>
        </p:nvSpPr>
        <p:spPr>
          <a:xfrm>
            <a:off x="467544" y="620688"/>
            <a:ext cx="8229600" cy="1252728"/>
          </a:xfrm>
        </p:spPr>
        <p:txBody>
          <a:bodyPr/>
          <a:lstStyle/>
          <a:p>
            <a:r>
              <a:rPr lang="en-US" dirty="0" err="1" smtClean="0"/>
              <a:t>kuartil</a:t>
            </a:r>
            <a:endParaRPr lang="en-US" dirty="0"/>
          </a:p>
        </p:txBody>
      </p:sp>
      <mc:AlternateContent xmlns:mc="http://schemas.openxmlformats.org/markup-compatibility/2006" xmlns:a14="http://schemas.microsoft.com/office/drawing/2010/main">
        <mc:Choice Requires="a14">
          <p:sp>
            <p:nvSpPr>
              <p:cNvPr id="4" name="Rectangle 3"/>
              <p:cNvSpPr/>
              <p:nvPr/>
            </p:nvSpPr>
            <p:spPr>
              <a:xfrm>
                <a:off x="1763688" y="4050435"/>
                <a:ext cx="4572000" cy="773353"/>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r>
                  <a:rPr lang="en-US" dirty="0"/>
                  <a:t>Letak k1=data </a:t>
                </a:r>
                <a:r>
                  <a:rPr lang="en-US" dirty="0" err="1"/>
                  <a:t>ke</a:t>
                </a:r>
                <a:r>
                  <a:rPr lang="id-ID" dirty="0"/>
                  <a:t> </a:t>
                </a:r>
                <a14:m>
                  <m:oMath xmlns:m="http://schemas.openxmlformats.org/officeDocument/2006/math">
                    <m:r>
                      <a:rPr lang="id-ID" i="1">
                        <a:latin typeface="Cambria Math"/>
                      </a:rPr>
                      <m:t>(</m:t>
                    </m:r>
                    <m:f>
                      <m:fPr>
                        <m:ctrlPr>
                          <a:rPr lang="id-ID" i="1">
                            <a:latin typeface="Cambria Math"/>
                          </a:rPr>
                        </m:ctrlPr>
                      </m:fPr>
                      <m:num>
                        <m:r>
                          <a:rPr lang="en-US" i="1">
                            <a:latin typeface="Cambria Math"/>
                          </a:rPr>
                          <m:t>𝑖</m:t>
                        </m:r>
                        <m:r>
                          <a:rPr lang="en-US" i="1">
                            <a:latin typeface="Cambria Math"/>
                          </a:rPr>
                          <m:t>(</m:t>
                        </m:r>
                        <m:r>
                          <a:rPr lang="en-US" i="1">
                            <a:latin typeface="Cambria Math"/>
                          </a:rPr>
                          <m:t>𝑛</m:t>
                        </m:r>
                        <m:r>
                          <m:rPr>
                            <m:nor/>
                          </m:rPr>
                          <a:rPr lang="id-ID" dirty="0"/>
                          <m:t>+</m:t>
                        </m:r>
                        <m:r>
                          <a:rPr lang="en-US" i="1">
                            <a:latin typeface="Cambria Math"/>
                          </a:rPr>
                          <m:t>1</m:t>
                        </m:r>
                      </m:num>
                      <m:den>
                        <m:r>
                          <a:rPr lang="en-US" i="1">
                            <a:latin typeface="Cambria Math"/>
                          </a:rPr>
                          <m:t>4</m:t>
                        </m:r>
                      </m:den>
                    </m:f>
                  </m:oMath>
                </a14:m>
                <a:r>
                  <a:rPr lang="id-ID" dirty="0"/>
                  <a:t>) </a:t>
                </a:r>
                <a:endParaRPr lang="en-US" dirty="0"/>
              </a:p>
              <a:p>
                <a:r>
                  <a:rPr lang="en-US" dirty="0" err="1"/>
                  <a:t>Dengan</a:t>
                </a:r>
                <a:r>
                  <a:rPr lang="en-US" dirty="0"/>
                  <a:t> </a:t>
                </a:r>
                <a:r>
                  <a:rPr lang="en-US" dirty="0" err="1"/>
                  <a:t>i</a:t>
                </a:r>
                <a:r>
                  <a:rPr lang="en-US" dirty="0"/>
                  <a:t>=1,2,3</a:t>
                </a:r>
                <a:endParaRPr lang="id-ID" dirty="0"/>
              </a:p>
            </p:txBody>
          </p:sp>
        </mc:Choice>
        <mc:Fallback xmlns="">
          <p:sp>
            <p:nvSpPr>
              <p:cNvPr id="4" name="Rectangle 3"/>
              <p:cNvSpPr>
                <a:spLocks noRot="1" noChangeAspect="1" noMove="1" noResize="1" noEditPoints="1" noAdjustHandles="1" noChangeArrowheads="1" noChangeShapeType="1" noTextEdit="1"/>
              </p:cNvSpPr>
              <p:nvPr/>
            </p:nvSpPr>
            <p:spPr>
              <a:xfrm>
                <a:off x="1763688" y="4050435"/>
                <a:ext cx="4572000" cy="773353"/>
              </a:xfrm>
              <a:prstGeom prst="rect">
                <a:avLst/>
              </a:prstGeom>
              <a:blipFill rotWithShape="1">
                <a:blip r:embed="rId2"/>
                <a:stretch>
                  <a:fillRect l="-931" b="-10853"/>
                </a:stretch>
              </a:blipFill>
            </p:spPr>
            <p:txBody>
              <a:bodyPr/>
              <a:lstStyle/>
              <a:p>
                <a:r>
                  <a:rPr lang="en-US">
                    <a:noFill/>
                  </a:rPr>
                  <a:t> </a:t>
                </a:r>
              </a:p>
            </p:txBody>
          </p:sp>
        </mc:Fallback>
      </mc:AlternateContent>
    </p:spTree>
    <p:extLst>
      <p:ext uri="{BB962C8B-B14F-4D97-AF65-F5344CB8AC3E}">
        <p14:creationId xmlns:p14="http://schemas.microsoft.com/office/powerpoint/2010/main" val="8139029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p:txBody>
              <a:bodyPr/>
              <a:lstStyle/>
              <a:p>
                <a:r>
                  <a:rPr lang="en-US" dirty="0" err="1" smtClean="0"/>
                  <a:t>Sampel</a:t>
                </a:r>
                <a:r>
                  <a:rPr lang="en-US" dirty="0" smtClean="0"/>
                  <a:t> </a:t>
                </a:r>
                <a:r>
                  <a:rPr lang="en-US" dirty="0" err="1" smtClean="0"/>
                  <a:t>dengan</a:t>
                </a:r>
                <a:r>
                  <a:rPr lang="en-US" dirty="0" smtClean="0"/>
                  <a:t> data</a:t>
                </a:r>
              </a:p>
              <a:p>
                <a:r>
                  <a:rPr lang="en-US" dirty="0" smtClean="0"/>
                  <a:t>75, 82,66, 57,64,56,92,94,86,52,60,70 </a:t>
                </a:r>
                <a:r>
                  <a:rPr lang="en-US" dirty="0" err="1" smtClean="0"/>
                  <a:t>setelah</a:t>
                </a:r>
                <a:r>
                  <a:rPr lang="en-US" dirty="0" smtClean="0"/>
                  <a:t> </a:t>
                </a:r>
                <a:r>
                  <a:rPr lang="en-US" dirty="0" err="1" smtClean="0"/>
                  <a:t>diurutkan</a:t>
                </a:r>
                <a:r>
                  <a:rPr lang="en-US" dirty="0" smtClean="0"/>
                  <a:t> </a:t>
                </a:r>
                <a:r>
                  <a:rPr lang="en-US" dirty="0" err="1" smtClean="0"/>
                  <a:t>menjadi</a:t>
                </a:r>
                <a:r>
                  <a:rPr lang="en-US" dirty="0" smtClean="0"/>
                  <a:t> 52, 56, 57, 60, 64, 66, 70, 75, 82, 86, 92, 94</a:t>
                </a:r>
              </a:p>
              <a:p>
                <a:r>
                  <a:rPr lang="en-US" dirty="0" err="1" smtClean="0"/>
                  <a:t>Maka</a:t>
                </a:r>
                <a:r>
                  <a:rPr lang="en-US" dirty="0" smtClean="0"/>
                  <a:t> k1 =data </a:t>
                </a:r>
                <a:r>
                  <a:rPr lang="en-US" dirty="0" err="1" smtClean="0"/>
                  <a:t>ke</a:t>
                </a:r>
                <a:r>
                  <a:rPr lang="en-US" dirty="0" smtClean="0"/>
                  <a:t> 12</a:t>
                </a:r>
                <a14:m>
                  <m:oMath xmlns:m="http://schemas.openxmlformats.org/officeDocument/2006/math">
                    <m:r>
                      <a:rPr lang="id-ID" i="1">
                        <a:latin typeface="Cambria Math"/>
                      </a:rPr>
                      <m:t>+</m:t>
                    </m:r>
                  </m:oMath>
                </a14:m>
                <a:r>
                  <a:rPr lang="en-US" dirty="0" smtClean="0"/>
                  <a:t>1/4= data </a:t>
                </a:r>
                <a:r>
                  <a:rPr lang="en-US" dirty="0" err="1" smtClean="0"/>
                  <a:t>ke</a:t>
                </a:r>
                <a:r>
                  <a:rPr lang="en-US" dirty="0" smtClean="0"/>
                  <a:t> 31/4 </a:t>
                </a:r>
                <a:r>
                  <a:rPr lang="en-US" dirty="0" err="1" smtClean="0"/>
                  <a:t>yaitu</a:t>
                </a:r>
                <a:r>
                  <a:rPr lang="en-US" dirty="0" smtClean="0"/>
                  <a:t> </a:t>
                </a:r>
                <a:r>
                  <a:rPr lang="en-US" dirty="0" err="1" smtClean="0"/>
                  <a:t>antara</a:t>
                </a:r>
                <a:r>
                  <a:rPr lang="en-US" dirty="0" smtClean="0"/>
                  <a:t> data ke-3 </a:t>
                </a:r>
                <a:r>
                  <a:rPr lang="en-US" dirty="0" err="1" smtClean="0"/>
                  <a:t>dan</a:t>
                </a:r>
                <a:r>
                  <a:rPr lang="en-US" dirty="0" smtClean="0"/>
                  <a:t> ke-4 </a:t>
                </a:r>
                <a:r>
                  <a:rPr lang="en-US" dirty="0" err="1" smtClean="0"/>
                  <a:t>seperempat</a:t>
                </a:r>
                <a:r>
                  <a:rPr lang="en-US" dirty="0" smtClean="0"/>
                  <a:t> </a:t>
                </a:r>
                <a:r>
                  <a:rPr lang="en-US" dirty="0" err="1" smtClean="0"/>
                  <a:t>jatuh</a:t>
                </a:r>
                <a:r>
                  <a:rPr lang="en-US" dirty="0" smtClean="0"/>
                  <a:t> </a:t>
                </a:r>
                <a:r>
                  <a:rPr lang="en-US" dirty="0" err="1" smtClean="0"/>
                  <a:t>pada</a:t>
                </a:r>
                <a:r>
                  <a:rPr lang="en-US" dirty="0" smtClean="0"/>
                  <a:t> data ke-3</a:t>
                </a:r>
              </a:p>
              <a:p>
                <a:r>
                  <a:rPr lang="en-US" dirty="0" err="1" smtClean="0"/>
                  <a:t>Nilai</a:t>
                </a:r>
                <a:r>
                  <a:rPr lang="en-US" dirty="0" smtClean="0"/>
                  <a:t> K1=data ke-3</a:t>
                </a:r>
                <a:r>
                  <a:rPr lang="id-ID" dirty="0"/>
                  <a:t> </a:t>
                </a:r>
                <a14:m>
                  <m:oMath xmlns:m="http://schemas.openxmlformats.org/officeDocument/2006/math">
                    <m:r>
                      <a:rPr lang="id-ID" i="1">
                        <a:latin typeface="Cambria Math"/>
                      </a:rPr>
                      <m:t>+</m:t>
                    </m:r>
                  </m:oMath>
                </a14:m>
                <a:r>
                  <a:rPr lang="en-US" dirty="0" smtClean="0"/>
                  <a:t>1/4 (data ke-4-data ke-3)</a:t>
                </a:r>
              </a:p>
              <a:p>
                <a:r>
                  <a:rPr lang="en-US" dirty="0" smtClean="0"/>
                  <a:t>K1=57</a:t>
                </a:r>
                <a:r>
                  <a:rPr lang="id-ID" dirty="0"/>
                  <a:t> </a:t>
                </a:r>
                <a14:m>
                  <m:oMath xmlns:m="http://schemas.openxmlformats.org/officeDocument/2006/math">
                    <m:r>
                      <a:rPr lang="id-ID" i="1">
                        <a:latin typeface="Cambria Math"/>
                      </a:rPr>
                      <m:t>+</m:t>
                    </m:r>
                  </m:oMath>
                </a14:m>
                <a:r>
                  <a:rPr lang="en-US" dirty="0" smtClean="0"/>
                  <a:t>1/4(60-57)=57 3/4</a:t>
                </a:r>
                <a:endParaRPr lang="en-US"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blipFill rotWithShape="1">
                <a:blip r:embed="rId2"/>
                <a:stretch>
                  <a:fillRect l="-1235" t="-1943" r="-172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itle 2"/>
              <p:cNvSpPr>
                <a:spLocks noGrp="1"/>
              </p:cNvSpPr>
              <p:nvPr>
                <p:ph type="title"/>
              </p:nvPr>
            </p:nvSpPr>
            <p:spPr>
              <a:xfrm>
                <a:off x="467544" y="908720"/>
                <a:ext cx="7643192" cy="1186392"/>
              </a:xfrm>
            </p:spPr>
            <p:style>
              <a:lnRef idx="1">
                <a:schemeClr val="dk1"/>
              </a:lnRef>
              <a:fillRef idx="3">
                <a:schemeClr val="dk1"/>
              </a:fillRef>
              <a:effectRef idx="2">
                <a:schemeClr val="dk1"/>
              </a:effectRef>
              <a:fontRef idx="minor">
                <a:schemeClr val="lt1"/>
              </a:fontRef>
            </p:style>
            <p:txBody>
              <a:bodyPr>
                <a:noAutofit/>
              </a:bodyPr>
              <a:lstStyle/>
              <a:p>
                <a:r>
                  <a:rPr lang="en-US" sz="2400" dirty="0"/>
                  <a:t>Letak k1=data </a:t>
                </a:r>
                <a:r>
                  <a:rPr lang="en-US" sz="2400" dirty="0" err="1"/>
                  <a:t>ke</a:t>
                </a:r>
                <a:r>
                  <a:rPr lang="id-ID" sz="2400" dirty="0"/>
                  <a:t> </a:t>
                </a:r>
                <a14:m>
                  <m:oMath xmlns:m="http://schemas.openxmlformats.org/officeDocument/2006/math">
                    <m:r>
                      <a:rPr lang="id-ID" sz="2400" i="1">
                        <a:latin typeface="Cambria Math"/>
                      </a:rPr>
                      <m:t>)(</m:t>
                    </m:r>
                    <m:f>
                      <m:fPr>
                        <m:ctrlPr>
                          <a:rPr lang="id-ID" sz="2400" i="1">
                            <a:latin typeface="Cambria Math"/>
                          </a:rPr>
                        </m:ctrlPr>
                      </m:fPr>
                      <m:num>
                        <m:r>
                          <a:rPr lang="en-US" sz="2400" i="1">
                            <a:latin typeface="Cambria Math"/>
                          </a:rPr>
                          <m:t>𝑖</m:t>
                        </m:r>
                        <m:r>
                          <a:rPr lang="en-US" sz="2400" i="1">
                            <a:latin typeface="Cambria Math"/>
                          </a:rPr>
                          <m:t>(</m:t>
                        </m:r>
                        <m:r>
                          <a:rPr lang="en-US" sz="2400" i="1">
                            <a:latin typeface="Cambria Math"/>
                          </a:rPr>
                          <m:t>𝑛</m:t>
                        </m:r>
                        <m:r>
                          <a:rPr lang="id-ID" sz="2400" i="1">
                            <a:latin typeface="Cambria Math"/>
                          </a:rPr>
                          <m:t>−</m:t>
                        </m:r>
                        <m:r>
                          <a:rPr lang="en-US" sz="2400" i="1">
                            <a:latin typeface="Cambria Math"/>
                          </a:rPr>
                          <m:t>1</m:t>
                        </m:r>
                      </m:num>
                      <m:den>
                        <m:r>
                          <a:rPr lang="en-US" sz="2400" i="1">
                            <a:latin typeface="Cambria Math"/>
                          </a:rPr>
                          <m:t>4</m:t>
                        </m:r>
                      </m:den>
                    </m:f>
                  </m:oMath>
                </a14:m>
                <a:r>
                  <a:rPr lang="id-ID" sz="2400" dirty="0"/>
                  <a:t>) </a:t>
                </a:r>
                <a:r>
                  <a:rPr lang="en-US" sz="2400" dirty="0"/>
                  <a:t/>
                </a:r>
                <a:br>
                  <a:rPr lang="en-US" sz="2400" dirty="0"/>
                </a:br>
                <a:r>
                  <a:rPr lang="en-US" sz="2400" dirty="0" err="1"/>
                  <a:t>Dengan</a:t>
                </a:r>
                <a:r>
                  <a:rPr lang="en-US" sz="2400" dirty="0"/>
                  <a:t> </a:t>
                </a:r>
                <a:r>
                  <a:rPr lang="en-US" sz="2400" dirty="0" err="1"/>
                  <a:t>i</a:t>
                </a:r>
                <a:r>
                  <a:rPr lang="en-US" sz="2400" dirty="0"/>
                  <a:t>=1,2,3</a:t>
                </a:r>
                <a:r>
                  <a:rPr lang="id-ID" sz="2400" dirty="0"/>
                  <a:t/>
                </a:r>
                <a:br>
                  <a:rPr lang="id-ID" sz="2400" dirty="0"/>
                </a:br>
                <a:endParaRPr lang="en-US" sz="2400" dirty="0"/>
              </a:p>
            </p:txBody>
          </p:sp>
        </mc:Choice>
        <mc:Fallback xmlns="">
          <p:sp>
            <p:nvSpPr>
              <p:cNvPr id="3" name="Title 2"/>
              <p:cNvSpPr>
                <a:spLocks noGrp="1" noRot="1" noChangeAspect="1" noMove="1" noResize="1" noEditPoints="1" noAdjustHandles="1" noChangeArrowheads="1" noChangeShapeType="1" noTextEdit="1"/>
              </p:cNvSpPr>
              <p:nvPr>
                <p:ph type="title"/>
              </p:nvPr>
            </p:nvSpPr>
            <p:spPr>
              <a:xfrm>
                <a:off x="467544" y="908720"/>
                <a:ext cx="7643192" cy="1186392"/>
              </a:xfrm>
              <a:blipFill rotWithShape="1">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3040730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a:xfrm>
                <a:off x="872067" y="1484784"/>
                <a:ext cx="7444349" cy="4641379"/>
              </a:xfrm>
            </p:spPr>
            <p:txBody>
              <a:bodyPr>
                <a:normAutofit fontScale="92500" lnSpcReduction="20000"/>
              </a:bodyPr>
              <a:lstStyle/>
              <a:p>
                <a:r>
                  <a:rPr lang="en-US" dirty="0" smtClean="0"/>
                  <a:t>Letak k3=data </a:t>
                </a:r>
                <a:r>
                  <a:rPr lang="en-US" dirty="0" err="1" smtClean="0"/>
                  <a:t>ke</a:t>
                </a:r>
                <a:r>
                  <a:rPr lang="en-US" dirty="0" smtClean="0"/>
                  <a:t> </a:t>
                </a:r>
                <a14:m>
                  <m:oMath xmlns:m="http://schemas.openxmlformats.org/officeDocument/2006/math">
                    <m:r>
                      <a:rPr lang="id-ID" i="1">
                        <a:latin typeface="Cambria Math"/>
                      </a:rPr>
                      <m:t>(</m:t>
                    </m:r>
                    <m:f>
                      <m:fPr>
                        <m:ctrlPr>
                          <a:rPr lang="id-ID" i="1">
                            <a:latin typeface="Cambria Math"/>
                          </a:rPr>
                        </m:ctrlPr>
                      </m:fPr>
                      <m:num>
                        <m:r>
                          <a:rPr lang="en-US" i="1">
                            <a:latin typeface="Cambria Math"/>
                          </a:rPr>
                          <m:t>𝑖</m:t>
                        </m:r>
                        <m:r>
                          <a:rPr lang="en-US" i="1">
                            <a:latin typeface="Cambria Math"/>
                          </a:rPr>
                          <m:t>(</m:t>
                        </m:r>
                        <m:r>
                          <a:rPr lang="en-US" i="1">
                            <a:latin typeface="Cambria Math"/>
                          </a:rPr>
                          <m:t>𝑛</m:t>
                        </m:r>
                        <m:r>
                          <m:rPr>
                            <m:nor/>
                          </m:rPr>
                          <a:rPr lang="id-ID" dirty="0"/>
                          <m:t>+</m:t>
                        </m:r>
                        <m:r>
                          <a:rPr lang="en-US" i="1">
                            <a:latin typeface="Cambria Math"/>
                          </a:rPr>
                          <m:t>1</m:t>
                        </m:r>
                      </m:num>
                      <m:den>
                        <m:r>
                          <a:rPr lang="en-US" i="1">
                            <a:latin typeface="Cambria Math"/>
                          </a:rPr>
                          <m:t>4</m:t>
                        </m:r>
                      </m:den>
                    </m:f>
                  </m:oMath>
                </a14:m>
                <a:r>
                  <a:rPr lang="id-ID" dirty="0"/>
                  <a:t>) </a:t>
                </a:r>
                <a:r>
                  <a:rPr lang="en-US" dirty="0" smtClean="0"/>
                  <a:t>= </a:t>
                </a:r>
                <a14:m>
                  <m:oMath xmlns:m="http://schemas.openxmlformats.org/officeDocument/2006/math">
                    <m:r>
                      <a:rPr lang="id-ID" i="1">
                        <a:latin typeface="Cambria Math"/>
                      </a:rPr>
                      <m:t>(</m:t>
                    </m:r>
                    <m:f>
                      <m:fPr>
                        <m:ctrlPr>
                          <a:rPr lang="id-ID" i="1">
                            <a:latin typeface="Cambria Math"/>
                          </a:rPr>
                        </m:ctrlPr>
                      </m:fPr>
                      <m:num>
                        <m:r>
                          <a:rPr lang="en-US" b="0" i="1" smtClean="0">
                            <a:latin typeface="Cambria Math"/>
                          </a:rPr>
                          <m:t>3</m:t>
                        </m:r>
                        <m:r>
                          <a:rPr lang="en-US" i="1">
                            <a:latin typeface="Cambria Math"/>
                          </a:rPr>
                          <m:t>(</m:t>
                        </m:r>
                        <m:r>
                          <a:rPr lang="en-US" b="0" i="1" smtClean="0">
                            <a:latin typeface="Cambria Math"/>
                          </a:rPr>
                          <m:t>12</m:t>
                        </m:r>
                        <m:r>
                          <m:rPr>
                            <m:nor/>
                          </m:rPr>
                          <a:rPr lang="id-ID" dirty="0"/>
                          <m:t>+</m:t>
                        </m:r>
                        <m:r>
                          <a:rPr lang="en-US" i="1">
                            <a:latin typeface="Cambria Math"/>
                          </a:rPr>
                          <m:t>1</m:t>
                        </m:r>
                      </m:num>
                      <m:den>
                        <m:r>
                          <a:rPr lang="en-US" i="1">
                            <a:latin typeface="Cambria Math"/>
                          </a:rPr>
                          <m:t>4</m:t>
                        </m:r>
                      </m:den>
                    </m:f>
                  </m:oMath>
                </a14:m>
                <a:r>
                  <a:rPr lang="id-ID" dirty="0"/>
                  <a:t>) </a:t>
                </a:r>
                <a:r>
                  <a:rPr lang="en-US" dirty="0" smtClean="0"/>
                  <a:t>= data </a:t>
                </a:r>
                <a:r>
                  <a:rPr lang="en-US" dirty="0" err="1" smtClean="0"/>
                  <a:t>ke</a:t>
                </a:r>
                <a:r>
                  <a:rPr lang="en-US" dirty="0" smtClean="0"/>
                  <a:t> 9 ¾</a:t>
                </a:r>
              </a:p>
              <a:p>
                <a:r>
                  <a:rPr lang="en-US" dirty="0" err="1" smtClean="0"/>
                  <a:t>Dengan</a:t>
                </a:r>
                <a:r>
                  <a:rPr lang="en-US" dirty="0" smtClean="0"/>
                  <a:t> </a:t>
                </a:r>
                <a:r>
                  <a:rPr lang="en-US" dirty="0" err="1" smtClean="0"/>
                  <a:t>cara</a:t>
                </a:r>
                <a:r>
                  <a:rPr lang="en-US" dirty="0" smtClean="0"/>
                  <a:t> </a:t>
                </a:r>
                <a:r>
                  <a:rPr lang="en-US" dirty="0" err="1" smtClean="0"/>
                  <a:t>seperti</a:t>
                </a:r>
                <a:r>
                  <a:rPr lang="en-US" dirty="0" smtClean="0"/>
                  <a:t> </a:t>
                </a:r>
                <a:r>
                  <a:rPr lang="en-US" dirty="0" err="1" smtClean="0"/>
                  <a:t>diatas</a:t>
                </a:r>
                <a:r>
                  <a:rPr lang="en-US" dirty="0" smtClean="0"/>
                  <a:t>  </a:t>
                </a:r>
                <a:r>
                  <a:rPr lang="en-US" dirty="0" err="1" smtClean="0"/>
                  <a:t>nilai</a:t>
                </a:r>
                <a:r>
                  <a:rPr lang="en-US" dirty="0" smtClean="0"/>
                  <a:t> k3 </a:t>
                </a:r>
                <a:r>
                  <a:rPr lang="en-US" dirty="0" err="1" smtClean="0"/>
                  <a:t>dapat</a:t>
                </a:r>
                <a:r>
                  <a:rPr lang="en-US" dirty="0" smtClean="0"/>
                  <a:t> </a:t>
                </a:r>
                <a:r>
                  <a:rPr lang="en-US" dirty="0" err="1" smtClean="0"/>
                  <a:t>ditentukan</a:t>
                </a:r>
                <a:r>
                  <a:rPr lang="en-US" dirty="0" smtClean="0"/>
                  <a:t> </a:t>
                </a:r>
              </a:p>
              <a:p>
                <a:r>
                  <a:rPr lang="en-US" dirty="0" smtClean="0"/>
                  <a:t>K3= data ke-9</a:t>
                </a:r>
                <a:r>
                  <a:rPr lang="id-ID" dirty="0" smtClean="0"/>
                  <a:t>+</a:t>
                </a:r>
                <a:r>
                  <a:rPr lang="en-US" dirty="0" smtClean="0"/>
                  <a:t> ¾(data ke-10-data ke-9)</a:t>
                </a:r>
              </a:p>
              <a:p>
                <a:r>
                  <a:rPr lang="en-US" dirty="0" smtClean="0"/>
                  <a:t>K3=82 </a:t>
                </a:r>
                <a:r>
                  <a:rPr lang="id-ID" dirty="0" smtClean="0"/>
                  <a:t>+</a:t>
                </a:r>
                <a:r>
                  <a:rPr lang="en-US" dirty="0" smtClean="0"/>
                  <a:t> (3/4) (86-82)=85</a:t>
                </a:r>
              </a:p>
              <a:p>
                <a:r>
                  <a:rPr lang="en-US" dirty="0" err="1" smtClean="0"/>
                  <a:t>Untuk</a:t>
                </a:r>
                <a:r>
                  <a:rPr lang="en-US" dirty="0" smtClean="0"/>
                  <a:t> data yang </a:t>
                </a:r>
                <a:r>
                  <a:rPr lang="en-US" dirty="0" err="1" smtClean="0"/>
                  <a:t>telah</a:t>
                </a:r>
                <a:r>
                  <a:rPr lang="en-US" dirty="0" smtClean="0"/>
                  <a:t> </a:t>
                </a:r>
                <a:r>
                  <a:rPr lang="en-US" dirty="0" err="1" smtClean="0"/>
                  <a:t>disusun</a:t>
                </a:r>
                <a:r>
                  <a:rPr lang="en-US" dirty="0" smtClean="0"/>
                  <a:t> </a:t>
                </a:r>
                <a:r>
                  <a:rPr lang="en-US" dirty="0" err="1" smtClean="0"/>
                  <a:t>dalam</a:t>
                </a:r>
                <a:r>
                  <a:rPr lang="en-US" dirty="0" smtClean="0"/>
                  <a:t> </a:t>
                </a:r>
                <a:r>
                  <a:rPr lang="en-US" dirty="0" err="1" smtClean="0"/>
                  <a:t>daftar</a:t>
                </a:r>
                <a:r>
                  <a:rPr lang="en-US" dirty="0" smtClean="0"/>
                  <a:t> </a:t>
                </a:r>
                <a:r>
                  <a:rPr lang="en-US" dirty="0" err="1" smtClean="0"/>
                  <a:t>distribusi</a:t>
                </a:r>
                <a:r>
                  <a:rPr lang="en-US" dirty="0" smtClean="0"/>
                  <a:t> </a:t>
                </a:r>
                <a:r>
                  <a:rPr lang="en-US" dirty="0" err="1" smtClean="0"/>
                  <a:t>frekwensi</a:t>
                </a:r>
                <a:r>
                  <a:rPr lang="en-US" dirty="0" smtClean="0"/>
                  <a:t> </a:t>
                </a:r>
                <a:r>
                  <a:rPr lang="en-US" dirty="0" err="1" smtClean="0"/>
                  <a:t>kuartil</a:t>
                </a:r>
                <a:r>
                  <a:rPr lang="en-US" dirty="0" smtClean="0"/>
                  <a:t> k1 (</a:t>
                </a:r>
                <a:r>
                  <a:rPr lang="en-US" dirty="0" err="1" smtClean="0"/>
                  <a:t>i</a:t>
                </a:r>
                <a:r>
                  <a:rPr lang="en-US" dirty="0" smtClean="0"/>
                  <a:t>=1,2,3) </a:t>
                </a:r>
                <a:r>
                  <a:rPr lang="en-US" dirty="0" err="1" smtClean="0"/>
                  <a:t>dihitung</a:t>
                </a:r>
                <a:r>
                  <a:rPr lang="en-US" dirty="0" smtClean="0"/>
                  <a:t> </a:t>
                </a:r>
                <a:r>
                  <a:rPr lang="en-US" dirty="0" err="1" smtClean="0"/>
                  <a:t>menggunakan</a:t>
                </a:r>
                <a:r>
                  <a:rPr lang="en-US" dirty="0" smtClean="0"/>
                  <a:t> </a:t>
                </a:r>
                <a:r>
                  <a:rPr lang="en-US" dirty="0" err="1" smtClean="0"/>
                  <a:t>rumus</a:t>
                </a:r>
                <a:r>
                  <a:rPr lang="en-US" dirty="0" smtClean="0"/>
                  <a:t> k1</a:t>
                </a:r>
                <a:r>
                  <a:rPr lang="id-ID" dirty="0" smtClean="0"/>
                  <a:t> </a:t>
                </a:r>
                <a14:m>
                  <m:oMath xmlns:m="http://schemas.openxmlformats.org/officeDocument/2006/math">
                    <m:r>
                      <a:rPr lang="id-ID" i="1">
                        <a:latin typeface="Cambria Math"/>
                      </a:rPr>
                      <m:t>=</m:t>
                    </m:r>
                    <m:r>
                      <a:rPr lang="id-ID" i="1">
                        <a:latin typeface="Cambria Math"/>
                      </a:rPr>
                      <m:t>𝑏</m:t>
                    </m:r>
                    <m:r>
                      <a:rPr lang="id-ID" i="1">
                        <a:latin typeface="Cambria Math"/>
                      </a:rPr>
                      <m:t>+</m:t>
                    </m:r>
                    <m:r>
                      <a:rPr lang="id-ID" i="1">
                        <a:latin typeface="Cambria Math"/>
                      </a:rPr>
                      <m:t>𝑝</m:t>
                    </m:r>
                    <m:r>
                      <a:rPr lang="id-ID" i="1">
                        <a:latin typeface="Cambria Math"/>
                      </a:rPr>
                      <m:t>(</m:t>
                    </m:r>
                    <m:f>
                      <m:fPr>
                        <m:ctrlPr>
                          <a:rPr lang="id-ID" i="1">
                            <a:latin typeface="Cambria Math"/>
                          </a:rPr>
                        </m:ctrlPr>
                      </m:fPr>
                      <m:num>
                        <m:f>
                          <m:fPr>
                            <m:ctrlPr>
                              <a:rPr lang="id-ID" i="1">
                                <a:latin typeface="Cambria Math"/>
                              </a:rPr>
                            </m:ctrlPr>
                          </m:fPr>
                          <m:num>
                            <m:r>
                              <a:rPr lang="en-US" b="0" i="1" smtClean="0">
                                <a:latin typeface="Cambria Math"/>
                              </a:rPr>
                              <m:t>𝑖𝑛</m:t>
                            </m:r>
                          </m:num>
                          <m:den>
                            <m:r>
                              <a:rPr lang="en-US" b="0" i="1" smtClean="0">
                                <a:latin typeface="Cambria Math"/>
                              </a:rPr>
                              <m:t>4</m:t>
                            </m:r>
                          </m:den>
                        </m:f>
                        <m:r>
                          <a:rPr lang="id-ID" i="1">
                            <a:latin typeface="Cambria Math"/>
                          </a:rPr>
                          <m:t>−</m:t>
                        </m:r>
                        <m:r>
                          <a:rPr lang="en-US" b="0" i="1" smtClean="0">
                            <a:latin typeface="Cambria Math"/>
                          </a:rPr>
                          <m:t>𝐹</m:t>
                        </m:r>
                      </m:num>
                      <m:den>
                        <m:r>
                          <a:rPr lang="id-ID" i="1">
                            <a:latin typeface="Cambria Math"/>
                          </a:rPr>
                          <m:t>𝑓</m:t>
                        </m:r>
                      </m:den>
                    </m:f>
                  </m:oMath>
                </a14:m>
                <a:r>
                  <a:rPr lang="id-ID" dirty="0"/>
                  <a:t>)</a:t>
                </a:r>
              </a:p>
              <a:p>
                <a:r>
                  <a:rPr lang="en-US" dirty="0" err="1" smtClean="0"/>
                  <a:t>Dengan</a:t>
                </a:r>
                <a:r>
                  <a:rPr lang="en-US" dirty="0" smtClean="0"/>
                  <a:t> </a:t>
                </a:r>
                <a:r>
                  <a:rPr lang="en-US" dirty="0" err="1" smtClean="0"/>
                  <a:t>i</a:t>
                </a:r>
                <a:r>
                  <a:rPr lang="en-US" dirty="0" smtClean="0"/>
                  <a:t>=1,2,3</a:t>
                </a:r>
              </a:p>
              <a:p>
                <a:r>
                  <a:rPr lang="en-US" dirty="0"/>
                  <a:t>b</a:t>
                </a:r>
                <a:r>
                  <a:rPr lang="en-US" dirty="0" smtClean="0"/>
                  <a:t>= </a:t>
                </a:r>
                <a:r>
                  <a:rPr lang="en-US" dirty="0" err="1" smtClean="0"/>
                  <a:t>batas</a:t>
                </a:r>
                <a:r>
                  <a:rPr lang="en-US" dirty="0" smtClean="0"/>
                  <a:t> </a:t>
                </a:r>
                <a:r>
                  <a:rPr lang="en-US" dirty="0" err="1" smtClean="0"/>
                  <a:t>bawah</a:t>
                </a:r>
                <a:r>
                  <a:rPr lang="en-US" dirty="0" smtClean="0"/>
                  <a:t> </a:t>
                </a:r>
                <a:r>
                  <a:rPr lang="en-US" dirty="0" err="1" smtClean="0"/>
                  <a:t>kelas</a:t>
                </a:r>
                <a:r>
                  <a:rPr lang="en-US" dirty="0" smtClean="0"/>
                  <a:t> k1 </a:t>
                </a:r>
                <a:r>
                  <a:rPr lang="en-US" dirty="0" err="1" smtClean="0"/>
                  <a:t>ialah</a:t>
                </a:r>
                <a:r>
                  <a:rPr lang="en-US" dirty="0" smtClean="0"/>
                  <a:t> </a:t>
                </a:r>
                <a:r>
                  <a:rPr lang="en-US" dirty="0" err="1" smtClean="0"/>
                  <a:t>kelas</a:t>
                </a:r>
                <a:r>
                  <a:rPr lang="en-US" dirty="0" smtClean="0"/>
                  <a:t> interval </a:t>
                </a:r>
                <a:r>
                  <a:rPr lang="en-US" dirty="0" err="1" smtClean="0"/>
                  <a:t>dimana</a:t>
                </a:r>
                <a:r>
                  <a:rPr lang="en-US" dirty="0" smtClean="0"/>
                  <a:t> k1 </a:t>
                </a:r>
                <a:r>
                  <a:rPr lang="en-US" dirty="0" err="1" smtClean="0"/>
                  <a:t>akan</a:t>
                </a:r>
                <a:r>
                  <a:rPr lang="en-US" dirty="0" smtClean="0"/>
                  <a:t> </a:t>
                </a:r>
                <a:r>
                  <a:rPr lang="en-US" dirty="0" err="1" smtClean="0"/>
                  <a:t>terletak</a:t>
                </a:r>
                <a:endParaRPr lang="en-US" dirty="0" smtClean="0"/>
              </a:p>
              <a:p>
                <a:r>
                  <a:rPr lang="en-US" dirty="0" smtClean="0"/>
                  <a:t>P= </a:t>
                </a:r>
                <a:r>
                  <a:rPr lang="en-US" dirty="0" err="1" smtClean="0"/>
                  <a:t>panjang</a:t>
                </a:r>
                <a:r>
                  <a:rPr lang="en-US" dirty="0" smtClean="0"/>
                  <a:t> </a:t>
                </a:r>
                <a:r>
                  <a:rPr lang="en-US" dirty="0" err="1" smtClean="0"/>
                  <a:t>kelas</a:t>
                </a:r>
                <a:endParaRPr lang="en-US" dirty="0" smtClean="0"/>
              </a:p>
              <a:p>
                <a:r>
                  <a:rPr lang="en-US" dirty="0" smtClean="0"/>
                  <a:t>F= </a:t>
                </a:r>
                <a:r>
                  <a:rPr lang="en-US" dirty="0" err="1" smtClean="0"/>
                  <a:t>jumlah</a:t>
                </a:r>
                <a:r>
                  <a:rPr lang="en-US" dirty="0" smtClean="0"/>
                  <a:t> </a:t>
                </a:r>
                <a:r>
                  <a:rPr lang="en-US" dirty="0" err="1" smtClean="0"/>
                  <a:t>frekwensi</a:t>
                </a:r>
                <a:r>
                  <a:rPr lang="en-US" dirty="0" smtClean="0"/>
                  <a:t> </a:t>
                </a:r>
                <a:r>
                  <a:rPr lang="en-US" dirty="0" err="1" smtClean="0"/>
                  <a:t>sebelum</a:t>
                </a:r>
                <a:r>
                  <a:rPr lang="en-US" dirty="0" smtClean="0"/>
                  <a:t> k1</a:t>
                </a:r>
              </a:p>
              <a:p>
                <a:r>
                  <a:rPr lang="en-US" dirty="0"/>
                  <a:t>f</a:t>
                </a:r>
                <a:r>
                  <a:rPr lang="en-US" dirty="0" smtClean="0"/>
                  <a:t>= </a:t>
                </a:r>
                <a:r>
                  <a:rPr lang="en-US" dirty="0" err="1" smtClean="0"/>
                  <a:t>frekwensi</a:t>
                </a:r>
                <a:r>
                  <a:rPr lang="en-US" dirty="0" smtClean="0"/>
                  <a:t> </a:t>
                </a:r>
                <a:r>
                  <a:rPr lang="en-US" dirty="0" err="1" smtClean="0"/>
                  <a:t>kelas</a:t>
                </a:r>
                <a:r>
                  <a:rPr lang="en-US" dirty="0" smtClean="0"/>
                  <a:t> k1</a:t>
                </a:r>
                <a:endParaRPr lang="en-US"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xfrm>
                <a:off x="872067" y="1484784"/>
                <a:ext cx="7444349" cy="4641379"/>
              </a:xfrm>
              <a:blipFill rotWithShape="1">
                <a:blip r:embed="rId2"/>
                <a:stretch>
                  <a:fillRect l="-1065" t="-1051" b="-1314"/>
                </a:stretch>
              </a:blipFill>
            </p:spPr>
            <p:txBody>
              <a:bodyPr/>
              <a:lstStyle/>
              <a:p>
                <a:r>
                  <a:rPr lang="en-US">
                    <a:noFill/>
                  </a:rPr>
                  <a:t> </a:t>
                </a:r>
              </a:p>
            </p:txBody>
          </p:sp>
        </mc:Fallback>
      </mc:AlternateContent>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39290728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graphicFrame>
            <p:nvGraphicFramePr>
              <p:cNvPr id="5" name="Content Placeholder 4"/>
              <p:cNvGraphicFramePr>
                <a:graphicFrameLocks noGrp="1"/>
              </p:cNvGraphicFramePr>
              <p:nvPr>
                <p:ph idx="1"/>
                <p:extLst>
                  <p:ext uri="{D42A27DB-BD31-4B8C-83A1-F6EECF244321}">
                    <p14:modId xmlns:p14="http://schemas.microsoft.com/office/powerpoint/2010/main" val="3811556711"/>
                  </p:ext>
                </p:extLst>
              </p:nvPr>
            </p:nvGraphicFramePr>
            <p:xfrm>
              <a:off x="4644008" y="1916832"/>
              <a:ext cx="3636392" cy="3609086"/>
            </p:xfrm>
            <a:graphic>
              <a:graphicData uri="http://schemas.openxmlformats.org/drawingml/2006/table">
                <a:tbl>
                  <a:tblPr firstRow="1" bandRow="1">
                    <a:tableStyleId>{5C22544A-7EE6-4342-B048-85BDC9FD1C3A}</a:tableStyleId>
                  </a:tblPr>
                  <a:tblGrid>
                    <a:gridCol w="3636392"/>
                  </a:tblGrid>
                  <a:tr h="1128946">
                    <a:tc>
                      <a:txBody>
                        <a:bodyPr/>
                        <a:lstStyle/>
                        <a:p>
                          <a:r>
                            <a:rPr lang="en-US" dirty="0" smtClean="0"/>
                            <a:t>Interval </a:t>
                          </a:r>
                          <a:r>
                            <a:rPr lang="en-US" dirty="0" err="1" smtClean="0"/>
                            <a:t>ke</a:t>
                          </a:r>
                          <a:r>
                            <a:rPr lang="en-US" dirty="0" smtClean="0"/>
                            <a:t> 6 </a:t>
                          </a:r>
                          <a:r>
                            <a:rPr lang="en-US" dirty="0" err="1" smtClean="0"/>
                            <a:t>dalam</a:t>
                          </a:r>
                          <a:r>
                            <a:rPr lang="en-US" dirty="0" smtClean="0"/>
                            <a:t> </a:t>
                          </a:r>
                          <a:r>
                            <a:rPr lang="en-US" dirty="0" err="1" smtClean="0"/>
                            <a:t>kelas</a:t>
                          </a:r>
                          <a:r>
                            <a:rPr lang="en-US" dirty="0" smtClean="0"/>
                            <a:t> </a:t>
                          </a:r>
                          <a:r>
                            <a:rPr lang="en-US" dirty="0" err="1" smtClean="0"/>
                            <a:t>ini</a:t>
                          </a:r>
                          <a:r>
                            <a:rPr lang="en-US" dirty="0" smtClean="0"/>
                            <a:t> </a:t>
                          </a:r>
                          <a:r>
                            <a:rPr lang="en-US" dirty="0" err="1" smtClean="0"/>
                            <a:t>merupakan</a:t>
                          </a:r>
                          <a:r>
                            <a:rPr lang="en-US" dirty="0" smtClean="0"/>
                            <a:t> </a:t>
                          </a:r>
                          <a:r>
                            <a:rPr lang="en-US" dirty="0" err="1" smtClean="0"/>
                            <a:t>kelas</a:t>
                          </a:r>
                          <a:r>
                            <a:rPr lang="en-US" dirty="0" smtClean="0"/>
                            <a:t> k3</a:t>
                          </a:r>
                          <a:r>
                            <a:rPr lang="en-US" baseline="0" dirty="0" smtClean="0"/>
                            <a:t> </a:t>
                          </a:r>
                          <a:r>
                            <a:rPr lang="en-US" baseline="0" dirty="0" err="1" smtClean="0"/>
                            <a:t>dari</a:t>
                          </a:r>
                          <a:r>
                            <a:rPr lang="en-US" baseline="0" dirty="0" smtClean="0"/>
                            <a:t> </a:t>
                          </a:r>
                          <a:r>
                            <a:rPr lang="en-US" baseline="0" dirty="0" err="1" smtClean="0"/>
                            <a:t>kelas</a:t>
                          </a:r>
                          <a:r>
                            <a:rPr lang="en-US" baseline="0" dirty="0" smtClean="0"/>
                            <a:t> k3 </a:t>
                          </a:r>
                          <a:r>
                            <a:rPr lang="en-US" baseline="0" dirty="0" err="1" smtClean="0"/>
                            <a:t>ini</a:t>
                          </a:r>
                          <a:r>
                            <a:rPr lang="en-US" baseline="0" dirty="0" smtClean="0"/>
                            <a:t> </a:t>
                          </a:r>
                          <a:r>
                            <a:rPr lang="en-US" baseline="0" dirty="0" err="1" smtClean="0"/>
                            <a:t>didapat</a:t>
                          </a:r>
                          <a:r>
                            <a:rPr lang="en-US" baseline="0" dirty="0" smtClean="0"/>
                            <a:t> </a:t>
                          </a:r>
                        </a:p>
                        <a:p>
                          <a:r>
                            <a:rPr lang="en-US" baseline="0" dirty="0" smtClean="0"/>
                            <a:t>b= 80,5</a:t>
                          </a:r>
                        </a:p>
                        <a:p>
                          <a:r>
                            <a:rPr lang="en-US" baseline="0" dirty="0" smtClean="0"/>
                            <a:t>P=10</a:t>
                          </a:r>
                        </a:p>
                        <a:p>
                          <a:r>
                            <a:rPr lang="en-US" baseline="0" dirty="0" smtClean="0"/>
                            <a:t>f=20</a:t>
                          </a:r>
                        </a:p>
                        <a:p>
                          <a:r>
                            <a:rPr lang="en-US" baseline="0" dirty="0" smtClean="0"/>
                            <a:t>F=1</a:t>
                          </a:r>
                          <a14:m>
                            <m:oMath xmlns:m="http://schemas.openxmlformats.org/officeDocument/2006/math">
                              <m:r>
                                <a:rPr lang="id-ID" i="1" smtClean="0">
                                  <a:latin typeface="Cambria Math"/>
                                </a:rPr>
                                <m:t>+</m:t>
                              </m:r>
                            </m:oMath>
                          </a14:m>
                          <a:r>
                            <a:rPr lang="en-US" dirty="0" smtClean="0"/>
                            <a:t>2</a:t>
                          </a:r>
                          <a14:m>
                            <m:oMath xmlns:m="http://schemas.openxmlformats.org/officeDocument/2006/math">
                              <m:r>
                                <a:rPr lang="id-ID" i="1" smtClean="0">
                                  <a:latin typeface="Cambria Math"/>
                                </a:rPr>
                                <m:t>+</m:t>
                              </m:r>
                            </m:oMath>
                          </a14:m>
                          <a:r>
                            <a:rPr lang="en-US" dirty="0" smtClean="0"/>
                            <a:t>5</a:t>
                          </a:r>
                          <a14:m>
                            <m:oMath xmlns:m="http://schemas.openxmlformats.org/officeDocument/2006/math">
                              <m:r>
                                <a:rPr lang="id-ID" i="1" smtClean="0">
                                  <a:latin typeface="Cambria Math"/>
                                </a:rPr>
                                <m:t>+</m:t>
                              </m:r>
                            </m:oMath>
                          </a14:m>
                          <a:r>
                            <a:rPr lang="en-US" dirty="0" smtClean="0"/>
                            <a:t>15</a:t>
                          </a:r>
                          <a14:m>
                            <m:oMath xmlns:m="http://schemas.openxmlformats.org/officeDocument/2006/math">
                              <m:r>
                                <a:rPr lang="id-ID" i="1" smtClean="0">
                                  <a:latin typeface="Cambria Math"/>
                                </a:rPr>
                                <m:t>+</m:t>
                              </m:r>
                            </m:oMath>
                          </a14:m>
                          <a:r>
                            <a:rPr lang="en-US" dirty="0" smtClean="0"/>
                            <a:t>25=48</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Dari </a:t>
                          </a:r>
                          <a:r>
                            <a:rPr lang="en-US" dirty="0" err="1" smtClean="0"/>
                            <a:t>i</a:t>
                          </a:r>
                          <a:r>
                            <a:rPr lang="en-US" dirty="0" smtClean="0"/>
                            <a:t>=3 </a:t>
                          </a:r>
                          <a:r>
                            <a:rPr lang="en-US" dirty="0" err="1" smtClean="0"/>
                            <a:t>dan</a:t>
                          </a:r>
                          <a:r>
                            <a:rPr lang="en-US" dirty="0" smtClean="0"/>
                            <a:t> n=80 </a:t>
                          </a:r>
                          <a:r>
                            <a:rPr lang="en-US" dirty="0" err="1" smtClean="0"/>
                            <a:t>dari</a:t>
                          </a:r>
                          <a:r>
                            <a:rPr lang="en-US" dirty="0" smtClean="0"/>
                            <a:t> </a:t>
                          </a:r>
                          <a:r>
                            <a:rPr lang="en-US" dirty="0" err="1" smtClean="0"/>
                            <a:t>rumus</a:t>
                          </a:r>
                          <a:r>
                            <a:rPr lang="en-US" dirty="0" smtClean="0"/>
                            <a:t> di </a:t>
                          </a:r>
                          <a:r>
                            <a:rPr lang="en-US" dirty="0" err="1" smtClean="0"/>
                            <a:t>peroleh</a:t>
                          </a:r>
                          <a:r>
                            <a:rPr lang="en-US" dirty="0" smtClean="0"/>
                            <a:t> k3</a:t>
                          </a:r>
                          <a:r>
                            <a:rPr lang="id-ID" dirty="0" smtClean="0"/>
                            <a:t> </a:t>
                          </a:r>
                          <a14:m>
                            <m:oMath xmlns:m="http://schemas.openxmlformats.org/officeDocument/2006/math">
                              <m:r>
                                <a:rPr lang="id-ID" i="1">
                                  <a:latin typeface="Cambria Math"/>
                                </a:rPr>
                                <m:t>=</m:t>
                              </m:r>
                              <m:r>
                                <a:rPr lang="id-ID" i="1">
                                  <a:latin typeface="Cambria Math"/>
                                </a:rPr>
                                <m:t>𝑏</m:t>
                              </m:r>
                              <m:r>
                                <a:rPr lang="id-ID" i="1">
                                  <a:latin typeface="Cambria Math"/>
                                </a:rPr>
                                <m:t>+</m:t>
                              </m:r>
                              <m:r>
                                <a:rPr lang="id-ID" i="1">
                                  <a:latin typeface="Cambria Math"/>
                                </a:rPr>
                                <m:t>𝑝</m:t>
                              </m:r>
                              <m:r>
                                <a:rPr lang="id-ID" i="1">
                                  <a:latin typeface="Cambria Math"/>
                                </a:rPr>
                                <m:t>(</m:t>
                              </m:r>
                              <m:f>
                                <m:fPr>
                                  <m:ctrlPr>
                                    <a:rPr lang="id-ID" i="1">
                                      <a:latin typeface="Cambria Math"/>
                                    </a:rPr>
                                  </m:ctrlPr>
                                </m:fPr>
                                <m:num>
                                  <m:f>
                                    <m:fPr>
                                      <m:ctrlPr>
                                        <a:rPr lang="id-ID" i="1">
                                          <a:latin typeface="Cambria Math"/>
                                        </a:rPr>
                                      </m:ctrlPr>
                                    </m:fPr>
                                    <m:num>
                                      <m:r>
                                        <a:rPr lang="en-US" b="0" i="1" smtClean="0">
                                          <a:latin typeface="Cambria Math"/>
                                        </a:rPr>
                                        <m:t>𝑖𝑛</m:t>
                                      </m:r>
                                    </m:num>
                                    <m:den>
                                      <m:r>
                                        <a:rPr lang="en-US" b="0" i="1" smtClean="0">
                                          <a:latin typeface="Cambria Math"/>
                                        </a:rPr>
                                        <m:t>4</m:t>
                                      </m:r>
                                    </m:den>
                                  </m:f>
                                  <m:r>
                                    <a:rPr lang="id-ID" i="1">
                                      <a:latin typeface="Cambria Math"/>
                                    </a:rPr>
                                    <m:t>−</m:t>
                                  </m:r>
                                  <m:r>
                                    <a:rPr lang="en-US" b="1" i="1" smtClean="0">
                                      <a:latin typeface="Cambria Math"/>
                                    </a:rPr>
                                    <m:t>𝑭</m:t>
                                  </m:r>
                                </m:num>
                                <m:den>
                                  <m:r>
                                    <a:rPr lang="id-ID" i="1">
                                      <a:latin typeface="Cambria Math"/>
                                    </a:rPr>
                                    <m:t>𝑓</m:t>
                                  </m:r>
                                </m:den>
                              </m:f>
                            </m:oMath>
                          </a14:m>
                          <a:r>
                            <a:rPr lang="id-ID" dirty="0"/>
                            <a: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k3</a:t>
                          </a:r>
                          <a:r>
                            <a:rPr lang="id-ID" dirty="0" smtClean="0"/>
                            <a:t> </a:t>
                          </a:r>
                          <a14:m>
                            <m:oMath xmlns:m="http://schemas.openxmlformats.org/officeDocument/2006/math">
                              <m:r>
                                <a:rPr lang="id-ID" i="1">
                                  <a:latin typeface="Cambria Math"/>
                                </a:rPr>
                                <m:t>=</m:t>
                              </m:r>
                              <m:r>
                                <a:rPr lang="en-US" b="1" i="1" smtClean="0">
                                  <a:latin typeface="Cambria Math"/>
                                </a:rPr>
                                <m:t>𝟖𝟎</m:t>
                              </m:r>
                              <m:r>
                                <a:rPr lang="en-US" b="1" i="1" smtClean="0">
                                  <a:latin typeface="Cambria Math"/>
                                </a:rPr>
                                <m:t>,</m:t>
                              </m:r>
                              <m:r>
                                <a:rPr lang="en-US" b="1" i="1" smtClean="0">
                                  <a:latin typeface="Cambria Math"/>
                                </a:rPr>
                                <m:t>𝟓</m:t>
                              </m:r>
                              <m:r>
                                <a:rPr lang="id-ID" i="1">
                                  <a:latin typeface="Cambria Math"/>
                                </a:rPr>
                                <m:t>+</m:t>
                              </m:r>
                              <m:r>
                                <a:rPr lang="id-ID" i="1">
                                  <a:latin typeface="Cambria Math"/>
                                </a:rPr>
                                <m:t>𝑝</m:t>
                              </m:r>
                              <m:r>
                                <a:rPr lang="id-ID" i="1">
                                  <a:latin typeface="Cambria Math"/>
                                </a:rPr>
                                <m:t>(</m:t>
                              </m:r>
                              <m:f>
                                <m:fPr>
                                  <m:ctrlPr>
                                    <a:rPr lang="id-ID" i="1">
                                      <a:latin typeface="Cambria Math"/>
                                    </a:rPr>
                                  </m:ctrlPr>
                                </m:fPr>
                                <m:num>
                                  <m:f>
                                    <m:fPr>
                                      <m:ctrlPr>
                                        <a:rPr lang="id-ID" i="1">
                                          <a:latin typeface="Cambria Math"/>
                                        </a:rPr>
                                      </m:ctrlPr>
                                    </m:fPr>
                                    <m:num>
                                      <m:r>
                                        <a:rPr lang="en-US" b="0" i="1" smtClean="0">
                                          <a:latin typeface="Cambria Math"/>
                                        </a:rPr>
                                        <m:t>3 80</m:t>
                                      </m:r>
                                    </m:num>
                                    <m:den>
                                      <m:r>
                                        <a:rPr lang="en-US" b="0" i="1" smtClean="0">
                                          <a:latin typeface="Cambria Math"/>
                                        </a:rPr>
                                        <m:t>4</m:t>
                                      </m:r>
                                    </m:den>
                                  </m:f>
                                  <m:r>
                                    <a:rPr lang="id-ID" i="1">
                                      <a:latin typeface="Cambria Math"/>
                                    </a:rPr>
                                    <m:t>−</m:t>
                                  </m:r>
                                  <m:r>
                                    <a:rPr lang="en-US" b="0" i="1" smtClean="0">
                                      <a:latin typeface="Cambria Math"/>
                                    </a:rPr>
                                    <m:t>48</m:t>
                                  </m:r>
                                </m:num>
                                <m:den>
                                  <m:r>
                                    <a:rPr lang="en-US" b="1" i="1" smtClean="0">
                                      <a:latin typeface="Cambria Math"/>
                                    </a:rPr>
                                    <m:t>𝟐𝟎</m:t>
                                  </m:r>
                                </m:den>
                              </m:f>
                            </m:oMath>
                          </a14:m>
                          <a:r>
                            <a:rPr lang="id-ID" dirty="0"/>
                            <a:t>)</a:t>
                          </a:r>
                          <a:r>
                            <a:rPr lang="en-US" dirty="0" smtClean="0"/>
                            <a:t>=86,5</a:t>
                          </a:r>
                          <a:endParaRPr lang="id-ID" dirty="0"/>
                        </a:p>
                        <a:p>
                          <a:endParaRPr lang="en-US" dirty="0"/>
                        </a:p>
                      </a:txBody>
                      <a:tcPr/>
                    </a:tc>
                  </a:tr>
                </a:tbl>
              </a:graphicData>
            </a:graphic>
          </p:graphicFrame>
        </mc:Choice>
        <mc:Fallback>
          <p:graphicFrame>
            <p:nvGraphicFramePr>
              <p:cNvPr id="5" name="Content Placeholder 4"/>
              <p:cNvGraphicFramePr>
                <a:graphicFrameLocks noGrp="1"/>
              </p:cNvGraphicFramePr>
              <p:nvPr>
                <p:ph idx="1"/>
                <p:extLst>
                  <p:ext uri="{D42A27DB-BD31-4B8C-83A1-F6EECF244321}">
                    <p14:modId xmlns:p14="http://schemas.microsoft.com/office/powerpoint/2010/main" val="3811556711"/>
                  </p:ext>
                </p:extLst>
              </p:nvPr>
            </p:nvGraphicFramePr>
            <p:xfrm>
              <a:off x="4644008" y="1916832"/>
              <a:ext cx="3636392" cy="3609086"/>
            </p:xfrm>
            <a:graphic>
              <a:graphicData uri="http://schemas.openxmlformats.org/drawingml/2006/table">
                <a:tbl>
                  <a:tblPr firstRow="1" bandRow="1">
                    <a:tableStyleId>{5C22544A-7EE6-4342-B048-85BDC9FD1C3A}</a:tableStyleId>
                  </a:tblPr>
                  <a:tblGrid>
                    <a:gridCol w="3636392"/>
                  </a:tblGrid>
                  <a:tr h="3609086">
                    <a:tc>
                      <a:txBody>
                        <a:bodyPr/>
                        <a:lstStyle/>
                        <a:p>
                          <a:endParaRPr lang="en-US"/>
                        </a:p>
                      </a:txBody>
                      <a:tcPr>
                        <a:blipFill rotWithShape="1">
                          <a:blip r:embed="rId2"/>
                          <a:stretch>
                            <a:fillRect l="-168" t="-845" r="-168" b="-169"/>
                          </a:stretch>
                        </a:blipFill>
                      </a:tcPr>
                    </a:tc>
                  </a:tr>
                </a:tbl>
              </a:graphicData>
            </a:graphic>
          </p:graphicFrame>
        </mc:Fallback>
      </mc:AlternateContent>
      <p:sp>
        <p:nvSpPr>
          <p:cNvPr id="3" name="Title 2"/>
          <p:cNvSpPr>
            <a:spLocks noGrp="1"/>
          </p:cNvSpPr>
          <p:nvPr>
            <p:ph type="title"/>
          </p:nvPr>
        </p:nvSpPr>
        <p:spPr/>
        <p:txBody>
          <a:bodyPr/>
          <a:lstStyle/>
          <a:p>
            <a:endParaRPr lang="en-US"/>
          </a:p>
        </p:txBody>
      </p:sp>
      <p:graphicFrame>
        <p:nvGraphicFramePr>
          <p:cNvPr id="4" name="Content Placeholder 3"/>
          <p:cNvGraphicFramePr>
            <a:graphicFrameLocks/>
          </p:cNvGraphicFramePr>
          <p:nvPr>
            <p:extLst>
              <p:ext uri="{D42A27DB-BD31-4B8C-83A1-F6EECF244321}">
                <p14:modId xmlns:p14="http://schemas.microsoft.com/office/powerpoint/2010/main" val="4072297443"/>
              </p:ext>
            </p:extLst>
          </p:nvPr>
        </p:nvGraphicFramePr>
        <p:xfrm>
          <a:off x="871538" y="1772818"/>
          <a:ext cx="3412430" cy="4025315"/>
        </p:xfrm>
        <a:graphic>
          <a:graphicData uri="http://schemas.openxmlformats.org/drawingml/2006/table">
            <a:tbl>
              <a:tblPr firstRow="1" bandRow="1">
                <a:tableStyleId>{5C22544A-7EE6-4342-B048-85BDC9FD1C3A}</a:tableStyleId>
              </a:tblPr>
              <a:tblGrid>
                <a:gridCol w="1706215"/>
                <a:gridCol w="1706215"/>
              </a:tblGrid>
              <a:tr h="483605">
                <a:tc>
                  <a:txBody>
                    <a:bodyPr/>
                    <a:lstStyle/>
                    <a:p>
                      <a:pPr algn="ctr"/>
                      <a:r>
                        <a:rPr lang="id-ID" dirty="0" smtClean="0"/>
                        <a:t>Nilai ujian</a:t>
                      </a:r>
                      <a:endParaRPr lang="id-ID" dirty="0"/>
                    </a:p>
                  </a:txBody>
                  <a:tcPr/>
                </a:tc>
                <a:tc>
                  <a:txBody>
                    <a:bodyPr/>
                    <a:lstStyle/>
                    <a:p>
                      <a:pPr algn="ctr"/>
                      <a:r>
                        <a:rPr lang="id-ID" dirty="0" smtClean="0"/>
                        <a:t>fi</a:t>
                      </a:r>
                      <a:endParaRPr lang="id-ID" dirty="0"/>
                    </a:p>
                  </a:txBody>
                  <a:tcPr/>
                </a:tc>
              </a:tr>
              <a:tr h="483605">
                <a:tc>
                  <a:txBody>
                    <a:bodyPr/>
                    <a:lstStyle/>
                    <a:p>
                      <a:pPr algn="ctr"/>
                      <a:r>
                        <a:rPr lang="id-ID" dirty="0" smtClean="0"/>
                        <a:t>31-40</a:t>
                      </a:r>
                      <a:endParaRPr lang="id-ID" dirty="0"/>
                    </a:p>
                  </a:txBody>
                  <a:tcPr/>
                </a:tc>
                <a:tc>
                  <a:txBody>
                    <a:bodyPr/>
                    <a:lstStyle/>
                    <a:p>
                      <a:pPr algn="ctr"/>
                      <a:r>
                        <a:rPr lang="id-ID" dirty="0" smtClean="0"/>
                        <a:t>1</a:t>
                      </a:r>
                      <a:endParaRPr lang="id-ID" dirty="0"/>
                    </a:p>
                  </a:txBody>
                  <a:tcPr/>
                </a:tc>
              </a:tr>
              <a:tr h="483605">
                <a:tc>
                  <a:txBody>
                    <a:bodyPr/>
                    <a:lstStyle/>
                    <a:p>
                      <a:pPr algn="ctr"/>
                      <a:r>
                        <a:rPr lang="id-ID" dirty="0" smtClean="0"/>
                        <a:t>41-50</a:t>
                      </a:r>
                    </a:p>
                  </a:txBody>
                  <a:tcPr/>
                </a:tc>
                <a:tc>
                  <a:txBody>
                    <a:bodyPr/>
                    <a:lstStyle/>
                    <a:p>
                      <a:pPr algn="ctr"/>
                      <a:r>
                        <a:rPr lang="id-ID" dirty="0" smtClean="0"/>
                        <a:t>2</a:t>
                      </a:r>
                      <a:endParaRPr lang="id-ID" dirty="0"/>
                    </a:p>
                  </a:txBody>
                  <a:tcPr/>
                </a:tc>
              </a:tr>
              <a:tr h="483605">
                <a:tc>
                  <a:txBody>
                    <a:bodyPr/>
                    <a:lstStyle/>
                    <a:p>
                      <a:pPr algn="ctr"/>
                      <a:r>
                        <a:rPr lang="id-ID" dirty="0" smtClean="0"/>
                        <a:t>51-60</a:t>
                      </a:r>
                      <a:endParaRPr lang="id-ID" dirty="0"/>
                    </a:p>
                  </a:txBody>
                  <a:tcPr/>
                </a:tc>
                <a:tc>
                  <a:txBody>
                    <a:bodyPr/>
                    <a:lstStyle/>
                    <a:p>
                      <a:pPr algn="ctr"/>
                      <a:r>
                        <a:rPr lang="id-ID" dirty="0" smtClean="0"/>
                        <a:t>5</a:t>
                      </a:r>
                      <a:endParaRPr lang="id-ID" dirty="0"/>
                    </a:p>
                  </a:txBody>
                  <a:tcPr/>
                </a:tc>
              </a:tr>
              <a:tr h="483605">
                <a:tc>
                  <a:txBody>
                    <a:bodyPr/>
                    <a:lstStyle/>
                    <a:p>
                      <a:pPr algn="ctr"/>
                      <a:r>
                        <a:rPr lang="id-ID" dirty="0" smtClean="0"/>
                        <a:t>61-70</a:t>
                      </a:r>
                      <a:endParaRPr lang="id-ID" dirty="0"/>
                    </a:p>
                  </a:txBody>
                  <a:tcPr/>
                </a:tc>
                <a:tc>
                  <a:txBody>
                    <a:bodyPr/>
                    <a:lstStyle/>
                    <a:p>
                      <a:pPr algn="ctr"/>
                      <a:r>
                        <a:rPr lang="id-ID" dirty="0" smtClean="0"/>
                        <a:t>15</a:t>
                      </a:r>
                      <a:endParaRPr lang="id-ID" dirty="0"/>
                    </a:p>
                  </a:txBody>
                  <a:tcPr/>
                </a:tc>
              </a:tr>
              <a:tr h="483605">
                <a:tc>
                  <a:txBody>
                    <a:bodyPr/>
                    <a:lstStyle/>
                    <a:p>
                      <a:pPr algn="ctr"/>
                      <a:r>
                        <a:rPr lang="id-ID" dirty="0" smtClean="0"/>
                        <a:t>71-80</a:t>
                      </a:r>
                      <a:endParaRPr lang="id-ID" dirty="0"/>
                    </a:p>
                  </a:txBody>
                  <a:tcPr/>
                </a:tc>
                <a:tc>
                  <a:txBody>
                    <a:bodyPr/>
                    <a:lstStyle/>
                    <a:p>
                      <a:pPr algn="ctr"/>
                      <a:r>
                        <a:rPr lang="id-ID" dirty="0" smtClean="0"/>
                        <a:t>25</a:t>
                      </a:r>
                      <a:endParaRPr lang="id-ID" dirty="0"/>
                    </a:p>
                  </a:txBody>
                  <a:tcPr/>
                </a:tc>
              </a:tr>
              <a:tr h="483605">
                <a:tc>
                  <a:txBody>
                    <a:bodyPr/>
                    <a:lstStyle/>
                    <a:p>
                      <a:pPr algn="ctr"/>
                      <a:r>
                        <a:rPr lang="id-ID" dirty="0" smtClean="0"/>
                        <a:t>81-90</a:t>
                      </a:r>
                    </a:p>
                    <a:p>
                      <a:pPr algn="ctr"/>
                      <a:r>
                        <a:rPr lang="id-ID" dirty="0" smtClean="0"/>
                        <a:t>91-100</a:t>
                      </a:r>
                      <a:endParaRPr lang="id-ID" dirty="0"/>
                    </a:p>
                  </a:txBody>
                  <a:tcPr/>
                </a:tc>
                <a:tc>
                  <a:txBody>
                    <a:bodyPr/>
                    <a:lstStyle/>
                    <a:p>
                      <a:pPr algn="ctr"/>
                      <a:r>
                        <a:rPr lang="id-ID" dirty="0" smtClean="0"/>
                        <a:t>20</a:t>
                      </a:r>
                    </a:p>
                    <a:p>
                      <a:pPr algn="ctr"/>
                      <a:r>
                        <a:rPr lang="id-ID" dirty="0" smtClean="0"/>
                        <a:t>12</a:t>
                      </a:r>
                      <a:endParaRPr lang="id-ID" dirty="0"/>
                    </a:p>
                  </a:txBody>
                  <a:tcPr/>
                </a:tc>
              </a:tr>
              <a:tr h="483605">
                <a:tc>
                  <a:txBody>
                    <a:bodyPr/>
                    <a:lstStyle/>
                    <a:p>
                      <a:pPr algn="ctr"/>
                      <a:r>
                        <a:rPr lang="id-ID" dirty="0" smtClean="0"/>
                        <a:t>jumlah</a:t>
                      </a:r>
                      <a:endParaRPr lang="id-ID" dirty="0"/>
                    </a:p>
                  </a:txBody>
                  <a:tcPr/>
                </a:tc>
                <a:tc>
                  <a:txBody>
                    <a:bodyPr/>
                    <a:lstStyle/>
                    <a:p>
                      <a:pPr algn="ctr"/>
                      <a:r>
                        <a:rPr lang="id-ID" dirty="0" smtClean="0"/>
                        <a:t>80</a:t>
                      </a:r>
                      <a:endParaRPr lang="id-ID" dirty="0"/>
                    </a:p>
                  </a:txBody>
                  <a:tcPr/>
                </a:tc>
              </a:tr>
            </a:tbl>
          </a:graphicData>
        </a:graphic>
      </p:graphicFrame>
    </p:spTree>
    <p:extLst>
      <p:ext uri="{BB962C8B-B14F-4D97-AF65-F5344CB8AC3E}">
        <p14:creationId xmlns:p14="http://schemas.microsoft.com/office/powerpoint/2010/main" val="8329740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479</TotalTime>
  <Words>1779</Words>
  <Application>Microsoft Office PowerPoint</Application>
  <PresentationFormat>On-screen Show (4:3)</PresentationFormat>
  <Paragraphs>324</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Waveform</vt:lpstr>
      <vt:lpstr>UKURAN GEJALA PUSAT DAN UKURAN LETAK</vt:lpstr>
      <vt:lpstr>PowerPoint Presentation</vt:lpstr>
      <vt:lpstr>RATA-RATA ATAU RATA-RATA HITUNG</vt:lpstr>
      <vt:lpstr>PowerPoint Presentation</vt:lpstr>
      <vt:lpstr>PowerPoint Presentation</vt:lpstr>
      <vt:lpstr>Rumus untuk rata-rata x adalah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Conntoh = data nilai ujian 80 mahasiswa seperti tabel </vt:lpstr>
      <vt:lpstr>PowerPoint Presentation</vt:lpstr>
      <vt:lpstr>RATA-RATA UKUR</vt:lpstr>
      <vt:lpstr>PowerPoint Presentation</vt:lpstr>
      <vt:lpstr> </vt:lpstr>
      <vt:lpstr>PowerPoint Presentation</vt:lpstr>
      <vt:lpstr>PowerPoint Presentation</vt:lpstr>
      <vt:lpstr>PowerPoint Presentation</vt:lpstr>
      <vt:lpstr>median</vt:lpstr>
      <vt:lpstr>PowerPoint Presentation</vt:lpstr>
      <vt:lpstr>kuartil</vt:lpstr>
      <vt:lpstr>Letak k1=data ke )((i(n-1)/4)  Dengan i=1,2,3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UKURAN GEJALA PUSAT DAN UKURAN LETAK</dc:title>
  <dc:creator>ikhwanudin</dc:creator>
  <cp:lastModifiedBy>TOSHIBA</cp:lastModifiedBy>
  <cp:revision>43</cp:revision>
  <dcterms:created xsi:type="dcterms:W3CDTF">2015-03-25T13:03:23Z</dcterms:created>
  <dcterms:modified xsi:type="dcterms:W3CDTF">2015-04-15T01:16:04Z</dcterms:modified>
</cp:coreProperties>
</file>