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9" r:id="rId4"/>
    <p:sldId id="265" r:id="rId5"/>
    <p:sldId id="260" r:id="rId6"/>
    <p:sldId id="264" r:id="rId7"/>
    <p:sldId id="267" r:id="rId8"/>
    <p:sldId id="269" r:id="rId9"/>
    <p:sldId id="266" r:id="rId10"/>
    <p:sldId id="268" r:id="rId11"/>
    <p:sldId id="261" r:id="rId12"/>
    <p:sldId id="262" r:id="rId13"/>
    <p:sldId id="263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57361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6197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8928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4481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62634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527498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4822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1300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8109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95126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846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Text Box 26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>
                <a:hlinkClick r:id="rId13"/>
              </a:rPr>
              <a:t>Powerpoint Templates</a:t>
            </a:r>
            <a:endParaRPr lang="fr-FR"/>
          </a:p>
        </p:txBody>
      </p:sp>
      <p:pic>
        <p:nvPicPr>
          <p:cNvPr id="1049" name="Picture 25" descr="ImagnksdfhnfezpIfqsmage1azege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889875" y="6308725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AA0AA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Page </a:t>
            </a:r>
            <a:fld id="{D8BCA2EA-FFC9-45BB-90C4-0888FE881A10}" type="slidenum">
              <a:rPr lang="fr-FR" b="1">
                <a:solidFill>
                  <a:schemeClr val="bg1"/>
                </a:solidFill>
              </a:rPr>
              <a:pPr algn="ctr"/>
              <a:t>‹#›</a:t>
            </a:fld>
            <a:endParaRPr lang="fr-FR" b="1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DESAIN MEMORI UTAMA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d-ID" dirty="0"/>
              <a:t>Pertemuan ke 1</a:t>
            </a:r>
            <a:r>
              <a:rPr lang="en-US" dirty="0"/>
              <a:t>1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80800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Parameter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dirty="0"/>
              <a:t>Empat parameter penting yang signifikan dalam pemilihan sebuah memori komputer:</a:t>
            </a:r>
          </a:p>
          <a:p>
            <a:r>
              <a:rPr lang="id-ID" dirty="0"/>
              <a:t>Kapasitas</a:t>
            </a:r>
          </a:p>
          <a:p>
            <a:r>
              <a:rPr lang="id-ID" dirty="0"/>
              <a:t>Kecepatan</a:t>
            </a:r>
          </a:p>
          <a:p>
            <a:r>
              <a:rPr lang="id-ID" dirty="0"/>
              <a:t>Latency</a:t>
            </a:r>
          </a:p>
          <a:p>
            <a:r>
              <a:rPr lang="id-ID" dirty="0"/>
              <a:t>Bandwith</a:t>
            </a:r>
          </a:p>
        </p:txBody>
      </p:sp>
    </p:spTree>
    <p:extLst>
      <p:ext uri="{BB962C8B-B14F-4D97-AF65-F5344CB8AC3E}">
        <p14:creationId xmlns:p14="http://schemas.microsoft.com/office/powerpoint/2010/main" val="268690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Parameter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/>
              <a:t>Empat parameter penting yang signifikan dalam pemilihan sebuah memori komputer:</a:t>
            </a:r>
          </a:p>
          <a:p>
            <a:r>
              <a:rPr lang="id-ID" sz="2400" dirty="0">
                <a:solidFill>
                  <a:srgbClr val="FF0000"/>
                </a:solidFill>
              </a:rPr>
              <a:t>Kapasitas</a:t>
            </a:r>
            <a:r>
              <a:rPr lang="id-ID" sz="2400" dirty="0"/>
              <a:t>		</a:t>
            </a:r>
          </a:p>
          <a:p>
            <a:r>
              <a:rPr lang="id-ID" sz="2400" dirty="0"/>
              <a:t>Kecepatan		</a:t>
            </a:r>
          </a:p>
          <a:p>
            <a:r>
              <a:rPr lang="id-ID" sz="2400" dirty="0"/>
              <a:t>Latency</a:t>
            </a:r>
          </a:p>
          <a:p>
            <a:r>
              <a:rPr lang="id-ID" sz="2400" dirty="0"/>
              <a:t>Bandwitdth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2420888"/>
            <a:ext cx="55446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Memori dapat dipandang sebagai sebuah unit penyimpanan yang terdiri atas l jumlah lokasi yang masing-masing dapat menyimpan w jumlah bit.</a:t>
            </a:r>
          </a:p>
          <a:p>
            <a:endParaRPr lang="id-ID" sz="2400" dirty="0"/>
          </a:p>
          <a:p>
            <a:r>
              <a:rPr lang="id-ID" sz="2400" dirty="0"/>
              <a:t>Dengan kata lain memori mempunyai l alamat dan panjang word w bit.</a:t>
            </a:r>
          </a:p>
          <a:p>
            <a:endParaRPr lang="id-ID" sz="2400" dirty="0"/>
          </a:p>
          <a:p>
            <a:r>
              <a:rPr lang="id-ID" sz="2400" dirty="0"/>
              <a:t>Kapasitas total memori = l x w bit</a:t>
            </a:r>
          </a:p>
        </p:txBody>
      </p:sp>
    </p:spTree>
    <p:extLst>
      <p:ext uri="{BB962C8B-B14F-4D97-AF65-F5344CB8AC3E}">
        <p14:creationId xmlns:p14="http://schemas.microsoft.com/office/powerpoint/2010/main" val="610817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sz="3200" b="1" dirty="0">
                <a:solidFill>
                  <a:srgbClr val="FF0000"/>
                </a:solidFill>
              </a:rPr>
              <a:t>Parameter Memori – kapasitas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Organisasi dan kapasitas memori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420888"/>
            <a:ext cx="5157864" cy="3512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8815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Parameter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/>
              <a:t>Empat parameter penting yang signifikan dalam pemilihan sebuah memori komputer:</a:t>
            </a:r>
          </a:p>
          <a:p>
            <a:r>
              <a:rPr lang="id-ID" sz="2400" dirty="0"/>
              <a:t>Kapasitas		</a:t>
            </a:r>
          </a:p>
          <a:p>
            <a:r>
              <a:rPr lang="id-ID" sz="2400" dirty="0">
                <a:solidFill>
                  <a:srgbClr val="FF0000"/>
                </a:solidFill>
              </a:rPr>
              <a:t>Kecepatan</a:t>
            </a:r>
            <a:r>
              <a:rPr lang="id-ID" sz="2400" dirty="0"/>
              <a:t>		</a:t>
            </a:r>
          </a:p>
          <a:p>
            <a:r>
              <a:rPr lang="id-ID" sz="2400" dirty="0"/>
              <a:t>Latency</a:t>
            </a:r>
          </a:p>
          <a:p>
            <a:r>
              <a:rPr lang="id-ID" sz="2400" dirty="0"/>
              <a:t>Bandwitdth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843808" y="2420888"/>
                <a:ext cx="5544616" cy="30469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dirty="0"/>
                  <a:t>Parameter penting memori adalah kecepatan operasi.</a:t>
                </a:r>
              </a:p>
              <a:p>
                <a:endParaRPr lang="id-ID" sz="2400" dirty="0"/>
              </a:p>
              <a:p>
                <a:r>
                  <a:rPr lang="id-ID" sz="2400" dirty="0"/>
                  <a:t>Diukur dengan 2 parameter:</a:t>
                </a:r>
              </a:p>
              <a:p>
                <a:pPr marL="457200" indent="-457200">
                  <a:buAutoNum type="arabicPeriod"/>
                </a:pPr>
                <a:r>
                  <a:rPr lang="id-ID" sz="2400" dirty="0"/>
                  <a:t>Waktu akses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id-ID" sz="2400" b="0" i="1" dirty="0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endParaRPr lang="id-ID" sz="2400" dirty="0"/>
              </a:p>
              <a:p>
                <a:pPr marL="457200" indent="-457200">
                  <a:buAutoNum type="arabicPeriod"/>
                </a:pPr>
                <a:r>
                  <a:rPr lang="id-ID" sz="2400" dirty="0"/>
                  <a:t>Waktu pemulihan (recovery time)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id-ID" sz="2400" b="0" i="1" dirty="0" smtClean="0">
                            <a:latin typeface="Cambria Math"/>
                          </a:rPr>
                          <m:t>𝑅</m:t>
                        </m:r>
                      </m:sub>
                    </m:sSub>
                  </m:oMath>
                </a14:m>
                <a:endParaRPr lang="id-ID" sz="2400" dirty="0"/>
              </a:p>
              <a:p>
                <a:endParaRPr lang="id-ID" sz="2400" dirty="0"/>
              </a:p>
              <a:p>
                <a:endParaRPr lang="id-ID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3808" y="2420888"/>
                <a:ext cx="5544616" cy="3046988"/>
              </a:xfrm>
              <a:prstGeom prst="rect">
                <a:avLst/>
              </a:prstGeom>
              <a:blipFill rotWithShape="1">
                <a:blip r:embed="rId2"/>
                <a:stretch>
                  <a:fillRect l="-1760" t="-1400" r="-1870" b="-3800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23046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sz="3200" b="1" dirty="0">
                <a:solidFill>
                  <a:srgbClr val="FF0000"/>
                </a:solidFill>
              </a:rPr>
              <a:t>Parameter Memori – kecepatan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Untuk melakukan operasi baca, pertama alamat lokasi dikirim ke memori yang disertai dengan sinyal kontrol “baca” </a:t>
            </a:r>
          </a:p>
          <a:p>
            <a:r>
              <a:rPr lang="id-ID" sz="2400" dirty="0"/>
              <a:t>Diagram blok operasi pembacaan memori</a:t>
            </a:r>
          </a:p>
          <a:p>
            <a:endParaRPr lang="id-ID" sz="2400" dirty="0"/>
          </a:p>
          <a:p>
            <a:endParaRPr lang="id-ID" sz="2400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919" y="3425180"/>
            <a:ext cx="3974217" cy="1876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117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sz="3200" b="1" dirty="0">
                <a:solidFill>
                  <a:srgbClr val="FF0000"/>
                </a:solidFill>
              </a:rPr>
              <a:t>Parameter Memori – kecepatan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Memori melakukan pengkodean (penerjemahan) alamat, memilih lokasi dan membaca isi yang ada dalam lokasi memori tersebut.</a:t>
            </a:r>
          </a:p>
          <a:p>
            <a:r>
              <a:rPr lang="id-ID" sz="2400" dirty="0"/>
              <a:t>Waktu akses adalah waktu yang diperlukan oleh memori untuk melengkapi operasi baca segera ketika menerima sinyal kontrol “baca”</a:t>
            </a:r>
          </a:p>
        </p:txBody>
      </p:sp>
    </p:spTree>
    <p:extLst>
      <p:ext uri="{BB962C8B-B14F-4D97-AF65-F5344CB8AC3E}">
        <p14:creationId xmlns:p14="http://schemas.microsoft.com/office/powerpoint/2010/main" val="685658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sz="3200" b="1" dirty="0">
                <a:solidFill>
                  <a:srgbClr val="FF0000"/>
                </a:solidFill>
              </a:rPr>
              <a:t>Parameter Memori – kecepatan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Ilustrasi waktu akses dan waktu pemulihan memori</a:t>
            </a:r>
          </a:p>
          <a:p>
            <a:endParaRPr lang="id-ID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276872"/>
            <a:ext cx="5399722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1088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sz="3200" b="1" dirty="0">
                <a:solidFill>
                  <a:srgbClr val="FF0000"/>
                </a:solidFill>
              </a:rPr>
              <a:t>Parameter Memori – kecepatan memori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sz="2400" dirty="0"/>
                  <a:t>Umumnya waktu akses untuk operasi pembacaan dan penulisan adalah sama .</a:t>
                </a:r>
              </a:p>
              <a:p>
                <a:r>
                  <a:rPr lang="id-ID" sz="2400" dirty="0"/>
                  <a:t>Misalnya dua operasi pembacaan memori berurutan harus dilakukan. </a:t>
                </a:r>
              </a:p>
              <a:p>
                <a:r>
                  <a:rPr lang="id-ID" sz="2400" dirty="0"/>
                  <a:t>Selama operasi baca pertama, pembacaan informasi dari memori diberikan setelah waktu akses.</a:t>
                </a:r>
              </a:p>
              <a:p>
                <a:r>
                  <a:rPr lang="id-ID" sz="2400" dirty="0"/>
                  <a:t>Data ini dapat segera digunakan oleh CPU, walaupun memori masih sibuk dengan beberapa operasi internal untuk sejumlah waktu tambahan yang disebut dengan waktu pemulihan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id-ID" sz="2400" b="0" i="1" dirty="0" smtClean="0">
                            <a:latin typeface="Cambria Math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id-ID" sz="2400" dirty="0"/>
                  <a:t>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7732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sz="3200" b="1" dirty="0">
                <a:solidFill>
                  <a:srgbClr val="FF0000"/>
                </a:solidFill>
              </a:rPr>
              <a:t>Parameter Memori – kecepatan memori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sz="2400" dirty="0"/>
                  <a:t>Selama waktu pemulihan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id-ID" sz="2400" b="0" i="1" dirty="0" smtClean="0">
                            <a:latin typeface="Cambria Math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id-ID" sz="2400" dirty="0"/>
                  <a:t> ini, akses memori lainnya (baca atau tulis) tidak dapat dimulai.</a:t>
                </a:r>
              </a:p>
              <a:p>
                <a:r>
                  <a:rPr lang="id-ID" sz="2400" dirty="0"/>
                  <a:t>Operasi berikutnya baru dapat dimulai hanya setelah waktu pemulihan berakhir.</a:t>
                </a:r>
              </a:p>
              <a:p>
                <a:r>
                  <a:rPr lang="id-ID" sz="2400" dirty="0"/>
                  <a:t>Waktu siklus adalah total waktu akses dan waktu pemulihan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id-ID" sz="2400" b="0" i="1" dirty="0" smtClean="0">
                            <a:latin typeface="Cambria Math"/>
                          </a:rPr>
                          <m:t>𝐶</m:t>
                        </m:r>
                      </m:sub>
                    </m:sSub>
                  </m:oMath>
                </a14:m>
                <a:r>
                  <a:rPr lang="id-ID" sz="2400" dirty="0"/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id-ID" sz="2400" b="0" i="1" dirty="0" smtClean="0">
                            <a:latin typeface="Cambria Math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id-ID" sz="2400" dirty="0"/>
                  <a:t> +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id-ID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id-ID" sz="2400" b="0" i="1" dirty="0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id-ID" sz="2400" b="0" i="1" dirty="0" smtClean="0">
                            <a:latin typeface="Cambria Math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id-ID" sz="2400" dirty="0"/>
                  <a:t>)</a:t>
                </a:r>
              </a:p>
              <a:p>
                <a:r>
                  <a:rPr lang="id-ID" sz="2400" dirty="0"/>
                  <a:t>Waktu ini adalah interval waktu minimum yang diperlukan dari awal operasi memori ke awal operasi memori berikutnya.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41712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Parameter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/>
              <a:t>Empat parameter penting yang signifikan dalam pemilihan sebuah memori komputer:</a:t>
            </a:r>
          </a:p>
          <a:p>
            <a:r>
              <a:rPr lang="id-ID" sz="2400" dirty="0"/>
              <a:t>Kapasitas		</a:t>
            </a:r>
          </a:p>
          <a:p>
            <a:r>
              <a:rPr lang="id-ID" sz="2400" dirty="0"/>
              <a:t>Kecepatan		</a:t>
            </a:r>
          </a:p>
          <a:p>
            <a:r>
              <a:rPr lang="id-ID" sz="2400" dirty="0">
                <a:solidFill>
                  <a:srgbClr val="FF0000"/>
                </a:solidFill>
              </a:rPr>
              <a:t>Latency</a:t>
            </a:r>
          </a:p>
          <a:p>
            <a:r>
              <a:rPr lang="id-ID" sz="2400" dirty="0"/>
              <a:t>Bandwitdth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2420888"/>
            <a:ext cx="55446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Waktu yang digunakan untuk mengakses lokasi (word) yang pertama dalam suatu rangkaian lokasi (blok lokasi)</a:t>
            </a:r>
          </a:p>
        </p:txBody>
      </p:sp>
    </p:spTree>
    <p:extLst>
      <p:ext uri="{BB962C8B-B14F-4D97-AF65-F5344CB8AC3E}">
        <p14:creationId xmlns:p14="http://schemas.microsoft.com/office/powerpoint/2010/main" val="16230464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Parameter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/>
              <a:t>Empat parameter penting yang signifikan dalam pemilihan sebuah memori komputer:</a:t>
            </a:r>
          </a:p>
          <a:p>
            <a:r>
              <a:rPr lang="id-ID" sz="2400" dirty="0"/>
              <a:t>Kapasitas		</a:t>
            </a:r>
          </a:p>
          <a:p>
            <a:r>
              <a:rPr lang="id-ID" sz="2400" dirty="0"/>
              <a:t>Kecepatan		</a:t>
            </a:r>
          </a:p>
          <a:p>
            <a:r>
              <a:rPr lang="id-ID" sz="2400" dirty="0"/>
              <a:t>Latency</a:t>
            </a:r>
          </a:p>
          <a:p>
            <a:r>
              <a:rPr lang="id-ID" sz="2400" dirty="0">
                <a:solidFill>
                  <a:srgbClr val="FF0000"/>
                </a:solidFill>
              </a:rPr>
              <a:t>Bandwitdth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43808" y="2420888"/>
            <a:ext cx="5544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/>
              <a:t>Kecepatan transfer data memori yang dinyatakan dalam jumlah byte per detik</a:t>
            </a:r>
          </a:p>
        </p:txBody>
      </p:sp>
    </p:spTree>
    <p:extLst>
      <p:ext uri="{BB962C8B-B14F-4D97-AF65-F5344CB8AC3E}">
        <p14:creationId xmlns:p14="http://schemas.microsoft.com/office/powerpoint/2010/main" val="16230464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Operasi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/>
              <a:t>Setiap sistem memori memerlukan beberapa jenis saluran input dan output untuk melaksanakan fungsi-fungsi berikut:</a:t>
            </a:r>
          </a:p>
          <a:p>
            <a:r>
              <a:rPr lang="id-ID" sz="2400" dirty="0"/>
              <a:t>Memilih alamat memori yang akan diakses untuk operasi baca atau operasi tulis</a:t>
            </a:r>
          </a:p>
          <a:p>
            <a:r>
              <a:rPr lang="id-ID" sz="2400" dirty="0"/>
              <a:t>Memilih operasi baca atau operasi tulis untuk dilaksanakan</a:t>
            </a:r>
          </a:p>
          <a:p>
            <a:r>
              <a:rPr lang="id-ID" sz="2400" dirty="0"/>
              <a:t>Menahan data output yang berasal dari memori ketika operasi penulisan</a:t>
            </a:r>
          </a:p>
          <a:p>
            <a:r>
              <a:rPr lang="id-ID" sz="2400" dirty="0"/>
              <a:t>Enable (atau disable) memori agar memori akan (tidak akan) merespon masukan alamat dan perintah baca/tulis</a:t>
            </a:r>
          </a:p>
        </p:txBody>
      </p:sp>
    </p:spTree>
    <p:extLst>
      <p:ext uri="{BB962C8B-B14F-4D97-AF65-F5344CB8AC3E}">
        <p14:creationId xmlns:p14="http://schemas.microsoft.com/office/powerpoint/2010/main" val="34204665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Operasi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Ilustrasi fungsi-fungsi dasar memori dalam sebuah diagram sederhana dari sebuah memori 32x4 yang menyimpan 12 word di mana setiap word adalah 4 bit.</a:t>
            </a:r>
          </a:p>
          <a:p>
            <a:r>
              <a:rPr lang="id-ID" sz="2400" dirty="0"/>
              <a:t>Karena ukuran word adalah 4 bit, maka terdapat 4 saluran input data dan 4 saluran output data.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8144" y="3765773"/>
            <a:ext cx="4590040" cy="27595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2592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Operasi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Ketika suatu </a:t>
            </a:r>
            <a:r>
              <a:rPr lang="id-ID" sz="2400" dirty="0">
                <a:solidFill>
                  <a:srgbClr val="FF0000"/>
                </a:solidFill>
              </a:rPr>
              <a:t>operasi tulis </a:t>
            </a:r>
            <a:r>
              <a:rPr lang="id-ID" sz="2400" dirty="0"/>
              <a:t>data akan disimpan dalam memori maka harus digunakan saluran input data.</a:t>
            </a:r>
          </a:p>
          <a:p>
            <a:endParaRPr lang="id-ID" sz="2400" dirty="0"/>
          </a:p>
          <a:p>
            <a:r>
              <a:rPr lang="id-ID" sz="2400" dirty="0"/>
              <a:t>Ketika sutu </a:t>
            </a:r>
            <a:r>
              <a:rPr lang="id-ID" sz="2400" dirty="0">
                <a:solidFill>
                  <a:srgbClr val="FF0000"/>
                </a:solidFill>
              </a:rPr>
              <a:t>operasi baca </a:t>
            </a:r>
            <a:r>
              <a:rPr lang="id-ID" sz="2400" dirty="0"/>
              <a:t>dilakukan maka word yang dibaca dari memori akan tampil pada saluran output data.</a:t>
            </a:r>
          </a:p>
        </p:txBody>
      </p:sp>
    </p:spTree>
    <p:extLst>
      <p:ext uri="{BB962C8B-B14F-4D97-AF65-F5344CB8AC3E}">
        <p14:creationId xmlns:p14="http://schemas.microsoft.com/office/powerpoint/2010/main" val="3824401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Masukan-masukan Alamat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sz="2400" dirty="0"/>
                  <a:t>Memori yang dapat menyimpan 32 word berarti memori ini memiliki 32 lokasi penyimpanan dan karena itu terdapat alamat-alamat biner 32 macam yaitu mulai 00000 sampai 11111 (0 sampai 31 desimal).</a:t>
                </a:r>
              </a:p>
              <a:p>
                <a:r>
                  <a:rPr lang="id-ID" sz="2400" dirty="0"/>
                  <a:t>Jika ada 5 masukan alamat yaitu A0 – A4.</a:t>
                </a:r>
              </a:p>
              <a:p>
                <a:r>
                  <a:rPr lang="id-ID" sz="2400" dirty="0"/>
                  <a:t>Untuk mengakses salah satu lokasi memori untuk operasi baca/tulis, maka digunakan 5 bit kode alamat yang diberikan pada masukan alamat.</a:t>
                </a:r>
              </a:p>
              <a:p>
                <a:r>
                  <a:rPr lang="id-ID" sz="2400" dirty="0"/>
                  <a:t>Secara umum, masukan-masukan alamat N diperlukan untuk memori yang mempunyai kapasitas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4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id-ID" sz="2400" b="0" i="1" smtClean="0">
                            <a:latin typeface="Cambria Math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id-ID" sz="2400" dirty="0"/>
                  <a:t>word.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5676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Masukan-masukan Alamat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330824" cy="4525963"/>
          </a:xfrm>
        </p:spPr>
        <p:txBody>
          <a:bodyPr/>
          <a:lstStyle/>
          <a:p>
            <a:r>
              <a:rPr lang="id-ID" sz="2400" dirty="0"/>
              <a:t>Setiap lokasi alamat yang ditunjukkan berisi 4 sel memori yang menahan 1 dan 0.</a:t>
            </a:r>
          </a:p>
          <a:p>
            <a:r>
              <a:rPr lang="id-ID" sz="2400" dirty="0"/>
              <a:t>Misalnya, word data 0110 disimpan pada alamat 00000, word data 1001 disimpan pada alamat 00001 dan seterusnya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56792"/>
            <a:ext cx="3609975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67072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Contoh soal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d-ID" sz="2400" dirty="0"/>
              <a:t>Sebuah memori mempunyai kapasitas 4K x 8</a:t>
            </a:r>
          </a:p>
          <a:p>
            <a:pPr marL="457200" indent="-457200">
              <a:buAutoNum type="alphaLcParenR"/>
            </a:pPr>
            <a:r>
              <a:rPr lang="id-ID" sz="2400" dirty="0"/>
              <a:t>Berapa banyak saluran masukan data dan saluran keluaran data yang dimiliki?</a:t>
            </a:r>
          </a:p>
          <a:p>
            <a:pPr marL="457200" indent="-457200">
              <a:buAutoNum type="alphaLcParenR"/>
            </a:pPr>
            <a:r>
              <a:rPr lang="id-ID" sz="2400" dirty="0"/>
              <a:t>Berapa banyak saluran alamat yang dimiliki?</a:t>
            </a:r>
          </a:p>
          <a:p>
            <a:pPr marL="457200" indent="-457200">
              <a:buAutoNum type="alphaLcParenR"/>
            </a:pPr>
            <a:r>
              <a:rPr lang="id-ID" sz="2400" dirty="0"/>
              <a:t>Berapa kapasitas dalam byte?</a:t>
            </a:r>
          </a:p>
          <a:p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855573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Solusi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lphaLcParenR"/>
                </a:pPr>
                <a:r>
                  <a:rPr lang="id-ID" sz="2400" dirty="0"/>
                  <a:t>masing-masing 8 bit, karena ukuran word adalah 8</a:t>
                </a:r>
              </a:p>
              <a:p>
                <a:pPr marL="514350" indent="-514350">
                  <a:buAutoNum type="alphaLcParenR"/>
                </a:pPr>
                <a:r>
                  <a:rPr lang="id-ID" sz="2400" dirty="0"/>
                  <a:t>Memori menyimpan 4K = 4 x 1024 = 4096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id-ID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id-ID" sz="2400" b="0" i="1" smtClean="0">
                            <a:latin typeface="Cambria Math"/>
                          </a:rPr>
                          <m:t>2</m:t>
                        </m:r>
                      </m:e>
                      <m:sup>
                        <m:r>
                          <a:rPr lang="id-ID" sz="2400" b="0" i="1" smtClean="0">
                            <a:latin typeface="Cambria Math"/>
                          </a:rPr>
                          <m:t>12</m:t>
                        </m:r>
                      </m:sup>
                    </m:sSup>
                  </m:oMath>
                </a14:m>
                <a:r>
                  <a:rPr lang="id-ID" sz="2400" dirty="0"/>
                  <a:t> yang artinya memerlukan saluran alamat sebanyak 12 bit yang dapat mengalamati salah satu lokasi alamat dari 4096 lokasi</a:t>
                </a:r>
              </a:p>
              <a:p>
                <a:pPr marL="514350" indent="-514350">
                  <a:buAutoNum type="alphaLcParenR"/>
                </a:pPr>
                <a:r>
                  <a:rPr lang="id-ID" sz="2400" dirty="0"/>
                  <a:t>8 bit adalah satu byte. Jadi kapasitas memori adalah 4096 byte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94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4262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pPr algn="l"/>
                <a:r>
                  <a:rPr lang="id-ID" dirty="0"/>
                  <a:t>Masukan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id-ID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b="0" i="1" smtClean="0">
                            <a:latin typeface="Cambria Math"/>
                          </a:rPr>
                          <m:t>𝑅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id-ID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d-ID" b="0" i="1" smtClean="0">
                                <a:latin typeface="Cambria Math"/>
                              </a:rPr>
                              <m:t>𝑊</m:t>
                            </m:r>
                          </m:e>
                        </m:acc>
                      </m:den>
                    </m:f>
                  </m:oMath>
                </a14:m>
                <a:endParaRPr lang="id-ID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2"/>
                <a:stretch>
                  <a:fillRect l="-2963" t="-11170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id-ID" sz="2400" dirty="0"/>
                  <a:t>Masukan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id-ID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b="0" i="1" smtClean="0">
                            <a:latin typeface="Cambria Math"/>
                          </a:rPr>
                          <m:t>𝑅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id-ID" sz="24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d-ID" sz="2400" b="0" i="1" smtClean="0">
                                <a:latin typeface="Cambria Math"/>
                              </a:rPr>
                              <m:t>𝑊</m:t>
                            </m:r>
                          </m:e>
                        </m:acc>
                      </m:den>
                    </m:f>
                  </m:oMath>
                </a14:m>
                <a:r>
                  <a:rPr lang="id-ID" sz="2400" dirty="0"/>
                  <a:t> ini mengontrol operasi memori apakah operasi baca (R) atau tulis (W).</a:t>
                </a:r>
              </a:p>
              <a:p>
                <a:r>
                  <a:rPr lang="id-ID" sz="2400" dirty="0"/>
                  <a:t>Input diberi label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i="1">
                            <a:latin typeface="Cambria Math"/>
                          </a:rPr>
                          <m:t>𝑅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id-ID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d-ID" sz="2400" i="1">
                                <a:latin typeface="Cambria Math"/>
                              </a:rPr>
                              <m:t>𝑊</m:t>
                            </m:r>
                          </m:e>
                        </m:acc>
                      </m:den>
                    </m:f>
                  </m:oMath>
                </a14:m>
                <a:r>
                  <a:rPr lang="id-ID" sz="2400" dirty="0"/>
                  <a:t> karena tidak ada tanda garis di atas R ini mengindikasikan operasi baca terjadi jika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i="1">
                            <a:latin typeface="Cambria Math"/>
                          </a:rPr>
                          <m:t>𝑅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id-ID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d-ID" sz="2400" i="1">
                                <a:latin typeface="Cambria Math"/>
                              </a:rPr>
                              <m:t>𝑊</m:t>
                            </m:r>
                          </m:e>
                        </m:acc>
                      </m:den>
                    </m:f>
                  </m:oMath>
                </a14:m>
                <a:r>
                  <a:rPr lang="id-ID" sz="2400" dirty="0"/>
                  <a:t> = 1.</a:t>
                </a:r>
              </a:p>
              <a:p>
                <a:r>
                  <a:rPr lang="id-ID" sz="2400" dirty="0"/>
                  <a:t> tanda garis di atas W berarti operasi tulis terjadi jika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id-ID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id-ID" sz="2400" i="1">
                            <a:latin typeface="Cambria Math"/>
                          </a:rPr>
                          <m:t>𝑅</m:t>
                        </m:r>
                      </m:num>
                      <m:den>
                        <m:acc>
                          <m:accPr>
                            <m:chr m:val="̅"/>
                            <m:ctrlPr>
                              <a:rPr lang="id-ID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id-ID" sz="2400" i="1">
                                <a:latin typeface="Cambria Math"/>
                              </a:rPr>
                              <m:t>𝑊</m:t>
                            </m:r>
                          </m:e>
                        </m:acc>
                      </m:den>
                    </m:f>
                  </m:oMath>
                </a14:m>
                <a:r>
                  <a:rPr lang="id-ID" sz="2400" dirty="0"/>
                  <a:t> = 0.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12534" r="-6593"/>
                </a:stretch>
              </a:blipFill>
            </p:spPr>
            <p:txBody>
              <a:bodyPr/>
              <a:lstStyle/>
              <a:p>
                <a:r>
                  <a:rPr lang="id-ID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4912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Enable 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Pengontrol memori untuk menanggapi atau tidak menanggapi masukan-masukan dengan menggunakan saluran kontrol enable</a:t>
            </a:r>
          </a:p>
          <a:p>
            <a:r>
              <a:rPr lang="id-ID" sz="2400" dirty="0"/>
              <a:t>Masukan aktif HIGH dipertahankan selama pembacaan atau penulisan</a:t>
            </a:r>
          </a:p>
          <a:p>
            <a:r>
              <a:rPr lang="id-ID" sz="2400" dirty="0"/>
              <a:t>Masukan level LOW memori menjadi lumpuh/disable untuk merespon masukan</a:t>
            </a:r>
          </a:p>
          <a:p>
            <a:endParaRPr lang="id-ID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964" y="4189395"/>
            <a:ext cx="4072249" cy="24482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Freeform 8"/>
          <p:cNvSpPr/>
          <p:nvPr/>
        </p:nvSpPr>
        <p:spPr>
          <a:xfrm>
            <a:off x="7886747" y="5661248"/>
            <a:ext cx="789709" cy="43008"/>
          </a:xfrm>
          <a:custGeom>
            <a:avLst/>
            <a:gdLst>
              <a:gd name="connsiteX0" fmla="*/ 0 w 789709"/>
              <a:gd name="connsiteY0" fmla="*/ 43008 h 43008"/>
              <a:gd name="connsiteX1" fmla="*/ 69272 w 789709"/>
              <a:gd name="connsiteY1" fmla="*/ 29154 h 43008"/>
              <a:gd name="connsiteX2" fmla="*/ 360218 w 789709"/>
              <a:gd name="connsiteY2" fmla="*/ 1445 h 43008"/>
              <a:gd name="connsiteX3" fmla="*/ 789709 w 789709"/>
              <a:gd name="connsiteY3" fmla="*/ 1445 h 43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9709" h="43008">
                <a:moveTo>
                  <a:pt x="0" y="43008"/>
                </a:moveTo>
                <a:cubicBezTo>
                  <a:pt x="23091" y="38390"/>
                  <a:pt x="45998" y="32735"/>
                  <a:pt x="69272" y="29154"/>
                </a:cubicBezTo>
                <a:cubicBezTo>
                  <a:pt x="146815" y="17224"/>
                  <a:pt x="293455" y="2962"/>
                  <a:pt x="360218" y="1445"/>
                </a:cubicBezTo>
                <a:cubicBezTo>
                  <a:pt x="503345" y="-1808"/>
                  <a:pt x="646545" y="1445"/>
                  <a:pt x="789709" y="1445"/>
                </a:cubicBezTo>
              </a:path>
            </a:pathLst>
          </a:custGeom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6993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Memori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Memori sekunder</a:t>
            </a:r>
          </a:p>
          <a:p>
            <a:r>
              <a:rPr lang="id-ID" dirty="0"/>
              <a:t>Memori cache</a:t>
            </a:r>
          </a:p>
          <a:p>
            <a:r>
              <a:rPr lang="id-ID" dirty="0"/>
              <a:t>Memori virtual</a:t>
            </a:r>
          </a:p>
        </p:txBody>
      </p:sp>
    </p:spTree>
    <p:extLst>
      <p:ext uri="{BB962C8B-B14F-4D97-AF65-F5344CB8AC3E}">
        <p14:creationId xmlns:p14="http://schemas.microsoft.com/office/powerpoint/2010/main" val="24620846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id-ID" dirty="0"/>
              <a:t>Memori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TUGAS INDIVIDU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Memori sekunder</a:t>
            </a:r>
          </a:p>
          <a:p>
            <a:r>
              <a:rPr lang="id-ID" dirty="0"/>
              <a:t>Memori cache</a:t>
            </a:r>
          </a:p>
          <a:p>
            <a:r>
              <a:rPr lang="id-ID" dirty="0"/>
              <a:t>Memori virtual</a:t>
            </a:r>
          </a:p>
        </p:txBody>
      </p:sp>
    </p:spTree>
    <p:extLst>
      <p:ext uri="{BB962C8B-B14F-4D97-AF65-F5344CB8AC3E}">
        <p14:creationId xmlns:p14="http://schemas.microsoft.com/office/powerpoint/2010/main" val="1298209453"/>
      </p:ext>
    </p:extLst>
  </p:cSld>
  <p:clrMapOvr>
    <a:masterClrMapping/>
  </p:clrMapOvr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64201</Template>
  <TotalTime>238</TotalTime>
  <Words>862</Words>
  <Application>Microsoft Office PowerPoint</Application>
  <PresentationFormat>On-screen Show (4:3)</PresentationFormat>
  <Paragraphs>110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Cambria Math</vt:lpstr>
      <vt:lpstr>Wingdings</vt:lpstr>
      <vt:lpstr>Modèle par défaut</vt:lpstr>
      <vt:lpstr>DESAIN MEMORI UTAMA</vt:lpstr>
      <vt:lpstr>Parameter Memori</vt:lpstr>
      <vt:lpstr>Parameter Memori</vt:lpstr>
      <vt:lpstr>Parameter Memori – kapasitas memori</vt:lpstr>
      <vt:lpstr>Parameter Memori</vt:lpstr>
      <vt:lpstr>Parameter Memori – kecepatan memori</vt:lpstr>
      <vt:lpstr>Parameter Memori – kecepatan memori</vt:lpstr>
      <vt:lpstr>Parameter Memori – kecepatan memori</vt:lpstr>
      <vt:lpstr>Parameter Memori – kecepatan memori</vt:lpstr>
      <vt:lpstr>Parameter Memori – kecepatan memori</vt:lpstr>
      <vt:lpstr>Parameter Memori</vt:lpstr>
      <vt:lpstr>Parameter Memori</vt:lpstr>
      <vt:lpstr>Operasi Memori</vt:lpstr>
      <vt:lpstr>Operasi Memori</vt:lpstr>
      <vt:lpstr>Operasi Memori</vt:lpstr>
      <vt:lpstr>Masukan-masukan Alamat</vt:lpstr>
      <vt:lpstr>Masukan-masukan Alamat</vt:lpstr>
      <vt:lpstr>Contoh soal 1</vt:lpstr>
      <vt:lpstr>Solusi </vt:lpstr>
      <vt:lpstr>Masukan R∕W ̅ </vt:lpstr>
      <vt:lpstr>Enable Memori</vt:lpstr>
      <vt:lpstr>Memori</vt:lpstr>
      <vt:lpstr>Memori  TUGAS INDIVIDU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DESAIN MEMORI UTAMA</dc:title>
  <dc:creator>User</dc:creator>
  <cp:lastModifiedBy>ning</cp:lastModifiedBy>
  <cp:revision>22</cp:revision>
  <dcterms:created xsi:type="dcterms:W3CDTF">2016-05-29T19:54:37Z</dcterms:created>
  <dcterms:modified xsi:type="dcterms:W3CDTF">2017-05-16T16:43:29Z</dcterms:modified>
</cp:coreProperties>
</file>