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1977D0A-9067-4FD2-81BB-C34132341273}" type="datetimeFigureOut">
              <a:rPr lang="id-ID" smtClean="0"/>
              <a:t>01/03/2018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27D5B0F-1B12-4BD8-9E94-C2CD4972E41D}" type="slidenum">
              <a:rPr lang="id-ID" smtClean="0"/>
              <a:t>‹#›</a:t>
            </a:fld>
            <a:endParaRPr lang="id-ID"/>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921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977D0A-9067-4FD2-81BB-C34132341273}" type="datetimeFigureOut">
              <a:rPr lang="id-ID" smtClean="0"/>
              <a:t>01/03/2018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3986428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977D0A-9067-4FD2-81BB-C34132341273}" type="datetimeFigureOut">
              <a:rPr lang="id-ID" smtClean="0"/>
              <a:t>01/03/2018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27D5B0F-1B12-4BD8-9E94-C2CD4972E41D}" type="slidenum">
              <a:rPr lang="id-ID" smtClean="0"/>
              <a:t>‹#›</a:t>
            </a:fld>
            <a:endParaRPr lang="id-ID"/>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7839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1977D0A-9067-4FD2-81BB-C34132341273}" type="datetimeFigureOut">
              <a:rPr lang="id-ID" smtClean="0"/>
              <a:t>01/03/2018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410460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977D0A-9067-4FD2-81BB-C34132341273}" type="datetimeFigureOut">
              <a:rPr lang="id-ID" smtClean="0"/>
              <a:t>01/03/2018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4452684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977D0A-9067-4FD2-81BB-C34132341273}" type="datetimeFigureOut">
              <a:rPr lang="id-ID" smtClean="0"/>
              <a:t>01/03/2018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693833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977D0A-9067-4FD2-81BB-C34132341273}" type="datetimeFigureOut">
              <a:rPr lang="id-ID" smtClean="0"/>
              <a:t>01/03/2018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3606798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977D0A-9067-4FD2-81BB-C34132341273}" type="datetimeFigureOut">
              <a:rPr lang="id-ID" smtClean="0"/>
              <a:t>01/03/2018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2430274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977D0A-9067-4FD2-81BB-C34132341273}" type="datetimeFigureOut">
              <a:rPr lang="id-ID" smtClean="0"/>
              <a:t>01/03/2018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27D5B0F-1B12-4BD8-9E94-C2CD4972E41D}" type="slidenum">
              <a:rPr lang="id-ID" smtClean="0"/>
              <a:t>‹#›</a:t>
            </a:fld>
            <a:endParaRPr lang="id-ID"/>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8428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977D0A-9067-4FD2-81BB-C34132341273}" type="datetimeFigureOut">
              <a:rPr lang="id-ID" smtClean="0"/>
              <a:t>01/03/2018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27D5B0F-1B12-4BD8-9E94-C2CD4972E41D}" type="slidenum">
              <a:rPr lang="id-ID" smtClean="0"/>
              <a:t>‹#›</a:t>
            </a:fld>
            <a:endParaRPr lang="id-ID"/>
          </a:p>
        </p:txBody>
      </p:sp>
    </p:spTree>
    <p:extLst>
      <p:ext uri="{BB962C8B-B14F-4D97-AF65-F5344CB8AC3E}">
        <p14:creationId xmlns:p14="http://schemas.microsoft.com/office/powerpoint/2010/main" val="4100555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977D0A-9067-4FD2-81BB-C34132341273}" type="datetimeFigureOut">
              <a:rPr lang="id-ID" smtClean="0"/>
              <a:t>01/03/2018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27D5B0F-1B12-4BD8-9E94-C2CD4972E41D}" type="slidenum">
              <a:rPr lang="id-ID" smtClean="0"/>
              <a:t>‹#›</a:t>
            </a:fld>
            <a:endParaRPr lang="id-ID"/>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470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1977D0A-9067-4FD2-81BB-C34132341273}" type="datetimeFigureOut">
              <a:rPr lang="id-ID" smtClean="0"/>
              <a:t>01/03/2018</a:t>
            </a:fld>
            <a:endParaRPr lang="id-ID"/>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id-ID"/>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327D5B0F-1B12-4BD8-9E94-C2CD4972E41D}" type="slidenum">
              <a:rPr lang="id-ID" smtClean="0"/>
              <a:t>‹#›</a:t>
            </a:fld>
            <a:endParaRPr lang="id-ID"/>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8914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Kewirausahaan: Sebuah Pilihan</a:t>
            </a:r>
            <a:endParaRPr lang="id-ID" dirty="0"/>
          </a:p>
        </p:txBody>
      </p:sp>
      <p:sp>
        <p:nvSpPr>
          <p:cNvPr id="3" name="Subtitle 2"/>
          <p:cNvSpPr>
            <a:spLocks noGrp="1"/>
          </p:cNvSpPr>
          <p:nvPr>
            <p:ph type="subTitle" idx="1"/>
          </p:nvPr>
        </p:nvSpPr>
        <p:spPr/>
        <p:txBody>
          <a:bodyPr/>
          <a:lstStyle/>
          <a:p>
            <a:r>
              <a:rPr lang="id-ID" dirty="0" smtClean="0"/>
              <a:t>Prasena Arisyanto</a:t>
            </a:r>
            <a:endParaRPr lang="id-ID" dirty="0"/>
          </a:p>
        </p:txBody>
      </p:sp>
    </p:spTree>
    <p:extLst>
      <p:ext uri="{BB962C8B-B14F-4D97-AF65-F5344CB8AC3E}">
        <p14:creationId xmlns:p14="http://schemas.microsoft.com/office/powerpoint/2010/main" val="26791195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56851"/>
          </a:xfrm>
        </p:spPr>
        <p:txBody>
          <a:bodyPr>
            <a:noAutofit/>
          </a:bodyPr>
          <a:lstStyle/>
          <a:p>
            <a:r>
              <a:rPr lang="id-ID" b="1" dirty="0" smtClean="0"/>
              <a:t>Wirausaha???</a:t>
            </a:r>
            <a:endParaRPr lang="id-ID" b="1" dirty="0"/>
          </a:p>
        </p:txBody>
      </p:sp>
      <p:pic>
        <p:nvPicPr>
          <p:cNvPr id="4" name="Picture 2" descr="Hasil gambar untuk perempatan jalan+kartun"/>
          <p:cNvPicPr>
            <a:picLocks noGrp="1" noChangeAspect="1" noChangeArrowheads="1"/>
          </p:cNvPicPr>
          <p:nvPr>
            <p:ph idx="1"/>
          </p:nvPr>
        </p:nvPicPr>
        <p:blipFill>
          <a:blip r:embed="rId3"/>
          <a:srcRect/>
          <a:stretch>
            <a:fillRect/>
          </a:stretch>
        </p:blipFill>
        <p:spPr bwMode="auto">
          <a:xfrm>
            <a:off x="2821951" y="1558132"/>
            <a:ext cx="6548098" cy="4829222"/>
          </a:xfrm>
          <a:prstGeom prst="rect">
            <a:avLst/>
          </a:prstGeom>
          <a:noFill/>
        </p:spPr>
      </p:pic>
    </p:spTree>
    <p:extLst>
      <p:ext uri="{BB962C8B-B14F-4D97-AF65-F5344CB8AC3E}">
        <p14:creationId xmlns:p14="http://schemas.microsoft.com/office/powerpoint/2010/main" val="1448371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9631"/>
            <a:ext cx="10515600" cy="45719"/>
          </a:xfrm>
        </p:spPr>
        <p:txBody>
          <a:bodyPr>
            <a:normAutofit fontScale="90000"/>
          </a:bodyPr>
          <a:lstStyle/>
          <a:p>
            <a:endParaRPr lang="id-ID" dirty="0"/>
          </a:p>
        </p:txBody>
      </p:sp>
      <p:sp>
        <p:nvSpPr>
          <p:cNvPr id="3" name="Content Placeholder 2"/>
          <p:cNvSpPr>
            <a:spLocks noGrp="1"/>
          </p:cNvSpPr>
          <p:nvPr>
            <p:ph idx="1"/>
          </p:nvPr>
        </p:nvSpPr>
        <p:spPr>
          <a:xfrm>
            <a:off x="349623" y="109631"/>
            <a:ext cx="11524129" cy="6506322"/>
          </a:xfrm>
        </p:spPr>
        <p:txBody>
          <a:bodyPr>
            <a:noAutofit/>
          </a:bodyPr>
          <a:lstStyle/>
          <a:p>
            <a:pPr algn="just"/>
            <a:r>
              <a:rPr lang="id-ID" sz="3200" dirty="0"/>
              <a:t>Kewirausahaan berasal dari istilah entrepreneurship, sedangkan wirausaha berasal dari kata entrepreneur. Kata entrepreneur, secara tertulis digunakan pertama kali oleh Savary pada tahun 1723 dalam bukunya "Kamus Dagang'. Entrepreneur adalah orang yang membeli barang dengan harga pasti, meskipun orang itu belum mengetahui berapa harga barang (atau guna ekonomi) itu akan dijual</a:t>
            </a:r>
            <a:r>
              <a:rPr lang="id-ID" sz="3200" dirty="0" smtClean="0"/>
              <a:t>.</a:t>
            </a:r>
          </a:p>
          <a:p>
            <a:pPr algn="just"/>
            <a:r>
              <a:rPr lang="id-ID" sz="3200" dirty="0" smtClean="0"/>
              <a:t>Menurut </a:t>
            </a:r>
            <a:r>
              <a:rPr lang="id-ID" sz="3200" dirty="0"/>
              <a:t>John J.Kao berkewirausahaan adalah: usaha untuk menciptakan nilai melalui pengenalan kesempatan bisnis, </a:t>
            </a:r>
            <a:r>
              <a:rPr lang="id-ID" sz="3200" dirty="0" smtClean="0"/>
              <a:t>menejemen </a:t>
            </a:r>
            <a:r>
              <a:rPr lang="id-ID" sz="3200" dirty="0"/>
              <a:t>pengambilan resiko yang tepat, dan melalui keterampilan komunikasi untuk memobilisasi seseorang, manusia,  uang dan bahan-bahan baku atau sumberdaya lain yang diperlukan untuk lain yang diperlukan untuk menghasilkan proyek supaya terlaksana dengan baik.</a:t>
            </a:r>
          </a:p>
          <a:p>
            <a:pPr algn="just"/>
            <a:endParaRPr lang="id-ID" sz="3200" dirty="0"/>
          </a:p>
        </p:txBody>
      </p:sp>
    </p:spTree>
    <p:extLst>
      <p:ext uri="{BB962C8B-B14F-4D97-AF65-F5344CB8AC3E}">
        <p14:creationId xmlns:p14="http://schemas.microsoft.com/office/powerpoint/2010/main" val="209751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838200" y="0"/>
            <a:ext cx="10515600" cy="45719"/>
          </a:xfrm>
        </p:spPr>
        <p:txBody>
          <a:bodyPr>
            <a:normAutofit fontScale="90000"/>
          </a:bodyPr>
          <a:lstStyle/>
          <a:p>
            <a:endParaRPr lang="id-ID" dirty="0"/>
          </a:p>
        </p:txBody>
      </p:sp>
      <p:sp>
        <p:nvSpPr>
          <p:cNvPr id="3" name="Content Placeholder 2"/>
          <p:cNvSpPr>
            <a:spLocks noGrp="1"/>
          </p:cNvSpPr>
          <p:nvPr>
            <p:ph idx="1"/>
          </p:nvPr>
        </p:nvSpPr>
        <p:spPr>
          <a:xfrm>
            <a:off x="188259" y="174812"/>
            <a:ext cx="11752729" cy="6494929"/>
          </a:xfrm>
        </p:spPr>
        <p:txBody>
          <a:bodyPr>
            <a:normAutofit/>
          </a:bodyPr>
          <a:lstStyle/>
          <a:p>
            <a:pPr algn="just"/>
            <a:r>
              <a:rPr lang="id-ID" sz="2800" dirty="0">
                <a:latin typeface="Arial" panose="020B0604020202020204" pitchFamily="34" charset="0"/>
                <a:cs typeface="Arial" panose="020B0604020202020204" pitchFamily="34" charset="0"/>
              </a:rPr>
              <a:t>Menurut Robert D.Hisrich, Berkewirausahaan adalah proses dinamis atau penciptaan tambahan </a:t>
            </a:r>
            <a:r>
              <a:rPr lang="id-ID" sz="2800" dirty="0" smtClean="0">
                <a:latin typeface="Arial" panose="020B0604020202020204" pitchFamily="34" charset="0"/>
                <a:cs typeface="Arial" panose="020B0604020202020204" pitchFamily="34" charset="0"/>
              </a:rPr>
              <a:t>kekayaan yang </a:t>
            </a:r>
            <a:r>
              <a:rPr lang="id-ID" sz="2800" dirty="0">
                <a:latin typeface="Arial" panose="020B0604020202020204" pitchFamily="34" charset="0"/>
                <a:cs typeface="Arial" panose="020B0604020202020204" pitchFamily="34" charset="0"/>
              </a:rPr>
              <a:t>diciptakan oleh individu yang berani mengambil resiko utama dengan syarat-syarat kewajaran, waktu, dan komitmen karir atau penyediaan nilai untuk berbagai barang dan jasa </a:t>
            </a:r>
            <a:r>
              <a:rPr lang="id-ID" sz="2800" dirty="0" smtClean="0">
                <a:latin typeface="Arial" panose="020B0604020202020204" pitchFamily="34" charset="0"/>
                <a:cs typeface="Arial" panose="020B0604020202020204" pitchFamily="34" charset="0"/>
              </a:rPr>
              <a:t>produk, dan </a:t>
            </a:r>
            <a:r>
              <a:rPr lang="id-ID" sz="2800" dirty="0">
                <a:latin typeface="Arial" panose="020B0604020202020204" pitchFamily="34" charset="0"/>
                <a:cs typeface="Arial" panose="020B0604020202020204" pitchFamily="34" charset="0"/>
              </a:rPr>
              <a:t>jasa tersebut tidak atau mungkin baru atau unik, tetapi nilai tersebut bagaimanapun juga harus dipompa oleh usahawan dengan penerimaan dan penempatan kebutuhan, keterampilan dan sumber-sumber daya</a:t>
            </a:r>
            <a:r>
              <a:rPr lang="id-ID" sz="2800" dirty="0" smtClean="0">
                <a:latin typeface="Arial" panose="020B0604020202020204" pitchFamily="34" charset="0"/>
                <a:cs typeface="Arial" panose="020B0604020202020204" pitchFamily="34" charset="0"/>
              </a:rPr>
              <a:t>.</a:t>
            </a:r>
          </a:p>
          <a:p>
            <a:pPr algn="just"/>
            <a:endParaRPr lang="id-ID" sz="2800" dirty="0">
              <a:latin typeface="Arial" panose="020B0604020202020204" pitchFamily="34" charset="0"/>
              <a:cs typeface="Arial" panose="020B0604020202020204" pitchFamily="34" charset="0"/>
            </a:endParaRPr>
          </a:p>
          <a:p>
            <a:pPr algn="just"/>
            <a:r>
              <a:rPr lang="id-ID" sz="2800" dirty="0" smtClean="0">
                <a:latin typeface="Arial" panose="020B0604020202020204" pitchFamily="34" charset="0"/>
                <a:cs typeface="Arial" panose="020B0604020202020204" pitchFamily="34" charset="0"/>
              </a:rPr>
              <a:t>Instruksi </a:t>
            </a:r>
            <a:r>
              <a:rPr lang="id-ID" sz="2800" dirty="0">
                <a:latin typeface="Arial" panose="020B0604020202020204" pitchFamily="34" charset="0"/>
                <a:cs typeface="Arial" panose="020B0604020202020204" pitchFamily="34" charset="0"/>
              </a:rPr>
              <a:t>presiden RI No.4 tahun 1995; “Kewirausahaan adalah semangat, sikap, </a:t>
            </a:r>
            <a:r>
              <a:rPr lang="id-ID" sz="2800" dirty="0" smtClean="0">
                <a:latin typeface="Arial" panose="020B0604020202020204" pitchFamily="34" charset="0"/>
                <a:cs typeface="Arial" panose="020B0604020202020204" pitchFamily="34" charset="0"/>
              </a:rPr>
              <a:t>perilaku</a:t>
            </a:r>
            <a:r>
              <a:rPr lang="id-ID" sz="2800" dirty="0">
                <a:latin typeface="Arial" panose="020B0604020202020204" pitchFamily="34" charset="0"/>
                <a:cs typeface="Arial" panose="020B0604020202020204" pitchFamily="34" charset="0"/>
              </a:rPr>
              <a:t>, dan kemampuan seseorang dalam menangani usaha atau kegiatan yang mengarah pada </a:t>
            </a:r>
            <a:r>
              <a:rPr lang="id-ID" sz="2800" dirty="0" smtClean="0">
                <a:latin typeface="Arial" panose="020B0604020202020204" pitchFamily="34" charset="0"/>
                <a:cs typeface="Arial" panose="020B0604020202020204" pitchFamily="34" charset="0"/>
              </a:rPr>
              <a:t>upaya </a:t>
            </a:r>
            <a:r>
              <a:rPr lang="id-ID" sz="2800" dirty="0">
                <a:latin typeface="Arial" panose="020B0604020202020204" pitchFamily="34" charset="0"/>
                <a:cs typeface="Arial" panose="020B0604020202020204" pitchFamily="34" charset="0"/>
              </a:rPr>
              <a:t>mencari, menciptakan, menerapkan cara kerja, teknologi dan produk baru dengan meningkatkan efisiensi dalam rangka memberikan pelayanan yang lebih baik dan memperoleh keuntungan yang lebih besar</a:t>
            </a:r>
          </a:p>
        </p:txBody>
      </p:sp>
    </p:spTree>
    <p:extLst>
      <p:ext uri="{BB962C8B-B14F-4D97-AF65-F5344CB8AC3E}">
        <p14:creationId xmlns:p14="http://schemas.microsoft.com/office/powerpoint/2010/main" val="2779494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75">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pPr marL="0" indent="0">
              <a:buNone/>
            </a:pPr>
            <a:r>
              <a:rPr lang="id-ID" sz="9600" dirty="0" smtClean="0">
                <a:solidFill>
                  <a:srgbClr val="FF0000"/>
                </a:solidFill>
              </a:rPr>
              <a:t>K</a:t>
            </a:r>
            <a:r>
              <a:rPr lang="id-ID" sz="3600" dirty="0" smtClean="0"/>
              <a:t>eterampilan</a:t>
            </a:r>
          </a:p>
          <a:p>
            <a:pPr marL="0" indent="0" algn="ctr">
              <a:buNone/>
            </a:pPr>
            <a:r>
              <a:rPr lang="id-ID" sz="9600" dirty="0" smtClean="0"/>
              <a:t>P</a:t>
            </a:r>
            <a:r>
              <a:rPr lang="id-ID" sz="3600" dirty="0" smtClean="0"/>
              <a:t>engelolaan</a:t>
            </a:r>
            <a:r>
              <a:rPr lang="id-ID" dirty="0" smtClean="0"/>
              <a:t> </a:t>
            </a:r>
          </a:p>
          <a:p>
            <a:pPr marL="0" indent="0" algn="r">
              <a:buNone/>
            </a:pPr>
            <a:r>
              <a:rPr lang="id-ID" sz="9600" dirty="0" smtClean="0">
                <a:solidFill>
                  <a:srgbClr val="FF0000"/>
                </a:solidFill>
              </a:rPr>
              <a:t>K</a:t>
            </a:r>
            <a:r>
              <a:rPr lang="id-ID" sz="3600" dirty="0" smtClean="0"/>
              <a:t>emandirian</a:t>
            </a:r>
            <a:endParaRPr lang="id-ID" sz="3600" dirty="0"/>
          </a:p>
        </p:txBody>
      </p:sp>
    </p:spTree>
    <p:extLst>
      <p:ext uri="{BB962C8B-B14F-4D97-AF65-F5344CB8AC3E}">
        <p14:creationId xmlns:p14="http://schemas.microsoft.com/office/powerpoint/2010/main" val="204273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remove" grpId="0" nodeType="afterEffect">
                                  <p:stCondLst>
                                    <p:cond delay="0"/>
                                  </p:stCondLst>
                                  <p:childTnLst>
                                    <p:animClr clrSpc="rgb" dir="cw">
                                      <p:cBhvr override="childStyle">
                                        <p:cTn id="6" dur="1000" autoRev="1" fill="remove"/>
                                        <p:tgtEl>
                                          <p:spTgt spid="3">
                                            <p:txEl>
                                              <p:pRg st="0" end="0"/>
                                            </p:txEl>
                                          </p:spTgt>
                                        </p:tgtEl>
                                        <p:attrNameLst>
                                          <p:attrName>style.color</p:attrName>
                                        </p:attrNameLst>
                                      </p:cBhvr>
                                      <p:to>
                                        <a:schemeClr val="bg1"/>
                                      </p:to>
                                    </p:animClr>
                                    <p:animClr clrSpc="rgb" dir="cw">
                                      <p:cBhvr>
                                        <p:cTn id="7" dur="1000" autoRev="1" fill="remove"/>
                                        <p:tgtEl>
                                          <p:spTgt spid="3">
                                            <p:txEl>
                                              <p:pRg st="0" end="0"/>
                                            </p:txEl>
                                          </p:spTgt>
                                        </p:tgtEl>
                                        <p:attrNameLst>
                                          <p:attrName>fillcolor</p:attrName>
                                        </p:attrNameLst>
                                      </p:cBhvr>
                                      <p:to>
                                        <a:schemeClr val="bg1"/>
                                      </p:to>
                                    </p:animClr>
                                    <p:set>
                                      <p:cBhvr>
                                        <p:cTn id="8" dur="1000" autoRev="1" fill="remove"/>
                                        <p:tgtEl>
                                          <p:spTgt spid="3">
                                            <p:txEl>
                                              <p:pRg st="0" end="0"/>
                                            </p:txEl>
                                          </p:spTgt>
                                        </p:tgtEl>
                                        <p:attrNameLst>
                                          <p:attrName>fill.type</p:attrName>
                                        </p:attrNameLst>
                                      </p:cBhvr>
                                      <p:to>
                                        <p:strVal val="solid"/>
                                      </p:to>
                                    </p:set>
                                    <p:set>
                                      <p:cBhvr>
                                        <p:cTn id="9" dur="1000" autoRev="1" fill="remove"/>
                                        <p:tgtEl>
                                          <p:spTgt spid="3">
                                            <p:txEl>
                                              <p:pRg st="0" end="0"/>
                                            </p:txEl>
                                          </p:spTgt>
                                        </p:tgtEl>
                                        <p:attrNameLst>
                                          <p:attrName>fill.on</p:attrName>
                                        </p:attrNameLst>
                                      </p:cBhvr>
                                      <p:to>
                                        <p:strVal val="true"/>
                                      </p:to>
                                    </p:set>
                                  </p:childTnLst>
                                </p:cTn>
                              </p:par>
                            </p:childTnLst>
                          </p:cTn>
                        </p:par>
                        <p:par>
                          <p:cTn id="10" fill="hold">
                            <p:stCondLst>
                              <p:cond delay="2000"/>
                            </p:stCondLst>
                            <p:childTnLst>
                              <p:par>
                                <p:cTn id="11" presetID="27" presetClass="emph" presetSubtype="0" fill="remove" grpId="0" nodeType="afterEffect">
                                  <p:stCondLst>
                                    <p:cond delay="0"/>
                                  </p:stCondLst>
                                  <p:childTnLst>
                                    <p:animClr clrSpc="rgb" dir="cw">
                                      <p:cBhvr override="childStyle">
                                        <p:cTn id="12" dur="1000" autoRev="1" fill="remove"/>
                                        <p:tgtEl>
                                          <p:spTgt spid="3">
                                            <p:txEl>
                                              <p:pRg st="1" end="1"/>
                                            </p:txEl>
                                          </p:spTgt>
                                        </p:tgtEl>
                                        <p:attrNameLst>
                                          <p:attrName>style.color</p:attrName>
                                        </p:attrNameLst>
                                      </p:cBhvr>
                                      <p:to>
                                        <a:schemeClr val="bg1"/>
                                      </p:to>
                                    </p:animClr>
                                    <p:animClr clrSpc="rgb" dir="cw">
                                      <p:cBhvr>
                                        <p:cTn id="13" dur="1000" autoRev="1" fill="remove"/>
                                        <p:tgtEl>
                                          <p:spTgt spid="3">
                                            <p:txEl>
                                              <p:pRg st="1" end="1"/>
                                            </p:txEl>
                                          </p:spTgt>
                                        </p:tgtEl>
                                        <p:attrNameLst>
                                          <p:attrName>fillcolor</p:attrName>
                                        </p:attrNameLst>
                                      </p:cBhvr>
                                      <p:to>
                                        <a:schemeClr val="bg1"/>
                                      </p:to>
                                    </p:animClr>
                                    <p:set>
                                      <p:cBhvr>
                                        <p:cTn id="14" dur="1000" autoRev="1" fill="remove"/>
                                        <p:tgtEl>
                                          <p:spTgt spid="3">
                                            <p:txEl>
                                              <p:pRg st="1" end="1"/>
                                            </p:txEl>
                                          </p:spTgt>
                                        </p:tgtEl>
                                        <p:attrNameLst>
                                          <p:attrName>fill.type</p:attrName>
                                        </p:attrNameLst>
                                      </p:cBhvr>
                                      <p:to>
                                        <p:strVal val="solid"/>
                                      </p:to>
                                    </p:set>
                                    <p:set>
                                      <p:cBhvr>
                                        <p:cTn id="15" dur="1000" autoRev="1" fill="remove"/>
                                        <p:tgtEl>
                                          <p:spTgt spid="3">
                                            <p:txEl>
                                              <p:pRg st="1" end="1"/>
                                            </p:txEl>
                                          </p:spTgt>
                                        </p:tgtEl>
                                        <p:attrNameLst>
                                          <p:attrName>fill.on</p:attrName>
                                        </p:attrNameLst>
                                      </p:cBhvr>
                                      <p:to>
                                        <p:strVal val="true"/>
                                      </p:to>
                                    </p:set>
                                  </p:childTnLst>
                                </p:cTn>
                              </p:par>
                            </p:childTnLst>
                          </p:cTn>
                        </p:par>
                        <p:par>
                          <p:cTn id="16" fill="hold">
                            <p:stCondLst>
                              <p:cond delay="4000"/>
                            </p:stCondLst>
                            <p:childTnLst>
                              <p:par>
                                <p:cTn id="17" presetID="27" presetClass="emph" presetSubtype="0" fill="remove" grpId="0" nodeType="afterEffect">
                                  <p:stCondLst>
                                    <p:cond delay="0"/>
                                  </p:stCondLst>
                                  <p:childTnLst>
                                    <p:animClr clrSpc="rgb" dir="cw">
                                      <p:cBhvr override="childStyle">
                                        <p:cTn id="18" dur="1000" autoRev="1" fill="remove"/>
                                        <p:tgtEl>
                                          <p:spTgt spid="3">
                                            <p:txEl>
                                              <p:pRg st="2" end="2"/>
                                            </p:txEl>
                                          </p:spTgt>
                                        </p:tgtEl>
                                        <p:attrNameLst>
                                          <p:attrName>style.color</p:attrName>
                                        </p:attrNameLst>
                                      </p:cBhvr>
                                      <p:to>
                                        <a:schemeClr val="bg1"/>
                                      </p:to>
                                    </p:animClr>
                                    <p:animClr clrSpc="rgb" dir="cw">
                                      <p:cBhvr>
                                        <p:cTn id="19" dur="1000" autoRev="1" fill="remove"/>
                                        <p:tgtEl>
                                          <p:spTgt spid="3">
                                            <p:txEl>
                                              <p:pRg st="2" end="2"/>
                                            </p:txEl>
                                          </p:spTgt>
                                        </p:tgtEl>
                                        <p:attrNameLst>
                                          <p:attrName>fillcolor</p:attrName>
                                        </p:attrNameLst>
                                      </p:cBhvr>
                                      <p:to>
                                        <a:schemeClr val="bg1"/>
                                      </p:to>
                                    </p:animClr>
                                    <p:set>
                                      <p:cBhvr>
                                        <p:cTn id="20" dur="1000" autoRev="1" fill="remove"/>
                                        <p:tgtEl>
                                          <p:spTgt spid="3">
                                            <p:txEl>
                                              <p:pRg st="2" end="2"/>
                                            </p:txEl>
                                          </p:spTgt>
                                        </p:tgtEl>
                                        <p:attrNameLst>
                                          <p:attrName>fill.type</p:attrName>
                                        </p:attrNameLst>
                                      </p:cBhvr>
                                      <p:to>
                                        <p:strVal val="solid"/>
                                      </p:to>
                                    </p:set>
                                    <p:set>
                                      <p:cBhvr>
                                        <p:cTn id="21" dur="1000" autoRev="1" fill="remove"/>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7000">
              <a:srgbClr val="B5E4F6"/>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95487"/>
          </a:xfrm>
        </p:spPr>
        <p:txBody>
          <a:bodyPr>
            <a:normAutofit fontScale="90000"/>
          </a:bodyPr>
          <a:lstStyle/>
          <a:p>
            <a:r>
              <a:rPr lang="id-ID" dirty="0" smtClean="0"/>
              <a:t>Lampiran </a:t>
            </a:r>
            <a:r>
              <a:rPr lang="id-ID" dirty="0"/>
              <a:t>Instruksi Presiden Nomor 4 tahun 1995, tentang Gerakan Nasional</a:t>
            </a:r>
          </a:p>
        </p:txBody>
      </p:sp>
      <p:sp>
        <p:nvSpPr>
          <p:cNvPr id="3" name="Content Placeholder 2"/>
          <p:cNvSpPr>
            <a:spLocks noGrp="1"/>
          </p:cNvSpPr>
          <p:nvPr>
            <p:ph idx="1"/>
          </p:nvPr>
        </p:nvSpPr>
        <p:spPr>
          <a:xfrm>
            <a:off x="201705" y="1304364"/>
            <a:ext cx="11819965" cy="5378823"/>
          </a:xfrm>
        </p:spPr>
        <p:txBody>
          <a:bodyPr/>
          <a:lstStyle/>
          <a:p>
            <a:r>
              <a:rPr lang="id-ID" dirty="0"/>
              <a:t>yang dimaksud dengan wirausaha adalah sebagai berikut:</a:t>
            </a:r>
          </a:p>
          <a:p>
            <a:pPr marL="0" indent="0" algn="just">
              <a:buNone/>
            </a:pPr>
            <a:r>
              <a:rPr lang="id-ID" sz="3200" dirty="0"/>
              <a:t>1. </a:t>
            </a:r>
            <a:r>
              <a:rPr lang="id-ID" sz="3200" dirty="0" smtClean="0"/>
              <a:t>Wirausaha </a:t>
            </a:r>
            <a:r>
              <a:rPr lang="id-ID" sz="3200" dirty="0"/>
              <a:t>adalah mereka yang berhasil mendapatkan perbaikan pribadi, keluarga, masyarakat, dan bangsanya.</a:t>
            </a:r>
          </a:p>
          <a:p>
            <a:pPr marL="0" indent="0" algn="just">
              <a:buNone/>
            </a:pPr>
            <a:r>
              <a:rPr lang="id-ID" sz="3200" dirty="0"/>
              <a:t>2. </a:t>
            </a:r>
            <a:r>
              <a:rPr lang="id-ID" sz="3200" dirty="0" smtClean="0"/>
              <a:t>Wirausaha </a:t>
            </a:r>
            <a:r>
              <a:rPr lang="id-ID" sz="3200" dirty="0"/>
              <a:t>adalah seorang pakar tentang dirinya sendiri.</a:t>
            </a:r>
          </a:p>
          <a:p>
            <a:pPr marL="0" indent="0" algn="just">
              <a:buNone/>
            </a:pPr>
            <a:r>
              <a:rPr lang="id-ID" sz="3200" dirty="0"/>
              <a:t>3. </a:t>
            </a:r>
            <a:r>
              <a:rPr lang="id-ID" sz="3200" dirty="0" smtClean="0"/>
              <a:t>Wirausaha </a:t>
            </a:r>
            <a:r>
              <a:rPr lang="id-ID" sz="3200" dirty="0"/>
              <a:t>adalah orang yang mendobrak sistem ekonomi yang ada dengan memperkenalkan barang dan jasa yang baru dengan menciptakan bentuk organisasi baru atau mengolah bahan baku baru.</a:t>
            </a:r>
          </a:p>
          <a:p>
            <a:pPr marL="0" indent="0" algn="just">
              <a:buNone/>
            </a:pPr>
            <a:r>
              <a:rPr lang="id-ID" sz="3200" dirty="0"/>
              <a:t>4. </a:t>
            </a:r>
            <a:r>
              <a:rPr lang="id-ID" sz="3200" dirty="0" smtClean="0"/>
              <a:t>Wirausaha </a:t>
            </a:r>
            <a:r>
              <a:rPr lang="id-ID" sz="3200" dirty="0"/>
              <a:t>adalah orang yang berani memaksa diri untuk menjadi pelayan bagi orang lain.</a:t>
            </a:r>
          </a:p>
          <a:p>
            <a:endParaRPr lang="id-ID" dirty="0"/>
          </a:p>
        </p:txBody>
      </p:sp>
    </p:spTree>
    <p:extLst>
      <p:ext uri="{BB962C8B-B14F-4D97-AF65-F5344CB8AC3E}">
        <p14:creationId xmlns:p14="http://schemas.microsoft.com/office/powerpoint/2010/main" val="13665038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7000">
              <a:srgbClr val="B5E4F6"/>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0782" y="163420"/>
            <a:ext cx="10515600" cy="387909"/>
          </a:xfrm>
        </p:spPr>
        <p:txBody>
          <a:bodyPr>
            <a:normAutofit fontScale="90000"/>
          </a:bodyPr>
          <a:lstStyle/>
          <a:p>
            <a:r>
              <a:rPr lang="id-ID" dirty="0" smtClean="0"/>
              <a:t>Lanjutan.......</a:t>
            </a:r>
            <a:endParaRPr lang="id-ID" dirty="0"/>
          </a:p>
        </p:txBody>
      </p:sp>
      <p:sp>
        <p:nvSpPr>
          <p:cNvPr id="3" name="Content Placeholder 2"/>
          <p:cNvSpPr>
            <a:spLocks noGrp="1"/>
          </p:cNvSpPr>
          <p:nvPr>
            <p:ph idx="1"/>
          </p:nvPr>
        </p:nvSpPr>
        <p:spPr>
          <a:xfrm>
            <a:off x="336176" y="712694"/>
            <a:ext cx="11604812" cy="5930153"/>
          </a:xfrm>
        </p:spPr>
        <p:txBody>
          <a:bodyPr>
            <a:normAutofit lnSpcReduction="10000"/>
          </a:bodyPr>
          <a:lstStyle/>
          <a:p>
            <a:pPr algn="just"/>
            <a:r>
              <a:rPr lang="id-ID" sz="2800" dirty="0" smtClean="0"/>
              <a:t>5. Pandangan </a:t>
            </a:r>
            <a:r>
              <a:rPr lang="id-ID" sz="2800" dirty="0"/>
              <a:t>menurut seorang businessman, wirausaha adalah ancaman, pesaing baru atau juga bisa seorang </a:t>
            </a:r>
            <a:r>
              <a:rPr lang="id-ID" sz="2800" dirty="0" smtClean="0"/>
              <a:t>teman, </a:t>
            </a:r>
            <a:r>
              <a:rPr lang="id-ID" sz="2800" dirty="0"/>
              <a:t>pemasok, konsumen, atau seorang yang bisa diajak kerja sama.</a:t>
            </a:r>
          </a:p>
          <a:p>
            <a:pPr algn="just"/>
            <a:r>
              <a:rPr lang="id-ID" sz="2800" dirty="0"/>
              <a:t>6. </a:t>
            </a:r>
            <a:r>
              <a:rPr lang="id-ID" sz="2800" dirty="0" smtClean="0"/>
              <a:t>Pandangan </a:t>
            </a:r>
            <a:r>
              <a:rPr lang="id-ID" sz="2800" dirty="0"/>
              <a:t>menurut seorang pemodal, wirausaha adalah seorang yang menciptakan kesejahteraan buat orang lain yang menemukan cara-cara baru untuk menggunakan resources, mengurangi pemborosan, dan membuka lapangan kerja yang disenangi oleh masyarakat.</a:t>
            </a:r>
          </a:p>
          <a:p>
            <a:pPr algn="just"/>
            <a:r>
              <a:rPr lang="id-ID" sz="2800" dirty="0"/>
              <a:t>7. </a:t>
            </a:r>
            <a:r>
              <a:rPr lang="id-ID" sz="2800" dirty="0" smtClean="0"/>
              <a:t>Pandangan </a:t>
            </a:r>
            <a:r>
              <a:rPr lang="id-ID" sz="2800" dirty="0"/>
              <a:t>menurut seorang ekonom, wirausaha adalah seseorang atau sekelompok orang yang mengorganisir faktor-faktor produksi, alam, tenaga, modal, dan skill untuk tujuan berproduksi.</a:t>
            </a:r>
          </a:p>
          <a:p>
            <a:pPr algn="just"/>
            <a:r>
              <a:rPr lang="id-ID" sz="2800" dirty="0"/>
              <a:t>8. </a:t>
            </a:r>
            <a:r>
              <a:rPr lang="id-ID" sz="2800" dirty="0" smtClean="0"/>
              <a:t>Pandangan </a:t>
            </a:r>
            <a:r>
              <a:rPr lang="id-ID" sz="2800" dirty="0"/>
              <a:t>menurut seorang psychologis, wirausaha adalah seorang yang memiliki dorongan kekuatan dari dalam untuk memperoleh sesuatu tujuan, suka mengadakan eksperimen atau untuk menampilkan kebebasan dirinya di luar kekuasaan orang lain.</a:t>
            </a:r>
          </a:p>
          <a:p>
            <a:pPr algn="just"/>
            <a:endParaRPr lang="id-ID" dirty="0"/>
          </a:p>
        </p:txBody>
      </p:sp>
    </p:spTree>
    <p:extLst>
      <p:ext uri="{BB962C8B-B14F-4D97-AF65-F5344CB8AC3E}">
        <p14:creationId xmlns:p14="http://schemas.microsoft.com/office/powerpoint/2010/main" val="3823509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Vert">
          <a:fgClr>
            <a:srgbClr val="00B05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22381"/>
          </a:xfrm>
        </p:spPr>
        <p:txBody>
          <a:bodyPr>
            <a:normAutofit fontScale="90000"/>
          </a:bodyPr>
          <a:lstStyle/>
          <a:p>
            <a:pPr algn="ctr"/>
            <a:r>
              <a:rPr lang="id-ID" dirty="0" smtClean="0"/>
              <a:t>Manfaat Kewirausahaan</a:t>
            </a:r>
            <a:endParaRPr lang="id-ID" dirty="0"/>
          </a:p>
        </p:txBody>
      </p:sp>
      <p:sp>
        <p:nvSpPr>
          <p:cNvPr id="5" name="Content Placeholder 4"/>
          <p:cNvSpPr>
            <a:spLocks noGrp="1"/>
          </p:cNvSpPr>
          <p:nvPr>
            <p:ph idx="1"/>
          </p:nvPr>
        </p:nvSpPr>
        <p:spPr>
          <a:xfrm>
            <a:off x="838200" y="1021976"/>
            <a:ext cx="10515600" cy="5154987"/>
          </a:xfrm>
        </p:spPr>
        <p:txBody>
          <a:bodyPr/>
          <a:lstStyle/>
          <a:p>
            <a:r>
              <a:rPr lang="id-ID" sz="3200" dirty="0"/>
              <a:t>Memberi peluang untuk mencapai potensi diri </a:t>
            </a:r>
            <a:r>
              <a:rPr lang="id-ID" sz="3200" dirty="0" smtClean="0"/>
              <a:t>sepenuhnya dan </a:t>
            </a:r>
            <a:r>
              <a:rPr lang="id-ID" sz="3200" dirty="0"/>
              <a:t>kebebasan untuk mengendalikan nasib </a:t>
            </a:r>
            <a:r>
              <a:rPr lang="id-ID" sz="3200" dirty="0" smtClean="0"/>
              <a:t>sendiri</a:t>
            </a:r>
          </a:p>
          <a:p>
            <a:endParaRPr lang="id-ID" dirty="0"/>
          </a:p>
        </p:txBody>
      </p:sp>
      <p:pic>
        <p:nvPicPr>
          <p:cNvPr id="6" name="Picture 2" descr="Hasil gambar untuk nyetir"/>
          <p:cNvPicPr>
            <a:picLocks noChangeAspect="1" noChangeArrowheads="1"/>
          </p:cNvPicPr>
          <p:nvPr/>
        </p:nvPicPr>
        <p:blipFill>
          <a:blip r:embed="rId2"/>
          <a:srcRect/>
          <a:stretch>
            <a:fillRect/>
          </a:stretch>
        </p:blipFill>
        <p:spPr bwMode="auto">
          <a:xfrm>
            <a:off x="2716307" y="2330823"/>
            <a:ext cx="5709274" cy="4276446"/>
          </a:xfrm>
          <a:prstGeom prst="rect">
            <a:avLst/>
          </a:prstGeom>
          <a:noFill/>
        </p:spPr>
      </p:pic>
    </p:spTree>
    <p:extLst>
      <p:ext uri="{BB962C8B-B14F-4D97-AF65-F5344CB8AC3E}">
        <p14:creationId xmlns:p14="http://schemas.microsoft.com/office/powerpoint/2010/main" val="332392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rgbClr val="FFC000"/>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19"/>
            <a:ext cx="10515600" cy="92075"/>
          </a:xfrm>
        </p:spPr>
        <p:txBody>
          <a:bodyPr>
            <a:normAutofit fontScale="90000"/>
          </a:bodyPr>
          <a:lstStyle/>
          <a:p>
            <a:endParaRPr lang="id-ID" dirty="0"/>
          </a:p>
        </p:txBody>
      </p:sp>
      <p:sp>
        <p:nvSpPr>
          <p:cNvPr id="3" name="Content Placeholder 2"/>
          <p:cNvSpPr>
            <a:spLocks noGrp="1"/>
          </p:cNvSpPr>
          <p:nvPr>
            <p:ph idx="1"/>
          </p:nvPr>
        </p:nvSpPr>
        <p:spPr>
          <a:xfrm>
            <a:off x="838200" y="578224"/>
            <a:ext cx="10515600" cy="6051176"/>
          </a:xfrm>
        </p:spPr>
        <p:txBody>
          <a:bodyPr>
            <a:normAutofit lnSpcReduction="10000"/>
          </a:bodyPr>
          <a:lstStyle/>
          <a:p>
            <a:r>
              <a:rPr lang="id-ID" sz="3600" dirty="0"/>
              <a:t>Memberi peluang melakukan </a:t>
            </a:r>
            <a:r>
              <a:rPr lang="id-ID" sz="3600" dirty="0" smtClean="0"/>
              <a:t>perubahan</a:t>
            </a:r>
          </a:p>
          <a:p>
            <a:r>
              <a:rPr lang="id-ID" sz="3600" dirty="0"/>
              <a:t>Memiliki peluang untruk meraih keuntungan</a:t>
            </a:r>
          </a:p>
          <a:p>
            <a:r>
              <a:rPr lang="id-ID" sz="3600" dirty="0" smtClean="0"/>
              <a:t>Memiliki </a:t>
            </a:r>
            <a:r>
              <a:rPr lang="id-ID" sz="3600" dirty="0"/>
              <a:t>peluang untuk berperan aktif dalam masyarakat dan mendapatkan pengakuan atas </a:t>
            </a:r>
            <a:r>
              <a:rPr lang="id-ID" sz="3600" dirty="0" smtClean="0"/>
              <a:t>usahanya</a:t>
            </a:r>
          </a:p>
          <a:p>
            <a:r>
              <a:rPr lang="id-ID" sz="3600" dirty="0" smtClean="0"/>
              <a:t>Memiliki </a:t>
            </a:r>
            <a:r>
              <a:rPr lang="id-ID" sz="3600" dirty="0"/>
              <a:t>peluang untuk melakukan sesuatu yang disukai dan menumbuhkan rasa senang dalam mengerjakan</a:t>
            </a:r>
          </a:p>
          <a:p>
            <a:pPr>
              <a:lnSpc>
                <a:spcPct val="110000"/>
              </a:lnSpc>
            </a:pPr>
            <a:endParaRPr lang="id-ID" dirty="0"/>
          </a:p>
          <a:p>
            <a:r>
              <a:rPr lang="id-ID" sz="3200" dirty="0" smtClean="0"/>
              <a:t>“</a:t>
            </a:r>
            <a:r>
              <a:rPr lang="id-ID" sz="3200" i="1" dirty="0" smtClean="0"/>
              <a:t>Carilah </a:t>
            </a:r>
            <a:r>
              <a:rPr lang="id-ID" sz="3200" i="1" dirty="0"/>
              <a:t>dan dirikan usaha yang anda sukai dan anda tidak akan penrnah terpaksa harus bekerja sehari pun dalam hidup anda</a:t>
            </a:r>
            <a:r>
              <a:rPr lang="id-ID" sz="3200" dirty="0"/>
              <a:t>”  </a:t>
            </a:r>
            <a:r>
              <a:rPr lang="id-ID" sz="3200" dirty="0" smtClean="0"/>
              <a:t>(Harvey McKey)</a:t>
            </a:r>
            <a:endParaRPr lang="id-ID" sz="3200" dirty="0"/>
          </a:p>
        </p:txBody>
      </p:sp>
    </p:spTree>
    <p:extLst>
      <p:ext uri="{BB962C8B-B14F-4D97-AF65-F5344CB8AC3E}">
        <p14:creationId xmlns:p14="http://schemas.microsoft.com/office/powerpoint/2010/main" val="358551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313"/>
            <a:ext cx="10515600" cy="428251"/>
          </a:xfrm>
        </p:spPr>
        <p:txBody>
          <a:bodyPr>
            <a:normAutofit fontScale="90000"/>
          </a:bodyPr>
          <a:lstStyle/>
          <a:p>
            <a:r>
              <a:rPr lang="id-ID" dirty="0" smtClean="0"/>
              <a:t>Prinsip kewirausahaan</a:t>
            </a:r>
            <a:endParaRPr lang="id-ID" dirty="0"/>
          </a:p>
        </p:txBody>
      </p:sp>
      <p:sp>
        <p:nvSpPr>
          <p:cNvPr id="3" name="Content Placeholder 2"/>
          <p:cNvSpPr>
            <a:spLocks noGrp="1"/>
          </p:cNvSpPr>
          <p:nvPr>
            <p:ph idx="1"/>
          </p:nvPr>
        </p:nvSpPr>
        <p:spPr>
          <a:xfrm>
            <a:off x="322729" y="618564"/>
            <a:ext cx="11591365" cy="6064624"/>
          </a:xfrm>
        </p:spPr>
        <p:txBody>
          <a:bodyPr>
            <a:normAutofit fontScale="92500" lnSpcReduction="10000"/>
          </a:bodyPr>
          <a:lstStyle/>
          <a:p>
            <a:pPr>
              <a:lnSpc>
                <a:spcPct val="100000"/>
              </a:lnSpc>
            </a:pPr>
            <a:r>
              <a:rPr lang="id-ID" sz="2600" dirty="0">
                <a:latin typeface="Arial" panose="020B0604020202020204" pitchFamily="34" charset="0"/>
                <a:cs typeface="Arial" panose="020B0604020202020204" pitchFamily="34" charset="0"/>
              </a:rPr>
              <a:t>Jangan takut </a:t>
            </a:r>
            <a:r>
              <a:rPr lang="id-ID" sz="2600" dirty="0" smtClean="0">
                <a:latin typeface="Arial" panose="020B0604020202020204" pitchFamily="34" charset="0"/>
                <a:cs typeface="Arial" panose="020B0604020202020204" pitchFamily="34" charset="0"/>
              </a:rPr>
              <a:t>gagal</a:t>
            </a:r>
          </a:p>
          <a:p>
            <a:pPr>
              <a:lnSpc>
                <a:spcPct val="100000"/>
              </a:lnSpc>
            </a:pPr>
            <a:r>
              <a:rPr lang="id-ID" sz="2600" dirty="0">
                <a:latin typeface="Arial" panose="020B0604020202020204" pitchFamily="34" charset="0"/>
                <a:cs typeface="Arial" panose="020B0604020202020204" pitchFamily="34" charset="0"/>
              </a:rPr>
              <a:t>Penuh semangat</a:t>
            </a:r>
          </a:p>
          <a:p>
            <a:pPr>
              <a:lnSpc>
                <a:spcPct val="100000"/>
              </a:lnSpc>
            </a:pPr>
            <a:r>
              <a:rPr lang="id-ID" sz="2600" dirty="0">
                <a:latin typeface="Arial" panose="020B0604020202020204" pitchFamily="34" charset="0"/>
                <a:cs typeface="Arial" panose="020B0604020202020204" pitchFamily="34" charset="0"/>
              </a:rPr>
              <a:t>Kreatif dan </a:t>
            </a:r>
            <a:r>
              <a:rPr lang="id-ID" sz="2600" dirty="0" smtClean="0">
                <a:latin typeface="Arial" panose="020B0604020202020204" pitchFamily="34" charset="0"/>
                <a:cs typeface="Arial" panose="020B0604020202020204" pitchFamily="34" charset="0"/>
              </a:rPr>
              <a:t>Inovatif</a:t>
            </a:r>
            <a:r>
              <a:rPr lang="id-ID" sz="2600" dirty="0">
                <a:latin typeface="Arial" panose="020B0604020202020204" pitchFamily="34" charset="0"/>
                <a:cs typeface="Arial" panose="020B0604020202020204" pitchFamily="34" charset="0"/>
              </a:rPr>
              <a:t>           </a:t>
            </a:r>
            <a:endParaRPr lang="id-ID" sz="2600" dirty="0" smtClean="0">
              <a:latin typeface="Arial" panose="020B0604020202020204" pitchFamily="34" charset="0"/>
              <a:cs typeface="Arial" panose="020B0604020202020204" pitchFamily="34" charset="0"/>
            </a:endParaRPr>
          </a:p>
          <a:p>
            <a:pPr>
              <a:lnSpc>
                <a:spcPct val="100000"/>
              </a:lnSpc>
            </a:pPr>
            <a:r>
              <a:rPr lang="id-ID" sz="2600" dirty="0" smtClean="0">
                <a:latin typeface="Arial" panose="020B0604020202020204" pitchFamily="34" charset="0"/>
                <a:cs typeface="Arial" panose="020B0604020202020204" pitchFamily="34" charset="0"/>
              </a:rPr>
              <a:t>Bertindak </a:t>
            </a:r>
            <a:r>
              <a:rPr lang="id-ID" sz="2600" dirty="0">
                <a:latin typeface="Arial" panose="020B0604020202020204" pitchFamily="34" charset="0"/>
                <a:cs typeface="Arial" panose="020B0604020202020204" pitchFamily="34" charset="0"/>
              </a:rPr>
              <a:t>dengan penuh perhitungan dalam mengambil </a:t>
            </a:r>
            <a:r>
              <a:rPr lang="id-ID" sz="2600" dirty="0" smtClean="0">
                <a:latin typeface="Arial" panose="020B0604020202020204" pitchFamily="34" charset="0"/>
                <a:cs typeface="Arial" panose="020B0604020202020204" pitchFamily="34" charset="0"/>
              </a:rPr>
              <a:t>resiko</a:t>
            </a:r>
          </a:p>
          <a:p>
            <a:pPr>
              <a:lnSpc>
                <a:spcPct val="100000"/>
              </a:lnSpc>
            </a:pPr>
            <a:r>
              <a:rPr lang="id-ID" sz="2600" dirty="0">
                <a:latin typeface="Arial" panose="020B0604020202020204" pitchFamily="34" charset="0"/>
                <a:cs typeface="Arial" panose="020B0604020202020204" pitchFamily="34" charset="0"/>
              </a:rPr>
              <a:t>Sabar, ulet dan </a:t>
            </a:r>
            <a:r>
              <a:rPr lang="id-ID" sz="2600" dirty="0" smtClean="0">
                <a:latin typeface="Arial" panose="020B0604020202020204" pitchFamily="34" charset="0"/>
                <a:cs typeface="Arial" panose="020B0604020202020204" pitchFamily="34" charset="0"/>
              </a:rPr>
              <a:t>tekun</a:t>
            </a:r>
          </a:p>
          <a:p>
            <a:pPr>
              <a:lnSpc>
                <a:spcPct val="100000"/>
              </a:lnSpc>
            </a:pPr>
            <a:r>
              <a:rPr lang="id-ID" sz="2600" dirty="0" smtClean="0">
                <a:latin typeface="Arial" panose="020B0604020202020204" pitchFamily="34" charset="0"/>
                <a:cs typeface="Arial" panose="020B0604020202020204" pitchFamily="34" charset="0"/>
              </a:rPr>
              <a:t>Harus optimis</a:t>
            </a:r>
          </a:p>
          <a:p>
            <a:pPr>
              <a:lnSpc>
                <a:spcPct val="100000"/>
              </a:lnSpc>
            </a:pPr>
            <a:r>
              <a:rPr lang="id-ID" sz="2600" dirty="0" smtClean="0">
                <a:latin typeface="Arial" panose="020B0604020202020204" pitchFamily="34" charset="0"/>
                <a:cs typeface="Arial" panose="020B0604020202020204" pitchFamily="34" charset="0"/>
              </a:rPr>
              <a:t>Ambisius</a:t>
            </a:r>
          </a:p>
          <a:p>
            <a:pPr>
              <a:lnSpc>
                <a:spcPct val="100000"/>
              </a:lnSpc>
            </a:pPr>
            <a:r>
              <a:rPr lang="id-ID" sz="2600" dirty="0">
                <a:latin typeface="Arial" panose="020B0604020202020204" pitchFamily="34" charset="0"/>
                <a:cs typeface="Arial" panose="020B0604020202020204" pitchFamily="34" charset="0"/>
              </a:rPr>
              <a:t>Pantang menyerah atau jangan putus </a:t>
            </a:r>
            <a:r>
              <a:rPr lang="id-ID" sz="2600" dirty="0" smtClean="0">
                <a:latin typeface="Arial" panose="020B0604020202020204" pitchFamily="34" charset="0"/>
                <a:cs typeface="Arial" panose="020B0604020202020204" pitchFamily="34" charset="0"/>
              </a:rPr>
              <a:t>asa</a:t>
            </a:r>
          </a:p>
          <a:p>
            <a:pPr>
              <a:lnSpc>
                <a:spcPct val="100000"/>
              </a:lnSpc>
            </a:pPr>
            <a:r>
              <a:rPr lang="id-ID" sz="2600" dirty="0">
                <a:latin typeface="Arial" panose="020B0604020202020204" pitchFamily="34" charset="0"/>
                <a:cs typeface="Arial" panose="020B0604020202020204" pitchFamily="34" charset="0"/>
              </a:rPr>
              <a:t>Peka terhadap </a:t>
            </a:r>
            <a:r>
              <a:rPr lang="id-ID" sz="2600" dirty="0" smtClean="0">
                <a:latin typeface="Arial" panose="020B0604020202020204" pitchFamily="34" charset="0"/>
                <a:cs typeface="Arial" panose="020B0604020202020204" pitchFamily="34" charset="0"/>
              </a:rPr>
              <a:t>pasar</a:t>
            </a:r>
          </a:p>
          <a:p>
            <a:pPr>
              <a:lnSpc>
                <a:spcPct val="100000"/>
              </a:lnSpc>
            </a:pPr>
            <a:r>
              <a:rPr lang="id-ID" sz="2600" dirty="0">
                <a:latin typeface="Arial" panose="020B0604020202020204" pitchFamily="34" charset="0"/>
                <a:cs typeface="Arial" panose="020B0604020202020204" pitchFamily="34" charset="0"/>
              </a:rPr>
              <a:t>Berbisnis dengan standar </a:t>
            </a:r>
            <a:r>
              <a:rPr lang="id-ID" sz="2600" dirty="0" smtClean="0">
                <a:latin typeface="Arial" panose="020B0604020202020204" pitchFamily="34" charset="0"/>
                <a:cs typeface="Arial" panose="020B0604020202020204" pitchFamily="34" charset="0"/>
              </a:rPr>
              <a:t>etika</a:t>
            </a:r>
          </a:p>
          <a:p>
            <a:pPr>
              <a:lnSpc>
                <a:spcPct val="100000"/>
              </a:lnSpc>
            </a:pPr>
            <a:r>
              <a:rPr lang="id-ID" sz="2600" dirty="0" smtClean="0">
                <a:latin typeface="Arial" panose="020B0604020202020204" pitchFamily="34" charset="0"/>
                <a:cs typeface="Arial" panose="020B0604020202020204" pitchFamily="34" charset="0"/>
              </a:rPr>
              <a:t>Mandiri</a:t>
            </a:r>
          </a:p>
          <a:p>
            <a:pPr>
              <a:lnSpc>
                <a:spcPct val="100000"/>
              </a:lnSpc>
            </a:pPr>
            <a:r>
              <a:rPr lang="id-ID" sz="2600" dirty="0">
                <a:latin typeface="Arial" panose="020B0604020202020204" pitchFamily="34" charset="0"/>
                <a:cs typeface="Arial" panose="020B0604020202020204" pitchFamily="34" charset="0"/>
              </a:rPr>
              <a:t>Peduli lingkungan</a:t>
            </a:r>
          </a:p>
          <a:p>
            <a:endParaRPr lang="id-ID" dirty="0"/>
          </a:p>
        </p:txBody>
      </p:sp>
      <p:pic>
        <p:nvPicPr>
          <p:cNvPr id="4" name="Picture 4" descr="Hasil gambar untuk mobil mogok mendadak"/>
          <p:cNvPicPr>
            <a:picLocks noChangeAspect="1" noChangeArrowheads="1"/>
          </p:cNvPicPr>
          <p:nvPr/>
        </p:nvPicPr>
        <p:blipFill>
          <a:blip r:embed="rId2"/>
          <a:srcRect/>
          <a:stretch>
            <a:fillRect/>
          </a:stretch>
        </p:blipFill>
        <p:spPr bwMode="auto">
          <a:xfrm>
            <a:off x="7557249" y="3482788"/>
            <a:ext cx="5029200" cy="3200400"/>
          </a:xfrm>
          <a:prstGeom prst="rect">
            <a:avLst/>
          </a:prstGeom>
          <a:noFill/>
        </p:spPr>
      </p:pic>
    </p:spTree>
    <p:extLst>
      <p:ext uri="{BB962C8B-B14F-4D97-AF65-F5344CB8AC3E}">
        <p14:creationId xmlns:p14="http://schemas.microsoft.com/office/powerpoint/2010/main" val="28342518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p:spPr>
        <p:txBody>
          <a:bodyPr>
            <a:normAutofit fontScale="90000"/>
          </a:bodyPr>
          <a:lstStyle/>
          <a:p>
            <a:r>
              <a:rPr lang="id-ID" dirty="0" smtClean="0">
                <a:solidFill>
                  <a:srgbClr val="C00000"/>
                </a:solidFill>
              </a:rPr>
              <a:t>Jangan Lupa!!!!!!!!!!</a:t>
            </a:r>
            <a:endParaRPr lang="id-ID" dirty="0">
              <a:solidFill>
                <a:srgbClr val="C00000"/>
              </a:solidFill>
            </a:endParaRPr>
          </a:p>
        </p:txBody>
      </p:sp>
      <p:sp>
        <p:nvSpPr>
          <p:cNvPr id="3" name="Content Placeholder 2"/>
          <p:cNvSpPr>
            <a:spLocks noGrp="1"/>
          </p:cNvSpPr>
          <p:nvPr>
            <p:ph idx="1"/>
          </p:nvPr>
        </p:nvSpPr>
        <p:spPr>
          <a:xfrm>
            <a:off x="228599" y="1102658"/>
            <a:ext cx="11672047" cy="5499847"/>
          </a:xfrm>
          <a:gradFill>
            <a:gsLst>
              <a:gs pos="17000">
                <a:srgbClr val="B5E4F6"/>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lvl="8"/>
            <a:r>
              <a:rPr lang="id-ID" sz="4000" dirty="0" smtClean="0">
                <a:solidFill>
                  <a:srgbClr val="FF0000"/>
                </a:solidFill>
              </a:rPr>
              <a:t>                 SOSIALISASI</a:t>
            </a:r>
          </a:p>
          <a:p>
            <a:endParaRPr lang="id-ID" dirty="0" smtClean="0"/>
          </a:p>
          <a:p>
            <a:r>
              <a:rPr lang="id-ID" sz="3600" dirty="0" smtClean="0">
                <a:solidFill>
                  <a:srgbClr val="FFC000"/>
                </a:solidFill>
              </a:rPr>
              <a:t>KOMUNIKASI</a:t>
            </a:r>
            <a:r>
              <a:rPr lang="id-ID" sz="3600" dirty="0" smtClean="0"/>
              <a:t>: </a:t>
            </a:r>
          </a:p>
          <a:p>
            <a:endParaRPr lang="id-ID" dirty="0"/>
          </a:p>
          <a:p>
            <a:pPr lvl="8"/>
            <a:r>
              <a:rPr lang="id-ID" sz="4000" dirty="0" smtClean="0">
                <a:solidFill>
                  <a:srgbClr val="FFFF00"/>
                </a:solidFill>
              </a:rPr>
              <a:t>                  RELASI	</a:t>
            </a:r>
            <a:r>
              <a:rPr lang="id-ID" dirty="0" smtClean="0"/>
              <a:t>	</a:t>
            </a:r>
            <a:endParaRPr lang="id-ID" dirty="0"/>
          </a:p>
        </p:txBody>
      </p:sp>
      <p:cxnSp>
        <p:nvCxnSpPr>
          <p:cNvPr id="5" name="Straight Arrow Connector 4"/>
          <p:cNvCxnSpPr/>
          <p:nvPr/>
        </p:nvCxnSpPr>
        <p:spPr>
          <a:xfrm flipV="1">
            <a:off x="3236686" y="1452283"/>
            <a:ext cx="622620" cy="11022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135086" y="2786743"/>
            <a:ext cx="818349" cy="6288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2" name="Picture 4" descr="https://kupumalam89.files.wordpress.com/2010/03/51.jpg"/>
          <p:cNvPicPr>
            <a:picLocks noChangeAspect="1" noChangeArrowheads="1"/>
          </p:cNvPicPr>
          <p:nvPr/>
        </p:nvPicPr>
        <p:blipFill>
          <a:blip r:embed="rId2"/>
          <a:srcRect/>
          <a:stretch>
            <a:fillRect/>
          </a:stretch>
        </p:blipFill>
        <p:spPr bwMode="auto">
          <a:xfrm>
            <a:off x="7274859" y="365125"/>
            <a:ext cx="4464422" cy="6308422"/>
          </a:xfrm>
          <a:prstGeom prst="rect">
            <a:avLst/>
          </a:prstGeom>
          <a:noFill/>
        </p:spPr>
      </p:pic>
    </p:spTree>
    <p:extLst>
      <p:ext uri="{BB962C8B-B14F-4D97-AF65-F5344CB8AC3E}">
        <p14:creationId xmlns:p14="http://schemas.microsoft.com/office/powerpoint/2010/main" val="72794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arn(inVertical)">
                                      <p:cBhvr>
                                        <p:cTn id="3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08934"/>
          </a:xfrm>
        </p:spPr>
        <p:txBody>
          <a:bodyPr>
            <a:normAutofit fontScale="90000"/>
          </a:bodyPr>
          <a:lstStyle/>
          <a:p>
            <a:r>
              <a:rPr lang="id-ID" dirty="0" smtClean="0"/>
              <a:t>Bagaimana Caranya Wirausaha?</a:t>
            </a:r>
            <a:endParaRPr lang="id-ID" dirty="0"/>
          </a:p>
        </p:txBody>
      </p:sp>
      <p:sp>
        <p:nvSpPr>
          <p:cNvPr id="3" name="Content Placeholder 2"/>
          <p:cNvSpPr>
            <a:spLocks noGrp="1"/>
          </p:cNvSpPr>
          <p:nvPr>
            <p:ph idx="1"/>
          </p:nvPr>
        </p:nvSpPr>
        <p:spPr>
          <a:xfrm>
            <a:off x="255493" y="1032248"/>
            <a:ext cx="11672047" cy="5677834"/>
          </a:xfrm>
        </p:spPr>
        <p:txBody>
          <a:bodyPr>
            <a:normAutofit/>
          </a:bodyPr>
          <a:lstStyle/>
          <a:p>
            <a:endParaRPr lang="id-ID" dirty="0" smtClean="0"/>
          </a:p>
          <a:p>
            <a:r>
              <a:rPr lang="id-ID" sz="4300" dirty="0" smtClean="0"/>
              <a:t>                  ATM</a:t>
            </a:r>
          </a:p>
          <a:p>
            <a:r>
              <a:rPr lang="id-ID" sz="9600" dirty="0" smtClean="0">
                <a:solidFill>
                  <a:srgbClr val="FF0000"/>
                </a:solidFill>
              </a:rPr>
              <a:t>A</a:t>
            </a:r>
            <a:r>
              <a:rPr lang="id-ID" sz="3600" dirty="0" smtClean="0"/>
              <a:t>mati </a:t>
            </a:r>
          </a:p>
          <a:p>
            <a:r>
              <a:rPr lang="id-ID" sz="9600" dirty="0" smtClean="0">
                <a:solidFill>
                  <a:srgbClr val="FFFF00"/>
                </a:solidFill>
              </a:rPr>
              <a:t>T</a:t>
            </a:r>
            <a:r>
              <a:rPr lang="id-ID" sz="3600" dirty="0" smtClean="0"/>
              <a:t>iru </a:t>
            </a:r>
          </a:p>
          <a:p>
            <a:r>
              <a:rPr lang="id-ID" sz="9600" dirty="0" smtClean="0">
                <a:solidFill>
                  <a:srgbClr val="00B050"/>
                </a:solidFill>
              </a:rPr>
              <a:t>M</a:t>
            </a:r>
            <a:r>
              <a:rPr lang="id-ID" sz="3600" dirty="0" smtClean="0"/>
              <a:t>odifikasi</a:t>
            </a:r>
          </a:p>
          <a:p>
            <a:endParaRPr lang="id-ID" dirty="0"/>
          </a:p>
        </p:txBody>
      </p:sp>
      <p:pic>
        <p:nvPicPr>
          <p:cNvPr id="4" name="Picture 6" descr="Hasil gambar untuk mobil mogok mendadak"/>
          <p:cNvPicPr>
            <a:picLocks noChangeAspect="1" noChangeArrowheads="1"/>
          </p:cNvPicPr>
          <p:nvPr/>
        </p:nvPicPr>
        <p:blipFill>
          <a:blip r:embed="rId3"/>
          <a:srcRect/>
          <a:stretch>
            <a:fillRect/>
          </a:stretch>
        </p:blipFill>
        <p:spPr bwMode="auto">
          <a:xfrm>
            <a:off x="5813611" y="1177272"/>
            <a:ext cx="5737638" cy="2693893"/>
          </a:xfrm>
          <a:prstGeom prst="rect">
            <a:avLst/>
          </a:prstGeom>
          <a:noFill/>
        </p:spPr>
      </p:pic>
    </p:spTree>
    <p:extLst>
      <p:ext uri="{BB962C8B-B14F-4D97-AF65-F5344CB8AC3E}">
        <p14:creationId xmlns:p14="http://schemas.microsoft.com/office/powerpoint/2010/main" val="332823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Picture 12" descr="https://encrypted-tbn1.gstatic.com/images?q=tbn:ANd9GcSLk9Trqa1vGYurHose3z04NVx5GctZ5iABxkWSvThyklUVDqJTFg"/>
          <p:cNvPicPr>
            <a:picLocks noGrp="1" noChangeAspect="1" noChangeArrowheads="1"/>
          </p:cNvPicPr>
          <p:nvPr>
            <p:ph idx="1"/>
          </p:nvPr>
        </p:nvPicPr>
        <p:blipFill>
          <a:blip r:embed="rId2"/>
          <a:srcRect/>
          <a:stretch>
            <a:fillRect/>
          </a:stretch>
        </p:blipFill>
        <p:spPr bwMode="auto">
          <a:xfrm>
            <a:off x="1033933" y="692204"/>
            <a:ext cx="9535455" cy="5802725"/>
          </a:xfrm>
          <a:prstGeom prst="rect">
            <a:avLst/>
          </a:prstGeom>
          <a:noFill/>
        </p:spPr>
      </p:pic>
    </p:spTree>
    <p:extLst>
      <p:ext uri="{BB962C8B-B14F-4D97-AF65-F5344CB8AC3E}">
        <p14:creationId xmlns:p14="http://schemas.microsoft.com/office/powerpoint/2010/main" val="255518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101</TotalTime>
  <Words>382</Words>
  <Application>Microsoft Office PowerPoint</Application>
  <PresentationFormat>Widescreen</PresentationFormat>
  <Paragraphs>55</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Tw Cen MT</vt:lpstr>
      <vt:lpstr>Tw Cen MT Condensed</vt:lpstr>
      <vt:lpstr>Wingdings 3</vt:lpstr>
      <vt:lpstr>Integral</vt:lpstr>
      <vt:lpstr>Kewirausahaan: Sebuah Pilihan</vt:lpstr>
      <vt:lpstr>Wirausaha???</vt:lpstr>
      <vt:lpstr>PowerPoint Presentation</vt:lpstr>
      <vt:lpstr>PowerPoint Presentation</vt:lpstr>
      <vt:lpstr>PowerPoint Presentation</vt:lpstr>
      <vt:lpstr>Lampiran Instruksi Presiden Nomor 4 tahun 1995, tentang Gerakan Nasional</vt:lpstr>
      <vt:lpstr>Lanjutan.......</vt:lpstr>
      <vt:lpstr>Manfaat Kewirausahaan</vt:lpstr>
      <vt:lpstr>PowerPoint Presentation</vt:lpstr>
      <vt:lpstr>Prinsip kewirausahaan</vt:lpstr>
      <vt:lpstr>Jangan Lupa!!!!!!!!!!</vt:lpstr>
      <vt:lpstr>Bagaimana Caranya Wirausaha?</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Kewirausahaan: Sebuah Pilihan</dc:title>
  <dc:creator>user</dc:creator>
  <cp:lastModifiedBy>user</cp:lastModifiedBy>
  <cp:revision>12</cp:revision>
  <dcterms:created xsi:type="dcterms:W3CDTF">2018-02-28T20:41:17Z</dcterms:created>
  <dcterms:modified xsi:type="dcterms:W3CDTF">2018-02-28T22:22:23Z</dcterms:modified>
</cp:coreProperties>
</file>