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sldIdLst>
    <p:sldId id="260" r:id="rId2"/>
    <p:sldId id="261" r:id="rId3"/>
    <p:sldId id="262" r:id="rId4"/>
    <p:sldId id="263" r:id="rId5"/>
    <p:sldId id="264" r:id="rId6"/>
    <p:sldId id="300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2" r:id="rId24"/>
    <p:sldId id="283" r:id="rId25"/>
    <p:sldId id="301" r:id="rId26"/>
    <p:sldId id="302" r:id="rId27"/>
    <p:sldId id="284" r:id="rId28"/>
    <p:sldId id="286" r:id="rId29"/>
    <p:sldId id="285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DDDDD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83" autoAdjust="0"/>
    <p:restoredTop sz="94660"/>
  </p:normalViewPr>
  <p:slideViewPr>
    <p:cSldViewPr>
      <p:cViewPr varScale="1">
        <p:scale>
          <a:sx n="69" d="100"/>
          <a:sy n="69" d="100"/>
        </p:scale>
        <p:origin x="133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18B0C0A3-2C39-41B2-A352-F243BA0D7854}"/>
              </a:ext>
            </a:extLst>
          </p:cNvPr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DE0EF26-50B5-41D9-8E6A-4AED37C2FB38}"/>
              </a:ext>
            </a:extLst>
          </p:cNvPr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D7B8DAB2-7451-4FAF-AAF8-3D7A70627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19">
            <a:extLst>
              <a:ext uri="{FF2B5EF4-FFF2-40B4-BE49-F238E27FC236}">
                <a16:creationId xmlns:a16="http://schemas.microsoft.com/office/drawing/2014/main" id="{B02ADADC-45DB-4439-9461-1A7AB4C4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C30E2499-990A-460D-9947-D7F274976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FF2B5-F0A3-4E39-A575-6A252A1CD9CA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82047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>
            <a:extLst>
              <a:ext uri="{FF2B5EF4-FFF2-40B4-BE49-F238E27FC236}">
                <a16:creationId xmlns:a16="http://schemas.microsoft.com/office/drawing/2014/main" id="{8EBEA246-BCE1-4DDF-B65E-C4B0B0169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9">
            <a:extLst>
              <a:ext uri="{FF2B5EF4-FFF2-40B4-BE49-F238E27FC236}">
                <a16:creationId xmlns:a16="http://schemas.microsoft.com/office/drawing/2014/main" id="{260A91AA-52D1-4D13-ABD2-2E16AB29E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B390DCC8-67D7-4E4F-8F34-E16355338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883BA-1CB0-46B5-9B0E-163396AF506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2173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B40869-D45E-466D-9C63-CC41899E3046}"/>
              </a:ext>
            </a:extLst>
          </p:cNvPr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A81EFA-A5E8-4DBF-B2BB-5859EC103A65}"/>
              </a:ext>
            </a:extLst>
          </p:cNvPr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53E9BFC-41E7-42CF-8A61-75FD7AD4533D}"/>
              </a:ext>
            </a:extLst>
          </p:cNvPr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A876209-A097-406D-B9E4-DCE08C88160A}"/>
              </a:ext>
            </a:extLst>
          </p:cNvPr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681B2835-C8C1-408E-B2CA-8FAD23485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B415BF3-79F1-4E0F-BDD7-5E6D576B4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25E328F-84FA-4788-82D3-A476ED609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C3C0E-4700-4F44-898D-770FF2C7CB0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49531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3">
            <a:extLst>
              <a:ext uri="{FF2B5EF4-FFF2-40B4-BE49-F238E27FC236}">
                <a16:creationId xmlns:a16="http://schemas.microsoft.com/office/drawing/2014/main" id="{61B53835-2578-4F98-8746-72682AE07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9">
            <a:extLst>
              <a:ext uri="{FF2B5EF4-FFF2-40B4-BE49-F238E27FC236}">
                <a16:creationId xmlns:a16="http://schemas.microsoft.com/office/drawing/2014/main" id="{128F932F-58D3-41D0-AD42-5CBE60C69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>
            <a:extLst>
              <a:ext uri="{FF2B5EF4-FFF2-40B4-BE49-F238E27FC236}">
                <a16:creationId xmlns:a16="http://schemas.microsoft.com/office/drawing/2014/main" id="{05BC16FC-2DA1-4C91-8704-2F827AFF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2E728-1575-43B7-917F-DA41AF68919E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9173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226E7C-AD52-4F7E-AB07-F3E378586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42DA28-B04C-4249-868B-E4833E5A4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27E50-2C87-439A-9BF0-E0EF063A4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44498-6559-428B-AEA7-6BB83981CC2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3462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3">
            <a:extLst>
              <a:ext uri="{FF2B5EF4-FFF2-40B4-BE49-F238E27FC236}">
                <a16:creationId xmlns:a16="http://schemas.microsoft.com/office/drawing/2014/main" id="{3132AB1E-9CF7-4E1D-9EDF-A6AD57527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9">
            <a:extLst>
              <a:ext uri="{FF2B5EF4-FFF2-40B4-BE49-F238E27FC236}">
                <a16:creationId xmlns:a16="http://schemas.microsoft.com/office/drawing/2014/main" id="{F0ACF1B6-2BDD-488D-8DFF-A9FED7220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>
            <a:extLst>
              <a:ext uri="{FF2B5EF4-FFF2-40B4-BE49-F238E27FC236}">
                <a16:creationId xmlns:a16="http://schemas.microsoft.com/office/drawing/2014/main" id="{1C41E3A0-4886-4CE5-ADE5-65F4377CA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E412C-95EC-43D4-8B01-7573E7241DB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8641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68E18D7-27B5-4F22-BCE1-0ED8DC95B0AC}"/>
              </a:ext>
            </a:extLst>
          </p:cNvPr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7744C0-B87A-4A79-97E4-E193BA135CB5}"/>
              </a:ext>
            </a:extLst>
          </p:cNvPr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27AC8C8A-5211-476F-A774-B6AFFC537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36FAF218-8527-49AE-A2E5-A2D058011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ABD32D3-031B-432D-82E5-F0866EE8A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A1506-ACE2-46C7-B867-8D059A95F10F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88984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1865B9-5831-4F57-8B27-FCCB38BD0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560E83-F7C4-4DA5-BEFD-C23D2C53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C72957-E420-4BFB-A8E4-61303D3F3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FE07C-0B22-4EF0-AEDC-8C2C01C34DCF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3195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6B15FCA-5A77-4F42-9E1A-E6F0CAE8F8F8}"/>
              </a:ext>
            </a:extLst>
          </p:cNvPr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5065A7D6-2080-43C3-8FF2-1D51FC667A47}"/>
              </a:ext>
            </a:extLst>
          </p:cNvPr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EFB7B60A-D115-4522-AF74-CA3AB37E88D2}"/>
              </a:ext>
            </a:extLst>
          </p:cNvPr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652D3333-D9C5-44C8-9008-0FE6D5503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46C7E960-8655-437E-8F8A-F9EA0B87F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6288B810-CEFC-4227-83C3-B53B192AD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55FFA5-0400-4EDA-AD5C-8CDE38B3CF3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489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>
            <a:extLst>
              <a:ext uri="{FF2B5EF4-FFF2-40B4-BE49-F238E27FC236}">
                <a16:creationId xmlns:a16="http://schemas.microsoft.com/office/drawing/2014/main" id="{562DD1DA-71A1-4097-BE11-E5DC61DBB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9">
            <a:extLst>
              <a:ext uri="{FF2B5EF4-FFF2-40B4-BE49-F238E27FC236}">
                <a16:creationId xmlns:a16="http://schemas.microsoft.com/office/drawing/2014/main" id="{95CFBCCA-A433-4CEA-8AF0-D9FA01B55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77A68641-E97B-4991-B781-32B3A6411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059DE-2D2E-42F7-BCCB-6CB7893B4340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9353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>
            <a:extLst>
              <a:ext uri="{FF2B5EF4-FFF2-40B4-BE49-F238E27FC236}">
                <a16:creationId xmlns:a16="http://schemas.microsoft.com/office/drawing/2014/main" id="{934169E1-28B1-4724-BE23-3789D67DD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9">
            <a:extLst>
              <a:ext uri="{FF2B5EF4-FFF2-40B4-BE49-F238E27FC236}">
                <a16:creationId xmlns:a16="http://schemas.microsoft.com/office/drawing/2014/main" id="{CA04E759-ECF6-4C2F-9BAE-44E71167D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D341760E-EFEF-4FD1-8637-8E1EAD68A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D8214-A111-4FE5-B92D-24686C817FAC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21957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0DC9C-E8F3-40BD-B66B-6A9754C03A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C312C0-5ACA-4519-B83A-C3DCAF443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DB03D4-D21A-4DF0-8311-E6FC009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D459D38-B812-44B8-AECD-893419091157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1166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>
            <a:extLst>
              <a:ext uri="{FF2B5EF4-FFF2-40B4-BE49-F238E27FC236}">
                <a16:creationId xmlns:a16="http://schemas.microsoft.com/office/drawing/2014/main" id="{4E6C857B-C699-4BF8-9CFE-1F93EE2149B7}"/>
              </a:ext>
            </a:extLst>
          </p:cNvPr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CF99B3-EC0B-4610-9898-82C6AB2EE547}"/>
              </a:ext>
            </a:extLst>
          </p:cNvPr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Donut 10">
            <a:extLst>
              <a:ext uri="{FF2B5EF4-FFF2-40B4-BE49-F238E27FC236}">
                <a16:creationId xmlns:a16="http://schemas.microsoft.com/office/drawing/2014/main" id="{3B718537-674F-4D8A-AA66-AB6826D48F12}"/>
              </a:ext>
            </a:extLst>
          </p:cNvPr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E45B769-A342-4F8A-A64D-E701B9044477}"/>
              </a:ext>
            </a:extLst>
          </p:cNvPr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A29CABA4-DC86-46F2-B78A-EBD0066F2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3C3817B-7B0D-47A7-8663-7C951D7E94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24" name="Date Placeholder 23">
            <a:extLst>
              <a:ext uri="{FF2B5EF4-FFF2-40B4-BE49-F238E27FC236}">
                <a16:creationId xmlns:a16="http://schemas.microsoft.com/office/drawing/2014/main" id="{922861AE-76B6-490D-934A-1233C8E112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143A865-8320-43D1-87C3-33F5475B79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D90E9DA-8C03-4F2C-9291-32DFADF719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B5A788"/>
                </a:solidFill>
              </a:defRPr>
            </a:lvl1pPr>
          </a:lstStyle>
          <a:p>
            <a:fld id="{7564801C-ECD3-4E73-A58F-D5B32191DA16}" type="slidenum">
              <a:rPr lang="en-US" altLang="id-ID"/>
              <a:pPr/>
              <a:t>‹#›</a:t>
            </a:fld>
            <a:endParaRPr lang="en-US" altLang="id-ID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F5EF8C-5B06-4744-83FE-451B6DABBEE0}"/>
              </a:ext>
            </a:extLst>
          </p:cNvPr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0" r:id="rId2"/>
    <p:sldLayoutId id="2147483696" r:id="rId3"/>
    <p:sldLayoutId id="2147483691" r:id="rId4"/>
    <p:sldLayoutId id="2147483697" r:id="rId5"/>
    <p:sldLayoutId id="2147483692" r:id="rId6"/>
    <p:sldLayoutId id="2147483698" r:id="rId7"/>
    <p:sldLayoutId id="2147483699" r:id="rId8"/>
    <p:sldLayoutId id="2147483700" r:id="rId9"/>
    <p:sldLayoutId id="2147483693" r:id="rId10"/>
    <p:sldLayoutId id="2147483694" r:id="rId11"/>
    <p:sldLayoutId id="2147483701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5">
            <a:extLst>
              <a:ext uri="{FF2B5EF4-FFF2-40B4-BE49-F238E27FC236}">
                <a16:creationId xmlns:a16="http://schemas.microsoft.com/office/drawing/2014/main" id="{CE74C292-CD6F-45C8-93A9-B70D86990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349500"/>
            <a:ext cx="777240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 sz="4400" b="1" dirty="0" err="1"/>
              <a:t>Sistem</a:t>
            </a:r>
            <a:r>
              <a:rPr lang="en-US" altLang="id-ID" sz="4400" b="1" dirty="0"/>
              <a:t> Paging</a:t>
            </a:r>
          </a:p>
        </p:txBody>
      </p:sp>
      <p:sp>
        <p:nvSpPr>
          <p:cNvPr id="9221" name="Rectangle 6">
            <a:extLst>
              <a:ext uri="{FF2B5EF4-FFF2-40B4-BE49-F238E27FC236}">
                <a16:creationId xmlns:a16="http://schemas.microsoft.com/office/drawing/2014/main" id="{401972AE-3B64-487C-8484-F0A2244E0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3925888"/>
            <a:ext cx="2241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id-ID">
                <a:solidFill>
                  <a:schemeClr val="bg1"/>
                </a:solidFill>
              </a:rPr>
              <a:t>Edi Sugiarto, S.Kom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95B3CA1B-A2BC-498B-891A-5CED6977A1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Pendahuluan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FABE7B60-3A49-4CE4-8292-94D89B92A3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Program yang </a:t>
            </a:r>
            <a:r>
              <a:rPr lang="en-US" altLang="id-ID" dirty="0" err="1">
                <a:latin typeface="Times New Roman" panose="02020603050405020304" pitchFamily="18" charset="0"/>
              </a:rPr>
              <a:t>dijalankan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harus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dimuat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utama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Masalah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muncul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ketika</a:t>
            </a:r>
            <a:r>
              <a:rPr lang="en-US" altLang="id-ID" dirty="0">
                <a:latin typeface="Times New Roman" panose="02020603050405020304" pitchFamily="18" charset="0"/>
              </a:rPr>
              <a:t> program yang </a:t>
            </a:r>
            <a:r>
              <a:rPr lang="en-US" altLang="id-ID" dirty="0" err="1">
                <a:latin typeface="Times New Roman" panose="02020603050405020304" pitchFamily="18" charset="0"/>
              </a:rPr>
              <a:t>dijalankan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lebih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besar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dibanding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utama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tersedia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Terdapat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dua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solusi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untuk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masalah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: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Overlay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B31B43B3-4197-4375-AC52-3FA32D5863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Konsep Overlay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54974583-37F4-44E0-9143-4BD5CDC92BC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8561" y="1628775"/>
            <a:ext cx="7499351" cy="4525963"/>
          </a:xfrm>
        </p:spPr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Program </a:t>
            </a:r>
            <a:r>
              <a:rPr lang="en-US" altLang="id-ID" dirty="0" err="1">
                <a:latin typeface="Times New Roman" panose="02020603050405020304" pitchFamily="18" charset="0"/>
              </a:rPr>
              <a:t>dipecah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menjadi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bagian-bagian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dimuat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disebut</a:t>
            </a:r>
            <a:r>
              <a:rPr lang="en-US" altLang="id-ID" dirty="0">
                <a:latin typeface="Times New Roman" panose="02020603050405020304" pitchFamily="18" charset="0"/>
              </a:rPr>
              <a:t> overlay.</a:t>
            </a:r>
          </a:p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Overlay yang </a:t>
            </a:r>
            <a:r>
              <a:rPr lang="en-US" altLang="id-ID" dirty="0" err="1">
                <a:latin typeface="Times New Roman" panose="02020603050405020304" pitchFamily="18" charset="0"/>
              </a:rPr>
              <a:t>belum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diperlukan</a:t>
            </a:r>
            <a:r>
              <a:rPr lang="en-US" altLang="id-ID" dirty="0">
                <a:latin typeface="Times New Roman" panose="02020603050405020304" pitchFamily="18" charset="0"/>
              </a:rPr>
              <a:t> (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sedang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dieksekusi</a:t>
            </a:r>
            <a:r>
              <a:rPr lang="en-US" altLang="id-ID" dirty="0">
                <a:latin typeface="Times New Roman" panose="02020603050405020304" pitchFamily="18" charset="0"/>
              </a:rPr>
              <a:t>) </a:t>
            </a:r>
            <a:r>
              <a:rPr lang="en-US" altLang="id-ID" dirty="0" err="1">
                <a:latin typeface="Times New Roman" panose="02020603050405020304" pitchFamily="18" charset="0"/>
              </a:rPr>
              <a:t>disimpan</a:t>
            </a:r>
            <a:r>
              <a:rPr lang="en-US" altLang="id-ID" dirty="0">
                <a:latin typeface="Times New Roman" panose="02020603050405020304" pitchFamily="18" charset="0"/>
              </a:rPr>
              <a:t> di disk.</a:t>
            </a:r>
          </a:p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Overlay </a:t>
            </a:r>
            <a:r>
              <a:rPr lang="en-US" altLang="id-ID" dirty="0" err="1">
                <a:latin typeface="Times New Roman" panose="02020603050405020304" pitchFamily="18" charset="0"/>
              </a:rPr>
              <a:t>dimuatkan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begitu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diperlukan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dengan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cara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pertukaran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antara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utama</a:t>
            </a:r>
            <a:r>
              <a:rPr lang="en-US" altLang="id-ID" dirty="0">
                <a:latin typeface="Times New Roman" panose="02020603050405020304" pitchFamily="18" charset="0"/>
              </a:rPr>
              <a:t> dan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sekunder</a:t>
            </a:r>
            <a:r>
              <a:rPr lang="en-US" altLang="id-ID" dirty="0">
                <a:latin typeface="Times New Roman" panose="02020603050405020304" pitchFamily="18" charset="0"/>
              </a:rPr>
              <a:t> (disk) oleh </a:t>
            </a: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operasi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4">
            <a:extLst>
              <a:ext uri="{FF2B5EF4-FFF2-40B4-BE49-F238E27FC236}">
                <a16:creationId xmlns:a16="http://schemas.microsoft.com/office/drawing/2014/main" id="{688180C9-24BB-428F-8927-A00574499886}"/>
              </a:ext>
            </a:extLst>
          </p:cNvPr>
          <p:cNvGrpSpPr>
            <a:grpSpLocks/>
          </p:cNvGrpSpPr>
          <p:nvPr/>
        </p:nvGrpSpPr>
        <p:grpSpPr bwMode="auto">
          <a:xfrm>
            <a:off x="971550" y="1628775"/>
            <a:ext cx="2016125" cy="4105275"/>
            <a:chOff x="2200" y="1933"/>
            <a:chExt cx="861" cy="2087"/>
          </a:xfrm>
        </p:grpSpPr>
        <p:sp>
          <p:nvSpPr>
            <p:cNvPr id="12302" name="Rectangle 5">
              <a:extLst>
                <a:ext uri="{FF2B5EF4-FFF2-40B4-BE49-F238E27FC236}">
                  <a16:creationId xmlns:a16="http://schemas.microsoft.com/office/drawing/2014/main" id="{B10C10E5-F772-4709-A35C-7C298C753C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0" y="1933"/>
              <a:ext cx="861" cy="499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 sz="1400">
                  <a:latin typeface="Times New Roman" panose="02020603050405020304" pitchFamily="18" charset="0"/>
                </a:rPr>
                <a:t>Sistem Operasi</a:t>
              </a:r>
            </a:p>
          </p:txBody>
        </p:sp>
        <p:sp>
          <p:nvSpPr>
            <p:cNvPr id="12303" name="Rectangle 6">
              <a:extLst>
                <a:ext uri="{FF2B5EF4-FFF2-40B4-BE49-F238E27FC236}">
                  <a16:creationId xmlns:a16="http://schemas.microsoft.com/office/drawing/2014/main" id="{CD11D5D3-F9F3-49B6-8C1B-8B908AF44C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0" y="2432"/>
              <a:ext cx="861" cy="10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 sz="1600">
                  <a:latin typeface="Times New Roman" panose="02020603050405020304" pitchFamily="18" charset="0"/>
                </a:rPr>
                <a:t>Bagian kode </a:t>
              </a:r>
            </a:p>
            <a:p>
              <a:pPr algn="ctr" eaLnBrk="1" hangingPunct="1"/>
              <a:r>
                <a:rPr lang="en-US" altLang="id-ID" sz="1600">
                  <a:latin typeface="Times New Roman" panose="02020603050405020304" pitchFamily="18" charset="0"/>
                </a:rPr>
                <a:t>dan data pemakai </a:t>
              </a:r>
            </a:p>
            <a:p>
              <a:pPr algn="ctr" eaLnBrk="1" hangingPunct="1"/>
              <a:r>
                <a:rPr lang="en-US" altLang="id-ID" sz="1600">
                  <a:latin typeface="Times New Roman" panose="02020603050405020304" pitchFamily="18" charset="0"/>
                </a:rPr>
                <a:t>yang harus selalu</a:t>
              </a:r>
            </a:p>
            <a:p>
              <a:pPr algn="ctr" eaLnBrk="1" hangingPunct="1"/>
              <a:r>
                <a:rPr lang="en-US" altLang="id-ID" sz="1600">
                  <a:latin typeface="Times New Roman" panose="02020603050405020304" pitchFamily="18" charset="0"/>
                </a:rPr>
                <a:t> ada di memori</a:t>
              </a:r>
            </a:p>
            <a:p>
              <a:pPr algn="ctr" eaLnBrk="1" hangingPunct="1"/>
              <a:r>
                <a:rPr lang="en-US" altLang="id-ID" sz="1600">
                  <a:latin typeface="Times New Roman" panose="02020603050405020304" pitchFamily="18" charset="0"/>
                </a:rPr>
                <a:t> utama selama </a:t>
              </a:r>
            </a:p>
            <a:p>
              <a:pPr algn="ctr" eaLnBrk="1" hangingPunct="1"/>
              <a:r>
                <a:rPr lang="en-US" altLang="id-ID" sz="1600">
                  <a:latin typeface="Times New Roman" panose="02020603050405020304" pitchFamily="18" charset="0"/>
                </a:rPr>
                <a:t>eksekusi program</a:t>
              </a:r>
            </a:p>
            <a:p>
              <a:pPr algn="ctr" eaLnBrk="1" hangingPunct="1"/>
              <a:endParaRPr lang="en-US" altLang="id-ID" sz="1600">
                <a:latin typeface="Times New Roman" panose="02020603050405020304" pitchFamily="18" charset="0"/>
              </a:endParaRPr>
            </a:p>
          </p:txBody>
        </p:sp>
        <p:sp>
          <p:nvSpPr>
            <p:cNvPr id="12304" name="Rectangle 7">
              <a:extLst>
                <a:ext uri="{FF2B5EF4-FFF2-40B4-BE49-F238E27FC236}">
                  <a16:creationId xmlns:a16="http://schemas.microsoft.com/office/drawing/2014/main" id="{5DFB24A4-E853-4FA9-8743-C8403070FA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0" y="3521"/>
              <a:ext cx="861" cy="49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id-ID" sz="1400">
                  <a:latin typeface="Times New Roman" panose="02020603050405020304" pitchFamily="18" charset="0"/>
                </a:rPr>
                <a:t>Daerah Overlay</a:t>
              </a:r>
            </a:p>
          </p:txBody>
        </p:sp>
      </p:grpSp>
      <p:sp>
        <p:nvSpPr>
          <p:cNvPr id="12291" name="AutoShape 9">
            <a:extLst>
              <a:ext uri="{FF2B5EF4-FFF2-40B4-BE49-F238E27FC236}">
                <a16:creationId xmlns:a16="http://schemas.microsoft.com/office/drawing/2014/main" id="{C5D6B43B-CCD4-49F4-9057-C3B46DC97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9488" y="4292600"/>
            <a:ext cx="3600450" cy="19446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65546" name="Rectangle 10">
            <a:extLst>
              <a:ext uri="{FF2B5EF4-FFF2-40B4-BE49-F238E27FC236}">
                <a16:creationId xmlns:a16="http://schemas.microsoft.com/office/drawing/2014/main" id="{96255A1A-90DE-4E89-A0F2-4E9B1165D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3950" y="4724400"/>
            <a:ext cx="936625" cy="1081088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5547" name="Rectangle 11">
            <a:extLst>
              <a:ext uri="{FF2B5EF4-FFF2-40B4-BE49-F238E27FC236}">
                <a16:creationId xmlns:a16="http://schemas.microsoft.com/office/drawing/2014/main" id="{9ED8ACAC-1A0E-4119-A88F-FAF619F45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4888" y="4724400"/>
            <a:ext cx="936625" cy="1368425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5548" name="Rectangle 12">
            <a:extLst>
              <a:ext uri="{FF2B5EF4-FFF2-40B4-BE49-F238E27FC236}">
                <a16:creationId xmlns:a16="http://schemas.microsoft.com/office/drawing/2014/main" id="{C9B93F11-BF2D-4D2D-AF9F-742B5DC59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7413" y="4724400"/>
            <a:ext cx="936625" cy="1081088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2295" name="Text Box 13">
            <a:extLst>
              <a:ext uri="{FF2B5EF4-FFF2-40B4-BE49-F238E27FC236}">
                <a16:creationId xmlns:a16="http://schemas.microsoft.com/office/drawing/2014/main" id="{B57BF5ED-7EB3-410B-9298-BA6AC74E6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1888" y="4435475"/>
            <a:ext cx="10001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 sz="1000">
                <a:latin typeface="Times New Roman" panose="02020603050405020304" pitchFamily="18" charset="0"/>
              </a:rPr>
              <a:t>Fase inisialisasi</a:t>
            </a:r>
          </a:p>
        </p:txBody>
      </p:sp>
      <p:sp>
        <p:nvSpPr>
          <p:cNvPr id="12296" name="Text Box 14">
            <a:extLst>
              <a:ext uri="{FF2B5EF4-FFF2-40B4-BE49-F238E27FC236}">
                <a16:creationId xmlns:a16="http://schemas.microsoft.com/office/drawing/2014/main" id="{6D6C1D60-94B6-4AFD-98B8-FCD559F68C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6475" y="4256088"/>
            <a:ext cx="1000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 sz="1000">
                <a:latin typeface="Times New Roman" panose="02020603050405020304" pitchFamily="18" charset="0"/>
              </a:rPr>
              <a:t>Fase pemrosesan</a:t>
            </a:r>
          </a:p>
        </p:txBody>
      </p:sp>
      <p:sp>
        <p:nvSpPr>
          <p:cNvPr id="12297" name="Text Box 15">
            <a:extLst>
              <a:ext uri="{FF2B5EF4-FFF2-40B4-BE49-F238E27FC236}">
                <a16:creationId xmlns:a16="http://schemas.microsoft.com/office/drawing/2014/main" id="{4E3931DE-FC41-4AF2-87E4-FAEDB9AA7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5975" y="4437063"/>
            <a:ext cx="10001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 sz="1000">
                <a:latin typeface="Times New Roman" panose="02020603050405020304" pitchFamily="18" charset="0"/>
              </a:rPr>
              <a:t>Fase keluaran</a:t>
            </a:r>
          </a:p>
        </p:txBody>
      </p:sp>
      <p:sp>
        <p:nvSpPr>
          <p:cNvPr id="12298" name="Line 16">
            <a:extLst>
              <a:ext uri="{FF2B5EF4-FFF2-40B4-BE49-F238E27FC236}">
                <a16:creationId xmlns:a16="http://schemas.microsoft.com/office/drawing/2014/main" id="{808BBE3F-5556-4EB6-8455-A7F27B6392D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32138" y="4868863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2299" name="Line 17">
            <a:extLst>
              <a:ext uri="{FF2B5EF4-FFF2-40B4-BE49-F238E27FC236}">
                <a16:creationId xmlns:a16="http://schemas.microsoft.com/office/drawing/2014/main" id="{94FB8D8D-4A91-4F78-BDEE-B0D8E4410D2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32138" y="5229225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2300" name="Line 18">
            <a:extLst>
              <a:ext uri="{FF2B5EF4-FFF2-40B4-BE49-F238E27FC236}">
                <a16:creationId xmlns:a16="http://schemas.microsoft.com/office/drawing/2014/main" id="{10DB5C5F-135A-44A7-AF17-1D6DFCB2ABC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32138" y="5589588"/>
            <a:ext cx="45354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2301" name="Text Box 19">
            <a:extLst>
              <a:ext uri="{FF2B5EF4-FFF2-40B4-BE49-F238E27FC236}">
                <a16:creationId xmlns:a16="http://schemas.microsoft.com/office/drawing/2014/main" id="{D74056B1-B6AC-4E16-B7A7-F1F3E71F3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125" y="1576388"/>
            <a:ext cx="477202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id-ID" sz="3200" dirty="0">
                <a:latin typeface="Times New Roman" panose="02020603050405020304" pitchFamily="18" charset="0"/>
              </a:rPr>
              <a:t>Teknik overlay </a:t>
            </a:r>
            <a:r>
              <a:rPr lang="en-US" altLang="id-ID" sz="3200" dirty="0" err="1">
                <a:latin typeface="Times New Roman" panose="02020603050405020304" pitchFamily="18" charset="0"/>
              </a:rPr>
              <a:t>ini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telah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ditinggalkan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karena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teknik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memori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maya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telah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dapat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diimplementasikan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dengan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murah</a:t>
            </a:r>
            <a:r>
              <a:rPr lang="en-US" altLang="id-ID" sz="3200" dirty="0">
                <a:latin typeface="Times New Roman" panose="02020603050405020304" pitchFamily="18" charset="0"/>
              </a:rPr>
              <a:t> dan </a:t>
            </a:r>
            <a:r>
              <a:rPr lang="en-US" altLang="id-ID" sz="3200" dirty="0" err="1">
                <a:latin typeface="Times New Roman" panose="02020603050405020304" pitchFamily="18" charset="0"/>
              </a:rPr>
              <a:t>berkinerja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bagus</a:t>
            </a:r>
            <a:endParaRPr lang="en-US" altLang="id-ID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65546" grpId="0" animBg="1"/>
      <p:bldP spid="65547" grpId="0" animBg="1"/>
      <p:bldP spid="65548" grpId="0" animBg="1"/>
      <p:bldP spid="12295" grpId="0"/>
      <p:bldP spid="12296" grpId="0"/>
      <p:bldP spid="12297" grpId="0"/>
      <p:bldP spid="12298" grpId="0" animBg="1"/>
      <p:bldP spid="12299" grpId="0" animBg="1"/>
      <p:bldP spid="12300" grpId="0" animBg="1"/>
      <p:bldP spid="123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57FC64E6-C66E-4AB4-B6ED-D874438AFC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Konsep Memori Maya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DEF3AE01-370A-4488-AD57-BB1D80163E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kemampuan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mengalamati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melebihi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utama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tersedia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Konsep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dikemukakan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pertama</a:t>
            </a:r>
            <a:r>
              <a:rPr lang="en-US" altLang="id-ID" dirty="0">
                <a:latin typeface="Times New Roman" panose="02020603050405020304" pitchFamily="18" charset="0"/>
              </a:rPr>
              <a:t> kali oleh Fotheringham pada 1961.</a:t>
            </a: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Gagasan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ukuran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gabungan</a:t>
            </a:r>
            <a:r>
              <a:rPr lang="en-US" altLang="id-ID" dirty="0">
                <a:latin typeface="Times New Roman" panose="02020603050405020304" pitchFamily="18" charset="0"/>
              </a:rPr>
              <a:t> program, data, dan stack </a:t>
            </a:r>
            <a:r>
              <a:rPr lang="en-US" altLang="id-ID" dirty="0" err="1">
                <a:latin typeface="Times New Roman" panose="02020603050405020304" pitchFamily="18" charset="0"/>
              </a:rPr>
              <a:t>melampaui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jumlah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tersedia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>
            <a:extLst>
              <a:ext uri="{FF2B5EF4-FFF2-40B4-BE49-F238E27FC236}">
                <a16:creationId xmlns:a16="http://schemas.microsoft.com/office/drawing/2014/main" id="{592425E2-1E7E-4E66-88C7-B04E2DD84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92150"/>
            <a:ext cx="7200900" cy="542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>
            <a:extLst>
              <a:ext uri="{FF2B5EF4-FFF2-40B4-BE49-F238E27FC236}">
                <a16:creationId xmlns:a16="http://schemas.microsoft.com/office/drawing/2014/main" id="{B8CE2977-8BA0-4F6B-96AB-CA119BBD86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9632" y="1447800"/>
            <a:ext cx="7560840" cy="4800600"/>
          </a:xfrm>
        </p:spPr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Contoh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penggunaan</a:t>
            </a:r>
            <a:r>
              <a:rPr lang="en-US" altLang="id-ID" dirty="0">
                <a:latin typeface="Times New Roman" panose="02020603050405020304" pitchFamily="18" charset="0"/>
              </a:rPr>
              <a:t> :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Program 10 Megabyte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berjalan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mesin</a:t>
            </a:r>
            <a:r>
              <a:rPr lang="en-US" altLang="id-ID" dirty="0">
                <a:latin typeface="Times New Roman" panose="02020603050405020304" pitchFamily="18" charset="0"/>
              </a:rPr>
              <a:t> 2 Megabyte, </a:t>
            </a:r>
            <a:r>
              <a:rPr lang="en-US" altLang="id-ID" dirty="0" err="1">
                <a:latin typeface="Times New Roman" panose="02020603050405020304" pitchFamily="18" charset="0"/>
              </a:rPr>
              <a:t>yaitu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memilih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bagian</a:t>
            </a:r>
            <a:r>
              <a:rPr lang="en-US" altLang="id-ID" dirty="0">
                <a:latin typeface="Times New Roman" panose="02020603050405020304" pitchFamily="18" charset="0"/>
              </a:rPr>
              <a:t> proses </a:t>
            </a:r>
            <a:r>
              <a:rPr lang="en-US" altLang="id-ID" dirty="0" err="1">
                <a:latin typeface="Times New Roman" panose="02020603050405020304" pitchFamily="18" charset="0"/>
              </a:rPr>
              <a:t>sebesar</a:t>
            </a:r>
            <a:r>
              <a:rPr lang="en-US" altLang="id-ID" dirty="0">
                <a:latin typeface="Times New Roman" panose="02020603050405020304" pitchFamily="18" charset="0"/>
              </a:rPr>
              <a:t> 2 Megabyte </a:t>
            </a:r>
            <a:r>
              <a:rPr lang="en-US" altLang="id-ID" dirty="0" err="1">
                <a:latin typeface="Times New Roman" panose="02020603050405020304" pitchFamily="18" charset="0"/>
              </a:rPr>
              <a:t>secara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hati-hati</a:t>
            </a:r>
            <a:r>
              <a:rPr lang="en-US" altLang="id-ID" dirty="0">
                <a:latin typeface="Times New Roman" panose="02020603050405020304" pitchFamily="18" charset="0"/>
              </a:rPr>
              <a:t> dan </a:t>
            </a:r>
            <a:r>
              <a:rPr lang="en-US" altLang="id-ID" dirty="0" err="1">
                <a:latin typeface="Times New Roman" panose="02020603050405020304" pitchFamily="18" charset="0"/>
              </a:rPr>
              <a:t>ditaruh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Bagian</a:t>
            </a:r>
            <a:r>
              <a:rPr lang="en-US" altLang="id-ID" dirty="0">
                <a:latin typeface="Times New Roman" panose="02020603050405020304" pitchFamily="18" charset="0"/>
              </a:rPr>
              <a:t> proses di swap </a:t>
            </a:r>
            <a:r>
              <a:rPr lang="en-US" altLang="id-ID" dirty="0" err="1">
                <a:latin typeface="Times New Roman" panose="02020603050405020304" pitchFamily="18" charset="0"/>
              </a:rPr>
              <a:t>antara</a:t>
            </a:r>
            <a:r>
              <a:rPr lang="en-US" altLang="id-ID" dirty="0">
                <a:latin typeface="Times New Roman" panose="02020603050405020304" pitchFamily="18" charset="0"/>
              </a:rPr>
              <a:t> disk dan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saat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diperlukan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secara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otomatis</a:t>
            </a:r>
            <a:r>
              <a:rPr lang="en-US" altLang="id-ID" dirty="0">
                <a:latin typeface="Times New Roman" panose="02020603050405020304" pitchFamily="18" charset="0"/>
              </a:rPr>
              <a:t> oleh </a:t>
            </a: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operasi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>
            <a:extLst>
              <a:ext uri="{FF2B5EF4-FFF2-40B4-BE49-F238E27FC236}">
                <a16:creationId xmlns:a16="http://schemas.microsoft.com/office/drawing/2014/main" id="{7071BEBA-35C9-4595-A1B0-A1B16BA9824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9632" y="665312"/>
            <a:ext cx="7499350" cy="61926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meningkatkan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efisiensi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multiprogramming.</a:t>
            </a:r>
          </a:p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Kecepatan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eksekusi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dengan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teknik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melambat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dipengaruhi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waktu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tunda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pengambilan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bagian-bagian</a:t>
            </a:r>
            <a:r>
              <a:rPr lang="en-US" altLang="id-ID" dirty="0">
                <a:latin typeface="Times New Roman" panose="02020603050405020304" pitchFamily="18" charset="0"/>
              </a:rPr>
              <a:t> proses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sekunder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saat</a:t>
            </a:r>
            <a:r>
              <a:rPr lang="en-US" altLang="id-ID" dirty="0">
                <a:latin typeface="Times New Roman" panose="02020603050405020304" pitchFamily="18" charset="0"/>
              </a:rPr>
              <a:t> proses </a:t>
            </a:r>
            <a:r>
              <a:rPr lang="en-US" altLang="id-ID" dirty="0" err="1">
                <a:latin typeface="Times New Roman" panose="02020603050405020304" pitchFamily="18" charset="0"/>
              </a:rPr>
              <a:t>berjalan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dilakukan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dengan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tiga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cara</a:t>
            </a:r>
            <a:r>
              <a:rPr lang="en-US" altLang="id-ID" dirty="0">
                <a:latin typeface="Times New Roman" panose="02020603050405020304" pitchFamily="18" charset="0"/>
              </a:rPr>
              <a:t> :</a:t>
            </a:r>
          </a:p>
          <a:p>
            <a:pPr lvl="1"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paging</a:t>
            </a:r>
          </a:p>
          <a:p>
            <a:pPr lvl="1"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Segmentasi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Kombinasi</a:t>
            </a:r>
            <a:r>
              <a:rPr lang="en-US" altLang="id-ID" dirty="0">
                <a:latin typeface="Times New Roman" panose="02020603050405020304" pitchFamily="18" charset="0"/>
              </a:rPr>
              <a:t> paging dan </a:t>
            </a:r>
            <a:r>
              <a:rPr lang="en-US" altLang="id-ID" dirty="0" err="1">
                <a:latin typeface="Times New Roman" panose="02020603050405020304" pitchFamily="18" charset="0"/>
              </a:rPr>
              <a:t>segmentasi</a:t>
            </a:r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3CFC6F6C-CD94-4EA2-841C-315CB3DEDB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Deskripsi Sistem Paging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CC4BC14-9860-4BA9-8AC3-32A6D0DA23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paging </a:t>
            </a:r>
            <a:r>
              <a:rPr lang="en-US" altLang="id-ID" dirty="0" err="1">
                <a:latin typeface="Times New Roman" panose="02020603050405020304" pitchFamily="18" charset="0"/>
              </a:rPr>
              <a:t>mengimplementasikan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besar</a:t>
            </a:r>
            <a:r>
              <a:rPr lang="en-US" altLang="id-ID" dirty="0">
                <a:latin typeface="Times New Roman" panose="02020603050405020304" pitchFamily="18" charset="0"/>
              </a:rPr>
              <a:t> pada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kecil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b="1" dirty="0">
                <a:latin typeface="Times New Roman" panose="02020603050405020304" pitchFamily="18" charset="0"/>
              </a:rPr>
              <a:t>index register</a:t>
            </a:r>
            <a:r>
              <a:rPr lang="en-US" altLang="id-ID" dirty="0">
                <a:latin typeface="Times New Roman" panose="02020603050405020304" pitchFamily="18" charset="0"/>
              </a:rPr>
              <a:t>, </a:t>
            </a:r>
            <a:r>
              <a:rPr lang="en-US" altLang="id-ID" b="1" dirty="0">
                <a:latin typeface="Times New Roman" panose="02020603050405020304" pitchFamily="18" charset="0"/>
              </a:rPr>
              <a:t>base register</a:t>
            </a:r>
            <a:r>
              <a:rPr lang="en-US" altLang="id-ID" dirty="0">
                <a:latin typeface="Times New Roman" panose="02020603050405020304" pitchFamily="18" charset="0"/>
              </a:rPr>
              <a:t>, dan </a:t>
            </a:r>
            <a:r>
              <a:rPr lang="en-US" altLang="id-ID" b="1" dirty="0">
                <a:latin typeface="Times New Roman" panose="02020603050405020304" pitchFamily="18" charset="0"/>
              </a:rPr>
              <a:t>segment register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Dengan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paging </a:t>
            </a:r>
            <a:r>
              <a:rPr lang="en-US" altLang="id-ID" dirty="0" err="1">
                <a:latin typeface="Times New Roman" panose="02020603050405020304" pitchFamily="18" charset="0"/>
              </a:rPr>
              <a:t>pemakai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seolah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memiliki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sangat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besar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tanpa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mengelola</a:t>
            </a:r>
            <a:r>
              <a:rPr lang="en-US" altLang="id-ID" dirty="0">
                <a:latin typeface="Times New Roman" panose="02020603050405020304" pitchFamily="18" charset="0"/>
              </a:rPr>
              <a:t> overlay.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50979399-6A68-4F02-881A-2FDE2038F8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Beberapa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istilah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dalam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paging :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Alamat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(virtual address)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Alamat </a:t>
            </a:r>
            <a:r>
              <a:rPr lang="en-US" altLang="id-ID" dirty="0" err="1">
                <a:latin typeface="Times New Roman" panose="02020603050405020304" pitchFamily="18" charset="0"/>
              </a:rPr>
              <a:t>nyata</a:t>
            </a:r>
            <a:r>
              <a:rPr lang="en-US" altLang="id-ID" dirty="0">
                <a:latin typeface="Times New Roman" panose="02020603050405020304" pitchFamily="18" charset="0"/>
              </a:rPr>
              <a:t> (real address)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Page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Page frame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Page fault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MMU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7B76B4A5-4DB9-43FE-A0C5-E3CF31A32C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Alamat Maya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Merupakan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dihasilkan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perhitungan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menggunakan</a:t>
            </a:r>
            <a:r>
              <a:rPr lang="en-US" altLang="id-ID" dirty="0">
                <a:latin typeface="Times New Roman" panose="02020603050405020304" pitchFamily="18" charset="0"/>
              </a:rPr>
              <a:t> index register, base register, segment register, </a:t>
            </a:r>
            <a:r>
              <a:rPr lang="en-US" altLang="id-ID" dirty="0" err="1">
                <a:latin typeface="Times New Roman" panose="02020603050405020304" pitchFamily="18" charset="0"/>
              </a:rPr>
              <a:t>dsb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dibentuk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disebut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(virtual address space).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8CC72055-B022-4255-8FFE-FC21FF1732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35100" y="1340768"/>
            <a:ext cx="7169348" cy="4907632"/>
          </a:xfrm>
        </p:spPr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Alamat </a:t>
            </a:r>
            <a:r>
              <a:rPr lang="en-US" altLang="id-ID" dirty="0" err="1">
                <a:latin typeface="Times New Roman" panose="02020603050405020304" pitchFamily="18" charset="0"/>
              </a:rPr>
              <a:t>nyata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Merupakan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utama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dibentuk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nyata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disebut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nyata</a:t>
            </a:r>
            <a:r>
              <a:rPr lang="en-US" altLang="id-ID" dirty="0">
                <a:latin typeface="Times New Roman" panose="02020603050405020304" pitchFamily="18" charset="0"/>
              </a:rPr>
              <a:t> (real address space).</a:t>
            </a:r>
          </a:p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Page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unit </a:t>
            </a:r>
            <a:r>
              <a:rPr lang="en-US" altLang="id-ID" dirty="0" err="1">
                <a:latin typeface="Times New Roman" panose="02020603050405020304" pitchFamily="18" charset="0"/>
              </a:rPr>
              <a:t>terkecil</a:t>
            </a:r>
            <a:r>
              <a:rPr lang="en-US" altLang="id-ID" dirty="0">
                <a:latin typeface="Times New Roman" panose="02020603050405020304" pitchFamily="18" charset="0"/>
              </a:rPr>
              <a:t> virtual address space. 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Ruang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proses </a:t>
            </a:r>
            <a:r>
              <a:rPr lang="en-US" altLang="id-ID" dirty="0" err="1">
                <a:latin typeface="Times New Roman" panose="02020603050405020304" pitchFamily="18" charset="0"/>
              </a:rPr>
              <a:t>merupakan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kelipatan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berukuran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sama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>
            <a:extLst>
              <a:ext uri="{FF2B5EF4-FFF2-40B4-BE49-F238E27FC236}">
                <a16:creationId xmlns:a16="http://schemas.microsoft.com/office/drawing/2014/main" id="{05A03ED1-4817-4191-A060-22BD6E7C2D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83464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Times New Roman" pitchFamily="18" charset="0"/>
              </a:rPr>
              <a:t>Page frame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Adalah</a:t>
            </a:r>
            <a:r>
              <a:rPr lang="en-US" dirty="0">
                <a:latin typeface="Times New Roman" pitchFamily="18" charset="0"/>
              </a:rPr>
              <a:t> unit </a:t>
            </a:r>
            <a:r>
              <a:rPr lang="en-US" dirty="0" err="1">
                <a:latin typeface="Times New Roman" pitchFamily="18" charset="0"/>
              </a:rPr>
              <a:t>terkecil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fisik</a:t>
            </a:r>
            <a:endParaRPr lang="en-US" dirty="0">
              <a:latin typeface="Times New Roman" pitchFamily="18" charset="0"/>
            </a:endParaRP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fisik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secara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konseptual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dibagi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menjadi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sejumlah</a:t>
            </a:r>
            <a:r>
              <a:rPr lang="en-US" dirty="0">
                <a:latin typeface="Times New Roman" pitchFamily="18" charset="0"/>
              </a:rPr>
              <a:t> unit </a:t>
            </a:r>
            <a:r>
              <a:rPr lang="en-US" dirty="0" err="1">
                <a:latin typeface="Times New Roman" pitchFamily="18" charset="0"/>
              </a:rPr>
              <a:t>berukuran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tetap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disebut</a:t>
            </a:r>
            <a:r>
              <a:rPr lang="en-US" dirty="0">
                <a:latin typeface="Times New Roman" pitchFamily="18" charset="0"/>
              </a:rPr>
              <a:t> page frame.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>
                <a:latin typeface="Times New Roman" pitchFamily="18" charset="0"/>
              </a:rPr>
              <a:t>Page frame </a:t>
            </a:r>
            <a:r>
              <a:rPr lang="en-US" dirty="0" err="1">
                <a:latin typeface="Times New Roman" pitchFamily="18" charset="0"/>
              </a:rPr>
              <a:t>sering</a:t>
            </a:r>
            <a:r>
              <a:rPr lang="en-US" dirty="0">
                <a:latin typeface="Times New Roman" pitchFamily="18" charset="0"/>
              </a:rPr>
              <a:t> juga </a:t>
            </a:r>
            <a:r>
              <a:rPr lang="en-US" dirty="0" err="1">
                <a:latin typeface="Times New Roman" pitchFamily="18" charset="0"/>
              </a:rPr>
              <a:t>disingkat</a:t>
            </a:r>
            <a:r>
              <a:rPr lang="en-US" dirty="0">
                <a:latin typeface="Times New Roman" pitchFamily="18" charset="0"/>
              </a:rPr>
              <a:t> frame.</a:t>
            </a:r>
          </a:p>
          <a:p>
            <a:pPr marL="365760" indent="-283464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Times New Roman" pitchFamily="18" charset="0"/>
              </a:rPr>
              <a:t>Page Fault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Sering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disingkat</a:t>
            </a:r>
            <a:r>
              <a:rPr lang="en-US" dirty="0">
                <a:latin typeface="Times New Roman" pitchFamily="18" charset="0"/>
              </a:rPr>
              <a:t> fault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Adalah</a:t>
            </a:r>
            <a:r>
              <a:rPr lang="en-US" dirty="0">
                <a:latin typeface="Times New Roman" pitchFamily="18" charset="0"/>
              </a:rPr>
              <a:t> exception </a:t>
            </a:r>
            <a:r>
              <a:rPr lang="en-US" dirty="0" err="1">
                <a:latin typeface="Times New Roman" pitchFamily="18" charset="0"/>
              </a:rPr>
              <a:t>untuk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permintaan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alokasi</a:t>
            </a:r>
            <a:r>
              <a:rPr lang="en-US" dirty="0">
                <a:latin typeface="Times New Roman" pitchFamily="18" charset="0"/>
              </a:rPr>
              <a:t> ‘page’ </a:t>
            </a:r>
            <a:r>
              <a:rPr lang="en-US" dirty="0" err="1">
                <a:latin typeface="Times New Roman" pitchFamily="18" charset="0"/>
              </a:rPr>
              <a:t>ke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dalam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konteks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307ED0F2-F53C-4651-859F-9ADF47538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1844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1" name="Rectangle 5">
            <a:extLst>
              <a:ext uri="{FF2B5EF4-FFF2-40B4-BE49-F238E27FC236}">
                <a16:creationId xmlns:a16="http://schemas.microsoft.com/office/drawing/2014/main" id="{11760944-AE52-44FC-B1B3-7797DDAEC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5447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2" name="Rectangle 6">
            <a:extLst>
              <a:ext uri="{FF2B5EF4-FFF2-40B4-BE49-F238E27FC236}">
                <a16:creationId xmlns:a16="http://schemas.microsoft.com/office/drawing/2014/main" id="{D79DB2B4-99DE-455A-9B79-EA20C336F2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9035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3" name="Rectangle 7">
            <a:extLst>
              <a:ext uri="{FF2B5EF4-FFF2-40B4-BE49-F238E27FC236}">
                <a16:creationId xmlns:a16="http://schemas.microsoft.com/office/drawing/2014/main" id="{9AE4FED8-E3F9-44A5-BED2-E996C8ECB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26548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4" name="Rectangle 8">
            <a:extLst>
              <a:ext uri="{FF2B5EF4-FFF2-40B4-BE49-F238E27FC236}">
                <a16:creationId xmlns:a16="http://schemas.microsoft.com/office/drawing/2014/main" id="{5C72E960-4352-4780-91B4-50418F792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6242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5" name="Rectangle 9">
            <a:extLst>
              <a:ext uri="{FF2B5EF4-FFF2-40B4-BE49-F238E27FC236}">
                <a16:creationId xmlns:a16="http://schemas.microsoft.com/office/drawing/2014/main" id="{15CFD5CB-CB48-4779-973C-0667AFF17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9846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6" name="Rectangle 10">
            <a:extLst>
              <a:ext uri="{FF2B5EF4-FFF2-40B4-BE49-F238E27FC236}">
                <a16:creationId xmlns:a16="http://schemas.microsoft.com/office/drawing/2014/main" id="{54BDB5B7-4D13-4A7C-B848-148807279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34498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7" name="Rectangle 11">
            <a:extLst>
              <a:ext uri="{FF2B5EF4-FFF2-40B4-BE49-F238E27FC236}">
                <a16:creationId xmlns:a16="http://schemas.microsoft.com/office/drawing/2014/main" id="{D2E72E86-9BC5-4DFF-9E64-691FEF20EF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7037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8" name="Rectangle 12">
            <a:extLst>
              <a:ext uri="{FF2B5EF4-FFF2-40B4-BE49-F238E27FC236}">
                <a16:creationId xmlns:a16="http://schemas.microsoft.com/office/drawing/2014/main" id="{9FD108E4-C4A1-44CB-B202-AB4630AA2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50641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39" name="Rectangle 13">
            <a:extLst>
              <a:ext uri="{FF2B5EF4-FFF2-40B4-BE49-F238E27FC236}">
                <a16:creationId xmlns:a16="http://schemas.microsoft.com/office/drawing/2014/main" id="{34EA9BCA-31BA-4994-B233-C33116EB0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542448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0" name="Rectangle 14">
            <a:extLst>
              <a:ext uri="{FF2B5EF4-FFF2-40B4-BE49-F238E27FC236}">
                <a16:creationId xmlns:a16="http://schemas.microsoft.com/office/drawing/2014/main" id="{08AF90E4-AB09-45B1-8C7B-669BAEB2E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57832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1" name="Rectangle 15">
            <a:extLst>
              <a:ext uri="{FF2B5EF4-FFF2-40B4-BE49-F238E27FC236}">
                <a16:creationId xmlns:a16="http://schemas.microsoft.com/office/drawing/2014/main" id="{FE3EF734-574D-44BB-966B-C3D80CE6B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61436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74776" name="Rectangle 24">
            <a:extLst>
              <a:ext uri="{FF2B5EF4-FFF2-40B4-BE49-F238E27FC236}">
                <a16:creationId xmlns:a16="http://schemas.microsoft.com/office/drawing/2014/main" id="{FAA7D916-3E09-4982-BF15-E20D129DD5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Pemetaan Page menjadi Page Frame</a:t>
            </a:r>
          </a:p>
        </p:txBody>
      </p:sp>
      <p:sp>
        <p:nvSpPr>
          <p:cNvPr id="22543" name="Rectangle 25">
            <a:extLst>
              <a:ext uri="{FF2B5EF4-FFF2-40B4-BE49-F238E27FC236}">
                <a16:creationId xmlns:a16="http://schemas.microsoft.com/office/drawing/2014/main" id="{7BF5CC4C-B4EA-4861-B317-F78E4C578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544763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4" name="Rectangle 26">
            <a:extLst>
              <a:ext uri="{FF2B5EF4-FFF2-40B4-BE49-F238E27FC236}">
                <a16:creationId xmlns:a16="http://schemas.microsoft.com/office/drawing/2014/main" id="{68A75290-D167-450D-8E8C-EEE4C7C72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2639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5" name="Rectangle 27">
            <a:extLst>
              <a:ext uri="{FF2B5EF4-FFF2-40B4-BE49-F238E27FC236}">
                <a16:creationId xmlns:a16="http://schemas.microsoft.com/office/drawing/2014/main" id="{6DEEB479-8442-47D9-B537-14D96649E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34498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6" name="Rectangle 29">
            <a:extLst>
              <a:ext uri="{FF2B5EF4-FFF2-40B4-BE49-F238E27FC236}">
                <a16:creationId xmlns:a16="http://schemas.microsoft.com/office/drawing/2014/main" id="{F81F4017-768E-411A-B383-DD0770ACD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2639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7" name="Rectangle 30">
            <a:extLst>
              <a:ext uri="{FF2B5EF4-FFF2-40B4-BE49-F238E27FC236}">
                <a16:creationId xmlns:a16="http://schemas.microsoft.com/office/drawing/2014/main" id="{9E0DCD52-E3A1-4EFE-A61B-7CE73C8DB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5784850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8" name="Rectangle 31">
            <a:extLst>
              <a:ext uri="{FF2B5EF4-FFF2-40B4-BE49-F238E27FC236}">
                <a16:creationId xmlns:a16="http://schemas.microsoft.com/office/drawing/2014/main" id="{2C8D18B2-0C6D-4111-AF61-9D4E46472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4346575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49" name="Rectangle 33">
            <a:extLst>
              <a:ext uri="{FF2B5EF4-FFF2-40B4-BE49-F238E27FC236}">
                <a16:creationId xmlns:a16="http://schemas.microsoft.com/office/drawing/2014/main" id="{8823929C-0490-4473-A624-8A3B8E78D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265488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0" name="Rectangle 45">
            <a:extLst>
              <a:ext uri="{FF2B5EF4-FFF2-40B4-BE49-F238E27FC236}">
                <a16:creationId xmlns:a16="http://schemas.microsoft.com/office/drawing/2014/main" id="{25A7568B-2F98-47CA-947A-27824DE78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255838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1" name="Rectangle 46">
            <a:extLst>
              <a:ext uri="{FF2B5EF4-FFF2-40B4-BE49-F238E27FC236}">
                <a16:creationId xmlns:a16="http://schemas.microsoft.com/office/drawing/2014/main" id="{493E5BAB-DAB7-40D0-92F5-426E9AFBF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6162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2" name="Rectangle 47">
            <a:extLst>
              <a:ext uri="{FF2B5EF4-FFF2-40B4-BE49-F238E27FC236}">
                <a16:creationId xmlns:a16="http://schemas.microsoft.com/office/drawing/2014/main" id="{284C86AB-08B7-4FAE-A23B-94CAD8965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97497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3" name="Rectangle 48">
            <a:extLst>
              <a:ext uri="{FF2B5EF4-FFF2-40B4-BE49-F238E27FC236}">
                <a16:creationId xmlns:a16="http://schemas.microsoft.com/office/drawing/2014/main" id="{70F5DD0B-E960-4115-9DE3-12EB4F8B7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33369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4" name="Rectangle 49">
            <a:extLst>
              <a:ext uri="{FF2B5EF4-FFF2-40B4-BE49-F238E27FC236}">
                <a16:creationId xmlns:a16="http://schemas.microsoft.com/office/drawing/2014/main" id="{48969146-DEDA-4135-A443-7DCF7BA3C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3695700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5" name="Rectangle 50">
            <a:extLst>
              <a:ext uri="{FF2B5EF4-FFF2-40B4-BE49-F238E27FC236}">
                <a16:creationId xmlns:a16="http://schemas.microsoft.com/office/drawing/2014/main" id="{FB5CA160-E8E2-44F5-8081-8BAC3AA88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0560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6" name="Rectangle 51">
            <a:extLst>
              <a:ext uri="{FF2B5EF4-FFF2-40B4-BE49-F238E27FC236}">
                <a16:creationId xmlns:a16="http://schemas.microsoft.com/office/drawing/2014/main" id="{D1347DD7-E586-46BD-B136-921348D2CF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4164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7" name="Rectangle 52">
            <a:extLst>
              <a:ext uri="{FF2B5EF4-FFF2-40B4-BE49-F238E27FC236}">
                <a16:creationId xmlns:a16="http://schemas.microsoft.com/office/drawing/2014/main" id="{9B63D2A0-7302-4992-87A1-892279E14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61461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8" name="Rectangle 53">
            <a:extLst>
              <a:ext uri="{FF2B5EF4-FFF2-40B4-BE49-F238E27FC236}">
                <a16:creationId xmlns:a16="http://schemas.microsoft.com/office/drawing/2014/main" id="{46BE0EDF-844A-4A70-9DE7-7369EBB58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33353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59" name="Rectangle 54">
            <a:extLst>
              <a:ext uri="{FF2B5EF4-FFF2-40B4-BE49-F238E27FC236}">
                <a16:creationId xmlns:a16="http://schemas.microsoft.com/office/drawing/2014/main" id="{C81D9C5C-8260-4D0B-B3DE-EB752E99A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4164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60" name="Rectangle 55">
            <a:extLst>
              <a:ext uri="{FF2B5EF4-FFF2-40B4-BE49-F238E27FC236}">
                <a16:creationId xmlns:a16="http://schemas.microsoft.com/office/drawing/2014/main" id="{3FDD03BD-4D78-4997-80FF-B2AC2DB19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61461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61" name="Rectangle 56">
            <a:extLst>
              <a:ext uri="{FF2B5EF4-FFF2-40B4-BE49-F238E27FC236}">
                <a16:creationId xmlns:a16="http://schemas.microsoft.com/office/drawing/2014/main" id="{8A9121F6-4CE7-461D-84C0-E7A5730939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33353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62" name="Rectangle 57">
            <a:extLst>
              <a:ext uri="{FF2B5EF4-FFF2-40B4-BE49-F238E27FC236}">
                <a16:creationId xmlns:a16="http://schemas.microsoft.com/office/drawing/2014/main" id="{4ACB5C12-3F50-426B-A3C1-F04FA9B6E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4164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63" name="Rectangle 58">
            <a:extLst>
              <a:ext uri="{FF2B5EF4-FFF2-40B4-BE49-F238E27FC236}">
                <a16:creationId xmlns:a16="http://schemas.microsoft.com/office/drawing/2014/main" id="{AA1C215A-54BE-4809-B49E-083146707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616200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64" name="Rectangle 59">
            <a:extLst>
              <a:ext uri="{FF2B5EF4-FFF2-40B4-BE49-F238E27FC236}">
                <a16:creationId xmlns:a16="http://schemas.microsoft.com/office/drawing/2014/main" id="{BE095EB1-1111-4E6B-83F2-70449B819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3336925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2565" name="Line 60">
            <a:extLst>
              <a:ext uri="{FF2B5EF4-FFF2-40B4-BE49-F238E27FC236}">
                <a16:creationId xmlns:a16="http://schemas.microsoft.com/office/drawing/2014/main" id="{7F149088-5EA5-4C89-8222-CAF739BFB13B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3575" y="2760663"/>
            <a:ext cx="2160588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2566" name="Line 61">
            <a:extLst>
              <a:ext uri="{FF2B5EF4-FFF2-40B4-BE49-F238E27FC236}">
                <a16:creationId xmlns:a16="http://schemas.microsoft.com/office/drawing/2014/main" id="{6FEA5051-9F78-4602-A7FD-7988FA5DE80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3575" y="2471738"/>
            <a:ext cx="22320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2567" name="Line 62">
            <a:extLst>
              <a:ext uri="{FF2B5EF4-FFF2-40B4-BE49-F238E27FC236}">
                <a16:creationId xmlns:a16="http://schemas.microsoft.com/office/drawing/2014/main" id="{0179F280-0791-4935-94AC-C12BB06492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3575" y="3552825"/>
            <a:ext cx="2160588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2568" name="Line 63">
            <a:extLst>
              <a:ext uri="{FF2B5EF4-FFF2-40B4-BE49-F238E27FC236}">
                <a16:creationId xmlns:a16="http://schemas.microsoft.com/office/drawing/2014/main" id="{C185B38D-FC4E-49E9-B612-D23A134636D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3575" y="3911600"/>
            <a:ext cx="2160588" cy="20891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2569" name="Text Box 65">
            <a:extLst>
              <a:ext uri="{FF2B5EF4-FFF2-40B4-BE49-F238E27FC236}">
                <a16:creationId xmlns:a16="http://schemas.microsoft.com/office/drawing/2014/main" id="{8B88ED1A-B2BB-42A6-957C-F6055A3769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1557338"/>
            <a:ext cx="1498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>
                <a:latin typeface="Times New Roman" panose="02020603050405020304" pitchFamily="18" charset="0"/>
              </a:rPr>
              <a:t>Memori Maya</a:t>
            </a:r>
          </a:p>
        </p:txBody>
      </p:sp>
      <p:sp>
        <p:nvSpPr>
          <p:cNvPr id="22570" name="Text Box 66">
            <a:extLst>
              <a:ext uri="{FF2B5EF4-FFF2-40B4-BE49-F238E27FC236}">
                <a16:creationId xmlns:a16="http://schemas.microsoft.com/office/drawing/2014/main" id="{47B52A65-1B42-4FFD-85B5-D634E6B3B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1679575"/>
            <a:ext cx="1524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>
                <a:latin typeface="Times New Roman" panose="02020603050405020304" pitchFamily="18" charset="0"/>
              </a:rPr>
              <a:t>Memori Nyata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2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2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2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25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2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225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2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2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22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22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22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22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1" grpId="0" animBg="1"/>
      <p:bldP spid="22532" grpId="0" animBg="1"/>
      <p:bldP spid="22533" grpId="0" animBg="1"/>
      <p:bldP spid="22534" grpId="0" animBg="1"/>
      <p:bldP spid="22535" grpId="0" animBg="1"/>
      <p:bldP spid="22536" grpId="0" animBg="1"/>
      <p:bldP spid="22537" grpId="0" animBg="1"/>
      <p:bldP spid="22538" grpId="0" animBg="1"/>
      <p:bldP spid="22539" grpId="0" animBg="1"/>
      <p:bldP spid="22540" grpId="0" animBg="1"/>
      <p:bldP spid="22541" grpId="0" animBg="1"/>
      <p:bldP spid="22543" grpId="0" animBg="1"/>
      <p:bldP spid="22544" grpId="0" animBg="1"/>
      <p:bldP spid="22545" grpId="0" animBg="1"/>
      <p:bldP spid="22546" grpId="0" animBg="1"/>
      <p:bldP spid="22547" grpId="0" animBg="1"/>
      <p:bldP spid="22548" grpId="0" animBg="1"/>
      <p:bldP spid="22549" grpId="0" animBg="1"/>
      <p:bldP spid="22550" grpId="0" animBg="1"/>
      <p:bldP spid="22551" grpId="0" animBg="1"/>
      <p:bldP spid="22552" grpId="0" animBg="1"/>
      <p:bldP spid="22553" grpId="0" animBg="1"/>
      <p:bldP spid="22554" grpId="0" animBg="1"/>
      <p:bldP spid="22555" grpId="0" animBg="1"/>
      <p:bldP spid="22556" grpId="0" animBg="1"/>
      <p:bldP spid="22557" grpId="0" animBg="1"/>
      <p:bldP spid="22558" grpId="0" animBg="1"/>
      <p:bldP spid="22559" grpId="0" animBg="1"/>
      <p:bldP spid="22560" grpId="0" animBg="1"/>
      <p:bldP spid="22561" grpId="0" animBg="1"/>
      <p:bldP spid="22562" grpId="0" animBg="1"/>
      <p:bldP spid="22563" grpId="0" animBg="1"/>
      <p:bldP spid="22564" grpId="0" animBg="1"/>
      <p:bldP spid="22565" grpId="0" animBg="1"/>
      <p:bldP spid="22566" grpId="0" animBg="1"/>
      <p:bldP spid="22567" grpId="0" animBg="1"/>
      <p:bldP spid="22568" grpId="0" animBg="1"/>
      <p:bldP spid="22569" grpId="0"/>
      <p:bldP spid="225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A9A39E81-268D-40BA-A0FD-A6DF9AD03D7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sz="2800" dirty="0" err="1">
                <a:latin typeface="Times New Roman" panose="02020603050405020304" pitchFamily="18" charset="0"/>
              </a:rPr>
              <a:t>Meski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pengacuan</a:t>
            </a:r>
            <a:r>
              <a:rPr lang="en-US" altLang="id-ID" sz="2800" dirty="0">
                <a:latin typeface="Times New Roman" panose="02020603050405020304" pitchFamily="18" charset="0"/>
              </a:rPr>
              <a:t> proses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dilakukan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berdasarkan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maya</a:t>
            </a:r>
            <a:r>
              <a:rPr lang="en-US" altLang="id-ID" sz="2800" dirty="0">
                <a:latin typeface="Times New Roman" panose="02020603050405020304" pitchFamily="18" charset="0"/>
              </a:rPr>
              <a:t>, proses yang </a:t>
            </a:r>
            <a:r>
              <a:rPr lang="en-US" altLang="id-ID" sz="2800" dirty="0" err="1">
                <a:latin typeface="Times New Roman" panose="02020603050405020304" pitchFamily="18" charset="0"/>
              </a:rPr>
              <a:t>sesungguhnya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berjalan</a:t>
            </a:r>
            <a:r>
              <a:rPr lang="en-US" altLang="id-ID" sz="2800" dirty="0">
                <a:latin typeface="Times New Roman" panose="02020603050405020304" pitchFamily="18" charset="0"/>
              </a:rPr>
              <a:t> di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memori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nyata</a:t>
            </a:r>
            <a:r>
              <a:rPr lang="en-US" altLang="id-ID" sz="2800" dirty="0"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>
                <a:latin typeface="Times New Roman" panose="02020603050405020304" pitchFamily="18" charset="0"/>
              </a:rPr>
              <a:t>Alamat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maya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harus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dipetakan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menjadi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nyata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saat</a:t>
            </a:r>
            <a:r>
              <a:rPr lang="en-US" altLang="id-ID" sz="2800" dirty="0">
                <a:latin typeface="Times New Roman" panose="02020603050405020304" pitchFamily="18" charset="0"/>
              </a:rPr>
              <a:t> proses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dieksekusi</a:t>
            </a:r>
            <a:endParaRPr lang="en-US" altLang="id-ID" sz="2800" dirty="0">
              <a:latin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en-US" altLang="id-ID" sz="2800" dirty="0" err="1">
                <a:latin typeface="Times New Roman" panose="02020603050405020304" pitchFamily="18" charset="0"/>
              </a:rPr>
              <a:t>Pemetaan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harus</a:t>
            </a:r>
            <a:r>
              <a:rPr lang="en-US" altLang="id-ID" sz="2800" dirty="0">
                <a:latin typeface="Times New Roman" panose="02020603050405020304" pitchFamily="18" charset="0"/>
              </a:rPr>
              <a:t> di </a:t>
            </a:r>
            <a:r>
              <a:rPr lang="en-US" altLang="id-ID" sz="2800" dirty="0" err="1">
                <a:latin typeface="Times New Roman" panose="02020603050405020304" pitchFamily="18" charset="0"/>
              </a:rPr>
              <a:t>lakukan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dengan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cepat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atau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kinerja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komputer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menurun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drastis</a:t>
            </a:r>
            <a:r>
              <a:rPr lang="en-US" altLang="id-ID" sz="2800" dirty="0"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 err="1">
                <a:latin typeface="Times New Roman" panose="02020603050405020304" pitchFamily="18" charset="0"/>
              </a:rPr>
              <a:t>Sistem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komputer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menterjemahkan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maya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menjadi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fisik</a:t>
            </a:r>
            <a:r>
              <a:rPr lang="en-US" altLang="id-ID" sz="2800" dirty="0">
                <a:latin typeface="Times New Roman" panose="02020603050405020304" pitchFamily="18" charset="0"/>
              </a:rPr>
              <a:t>, </a:t>
            </a:r>
            <a:r>
              <a:rPr lang="en-US" altLang="id-ID" sz="2800" dirty="0" err="1">
                <a:latin typeface="Times New Roman" panose="02020603050405020304" pitchFamily="18" charset="0"/>
              </a:rPr>
              <a:t>bagian</a:t>
            </a:r>
            <a:r>
              <a:rPr lang="en-US" altLang="id-ID" sz="2800" dirty="0">
                <a:latin typeface="Times New Roman" panose="02020603050405020304" pitchFamily="18" charset="0"/>
              </a:rPr>
              <a:t> yang </a:t>
            </a:r>
            <a:r>
              <a:rPr lang="en-US" altLang="id-ID" sz="2800" dirty="0" err="1">
                <a:latin typeface="Times New Roman" panose="02020603050405020304" pitchFamily="18" charset="0"/>
              </a:rPr>
              <a:t>bertugas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untuk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memetakan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adalam</a:t>
            </a:r>
            <a:r>
              <a:rPr lang="en-US" altLang="id-ID" sz="2800" dirty="0">
                <a:latin typeface="Times New Roman" panose="02020603050405020304" pitchFamily="18" charset="0"/>
              </a:rPr>
              <a:t> MMU.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1E0D721E-EFC5-4459-AE60-EBA2853B4E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Memory Management Unit (MMU)</a:t>
            </a:r>
          </a:p>
        </p:txBody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95EB49F8-A578-4D72-BE0D-1D7A7AFFE9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26716" y="1731818"/>
            <a:ext cx="7499350" cy="4800600"/>
          </a:xfrm>
        </p:spPr>
        <p:txBody>
          <a:bodyPr>
            <a:normAutofit lnSpcReduction="10000"/>
          </a:bodyPr>
          <a:lstStyle/>
          <a:p>
            <a:pPr marL="365760" indent="-283464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>
                <a:latin typeface="Times New Roman" pitchFamily="18" charset="0"/>
              </a:rPr>
              <a:t>Merupakan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kumpulan</a:t>
            </a:r>
            <a:r>
              <a:rPr lang="en-US" dirty="0">
                <a:latin typeface="Times New Roman" pitchFamily="18" charset="0"/>
              </a:rPr>
              <a:t> chip yang </a:t>
            </a:r>
            <a:r>
              <a:rPr lang="en-US" dirty="0" err="1">
                <a:latin typeface="Times New Roman" pitchFamily="18" charset="0"/>
              </a:rPr>
              <a:t>memetakan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ke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fisik</a:t>
            </a:r>
            <a:r>
              <a:rPr lang="en-US" dirty="0">
                <a:latin typeface="Times New Roman" pitchFamily="18" charset="0"/>
              </a:rPr>
              <a:t>.</a:t>
            </a:r>
          </a:p>
          <a:p>
            <a:pPr marL="365760" indent="-283464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Times New Roman" pitchFamily="18" charset="0"/>
              </a:rPr>
              <a:t>pada </a:t>
            </a:r>
            <a:r>
              <a:rPr lang="en-US" dirty="0" err="1">
                <a:latin typeface="Times New Roman" pitchFamily="18" charset="0"/>
              </a:rPr>
              <a:t>komputer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tanpa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langsung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diletakkan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ke</a:t>
            </a:r>
            <a:r>
              <a:rPr lang="en-US" dirty="0">
                <a:latin typeface="Times New Roman" pitchFamily="18" charset="0"/>
              </a:rPr>
              <a:t> bus dan </a:t>
            </a:r>
            <a:r>
              <a:rPr lang="en-US" dirty="0" err="1">
                <a:latin typeface="Times New Roman" pitchFamily="18" charset="0"/>
              </a:rPr>
              <a:t>menyebabkan</a:t>
            </a:r>
            <a:r>
              <a:rPr lang="en-US" dirty="0">
                <a:latin typeface="Times New Roman" pitchFamily="18" charset="0"/>
              </a:rPr>
              <a:t> word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fisik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diaca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atau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ditulis</a:t>
            </a:r>
            <a:r>
              <a:rPr lang="en-US" dirty="0">
                <a:latin typeface="Times New Roman" pitchFamily="18" charset="0"/>
              </a:rPr>
              <a:t>.</a:t>
            </a:r>
          </a:p>
          <a:p>
            <a:pPr marL="365760" indent="-283464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Times New Roman" pitchFamily="18" charset="0"/>
              </a:rPr>
              <a:t>Pada </a:t>
            </a:r>
            <a:r>
              <a:rPr lang="en-US" dirty="0" err="1">
                <a:latin typeface="Times New Roman" pitchFamily="18" charset="0"/>
              </a:rPr>
              <a:t>komputer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dengan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tidak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diletakkan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ke</a:t>
            </a:r>
            <a:r>
              <a:rPr lang="en-US" dirty="0">
                <a:latin typeface="Times New Roman" pitchFamily="18" charset="0"/>
              </a:rPr>
              <a:t> bus </a:t>
            </a:r>
            <a:r>
              <a:rPr lang="en-US" dirty="0" err="1">
                <a:latin typeface="Times New Roman" pitchFamily="18" charset="0"/>
              </a:rPr>
              <a:t>secara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langsung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tapi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lewat</a:t>
            </a:r>
            <a:r>
              <a:rPr lang="en-US" dirty="0">
                <a:latin typeface="Times New Roman" pitchFamily="18" charset="0"/>
              </a:rPr>
              <a:t> MMU yang </a:t>
            </a:r>
            <a:r>
              <a:rPr lang="en-US" dirty="0" err="1">
                <a:latin typeface="Times New Roman" pitchFamily="18" charset="0"/>
              </a:rPr>
              <a:t>selanjutnya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memetakan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ke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memori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fisik</a:t>
            </a:r>
            <a:r>
              <a:rPr lang="en-US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>
            <a:extLst>
              <a:ext uri="{FF2B5EF4-FFF2-40B4-BE49-F238E27FC236}">
                <a16:creationId xmlns:a16="http://schemas.microsoft.com/office/drawing/2014/main" id="{41E3455A-3D03-4C0A-B47F-BA0AC260B0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87624" y="821965"/>
            <a:ext cx="7499350" cy="1323975"/>
          </a:xfrm>
        </p:spPr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Pada </a:t>
            </a:r>
            <a:r>
              <a:rPr lang="en-US" altLang="id-ID" dirty="0" err="1">
                <a:latin typeface="Times New Roman" panose="02020603050405020304" pitchFamily="18" charset="0"/>
              </a:rPr>
              <a:t>pemroses</a:t>
            </a:r>
            <a:r>
              <a:rPr lang="en-US" altLang="id-ID" dirty="0">
                <a:latin typeface="Times New Roman" panose="02020603050405020304" pitchFamily="18" charset="0"/>
              </a:rPr>
              <a:t> modern, MMU </a:t>
            </a:r>
            <a:r>
              <a:rPr lang="en-US" altLang="id-ID" dirty="0" err="1">
                <a:latin typeface="Times New Roman" panose="02020603050405020304" pitchFamily="18" charset="0"/>
              </a:rPr>
              <a:t>sudah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menyatu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pemroses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77828" name="Rectangle 4">
            <a:extLst>
              <a:ext uri="{FF2B5EF4-FFF2-40B4-BE49-F238E27FC236}">
                <a16:creationId xmlns:a16="http://schemas.microsoft.com/office/drawing/2014/main" id="{2188EBAB-CA64-4469-948F-BF1EC57247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3429000"/>
            <a:ext cx="1511300" cy="1655763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7831" name="Rectangle 7">
            <a:extLst>
              <a:ext uri="{FF2B5EF4-FFF2-40B4-BE49-F238E27FC236}">
                <a16:creationId xmlns:a16="http://schemas.microsoft.com/office/drawing/2014/main" id="{2C984820-1EC3-41DA-8850-94004B844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429000"/>
            <a:ext cx="1511300" cy="16557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>
                <a:latin typeface="Arial" charset="0"/>
                <a:cs typeface="Arial" charset="0"/>
              </a:rPr>
              <a:t>MEMORI</a:t>
            </a:r>
          </a:p>
        </p:txBody>
      </p:sp>
      <p:sp>
        <p:nvSpPr>
          <p:cNvPr id="77832" name="Rectangle 8">
            <a:extLst>
              <a:ext uri="{FF2B5EF4-FFF2-40B4-BE49-F238E27FC236}">
                <a16:creationId xmlns:a16="http://schemas.microsoft.com/office/drawing/2014/main" id="{F30C0843-CBB2-4992-A31D-751ACD214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3429000"/>
            <a:ext cx="1511300" cy="16557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latin typeface="Arial" charset="0"/>
                <a:cs typeface="Arial" charset="0"/>
              </a:rPr>
              <a:t>PENGENDALI</a:t>
            </a:r>
          </a:p>
          <a:p>
            <a:pPr algn="ctr">
              <a:defRPr/>
            </a:pPr>
            <a:r>
              <a:rPr lang="en-US" sz="1600">
                <a:latin typeface="Arial" charset="0"/>
                <a:cs typeface="Arial" charset="0"/>
              </a:rPr>
              <a:t>DISK</a:t>
            </a:r>
          </a:p>
        </p:txBody>
      </p:sp>
      <p:sp>
        <p:nvSpPr>
          <p:cNvPr id="25607" name="Line 9">
            <a:extLst>
              <a:ext uri="{FF2B5EF4-FFF2-40B4-BE49-F238E27FC236}">
                <a16:creationId xmlns:a16="http://schemas.microsoft.com/office/drawing/2014/main" id="{025410A5-DC3D-4A7D-B140-EB32CE2DE8F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8313" y="5805488"/>
            <a:ext cx="80645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5608" name="Line 10">
            <a:extLst>
              <a:ext uri="{FF2B5EF4-FFF2-40B4-BE49-F238E27FC236}">
                <a16:creationId xmlns:a16="http://schemas.microsoft.com/office/drawing/2014/main" id="{64F77568-9082-4B43-8ED3-13B7A76D8F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00563" y="5084763"/>
            <a:ext cx="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5609" name="Line 11">
            <a:extLst>
              <a:ext uri="{FF2B5EF4-FFF2-40B4-BE49-F238E27FC236}">
                <a16:creationId xmlns:a16="http://schemas.microsoft.com/office/drawing/2014/main" id="{B7DE457D-7D9A-41CD-BD28-4CD615708E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86625" y="5084763"/>
            <a:ext cx="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5610" name="Line 12">
            <a:extLst>
              <a:ext uri="{FF2B5EF4-FFF2-40B4-BE49-F238E27FC236}">
                <a16:creationId xmlns:a16="http://schemas.microsoft.com/office/drawing/2014/main" id="{A6208612-CC83-411E-A353-EAF938C38A4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19250" y="4149725"/>
            <a:ext cx="0" cy="16557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5611" name="Rectangle 5">
            <a:extLst>
              <a:ext uri="{FF2B5EF4-FFF2-40B4-BE49-F238E27FC236}">
                <a16:creationId xmlns:a16="http://schemas.microsoft.com/office/drawing/2014/main" id="{44398A86-F8C8-4D61-B5D2-F5CD07911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644900"/>
            <a:ext cx="1225550" cy="503238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 sz="1400"/>
              <a:t>PEMROSES</a:t>
            </a:r>
          </a:p>
        </p:txBody>
      </p:sp>
      <p:sp>
        <p:nvSpPr>
          <p:cNvPr id="25612" name="Rectangle 6">
            <a:extLst>
              <a:ext uri="{FF2B5EF4-FFF2-40B4-BE49-F238E27FC236}">
                <a16:creationId xmlns:a16="http://schemas.microsoft.com/office/drawing/2014/main" id="{8A69E7C2-F34D-443E-8F60-2E86D1E8F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4365625"/>
            <a:ext cx="1225550" cy="503238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MMU</a:t>
            </a:r>
          </a:p>
        </p:txBody>
      </p:sp>
      <p:sp>
        <p:nvSpPr>
          <p:cNvPr id="25613" name="Text Box 13">
            <a:extLst>
              <a:ext uri="{FF2B5EF4-FFF2-40B4-BE49-F238E27FC236}">
                <a16:creationId xmlns:a16="http://schemas.microsoft.com/office/drawing/2014/main" id="{87C8FC01-8E58-4C12-89AD-99415486D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3038" y="5799138"/>
            <a:ext cx="654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BUS</a:t>
            </a:r>
          </a:p>
        </p:txBody>
      </p:sp>
      <p:sp>
        <p:nvSpPr>
          <p:cNvPr id="25614" name="Text Box 14">
            <a:extLst>
              <a:ext uri="{FF2B5EF4-FFF2-40B4-BE49-F238E27FC236}">
                <a16:creationId xmlns:a16="http://schemas.microsoft.com/office/drawing/2014/main" id="{0626CED6-A325-432B-8B79-04185BC83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2781300"/>
            <a:ext cx="14605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 sz="1400">
                <a:latin typeface="Times New Roman" panose="02020603050405020304" pitchFamily="18" charset="0"/>
              </a:rPr>
              <a:t>Pemroses mengirimkan alamat maya ke MMU</a:t>
            </a:r>
          </a:p>
        </p:txBody>
      </p:sp>
      <p:sp>
        <p:nvSpPr>
          <p:cNvPr id="25615" name="Text Box 15">
            <a:extLst>
              <a:ext uri="{FF2B5EF4-FFF2-40B4-BE49-F238E27FC236}">
                <a16:creationId xmlns:a16="http://schemas.microsoft.com/office/drawing/2014/main" id="{61E252D5-7D14-41AA-BBF5-E22FA50381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5915025"/>
            <a:ext cx="14605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 sz="1400">
                <a:latin typeface="Times New Roman" panose="02020603050405020304" pitchFamily="18" charset="0"/>
              </a:rPr>
              <a:t>MMU mengirim alamat fisik ke memori</a:t>
            </a:r>
          </a:p>
        </p:txBody>
      </p:sp>
      <p:sp>
        <p:nvSpPr>
          <p:cNvPr id="25616" name="Line 16">
            <a:extLst>
              <a:ext uri="{FF2B5EF4-FFF2-40B4-BE49-F238E27FC236}">
                <a16:creationId xmlns:a16="http://schemas.microsoft.com/office/drawing/2014/main" id="{3A209040-6B3B-466F-B806-004D7C348AA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763713" y="3716338"/>
            <a:ext cx="10795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5617" name="Line 17">
            <a:extLst>
              <a:ext uri="{FF2B5EF4-FFF2-40B4-BE49-F238E27FC236}">
                <a16:creationId xmlns:a16="http://schemas.microsoft.com/office/drawing/2014/main" id="{BE3A2395-2487-4E96-B475-59314629ED3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692275" y="5373688"/>
            <a:ext cx="1223963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5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  <p:bldP spid="77828" grpId="0" animBg="1"/>
      <p:bldP spid="77831" grpId="0" animBg="1"/>
      <p:bldP spid="77832" grpId="0" animBg="1"/>
      <p:bldP spid="25607" grpId="0" animBg="1"/>
      <p:bldP spid="25608" grpId="0" animBg="1"/>
      <p:bldP spid="25609" grpId="0" animBg="1"/>
      <p:bldP spid="25610" grpId="0" animBg="1"/>
      <p:bldP spid="25611" grpId="0" animBg="1"/>
      <p:bldP spid="25612" grpId="0" animBg="1"/>
      <p:bldP spid="25613" grpId="0"/>
      <p:bldP spid="25614" grpId="0"/>
      <p:bldP spid="25615" grpId="0"/>
      <p:bldP spid="25616" grpId="0" animBg="1"/>
      <p:bldP spid="256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>
            <a:extLst>
              <a:ext uri="{FF2B5EF4-FFF2-40B4-BE49-F238E27FC236}">
                <a16:creationId xmlns:a16="http://schemas.microsoft.com/office/drawing/2014/main" id="{5405C265-4A0D-488A-A6BB-53E34C06B61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9632" y="1028700"/>
            <a:ext cx="7499350" cy="4800600"/>
          </a:xfrm>
        </p:spPr>
        <p:txBody>
          <a:bodyPr/>
          <a:lstStyle/>
          <a:p>
            <a:pPr algn="just"/>
            <a:r>
              <a:rPr lang="en-US" altLang="id-ID" sz="2800" dirty="0" err="1">
                <a:latin typeface="Times New Roman" panose="02020603050405020304" pitchFamily="18" charset="0"/>
              </a:rPr>
              <a:t>Memori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fisik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berisi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sejumlah</a:t>
            </a:r>
            <a:r>
              <a:rPr lang="en-US" altLang="id-ID" sz="2800" dirty="0">
                <a:latin typeface="Times New Roman" panose="02020603050405020304" pitchFamily="18" charset="0"/>
              </a:rPr>
              <a:t> page frame yang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memuat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sebagian</a:t>
            </a:r>
            <a:r>
              <a:rPr lang="en-US" altLang="id-ID" sz="2800" dirty="0">
                <a:latin typeface="Times New Roman" panose="02020603050405020304" pitchFamily="18" charset="0"/>
              </a:rPr>
              <a:t> page proses.</a:t>
            </a:r>
          </a:p>
          <a:p>
            <a:pPr algn="just"/>
            <a:r>
              <a:rPr lang="en-US" altLang="id-ID" sz="2800" dirty="0" err="1">
                <a:latin typeface="Times New Roman" panose="02020603050405020304" pitchFamily="18" charset="0"/>
              </a:rPr>
              <a:t>Terdapat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mekanisme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translasi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untuk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memetakan</a:t>
            </a:r>
            <a:r>
              <a:rPr lang="en-US" altLang="id-ID" sz="2800" dirty="0">
                <a:latin typeface="Times New Roman" panose="02020603050405020304" pitchFamily="18" charset="0"/>
              </a:rPr>
              <a:t> page </a:t>
            </a:r>
            <a:r>
              <a:rPr lang="en-US" altLang="id-ID" sz="2800" dirty="0" err="1">
                <a:latin typeface="Times New Roman" panose="02020603050405020304" pitchFamily="18" charset="0"/>
              </a:rPr>
              <a:t>ke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fisik</a:t>
            </a:r>
            <a:r>
              <a:rPr lang="en-US" altLang="id-ID" sz="2800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sz="2800" dirty="0">
                <a:latin typeface="Times New Roman" panose="02020603050405020304" pitchFamily="18" charset="0"/>
              </a:rPr>
              <a:t>Karena masing</a:t>
            </a:r>
            <a:r>
              <a:rPr lang="en-US" altLang="id-ID" sz="2800" baseline="30000" dirty="0">
                <a:latin typeface="Times New Roman" panose="02020603050405020304" pitchFamily="18" charset="0"/>
              </a:rPr>
              <a:t>2</a:t>
            </a:r>
            <a:r>
              <a:rPr lang="en-US" altLang="id-ID" sz="2800" dirty="0">
                <a:latin typeface="Times New Roman" panose="02020603050405020304" pitchFamily="18" charset="0"/>
              </a:rPr>
              <a:t> page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dipetakan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terpisah</a:t>
            </a:r>
            <a:r>
              <a:rPr lang="en-US" altLang="id-ID" sz="2800" dirty="0">
                <a:latin typeface="Times New Roman" panose="02020603050405020304" pitchFamily="18" charset="0"/>
              </a:rPr>
              <a:t>, frame-frame proses </a:t>
            </a:r>
            <a:r>
              <a:rPr lang="en-US" altLang="id-ID" sz="2800" dirty="0" err="1">
                <a:latin typeface="Times New Roman" panose="02020603050405020304" pitchFamily="18" charset="0"/>
              </a:rPr>
              <a:t>tidak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perlu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menempati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memori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fisik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berurutan</a:t>
            </a:r>
            <a:r>
              <a:rPr lang="en-US" altLang="id-ID" sz="2800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sz="2800" dirty="0" err="1">
                <a:latin typeface="Times New Roman" panose="02020603050405020304" pitchFamily="18" charset="0"/>
              </a:rPr>
              <a:t>Sistem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memori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maya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memiliki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properti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kontigu</a:t>
            </a:r>
            <a:r>
              <a:rPr lang="en-US" altLang="id-ID" sz="2800" dirty="0">
                <a:latin typeface="Times New Roman" panose="02020603050405020304" pitchFamily="18" charset="0"/>
              </a:rPr>
              <a:t> pada </a:t>
            </a:r>
            <a:r>
              <a:rPr lang="en-US" altLang="id-ID" sz="2800" dirty="0" err="1">
                <a:latin typeface="Times New Roman" panose="02020603050405020304" pitchFamily="18" charset="0"/>
              </a:rPr>
              <a:t>ruang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maya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namun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tidak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harus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kontigu</a:t>
            </a:r>
            <a:r>
              <a:rPr lang="en-US" altLang="id-ID" sz="2800" dirty="0">
                <a:latin typeface="Times New Roman" panose="02020603050405020304" pitchFamily="18" charset="0"/>
              </a:rPr>
              <a:t> di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memori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nyata</a:t>
            </a:r>
            <a:r>
              <a:rPr lang="en-US" altLang="id-ID" sz="2800" dirty="0">
                <a:latin typeface="Times New Roman" panose="02020603050405020304" pitchFamily="18" charset="0"/>
              </a:rPr>
              <a:t>.</a:t>
            </a:r>
          </a:p>
          <a:p>
            <a:pPr algn="just">
              <a:buFontTx/>
              <a:buNone/>
            </a:pPr>
            <a:endParaRPr lang="en-US" altLang="id-ID" sz="2800" baseline="30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FCD361A-2D8A-4DE5-BCB2-D1603328ED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9632" y="796743"/>
            <a:ext cx="7632006" cy="1426370"/>
          </a:xfrm>
        </p:spPr>
        <p:txBody>
          <a:bodyPr/>
          <a:lstStyle/>
          <a:p>
            <a:r>
              <a:rPr lang="en-US" altLang="id-ID" dirty="0" err="1">
                <a:latin typeface="Times New Roman" panose="02020603050405020304" pitchFamily="18" charset="0"/>
              </a:rPr>
              <a:t>Properti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disebut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kontigu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semu</a:t>
            </a:r>
            <a:r>
              <a:rPr lang="en-US" altLang="id-ID" dirty="0">
                <a:latin typeface="Times New Roman" panose="02020603050405020304" pitchFamily="18" charset="0"/>
              </a:rPr>
              <a:t> (artificial contiguity).</a:t>
            </a:r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B1522CB7-90D5-4158-8D9F-3D1821F39E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30686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3" name="Rectangle 5">
            <a:extLst>
              <a:ext uri="{FF2B5EF4-FFF2-40B4-BE49-F238E27FC236}">
                <a16:creationId xmlns:a16="http://schemas.microsoft.com/office/drawing/2014/main" id="{4EE951C9-8460-435A-8D7A-D3DC571438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34290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4" name="Rectangle 6">
            <a:extLst>
              <a:ext uri="{FF2B5EF4-FFF2-40B4-BE49-F238E27FC236}">
                <a16:creationId xmlns:a16="http://schemas.microsoft.com/office/drawing/2014/main" id="{041EDBF7-FA5B-4EDD-900B-D055FC457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3789363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5" name="Rectangle 7">
            <a:extLst>
              <a:ext uri="{FF2B5EF4-FFF2-40B4-BE49-F238E27FC236}">
                <a16:creationId xmlns:a16="http://schemas.microsoft.com/office/drawing/2014/main" id="{245C0D28-62B3-4EAF-83A0-D97960F6B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1497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6" name="Rectangle 8">
            <a:extLst>
              <a:ext uri="{FF2B5EF4-FFF2-40B4-BE49-F238E27FC236}">
                <a16:creationId xmlns:a16="http://schemas.microsoft.com/office/drawing/2014/main" id="{2316F365-75D3-4384-B860-2B124BDBA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508500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7" name="Rectangle 9">
            <a:extLst>
              <a:ext uri="{FF2B5EF4-FFF2-40B4-BE49-F238E27FC236}">
                <a16:creationId xmlns:a16="http://schemas.microsoft.com/office/drawing/2014/main" id="{CDEE2FD5-B538-4FD5-BD66-EEF9668C9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8688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8" name="Rectangle 10">
            <a:extLst>
              <a:ext uri="{FF2B5EF4-FFF2-40B4-BE49-F238E27FC236}">
                <a16:creationId xmlns:a16="http://schemas.microsoft.com/office/drawing/2014/main" id="{371461A2-1BF3-440E-BBC5-ABF1B8749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52292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59" name="Rectangle 11">
            <a:extLst>
              <a:ext uri="{FF2B5EF4-FFF2-40B4-BE49-F238E27FC236}">
                <a16:creationId xmlns:a16="http://schemas.microsoft.com/office/drawing/2014/main" id="{C3F0FDB6-64D2-4A8D-AA52-91EE89467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55880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0" name="Rectangle 12">
            <a:extLst>
              <a:ext uri="{FF2B5EF4-FFF2-40B4-BE49-F238E27FC236}">
                <a16:creationId xmlns:a16="http://schemas.microsoft.com/office/drawing/2014/main" id="{C9EBB278-F3E0-428C-A5D8-1475FE3DC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59483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1" name="Rectangle 16">
            <a:extLst>
              <a:ext uri="{FF2B5EF4-FFF2-40B4-BE49-F238E27FC236}">
                <a16:creationId xmlns:a16="http://schemas.microsoft.com/office/drawing/2014/main" id="{7F634F1B-BDC3-40DA-8E2C-456A8D451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3429000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2" name="Rectangle 17">
            <a:extLst>
              <a:ext uri="{FF2B5EF4-FFF2-40B4-BE49-F238E27FC236}">
                <a16:creationId xmlns:a16="http://schemas.microsoft.com/office/drawing/2014/main" id="{857ABCAB-CC0E-45B8-A0C6-95E99AE26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1481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3" name="Rectangle 18">
            <a:extLst>
              <a:ext uri="{FF2B5EF4-FFF2-40B4-BE49-F238E27FC236}">
                <a16:creationId xmlns:a16="http://schemas.microsoft.com/office/drawing/2014/main" id="{7F4CB5B9-D25C-4115-A985-6536396DD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52292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4" name="Rectangle 19">
            <a:extLst>
              <a:ext uri="{FF2B5EF4-FFF2-40B4-BE49-F238E27FC236}">
                <a16:creationId xmlns:a16="http://schemas.microsoft.com/office/drawing/2014/main" id="{11ECA75F-D687-41FB-B15B-10ADF6253F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1481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5" name="Rectangle 21">
            <a:extLst>
              <a:ext uri="{FF2B5EF4-FFF2-40B4-BE49-F238E27FC236}">
                <a16:creationId xmlns:a16="http://schemas.microsoft.com/office/drawing/2014/main" id="{5291A0D4-D654-4E5D-9517-7ED66CDBB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52292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6" name="Rectangle 22">
            <a:extLst>
              <a:ext uri="{FF2B5EF4-FFF2-40B4-BE49-F238E27FC236}">
                <a16:creationId xmlns:a16="http://schemas.microsoft.com/office/drawing/2014/main" id="{20119B8D-B551-422D-AA98-794CF35F4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149725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7" name="Rectangle 23">
            <a:extLst>
              <a:ext uri="{FF2B5EF4-FFF2-40B4-BE49-F238E27FC236}">
                <a16:creationId xmlns:a16="http://schemas.microsoft.com/office/drawing/2014/main" id="{845BC3AF-A66C-4B3B-86BC-82EB22B6D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140075"/>
            <a:ext cx="1295400" cy="3603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8" name="Rectangle 24">
            <a:extLst>
              <a:ext uri="{FF2B5EF4-FFF2-40B4-BE49-F238E27FC236}">
                <a16:creationId xmlns:a16="http://schemas.microsoft.com/office/drawing/2014/main" id="{D2F297C8-D1E8-46F4-B29E-6C745C4780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500438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69" name="Rectangle 25">
            <a:extLst>
              <a:ext uri="{FF2B5EF4-FFF2-40B4-BE49-F238E27FC236}">
                <a16:creationId xmlns:a16="http://schemas.microsoft.com/office/drawing/2014/main" id="{8F7337DB-5D3F-4270-ADCD-C1DB47B66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85921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0" name="Rectangle 26">
            <a:extLst>
              <a:ext uri="{FF2B5EF4-FFF2-40B4-BE49-F238E27FC236}">
                <a16:creationId xmlns:a16="http://schemas.microsoft.com/office/drawing/2014/main" id="{B2E35B48-6A33-4955-A05B-E9CB0BD2E0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42211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1" name="Rectangle 27">
            <a:extLst>
              <a:ext uri="{FF2B5EF4-FFF2-40B4-BE49-F238E27FC236}">
                <a16:creationId xmlns:a16="http://schemas.microsoft.com/office/drawing/2014/main" id="{8418774B-2CE0-4B5D-A77A-469C98D4E0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458152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2" name="Rectangle 28">
            <a:extLst>
              <a:ext uri="{FF2B5EF4-FFF2-40B4-BE49-F238E27FC236}">
                <a16:creationId xmlns:a16="http://schemas.microsoft.com/office/drawing/2014/main" id="{61170F37-C83A-4454-B3D0-2CDEE707A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494030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3" name="Rectangle 29">
            <a:extLst>
              <a:ext uri="{FF2B5EF4-FFF2-40B4-BE49-F238E27FC236}">
                <a16:creationId xmlns:a16="http://schemas.microsoft.com/office/drawing/2014/main" id="{E788FA39-D35C-4E25-9F8F-CE619C6FD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5300663"/>
            <a:ext cx="12954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4" name="Rectangle 30">
            <a:extLst>
              <a:ext uri="{FF2B5EF4-FFF2-40B4-BE49-F238E27FC236}">
                <a16:creationId xmlns:a16="http://schemas.microsoft.com/office/drawing/2014/main" id="{121CE544-68E7-4AD4-ACE5-18F14A1C1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49885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5" name="Rectangle 31">
            <a:extLst>
              <a:ext uri="{FF2B5EF4-FFF2-40B4-BE49-F238E27FC236}">
                <a16:creationId xmlns:a16="http://schemas.microsoft.com/office/drawing/2014/main" id="{192E976D-8D7A-4445-9F23-EC737C2422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421957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6" name="Rectangle 32">
            <a:extLst>
              <a:ext uri="{FF2B5EF4-FFF2-40B4-BE49-F238E27FC236}">
                <a16:creationId xmlns:a16="http://schemas.microsoft.com/office/drawing/2014/main" id="{0F9B98F3-F8FD-447A-80B1-C9581115C8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5300663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7" name="Rectangle 33">
            <a:extLst>
              <a:ext uri="{FF2B5EF4-FFF2-40B4-BE49-F238E27FC236}">
                <a16:creationId xmlns:a16="http://schemas.microsoft.com/office/drawing/2014/main" id="{083C35B0-BB22-4E1A-9D2C-9144E5B19B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498850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8" name="Rectangle 34">
            <a:extLst>
              <a:ext uri="{FF2B5EF4-FFF2-40B4-BE49-F238E27FC236}">
                <a16:creationId xmlns:a16="http://schemas.microsoft.com/office/drawing/2014/main" id="{6DDA6DBF-A842-4380-B6CB-6CF53AA3A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4219575"/>
            <a:ext cx="12954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79" name="Rectangle 36">
            <a:extLst>
              <a:ext uri="{FF2B5EF4-FFF2-40B4-BE49-F238E27FC236}">
                <a16:creationId xmlns:a16="http://schemas.microsoft.com/office/drawing/2014/main" id="{499DF582-7C67-4763-B8C9-DC13A303C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500438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80" name="Rectangle 37">
            <a:extLst>
              <a:ext uri="{FF2B5EF4-FFF2-40B4-BE49-F238E27FC236}">
                <a16:creationId xmlns:a16="http://schemas.microsoft.com/office/drawing/2014/main" id="{7046DC96-1139-446A-BDB5-7775F8488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4221163"/>
            <a:ext cx="1295400" cy="3603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7681" name="Line 38">
            <a:extLst>
              <a:ext uri="{FF2B5EF4-FFF2-40B4-BE49-F238E27FC236}">
                <a16:creationId xmlns:a16="http://schemas.microsoft.com/office/drawing/2014/main" id="{920FAC7D-0D12-4519-8891-765040BE9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3075" y="3644900"/>
            <a:ext cx="2160588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7682" name="Line 39">
            <a:extLst>
              <a:ext uri="{FF2B5EF4-FFF2-40B4-BE49-F238E27FC236}">
                <a16:creationId xmlns:a16="http://schemas.microsoft.com/office/drawing/2014/main" id="{AAB45D32-C40A-4D8C-9359-3F7704DBFEA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83075" y="3355975"/>
            <a:ext cx="2232025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7683" name="Line 40">
            <a:extLst>
              <a:ext uri="{FF2B5EF4-FFF2-40B4-BE49-F238E27FC236}">
                <a16:creationId xmlns:a16="http://schemas.microsoft.com/office/drawing/2014/main" id="{B881A4BE-635A-459D-95F4-7EE816B8A742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4663" y="4005263"/>
            <a:ext cx="2232025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7684" name="Text Box 42">
            <a:extLst>
              <a:ext uri="{FF2B5EF4-FFF2-40B4-BE49-F238E27FC236}">
                <a16:creationId xmlns:a16="http://schemas.microsoft.com/office/drawing/2014/main" id="{64D9CB90-4BEC-4C1C-9BDA-8EBE1835E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650" y="2441575"/>
            <a:ext cx="149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>
                <a:latin typeface="Times New Roman" panose="02020603050405020304" pitchFamily="18" charset="0"/>
              </a:rPr>
              <a:t>Memori Maya</a:t>
            </a:r>
          </a:p>
        </p:txBody>
      </p:sp>
      <p:sp>
        <p:nvSpPr>
          <p:cNvPr id="27685" name="Text Box 43">
            <a:extLst>
              <a:ext uri="{FF2B5EF4-FFF2-40B4-BE49-F238E27FC236}">
                <a16:creationId xmlns:a16="http://schemas.microsoft.com/office/drawing/2014/main" id="{7E8BFC1B-8C25-4D99-A52D-0A7A9E90C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5100" y="2563813"/>
            <a:ext cx="1524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>
                <a:latin typeface="Times New Roman" panose="02020603050405020304" pitchFamily="18" charset="0"/>
              </a:rPr>
              <a:t>Memori Nyata</a:t>
            </a:r>
          </a:p>
        </p:txBody>
      </p:sp>
      <p:sp>
        <p:nvSpPr>
          <p:cNvPr id="27686" name="Line 44">
            <a:extLst>
              <a:ext uri="{FF2B5EF4-FFF2-40B4-BE49-F238E27FC236}">
                <a16:creationId xmlns:a16="http://schemas.microsoft.com/office/drawing/2014/main" id="{8DBFDB06-3126-4A4F-B9F3-D05F68A8513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84663" y="4437063"/>
            <a:ext cx="22320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7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7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7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76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27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76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76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7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7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276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7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7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7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7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7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7652" grpId="0" animBg="1"/>
      <p:bldP spid="27653" grpId="0" animBg="1"/>
      <p:bldP spid="27654" grpId="0" animBg="1"/>
      <p:bldP spid="27655" grpId="0" animBg="1"/>
      <p:bldP spid="27656" grpId="0" animBg="1"/>
      <p:bldP spid="27657" grpId="0" animBg="1"/>
      <p:bldP spid="27658" grpId="0" animBg="1"/>
      <p:bldP spid="27659" grpId="0" animBg="1"/>
      <p:bldP spid="27660" grpId="0" animBg="1"/>
      <p:bldP spid="27661" grpId="0" animBg="1"/>
      <p:bldP spid="27662" grpId="0" animBg="1"/>
      <p:bldP spid="27663" grpId="0" animBg="1"/>
      <p:bldP spid="27664" grpId="0" animBg="1"/>
      <p:bldP spid="27665" grpId="0" animBg="1"/>
      <p:bldP spid="27666" grpId="0" animBg="1"/>
      <p:bldP spid="27667" grpId="0" animBg="1"/>
      <p:bldP spid="27668" grpId="0" animBg="1"/>
      <p:bldP spid="27669" grpId="0" animBg="1"/>
      <p:bldP spid="27670" grpId="0" animBg="1"/>
      <p:bldP spid="27671" grpId="0" animBg="1"/>
      <p:bldP spid="27672" grpId="0" animBg="1"/>
      <p:bldP spid="27673" grpId="0" animBg="1"/>
      <p:bldP spid="27674" grpId="0" animBg="1"/>
      <p:bldP spid="27675" grpId="0" animBg="1"/>
      <p:bldP spid="27676" grpId="0" animBg="1"/>
      <p:bldP spid="27677" grpId="0" animBg="1"/>
      <p:bldP spid="27678" grpId="0" animBg="1"/>
      <p:bldP spid="27679" grpId="0" animBg="1"/>
      <p:bldP spid="27680" grpId="0" animBg="1"/>
      <p:bldP spid="27681" grpId="0" animBg="1"/>
      <p:bldP spid="27682" grpId="0" animBg="1"/>
      <p:bldP spid="27683" grpId="0" animBg="1"/>
      <p:bldP spid="27684" grpId="0"/>
      <p:bldP spid="27685" grpId="0"/>
      <p:bldP spid="2768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EB4A4328-1214-459C-ADA0-DBF3E1A009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Fungsi</a:t>
            </a:r>
            <a:r>
              <a:rPr lang="en-US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MMU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4CA96541-107F-404E-8DD7-EA7D351F93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99185" y="1700808"/>
            <a:ext cx="7499350" cy="4800600"/>
          </a:xfrm>
        </p:spPr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MMU </a:t>
            </a:r>
            <a:r>
              <a:rPr lang="en-US" altLang="id-ID" dirty="0" err="1">
                <a:latin typeface="Times New Roman" panose="02020603050405020304" pitchFamily="18" charset="0"/>
              </a:rPr>
              <a:t>memiliki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fungsi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sebagai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berikut</a:t>
            </a:r>
            <a:r>
              <a:rPr lang="en-US" altLang="id-ID" dirty="0">
                <a:latin typeface="Times New Roman" panose="02020603050405020304" pitchFamily="18" charset="0"/>
              </a:rPr>
              <a:t> :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Pemetaan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Bila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diminta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tersedia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, MMU </a:t>
            </a:r>
            <a:r>
              <a:rPr lang="en-US" altLang="id-ID" dirty="0" err="1">
                <a:latin typeface="Times New Roman" panose="02020603050405020304" pitchFamily="18" charset="0"/>
              </a:rPr>
              <a:t>menerbitkan</a:t>
            </a:r>
            <a:r>
              <a:rPr lang="en-US" altLang="id-ID" dirty="0">
                <a:latin typeface="Times New Roman" panose="02020603050405020304" pitchFamily="18" charset="0"/>
              </a:rPr>
              <a:t> exception </a:t>
            </a:r>
            <a:r>
              <a:rPr lang="en-US" altLang="id-ID" dirty="0" err="1">
                <a:latin typeface="Times New Roman" panose="02020603050405020304" pitchFamily="18" charset="0"/>
              </a:rPr>
              <a:t>adanya</a:t>
            </a:r>
            <a:r>
              <a:rPr lang="en-US" altLang="id-ID" dirty="0">
                <a:latin typeface="Times New Roman" panose="02020603050405020304" pitchFamily="18" charset="0"/>
              </a:rPr>
              <a:t> page-fault.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89793A2A-E054-4208-9766-342F71835E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Skema Pemetaan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E24A7685-3F21-483C-A607-E8455F6EFA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Pada </a:t>
            </a:r>
            <a:r>
              <a:rPr lang="en-US" altLang="id-ID" dirty="0" err="1">
                <a:latin typeface="Times New Roman" panose="02020603050405020304" pitchFamily="18" charset="0"/>
              </a:rPr>
              <a:t>komputer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dengan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,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diletakkan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bus </a:t>
            </a:r>
            <a:r>
              <a:rPr lang="en-US" altLang="id-ID" dirty="0" err="1">
                <a:latin typeface="Times New Roman" panose="02020603050405020304" pitchFamily="18" charset="0"/>
              </a:rPr>
              <a:t>secara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langsung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namun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dilewatkan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MMU yang </a:t>
            </a:r>
            <a:r>
              <a:rPr lang="en-US" altLang="id-ID" dirty="0" err="1">
                <a:latin typeface="Times New Roman" panose="02020603050405020304" pitchFamily="18" charset="0"/>
              </a:rPr>
              <a:t>memetakan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Umumnya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lebih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besar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B999FC53-4907-4C4B-A5B8-271D0FDC88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5656" y="26064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Komponen Internal MMU</a:t>
            </a:r>
          </a:p>
        </p:txBody>
      </p:sp>
      <p:sp>
        <p:nvSpPr>
          <p:cNvPr id="30723" name="Rectangle 4">
            <a:extLst>
              <a:ext uri="{FF2B5EF4-FFF2-40B4-BE49-F238E27FC236}">
                <a16:creationId xmlns:a16="http://schemas.microsoft.com/office/drawing/2014/main" id="{00920E34-8702-4168-A83F-3C023A4AF1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3544" y="2119610"/>
            <a:ext cx="547370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Nomor Page</a:t>
            </a:r>
          </a:p>
        </p:txBody>
      </p:sp>
      <p:sp>
        <p:nvSpPr>
          <p:cNvPr id="30724" name="Rectangle 5">
            <a:extLst>
              <a:ext uri="{FF2B5EF4-FFF2-40B4-BE49-F238E27FC236}">
                <a16:creationId xmlns:a16="http://schemas.microsoft.com/office/drawing/2014/main" id="{086CD9E5-0D03-478D-AFFF-BC0DBA73BB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7244" y="2119610"/>
            <a:ext cx="165735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Offset</a:t>
            </a:r>
          </a:p>
        </p:txBody>
      </p:sp>
      <p:sp>
        <p:nvSpPr>
          <p:cNvPr id="30725" name="Rectangle 6">
            <a:extLst>
              <a:ext uri="{FF2B5EF4-FFF2-40B4-BE49-F238E27FC236}">
                <a16:creationId xmlns:a16="http://schemas.microsoft.com/office/drawing/2014/main" id="{73FC45EF-5037-4B78-8877-E6B1A976C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0394" y="4854873"/>
            <a:ext cx="273685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Nomor Page Frame</a:t>
            </a:r>
          </a:p>
        </p:txBody>
      </p:sp>
      <p:sp>
        <p:nvSpPr>
          <p:cNvPr id="30726" name="Rectangle 7">
            <a:extLst>
              <a:ext uri="{FF2B5EF4-FFF2-40B4-BE49-F238E27FC236}">
                <a16:creationId xmlns:a16="http://schemas.microsoft.com/office/drawing/2014/main" id="{46AA9FD3-8930-48F1-B456-709728C50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7244" y="4856460"/>
            <a:ext cx="165735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Offset</a:t>
            </a:r>
          </a:p>
        </p:txBody>
      </p:sp>
      <p:sp>
        <p:nvSpPr>
          <p:cNvPr id="30727" name="Rectangle 8">
            <a:extLst>
              <a:ext uri="{FF2B5EF4-FFF2-40B4-BE49-F238E27FC236}">
                <a16:creationId xmlns:a16="http://schemas.microsoft.com/office/drawing/2014/main" id="{46BCA07D-3B9F-48DA-B308-59985377C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3544" y="3054648"/>
            <a:ext cx="4464050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Tabel Page</a:t>
            </a:r>
          </a:p>
        </p:txBody>
      </p:sp>
      <p:sp>
        <p:nvSpPr>
          <p:cNvPr id="30728" name="Line 9">
            <a:extLst>
              <a:ext uri="{FF2B5EF4-FFF2-40B4-BE49-F238E27FC236}">
                <a16:creationId xmlns:a16="http://schemas.microsoft.com/office/drawing/2014/main" id="{52933689-6E45-4096-A303-1B1D048959C4}"/>
              </a:ext>
            </a:extLst>
          </p:cNvPr>
          <p:cNvSpPr>
            <a:spLocks noChangeShapeType="1"/>
          </p:cNvSpPr>
          <p:nvPr/>
        </p:nvSpPr>
        <p:spPr bwMode="auto">
          <a:xfrm>
            <a:off x="3460031" y="2622848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0729" name="Line 10">
            <a:extLst>
              <a:ext uri="{FF2B5EF4-FFF2-40B4-BE49-F238E27FC236}">
                <a16:creationId xmlns:a16="http://schemas.microsoft.com/office/drawing/2014/main" id="{30BB7510-A4B3-4282-AECC-8C122C100764}"/>
              </a:ext>
            </a:extLst>
          </p:cNvPr>
          <p:cNvSpPr>
            <a:spLocks noChangeShapeType="1"/>
          </p:cNvSpPr>
          <p:nvPr/>
        </p:nvSpPr>
        <p:spPr bwMode="auto">
          <a:xfrm>
            <a:off x="4541119" y="4423073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0730" name="Line 11">
            <a:extLst>
              <a:ext uri="{FF2B5EF4-FFF2-40B4-BE49-F238E27FC236}">
                <a16:creationId xmlns:a16="http://schemas.microsoft.com/office/drawing/2014/main" id="{03102802-EEF3-4790-8C4D-3CD95860D118}"/>
              </a:ext>
            </a:extLst>
          </p:cNvPr>
          <p:cNvSpPr>
            <a:spLocks noChangeShapeType="1"/>
          </p:cNvSpPr>
          <p:nvPr/>
        </p:nvSpPr>
        <p:spPr bwMode="auto">
          <a:xfrm>
            <a:off x="7349406" y="2622848"/>
            <a:ext cx="0" cy="22320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0731" name="Text Box 12">
            <a:extLst>
              <a:ext uri="{FF2B5EF4-FFF2-40B4-BE49-F238E27FC236}">
                <a16:creationId xmlns:a16="http://schemas.microsoft.com/office/drawing/2014/main" id="{E887E9B7-A86A-4FB9-93FC-F2D05811C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7594" y="1708448"/>
            <a:ext cx="3048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>
                <a:latin typeface="Times New Roman" panose="02020603050405020304" pitchFamily="18" charset="0"/>
              </a:rPr>
              <a:t>Register Alamat Memori Maya</a:t>
            </a:r>
          </a:p>
        </p:txBody>
      </p:sp>
      <p:sp>
        <p:nvSpPr>
          <p:cNvPr id="30732" name="Text Box 13">
            <a:extLst>
              <a:ext uri="{FF2B5EF4-FFF2-40B4-BE49-F238E27FC236}">
                <a16:creationId xmlns:a16="http://schemas.microsoft.com/office/drawing/2014/main" id="{61B7AD6C-C899-4642-BFBA-2FE8EC9EF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2556" y="5502573"/>
            <a:ext cx="3073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>
                <a:latin typeface="Times New Roman" panose="02020603050405020304" pitchFamily="18" charset="0"/>
              </a:rPr>
              <a:t>Register Alamat Memori Nyata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/>
      <p:bldP spid="30724" grpId="0" animBg="1"/>
      <p:bldP spid="30725" grpId="0" animBg="1"/>
      <p:bldP spid="30726" grpId="0" animBg="1"/>
      <p:bldP spid="30727" grpId="0" animBg="1"/>
      <p:bldP spid="30728" grpId="0" animBg="1"/>
      <p:bldP spid="30729" grpId="0" animBg="1"/>
      <p:bldP spid="30730" grpId="0" animBg="1"/>
      <p:bldP spid="30731" grpId="0"/>
      <p:bldP spid="307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C8C6E478-E004-49B1-8E12-3DC58E22F4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Komponen MMU 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CBDC51FD-F289-473C-AECA-6BB4C636F1C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Times New Roman" pitchFamily="18" charset="0"/>
              </a:rPr>
              <a:t>Register Alamat Maya</a:t>
            </a:r>
          </a:p>
          <a:p>
            <a:pPr marL="640080" lvl="1" indent="-237744" algn="just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Menyimpan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 yang </a:t>
            </a:r>
            <a:r>
              <a:rPr lang="en-US" dirty="0" err="1">
                <a:latin typeface="Times New Roman" pitchFamily="18" charset="0"/>
              </a:rPr>
              <a:t>diacu</a:t>
            </a:r>
            <a:endParaRPr lang="en-US" dirty="0">
              <a:latin typeface="Times New Roman" pitchFamily="18" charset="0"/>
            </a:endParaRPr>
          </a:p>
          <a:p>
            <a:pPr marL="640080" lvl="1" indent="-237744" algn="just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>
                <a:latin typeface="Times New Roman" pitchFamily="18" charset="0"/>
              </a:rPr>
              <a:t>Nilai di register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dibagi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menjadi</a:t>
            </a:r>
            <a:r>
              <a:rPr lang="en-US" dirty="0">
                <a:latin typeface="Times New Roman" pitchFamily="18" charset="0"/>
              </a:rPr>
              <a:t> 2 :</a:t>
            </a:r>
          </a:p>
          <a:p>
            <a:pPr marL="886968" lvl="2" algn="just" fontAlgn="auto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>
                <a:latin typeface="Times New Roman" pitchFamily="18" charset="0"/>
              </a:rPr>
              <a:t>Bit </a:t>
            </a:r>
            <a:r>
              <a:rPr lang="en-US" dirty="0" err="1">
                <a:latin typeface="Times New Roman" pitchFamily="18" charset="0"/>
              </a:rPr>
              <a:t>beroder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tinggi</a:t>
            </a:r>
            <a:r>
              <a:rPr lang="en-US" dirty="0">
                <a:latin typeface="Times New Roman" pitchFamily="18" charset="0"/>
              </a:rPr>
              <a:t> yang </a:t>
            </a:r>
            <a:r>
              <a:rPr lang="en-US" dirty="0" err="1">
                <a:latin typeface="Times New Roman" pitchFamily="18" charset="0"/>
              </a:rPr>
              <a:t>menyatakan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nomor</a:t>
            </a:r>
            <a:r>
              <a:rPr lang="en-US" dirty="0">
                <a:latin typeface="Times New Roman" pitchFamily="18" charset="0"/>
              </a:rPr>
              <a:t> page </a:t>
            </a:r>
            <a:r>
              <a:rPr lang="en-US" dirty="0" err="1">
                <a:latin typeface="Times New Roman" pitchFamily="18" charset="0"/>
              </a:rPr>
              <a:t>maya</a:t>
            </a:r>
            <a:endParaRPr lang="en-US" dirty="0">
              <a:latin typeface="Times New Roman" pitchFamily="18" charset="0"/>
            </a:endParaRPr>
          </a:p>
          <a:p>
            <a:pPr marL="886968" lvl="2" algn="just" fontAlgn="auto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>
                <a:latin typeface="Times New Roman" pitchFamily="18" charset="0"/>
              </a:rPr>
              <a:t>Bit-bit </a:t>
            </a:r>
            <a:r>
              <a:rPr lang="en-US" dirty="0" err="1">
                <a:latin typeface="Times New Roman" pitchFamily="18" charset="0"/>
              </a:rPr>
              <a:t>sisa</a:t>
            </a:r>
            <a:r>
              <a:rPr lang="en-US" dirty="0">
                <a:latin typeface="Times New Roman" pitchFamily="18" charset="0"/>
              </a:rPr>
              <a:t> yang </a:t>
            </a:r>
            <a:r>
              <a:rPr lang="en-US" dirty="0" err="1">
                <a:latin typeface="Times New Roman" pitchFamily="18" charset="0"/>
              </a:rPr>
              <a:t>merupakan</a:t>
            </a:r>
            <a:r>
              <a:rPr lang="en-US" dirty="0">
                <a:latin typeface="Times New Roman" pitchFamily="18" charset="0"/>
              </a:rPr>
              <a:t> offset </a:t>
            </a:r>
            <a:r>
              <a:rPr lang="en-US" dirty="0" err="1">
                <a:latin typeface="Times New Roman" pitchFamily="18" charset="0"/>
              </a:rPr>
              <a:t>alamat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maya</a:t>
            </a:r>
            <a:endParaRPr lang="en-US" dirty="0">
              <a:latin typeface="Times New Roman" pitchFamily="18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>
                <a:latin typeface="Times New Roman" pitchFamily="18" charset="0"/>
              </a:rPr>
              <a:t>Tabel</a:t>
            </a:r>
            <a:r>
              <a:rPr lang="en-US" dirty="0">
                <a:latin typeface="Times New Roman" pitchFamily="18" charset="0"/>
              </a:rPr>
              <a:t> page</a:t>
            </a:r>
          </a:p>
          <a:p>
            <a:pPr marL="640080" lvl="1" indent="-237744" algn="just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Berisi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informasi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mengenai</a:t>
            </a:r>
            <a:endParaRPr lang="en-US" dirty="0">
              <a:latin typeface="Times New Roman" pitchFamily="18" charset="0"/>
            </a:endParaRPr>
          </a:p>
          <a:p>
            <a:pPr marL="886968" lvl="2" algn="just" fontAlgn="auto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>
                <a:latin typeface="Times New Roman" pitchFamily="18" charset="0"/>
              </a:rPr>
              <a:t>Present bit</a:t>
            </a:r>
          </a:p>
          <a:p>
            <a:pPr marL="886968" lvl="2" algn="just" fontAlgn="auto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 err="1">
                <a:latin typeface="Times New Roman" pitchFamily="18" charset="0"/>
              </a:rPr>
              <a:t>Nomor</a:t>
            </a:r>
            <a:r>
              <a:rPr lang="en-US" dirty="0">
                <a:latin typeface="Times New Roman" pitchFamily="18" charset="0"/>
              </a:rPr>
              <a:t> page frame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4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4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>
            <a:extLst>
              <a:ext uri="{FF2B5EF4-FFF2-40B4-BE49-F238E27FC236}">
                <a16:creationId xmlns:a16="http://schemas.microsoft.com/office/drawing/2014/main" id="{FADCB67F-FA8F-437E-99A0-F15DE65D881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35100" y="1447800"/>
            <a:ext cx="7241356" cy="4800600"/>
          </a:xfrm>
        </p:spPr>
        <p:txBody>
          <a:bodyPr/>
          <a:lstStyle/>
          <a:p>
            <a:pPr algn="just"/>
            <a:r>
              <a:rPr lang="en-US" altLang="id-ID" sz="3600" dirty="0">
                <a:latin typeface="Times New Roman" panose="02020603050405020304" pitchFamily="18" charset="0"/>
              </a:rPr>
              <a:t>Register </a:t>
            </a:r>
            <a:r>
              <a:rPr lang="en-US" altLang="id-ID" sz="36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3600" dirty="0">
                <a:latin typeface="Times New Roman" panose="02020603050405020304" pitchFamily="18" charset="0"/>
              </a:rPr>
              <a:t> </a:t>
            </a:r>
            <a:r>
              <a:rPr lang="en-US" altLang="id-ID" sz="3600" dirty="0" err="1">
                <a:latin typeface="Times New Roman" panose="02020603050405020304" pitchFamily="18" charset="0"/>
              </a:rPr>
              <a:t>fisik</a:t>
            </a:r>
            <a:endParaRPr lang="en-US" altLang="id-ID" sz="3600" dirty="0">
              <a:latin typeface="Times New Roman" panose="02020603050405020304" pitchFamily="18" charset="0"/>
            </a:endParaRPr>
          </a:p>
          <a:p>
            <a:pPr lvl="1" algn="just"/>
            <a:r>
              <a:rPr lang="en-US" altLang="id-ID" sz="3200" dirty="0" err="1">
                <a:latin typeface="Times New Roman" panose="02020603050405020304" pitchFamily="18" charset="0"/>
              </a:rPr>
              <a:t>Menyimpan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fisik</a:t>
            </a:r>
            <a:r>
              <a:rPr lang="en-US" altLang="id-ID" sz="3200" dirty="0">
                <a:latin typeface="Times New Roman" panose="02020603050405020304" pitchFamily="18" charset="0"/>
              </a:rPr>
              <a:t> yang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disinyalkan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ke</a:t>
            </a:r>
            <a:r>
              <a:rPr lang="en-US" altLang="id-ID" sz="3200" dirty="0">
                <a:latin typeface="Times New Roman" panose="02020603050405020304" pitchFamily="18" charset="0"/>
              </a:rPr>
              <a:t> bus</a:t>
            </a:r>
          </a:p>
          <a:p>
            <a:pPr lvl="1" algn="just"/>
            <a:r>
              <a:rPr lang="en-US" altLang="id-ID" sz="3200" dirty="0">
                <a:latin typeface="Times New Roman" panose="02020603050405020304" pitchFamily="18" charset="0"/>
              </a:rPr>
              <a:t>Nilai di register </a:t>
            </a:r>
            <a:r>
              <a:rPr lang="en-US" altLang="id-ID" sz="32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fisik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dibagi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menjadi</a:t>
            </a:r>
            <a:r>
              <a:rPr lang="en-US" altLang="id-ID" sz="3200" dirty="0">
                <a:latin typeface="Times New Roman" panose="02020603050405020304" pitchFamily="18" charset="0"/>
              </a:rPr>
              <a:t> 2 :</a:t>
            </a:r>
          </a:p>
          <a:p>
            <a:pPr lvl="2" algn="just"/>
            <a:r>
              <a:rPr lang="en-US" altLang="id-ID" sz="2800" dirty="0">
                <a:latin typeface="Times New Roman" panose="02020603050405020304" pitchFamily="18" charset="0"/>
              </a:rPr>
              <a:t>Bit </a:t>
            </a:r>
            <a:r>
              <a:rPr lang="en-US" altLang="id-ID" sz="2800" dirty="0" err="1">
                <a:latin typeface="Times New Roman" panose="02020603050405020304" pitchFamily="18" charset="0"/>
              </a:rPr>
              <a:t>nomor</a:t>
            </a:r>
            <a:r>
              <a:rPr lang="en-US" altLang="id-ID" sz="2800" dirty="0">
                <a:latin typeface="Times New Roman" panose="02020603050405020304" pitchFamily="18" charset="0"/>
              </a:rPr>
              <a:t> page frame</a:t>
            </a:r>
          </a:p>
          <a:p>
            <a:pPr lvl="2" algn="just"/>
            <a:r>
              <a:rPr lang="en-US" altLang="id-ID" sz="2800" dirty="0">
                <a:latin typeface="Times New Roman" panose="02020603050405020304" pitchFamily="18" charset="0"/>
              </a:rPr>
              <a:t>Bit </a:t>
            </a:r>
            <a:r>
              <a:rPr lang="en-US" altLang="id-ID" sz="2800" dirty="0" err="1">
                <a:latin typeface="Times New Roman" panose="02020603050405020304" pitchFamily="18" charset="0"/>
              </a:rPr>
              <a:t>sisa</a:t>
            </a:r>
            <a:r>
              <a:rPr lang="en-US" altLang="id-ID" sz="2800" dirty="0">
                <a:latin typeface="Times New Roman" panose="02020603050405020304" pitchFamily="18" charset="0"/>
              </a:rPr>
              <a:t> / offset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frame.</a:t>
            </a:r>
          </a:p>
          <a:p>
            <a:pPr lvl="1" algn="just"/>
            <a:endParaRPr lang="en-US" altLang="id-ID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>
            <a:extLst>
              <a:ext uri="{FF2B5EF4-FFF2-40B4-BE49-F238E27FC236}">
                <a16:creationId xmlns:a16="http://schemas.microsoft.com/office/drawing/2014/main" id="{FD489619-E5D6-45FB-AC91-059F703781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Untuk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mendapatkan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alamat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rumus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sbb</a:t>
            </a:r>
            <a:r>
              <a:rPr lang="en-US" altLang="id-ID" dirty="0">
                <a:latin typeface="Times New Roman" panose="02020603050405020304" pitchFamily="18" charset="0"/>
              </a:rPr>
              <a:t> :</a:t>
            </a: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Nomor</a:t>
            </a:r>
            <a:r>
              <a:rPr lang="en-US" altLang="id-ID" dirty="0">
                <a:latin typeface="Times New Roman" panose="02020603050405020304" pitchFamily="18" charset="0"/>
              </a:rPr>
              <a:t> Page = Alamat </a:t>
            </a:r>
            <a:r>
              <a:rPr lang="en-US" altLang="id-ID" dirty="0" err="1">
                <a:latin typeface="Times New Roman" panose="02020603050405020304" pitchFamily="18" charset="0"/>
              </a:rPr>
              <a:t>Logika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i="1" dirty="0">
                <a:latin typeface="Times New Roman" panose="02020603050405020304" pitchFamily="18" charset="0"/>
              </a:rPr>
              <a:t>div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Ukuran</a:t>
            </a:r>
            <a:r>
              <a:rPr lang="en-US" altLang="id-ID" dirty="0">
                <a:latin typeface="Times New Roman" panose="02020603050405020304" pitchFamily="18" charset="0"/>
              </a:rPr>
              <a:t> Page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Offset = Alamat </a:t>
            </a:r>
            <a:r>
              <a:rPr lang="en-US" altLang="id-ID" dirty="0" err="1">
                <a:latin typeface="Times New Roman" panose="02020603050405020304" pitchFamily="18" charset="0"/>
              </a:rPr>
              <a:t>Logika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i="1" dirty="0">
                <a:latin typeface="Times New Roman" panose="02020603050405020304" pitchFamily="18" charset="0"/>
              </a:rPr>
              <a:t>mod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Ukuran</a:t>
            </a:r>
            <a:r>
              <a:rPr lang="en-US" altLang="id-ID" dirty="0">
                <a:latin typeface="Times New Roman" panose="02020603050405020304" pitchFamily="18" charset="0"/>
              </a:rPr>
              <a:t> Page</a:t>
            </a:r>
          </a:p>
          <a:p>
            <a:pPr lvl="1" algn="just"/>
            <a:r>
              <a:rPr lang="en-US" altLang="id-ID" dirty="0">
                <a:latin typeface="Times New Roman" panose="02020603050405020304" pitchFamily="18" charset="0"/>
              </a:rPr>
              <a:t>Alamat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 = </a:t>
            </a:r>
            <a:r>
              <a:rPr lang="en-US" altLang="id-ID" dirty="0" err="1">
                <a:latin typeface="Times New Roman" panose="02020603050405020304" pitchFamily="18" charset="0"/>
              </a:rPr>
              <a:t>nomor</a:t>
            </a:r>
            <a:r>
              <a:rPr lang="en-US" altLang="id-ID" dirty="0">
                <a:latin typeface="Times New Roman" panose="02020603050405020304" pitchFamily="18" charset="0"/>
              </a:rPr>
              <a:t> frame * </a:t>
            </a:r>
            <a:r>
              <a:rPr lang="en-US" altLang="id-ID" dirty="0" err="1">
                <a:latin typeface="Times New Roman" panose="02020603050405020304" pitchFamily="18" charset="0"/>
              </a:rPr>
              <a:t>ukuran</a:t>
            </a:r>
            <a:r>
              <a:rPr lang="en-US" altLang="id-ID" dirty="0">
                <a:latin typeface="Times New Roman" panose="02020603050405020304" pitchFamily="18" charset="0"/>
              </a:rPr>
              <a:t> frame + offset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BF63BAA7-CF08-4FF7-B0E3-2FE42189EB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Contoh Translasi</a:t>
            </a:r>
          </a:p>
        </p:txBody>
      </p:sp>
      <p:sp>
        <p:nvSpPr>
          <p:cNvPr id="107524" name="Text Box 4">
            <a:extLst>
              <a:ext uri="{FF2B5EF4-FFF2-40B4-BE49-F238E27FC236}">
                <a16:creationId xmlns:a16="http://schemas.microsoft.com/office/drawing/2014/main" id="{B045F9EF-30D2-4CB7-96C6-BC2AE199B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0763" y="2368550"/>
            <a:ext cx="1581150" cy="366713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latin typeface="Arial" charset="0"/>
                <a:cs typeface="Arial" charset="0"/>
              </a:rPr>
              <a:t>0  0  0  0  0  1</a:t>
            </a:r>
          </a:p>
        </p:txBody>
      </p:sp>
      <p:sp>
        <p:nvSpPr>
          <p:cNvPr id="107525" name="Text Box 5">
            <a:extLst>
              <a:ext uri="{FF2B5EF4-FFF2-40B4-BE49-F238E27FC236}">
                <a16:creationId xmlns:a16="http://schemas.microsoft.com/office/drawing/2014/main" id="{CA1736DA-C230-4FBC-AA45-48111B164B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349500"/>
            <a:ext cx="2597150" cy="366713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latin typeface="Arial" charset="0"/>
                <a:cs typeface="Arial" charset="0"/>
              </a:rPr>
              <a:t>0  1  1  1  0  1  1  1  1  0</a:t>
            </a:r>
          </a:p>
        </p:txBody>
      </p:sp>
      <p:sp>
        <p:nvSpPr>
          <p:cNvPr id="34821" name="Text Box 6">
            <a:extLst>
              <a:ext uri="{FF2B5EF4-FFF2-40B4-BE49-F238E27FC236}">
                <a16:creationId xmlns:a16="http://schemas.microsoft.com/office/drawing/2014/main" id="{5B38CFA6-26C1-4B77-A1F3-5C168C986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341438"/>
            <a:ext cx="2254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Alamat logika : 1502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id="{FEDF7380-3328-4894-9868-ABDAF8967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844675"/>
            <a:ext cx="1784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Nomor Page : 1</a:t>
            </a:r>
          </a:p>
        </p:txBody>
      </p:sp>
      <p:sp>
        <p:nvSpPr>
          <p:cNvPr id="34823" name="Text Box 8">
            <a:extLst>
              <a:ext uri="{FF2B5EF4-FFF2-40B4-BE49-F238E27FC236}">
                <a16:creationId xmlns:a16="http://schemas.microsoft.com/office/drawing/2014/main" id="{16F66BBA-412D-483A-A2F7-A7FA2228C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1844675"/>
            <a:ext cx="1584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Offset : 478</a:t>
            </a:r>
          </a:p>
        </p:txBody>
      </p:sp>
      <p:sp>
        <p:nvSpPr>
          <p:cNvPr id="34824" name="Rectangle 9">
            <a:extLst>
              <a:ext uri="{FF2B5EF4-FFF2-40B4-BE49-F238E27FC236}">
                <a16:creationId xmlns:a16="http://schemas.microsoft.com/office/drawing/2014/main" id="{A2440A3E-3BD1-49B6-9254-1F2A1C3BB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3357563"/>
            <a:ext cx="1439863" cy="358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00101</a:t>
            </a:r>
          </a:p>
        </p:txBody>
      </p:sp>
      <p:sp>
        <p:nvSpPr>
          <p:cNvPr id="34825" name="Rectangle 10">
            <a:extLst>
              <a:ext uri="{FF2B5EF4-FFF2-40B4-BE49-F238E27FC236}">
                <a16:creationId xmlns:a16="http://schemas.microsoft.com/office/drawing/2014/main" id="{0E9AC860-723E-4FAE-98CA-75DC1D2D8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357563"/>
            <a:ext cx="720725" cy="358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1</a:t>
            </a:r>
          </a:p>
        </p:txBody>
      </p:sp>
      <p:sp>
        <p:nvSpPr>
          <p:cNvPr id="34826" name="Rectangle 11">
            <a:extLst>
              <a:ext uri="{FF2B5EF4-FFF2-40B4-BE49-F238E27FC236}">
                <a16:creationId xmlns:a16="http://schemas.microsoft.com/office/drawing/2014/main" id="{690D50EA-90EE-4AD0-BD2B-15A18CCC3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3716338"/>
            <a:ext cx="1439863" cy="358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00110</a:t>
            </a:r>
          </a:p>
        </p:txBody>
      </p:sp>
      <p:sp>
        <p:nvSpPr>
          <p:cNvPr id="34827" name="Rectangle 12">
            <a:extLst>
              <a:ext uri="{FF2B5EF4-FFF2-40B4-BE49-F238E27FC236}">
                <a16:creationId xmlns:a16="http://schemas.microsoft.com/office/drawing/2014/main" id="{6F9A6EF1-0F27-43CA-9F3F-70B7A71AA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716338"/>
            <a:ext cx="720725" cy="358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1</a:t>
            </a:r>
          </a:p>
        </p:txBody>
      </p:sp>
      <p:sp>
        <p:nvSpPr>
          <p:cNvPr id="34828" name="Rectangle 13">
            <a:extLst>
              <a:ext uri="{FF2B5EF4-FFF2-40B4-BE49-F238E27FC236}">
                <a16:creationId xmlns:a16="http://schemas.microsoft.com/office/drawing/2014/main" id="{745BCFE5-5A30-4F3E-B702-65CFC34C1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4064000"/>
            <a:ext cx="1439863" cy="358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00011</a:t>
            </a:r>
          </a:p>
        </p:txBody>
      </p:sp>
      <p:sp>
        <p:nvSpPr>
          <p:cNvPr id="34829" name="Rectangle 14">
            <a:extLst>
              <a:ext uri="{FF2B5EF4-FFF2-40B4-BE49-F238E27FC236}">
                <a16:creationId xmlns:a16="http://schemas.microsoft.com/office/drawing/2014/main" id="{208010BC-D1D0-4167-B267-F280710A8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4064000"/>
            <a:ext cx="720725" cy="358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id-ID"/>
              <a:t>0</a:t>
            </a:r>
          </a:p>
        </p:txBody>
      </p:sp>
      <p:sp>
        <p:nvSpPr>
          <p:cNvPr id="107535" name="Text Box 15">
            <a:extLst>
              <a:ext uri="{FF2B5EF4-FFF2-40B4-BE49-F238E27FC236}">
                <a16:creationId xmlns:a16="http://schemas.microsoft.com/office/drawing/2014/main" id="{C67EE92E-5980-4707-B67F-BB6CFE1B0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4588" y="5608638"/>
            <a:ext cx="1581150" cy="366712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latin typeface="Arial" charset="0"/>
                <a:cs typeface="Arial" charset="0"/>
              </a:rPr>
              <a:t>0  0  0  1  1  0</a:t>
            </a:r>
          </a:p>
        </p:txBody>
      </p:sp>
      <p:sp>
        <p:nvSpPr>
          <p:cNvPr id="107536" name="Text Box 16">
            <a:extLst>
              <a:ext uri="{FF2B5EF4-FFF2-40B4-BE49-F238E27FC236}">
                <a16:creationId xmlns:a16="http://schemas.microsoft.com/office/drawing/2014/main" id="{C8FCBD0F-BAFA-4271-9AC3-095C4D797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5616575"/>
            <a:ext cx="2597150" cy="366713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latin typeface="Arial" charset="0"/>
                <a:cs typeface="Arial" charset="0"/>
              </a:rPr>
              <a:t>0  1  1  1  0  1  1  1  1  0</a:t>
            </a:r>
          </a:p>
        </p:txBody>
      </p:sp>
      <p:sp>
        <p:nvSpPr>
          <p:cNvPr id="34832" name="Text Box 17">
            <a:extLst>
              <a:ext uri="{FF2B5EF4-FFF2-40B4-BE49-F238E27FC236}">
                <a16:creationId xmlns:a16="http://schemas.microsoft.com/office/drawing/2014/main" id="{34F360F3-7C68-4377-844D-655DF235D8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6813" y="5157788"/>
            <a:ext cx="1911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Nomor Frame : 6</a:t>
            </a:r>
          </a:p>
        </p:txBody>
      </p:sp>
      <p:sp>
        <p:nvSpPr>
          <p:cNvPr id="34833" name="Text Box 18">
            <a:extLst>
              <a:ext uri="{FF2B5EF4-FFF2-40B4-BE49-F238E27FC236}">
                <a16:creationId xmlns:a16="http://schemas.microsoft.com/office/drawing/2014/main" id="{C092FC36-17F6-4647-AAFB-1ABE3BB8D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5157788"/>
            <a:ext cx="15113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Offset : 478</a:t>
            </a:r>
          </a:p>
        </p:txBody>
      </p:sp>
      <p:sp>
        <p:nvSpPr>
          <p:cNvPr id="34834" name="Text Box 19">
            <a:extLst>
              <a:ext uri="{FF2B5EF4-FFF2-40B4-BE49-F238E27FC236}">
                <a16:creationId xmlns:a16="http://schemas.microsoft.com/office/drawing/2014/main" id="{3BB84631-D954-4D00-B133-6CC920A8C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3357563"/>
            <a:ext cx="463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P0</a:t>
            </a:r>
          </a:p>
        </p:txBody>
      </p:sp>
      <p:sp>
        <p:nvSpPr>
          <p:cNvPr id="34835" name="Text Box 20">
            <a:extLst>
              <a:ext uri="{FF2B5EF4-FFF2-40B4-BE49-F238E27FC236}">
                <a16:creationId xmlns:a16="http://schemas.microsoft.com/office/drawing/2014/main" id="{165FA71A-A5A6-4C1B-A674-D62C63C4B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3709988"/>
            <a:ext cx="463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P1</a:t>
            </a:r>
          </a:p>
        </p:txBody>
      </p:sp>
      <p:sp>
        <p:nvSpPr>
          <p:cNvPr id="34836" name="Text Box 21">
            <a:extLst>
              <a:ext uri="{FF2B5EF4-FFF2-40B4-BE49-F238E27FC236}">
                <a16:creationId xmlns:a16="http://schemas.microsoft.com/office/drawing/2014/main" id="{39915439-AD22-4B6F-B405-29DF66B98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4070350"/>
            <a:ext cx="463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P2</a:t>
            </a:r>
          </a:p>
        </p:txBody>
      </p:sp>
      <p:sp>
        <p:nvSpPr>
          <p:cNvPr id="34837" name="Rectangle 22">
            <a:extLst>
              <a:ext uri="{FF2B5EF4-FFF2-40B4-BE49-F238E27FC236}">
                <a16:creationId xmlns:a16="http://schemas.microsoft.com/office/drawing/2014/main" id="{B0A01F74-9304-4024-A66B-F4BB45D824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7913" y="1865313"/>
            <a:ext cx="4430712" cy="360362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34838" name="Rectangle 23">
            <a:extLst>
              <a:ext uri="{FF2B5EF4-FFF2-40B4-BE49-F238E27FC236}">
                <a16:creationId xmlns:a16="http://schemas.microsoft.com/office/drawing/2014/main" id="{020E2058-4968-4302-B99D-A7C8FF64B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5157788"/>
            <a:ext cx="4464050" cy="360362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34839" name="Line 24">
            <a:extLst>
              <a:ext uri="{FF2B5EF4-FFF2-40B4-BE49-F238E27FC236}">
                <a16:creationId xmlns:a16="http://schemas.microsoft.com/office/drawing/2014/main" id="{124253D5-8939-4A55-8EA6-4A70ED03CB35}"/>
              </a:ext>
            </a:extLst>
          </p:cNvPr>
          <p:cNvSpPr>
            <a:spLocks noChangeShapeType="1"/>
          </p:cNvSpPr>
          <p:nvPr/>
        </p:nvSpPr>
        <p:spPr bwMode="auto">
          <a:xfrm>
            <a:off x="1763713" y="2708275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0" name="Line 25">
            <a:extLst>
              <a:ext uri="{FF2B5EF4-FFF2-40B4-BE49-F238E27FC236}">
                <a16:creationId xmlns:a16="http://schemas.microsoft.com/office/drawing/2014/main" id="{241004B1-8688-44E1-9EE7-469965DDCF50}"/>
              </a:ext>
            </a:extLst>
          </p:cNvPr>
          <p:cNvSpPr>
            <a:spLocks noChangeShapeType="1"/>
          </p:cNvSpPr>
          <p:nvPr/>
        </p:nvSpPr>
        <p:spPr bwMode="auto">
          <a:xfrm>
            <a:off x="1763713" y="38608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1" name="Line 26">
            <a:extLst>
              <a:ext uri="{FF2B5EF4-FFF2-40B4-BE49-F238E27FC236}">
                <a16:creationId xmlns:a16="http://schemas.microsoft.com/office/drawing/2014/main" id="{912E7B4D-A043-456A-9D68-03B9F1D34690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4663" y="3860800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2" name="Line 27">
            <a:extLst>
              <a:ext uri="{FF2B5EF4-FFF2-40B4-BE49-F238E27FC236}">
                <a16:creationId xmlns:a16="http://schemas.microsoft.com/office/drawing/2014/main" id="{E5596337-870F-4519-AE46-B0C54DA951AF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3438" y="3860800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3" name="Line 28">
            <a:extLst>
              <a:ext uri="{FF2B5EF4-FFF2-40B4-BE49-F238E27FC236}">
                <a16:creationId xmlns:a16="http://schemas.microsoft.com/office/drawing/2014/main" id="{3322AB1E-DB7C-4E4C-91ED-1E3C9957F7E5}"/>
              </a:ext>
            </a:extLst>
          </p:cNvPr>
          <p:cNvSpPr>
            <a:spLocks noChangeShapeType="1"/>
          </p:cNvSpPr>
          <p:nvPr/>
        </p:nvSpPr>
        <p:spPr bwMode="auto">
          <a:xfrm>
            <a:off x="4859338" y="2708275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4" name="Line 29">
            <a:extLst>
              <a:ext uri="{FF2B5EF4-FFF2-40B4-BE49-F238E27FC236}">
                <a16:creationId xmlns:a16="http://schemas.microsoft.com/office/drawing/2014/main" id="{34D94914-3565-4CCE-80AC-12D85995007E}"/>
              </a:ext>
            </a:extLst>
          </p:cNvPr>
          <p:cNvSpPr>
            <a:spLocks noChangeShapeType="1"/>
          </p:cNvSpPr>
          <p:nvPr/>
        </p:nvSpPr>
        <p:spPr bwMode="auto">
          <a:xfrm>
            <a:off x="4859338" y="3068638"/>
            <a:ext cx="1657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5" name="Line 30">
            <a:extLst>
              <a:ext uri="{FF2B5EF4-FFF2-40B4-BE49-F238E27FC236}">
                <a16:creationId xmlns:a16="http://schemas.microsoft.com/office/drawing/2014/main" id="{E596C56C-1A8C-49C5-8D13-D20B737D3D35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6688" y="3068638"/>
            <a:ext cx="0" cy="19446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4846" name="Text Box 31">
            <a:extLst>
              <a:ext uri="{FF2B5EF4-FFF2-40B4-BE49-F238E27FC236}">
                <a16:creationId xmlns:a16="http://schemas.microsoft.com/office/drawing/2014/main" id="{D95C50A0-B00C-4431-8FCD-AF2640E1D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086475"/>
            <a:ext cx="2127250" cy="366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Alamat Fisik : 6622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 animBg="1"/>
      <p:bldP spid="107525" grpId="0" animBg="1"/>
      <p:bldP spid="34821" grpId="0"/>
      <p:bldP spid="34822" grpId="0"/>
      <p:bldP spid="34823" grpId="0"/>
      <p:bldP spid="34824" grpId="0" animBg="1"/>
      <p:bldP spid="34825" grpId="0" animBg="1"/>
      <p:bldP spid="34826" grpId="0" animBg="1"/>
      <p:bldP spid="34827" grpId="0" animBg="1"/>
      <p:bldP spid="34828" grpId="0" animBg="1"/>
      <p:bldP spid="34829" grpId="0" animBg="1"/>
      <p:bldP spid="107535" grpId="0" animBg="1"/>
      <p:bldP spid="107536" grpId="0" animBg="1"/>
      <p:bldP spid="34832" grpId="0"/>
      <p:bldP spid="34833" grpId="0"/>
      <p:bldP spid="34834" grpId="0"/>
      <p:bldP spid="34835" grpId="0"/>
      <p:bldP spid="34836" grpId="0"/>
      <p:bldP spid="34837" grpId="0" animBg="1"/>
      <p:bldP spid="34838" grpId="0" animBg="1"/>
      <p:bldP spid="34839" grpId="0" animBg="1"/>
      <p:bldP spid="34840" grpId="0" animBg="1"/>
      <p:bldP spid="34841" grpId="0" animBg="1"/>
      <p:bldP spid="34842" grpId="0" animBg="1"/>
      <p:bldP spid="34843" grpId="0" animBg="1"/>
      <p:bldP spid="34844" grpId="0" animBg="1"/>
      <p:bldP spid="34845" grpId="0" animBg="1"/>
      <p:bldP spid="3484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8C780F72-E092-40EE-81F8-B0BCB138A5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Tabel-tabel page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BD430D13-121B-4B17-A9CA-D1EC8D1B90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35100" y="1447800"/>
            <a:ext cx="7313364" cy="5293568"/>
          </a:xfrm>
        </p:spPr>
        <p:txBody>
          <a:bodyPr/>
          <a:lstStyle/>
          <a:p>
            <a:pPr algn="just"/>
            <a:r>
              <a:rPr lang="en-US" altLang="id-ID" sz="3600" dirty="0" err="1">
                <a:latin typeface="Times New Roman" panose="02020603050405020304" pitchFamily="18" charset="0"/>
              </a:rPr>
              <a:t>Pemakain</a:t>
            </a:r>
            <a:r>
              <a:rPr lang="en-US" altLang="id-ID" sz="3600" dirty="0">
                <a:latin typeface="Times New Roman" panose="02020603050405020304" pitchFamily="18" charset="0"/>
              </a:rPr>
              <a:t> </a:t>
            </a:r>
            <a:r>
              <a:rPr lang="en-US" altLang="id-ID" sz="3600" dirty="0" err="1">
                <a:latin typeface="Times New Roman" panose="02020603050405020304" pitchFamily="18" charset="0"/>
              </a:rPr>
              <a:t>tabel</a:t>
            </a:r>
            <a:r>
              <a:rPr lang="en-US" altLang="id-ID" sz="3600" dirty="0">
                <a:latin typeface="Times New Roman" panose="02020603050405020304" pitchFamily="18" charset="0"/>
              </a:rPr>
              <a:t> page pada </a:t>
            </a:r>
            <a:r>
              <a:rPr lang="en-US" altLang="id-ID" sz="3600" dirty="0" err="1">
                <a:latin typeface="Times New Roman" panose="02020603050405020304" pitchFamily="18" charset="0"/>
              </a:rPr>
              <a:t>sistem</a:t>
            </a:r>
            <a:r>
              <a:rPr lang="en-US" altLang="id-ID" sz="3600" dirty="0">
                <a:latin typeface="Times New Roman" panose="02020603050405020304" pitchFamily="18" charset="0"/>
              </a:rPr>
              <a:t> paging </a:t>
            </a:r>
            <a:r>
              <a:rPr lang="en-US" altLang="id-ID" sz="3600" dirty="0" err="1">
                <a:latin typeface="Times New Roman" panose="02020603050405020304" pitchFamily="18" charset="0"/>
              </a:rPr>
              <a:t>menimbulkan</a:t>
            </a:r>
            <a:r>
              <a:rPr lang="en-US" altLang="id-ID" sz="3600" dirty="0">
                <a:latin typeface="Times New Roman" panose="02020603050405020304" pitchFamily="18" charset="0"/>
              </a:rPr>
              <a:t> </a:t>
            </a:r>
            <a:r>
              <a:rPr lang="en-US" altLang="id-ID" sz="3600" dirty="0" err="1">
                <a:latin typeface="Times New Roman" panose="02020603050405020304" pitchFamily="18" charset="0"/>
              </a:rPr>
              <a:t>dua</a:t>
            </a:r>
            <a:r>
              <a:rPr lang="en-US" altLang="id-ID" sz="3600" dirty="0">
                <a:latin typeface="Times New Roman" panose="02020603050405020304" pitchFamily="18" charset="0"/>
              </a:rPr>
              <a:t> </a:t>
            </a:r>
            <a:r>
              <a:rPr lang="en-US" altLang="id-ID" sz="3600" dirty="0" err="1">
                <a:latin typeface="Times New Roman" panose="02020603050405020304" pitchFamily="18" charset="0"/>
              </a:rPr>
              <a:t>masalah</a:t>
            </a:r>
            <a:r>
              <a:rPr lang="en-US" altLang="id-ID" sz="3600" dirty="0">
                <a:latin typeface="Times New Roman" panose="02020603050405020304" pitchFamily="18" charset="0"/>
              </a:rPr>
              <a:t> </a:t>
            </a:r>
            <a:r>
              <a:rPr lang="en-US" altLang="id-ID" sz="3600" dirty="0" err="1">
                <a:latin typeface="Times New Roman" panose="02020603050405020304" pitchFamily="18" charset="0"/>
              </a:rPr>
              <a:t>utama</a:t>
            </a:r>
            <a:r>
              <a:rPr lang="en-US" altLang="id-ID" sz="3600" dirty="0">
                <a:latin typeface="Times New Roman" panose="02020603050405020304" pitchFamily="18" charset="0"/>
              </a:rPr>
              <a:t> :</a:t>
            </a:r>
          </a:p>
          <a:p>
            <a:pPr lvl="1" algn="just"/>
            <a:r>
              <a:rPr lang="en-US" altLang="id-ID" sz="3200" dirty="0" err="1">
                <a:latin typeface="Times New Roman" panose="02020603050405020304" pitchFamily="18" charset="0"/>
              </a:rPr>
              <a:t>Tabel</a:t>
            </a:r>
            <a:r>
              <a:rPr lang="en-US" altLang="id-ID" sz="3200" dirty="0">
                <a:latin typeface="Times New Roman" panose="02020603050405020304" pitchFamily="18" charset="0"/>
              </a:rPr>
              <a:t> page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dapat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berukuran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sangat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besar</a:t>
            </a:r>
            <a:endParaRPr lang="en-US" altLang="id-ID" sz="3200" dirty="0">
              <a:latin typeface="Times New Roman" panose="02020603050405020304" pitchFamily="18" charset="0"/>
            </a:endParaRPr>
          </a:p>
          <a:p>
            <a:pPr lvl="2" algn="just"/>
            <a:r>
              <a:rPr lang="en-US" altLang="id-ID" sz="2800" dirty="0" err="1">
                <a:latin typeface="Times New Roman" panose="02020603050405020304" pitchFamily="18" charset="0"/>
              </a:rPr>
              <a:t>Tergantung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jumlah</a:t>
            </a:r>
            <a:r>
              <a:rPr lang="en-US" altLang="id-ID" sz="2800" dirty="0">
                <a:latin typeface="Times New Roman" panose="02020603050405020304" pitchFamily="18" charset="0"/>
              </a:rPr>
              <a:t> bit register </a:t>
            </a:r>
            <a:r>
              <a:rPr lang="en-US" altLang="id-ID" sz="2800" dirty="0" err="1">
                <a:latin typeface="Times New Roman" panose="02020603050405020304" pitchFamily="18" charset="0"/>
              </a:rPr>
              <a:t>alamat</a:t>
            </a:r>
            <a:r>
              <a:rPr lang="en-US" altLang="id-ID" sz="2800" dirty="0">
                <a:latin typeface="Times New Roman" panose="02020603050405020304" pitchFamily="18" charset="0"/>
              </a:rPr>
              <a:t> dan </a:t>
            </a:r>
            <a:r>
              <a:rPr lang="en-US" altLang="id-ID" sz="2800" dirty="0" err="1">
                <a:latin typeface="Times New Roman" panose="02020603050405020304" pitchFamily="18" charset="0"/>
              </a:rPr>
              <a:t>ukuran</a:t>
            </a:r>
            <a:r>
              <a:rPr lang="en-US" altLang="id-ID" sz="2800" dirty="0">
                <a:latin typeface="Times New Roman" panose="02020603050405020304" pitchFamily="18" charset="0"/>
              </a:rPr>
              <a:t> page.</a:t>
            </a:r>
          </a:p>
          <a:p>
            <a:pPr lvl="1" algn="just"/>
            <a:r>
              <a:rPr lang="en-US" altLang="id-ID" sz="3200" dirty="0" err="1">
                <a:latin typeface="Times New Roman" panose="02020603050405020304" pitchFamily="18" charset="0"/>
              </a:rPr>
              <a:t>Pemetaan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harus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dilakukan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secara</a:t>
            </a:r>
            <a:r>
              <a:rPr lang="en-US" altLang="id-ID" sz="3200" dirty="0">
                <a:latin typeface="Times New Roman" panose="02020603050405020304" pitchFamily="18" charset="0"/>
              </a:rPr>
              <a:t> </a:t>
            </a:r>
            <a:r>
              <a:rPr lang="en-US" altLang="id-ID" sz="3200" dirty="0" err="1">
                <a:latin typeface="Times New Roman" panose="02020603050405020304" pitchFamily="18" charset="0"/>
              </a:rPr>
              <a:t>cepat</a:t>
            </a:r>
            <a:r>
              <a:rPr lang="en-US" altLang="id-ID" sz="3200" dirty="0">
                <a:latin typeface="Times New Roman" panose="02020603050405020304" pitchFamily="18" charset="0"/>
              </a:rPr>
              <a:t>.</a:t>
            </a:r>
          </a:p>
          <a:p>
            <a:pPr lvl="2" algn="just"/>
            <a:r>
              <a:rPr lang="en-US" altLang="id-ID" sz="2800" dirty="0" err="1">
                <a:latin typeface="Times New Roman" panose="02020603050405020304" pitchFamily="18" charset="0"/>
              </a:rPr>
              <a:t>Pemetaan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dilakukan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setiap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terjadi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pengacuan</a:t>
            </a:r>
            <a:r>
              <a:rPr lang="en-US" altLang="id-ID" sz="2800" dirty="0">
                <a:latin typeface="Times New Roman" panose="02020603050405020304" pitchFamily="18" charset="0"/>
              </a:rPr>
              <a:t> </a:t>
            </a:r>
            <a:r>
              <a:rPr lang="en-US" altLang="id-ID" sz="2800" dirty="0" err="1">
                <a:latin typeface="Times New Roman" panose="02020603050405020304" pitchFamily="18" charset="0"/>
              </a:rPr>
              <a:t>memori</a:t>
            </a:r>
            <a:endParaRPr lang="en-US" altLang="id-ID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D794197E-719C-4733-8403-4FD0848A21F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03648" y="2319338"/>
            <a:ext cx="7054552" cy="1470025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800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Algoritma</a:t>
            </a:r>
            <a:r>
              <a:rPr lang="en-US" sz="4800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800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Penggantian</a:t>
            </a:r>
            <a:r>
              <a:rPr lang="en-US" sz="4800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7C8790D2-3CE7-4150-B54C-3D89F872B4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Penggantian page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EE706F1F-0785-43FF-A869-3F18767C0A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Saat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terjadi</a:t>
            </a:r>
            <a:r>
              <a:rPr lang="en-US" altLang="id-ID" dirty="0">
                <a:latin typeface="Times New Roman" panose="02020603050405020304" pitchFamily="18" charset="0"/>
              </a:rPr>
              <a:t> page fault </a:t>
            </a:r>
            <a:r>
              <a:rPr lang="en-US" altLang="id-ID" dirty="0" err="1">
                <a:latin typeface="Times New Roman" panose="02020603050405020304" pitchFamily="18" charset="0"/>
              </a:rPr>
              <a:t>berarti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harus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diputuskan</a:t>
            </a:r>
            <a:r>
              <a:rPr lang="en-US" altLang="id-ID" dirty="0">
                <a:latin typeface="Times New Roman" panose="02020603050405020304" pitchFamily="18" charset="0"/>
              </a:rPr>
              <a:t> page frame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fisik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harus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diganti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Kinerja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sistem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baik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jika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diganti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dipilih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digunakan</a:t>
            </a:r>
            <a:r>
              <a:rPr lang="en-US" altLang="id-ID" dirty="0">
                <a:latin typeface="Times New Roman" panose="02020603050405020304" pitchFamily="18" charset="0"/>
              </a:rPr>
              <a:t> di masa </a:t>
            </a:r>
            <a:r>
              <a:rPr lang="en-US" altLang="id-ID" dirty="0" err="1">
                <a:latin typeface="Times New Roman" panose="02020603050405020304" pitchFamily="18" charset="0"/>
              </a:rPr>
              <a:t>mendatang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Jika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diganti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kembali</a:t>
            </a:r>
            <a:r>
              <a:rPr lang="en-US" altLang="id-ID" dirty="0">
                <a:latin typeface="Times New Roman" panose="02020603050405020304" pitchFamily="18" charset="0"/>
              </a:rPr>
              <a:t>, </a:t>
            </a:r>
            <a:r>
              <a:rPr lang="en-US" altLang="id-ID" dirty="0" err="1">
                <a:latin typeface="Times New Roman" panose="02020603050405020304" pitchFamily="18" charset="0"/>
              </a:rPr>
              <a:t>maka</a:t>
            </a:r>
            <a:r>
              <a:rPr lang="en-US" altLang="id-ID" dirty="0">
                <a:latin typeface="Times New Roman" panose="02020603050405020304" pitchFamily="18" charset="0"/>
              </a:rPr>
              <a:t> page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dikembalikan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secepatnya</a:t>
            </a:r>
            <a:r>
              <a:rPr lang="en-US" altLang="id-ID" dirty="0">
                <a:latin typeface="Times New Roman" panose="02020603050405020304" pitchFamily="18" charset="0"/>
              </a:rPr>
              <a:t>, </a:t>
            </a:r>
            <a:r>
              <a:rPr lang="en-US" altLang="id-ID" dirty="0" err="1">
                <a:latin typeface="Times New Roman" panose="02020603050405020304" pitchFamily="18" charset="0"/>
              </a:rPr>
              <a:t>alhasil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terjadi</a:t>
            </a:r>
            <a:r>
              <a:rPr lang="en-US" altLang="id-ID" dirty="0">
                <a:latin typeface="Times New Roman" panose="02020603050405020304" pitchFamily="18" charset="0"/>
              </a:rPr>
              <a:t> page fault </a:t>
            </a:r>
            <a:r>
              <a:rPr lang="en-US" altLang="id-ID" dirty="0" err="1">
                <a:latin typeface="Times New Roman" panose="02020603050405020304" pitchFamily="18" charset="0"/>
              </a:rPr>
              <a:t>berulang-ulang</a:t>
            </a:r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D3F12841-091C-433F-98C7-ECFD6AB48F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Algoritma Penggantian Page</a:t>
            </a:r>
          </a:p>
        </p:txBody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37BFB36C-A3EE-43B0-8962-AA15A12A680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9632" y="1782762"/>
            <a:ext cx="7499350" cy="4800600"/>
          </a:xfrm>
        </p:spPr>
        <p:txBody>
          <a:bodyPr>
            <a:normAutofit/>
          </a:bodyPr>
          <a:lstStyle/>
          <a:p>
            <a:pPr marL="365760" indent="-283464" algn="just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>
                <a:latin typeface="Times New Roman" pitchFamily="18" charset="0"/>
              </a:rPr>
              <a:t>Algoritma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untuk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penggantian</a:t>
            </a:r>
            <a:r>
              <a:rPr lang="en-US" dirty="0">
                <a:latin typeface="Times New Roman" pitchFamily="18" charset="0"/>
              </a:rPr>
              <a:t> page </a:t>
            </a:r>
            <a:r>
              <a:rPr lang="en-US" dirty="0" err="1">
                <a:latin typeface="Times New Roman" pitchFamily="18" charset="0"/>
              </a:rPr>
              <a:t>antaralain</a:t>
            </a:r>
            <a:r>
              <a:rPr lang="en-US" dirty="0">
                <a:latin typeface="Times New Roman" pitchFamily="18" charset="0"/>
              </a:rPr>
              <a:t> :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Algoritma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penggantian</a:t>
            </a:r>
            <a:r>
              <a:rPr lang="en-US" dirty="0">
                <a:latin typeface="Times New Roman" pitchFamily="18" charset="0"/>
              </a:rPr>
              <a:t> page </a:t>
            </a:r>
            <a:r>
              <a:rPr lang="en-US" dirty="0" err="1">
                <a:latin typeface="Times New Roman" pitchFamily="18" charset="0"/>
              </a:rPr>
              <a:t>acak</a:t>
            </a:r>
            <a:endParaRPr lang="en-US" dirty="0">
              <a:latin typeface="Times New Roman" pitchFamily="18" charset="0"/>
            </a:endParaRP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Algoritma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penggantian</a:t>
            </a:r>
            <a:r>
              <a:rPr lang="en-US" dirty="0">
                <a:latin typeface="Times New Roman" pitchFamily="18" charset="0"/>
              </a:rPr>
              <a:t> page optimal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Algoritma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penggantian</a:t>
            </a:r>
            <a:r>
              <a:rPr lang="en-US" dirty="0">
                <a:latin typeface="Times New Roman" pitchFamily="18" charset="0"/>
              </a:rPr>
              <a:t> page NRU (Not-Recently Used)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Algoritma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penggantian</a:t>
            </a:r>
            <a:r>
              <a:rPr lang="en-US" dirty="0">
                <a:latin typeface="Times New Roman" pitchFamily="18" charset="0"/>
              </a:rPr>
              <a:t> page FIFO (First In First Out)</a:t>
            </a:r>
          </a:p>
          <a:p>
            <a:pPr marL="640080" lvl="1" indent="-237744" algn="just" fontAlgn="auto">
              <a:lnSpc>
                <a:spcPct val="90000"/>
              </a:lnSpc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err="1">
                <a:latin typeface="Times New Roman" pitchFamily="18" charset="0"/>
              </a:rPr>
              <a:t>Algoritma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penggantian</a:t>
            </a:r>
            <a:r>
              <a:rPr lang="en-US" dirty="0">
                <a:latin typeface="Times New Roman" pitchFamily="18" charset="0"/>
              </a:rPr>
              <a:t> page LRU (Least-Recently Used)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77111CC8-CF56-4846-B60F-52D1E4288D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Algoritma Penggantian Page Acak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67AB4A77-A971-4606-92A4-EF921ECCA5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8561" y="1628775"/>
            <a:ext cx="7499351" cy="4954587"/>
          </a:xfrm>
        </p:spPr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informasi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apapun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dalam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menentukan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diganti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Semua</a:t>
            </a:r>
            <a:r>
              <a:rPr lang="en-US" altLang="id-ID" dirty="0">
                <a:latin typeface="Times New Roman" panose="02020603050405020304" pitchFamily="18" charset="0"/>
              </a:rPr>
              <a:t> page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utama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memiliki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bobot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sama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untuk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dipilih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Teknik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memilih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sembarang</a:t>
            </a:r>
            <a:r>
              <a:rPr lang="en-US" altLang="id-ID" dirty="0">
                <a:latin typeface="Times New Roman" panose="02020603050405020304" pitchFamily="18" charset="0"/>
              </a:rPr>
              <a:t> page </a:t>
            </a:r>
            <a:r>
              <a:rPr lang="en-US" altLang="id-ID" dirty="0" err="1">
                <a:latin typeface="Times New Roman" panose="02020603050405020304" pitchFamily="18" charset="0"/>
              </a:rPr>
              <a:t>termasuk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sedang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diacu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Teknik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sangat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buruk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292" name="Group 108">
            <a:extLst>
              <a:ext uri="{FF2B5EF4-FFF2-40B4-BE49-F238E27FC236}">
                <a16:creationId xmlns:a16="http://schemas.microsoft.com/office/drawing/2014/main" id="{493CF7B8-D08D-4DB4-B968-7C543AE93C9C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1835150" y="2565400"/>
          <a:ext cx="6862763" cy="25908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1060" name="Text Box 109">
            <a:extLst>
              <a:ext uri="{FF2B5EF4-FFF2-40B4-BE49-F238E27FC236}">
                <a16:creationId xmlns:a16="http://schemas.microsoft.com/office/drawing/2014/main" id="{3FB3871F-4CDD-44A1-92E5-9DAB3339AE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" y="2584450"/>
            <a:ext cx="1238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Reference</a:t>
            </a:r>
          </a:p>
          <a:p>
            <a:pPr eaLnBrk="1" hangingPunct="1"/>
            <a:r>
              <a:rPr lang="en-US" altLang="id-ID"/>
              <a:t>String</a:t>
            </a:r>
          </a:p>
        </p:txBody>
      </p:sp>
      <p:sp>
        <p:nvSpPr>
          <p:cNvPr id="41061" name="Text Box 110">
            <a:extLst>
              <a:ext uri="{FF2B5EF4-FFF2-40B4-BE49-F238E27FC236}">
                <a16:creationId xmlns:a16="http://schemas.microsoft.com/office/drawing/2014/main" id="{25C6A187-BB30-41EE-8C3B-327C39242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724400"/>
            <a:ext cx="692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Fault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2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0" grpId="0"/>
      <p:bldP spid="4106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B3201B32-9104-4E9F-A159-E58AC6BEC8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Algoritma</a:t>
            </a:r>
            <a:r>
              <a:rPr lang="en-US" sz="4000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000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Penggantian</a:t>
            </a:r>
            <a:r>
              <a:rPr lang="en-US" sz="4000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Page Optimal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8295D66D-5EBC-4FB1-8FEF-28E35871D36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87624" y="1782762"/>
            <a:ext cx="7499350" cy="4800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Mekanisme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>
              <a:lnSpc>
                <a:spcPct val="90000"/>
              </a:lnSpc>
            </a:pPr>
            <a:r>
              <a:rPr lang="en-US" altLang="id-ID" dirty="0">
                <a:latin typeface="Times New Roman" panose="02020603050405020304" pitchFamily="18" charset="0"/>
              </a:rPr>
              <a:t>Dasar </a:t>
            </a:r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memilih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berpeluang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dipakai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kembali</a:t>
            </a:r>
            <a:r>
              <a:rPr lang="en-US" altLang="id-ID" dirty="0">
                <a:latin typeface="Times New Roman" panose="02020603050405020304" pitchFamily="18" charset="0"/>
              </a:rPr>
              <a:t> di masa </a:t>
            </a:r>
            <a:r>
              <a:rPr lang="en-US" altLang="id-ID" dirty="0" err="1">
                <a:latin typeface="Times New Roman" panose="02020603050405020304" pitchFamily="18" charset="0"/>
              </a:rPr>
              <a:t>datang</a:t>
            </a:r>
            <a:r>
              <a:rPr lang="en-US" altLang="id-ID" dirty="0">
                <a:latin typeface="Times New Roman" panose="02020603050405020304" pitchFamily="18" charset="0"/>
              </a:rPr>
              <a:t> yang paling </a:t>
            </a:r>
            <a:r>
              <a:rPr lang="en-US" altLang="id-ID" dirty="0" err="1">
                <a:latin typeface="Times New Roman" panose="02020603050405020304" pitchFamily="18" charset="0"/>
              </a:rPr>
              <a:t>kecil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Strategi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menghasilkan</a:t>
            </a:r>
            <a:r>
              <a:rPr lang="en-US" altLang="id-ID" dirty="0">
                <a:latin typeface="Times New Roman" panose="02020603050405020304" pitchFamily="18" charset="0"/>
              </a:rPr>
              <a:t> page fault paling </a:t>
            </a:r>
            <a:r>
              <a:rPr lang="en-US" altLang="id-ID" dirty="0" err="1">
                <a:latin typeface="Times New Roman" panose="02020603050405020304" pitchFamily="18" charset="0"/>
              </a:rPr>
              <a:t>sedikit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>
              <a:lnSpc>
                <a:spcPct val="90000"/>
              </a:lnSpc>
            </a:pPr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b="1" dirty="0">
                <a:latin typeface="Times New Roman" panose="02020603050405020304" pitchFamily="18" charset="0"/>
              </a:rPr>
              <a:t>utopia</a:t>
            </a:r>
            <a:r>
              <a:rPr lang="en-US" altLang="id-ID" dirty="0">
                <a:latin typeface="Times New Roman" panose="02020603050405020304" pitchFamily="18" charset="0"/>
              </a:rPr>
              <a:t> (ideal </a:t>
            </a:r>
            <a:r>
              <a:rPr lang="en-US" altLang="id-ID" dirty="0" err="1">
                <a:latin typeface="Times New Roman" panose="02020603050405020304" pitchFamily="18" charset="0"/>
              </a:rPr>
              <a:t>tanpa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dijadikan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kenyataan</a:t>
            </a:r>
            <a:r>
              <a:rPr lang="en-US" altLang="id-ID" dirty="0">
                <a:latin typeface="Times New Roman" panose="02020603050405020304" pitchFamily="18" charset="0"/>
              </a:rPr>
              <a:t>) </a:t>
            </a:r>
            <a:r>
              <a:rPr lang="en-US" altLang="id-ID" dirty="0" err="1">
                <a:latin typeface="Times New Roman" panose="02020603050405020304" pitchFamily="18" charset="0"/>
              </a:rPr>
              <a:t>karena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mungkin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dibuat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prosedur</a:t>
            </a:r>
            <a:r>
              <a:rPr lang="en-US" altLang="id-ID" dirty="0">
                <a:latin typeface="Times New Roman" panose="02020603050405020304" pitchFamily="18" charset="0"/>
              </a:rPr>
              <a:t> yang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mengetahui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peluang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pemakain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kembali</a:t>
            </a:r>
            <a:r>
              <a:rPr lang="en-US" altLang="id-ID" dirty="0">
                <a:latin typeface="Times New Roman" panose="02020603050405020304" pitchFamily="18" charset="0"/>
              </a:rPr>
              <a:t> page di masa </a:t>
            </a:r>
            <a:r>
              <a:rPr lang="en-US" altLang="id-ID" dirty="0" err="1">
                <a:latin typeface="Times New Roman" panose="02020603050405020304" pitchFamily="18" charset="0"/>
              </a:rPr>
              <a:t>mendatang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90000"/>
              </a:lnSpc>
            </a:pPr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258" name="Group 2">
            <a:extLst>
              <a:ext uri="{FF2B5EF4-FFF2-40B4-BE49-F238E27FC236}">
                <a16:creationId xmlns:a16="http://schemas.microsoft.com/office/drawing/2014/main" id="{9F10BC95-39C6-407A-923E-A8FD58202991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1835150" y="2565400"/>
          <a:ext cx="6862763" cy="25908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3108" name="Text Box 100">
            <a:extLst>
              <a:ext uri="{FF2B5EF4-FFF2-40B4-BE49-F238E27FC236}">
                <a16:creationId xmlns:a16="http://schemas.microsoft.com/office/drawing/2014/main" id="{BBE4858D-62BE-4C5C-AB6B-CA1D4D273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" y="2584450"/>
            <a:ext cx="1238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Reference</a:t>
            </a:r>
          </a:p>
          <a:p>
            <a:pPr eaLnBrk="1" hangingPunct="1"/>
            <a:r>
              <a:rPr lang="en-US" altLang="id-ID"/>
              <a:t>String</a:t>
            </a:r>
          </a:p>
        </p:txBody>
      </p:sp>
      <p:sp>
        <p:nvSpPr>
          <p:cNvPr id="43109" name="Text Box 101">
            <a:extLst>
              <a:ext uri="{FF2B5EF4-FFF2-40B4-BE49-F238E27FC236}">
                <a16:creationId xmlns:a16="http://schemas.microsoft.com/office/drawing/2014/main" id="{2B1344CE-CA1A-44C6-BF86-433C3969F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724400"/>
            <a:ext cx="692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Fault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08" grpId="0"/>
      <p:bldP spid="4310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3B57563B-3B8B-4387-B77B-1A31A85AC3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b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Algoritma Penggantian Page FIFO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4A16F748-96FF-4167-8694-2D4B6B0F16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8561" y="1628775"/>
            <a:ext cx="7499351" cy="4954587"/>
          </a:xfrm>
        </p:spPr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Mekanisme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memerlukan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pengelolaan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senarai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memori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Elemen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terdepan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senarai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page </a:t>
            </a:r>
            <a:r>
              <a:rPr lang="en-US" altLang="id-ID" dirty="0" err="1">
                <a:latin typeface="Times New Roman" panose="02020603050405020304" pitchFamily="18" charset="0"/>
              </a:rPr>
              <a:t>tertua</a:t>
            </a:r>
            <a:r>
              <a:rPr lang="en-US" altLang="id-ID" dirty="0">
                <a:latin typeface="Times New Roman" panose="02020603050405020304" pitchFamily="18" charset="0"/>
              </a:rPr>
              <a:t> dan </a:t>
            </a:r>
            <a:r>
              <a:rPr lang="en-US" altLang="id-ID" dirty="0" err="1">
                <a:latin typeface="Times New Roman" panose="02020603050405020304" pitchFamily="18" charset="0"/>
              </a:rPr>
              <a:t>ujung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belakang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page paling </a:t>
            </a:r>
            <a:r>
              <a:rPr lang="en-US" altLang="id-ID" dirty="0" err="1">
                <a:latin typeface="Times New Roman" panose="02020603050405020304" pitchFamily="18" charset="0"/>
              </a:rPr>
              <a:t>akhir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datang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/>
            <a:r>
              <a:rPr lang="en-US" altLang="id-ID" dirty="0" err="1">
                <a:latin typeface="Times New Roman" panose="02020603050405020304" pitchFamily="18" charset="0"/>
              </a:rPr>
              <a:t>Bila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terjadi</a:t>
            </a:r>
            <a:r>
              <a:rPr lang="en-US" altLang="id-ID" dirty="0">
                <a:latin typeface="Times New Roman" panose="02020603050405020304" pitchFamily="18" charset="0"/>
              </a:rPr>
              <a:t> page fault. Page </a:t>
            </a:r>
            <a:r>
              <a:rPr lang="en-US" altLang="id-ID" dirty="0" err="1">
                <a:latin typeface="Times New Roman" panose="02020603050405020304" pitchFamily="18" charset="0"/>
              </a:rPr>
              <a:t>elemen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terdepan</a:t>
            </a:r>
            <a:r>
              <a:rPr lang="en-US" altLang="id-ID" dirty="0">
                <a:latin typeface="Times New Roman" panose="02020603050405020304" pitchFamily="18" charset="0"/>
              </a:rPr>
              <a:t> (</a:t>
            </a:r>
            <a:r>
              <a:rPr lang="en-US" altLang="id-ID" dirty="0" err="1">
                <a:latin typeface="Times New Roman" panose="02020603050405020304" pitchFamily="18" charset="0"/>
              </a:rPr>
              <a:t>tertua</a:t>
            </a:r>
            <a:r>
              <a:rPr lang="en-US" altLang="id-ID" dirty="0">
                <a:latin typeface="Times New Roman" panose="02020603050405020304" pitchFamily="18" charset="0"/>
              </a:rPr>
              <a:t>) </a:t>
            </a:r>
            <a:r>
              <a:rPr lang="en-US" altLang="id-ID" dirty="0" err="1">
                <a:latin typeface="Times New Roman" panose="02020603050405020304" pitchFamily="18" charset="0"/>
              </a:rPr>
              <a:t>diganti</a:t>
            </a:r>
            <a:r>
              <a:rPr lang="en-US" altLang="id-ID" dirty="0">
                <a:latin typeface="Times New Roman" panose="02020603050405020304" pitchFamily="18" charset="0"/>
              </a:rPr>
              <a:t> dan page </a:t>
            </a:r>
            <a:r>
              <a:rPr lang="en-US" altLang="id-ID" dirty="0" err="1">
                <a:latin typeface="Times New Roman" panose="02020603050405020304" pitchFamily="18" charset="0"/>
              </a:rPr>
              <a:t>baru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ditambahkan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ujung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belakang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senarai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306" name="Group 2">
            <a:extLst>
              <a:ext uri="{FF2B5EF4-FFF2-40B4-BE49-F238E27FC236}">
                <a16:creationId xmlns:a16="http://schemas.microsoft.com/office/drawing/2014/main" id="{7C01243E-64F0-4582-8042-C4931A34298A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1835150" y="2565400"/>
          <a:ext cx="6862763" cy="25908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5156" name="Text Box 100">
            <a:extLst>
              <a:ext uri="{FF2B5EF4-FFF2-40B4-BE49-F238E27FC236}">
                <a16:creationId xmlns:a16="http://schemas.microsoft.com/office/drawing/2014/main" id="{FD0581E2-D261-4CA6-BCA7-3E7929FAC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" y="2584450"/>
            <a:ext cx="1238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Reference</a:t>
            </a:r>
          </a:p>
          <a:p>
            <a:pPr eaLnBrk="1" hangingPunct="1"/>
            <a:r>
              <a:rPr lang="en-US" altLang="id-ID"/>
              <a:t>String</a:t>
            </a:r>
          </a:p>
        </p:txBody>
      </p:sp>
      <p:sp>
        <p:nvSpPr>
          <p:cNvPr id="45157" name="Text Box 101">
            <a:extLst>
              <a:ext uri="{FF2B5EF4-FFF2-40B4-BE49-F238E27FC236}">
                <a16:creationId xmlns:a16="http://schemas.microsoft.com/office/drawing/2014/main" id="{3A801E39-5AD2-4B4E-AACD-33AD1ECB4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724400"/>
            <a:ext cx="692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Fault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6" grpId="0"/>
      <p:bldP spid="4515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B6173A4E-DEAC-48DE-9DA3-FDDB42B045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Algoritma</a:t>
            </a:r>
            <a:r>
              <a:rPr lang="en-US" sz="4000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000" b="1" dirty="0" err="1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Penggantian</a:t>
            </a:r>
            <a:r>
              <a:rPr lang="en-US" sz="4000" b="1" dirty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Page LRU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71ABFC86-E33F-4570-A56C-E93EFF18AA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02989" y="1759527"/>
            <a:ext cx="7499350" cy="4800600"/>
          </a:xfrm>
        </p:spPr>
        <p:txBody>
          <a:bodyPr/>
          <a:lstStyle/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Berdasarkan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observasi</a:t>
            </a:r>
            <a:r>
              <a:rPr lang="en-US" altLang="id-ID" dirty="0">
                <a:latin typeface="Times New Roman" panose="02020603050405020304" pitchFamily="18" charset="0"/>
              </a:rPr>
              <a:t>, page-page pada </a:t>
            </a:r>
            <a:r>
              <a:rPr lang="en-US" altLang="id-ID" dirty="0" err="1">
                <a:latin typeface="Times New Roman" panose="02020603050405020304" pitchFamily="18" charset="0"/>
              </a:rPr>
              <a:t>instruksi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terakhir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berkemungkinan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besar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dipakai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kembali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id-ID" dirty="0">
                <a:latin typeface="Times New Roman" panose="02020603050405020304" pitchFamily="18" charset="0"/>
              </a:rPr>
              <a:t>Page-page yang lama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tetap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dalam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waktu</a:t>
            </a:r>
            <a:r>
              <a:rPr lang="en-US" altLang="id-ID" dirty="0">
                <a:latin typeface="Times New Roman" panose="02020603050405020304" pitchFamily="18" charset="0"/>
              </a:rPr>
              <a:t> lama</a:t>
            </a:r>
          </a:p>
          <a:p>
            <a:pPr algn="just"/>
            <a:r>
              <a:rPr lang="en-US" altLang="id-ID" dirty="0" err="1">
                <a:latin typeface="Times New Roman" panose="02020603050405020304" pitchFamily="18" charset="0"/>
              </a:rPr>
              <a:t>Maka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algoritma</a:t>
            </a:r>
            <a:r>
              <a:rPr lang="en-US" altLang="id-ID" dirty="0">
                <a:latin typeface="Times New Roman" panose="02020603050405020304" pitchFamily="18" charset="0"/>
              </a:rPr>
              <a:t> LRU </a:t>
            </a:r>
            <a:r>
              <a:rPr lang="en-US" altLang="id-ID" dirty="0" err="1">
                <a:latin typeface="Times New Roman" panose="02020603050405020304" pitchFamily="18" charset="0"/>
              </a:rPr>
              <a:t>adalah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ketika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terjadi</a:t>
            </a:r>
            <a:r>
              <a:rPr lang="en-US" altLang="id-ID" dirty="0">
                <a:latin typeface="Times New Roman" panose="02020603050405020304" pitchFamily="18" charset="0"/>
              </a:rPr>
              <a:t> page fault </a:t>
            </a:r>
            <a:r>
              <a:rPr lang="en-US" altLang="id-ID" dirty="0" err="1">
                <a:latin typeface="Times New Roman" panose="02020603050405020304" pitchFamily="18" charset="0"/>
              </a:rPr>
              <a:t>maka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memindahkan</a:t>
            </a:r>
            <a:r>
              <a:rPr lang="en-US" altLang="id-ID" dirty="0">
                <a:latin typeface="Times New Roman" panose="02020603050405020304" pitchFamily="18" charset="0"/>
              </a:rPr>
              <a:t> page yang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digunakan</a:t>
            </a:r>
            <a:r>
              <a:rPr lang="en-US" altLang="id-ID" dirty="0">
                <a:latin typeface="Times New Roman" panose="02020603050405020304" pitchFamily="18" charset="0"/>
              </a:rPr>
              <a:t> paling lama.</a:t>
            </a:r>
          </a:p>
          <a:p>
            <a:pPr algn="just"/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354" name="Group 2">
            <a:extLst>
              <a:ext uri="{FF2B5EF4-FFF2-40B4-BE49-F238E27FC236}">
                <a16:creationId xmlns:a16="http://schemas.microsoft.com/office/drawing/2014/main" id="{7C426AC0-D38D-404A-8BDB-A60D51FB7EA8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1835150" y="2565400"/>
          <a:ext cx="6862763" cy="25908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037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7204" name="Text Box 100">
            <a:extLst>
              <a:ext uri="{FF2B5EF4-FFF2-40B4-BE49-F238E27FC236}">
                <a16:creationId xmlns:a16="http://schemas.microsoft.com/office/drawing/2014/main" id="{C59481F7-D1E9-42EC-B246-9ECA22C30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" y="2584450"/>
            <a:ext cx="1238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Reference</a:t>
            </a:r>
          </a:p>
          <a:p>
            <a:pPr eaLnBrk="1" hangingPunct="1"/>
            <a:r>
              <a:rPr lang="en-US" altLang="id-ID"/>
              <a:t>String</a:t>
            </a:r>
          </a:p>
        </p:txBody>
      </p:sp>
      <p:sp>
        <p:nvSpPr>
          <p:cNvPr id="47205" name="Text Box 101">
            <a:extLst>
              <a:ext uri="{FF2B5EF4-FFF2-40B4-BE49-F238E27FC236}">
                <a16:creationId xmlns:a16="http://schemas.microsoft.com/office/drawing/2014/main" id="{E77A6248-ECE9-4FC0-8B8D-2D538CD574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724400"/>
            <a:ext cx="692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id-ID"/>
              <a:t>Fault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4" grpId="0"/>
      <p:bldP spid="4720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1081</TotalTime>
  <Words>1552</Words>
  <Application>Microsoft Office PowerPoint</Application>
  <PresentationFormat>On-screen Show (4:3)</PresentationFormat>
  <Paragraphs>459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Gill Sans MT</vt:lpstr>
      <vt:lpstr>Wingdings 2</vt:lpstr>
      <vt:lpstr>Verdana</vt:lpstr>
      <vt:lpstr>Calibri</vt:lpstr>
      <vt:lpstr>Times New Roman</vt:lpstr>
      <vt:lpstr>Solstice</vt:lpstr>
      <vt:lpstr>PowerPoint Presentation</vt:lpstr>
      <vt:lpstr>Pendahuluan</vt:lpstr>
      <vt:lpstr>Konsep Overlay</vt:lpstr>
      <vt:lpstr>PowerPoint Presentation</vt:lpstr>
      <vt:lpstr>Konsep Memori Maya</vt:lpstr>
      <vt:lpstr>PowerPoint Presentation</vt:lpstr>
      <vt:lpstr>PowerPoint Presentation</vt:lpstr>
      <vt:lpstr>PowerPoint Presentation</vt:lpstr>
      <vt:lpstr>Deskripsi Sistem Paging</vt:lpstr>
      <vt:lpstr>PowerPoint Presentation</vt:lpstr>
      <vt:lpstr>PowerPoint Presentation</vt:lpstr>
      <vt:lpstr>PowerPoint Presentation</vt:lpstr>
      <vt:lpstr>PowerPoint Presentation</vt:lpstr>
      <vt:lpstr>Pemetaan Page menjadi Page Frame</vt:lpstr>
      <vt:lpstr>PowerPoint Presentation</vt:lpstr>
      <vt:lpstr>Memory Management Unit (MMU)</vt:lpstr>
      <vt:lpstr>PowerPoint Presentation</vt:lpstr>
      <vt:lpstr>PowerPoint Presentation</vt:lpstr>
      <vt:lpstr>PowerPoint Presentation</vt:lpstr>
      <vt:lpstr>Fungsi MMU</vt:lpstr>
      <vt:lpstr>Skema Pemetaan</vt:lpstr>
      <vt:lpstr>Komponen Internal MMU</vt:lpstr>
      <vt:lpstr>Komponen MMU </vt:lpstr>
      <vt:lpstr>PowerPoint Presentation</vt:lpstr>
      <vt:lpstr>PowerPoint Presentation</vt:lpstr>
      <vt:lpstr>Contoh Translasi</vt:lpstr>
      <vt:lpstr>Tabel-tabel page</vt:lpstr>
      <vt:lpstr>Algoritma Penggantian Page</vt:lpstr>
      <vt:lpstr>Penggantian page</vt:lpstr>
      <vt:lpstr>Algoritma Penggantian Page</vt:lpstr>
      <vt:lpstr>Algoritma Penggantian Page Acak</vt:lpstr>
      <vt:lpstr>PowerPoint Presentation</vt:lpstr>
      <vt:lpstr>Algoritma Penggantian Page Optimal</vt:lpstr>
      <vt:lpstr>PowerPoint Presentation</vt:lpstr>
      <vt:lpstr>Algoritma Penggantian Page FIFO</vt:lpstr>
      <vt:lpstr>PowerPoint Presentation</vt:lpstr>
      <vt:lpstr>Algoritma Penggantian Page LRU</vt:lpstr>
      <vt:lpstr>PowerPoint Presentation</vt:lpstr>
    </vt:vector>
  </TitlesOfParts>
  <Company>STMIK AMIKOM YOGYAKARTA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Operating Systems</dc:title>
  <dc:creator>Melwin</dc:creator>
  <cp:lastModifiedBy>Row_Bee</cp:lastModifiedBy>
  <cp:revision>133</cp:revision>
  <dcterms:created xsi:type="dcterms:W3CDTF">2006-09-14T12:58:10Z</dcterms:created>
  <dcterms:modified xsi:type="dcterms:W3CDTF">2018-08-16T03:09:23Z</dcterms:modified>
</cp:coreProperties>
</file>