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FF48-677F-4D49-89A7-4EA2C8C79FD9}" type="datetimeFigureOut">
              <a:rPr lang="id-ID" smtClean="0"/>
              <a:t>27/03/2023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37AC-8571-475F-BCDF-B2AA95D1358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2970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FF48-677F-4D49-89A7-4EA2C8C79FD9}" type="datetimeFigureOut">
              <a:rPr lang="id-ID" smtClean="0"/>
              <a:t>27/03/2023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37AC-8571-475F-BCDF-B2AA95D1358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93465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FF48-677F-4D49-89A7-4EA2C8C79FD9}" type="datetimeFigureOut">
              <a:rPr lang="id-ID" smtClean="0"/>
              <a:t>27/03/2023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37AC-8571-475F-BCDF-B2AA95D1358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20314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FF48-677F-4D49-89A7-4EA2C8C79FD9}" type="datetimeFigureOut">
              <a:rPr lang="id-ID" smtClean="0"/>
              <a:t>27/03/2023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37AC-8571-475F-BCDF-B2AA95D1358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67761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FF48-677F-4D49-89A7-4EA2C8C79FD9}" type="datetimeFigureOut">
              <a:rPr lang="id-ID" smtClean="0"/>
              <a:t>27/03/2023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37AC-8571-475F-BCDF-B2AA95D1358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4357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FF48-677F-4D49-89A7-4EA2C8C79FD9}" type="datetimeFigureOut">
              <a:rPr lang="id-ID" smtClean="0"/>
              <a:t>27/03/2023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37AC-8571-475F-BCDF-B2AA95D1358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32028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FF48-677F-4D49-89A7-4EA2C8C79FD9}" type="datetimeFigureOut">
              <a:rPr lang="id-ID" smtClean="0"/>
              <a:t>27/03/2023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37AC-8571-475F-BCDF-B2AA95D1358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80846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FF48-677F-4D49-89A7-4EA2C8C79FD9}" type="datetimeFigureOut">
              <a:rPr lang="id-ID" smtClean="0"/>
              <a:t>27/03/2023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37AC-8571-475F-BCDF-B2AA95D1358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40464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FF48-677F-4D49-89A7-4EA2C8C79FD9}" type="datetimeFigureOut">
              <a:rPr lang="id-ID" smtClean="0"/>
              <a:t>27/03/2023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37AC-8571-475F-BCDF-B2AA95D1358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5535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FF48-677F-4D49-89A7-4EA2C8C79FD9}" type="datetimeFigureOut">
              <a:rPr lang="id-ID" smtClean="0"/>
              <a:t>27/03/2023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37AC-8571-475F-BCDF-B2AA95D1358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41131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FF48-677F-4D49-89A7-4EA2C8C79FD9}" type="datetimeFigureOut">
              <a:rPr lang="id-ID" smtClean="0"/>
              <a:t>27/03/2023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A37AC-8571-475F-BCDF-B2AA95D1358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908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1FF48-677F-4D49-89A7-4EA2C8C79FD9}" type="datetimeFigureOut">
              <a:rPr lang="id-ID" smtClean="0"/>
              <a:t>27/03/2023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A37AC-8571-475F-BCDF-B2AA95D1358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59745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9497" y="662896"/>
            <a:ext cx="9144000" cy="604201"/>
          </a:xfrm>
        </p:spPr>
        <p:txBody>
          <a:bodyPr/>
          <a:lstStyle/>
          <a:p>
            <a:r>
              <a:rPr lang="id-ID" dirty="0"/>
              <a:t>Latihan Soal Portal Statis Tertentu tidak simetris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619794" y="2390503"/>
            <a:ext cx="4232366" cy="39188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1606731" y="2442754"/>
            <a:ext cx="13063" cy="263869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2886891" y="2272937"/>
            <a:ext cx="2965269" cy="10450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Isosceles Triangle 8"/>
          <p:cNvSpPr/>
          <p:nvPr/>
        </p:nvSpPr>
        <p:spPr>
          <a:xfrm>
            <a:off x="5747658" y="2416628"/>
            <a:ext cx="195943" cy="2743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Oval 9"/>
          <p:cNvSpPr/>
          <p:nvPr/>
        </p:nvSpPr>
        <p:spPr>
          <a:xfrm>
            <a:off x="5786846" y="2704011"/>
            <a:ext cx="104503" cy="1436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Isosceles Triangle 10"/>
          <p:cNvSpPr/>
          <p:nvPr/>
        </p:nvSpPr>
        <p:spPr>
          <a:xfrm>
            <a:off x="1528355" y="4957354"/>
            <a:ext cx="195943" cy="2743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2886891" y="1593669"/>
            <a:ext cx="0" cy="57476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953589" y="3762102"/>
            <a:ext cx="574766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991394" y="1593669"/>
            <a:ext cx="906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P=2 ton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00099" y="3377921"/>
            <a:ext cx="11025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H1=</a:t>
            </a:r>
            <a:r>
              <a:rPr lang="en-US" dirty="0"/>
              <a:t> 2</a:t>
            </a:r>
            <a:r>
              <a:rPr lang="id-ID" dirty="0"/>
              <a:t> ton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966413" y="5839097"/>
            <a:ext cx="52776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852160" y="5329646"/>
            <a:ext cx="0" cy="888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602364" y="5482046"/>
            <a:ext cx="0" cy="888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757631" y="1963001"/>
            <a:ext cx="78377" cy="34711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2891231" y="5425444"/>
            <a:ext cx="0" cy="888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496370" y="2429691"/>
            <a:ext cx="6226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400573" y="3744684"/>
            <a:ext cx="6226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531203" y="5024848"/>
            <a:ext cx="6226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571357" y="1657980"/>
            <a:ext cx="1184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q=4 ton/m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772002" y="5435322"/>
            <a:ext cx="750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    1 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827005" y="5421172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4 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00573" y="2657985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2 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40489" y="4263323"/>
            <a:ext cx="644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  2 m</a:t>
            </a:r>
          </a:p>
        </p:txBody>
      </p:sp>
      <p:sp>
        <p:nvSpPr>
          <p:cNvPr id="35" name="Freeform 34"/>
          <p:cNvSpPr/>
          <p:nvPr/>
        </p:nvSpPr>
        <p:spPr>
          <a:xfrm>
            <a:off x="4167051" y="1881051"/>
            <a:ext cx="378823" cy="431075"/>
          </a:xfrm>
          <a:custGeom>
            <a:avLst/>
            <a:gdLst>
              <a:gd name="connsiteX0" fmla="*/ 0 w 378823"/>
              <a:gd name="connsiteY0" fmla="*/ 431075 h 431075"/>
              <a:gd name="connsiteX1" fmla="*/ 13063 w 378823"/>
              <a:gd name="connsiteY1" fmla="*/ 365760 h 431075"/>
              <a:gd name="connsiteX2" fmla="*/ 65315 w 378823"/>
              <a:gd name="connsiteY2" fmla="*/ 274320 h 431075"/>
              <a:gd name="connsiteX3" fmla="*/ 104503 w 378823"/>
              <a:gd name="connsiteY3" fmla="*/ 182880 h 431075"/>
              <a:gd name="connsiteX4" fmla="*/ 156755 w 378823"/>
              <a:gd name="connsiteY4" fmla="*/ 104503 h 431075"/>
              <a:gd name="connsiteX5" fmla="*/ 182880 w 378823"/>
              <a:gd name="connsiteY5" fmla="*/ 65315 h 431075"/>
              <a:gd name="connsiteX6" fmla="*/ 261258 w 378823"/>
              <a:gd name="connsiteY6" fmla="*/ 39189 h 431075"/>
              <a:gd name="connsiteX7" fmla="*/ 300446 w 378823"/>
              <a:gd name="connsiteY7" fmla="*/ 26126 h 431075"/>
              <a:gd name="connsiteX8" fmla="*/ 352698 w 378823"/>
              <a:gd name="connsiteY8" fmla="*/ 13063 h 431075"/>
              <a:gd name="connsiteX9" fmla="*/ 378823 w 378823"/>
              <a:gd name="connsiteY9" fmla="*/ 0 h 431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78823" h="431075">
                <a:moveTo>
                  <a:pt x="0" y="431075"/>
                </a:moveTo>
                <a:cubicBezTo>
                  <a:pt x="4354" y="409303"/>
                  <a:pt x="6042" y="386823"/>
                  <a:pt x="13063" y="365760"/>
                </a:cubicBezTo>
                <a:cubicBezTo>
                  <a:pt x="24111" y="332615"/>
                  <a:pt x="46204" y="302986"/>
                  <a:pt x="65315" y="274320"/>
                </a:cubicBezTo>
                <a:cubicBezTo>
                  <a:pt x="102818" y="124311"/>
                  <a:pt x="50377" y="309175"/>
                  <a:pt x="104503" y="182880"/>
                </a:cubicBezTo>
                <a:cubicBezTo>
                  <a:pt x="138243" y="104152"/>
                  <a:pt x="87876" y="150422"/>
                  <a:pt x="156755" y="104503"/>
                </a:cubicBezTo>
                <a:cubicBezTo>
                  <a:pt x="165463" y="91440"/>
                  <a:pt x="169567" y="73636"/>
                  <a:pt x="182880" y="65315"/>
                </a:cubicBezTo>
                <a:cubicBezTo>
                  <a:pt x="206233" y="50719"/>
                  <a:pt x="235132" y="47898"/>
                  <a:pt x="261258" y="39189"/>
                </a:cubicBezTo>
                <a:cubicBezTo>
                  <a:pt x="274321" y="34835"/>
                  <a:pt x="287088" y="29466"/>
                  <a:pt x="300446" y="26126"/>
                </a:cubicBezTo>
                <a:cubicBezTo>
                  <a:pt x="317863" y="21772"/>
                  <a:pt x="335666" y="18740"/>
                  <a:pt x="352698" y="13063"/>
                </a:cubicBezTo>
                <a:cubicBezTo>
                  <a:pt x="361935" y="9984"/>
                  <a:pt x="370115" y="4354"/>
                  <a:pt x="378823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6" name="TextBox 35"/>
          <p:cNvSpPr txBox="1"/>
          <p:nvPr/>
        </p:nvSpPr>
        <p:spPr>
          <a:xfrm>
            <a:off x="6035038" y="2765750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B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706862" y="3623546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C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786729" y="2443535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E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606715" y="4620677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A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175639" y="2199693"/>
            <a:ext cx="343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/>
              <a:t>D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029988" y="1182468"/>
            <a:ext cx="38768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Hitung:</a:t>
            </a:r>
          </a:p>
          <a:p>
            <a:r>
              <a:rPr lang="id-ID" dirty="0"/>
              <a:t>Gaya2 dalam ( Bidang M, D, N dan FBD)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110295" y="1893119"/>
            <a:ext cx="3432606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Jawab :</a:t>
            </a:r>
          </a:p>
          <a:p>
            <a:pPr marL="342900" indent="-342900">
              <a:buAutoNum type="arabicPeriod"/>
            </a:pPr>
            <a:r>
              <a:rPr lang="id-ID" dirty="0"/>
              <a:t>Reaksi Tumpuan</a:t>
            </a:r>
          </a:p>
          <a:p>
            <a:r>
              <a:rPr lang="id-ID" dirty="0"/>
              <a:t>∑H=0</a:t>
            </a:r>
          </a:p>
          <a:p>
            <a:r>
              <a:rPr lang="id-ID" dirty="0"/>
              <a:t>Ah+H1-H2=0</a:t>
            </a:r>
            <a:endParaRPr lang="en-US" dirty="0"/>
          </a:p>
          <a:p>
            <a:r>
              <a:rPr lang="en-US" dirty="0"/>
              <a:t>Ah+ 2 – 6 = 0</a:t>
            </a:r>
          </a:p>
          <a:p>
            <a:r>
              <a:rPr lang="en-US" dirty="0"/>
              <a:t>Ah  - 4 = 0</a:t>
            </a:r>
            <a:endParaRPr lang="id-ID" dirty="0"/>
          </a:p>
          <a:p>
            <a:r>
              <a:rPr lang="id-ID" dirty="0"/>
              <a:t>Ah = 4 ton </a:t>
            </a:r>
          </a:p>
          <a:p>
            <a:endParaRPr lang="id-ID" dirty="0"/>
          </a:p>
          <a:p>
            <a:r>
              <a:rPr lang="id-ID" dirty="0"/>
              <a:t>∑MB=0</a:t>
            </a:r>
          </a:p>
          <a:p>
            <a:r>
              <a:rPr lang="id-ID" dirty="0"/>
              <a:t>Av.5 – Ah.4 –H1 . 2 –P.4 –(q.4).2 =0</a:t>
            </a:r>
          </a:p>
          <a:p>
            <a:r>
              <a:rPr lang="id-ID" dirty="0"/>
              <a:t>Av = 12 ton </a:t>
            </a:r>
          </a:p>
          <a:p>
            <a:endParaRPr lang="id-ID" dirty="0"/>
          </a:p>
          <a:p>
            <a:r>
              <a:rPr lang="id-ID" dirty="0"/>
              <a:t>∑MA=0</a:t>
            </a:r>
          </a:p>
          <a:p>
            <a:r>
              <a:rPr lang="id-ID" dirty="0"/>
              <a:t>-Bv.5-H2 . 4 +(q.4).3 +P.1+H1. 2 =0</a:t>
            </a:r>
          </a:p>
          <a:p>
            <a:r>
              <a:rPr lang="id-ID" dirty="0"/>
              <a:t>Bv= 6 ton</a:t>
            </a:r>
          </a:p>
          <a:p>
            <a:endParaRPr lang="id-ID" dirty="0"/>
          </a:p>
          <a:p>
            <a:r>
              <a:rPr lang="id-ID" dirty="0"/>
              <a:t>Kontrol:  ∑V=0</a:t>
            </a:r>
          </a:p>
          <a:p>
            <a:r>
              <a:rPr lang="id-ID" dirty="0"/>
              <a:t>Av+Bv –P-(q.4) =0</a:t>
            </a:r>
          </a:p>
          <a:p>
            <a:r>
              <a:rPr lang="id-ID" dirty="0"/>
              <a:t>18 – 2 – 16 =0 </a:t>
            </a:r>
          </a:p>
          <a:p>
            <a:endParaRPr lang="id-ID" dirty="0"/>
          </a:p>
        </p:txBody>
      </p:sp>
      <p:cxnSp>
        <p:nvCxnSpPr>
          <p:cNvPr id="51" name="Straight Arrow Connector 50"/>
          <p:cNvCxnSpPr/>
          <p:nvPr/>
        </p:nvCxnSpPr>
        <p:spPr>
          <a:xfrm flipH="1">
            <a:off x="6035038" y="2272937"/>
            <a:ext cx="770711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5719223" y="1868771"/>
            <a:ext cx="11025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H2= 6 ton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158223" y="5987923"/>
            <a:ext cx="417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Av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512407" y="4690343"/>
            <a:ext cx="439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Ah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424672" y="3153720"/>
            <a:ext cx="411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Bv</a:t>
            </a:r>
          </a:p>
        </p:txBody>
      </p:sp>
      <p:cxnSp>
        <p:nvCxnSpPr>
          <p:cNvPr id="59" name="Straight Arrow Connector 58"/>
          <p:cNvCxnSpPr>
            <a:cxnSpLocks/>
          </p:cNvCxnSpPr>
          <p:nvPr/>
        </p:nvCxnSpPr>
        <p:spPr>
          <a:xfrm>
            <a:off x="8282608" y="3754930"/>
            <a:ext cx="649356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V="1">
            <a:off x="8381802" y="4427814"/>
            <a:ext cx="0" cy="357354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 flipV="1">
            <a:off x="8332777" y="5507759"/>
            <a:ext cx="0" cy="357354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E59314BE-D4EE-6927-B95D-28A696CE96F6}"/>
              </a:ext>
            </a:extLst>
          </p:cNvPr>
          <p:cNvCxnSpPr/>
          <p:nvPr/>
        </p:nvCxnSpPr>
        <p:spPr>
          <a:xfrm flipV="1">
            <a:off x="1602364" y="5394891"/>
            <a:ext cx="23962" cy="59303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4F54A241-AEDE-3136-B6E7-C5C73C29F2BD}"/>
              </a:ext>
            </a:extLst>
          </p:cNvPr>
          <p:cNvCxnSpPr>
            <a:cxnSpLocks/>
          </p:cNvCxnSpPr>
          <p:nvPr/>
        </p:nvCxnSpPr>
        <p:spPr>
          <a:xfrm>
            <a:off x="1784874" y="5007592"/>
            <a:ext cx="669014" cy="210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E5019A8-00AC-5A88-ECB6-E4104E2B9327}"/>
              </a:ext>
            </a:extLst>
          </p:cNvPr>
          <p:cNvCxnSpPr/>
          <p:nvPr/>
        </p:nvCxnSpPr>
        <p:spPr>
          <a:xfrm flipV="1">
            <a:off x="5836438" y="2883601"/>
            <a:ext cx="23962" cy="59303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>
            <a:extLst>
              <a:ext uri="{FF2B5EF4-FFF2-40B4-BE49-F238E27FC236}">
                <a16:creationId xmlns:a16="http://schemas.microsoft.com/office/drawing/2014/main" id="{2103E96E-31A4-974D-4CDD-2F4763EE2F10}"/>
              </a:ext>
            </a:extLst>
          </p:cNvPr>
          <p:cNvSpPr/>
          <p:nvPr/>
        </p:nvSpPr>
        <p:spPr>
          <a:xfrm>
            <a:off x="1135440" y="4412323"/>
            <a:ext cx="845754" cy="108164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9BAD6E0-2DF9-8030-28CB-F6FB55F38E2E}"/>
              </a:ext>
            </a:extLst>
          </p:cNvPr>
          <p:cNvCxnSpPr/>
          <p:nvPr/>
        </p:nvCxnSpPr>
        <p:spPr>
          <a:xfrm>
            <a:off x="4338003" y="2342415"/>
            <a:ext cx="0" cy="57476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41533F08-AEA8-27B7-C544-AFF1F55B7809}"/>
              </a:ext>
            </a:extLst>
          </p:cNvPr>
          <p:cNvSpPr txBox="1"/>
          <p:nvPr/>
        </p:nvSpPr>
        <p:spPr>
          <a:xfrm flipH="1">
            <a:off x="4047876" y="3180117"/>
            <a:ext cx="1249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Q= </a:t>
            </a:r>
            <a:r>
              <a:rPr lang="en-US" dirty="0" err="1"/>
              <a:t>q.l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3224094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V="1">
            <a:off x="2653464" y="1358537"/>
            <a:ext cx="4232366" cy="39188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1606731" y="2126405"/>
            <a:ext cx="13063" cy="263869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3867544" y="1240971"/>
            <a:ext cx="2965269" cy="10450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Isosceles Triangle 6"/>
          <p:cNvSpPr/>
          <p:nvPr/>
        </p:nvSpPr>
        <p:spPr>
          <a:xfrm>
            <a:off x="6781328" y="1384662"/>
            <a:ext cx="195943" cy="2743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Oval 7"/>
          <p:cNvSpPr/>
          <p:nvPr/>
        </p:nvSpPr>
        <p:spPr>
          <a:xfrm>
            <a:off x="6833767" y="1672045"/>
            <a:ext cx="104503" cy="1436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Isosceles Triangle 8"/>
          <p:cNvSpPr/>
          <p:nvPr/>
        </p:nvSpPr>
        <p:spPr>
          <a:xfrm>
            <a:off x="1528355" y="4866293"/>
            <a:ext cx="195943" cy="2743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907309" y="561703"/>
            <a:ext cx="0" cy="57476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953589" y="3538521"/>
            <a:ext cx="574766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455220" y="561703"/>
            <a:ext cx="906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P=2 ton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00099" y="3485641"/>
            <a:ext cx="10496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H1=2 ton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2304882" y="5748036"/>
            <a:ext cx="52776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978595" y="5159071"/>
            <a:ext cx="0" cy="888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602364" y="4450080"/>
            <a:ext cx="0" cy="888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757631" y="1739418"/>
            <a:ext cx="78377" cy="34711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924901" y="5228365"/>
            <a:ext cx="0" cy="888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496370" y="2166354"/>
            <a:ext cx="6226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400573" y="3521103"/>
            <a:ext cx="6226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31203" y="4814515"/>
            <a:ext cx="6226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743634" y="626014"/>
            <a:ext cx="1184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q=4 ton/m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805672" y="5741825"/>
            <a:ext cx="750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    1 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337753" y="5767432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4 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00573" y="3865637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2 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40489" y="2621756"/>
            <a:ext cx="644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  2 m</a:t>
            </a:r>
          </a:p>
        </p:txBody>
      </p:sp>
      <p:sp>
        <p:nvSpPr>
          <p:cNvPr id="27" name="Freeform 26"/>
          <p:cNvSpPr/>
          <p:nvPr/>
        </p:nvSpPr>
        <p:spPr>
          <a:xfrm>
            <a:off x="4167051" y="849085"/>
            <a:ext cx="378823" cy="431075"/>
          </a:xfrm>
          <a:custGeom>
            <a:avLst/>
            <a:gdLst>
              <a:gd name="connsiteX0" fmla="*/ 0 w 378823"/>
              <a:gd name="connsiteY0" fmla="*/ 431075 h 431075"/>
              <a:gd name="connsiteX1" fmla="*/ 13063 w 378823"/>
              <a:gd name="connsiteY1" fmla="*/ 365760 h 431075"/>
              <a:gd name="connsiteX2" fmla="*/ 65315 w 378823"/>
              <a:gd name="connsiteY2" fmla="*/ 274320 h 431075"/>
              <a:gd name="connsiteX3" fmla="*/ 104503 w 378823"/>
              <a:gd name="connsiteY3" fmla="*/ 182880 h 431075"/>
              <a:gd name="connsiteX4" fmla="*/ 156755 w 378823"/>
              <a:gd name="connsiteY4" fmla="*/ 104503 h 431075"/>
              <a:gd name="connsiteX5" fmla="*/ 182880 w 378823"/>
              <a:gd name="connsiteY5" fmla="*/ 65315 h 431075"/>
              <a:gd name="connsiteX6" fmla="*/ 261258 w 378823"/>
              <a:gd name="connsiteY6" fmla="*/ 39189 h 431075"/>
              <a:gd name="connsiteX7" fmla="*/ 300446 w 378823"/>
              <a:gd name="connsiteY7" fmla="*/ 26126 h 431075"/>
              <a:gd name="connsiteX8" fmla="*/ 352698 w 378823"/>
              <a:gd name="connsiteY8" fmla="*/ 13063 h 431075"/>
              <a:gd name="connsiteX9" fmla="*/ 378823 w 378823"/>
              <a:gd name="connsiteY9" fmla="*/ 0 h 431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78823" h="431075">
                <a:moveTo>
                  <a:pt x="0" y="431075"/>
                </a:moveTo>
                <a:cubicBezTo>
                  <a:pt x="4354" y="409303"/>
                  <a:pt x="6042" y="386823"/>
                  <a:pt x="13063" y="365760"/>
                </a:cubicBezTo>
                <a:cubicBezTo>
                  <a:pt x="24111" y="332615"/>
                  <a:pt x="46204" y="302986"/>
                  <a:pt x="65315" y="274320"/>
                </a:cubicBezTo>
                <a:cubicBezTo>
                  <a:pt x="102818" y="124311"/>
                  <a:pt x="50377" y="309175"/>
                  <a:pt x="104503" y="182880"/>
                </a:cubicBezTo>
                <a:cubicBezTo>
                  <a:pt x="138243" y="104152"/>
                  <a:pt x="87876" y="150422"/>
                  <a:pt x="156755" y="104503"/>
                </a:cubicBezTo>
                <a:cubicBezTo>
                  <a:pt x="165463" y="91440"/>
                  <a:pt x="169567" y="73636"/>
                  <a:pt x="182880" y="65315"/>
                </a:cubicBezTo>
                <a:cubicBezTo>
                  <a:pt x="206233" y="50719"/>
                  <a:pt x="235132" y="47898"/>
                  <a:pt x="261258" y="39189"/>
                </a:cubicBezTo>
                <a:cubicBezTo>
                  <a:pt x="274321" y="34835"/>
                  <a:pt x="287088" y="29466"/>
                  <a:pt x="300446" y="26126"/>
                </a:cubicBezTo>
                <a:cubicBezTo>
                  <a:pt x="317863" y="21772"/>
                  <a:pt x="335666" y="18740"/>
                  <a:pt x="352698" y="13063"/>
                </a:cubicBezTo>
                <a:cubicBezTo>
                  <a:pt x="361935" y="9984"/>
                  <a:pt x="370115" y="4354"/>
                  <a:pt x="378823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TextBox 27"/>
          <p:cNvSpPr txBox="1"/>
          <p:nvPr/>
        </p:nvSpPr>
        <p:spPr>
          <a:xfrm>
            <a:off x="6909680" y="1733784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B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706862" y="3426468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C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754139" y="1424821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209150" y="5033197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A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175639" y="1167727"/>
            <a:ext cx="343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/>
              <a:t>D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 flipV="1">
            <a:off x="1602364" y="5184059"/>
            <a:ext cx="0" cy="78377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6885829" y="1928947"/>
            <a:ext cx="0" cy="78377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H="1">
            <a:off x="7042205" y="1320483"/>
            <a:ext cx="770711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726386" y="836805"/>
            <a:ext cx="11025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H2= 6 ton</a:t>
            </a:r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1924431" y="4866293"/>
            <a:ext cx="59809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158223" y="5974859"/>
            <a:ext cx="12441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Av = 12 ton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902807" y="4996846"/>
            <a:ext cx="907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Ah = 4 t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842653" y="2121754"/>
            <a:ext cx="879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Bv = 6 t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522094" y="931035"/>
            <a:ext cx="2976071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>
                <a:solidFill>
                  <a:srgbClr val="FF0000"/>
                </a:solidFill>
              </a:rPr>
              <a:t>Bidang Momen</a:t>
            </a:r>
            <a:r>
              <a:rPr lang="id-ID" dirty="0"/>
              <a:t>:</a:t>
            </a:r>
          </a:p>
          <a:p>
            <a:r>
              <a:rPr lang="id-ID" dirty="0"/>
              <a:t>Ma=0 </a:t>
            </a:r>
            <a:r>
              <a:rPr lang="en-US" dirty="0"/>
              <a:t> (</a:t>
            </a:r>
            <a:r>
              <a:rPr lang="en-US" dirty="0" err="1"/>
              <a:t>ujung</a:t>
            </a:r>
            <a:r>
              <a:rPr lang="en-US" dirty="0"/>
              <a:t> </a:t>
            </a:r>
            <a:r>
              <a:rPr lang="en-US" dirty="0" err="1"/>
              <a:t>sendi</a:t>
            </a:r>
            <a:r>
              <a:rPr lang="en-US" dirty="0"/>
              <a:t>)</a:t>
            </a:r>
            <a:endParaRPr lang="id-ID" dirty="0"/>
          </a:p>
          <a:p>
            <a:r>
              <a:rPr lang="id-ID" dirty="0"/>
              <a:t>Mb =0</a:t>
            </a:r>
            <a:r>
              <a:rPr lang="en-US" dirty="0"/>
              <a:t> (</a:t>
            </a:r>
            <a:r>
              <a:rPr lang="en-US" dirty="0" err="1"/>
              <a:t>ujung</a:t>
            </a:r>
            <a:r>
              <a:rPr lang="en-US" dirty="0"/>
              <a:t> </a:t>
            </a:r>
            <a:r>
              <a:rPr lang="en-US" dirty="0" err="1"/>
              <a:t>rol</a:t>
            </a:r>
            <a:r>
              <a:rPr lang="en-US" dirty="0"/>
              <a:t>)</a:t>
            </a:r>
            <a:endParaRPr lang="id-ID" dirty="0"/>
          </a:p>
          <a:p>
            <a:r>
              <a:rPr lang="id-ID" dirty="0"/>
              <a:t>Mc = -Ah.2 = -8 t.m</a:t>
            </a:r>
          </a:p>
          <a:p>
            <a:r>
              <a:rPr lang="id-ID" dirty="0"/>
              <a:t>M</a:t>
            </a:r>
            <a:r>
              <a:rPr lang="id-ID" sz="1400" dirty="0"/>
              <a:t>DA</a:t>
            </a:r>
            <a:r>
              <a:rPr lang="id-ID" dirty="0"/>
              <a:t> = -Ah. 4 –H1. 2 =</a:t>
            </a:r>
            <a:r>
              <a:rPr lang="en-US" dirty="0"/>
              <a:t> </a:t>
            </a:r>
            <a:r>
              <a:rPr lang="id-ID" dirty="0"/>
              <a:t>- 20 t.m</a:t>
            </a:r>
          </a:p>
          <a:p>
            <a:r>
              <a:rPr lang="id-ID" dirty="0"/>
              <a:t> MDB = - 20 t m</a:t>
            </a:r>
          </a:p>
          <a:p>
            <a:endParaRPr lang="id-ID" dirty="0"/>
          </a:p>
          <a:p>
            <a:r>
              <a:rPr lang="id-ID" dirty="0">
                <a:solidFill>
                  <a:srgbClr val="FF0000"/>
                </a:solidFill>
              </a:rPr>
              <a:t>Daerah B-E</a:t>
            </a:r>
          </a:p>
          <a:p>
            <a:r>
              <a:rPr lang="id-ID" dirty="0"/>
              <a:t>Mx = Bv. x – (q.x</a:t>
            </a:r>
            <a:r>
              <a:rPr lang="en-US" dirty="0"/>
              <a:t>) </a:t>
            </a:r>
            <a:r>
              <a:rPr lang="id-ID" dirty="0"/>
              <a:t>.x/2</a:t>
            </a:r>
          </a:p>
          <a:p>
            <a:r>
              <a:rPr lang="id-ID" dirty="0"/>
              <a:t>x-=0   MB = 0</a:t>
            </a:r>
          </a:p>
          <a:p>
            <a:r>
              <a:rPr lang="id-ID" dirty="0"/>
              <a:t>X=1m  M1= 4 t.m</a:t>
            </a:r>
          </a:p>
          <a:p>
            <a:r>
              <a:rPr lang="id-ID" dirty="0"/>
              <a:t>X= 1,5 m M1,5 = 4,5 t.m</a:t>
            </a:r>
          </a:p>
          <a:p>
            <a:r>
              <a:rPr lang="id-ID" dirty="0"/>
              <a:t> X=2 m    M2= 4 t.m</a:t>
            </a:r>
          </a:p>
          <a:p>
            <a:r>
              <a:rPr lang="id-ID" dirty="0"/>
              <a:t>X=3 m    M3= 0</a:t>
            </a:r>
          </a:p>
          <a:p>
            <a:r>
              <a:rPr lang="id-ID" dirty="0"/>
              <a:t>X=4 m    M</a:t>
            </a:r>
            <a:r>
              <a:rPr lang="en-US" dirty="0"/>
              <a:t>E</a:t>
            </a:r>
            <a:r>
              <a:rPr lang="id-ID" dirty="0"/>
              <a:t> =  -8</a:t>
            </a:r>
            <a:r>
              <a:rPr lang="en-US" dirty="0"/>
              <a:t> </a:t>
            </a:r>
            <a:r>
              <a:rPr lang="en-US" dirty="0" err="1"/>
              <a:t>t.m</a:t>
            </a:r>
            <a:endParaRPr lang="id-ID" dirty="0"/>
          </a:p>
        </p:txBody>
      </p:sp>
      <p:cxnSp>
        <p:nvCxnSpPr>
          <p:cNvPr id="46" name="Straight Arrow Connector 45"/>
          <p:cNvCxnSpPr/>
          <p:nvPr/>
        </p:nvCxnSpPr>
        <p:spPr>
          <a:xfrm flipH="1" flipV="1">
            <a:off x="5774158" y="935035"/>
            <a:ext cx="1003066" cy="130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22547" y="522373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x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765535" y="1552425"/>
            <a:ext cx="803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-20 tm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4DF12C28-436A-B397-FBA1-E7E07210492F}"/>
              </a:ext>
            </a:extLst>
          </p:cNvPr>
          <p:cNvCxnSpPr/>
          <p:nvPr/>
        </p:nvCxnSpPr>
        <p:spPr>
          <a:xfrm>
            <a:off x="2632815" y="5248245"/>
            <a:ext cx="0" cy="888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Oval 44">
            <a:extLst>
              <a:ext uri="{FF2B5EF4-FFF2-40B4-BE49-F238E27FC236}">
                <a16:creationId xmlns:a16="http://schemas.microsoft.com/office/drawing/2014/main" id="{891DEC2F-F0D0-72D7-618E-5193A4136567}"/>
              </a:ext>
            </a:extLst>
          </p:cNvPr>
          <p:cNvSpPr/>
          <p:nvPr/>
        </p:nvSpPr>
        <p:spPr>
          <a:xfrm>
            <a:off x="1059011" y="1064622"/>
            <a:ext cx="500581" cy="54581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981396FE-0D9B-9767-5540-56C223AC784C}"/>
              </a:ext>
            </a:extLst>
          </p:cNvPr>
          <p:cNvSpPr/>
          <p:nvPr/>
        </p:nvSpPr>
        <p:spPr>
          <a:xfrm>
            <a:off x="516838" y="-119263"/>
            <a:ext cx="4107527" cy="596347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50" name="Arrow: Curved Left 49">
            <a:extLst>
              <a:ext uri="{FF2B5EF4-FFF2-40B4-BE49-F238E27FC236}">
                <a16:creationId xmlns:a16="http://schemas.microsoft.com/office/drawing/2014/main" id="{4C55BDBF-EAA5-E00D-9CF7-6AEFFF4FFE12}"/>
              </a:ext>
            </a:extLst>
          </p:cNvPr>
          <p:cNvSpPr/>
          <p:nvPr/>
        </p:nvSpPr>
        <p:spPr>
          <a:xfrm rot="16448464">
            <a:off x="1472047" y="1985986"/>
            <a:ext cx="327348" cy="81163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51" name="Arrow: Curved Right 50">
            <a:extLst>
              <a:ext uri="{FF2B5EF4-FFF2-40B4-BE49-F238E27FC236}">
                <a16:creationId xmlns:a16="http://schemas.microsoft.com/office/drawing/2014/main" id="{06C309DD-5E52-ACA8-6C8F-64E7551841C9}"/>
              </a:ext>
            </a:extLst>
          </p:cNvPr>
          <p:cNvSpPr/>
          <p:nvPr/>
        </p:nvSpPr>
        <p:spPr>
          <a:xfrm>
            <a:off x="2522528" y="1124281"/>
            <a:ext cx="340263" cy="609503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CBCB5BC4-7148-4941-5891-B206FFB7195E}"/>
              </a:ext>
            </a:extLst>
          </p:cNvPr>
          <p:cNvCxnSpPr/>
          <p:nvPr/>
        </p:nvCxnSpPr>
        <p:spPr>
          <a:xfrm>
            <a:off x="5813911" y="132521"/>
            <a:ext cx="0" cy="43573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03947349-E155-D926-26F0-73BA48792FC3}"/>
              </a:ext>
            </a:extLst>
          </p:cNvPr>
          <p:cNvCxnSpPr/>
          <p:nvPr/>
        </p:nvCxnSpPr>
        <p:spPr>
          <a:xfrm>
            <a:off x="6328699" y="1337529"/>
            <a:ext cx="0" cy="4566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94D20BF9-E1F2-D1F4-5F7C-82AEF8146EDB}"/>
              </a:ext>
            </a:extLst>
          </p:cNvPr>
          <p:cNvSpPr txBox="1"/>
          <p:nvPr/>
        </p:nvSpPr>
        <p:spPr>
          <a:xfrm flipH="1">
            <a:off x="5910468" y="1726091"/>
            <a:ext cx="1136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Qx</a:t>
            </a:r>
            <a:r>
              <a:rPr lang="en-US" dirty="0"/>
              <a:t>=</a:t>
            </a:r>
            <a:r>
              <a:rPr lang="en-US" dirty="0" err="1"/>
              <a:t>q.x</a:t>
            </a:r>
            <a:endParaRPr lang="en-ID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EE122B3B-DC71-B7CB-03AA-739BF1FFB276}"/>
              </a:ext>
            </a:extLst>
          </p:cNvPr>
          <p:cNvSpPr txBox="1"/>
          <p:nvPr/>
        </p:nvSpPr>
        <p:spPr>
          <a:xfrm flipH="1">
            <a:off x="8407840" y="5292635"/>
            <a:ext cx="30903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Me= Av. 1 – Ah.4 –h1. 2</a:t>
            </a:r>
          </a:p>
          <a:p>
            <a:r>
              <a:rPr lang="en-US" dirty="0"/>
              <a:t>       = 12 -16 – 4 = -8 </a:t>
            </a:r>
            <a:r>
              <a:rPr lang="en-US" dirty="0" err="1"/>
              <a:t>t.m</a:t>
            </a:r>
            <a:endParaRPr lang="en-ID" dirty="0"/>
          </a:p>
        </p:txBody>
      </p:sp>
      <p:sp>
        <p:nvSpPr>
          <p:cNvPr id="59" name="Arrow: Up 58">
            <a:extLst>
              <a:ext uri="{FF2B5EF4-FFF2-40B4-BE49-F238E27FC236}">
                <a16:creationId xmlns:a16="http://schemas.microsoft.com/office/drawing/2014/main" id="{4CB83568-D277-0A2C-1A5E-8F3DA425101C}"/>
              </a:ext>
            </a:extLst>
          </p:cNvPr>
          <p:cNvSpPr/>
          <p:nvPr/>
        </p:nvSpPr>
        <p:spPr>
          <a:xfrm>
            <a:off x="5213406" y="2655925"/>
            <a:ext cx="600505" cy="101438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0" name="Arrow: Left 59">
            <a:extLst>
              <a:ext uri="{FF2B5EF4-FFF2-40B4-BE49-F238E27FC236}">
                <a16:creationId xmlns:a16="http://schemas.microsoft.com/office/drawing/2014/main" id="{E7D58B71-F704-FDF3-28D7-9D278BB7A9AF}"/>
              </a:ext>
            </a:extLst>
          </p:cNvPr>
          <p:cNvSpPr/>
          <p:nvPr/>
        </p:nvSpPr>
        <p:spPr>
          <a:xfrm>
            <a:off x="3216645" y="3073075"/>
            <a:ext cx="950406" cy="88827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1" name="Arrow: Down 60">
            <a:extLst>
              <a:ext uri="{FF2B5EF4-FFF2-40B4-BE49-F238E27FC236}">
                <a16:creationId xmlns:a16="http://schemas.microsoft.com/office/drawing/2014/main" id="{32528CC4-D257-5E3A-C802-C21E328BE57F}"/>
              </a:ext>
            </a:extLst>
          </p:cNvPr>
          <p:cNvSpPr/>
          <p:nvPr/>
        </p:nvSpPr>
        <p:spPr>
          <a:xfrm>
            <a:off x="1534104" y="1610436"/>
            <a:ext cx="151873" cy="3419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2" name="Arrow: Left 61">
            <a:extLst>
              <a:ext uri="{FF2B5EF4-FFF2-40B4-BE49-F238E27FC236}">
                <a16:creationId xmlns:a16="http://schemas.microsoft.com/office/drawing/2014/main" id="{6307BFAC-C148-73E5-F7DB-85E7FE3D703E}"/>
              </a:ext>
            </a:extLst>
          </p:cNvPr>
          <p:cNvSpPr/>
          <p:nvPr/>
        </p:nvSpPr>
        <p:spPr>
          <a:xfrm>
            <a:off x="1811369" y="1870139"/>
            <a:ext cx="493513" cy="26055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E1BF5E19-8551-9D61-18E4-6F5D925F48E4}"/>
              </a:ext>
            </a:extLst>
          </p:cNvPr>
          <p:cNvSpPr txBox="1"/>
          <p:nvPr/>
        </p:nvSpPr>
        <p:spPr>
          <a:xfrm flipH="1">
            <a:off x="1952683" y="1640362"/>
            <a:ext cx="598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 t</a:t>
            </a:r>
            <a:endParaRPr lang="en-ID" dirty="0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5DC0397A-7424-E293-5C3E-E310E55661D6}"/>
              </a:ext>
            </a:extLst>
          </p:cNvPr>
          <p:cNvSpPr txBox="1"/>
          <p:nvPr/>
        </p:nvSpPr>
        <p:spPr>
          <a:xfrm>
            <a:off x="833545" y="1542001"/>
            <a:ext cx="789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12 ton</a:t>
            </a:r>
          </a:p>
        </p:txBody>
      </p:sp>
      <p:sp>
        <p:nvSpPr>
          <p:cNvPr id="65" name="Arrow: Up 64">
            <a:extLst>
              <a:ext uri="{FF2B5EF4-FFF2-40B4-BE49-F238E27FC236}">
                <a16:creationId xmlns:a16="http://schemas.microsoft.com/office/drawing/2014/main" id="{684905E9-C207-6409-5A90-2409FCAF0B1D}"/>
              </a:ext>
            </a:extLst>
          </p:cNvPr>
          <p:cNvSpPr/>
          <p:nvPr/>
        </p:nvSpPr>
        <p:spPr>
          <a:xfrm>
            <a:off x="2304882" y="1136468"/>
            <a:ext cx="121090" cy="52251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7E0DB8E5-ABDB-277C-AC66-929C2F2BAC0E}"/>
              </a:ext>
            </a:extLst>
          </p:cNvPr>
          <p:cNvSpPr txBox="1"/>
          <p:nvPr/>
        </p:nvSpPr>
        <p:spPr>
          <a:xfrm>
            <a:off x="1953354" y="766748"/>
            <a:ext cx="789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12 ton</a:t>
            </a:r>
          </a:p>
        </p:txBody>
      </p:sp>
      <p:sp>
        <p:nvSpPr>
          <p:cNvPr id="67" name="Arrow: Right 66">
            <a:extLst>
              <a:ext uri="{FF2B5EF4-FFF2-40B4-BE49-F238E27FC236}">
                <a16:creationId xmlns:a16="http://schemas.microsoft.com/office/drawing/2014/main" id="{BC0A960D-039A-04AC-D8D5-7081A191514F}"/>
              </a:ext>
            </a:extLst>
          </p:cNvPr>
          <p:cNvSpPr/>
          <p:nvPr/>
        </p:nvSpPr>
        <p:spPr>
          <a:xfrm>
            <a:off x="1902807" y="1384662"/>
            <a:ext cx="402075" cy="1106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BFF1124-F6B4-E672-BB7C-D4A2F5BFDFE9}"/>
              </a:ext>
            </a:extLst>
          </p:cNvPr>
          <p:cNvSpPr txBox="1"/>
          <p:nvPr/>
        </p:nvSpPr>
        <p:spPr>
          <a:xfrm>
            <a:off x="1685483" y="2552966"/>
            <a:ext cx="803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-20 tm</a:t>
            </a:r>
          </a:p>
        </p:txBody>
      </p:sp>
    </p:spTree>
    <p:extLst>
      <p:ext uri="{BB962C8B-B14F-4D97-AF65-F5344CB8AC3E}">
        <p14:creationId xmlns:p14="http://schemas.microsoft.com/office/powerpoint/2010/main" val="16364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V="1">
            <a:off x="1619794" y="1358537"/>
            <a:ext cx="4232366" cy="39188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1606731" y="1410788"/>
            <a:ext cx="13063" cy="263869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Isosceles Triangle 6"/>
          <p:cNvSpPr/>
          <p:nvPr/>
        </p:nvSpPr>
        <p:spPr>
          <a:xfrm>
            <a:off x="5747658" y="1384662"/>
            <a:ext cx="195943" cy="2743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Oval 7"/>
          <p:cNvSpPr/>
          <p:nvPr/>
        </p:nvSpPr>
        <p:spPr>
          <a:xfrm>
            <a:off x="5786846" y="1672045"/>
            <a:ext cx="104503" cy="1436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Isosceles Triangle 8"/>
          <p:cNvSpPr/>
          <p:nvPr/>
        </p:nvSpPr>
        <p:spPr>
          <a:xfrm>
            <a:off x="1528355" y="3925388"/>
            <a:ext cx="195943" cy="2743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14" name="Straight Connector 13"/>
          <p:cNvCxnSpPr/>
          <p:nvPr/>
        </p:nvCxnSpPr>
        <p:spPr>
          <a:xfrm>
            <a:off x="966413" y="4807131"/>
            <a:ext cx="52776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852160" y="4297680"/>
            <a:ext cx="0" cy="888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602364" y="4450080"/>
            <a:ext cx="0" cy="888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757631" y="931035"/>
            <a:ext cx="78377" cy="34711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891231" y="4393478"/>
            <a:ext cx="0" cy="888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496370" y="1397725"/>
            <a:ext cx="6226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400573" y="2712718"/>
            <a:ext cx="6226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31203" y="3992882"/>
            <a:ext cx="6226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772002" y="4403356"/>
            <a:ext cx="750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    1 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827005" y="4389206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4 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00573" y="1626019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2 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35038" y="1733784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B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706862" y="2591580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C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786729" y="1411569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606715" y="3588711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75639" y="1167727"/>
            <a:ext cx="343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/>
              <a:t>D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82464" y="837196"/>
            <a:ext cx="803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-20 tm</a:t>
            </a:r>
          </a:p>
        </p:txBody>
      </p:sp>
      <p:cxnSp>
        <p:nvCxnSpPr>
          <p:cNvPr id="45" name="Straight Connector 44"/>
          <p:cNvCxnSpPr>
            <a:endCxn id="9" idx="0"/>
          </p:cNvCxnSpPr>
          <p:nvPr/>
        </p:nvCxnSpPr>
        <p:spPr>
          <a:xfrm>
            <a:off x="1345474" y="2712718"/>
            <a:ext cx="280853" cy="12126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939503" y="1397725"/>
            <a:ext cx="405971" cy="13149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912001" y="2623149"/>
            <a:ext cx="686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-8 tm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1598407" y="693107"/>
            <a:ext cx="1292824" cy="4746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2568444" y="766747"/>
            <a:ext cx="686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-8 tm</a:t>
            </a:r>
          </a:p>
        </p:txBody>
      </p:sp>
      <p:sp>
        <p:nvSpPr>
          <p:cNvPr id="54" name="Freeform 53"/>
          <p:cNvSpPr/>
          <p:nvPr/>
        </p:nvSpPr>
        <p:spPr>
          <a:xfrm>
            <a:off x="4281593" y="1397726"/>
            <a:ext cx="114051" cy="1632857"/>
          </a:xfrm>
          <a:custGeom>
            <a:avLst/>
            <a:gdLst>
              <a:gd name="connsiteX0" fmla="*/ 16087 w 114051"/>
              <a:gd name="connsiteY0" fmla="*/ 0 h 1632857"/>
              <a:gd name="connsiteX1" fmla="*/ 16087 w 114051"/>
              <a:gd name="connsiteY1" fmla="*/ 339634 h 1632857"/>
              <a:gd name="connsiteX2" fmla="*/ 55276 w 114051"/>
              <a:gd name="connsiteY2" fmla="*/ 483325 h 1632857"/>
              <a:gd name="connsiteX3" fmla="*/ 68338 w 114051"/>
              <a:gd name="connsiteY3" fmla="*/ 535577 h 1632857"/>
              <a:gd name="connsiteX4" fmla="*/ 81401 w 114051"/>
              <a:gd name="connsiteY4" fmla="*/ 600891 h 1632857"/>
              <a:gd name="connsiteX5" fmla="*/ 94464 w 114051"/>
              <a:gd name="connsiteY5" fmla="*/ 640080 h 1632857"/>
              <a:gd name="connsiteX6" fmla="*/ 94464 w 114051"/>
              <a:gd name="connsiteY6" fmla="*/ 1345474 h 1632857"/>
              <a:gd name="connsiteX7" fmla="*/ 68338 w 114051"/>
              <a:gd name="connsiteY7" fmla="*/ 1489165 h 1632857"/>
              <a:gd name="connsiteX8" fmla="*/ 42213 w 114051"/>
              <a:gd name="connsiteY8" fmla="*/ 1567543 h 1632857"/>
              <a:gd name="connsiteX9" fmla="*/ 42213 w 114051"/>
              <a:gd name="connsiteY9" fmla="*/ 1632857 h 163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4051" h="1632857">
                <a:moveTo>
                  <a:pt x="16087" y="0"/>
                </a:moveTo>
                <a:cubicBezTo>
                  <a:pt x="-6682" y="159382"/>
                  <a:pt x="-4003" y="98555"/>
                  <a:pt x="16087" y="339634"/>
                </a:cubicBezTo>
                <a:cubicBezTo>
                  <a:pt x="21736" y="407422"/>
                  <a:pt x="38024" y="414311"/>
                  <a:pt x="55276" y="483325"/>
                </a:cubicBezTo>
                <a:cubicBezTo>
                  <a:pt x="59630" y="500742"/>
                  <a:pt x="64443" y="518051"/>
                  <a:pt x="68338" y="535577"/>
                </a:cubicBezTo>
                <a:cubicBezTo>
                  <a:pt x="73154" y="557251"/>
                  <a:pt x="76016" y="579351"/>
                  <a:pt x="81401" y="600891"/>
                </a:cubicBezTo>
                <a:cubicBezTo>
                  <a:pt x="84741" y="614249"/>
                  <a:pt x="90110" y="627017"/>
                  <a:pt x="94464" y="640080"/>
                </a:cubicBezTo>
                <a:cubicBezTo>
                  <a:pt x="124923" y="944667"/>
                  <a:pt x="115847" y="800215"/>
                  <a:pt x="94464" y="1345474"/>
                </a:cubicBezTo>
                <a:cubicBezTo>
                  <a:pt x="92942" y="1384284"/>
                  <a:pt x="80659" y="1448095"/>
                  <a:pt x="68338" y="1489165"/>
                </a:cubicBezTo>
                <a:cubicBezTo>
                  <a:pt x="60425" y="1515543"/>
                  <a:pt x="42213" y="1540004"/>
                  <a:pt x="42213" y="1567543"/>
                </a:cubicBezTo>
                <a:lnTo>
                  <a:pt x="42213" y="1632857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5" name="Freeform 54"/>
          <p:cNvSpPr/>
          <p:nvPr/>
        </p:nvSpPr>
        <p:spPr>
          <a:xfrm>
            <a:off x="5016137" y="1410789"/>
            <a:ext cx="27855" cy="1371600"/>
          </a:xfrm>
          <a:custGeom>
            <a:avLst/>
            <a:gdLst>
              <a:gd name="connsiteX0" fmla="*/ 0 w 27855"/>
              <a:gd name="connsiteY0" fmla="*/ 0 h 1371600"/>
              <a:gd name="connsiteX1" fmla="*/ 13063 w 27855"/>
              <a:gd name="connsiteY1" fmla="*/ 509451 h 1371600"/>
              <a:gd name="connsiteX2" fmla="*/ 26126 w 27855"/>
              <a:gd name="connsiteY2" fmla="*/ 600891 h 1371600"/>
              <a:gd name="connsiteX3" fmla="*/ 26126 w 27855"/>
              <a:gd name="connsiteY3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855" h="1371600">
                <a:moveTo>
                  <a:pt x="0" y="0"/>
                </a:moveTo>
                <a:cubicBezTo>
                  <a:pt x="4354" y="169817"/>
                  <a:pt x="5684" y="339739"/>
                  <a:pt x="13063" y="509451"/>
                </a:cubicBezTo>
                <a:cubicBezTo>
                  <a:pt x="14400" y="540211"/>
                  <a:pt x="25660" y="570105"/>
                  <a:pt x="26126" y="600891"/>
                </a:cubicBezTo>
                <a:cubicBezTo>
                  <a:pt x="30018" y="857765"/>
                  <a:pt x="26126" y="1114697"/>
                  <a:pt x="26126" y="137160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6" name="Freeform 55"/>
          <p:cNvSpPr/>
          <p:nvPr/>
        </p:nvSpPr>
        <p:spPr>
          <a:xfrm>
            <a:off x="2891231" y="1136079"/>
            <a:ext cx="2921740" cy="640470"/>
          </a:xfrm>
          <a:custGeom>
            <a:avLst/>
            <a:gdLst>
              <a:gd name="connsiteX0" fmla="*/ 2664822 w 2664822"/>
              <a:gd name="connsiteY0" fmla="*/ 91440 h 509452"/>
              <a:gd name="connsiteX1" fmla="*/ 2599508 w 2664822"/>
              <a:gd name="connsiteY1" fmla="*/ 143692 h 509452"/>
              <a:gd name="connsiteX2" fmla="*/ 2547257 w 2664822"/>
              <a:gd name="connsiteY2" fmla="*/ 222069 h 509452"/>
              <a:gd name="connsiteX3" fmla="*/ 2416628 w 2664822"/>
              <a:gd name="connsiteY3" fmla="*/ 287383 h 509452"/>
              <a:gd name="connsiteX4" fmla="*/ 2338251 w 2664822"/>
              <a:gd name="connsiteY4" fmla="*/ 339634 h 509452"/>
              <a:gd name="connsiteX5" fmla="*/ 2299062 w 2664822"/>
              <a:gd name="connsiteY5" fmla="*/ 365760 h 509452"/>
              <a:gd name="connsiteX6" fmla="*/ 2116182 w 2664822"/>
              <a:gd name="connsiteY6" fmla="*/ 391886 h 509452"/>
              <a:gd name="connsiteX7" fmla="*/ 2037805 w 2664822"/>
              <a:gd name="connsiteY7" fmla="*/ 404949 h 509452"/>
              <a:gd name="connsiteX8" fmla="*/ 1946365 w 2664822"/>
              <a:gd name="connsiteY8" fmla="*/ 431074 h 509452"/>
              <a:gd name="connsiteX9" fmla="*/ 1867988 w 2664822"/>
              <a:gd name="connsiteY9" fmla="*/ 444137 h 509452"/>
              <a:gd name="connsiteX10" fmla="*/ 1580605 w 2664822"/>
              <a:gd name="connsiteY10" fmla="*/ 483326 h 509452"/>
              <a:gd name="connsiteX11" fmla="*/ 1384662 w 2664822"/>
              <a:gd name="connsiteY11" fmla="*/ 509452 h 509452"/>
              <a:gd name="connsiteX12" fmla="*/ 1175657 w 2664822"/>
              <a:gd name="connsiteY12" fmla="*/ 483326 h 509452"/>
              <a:gd name="connsiteX13" fmla="*/ 1123405 w 2664822"/>
              <a:gd name="connsiteY13" fmla="*/ 470263 h 509452"/>
              <a:gd name="connsiteX14" fmla="*/ 1005840 w 2664822"/>
              <a:gd name="connsiteY14" fmla="*/ 444137 h 509452"/>
              <a:gd name="connsiteX15" fmla="*/ 927462 w 2664822"/>
              <a:gd name="connsiteY15" fmla="*/ 404949 h 509452"/>
              <a:gd name="connsiteX16" fmla="*/ 888274 w 2664822"/>
              <a:gd name="connsiteY16" fmla="*/ 378823 h 509452"/>
              <a:gd name="connsiteX17" fmla="*/ 836022 w 2664822"/>
              <a:gd name="connsiteY17" fmla="*/ 352697 h 509452"/>
              <a:gd name="connsiteX18" fmla="*/ 809897 w 2664822"/>
              <a:gd name="connsiteY18" fmla="*/ 313509 h 509452"/>
              <a:gd name="connsiteX19" fmla="*/ 757645 w 2664822"/>
              <a:gd name="connsiteY19" fmla="*/ 287383 h 509452"/>
              <a:gd name="connsiteX20" fmla="*/ 679268 w 2664822"/>
              <a:gd name="connsiteY20" fmla="*/ 261257 h 509452"/>
              <a:gd name="connsiteX21" fmla="*/ 640080 w 2664822"/>
              <a:gd name="connsiteY21" fmla="*/ 248194 h 509452"/>
              <a:gd name="connsiteX22" fmla="*/ 587828 w 2664822"/>
              <a:gd name="connsiteY22" fmla="*/ 235132 h 509452"/>
              <a:gd name="connsiteX23" fmla="*/ 548640 w 2664822"/>
              <a:gd name="connsiteY23" fmla="*/ 222069 h 509452"/>
              <a:gd name="connsiteX24" fmla="*/ 444137 w 2664822"/>
              <a:gd name="connsiteY24" fmla="*/ 195943 h 509452"/>
              <a:gd name="connsiteX25" fmla="*/ 391885 w 2664822"/>
              <a:gd name="connsiteY25" fmla="*/ 182880 h 509452"/>
              <a:gd name="connsiteX26" fmla="*/ 274320 w 2664822"/>
              <a:gd name="connsiteY26" fmla="*/ 130629 h 509452"/>
              <a:gd name="connsiteX27" fmla="*/ 235131 w 2664822"/>
              <a:gd name="connsiteY27" fmla="*/ 117566 h 509452"/>
              <a:gd name="connsiteX28" fmla="*/ 143691 w 2664822"/>
              <a:gd name="connsiteY28" fmla="*/ 52252 h 509452"/>
              <a:gd name="connsiteX29" fmla="*/ 65314 w 2664822"/>
              <a:gd name="connsiteY29" fmla="*/ 26126 h 509452"/>
              <a:gd name="connsiteX30" fmla="*/ 13062 w 2664822"/>
              <a:gd name="connsiteY30" fmla="*/ 13063 h 509452"/>
              <a:gd name="connsiteX31" fmla="*/ 0 w 2664822"/>
              <a:gd name="connsiteY31" fmla="*/ 0 h 509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664822" h="509452">
                <a:moveTo>
                  <a:pt x="2664822" y="91440"/>
                </a:moveTo>
                <a:cubicBezTo>
                  <a:pt x="2643051" y="108857"/>
                  <a:pt x="2618159" y="122968"/>
                  <a:pt x="2599508" y="143692"/>
                </a:cubicBezTo>
                <a:cubicBezTo>
                  <a:pt x="2578503" y="167031"/>
                  <a:pt x="2573383" y="204652"/>
                  <a:pt x="2547257" y="222069"/>
                </a:cubicBezTo>
                <a:cubicBezTo>
                  <a:pt x="2453942" y="284279"/>
                  <a:pt x="2499342" y="266705"/>
                  <a:pt x="2416628" y="287383"/>
                </a:cubicBezTo>
                <a:lnTo>
                  <a:pt x="2338251" y="339634"/>
                </a:lnTo>
                <a:cubicBezTo>
                  <a:pt x="2325188" y="348343"/>
                  <a:pt x="2313956" y="360795"/>
                  <a:pt x="2299062" y="365760"/>
                </a:cubicBezTo>
                <a:cubicBezTo>
                  <a:pt x="2208661" y="395894"/>
                  <a:pt x="2293099" y="371072"/>
                  <a:pt x="2116182" y="391886"/>
                </a:cubicBezTo>
                <a:cubicBezTo>
                  <a:pt x="2089877" y="394981"/>
                  <a:pt x="2063931" y="400595"/>
                  <a:pt x="2037805" y="404949"/>
                </a:cubicBezTo>
                <a:cubicBezTo>
                  <a:pt x="2000448" y="417402"/>
                  <a:pt x="1987381" y="422871"/>
                  <a:pt x="1946365" y="431074"/>
                </a:cubicBezTo>
                <a:cubicBezTo>
                  <a:pt x="1920393" y="436268"/>
                  <a:pt x="1894114" y="439783"/>
                  <a:pt x="1867988" y="444137"/>
                </a:cubicBezTo>
                <a:cubicBezTo>
                  <a:pt x="1758502" y="517130"/>
                  <a:pt x="1851689" y="464630"/>
                  <a:pt x="1580605" y="483326"/>
                </a:cubicBezTo>
                <a:cubicBezTo>
                  <a:pt x="1464056" y="491364"/>
                  <a:pt x="1474534" y="491478"/>
                  <a:pt x="1384662" y="509452"/>
                </a:cubicBezTo>
                <a:cubicBezTo>
                  <a:pt x="1223480" y="477215"/>
                  <a:pt x="1446967" y="519501"/>
                  <a:pt x="1175657" y="483326"/>
                </a:cubicBezTo>
                <a:cubicBezTo>
                  <a:pt x="1157861" y="480953"/>
                  <a:pt x="1140931" y="474158"/>
                  <a:pt x="1123405" y="470263"/>
                </a:cubicBezTo>
                <a:cubicBezTo>
                  <a:pt x="974162" y="437098"/>
                  <a:pt x="1133261" y="475993"/>
                  <a:pt x="1005840" y="444137"/>
                </a:cubicBezTo>
                <a:cubicBezTo>
                  <a:pt x="893516" y="369257"/>
                  <a:pt x="1035640" y="459039"/>
                  <a:pt x="927462" y="404949"/>
                </a:cubicBezTo>
                <a:cubicBezTo>
                  <a:pt x="913420" y="397928"/>
                  <a:pt x="901905" y="386612"/>
                  <a:pt x="888274" y="378823"/>
                </a:cubicBezTo>
                <a:cubicBezTo>
                  <a:pt x="871367" y="369162"/>
                  <a:pt x="853439" y="361406"/>
                  <a:pt x="836022" y="352697"/>
                </a:cubicBezTo>
                <a:cubicBezTo>
                  <a:pt x="827314" y="339634"/>
                  <a:pt x="821958" y="323559"/>
                  <a:pt x="809897" y="313509"/>
                </a:cubicBezTo>
                <a:cubicBezTo>
                  <a:pt x="794937" y="301043"/>
                  <a:pt x="775725" y="294615"/>
                  <a:pt x="757645" y="287383"/>
                </a:cubicBezTo>
                <a:cubicBezTo>
                  <a:pt x="732076" y="277155"/>
                  <a:pt x="705394" y="269966"/>
                  <a:pt x="679268" y="261257"/>
                </a:cubicBezTo>
                <a:cubicBezTo>
                  <a:pt x="666205" y="256903"/>
                  <a:pt x="653438" y="251533"/>
                  <a:pt x="640080" y="248194"/>
                </a:cubicBezTo>
                <a:cubicBezTo>
                  <a:pt x="622663" y="243840"/>
                  <a:pt x="605091" y="240064"/>
                  <a:pt x="587828" y="235132"/>
                </a:cubicBezTo>
                <a:cubicBezTo>
                  <a:pt x="574588" y="231349"/>
                  <a:pt x="561924" y="225692"/>
                  <a:pt x="548640" y="222069"/>
                </a:cubicBezTo>
                <a:cubicBezTo>
                  <a:pt x="513999" y="212621"/>
                  <a:pt x="478971" y="204652"/>
                  <a:pt x="444137" y="195943"/>
                </a:cubicBezTo>
                <a:lnTo>
                  <a:pt x="391885" y="182880"/>
                </a:lnTo>
                <a:cubicBezTo>
                  <a:pt x="329783" y="141478"/>
                  <a:pt x="367592" y="161719"/>
                  <a:pt x="274320" y="130629"/>
                </a:cubicBezTo>
                <a:lnTo>
                  <a:pt x="235131" y="117566"/>
                </a:lnTo>
                <a:cubicBezTo>
                  <a:pt x="228105" y="112297"/>
                  <a:pt x="159326" y="59201"/>
                  <a:pt x="143691" y="52252"/>
                </a:cubicBezTo>
                <a:cubicBezTo>
                  <a:pt x="118526" y="41067"/>
                  <a:pt x="92031" y="32805"/>
                  <a:pt x="65314" y="26126"/>
                </a:cubicBezTo>
                <a:cubicBezTo>
                  <a:pt x="47897" y="21772"/>
                  <a:pt x="29731" y="19731"/>
                  <a:pt x="13062" y="13063"/>
                </a:cubicBezTo>
                <a:cubicBezTo>
                  <a:pt x="7345" y="10776"/>
                  <a:pt x="4354" y="4354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58" name="Straight Connector 57"/>
          <p:cNvCxnSpPr/>
          <p:nvPr/>
        </p:nvCxnSpPr>
        <p:spPr>
          <a:xfrm flipH="1">
            <a:off x="1619794" y="693107"/>
            <a:ext cx="6533" cy="6915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31" idx="3"/>
          </p:cNvCxnSpPr>
          <p:nvPr/>
        </p:nvCxnSpPr>
        <p:spPr>
          <a:xfrm flipH="1">
            <a:off x="936321" y="1352393"/>
            <a:ext cx="583160" cy="797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4556656" y="1660159"/>
            <a:ext cx="615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4 tm</a:t>
            </a:r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7535088" y="1434041"/>
            <a:ext cx="4232366" cy="39188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H="1">
            <a:off x="7522025" y="1486292"/>
            <a:ext cx="13063" cy="263869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Isosceles Triangle 63"/>
          <p:cNvSpPr/>
          <p:nvPr/>
        </p:nvSpPr>
        <p:spPr>
          <a:xfrm>
            <a:off x="11662952" y="1460166"/>
            <a:ext cx="195943" cy="2743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5" name="Oval 64"/>
          <p:cNvSpPr/>
          <p:nvPr/>
        </p:nvSpPr>
        <p:spPr>
          <a:xfrm>
            <a:off x="11702140" y="1747549"/>
            <a:ext cx="104503" cy="1436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6" name="Isosceles Triangle 65"/>
          <p:cNvSpPr/>
          <p:nvPr/>
        </p:nvSpPr>
        <p:spPr>
          <a:xfrm>
            <a:off x="7443649" y="4000892"/>
            <a:ext cx="195943" cy="2743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67" name="Straight Connector 66"/>
          <p:cNvCxnSpPr/>
          <p:nvPr/>
        </p:nvCxnSpPr>
        <p:spPr>
          <a:xfrm>
            <a:off x="6881707" y="4882635"/>
            <a:ext cx="52776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11767454" y="4373184"/>
            <a:ext cx="0" cy="888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7517658" y="4525584"/>
            <a:ext cx="0" cy="888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6672925" y="1006539"/>
            <a:ext cx="78377" cy="34711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8806525" y="4468982"/>
            <a:ext cx="0" cy="888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H="1">
            <a:off x="6411664" y="1473229"/>
            <a:ext cx="6226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H="1">
            <a:off x="6315867" y="2788222"/>
            <a:ext cx="6226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H="1">
            <a:off x="6446497" y="4068386"/>
            <a:ext cx="6226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7687296" y="4478860"/>
            <a:ext cx="750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    1 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9742299" y="4464710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4 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315867" y="1701523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2 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1950332" y="1809288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B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7622156" y="2667084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C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8702023" y="1487073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E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7522009" y="3664215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A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090933" y="1243231"/>
            <a:ext cx="343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/>
              <a:t>D</a:t>
            </a:r>
          </a:p>
        </p:txBody>
      </p:sp>
      <p:cxnSp>
        <p:nvCxnSpPr>
          <p:cNvPr id="92" name="Straight Connector 91"/>
          <p:cNvCxnSpPr/>
          <p:nvPr/>
        </p:nvCxnSpPr>
        <p:spPr>
          <a:xfrm flipH="1">
            <a:off x="7535088" y="768611"/>
            <a:ext cx="6533" cy="6915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757631" y="326571"/>
            <a:ext cx="1075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Bidang M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6938546" y="125658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Bidang D</a:t>
            </a:r>
          </a:p>
        </p:txBody>
      </p:sp>
      <p:cxnSp>
        <p:nvCxnSpPr>
          <p:cNvPr id="98" name="Straight Connector 97"/>
          <p:cNvCxnSpPr/>
          <p:nvPr/>
        </p:nvCxnSpPr>
        <p:spPr>
          <a:xfrm>
            <a:off x="7541621" y="4000892"/>
            <a:ext cx="41835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>
            <a:endCxn id="79" idx="3"/>
          </p:cNvCxnSpPr>
          <p:nvPr/>
        </p:nvCxnSpPr>
        <p:spPr>
          <a:xfrm flipV="1">
            <a:off x="7930254" y="2851750"/>
            <a:ext cx="0" cy="11491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8112034" y="3588711"/>
            <a:ext cx="431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4 t</a:t>
            </a:r>
          </a:p>
        </p:txBody>
      </p:sp>
      <p:cxnSp>
        <p:nvCxnSpPr>
          <p:cNvPr id="103" name="Straight Connector 102"/>
          <p:cNvCxnSpPr>
            <a:stCxn id="79" idx="3"/>
          </p:cNvCxnSpPr>
          <p:nvPr/>
        </p:nvCxnSpPr>
        <p:spPr>
          <a:xfrm>
            <a:off x="7930254" y="2851750"/>
            <a:ext cx="1817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V="1">
            <a:off x="8112034" y="1486292"/>
            <a:ext cx="0" cy="13654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8111800" y="2146267"/>
            <a:ext cx="431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6 t</a:t>
            </a:r>
          </a:p>
        </p:txBody>
      </p:sp>
      <p:cxnSp>
        <p:nvCxnSpPr>
          <p:cNvPr id="108" name="Straight Connector 107"/>
          <p:cNvCxnSpPr/>
          <p:nvPr/>
        </p:nvCxnSpPr>
        <p:spPr>
          <a:xfrm>
            <a:off x="7541621" y="766747"/>
            <a:ext cx="12649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>
            <a:off x="8806525" y="766747"/>
            <a:ext cx="0" cy="2397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>
            <a:off x="8806525" y="1006539"/>
            <a:ext cx="3000118" cy="11720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>
            <a:endCxn id="65" idx="7"/>
          </p:cNvCxnSpPr>
          <p:nvPr/>
        </p:nvCxnSpPr>
        <p:spPr>
          <a:xfrm flipH="1" flipV="1">
            <a:off x="11791339" y="1768592"/>
            <a:ext cx="15304" cy="4100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TextBox 114"/>
          <p:cNvSpPr txBox="1"/>
          <p:nvPr/>
        </p:nvSpPr>
        <p:spPr>
          <a:xfrm>
            <a:off x="11545159" y="2259565"/>
            <a:ext cx="431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6 t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8753391" y="816822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10t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7443649" y="526250"/>
            <a:ext cx="548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12 t</a:t>
            </a:r>
          </a:p>
        </p:txBody>
      </p:sp>
      <p:cxnSp>
        <p:nvCxnSpPr>
          <p:cNvPr id="119" name="Straight Connector 118"/>
          <p:cNvCxnSpPr/>
          <p:nvPr/>
        </p:nvCxnSpPr>
        <p:spPr>
          <a:xfrm>
            <a:off x="8702023" y="326571"/>
            <a:ext cx="3052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Connector 120"/>
          <p:cNvCxnSpPr/>
          <p:nvPr/>
        </p:nvCxnSpPr>
        <p:spPr>
          <a:xfrm flipV="1">
            <a:off x="9946449" y="167640"/>
            <a:ext cx="0" cy="4764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/>
          <p:nvPr/>
        </p:nvCxnSpPr>
        <p:spPr>
          <a:xfrm flipV="1">
            <a:off x="11692518" y="189410"/>
            <a:ext cx="0" cy="4764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flipV="1">
            <a:off x="8831750" y="137158"/>
            <a:ext cx="0" cy="4764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TextBox 123"/>
          <p:cNvSpPr txBox="1"/>
          <p:nvPr/>
        </p:nvSpPr>
        <p:spPr>
          <a:xfrm>
            <a:off x="9121378" y="225032"/>
            <a:ext cx="471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4-x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10342707" y="250765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x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9625682" y="2525155"/>
            <a:ext cx="178125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Mencari x</a:t>
            </a:r>
          </a:p>
          <a:p>
            <a:r>
              <a:rPr lang="id-ID" dirty="0"/>
              <a:t>x/(4-x) = 6/10</a:t>
            </a:r>
          </a:p>
          <a:p>
            <a:r>
              <a:rPr lang="id-ID" dirty="0"/>
              <a:t>10X =24-6x</a:t>
            </a:r>
          </a:p>
          <a:p>
            <a:r>
              <a:rPr lang="id-ID" dirty="0"/>
              <a:t>16 x = 24</a:t>
            </a:r>
          </a:p>
          <a:p>
            <a:r>
              <a:rPr lang="id-ID" dirty="0"/>
              <a:t>X= 24/16 = 1,5 m</a:t>
            </a:r>
          </a:p>
        </p:txBody>
      </p:sp>
      <p:cxnSp>
        <p:nvCxnSpPr>
          <p:cNvPr id="128" name="Straight Connector 127"/>
          <p:cNvCxnSpPr/>
          <p:nvPr/>
        </p:nvCxnSpPr>
        <p:spPr>
          <a:xfrm>
            <a:off x="4594711" y="849863"/>
            <a:ext cx="0" cy="13022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TextBox 128"/>
          <p:cNvSpPr txBox="1"/>
          <p:nvPr/>
        </p:nvSpPr>
        <p:spPr>
          <a:xfrm>
            <a:off x="4934664" y="1849345"/>
            <a:ext cx="790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4,5 tm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992197" y="96642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+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11081231" y="1484149"/>
            <a:ext cx="255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-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7693597" y="2028463"/>
            <a:ext cx="255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1818974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V="1">
            <a:off x="3474720" y="1593668"/>
            <a:ext cx="4232366" cy="39188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3474720" y="1632856"/>
            <a:ext cx="13063" cy="263869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054048" y="4086887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A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030565" y="1402858"/>
            <a:ext cx="343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/>
              <a:t>D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807399" y="1402858"/>
            <a:ext cx="343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/>
              <a:t>B</a:t>
            </a:r>
          </a:p>
        </p:txBody>
      </p:sp>
      <p:sp>
        <p:nvSpPr>
          <p:cNvPr id="47" name="Rectangle 46"/>
          <p:cNvSpPr/>
          <p:nvPr/>
        </p:nvSpPr>
        <p:spPr>
          <a:xfrm>
            <a:off x="3476268" y="1136469"/>
            <a:ext cx="4165505" cy="45719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8" name="Rectangle 47"/>
          <p:cNvSpPr/>
          <p:nvPr/>
        </p:nvSpPr>
        <p:spPr>
          <a:xfrm>
            <a:off x="2481943" y="1632856"/>
            <a:ext cx="992777" cy="263869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9" name="TextBox 48"/>
          <p:cNvSpPr txBox="1"/>
          <p:nvPr/>
        </p:nvSpPr>
        <p:spPr>
          <a:xfrm>
            <a:off x="5386578" y="1109636"/>
            <a:ext cx="2952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/>
              <a:t>-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830695" y="2768965"/>
            <a:ext cx="2952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/>
              <a:t>-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681852" y="1026249"/>
            <a:ext cx="6729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6 ton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641861" y="2284634"/>
            <a:ext cx="789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12 ton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57631" y="326571"/>
            <a:ext cx="1027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Bidang N</a:t>
            </a:r>
          </a:p>
        </p:txBody>
      </p:sp>
    </p:spTree>
    <p:extLst>
      <p:ext uri="{BB962C8B-B14F-4D97-AF65-F5344CB8AC3E}">
        <p14:creationId xmlns:p14="http://schemas.microsoft.com/office/powerpoint/2010/main" val="31600249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473</Words>
  <Application>Microsoft Office PowerPoint</Application>
  <PresentationFormat>Widescreen</PresentationFormat>
  <Paragraphs>125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Agung Kristiawan</dc:creator>
  <cp:lastModifiedBy>uSeR</cp:lastModifiedBy>
  <cp:revision>12</cp:revision>
  <dcterms:created xsi:type="dcterms:W3CDTF">2021-04-07T11:46:00Z</dcterms:created>
  <dcterms:modified xsi:type="dcterms:W3CDTF">2023-03-27T12:50:01Z</dcterms:modified>
</cp:coreProperties>
</file>