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7"/>
  </p:notesMasterIdLst>
  <p:sldIdLst>
    <p:sldId id="316" r:id="rId2"/>
    <p:sldId id="335" r:id="rId3"/>
    <p:sldId id="386" r:id="rId4"/>
    <p:sldId id="428" r:id="rId5"/>
    <p:sldId id="444" r:id="rId6"/>
    <p:sldId id="387" r:id="rId7"/>
    <p:sldId id="429" r:id="rId8"/>
    <p:sldId id="445" r:id="rId9"/>
    <p:sldId id="431" r:id="rId10"/>
    <p:sldId id="446" r:id="rId11"/>
    <p:sldId id="447" r:id="rId12"/>
    <p:sldId id="448" r:id="rId13"/>
    <p:sldId id="432" r:id="rId14"/>
    <p:sldId id="449" r:id="rId15"/>
    <p:sldId id="379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3190" autoAdjust="0"/>
  </p:normalViewPr>
  <p:slideViewPr>
    <p:cSldViewPr>
      <p:cViewPr varScale="1">
        <p:scale>
          <a:sx n="64" d="100"/>
          <a:sy n="64" d="100"/>
        </p:scale>
        <p:origin x="15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D5F048-A980-4F04-B1B4-227C3E7B85A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4C3CF4-A6D8-460B-8321-2A85B55AA08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2E8FA8-0519-4A0E-AFA9-D6640C951AA5}" type="datetimeFigureOut">
              <a:rPr lang="id-ID"/>
              <a:pPr>
                <a:defRPr/>
              </a:pPr>
              <a:t>14/08/2018</a:t>
            </a:fld>
            <a:endParaRPr lang="id-ID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03E6C4D-631C-4D28-ADB7-79830A1236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66A517E-4A30-4E42-903E-CA0208D0A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28804D-2D19-4C5C-87B1-B5D23943C14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AE1E36-AC08-4F34-904E-E48C72A58E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09292BE-5D9E-475F-B50A-28BD3A4EEABF}" type="slidenum">
              <a:rPr lang="id-ID" altLang="id-ID"/>
              <a:pPr>
                <a:defRPr/>
              </a:pPr>
              <a:t>‹#›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4884778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65CDD198-0B25-41FA-B2D0-3C5E3DC4F4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7B0C0617-0CDE-4CDF-B7E6-D660942520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D6188EC5-0335-44F8-9D92-E8CE52BED7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DB9E2D0-50D5-468B-8777-7CB366CC4323}" type="slidenum">
              <a:rPr lang="id-ID" altLang="id-ID" smtClean="0"/>
              <a:pPr>
                <a:spcBef>
                  <a:spcPct val="0"/>
                </a:spcBef>
              </a:pPr>
              <a:t>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648579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1941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1941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513108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810215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10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0364707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11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422922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680028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14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41774055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AF18CBD2-AC85-45AF-BA8B-F2B24BC01D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265AE685-5B6A-4712-A04B-38B012AFB7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DFA0E70C-F2E5-4D4D-8A88-A98CDFFB1E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EA46E4-5D75-4B41-A916-CF3CF7AD4535}" type="slidenum">
              <a:rPr lang="id-ID" altLang="id-ID" smtClean="0"/>
              <a:pPr>
                <a:spcBef>
                  <a:spcPct val="0"/>
                </a:spcBef>
              </a:pPr>
              <a:t>15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91725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6" descr="S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25780"/>
              <a:ext cx="1664208" cy="612648"/>
            </a:xfrm>
            <a:prstGeom prst="rect">
              <a:avLst/>
            </a:prstGeom>
          </p:spPr>
        </p:pic>
        <p:pic>
          <p:nvPicPr>
            <p:cNvPr id="14" name="Picture 13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 rot="5400000">
              <a:off x="3739196" y="5719572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fld id="{CE380CB3-EB12-4BE1-995A-A40CD0FF765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pPr>
              <a:defRPr/>
            </a:pPr>
            <a:fld id="{1228DF93-58F7-4B7B-994B-CD51F8455C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3525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9A0DDB-2A87-45B5-AE2D-1971A9F7A4D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4E17C1-9A27-4597-B347-649CED5FAC95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13603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AFAA3B-0B12-41E7-A060-03E847D4B21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E77A36-DEC5-4D91-AC69-C65236B848B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8630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952EB9-D27F-4876-8758-1D2184C70B4C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9C8F2F-6B46-4B0A-B99D-5E7C18D06CE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5341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F6399C-9B4B-477C-AC2A-4F82CFB721C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9C6432-B39E-402E-BC19-C46313C64C2A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2147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4D2F0E-B496-4E6B-A00B-804D50DC1F1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B5C67-D096-46A8-BA7E-3B99F95AEFFF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157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0E7B38-927D-4D97-B2D0-D08D1653EC2A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83C6D6-E15B-474C-A87B-26DD35BFD668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607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E616A-9DB0-4874-89A5-F6C41A139CAB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8906F6-5CA1-4775-AC77-C213C1266A8C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0231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70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B3BF2-442D-4481-AF6A-E9CB0A7E140E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D8D4C6-24D5-47B8-A106-0F2CB357A773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96531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30491282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90846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559064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2485390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667266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36203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8BDB2-A9C4-40D3-9537-F6B1E7A95D2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3D60F8-34DC-4038-9222-08938910DE39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8259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C5A873-DB6B-41A3-865C-160373DA62E9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8088AD-1792-424C-BB7C-200AA43F99B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1133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1"/>
            <a:chOff x="0" y="0"/>
            <a:chExt cx="9144000" cy="6858001"/>
          </a:xfrm>
        </p:grpSpPr>
        <p:pic>
          <p:nvPicPr>
            <p:cNvPr id="8" name="Picture 7" descr="S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39689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 rot="5400000">
              <a:off x="4221675" y="6211888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E3CA602A-B74F-4011-816A-A3DE3A4B9045}" type="datetime1">
              <a:rPr lang="en-US" smtClean="0"/>
              <a:pPr>
                <a:defRPr/>
              </a:pPr>
              <a:t>8/14/2018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BADF5F43-ED65-4444-B64C-5221C8804F9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6106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1">
            <a:extLst>
              <a:ext uri="{FF2B5EF4-FFF2-40B4-BE49-F238E27FC236}">
                <a16:creationId xmlns:a16="http://schemas.microsoft.com/office/drawing/2014/main" id="{DA54B91A-B822-41C6-B00C-B95E43185B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514600"/>
            <a:ext cx="56388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id-ID" sz="4000" b="1" dirty="0">
                <a:latin typeface="Arial" panose="020B0604020202020204" pitchFamily="34" charset="0"/>
              </a:rPr>
              <a:t>DECISION TREE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itle 5">
            <a:extLst>
              <a:ext uri="{FF2B5EF4-FFF2-40B4-BE49-F238E27FC236}">
                <a16:creationId xmlns:a16="http://schemas.microsoft.com/office/drawing/2014/main" id="{6A0AC7C9-C99C-48C9-B35A-6EF9396AB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295400"/>
            <a:ext cx="6705600" cy="914400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KEMAMPUAN AKHIR YANG DIHARAPKAN</a:t>
            </a:r>
          </a:p>
        </p:txBody>
      </p:sp>
      <p:sp>
        <p:nvSpPr>
          <p:cNvPr id="4100" name="Content Placeholder 5">
            <a:extLst>
              <a:ext uri="{FF2B5EF4-FFF2-40B4-BE49-F238E27FC236}">
                <a16:creationId xmlns:a16="http://schemas.microsoft.com/office/drawing/2014/main" id="{F6972F88-638D-473A-8000-4ED046E2E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2728615"/>
            <a:ext cx="8229600" cy="4068763"/>
          </a:xfrm>
        </p:spPr>
        <p:txBody>
          <a:bodyPr/>
          <a:lstStyle/>
          <a:p>
            <a:pPr marL="0" indent="0" algn="just">
              <a:buNone/>
            </a:pPr>
            <a:endParaRPr lang="id-ID" altLang="id-ID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87762A1-FCB7-4AF5-BD6B-E29CF379E013}"/>
              </a:ext>
            </a:extLst>
          </p:cNvPr>
          <p:cNvSpPr/>
          <p:nvPr/>
        </p:nvSpPr>
        <p:spPr>
          <a:xfrm>
            <a:off x="1219200" y="2598003"/>
            <a:ext cx="6705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cara</a:t>
            </a:r>
            <a:r>
              <a:rPr lang="en-US" sz="2800" dirty="0"/>
              <a:t> </a:t>
            </a:r>
            <a:r>
              <a:rPr lang="en-US" sz="2800" dirty="0" err="1"/>
              <a:t>penggunaan</a:t>
            </a:r>
            <a:r>
              <a:rPr lang="en-US" sz="2800" dirty="0"/>
              <a:t> decision tree </a:t>
            </a:r>
            <a:r>
              <a:rPr lang="en-US" sz="2800" dirty="0" err="1"/>
              <a:t>terhadap</a:t>
            </a:r>
            <a:r>
              <a:rPr lang="en-US" sz="2800" dirty="0"/>
              <a:t> data</a:t>
            </a:r>
            <a:endParaRPr lang="id-ID" sz="2800" i="1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347029"/>
            <a:ext cx="6705600" cy="685800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b="1" i="1" dirty="0">
                <a:latin typeface="Arial" panose="020B0604020202020204" pitchFamily="34" charset="0"/>
                <a:cs typeface="Arial" panose="020B0604020202020204" pitchFamily="34" charset="0"/>
              </a:rPr>
              <a:t>Decision Tree</a:t>
            </a:r>
            <a:endParaRPr lang="id-ID" altLang="id-ID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0EF31E-D271-4944-9C7D-6F300FEC4517}"/>
              </a:ext>
            </a:extLst>
          </p:cNvPr>
          <p:cNvSpPr txBox="1"/>
          <p:nvPr/>
        </p:nvSpPr>
        <p:spPr>
          <a:xfrm>
            <a:off x="1219200" y="2563743"/>
            <a:ext cx="6705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q"/>
            </a:pPr>
            <a:r>
              <a:rPr lang="en-US" sz="2800" dirty="0"/>
              <a:t>Salah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algoritma</a:t>
            </a:r>
            <a:r>
              <a:rPr lang="en-US" sz="2800" dirty="0"/>
              <a:t> </a:t>
            </a:r>
            <a:r>
              <a:rPr lang="en-US" sz="2800" dirty="0" err="1"/>
              <a:t>klasifikasi</a:t>
            </a:r>
            <a:r>
              <a:rPr lang="en-US" sz="2800" dirty="0"/>
              <a:t> yang </a:t>
            </a:r>
            <a:r>
              <a:rPr lang="en-US" sz="2800" dirty="0" err="1"/>
              <a:t>sangat</a:t>
            </a:r>
            <a:r>
              <a:rPr lang="en-US" sz="2800" dirty="0"/>
              <a:t> powerful</a:t>
            </a:r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2800" dirty="0" err="1"/>
              <a:t>Waktu</a:t>
            </a:r>
            <a:r>
              <a:rPr lang="en-US" sz="2800" dirty="0"/>
              <a:t> </a:t>
            </a:r>
            <a:r>
              <a:rPr lang="en-US" sz="2800" dirty="0" err="1"/>
              <a:t>komputasi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singkat</a:t>
            </a:r>
            <a:r>
              <a:rPr lang="en-US" sz="2800" dirty="0"/>
              <a:t> </a:t>
            </a:r>
            <a:r>
              <a:rPr lang="en-US" sz="2800" dirty="0" err="1"/>
              <a:t>dibandingkan</a:t>
            </a:r>
            <a:r>
              <a:rPr lang="en-US" sz="2800" dirty="0"/>
              <a:t> yang lain</a:t>
            </a:r>
          </a:p>
          <a:p>
            <a:pPr marL="457200" indent="-457200" algn="just">
              <a:buFont typeface="Wingdings" pitchFamily="2" charset="2"/>
              <a:buChar char="q"/>
            </a:pPr>
            <a:r>
              <a:rPr lang="en-US" sz="2800" dirty="0"/>
              <a:t>Rule-rule yang </a:t>
            </a:r>
            <a:r>
              <a:rPr lang="en-US" sz="2800" dirty="0" err="1"/>
              <a:t>sederhana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mudah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dimengerti</a:t>
            </a:r>
            <a:endParaRPr lang="en-US" sz="2800" dirty="0"/>
          </a:p>
          <a:p>
            <a:pPr algn="just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7915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838200"/>
            <a:ext cx="8229600" cy="685800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3200" dirty="0" err="1">
                <a:latin typeface="Arial" panose="020B0604020202020204" pitchFamily="34" charset="0"/>
                <a:cs typeface="Arial" panose="020B0604020202020204" pitchFamily="34" charset="0"/>
              </a:rPr>
              <a:t>Algoritma</a:t>
            </a:r>
            <a:r>
              <a:rPr lang="en-US" altLang="id-ID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3200" i="1" dirty="0">
                <a:latin typeface="Arial" panose="020B0604020202020204" pitchFamily="34" charset="0"/>
                <a:cs typeface="Arial" panose="020B0604020202020204" pitchFamily="34" charset="0"/>
              </a:rPr>
              <a:t>Decision Tree</a:t>
            </a:r>
            <a:endParaRPr lang="id-ID" altLang="id-ID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E2867-C8E9-4B44-A000-4E1680E7BE80}"/>
              </a:ext>
            </a:extLst>
          </p:cNvPr>
          <p:cNvSpPr txBox="1"/>
          <p:nvPr/>
        </p:nvSpPr>
        <p:spPr>
          <a:xfrm>
            <a:off x="1045617" y="1816358"/>
            <a:ext cx="5290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	</a:t>
            </a:r>
            <a:br>
              <a:rPr lang="id-ID" sz="2000" dirty="0"/>
            </a:br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0EF31E-D271-4944-9C7D-6F300FEC4517}"/>
              </a:ext>
            </a:extLst>
          </p:cNvPr>
          <p:cNvSpPr txBox="1"/>
          <p:nvPr/>
        </p:nvSpPr>
        <p:spPr>
          <a:xfrm>
            <a:off x="838201" y="2251686"/>
            <a:ext cx="7620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en-US" sz="2400" dirty="0" err="1"/>
              <a:t>Siapkan</a:t>
            </a:r>
            <a:r>
              <a:rPr lang="en-US" sz="2400" dirty="0"/>
              <a:t> data </a:t>
            </a:r>
            <a:r>
              <a:rPr lang="en-US" sz="2400" i="1" dirty="0"/>
              <a:t>training </a:t>
            </a:r>
            <a:r>
              <a:rPr lang="en-US" sz="2400" dirty="0"/>
              <a:t>(data </a:t>
            </a:r>
            <a:r>
              <a:rPr lang="en-US" sz="2400" dirty="0" err="1"/>
              <a:t>latih</a:t>
            </a:r>
            <a:r>
              <a:rPr lang="en-US" sz="2400" dirty="0"/>
              <a:t>)</a:t>
            </a:r>
            <a:endParaRPr lang="en-US" sz="2400" i="1" dirty="0"/>
          </a:p>
          <a:p>
            <a:pPr marL="514350" indent="-514350" algn="just">
              <a:buAutoNum type="arabicPeriod"/>
            </a:pPr>
            <a:r>
              <a:rPr lang="en-US" sz="2400" dirty="0" err="1"/>
              <a:t>Pilih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akar</a:t>
            </a:r>
            <a:endParaRPr lang="en-US" sz="2400" dirty="0"/>
          </a:p>
          <a:p>
            <a:pPr algn="just"/>
            <a:r>
              <a:rPr lang="en-US" sz="2400" dirty="0"/>
              <a:t>	</a:t>
            </a:r>
          </a:p>
          <a:p>
            <a:pPr algn="just"/>
            <a:endParaRPr lang="en-US" sz="2400" dirty="0"/>
          </a:p>
          <a:p>
            <a:pPr algn="just"/>
            <a:endParaRPr lang="en-US" sz="2400" dirty="0"/>
          </a:p>
          <a:p>
            <a:pPr algn="just"/>
            <a:endParaRPr lang="id-ID" sz="2400" dirty="0"/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3. </a:t>
            </a:r>
            <a:r>
              <a:rPr lang="en-US" sz="2400" dirty="0" err="1"/>
              <a:t>Buat</a:t>
            </a:r>
            <a:r>
              <a:rPr lang="en-US" sz="2400" dirty="0"/>
              <a:t> </a:t>
            </a:r>
            <a:r>
              <a:rPr lang="en-US" sz="2400" dirty="0" err="1"/>
              <a:t>cabang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tiap</a:t>
            </a:r>
            <a:r>
              <a:rPr lang="en-US" sz="2400" dirty="0"/>
              <a:t> –</a:t>
            </a:r>
            <a:r>
              <a:rPr lang="en-US" sz="2400" dirty="0" err="1"/>
              <a:t>tiap</a:t>
            </a:r>
            <a:r>
              <a:rPr lang="en-US" sz="2400" dirty="0"/>
              <a:t> </a:t>
            </a:r>
            <a:r>
              <a:rPr lang="en-US" sz="2400" dirty="0" err="1"/>
              <a:t>nilai</a:t>
            </a:r>
            <a:r>
              <a:rPr lang="en-US" sz="2400" dirty="0"/>
              <a:t> </a:t>
            </a:r>
          </a:p>
          <a:p>
            <a:pPr algn="just"/>
            <a:r>
              <a:rPr lang="en-US" sz="2400" dirty="0"/>
              <a:t>4. </a:t>
            </a:r>
            <a:r>
              <a:rPr lang="id-ID" sz="2400" dirty="0">
                <a:solidFill>
                  <a:srgbClr val="C00000"/>
                </a:solidFill>
                <a:cs typeface="Times New Roman" pitchFamily="18" charset="0"/>
              </a:rPr>
              <a:t>Ulangi </a:t>
            </a:r>
            <a:r>
              <a:rPr lang="en-US" sz="2400" dirty="0">
                <a:solidFill>
                  <a:srgbClr val="C00000"/>
                </a:solidFill>
                <a:cs typeface="Times New Roman" pitchFamily="18" charset="0"/>
              </a:rPr>
              <a:t>p</a:t>
            </a:r>
            <a:r>
              <a:rPr lang="id-ID" sz="2400" dirty="0">
                <a:solidFill>
                  <a:srgbClr val="C00000"/>
                </a:solidFill>
                <a:cs typeface="Times New Roman" pitchFamily="18" charset="0"/>
              </a:rPr>
              <a:t>roses </a:t>
            </a:r>
            <a:r>
              <a:rPr lang="id-ID" sz="2400" dirty="0">
                <a:cs typeface="Times New Roman" pitchFamily="18" charset="0"/>
              </a:rPr>
              <a:t>untuk setiap cabang sampai </a:t>
            </a:r>
            <a:r>
              <a:rPr lang="id-ID" sz="2400" dirty="0">
                <a:solidFill>
                  <a:srgbClr val="C00000"/>
                </a:solidFill>
                <a:cs typeface="Times New Roman" pitchFamily="18" charset="0"/>
              </a:rPr>
              <a:t>semua kasus pada cabang memiliki kelas </a:t>
            </a:r>
            <a:r>
              <a:rPr lang="en-US" sz="2400" dirty="0" err="1">
                <a:solidFill>
                  <a:srgbClr val="C00000"/>
                </a:solidFill>
                <a:cs typeface="Times New Roman" pitchFamily="18" charset="0"/>
              </a:rPr>
              <a:t>yg</a:t>
            </a:r>
            <a:r>
              <a:rPr lang="en-US" sz="2400" dirty="0"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id-ID" sz="2400" dirty="0">
                <a:solidFill>
                  <a:srgbClr val="C00000"/>
                </a:solidFill>
                <a:cs typeface="Times New Roman" pitchFamily="18" charset="0"/>
              </a:rPr>
              <a:t>sama</a:t>
            </a:r>
          </a:p>
          <a:p>
            <a:pPr algn="just"/>
            <a:endParaRPr lang="en-US" sz="2400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9103057"/>
              </p:ext>
            </p:extLst>
          </p:nvPr>
        </p:nvGraphicFramePr>
        <p:xfrm>
          <a:off x="1457075" y="3005228"/>
          <a:ext cx="3581400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Equation" r:id="rId4" imgW="1905000" imgH="431800" progId="Equation.3">
                  <p:embed/>
                </p:oleObj>
              </mc:Choice>
              <mc:Fallback>
                <p:oleObj name="Equation" r:id="rId4" imgW="1905000" imgH="431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7075" y="3005228"/>
                        <a:ext cx="3581400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7692614"/>
              </p:ext>
            </p:extLst>
          </p:nvPr>
        </p:nvGraphicFramePr>
        <p:xfrm>
          <a:off x="1535055" y="3495755"/>
          <a:ext cx="5684837" cy="801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Equation" r:id="rId6" imgW="3035300" imgH="431800" progId="Equation.3">
                  <p:embed/>
                </p:oleObj>
              </mc:Choice>
              <mc:Fallback>
                <p:oleObj name="Equation" r:id="rId6" imgW="3035300" imgH="431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5055" y="3495755"/>
                        <a:ext cx="5684837" cy="801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B95189D1-B54C-478D-91EC-04399F2077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7692614"/>
              </p:ext>
            </p:extLst>
          </p:nvPr>
        </p:nvGraphicFramePr>
        <p:xfrm>
          <a:off x="1503749" y="4127601"/>
          <a:ext cx="5684837" cy="801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Equation" r:id="rId6" imgW="3035300" imgH="431800" progId="Equation.3">
                  <p:embed/>
                </p:oleObj>
              </mc:Choice>
              <mc:Fallback>
                <p:oleObj name="Equation" r:id="rId6" imgW="3035300" imgH="431800" progId="Equation.3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3749" y="4127601"/>
                        <a:ext cx="5684837" cy="801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878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1. Data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training</a:t>
            </a:r>
          </a:p>
        </p:txBody>
      </p:sp>
      <p:pic>
        <p:nvPicPr>
          <p:cNvPr id="10" name="Picture 2" descr="D:\My Lightscreen\My Screenshots\screenshot.1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1600"/>
            <a:ext cx="8229600" cy="485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081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749022"/>
            <a:ext cx="8496300" cy="552409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Pilih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atribut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akar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076409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1543009"/>
            <a:ext cx="8229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	M</a:t>
            </a:r>
            <a:r>
              <a:rPr lang="id-ID" dirty="0"/>
              <a:t>emilih atribut akar, didasarkan pada nilai </a:t>
            </a:r>
            <a:r>
              <a:rPr lang="en-US" dirty="0">
                <a:solidFill>
                  <a:srgbClr val="C00000"/>
                </a:solidFill>
              </a:rPr>
              <a:t>Gain </a:t>
            </a:r>
            <a:r>
              <a:rPr lang="id-ID" dirty="0">
                <a:solidFill>
                  <a:srgbClr val="C00000"/>
                </a:solidFill>
              </a:rPr>
              <a:t>tertinggi </a:t>
            </a:r>
            <a:r>
              <a:rPr lang="id-ID" dirty="0"/>
              <a:t>dari atribut-atribut yang ada. Untuk mendapatkan nilai </a:t>
            </a:r>
            <a:r>
              <a:rPr lang="en-US" dirty="0"/>
              <a:t>Gain</a:t>
            </a:r>
            <a:r>
              <a:rPr lang="id-ID" dirty="0"/>
              <a:t>, harus ditentukan terlebih dahulu nilai </a:t>
            </a:r>
            <a:r>
              <a:rPr lang="en-US" dirty="0"/>
              <a:t>Entropy.</a:t>
            </a:r>
          </a:p>
          <a:p>
            <a:endParaRPr lang="en-US" dirty="0"/>
          </a:p>
          <a:p>
            <a:pPr marL="285750" indent="-285750">
              <a:buFont typeface="Courier New" pitchFamily="49" charset="0"/>
              <a:buChar char="o"/>
            </a:pPr>
            <a:r>
              <a:rPr lang="en-US" dirty="0" err="1"/>
              <a:t>Rumus</a:t>
            </a:r>
            <a:r>
              <a:rPr lang="en-US" dirty="0"/>
              <a:t> Entropy:</a:t>
            </a:r>
          </a:p>
          <a:p>
            <a:pPr lvl="1"/>
            <a:r>
              <a:rPr lang="id-ID" sz="1600" i="1" dirty="0"/>
              <a:t>S</a:t>
            </a:r>
            <a:r>
              <a:rPr lang="id-ID" sz="1600" dirty="0"/>
              <a:t>	</a:t>
            </a:r>
            <a:r>
              <a:rPr lang="en-US" sz="1600" dirty="0"/>
              <a:t> </a:t>
            </a:r>
            <a:r>
              <a:rPr lang="id-ID" sz="1600" dirty="0"/>
              <a:t>=  Himpunan Kasus</a:t>
            </a:r>
          </a:p>
          <a:p>
            <a:pPr lvl="1"/>
            <a:r>
              <a:rPr lang="id-ID" sz="1600" i="1" dirty="0"/>
              <a:t>n</a:t>
            </a:r>
            <a:r>
              <a:rPr lang="id-ID" sz="1600" dirty="0"/>
              <a:t>	</a:t>
            </a:r>
            <a:r>
              <a:rPr lang="en-US" sz="1600" dirty="0"/>
              <a:t> </a:t>
            </a:r>
            <a:r>
              <a:rPr lang="id-ID" sz="1600" dirty="0"/>
              <a:t>=  Jumlah Partisi </a:t>
            </a:r>
            <a:r>
              <a:rPr lang="id-ID" sz="1600" i="1" dirty="0"/>
              <a:t>S</a:t>
            </a:r>
          </a:p>
          <a:p>
            <a:pPr lvl="1"/>
            <a:r>
              <a:rPr lang="id-ID" sz="1600" i="1" dirty="0"/>
              <a:t>pi</a:t>
            </a:r>
            <a:r>
              <a:rPr lang="id-ID" sz="1600" dirty="0"/>
              <a:t> </a:t>
            </a:r>
            <a:r>
              <a:rPr lang="en-US" sz="1600" dirty="0"/>
              <a:t> </a:t>
            </a:r>
            <a:r>
              <a:rPr lang="id-ID" sz="1600" dirty="0"/>
              <a:t>=  Proporsi dari </a:t>
            </a:r>
            <a:r>
              <a:rPr lang="id-ID" sz="1600" i="1" dirty="0"/>
              <a:t>Si</a:t>
            </a:r>
            <a:r>
              <a:rPr lang="id-ID" sz="1600" dirty="0"/>
              <a:t> terhadap </a:t>
            </a:r>
            <a:r>
              <a:rPr lang="id-ID" sz="1600" i="1" dirty="0"/>
              <a:t>S</a:t>
            </a:r>
          </a:p>
          <a:p>
            <a:endParaRPr lang="en-US" dirty="0"/>
          </a:p>
          <a:p>
            <a:pPr marL="285750" indent="-285750">
              <a:buFont typeface="Courier New" pitchFamily="49" charset="0"/>
              <a:buChar char="o"/>
            </a:pPr>
            <a:r>
              <a:rPr lang="en-US" dirty="0"/>
              <a:t> </a:t>
            </a:r>
            <a:r>
              <a:rPr lang="en-US" dirty="0" err="1"/>
              <a:t>Rumus</a:t>
            </a:r>
            <a:r>
              <a:rPr lang="en-US" dirty="0"/>
              <a:t> Gain:</a:t>
            </a:r>
          </a:p>
          <a:p>
            <a:endParaRPr lang="en-US" dirty="0"/>
          </a:p>
          <a:p>
            <a:endParaRPr lang="en-US" dirty="0"/>
          </a:p>
          <a:p>
            <a:pPr lvl="1">
              <a:defRPr/>
            </a:pPr>
            <a:r>
              <a:rPr lang="id-ID" altLang="en-US" sz="1600" i="1" dirty="0">
                <a:cs typeface="Times New Roman" panose="02020603050405020304" pitchFamily="18" charset="0"/>
              </a:rPr>
              <a:t>S</a:t>
            </a:r>
            <a:r>
              <a:rPr lang="id-ID" altLang="en-US" sz="1600" dirty="0">
                <a:cs typeface="Times New Roman" panose="02020603050405020304" pitchFamily="18" charset="0"/>
              </a:rPr>
              <a:t>	=  Himpunan Kasus</a:t>
            </a:r>
            <a:endParaRPr lang="en-US" altLang="en-US" sz="1600" dirty="0"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id-ID" altLang="en-US" sz="1600" i="1" dirty="0">
                <a:cs typeface="Times New Roman" panose="02020603050405020304" pitchFamily="18" charset="0"/>
              </a:rPr>
              <a:t>A</a:t>
            </a:r>
            <a:r>
              <a:rPr lang="id-ID" altLang="en-US" sz="1600" dirty="0">
                <a:cs typeface="Times New Roman" panose="02020603050405020304" pitchFamily="18" charset="0"/>
              </a:rPr>
              <a:t>	=  Atribut</a:t>
            </a:r>
            <a:endParaRPr lang="en-US" altLang="en-US" sz="1600" dirty="0"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id-ID" altLang="en-US" sz="1600" i="1" dirty="0">
                <a:cs typeface="Times New Roman" panose="02020603050405020304" pitchFamily="18" charset="0"/>
              </a:rPr>
              <a:t>n</a:t>
            </a:r>
            <a:r>
              <a:rPr lang="id-ID" altLang="en-US" sz="1600" dirty="0">
                <a:cs typeface="Times New Roman" panose="02020603050405020304" pitchFamily="18" charset="0"/>
              </a:rPr>
              <a:t>	=  Jumlah Partisi Atribut </a:t>
            </a:r>
            <a:r>
              <a:rPr lang="id-ID" altLang="en-US" sz="1600" i="1" dirty="0">
                <a:cs typeface="Times New Roman" panose="02020603050405020304" pitchFamily="18" charset="0"/>
              </a:rPr>
              <a:t>A</a:t>
            </a:r>
            <a:endParaRPr lang="en-US" altLang="en-US" sz="1600" i="1" dirty="0"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id-ID" altLang="en-US" sz="1600" dirty="0">
                <a:cs typeface="Times New Roman" panose="02020603050405020304" pitchFamily="18" charset="0"/>
              </a:rPr>
              <a:t>| Si | =  Jumlah Kasus pada partisi ke-</a:t>
            </a:r>
            <a:r>
              <a:rPr lang="id-ID" altLang="en-US" sz="1600" i="1" dirty="0">
                <a:cs typeface="Times New Roman" panose="02020603050405020304" pitchFamily="18" charset="0"/>
              </a:rPr>
              <a:t>i</a:t>
            </a:r>
            <a:endParaRPr lang="en-US" altLang="en-US" sz="1600" i="1" dirty="0"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id-ID" altLang="en-US" sz="1600" dirty="0">
                <a:cs typeface="Times New Roman" panose="02020603050405020304" pitchFamily="18" charset="0"/>
              </a:rPr>
              <a:t>| S |</a:t>
            </a:r>
            <a:r>
              <a:rPr lang="en-US" altLang="en-US" sz="1600" dirty="0">
                <a:cs typeface="Times New Roman" panose="02020603050405020304" pitchFamily="18" charset="0"/>
              </a:rPr>
              <a:t>  </a:t>
            </a:r>
            <a:r>
              <a:rPr lang="id-ID" altLang="en-US" sz="1600" dirty="0">
                <a:cs typeface="Times New Roman" panose="02020603050405020304" pitchFamily="18" charset="0"/>
              </a:rPr>
              <a:t>=  Jumlah Kasus dalam </a:t>
            </a:r>
            <a:r>
              <a:rPr lang="id-ID" altLang="en-US" sz="1600" i="1" dirty="0">
                <a:cs typeface="Times New Roman" panose="02020603050405020304" pitchFamily="18" charset="0"/>
              </a:rPr>
              <a:t>S</a:t>
            </a:r>
          </a:p>
          <a:p>
            <a:endParaRPr lang="id-ID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681787"/>
              </p:ext>
            </p:extLst>
          </p:nvPr>
        </p:nvGraphicFramePr>
        <p:xfrm>
          <a:off x="3733800" y="2458997"/>
          <a:ext cx="363220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" name="Equation" r:id="rId4" imgW="1905000" imgH="431800" progId="Equation.3">
                  <p:embed/>
                </p:oleObj>
              </mc:Choice>
              <mc:Fallback>
                <p:oleObj name="Equation" r:id="rId4" imgW="1905000" imgH="431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458997"/>
                        <a:ext cx="3632200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5806251"/>
              </p:ext>
            </p:extLst>
          </p:nvPr>
        </p:nvGraphicFramePr>
        <p:xfrm>
          <a:off x="3200400" y="3792754"/>
          <a:ext cx="540226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" name="Equation" r:id="rId6" imgW="3035300" imgH="431800" progId="Equation.3">
                  <p:embed/>
                </p:oleObj>
              </mc:Choice>
              <mc:Fallback>
                <p:oleObj name="Equation" r:id="rId6" imgW="3035300" imgH="431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3792754"/>
                        <a:ext cx="5402262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6087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838200"/>
            <a:ext cx="8496300" cy="552409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Perhitungan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Entropy </a:t>
            </a: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Gain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2098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46849"/>
            <a:ext cx="8229600" cy="4577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420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0574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95400" y="1261506"/>
            <a:ext cx="6400800" cy="731838"/>
          </a:xfrm>
        </p:spPr>
        <p:txBody>
          <a:bodyPr>
            <a:norm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Tabel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Entropy</a:t>
            </a: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86067" y="2490788"/>
            <a:ext cx="5571866" cy="368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6461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750" y="724233"/>
            <a:ext cx="7391399" cy="552409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Perhitungan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Gain </a:t>
            </a: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Akar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2098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2579132"/>
            <a:ext cx="8915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/>
          </a:p>
          <a:p>
            <a:pPr marL="742950" indent="-742950">
              <a:buFont typeface="Wingdings" pitchFamily="2" charset="2"/>
              <a:buChar char="ü"/>
            </a:pP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24000"/>
            <a:ext cx="7600949" cy="4657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2675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2098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" y="2579132"/>
            <a:ext cx="8915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/>
          </a:p>
          <a:p>
            <a:pPr marL="742950" indent="-742950">
              <a:buFont typeface="Wingdings" pitchFamily="2" charset="2"/>
              <a:buChar char="ü"/>
            </a:pP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655638"/>
          </a:xfrm>
        </p:spPr>
        <p:txBody>
          <a:bodyPr/>
          <a:lstStyle/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Tabel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Gain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Akar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902824"/>
              </p:ext>
            </p:extLst>
          </p:nvPr>
        </p:nvGraphicFramePr>
        <p:xfrm>
          <a:off x="654049" y="1447800"/>
          <a:ext cx="7835901" cy="48550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80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26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5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13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43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89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3375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602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367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NODE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ATRIBUT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JML KASUS (S)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YA (Si)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TIDAK (Si)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ENTROPY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GAIN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0,86312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OUTLOOK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0,25852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CLOUDY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RAINY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0,72193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SUNNY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0,97095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TEMPERATURE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0,18385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COOL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</a:rPr>
                        <a:t>HOT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MILD</a:t>
                      </a:r>
                      <a:endParaRPr lang="en-US" sz="14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0,91830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HUMADITY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0,37051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HIGH</a:t>
                      </a:r>
                      <a:endParaRPr lang="en-US" sz="14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0,98523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NORMAL</a:t>
                      </a:r>
                      <a:endParaRPr lang="en-US" sz="14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WINDY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0,00598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FALSE</a:t>
                      </a:r>
                      <a:endParaRPr lang="en-US" sz="14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0,81128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2935"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solidFill>
                            <a:schemeClr val="tx1"/>
                          </a:solidFill>
                          <a:effectLst/>
                        </a:rPr>
                        <a:t>TRUE</a:t>
                      </a:r>
                      <a:endParaRPr lang="en-US" sz="14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0,91830</a:t>
                      </a:r>
                      <a:endParaRPr lang="en-US" sz="1600" b="1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031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219200" y="1298460"/>
            <a:ext cx="6700050" cy="686935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Menentukan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Gain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Tertinggi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685799" y="2676070"/>
            <a:ext cx="3738077" cy="2971799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Gain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tertinggi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adalah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HUMIDITY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yaitu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sebesar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0.37051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sehingga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HUMIDITY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dapat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menjadi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node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akar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z="2000" dirty="0">
                <a:latin typeface="Arial" pitchFamily="34" charset="0"/>
                <a:cs typeface="Arial" pitchFamily="34" charset="0"/>
              </a:rPr>
              <a:t>Humidity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memiliki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dua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nilai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atribut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yaitu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HIGH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Normal.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Terlihat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bahwa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atribut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NORMAL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sudah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mengklasifikasikan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kasus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menjadi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keputusan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Yes,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sehingga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tidak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perlu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melakukan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perhitungan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lebih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lanjut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grpSp>
        <p:nvGrpSpPr>
          <p:cNvPr id="12" name="Group 2"/>
          <p:cNvGrpSpPr>
            <a:grpSpLocks/>
          </p:cNvGrpSpPr>
          <p:nvPr/>
        </p:nvGrpSpPr>
        <p:grpSpPr bwMode="auto">
          <a:xfrm>
            <a:off x="4572001" y="2714795"/>
            <a:ext cx="3886200" cy="2895599"/>
            <a:chOff x="2143125" y="3571875"/>
            <a:chExt cx="3857625" cy="3000375"/>
          </a:xfrm>
        </p:grpSpPr>
        <p:sp>
          <p:nvSpPr>
            <p:cNvPr id="13" name="Oval 12"/>
            <p:cNvSpPr/>
            <p:nvPr/>
          </p:nvSpPr>
          <p:spPr>
            <a:xfrm>
              <a:off x="3500438" y="3571875"/>
              <a:ext cx="1214437" cy="1214437"/>
            </a:xfrm>
            <a:prstGeom prst="ellipse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200" b="1" dirty="0"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1. HUMIDITY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2143125" y="5357812"/>
              <a:ext cx="1214438" cy="1214438"/>
            </a:xfrm>
            <a:prstGeom prst="ellipse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200" b="1" dirty="0"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1.1</a:t>
              </a:r>
            </a:p>
            <a:p>
              <a:pPr algn="ctr" eaLnBrk="1" hangingPunct="1">
                <a:defRPr/>
              </a:pPr>
              <a:r>
                <a:rPr lang="id-ID" sz="1200" b="1" dirty="0"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?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929188" y="5429250"/>
              <a:ext cx="1071562" cy="1071562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600" dirty="0">
                  <a:solidFill>
                    <a:schemeClr val="tx1"/>
                  </a:solidFill>
                  <a:effectLst/>
                </a:rPr>
                <a:t>Yes</a:t>
              </a:r>
            </a:p>
          </p:txBody>
        </p:sp>
        <p:cxnSp>
          <p:nvCxnSpPr>
            <p:cNvPr id="16" name="Straight Arrow Connector 15"/>
            <p:cNvCxnSpPr>
              <a:stCxn id="13" idx="3"/>
              <a:endCxn id="14" idx="0"/>
            </p:cNvCxnSpPr>
            <p:nvPr/>
          </p:nvCxnSpPr>
          <p:spPr>
            <a:xfrm rot="5400000">
              <a:off x="2839244" y="4518818"/>
              <a:ext cx="749300" cy="92868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>
              <a:stCxn id="13" idx="5"/>
              <a:endCxn id="15" idx="0"/>
            </p:cNvCxnSpPr>
            <p:nvPr/>
          </p:nvCxnSpPr>
          <p:spPr>
            <a:xfrm rot="16200000" flipH="1">
              <a:off x="4591050" y="4554537"/>
              <a:ext cx="820738" cy="92868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4"/>
            <p:cNvSpPr txBox="1">
              <a:spLocks noChangeArrowheads="1"/>
            </p:cNvSpPr>
            <p:nvPr/>
          </p:nvSpPr>
          <p:spPr bwMode="auto">
            <a:xfrm>
              <a:off x="2585847" y="4786313"/>
              <a:ext cx="49885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id-ID" altLang="en-US" sz="1200" dirty="0">
                  <a:effectLst/>
                  <a:latin typeface="Arial" panose="020B0604020202020204" pitchFamily="34" charset="0"/>
                </a:rPr>
                <a:t>High</a:t>
              </a:r>
            </a:p>
          </p:txBody>
        </p:sp>
        <p:sp>
          <p:nvSpPr>
            <p:cNvPr id="19" name="TextBox 15"/>
            <p:cNvSpPr txBox="1">
              <a:spLocks noChangeArrowheads="1"/>
            </p:cNvSpPr>
            <p:nvPr/>
          </p:nvSpPr>
          <p:spPr bwMode="auto">
            <a:xfrm>
              <a:off x="5090055" y="4857750"/>
              <a:ext cx="678391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id-ID" altLang="en-US" sz="1200">
                  <a:effectLst/>
                  <a:latin typeface="Arial" panose="020B0604020202020204" pitchFamily="34" charset="0"/>
                </a:rPr>
                <a:t>Normal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0326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9600" y="2579132"/>
            <a:ext cx="792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/>
          </a:p>
          <a:p>
            <a:pPr marL="742950" indent="-742950">
              <a:buFont typeface="Wingdings" pitchFamily="2" charset="2"/>
              <a:buChar char="ü"/>
            </a:pP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37707" y="1015672"/>
            <a:ext cx="7268586" cy="1286932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Cabang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nilai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memudahkan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dataset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 filter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mengambil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data yang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kelembaban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HUMADITY=HIGH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table Node 1.1.</a:t>
            </a:r>
          </a:p>
          <a:p>
            <a:pPr marL="0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3499126"/>
            <a:ext cx="8091157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170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971591"/>
            <a:ext cx="8496300" cy="552409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Perhitungan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Entropi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altLang="id-ID" sz="3200" b="1" dirty="0">
                <a:latin typeface="Arial" panose="020B0604020202020204" pitchFamily="34" charset="0"/>
                <a:cs typeface="Arial" panose="020B0604020202020204" pitchFamily="34" charset="0"/>
              </a:rPr>
              <a:t> Gain </a:t>
            </a:r>
            <a:r>
              <a:rPr lang="en-US" altLang="id-ID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Kembali</a:t>
            </a:r>
            <a:endParaRPr lang="id-ID" altLang="id-ID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209800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035025"/>
            <a:ext cx="7924800" cy="406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5724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2579132"/>
            <a:ext cx="8915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/>
          </a:p>
          <a:p>
            <a:pPr marL="742950" indent="-742950">
              <a:buFont typeface="Wingdings" pitchFamily="2" charset="2"/>
              <a:buChar char="ü"/>
            </a:pP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72633" y="798445"/>
            <a:ext cx="6798734" cy="1303867"/>
          </a:xfrm>
        </p:spPr>
        <p:txBody>
          <a:bodyPr>
            <a:normAutofit/>
          </a:bodyPr>
          <a:lstStyle/>
          <a:p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Node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1.1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671257" y="2522942"/>
            <a:ext cx="3482033" cy="3725458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1800" dirty="0">
                <a:latin typeface="Arial" panose="020B0604020202020204" pitchFamily="34" charset="0"/>
                <a:cs typeface="Arial" pitchFamily="34" charset="0"/>
              </a:rPr>
              <a:t>Gain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tertinggi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pada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table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sebelumnya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adalah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atribut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OUTLOOK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yaitu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sebesar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0.69951.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Sehingga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outlook yang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menempati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node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kedua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z="1800" dirty="0" err="1">
                <a:latin typeface="Arial" pitchFamily="34" charset="0"/>
                <a:cs typeface="Arial" pitchFamily="34" charset="0"/>
              </a:rPr>
              <a:t>Atribut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CLOUDY</a:t>
            </a:r>
            <a:r>
              <a:rPr lang="id-ID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= YES dan SUNNY</a:t>
            </a:r>
            <a:r>
              <a:rPr lang="id-ID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= NO</a:t>
            </a:r>
            <a:r>
              <a:rPr lang="en-US" sz="18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sudah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mengklasifikasikan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kasus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menjadi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keputusan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,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sehingga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tidak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perlu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diperhitungkan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lebih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lanjut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tetapi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untuk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atribut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Rainy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perlu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perhitungan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lebih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latin typeface="Arial" pitchFamily="34" charset="0"/>
                <a:cs typeface="Arial" pitchFamily="34" charset="0"/>
              </a:rPr>
              <a:t>lanjut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4343400" y="2522942"/>
            <a:ext cx="4129343" cy="3496858"/>
            <a:chOff x="3000375" y="2071688"/>
            <a:chExt cx="5786438" cy="4643437"/>
          </a:xfrm>
        </p:grpSpPr>
        <p:sp>
          <p:nvSpPr>
            <p:cNvPr id="8" name="Oval 7"/>
            <p:cNvSpPr/>
            <p:nvPr/>
          </p:nvSpPr>
          <p:spPr>
            <a:xfrm>
              <a:off x="6285992" y="2071688"/>
              <a:ext cx="1214214" cy="1214269"/>
            </a:xfrm>
            <a:prstGeom prst="ellipse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200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itchFamily="34" charset="0"/>
                </a:rPr>
                <a:t>1. HUMIDITY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4928639" y="3643847"/>
              <a:ext cx="1214214" cy="1212443"/>
            </a:xfrm>
            <a:prstGeom prst="ellipse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200" dirty="0"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1.1</a:t>
              </a:r>
            </a:p>
            <a:p>
              <a:pPr algn="ctr" eaLnBrk="1" hangingPunct="1">
                <a:defRPr/>
              </a:pPr>
              <a:r>
                <a:rPr lang="id-ID" sz="1200" dirty="0"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rPr>
                <a:t>OUTLOOK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7715738" y="3713234"/>
              <a:ext cx="1071075" cy="1073669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200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Yes</a:t>
              </a:r>
            </a:p>
          </p:txBody>
        </p:sp>
        <p:cxnSp>
          <p:nvCxnSpPr>
            <p:cNvPr id="11" name="Straight Arrow Connector 10"/>
            <p:cNvCxnSpPr>
              <a:stCxn id="8" idx="3"/>
              <a:endCxn id="9" idx="0"/>
            </p:cNvCxnSpPr>
            <p:nvPr/>
          </p:nvCxnSpPr>
          <p:spPr>
            <a:xfrm rot="5400000">
              <a:off x="5733032" y="2913197"/>
              <a:ext cx="535009" cy="92629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8" idx="5"/>
              <a:endCxn id="10" idx="0"/>
            </p:cNvCxnSpPr>
            <p:nvPr/>
          </p:nvCxnSpPr>
          <p:spPr>
            <a:xfrm rot="16200000" flipH="1">
              <a:off x="7485932" y="2947068"/>
              <a:ext cx="604396" cy="927936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4"/>
            <p:cNvSpPr txBox="1">
              <a:spLocks noChangeArrowheads="1"/>
            </p:cNvSpPr>
            <p:nvPr/>
          </p:nvSpPr>
          <p:spPr bwMode="auto">
            <a:xfrm>
              <a:off x="5550159" y="3071813"/>
              <a:ext cx="661450" cy="259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id-ID" altLang="en-US" sz="1200"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High</a:t>
              </a:r>
            </a:p>
          </p:txBody>
        </p:sp>
        <p:sp>
          <p:nvSpPr>
            <p:cNvPr id="14" name="TextBox 15"/>
            <p:cNvSpPr txBox="1">
              <a:spLocks noChangeArrowheads="1"/>
            </p:cNvSpPr>
            <p:nvPr/>
          </p:nvSpPr>
          <p:spPr bwMode="auto">
            <a:xfrm>
              <a:off x="7720898" y="3143250"/>
              <a:ext cx="899504" cy="259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id-ID" altLang="en-US" sz="1200"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Normal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000375" y="5643281"/>
              <a:ext cx="1071075" cy="1071844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200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Yes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144827" y="5643281"/>
              <a:ext cx="1071076" cy="1071844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200" dirty="0"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No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4928639" y="5500856"/>
              <a:ext cx="1214214" cy="1214269"/>
            </a:xfrm>
            <a:prstGeom prst="ellipse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200" b="1" dirty="0">
                  <a:solidFill>
                    <a:srgbClr val="0070C0"/>
                  </a:solidFill>
                  <a:effectLst/>
                  <a:latin typeface="Arial" panose="020B0604020202020204" pitchFamily="34" charset="0"/>
                  <a:cs typeface="Arial" pitchFamily="34" charset="0"/>
                </a:rPr>
                <a:t>1.1.2</a:t>
              </a:r>
            </a:p>
            <a:p>
              <a:pPr algn="ctr" eaLnBrk="1" hangingPunct="1">
                <a:defRPr/>
              </a:pPr>
              <a:r>
                <a:rPr lang="id-ID" sz="1200" b="1" dirty="0">
                  <a:solidFill>
                    <a:srgbClr val="0070C0"/>
                  </a:solidFill>
                  <a:effectLst/>
                  <a:latin typeface="Arial" pitchFamily="34" charset="0"/>
                  <a:cs typeface="Arial" pitchFamily="34" charset="0"/>
                </a:rPr>
                <a:t>?</a:t>
              </a:r>
            </a:p>
          </p:txBody>
        </p:sp>
        <p:cxnSp>
          <p:nvCxnSpPr>
            <p:cNvPr id="18" name="Straight Arrow Connector 17"/>
            <p:cNvCxnSpPr>
              <a:stCxn id="9" idx="4"/>
              <a:endCxn id="15" idx="0"/>
            </p:cNvCxnSpPr>
            <p:nvPr/>
          </p:nvCxnSpPr>
          <p:spPr>
            <a:xfrm rot="5400000">
              <a:off x="4142745" y="4248634"/>
              <a:ext cx="786992" cy="2002302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>
              <a:stCxn id="9" idx="4"/>
              <a:endCxn id="17" idx="0"/>
            </p:cNvCxnSpPr>
            <p:nvPr/>
          </p:nvCxnSpPr>
          <p:spPr>
            <a:xfrm rot="5400000">
              <a:off x="5214285" y="5179576"/>
              <a:ext cx="644567" cy="1646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9" idx="4"/>
              <a:endCxn id="16" idx="0"/>
            </p:cNvCxnSpPr>
            <p:nvPr/>
          </p:nvCxnSpPr>
          <p:spPr>
            <a:xfrm rot="16200000" flipH="1">
              <a:off x="6214972" y="4178710"/>
              <a:ext cx="786992" cy="2142150"/>
            </a:xfrm>
            <a:prstGeom prst="straightConnector1">
              <a:avLst/>
            </a:prstGeom>
            <a:ln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34"/>
            <p:cNvSpPr txBox="1">
              <a:spLocks noChangeArrowheads="1"/>
            </p:cNvSpPr>
            <p:nvPr/>
          </p:nvSpPr>
          <p:spPr bwMode="auto">
            <a:xfrm>
              <a:off x="4012110" y="4929188"/>
              <a:ext cx="876123" cy="259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id-ID" altLang="en-US" sz="1200"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Cloudy</a:t>
              </a:r>
            </a:p>
          </p:txBody>
        </p:sp>
        <p:sp>
          <p:nvSpPr>
            <p:cNvPr id="22" name="TextBox 35"/>
            <p:cNvSpPr txBox="1">
              <a:spLocks noChangeArrowheads="1"/>
            </p:cNvSpPr>
            <p:nvPr/>
          </p:nvSpPr>
          <p:spPr bwMode="auto">
            <a:xfrm>
              <a:off x="5575372" y="5143500"/>
              <a:ext cx="763473" cy="259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id-ID" altLang="en-US" sz="1200"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Rainy</a:t>
              </a:r>
            </a:p>
          </p:txBody>
        </p:sp>
        <p:sp>
          <p:nvSpPr>
            <p:cNvPr id="23" name="TextBox 36"/>
            <p:cNvSpPr txBox="1">
              <a:spLocks noChangeArrowheads="1"/>
            </p:cNvSpPr>
            <p:nvPr/>
          </p:nvSpPr>
          <p:spPr bwMode="auto">
            <a:xfrm>
              <a:off x="6722140" y="5000625"/>
              <a:ext cx="820861" cy="2597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3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id-ID" altLang="en-US" sz="1200" dirty="0" err="1"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Sunny</a:t>
              </a:r>
              <a:endParaRPr lang="id-ID" alt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06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EA63538-11F9-41F8-8855-6A1B563D0206}"/>
              </a:ext>
            </a:extLst>
          </p:cNvPr>
          <p:cNvSpPr txBox="1"/>
          <p:nvPr/>
        </p:nvSpPr>
        <p:spPr>
          <a:xfrm>
            <a:off x="1333500" y="2667000"/>
            <a:ext cx="6477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cs typeface="Arial" panose="020B0604020202020204" pitchFamily="34" charset="0"/>
              </a:rPr>
              <a:t>TERIMA KASIH </a:t>
            </a:r>
            <a:r>
              <a:rPr lang="en-US" sz="6600" dirty="0"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id-ID" sz="66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66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3123</TotalTime>
  <Words>326</Words>
  <Application>Microsoft Office PowerPoint</Application>
  <PresentationFormat>On-screen Show (4:3)</PresentationFormat>
  <Paragraphs>210</Paragraphs>
  <Slides>15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Courier New</vt:lpstr>
      <vt:lpstr>Garamond</vt:lpstr>
      <vt:lpstr>Times New Roman</vt:lpstr>
      <vt:lpstr>Wingdings</vt:lpstr>
      <vt:lpstr>Organic</vt:lpstr>
      <vt:lpstr>Equation</vt:lpstr>
      <vt:lpstr>PowerPoint Presentation</vt:lpstr>
      <vt:lpstr>KEMAMPUAN AKHIR YANG DIHARAPKAN</vt:lpstr>
      <vt:lpstr>Decision Tree</vt:lpstr>
      <vt:lpstr>Algoritma Decision Tree</vt:lpstr>
      <vt:lpstr>1. Data training</vt:lpstr>
      <vt:lpstr>2. Pilih atribut sebagai akar</vt:lpstr>
      <vt:lpstr>Perhitungan Entropy dan Gain</vt:lpstr>
      <vt:lpstr>Tabel Entropy</vt:lpstr>
      <vt:lpstr>Perhitungan Gain Akar</vt:lpstr>
      <vt:lpstr>Tabel Gain Akar</vt:lpstr>
      <vt:lpstr>Menentukan Gain Tertinggi</vt:lpstr>
      <vt:lpstr>3. Pembuatan Cabang Untuk Tiap- tiap nilai</vt:lpstr>
      <vt:lpstr>Perhitungan Entropi dan Gain Kembali</vt:lpstr>
      <vt:lpstr>Pemilihan Node untuk 1.1</vt:lpstr>
      <vt:lpstr>PowerPoint Presentation</vt:lpstr>
    </vt:vector>
  </TitlesOfParts>
  <Company>signDesign Communications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rimba</dc:creator>
  <cp:lastModifiedBy>Row_Bee</cp:lastModifiedBy>
  <cp:revision>369</cp:revision>
  <dcterms:created xsi:type="dcterms:W3CDTF">2010-08-24T06:47:44Z</dcterms:created>
  <dcterms:modified xsi:type="dcterms:W3CDTF">2018-08-14T05:03:07Z</dcterms:modified>
</cp:coreProperties>
</file>