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2" autoAdjust="0"/>
    <p:restoredTop sz="94664" autoAdjust="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219200"/>
            <a:ext cx="9144000" cy="609600"/>
          </a:xfrm>
        </p:spPr>
        <p:txBody>
          <a:bodyPr/>
          <a:lstStyle>
            <a:lvl1pPr>
              <a:defRPr sz="4400"/>
            </a:lvl1pPr>
          </a:lstStyle>
          <a:p>
            <a:pPr lvl="0"/>
            <a:r>
              <a:rPr lang="en-GB" altLang="id-ID" noProof="0" smtClean="0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1828800"/>
            <a:ext cx="9144000" cy="304800"/>
          </a:xfrm>
        </p:spPr>
        <p:txBody>
          <a:bodyPr/>
          <a:lstStyle>
            <a:lvl1pPr marL="0" indent="0" algn="ctr">
              <a:buFontTx/>
              <a:buNone/>
              <a:defRPr sz="2000">
                <a:solidFill>
                  <a:schemeClr val="bg1"/>
                </a:solidFill>
                <a:latin typeface="Franklin Gothic Book" panose="020B0503020102020204" pitchFamily="34" charset="0"/>
              </a:defRPr>
            </a:lvl1pPr>
          </a:lstStyle>
          <a:p>
            <a:pPr lvl="0"/>
            <a:r>
              <a:rPr lang="en-GB" altLang="id-ID" noProof="0" smtClean="0"/>
              <a:t>Click to edit Master subtitle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id-ID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id-ID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BDA7184-2AF1-4260-AC5B-E5A614E508F5}" type="slidenum">
              <a:rPr lang="en-GB" altLang="id-ID"/>
              <a:pPr/>
              <a:t>‹#›</a:t>
            </a:fld>
            <a:endParaRPr lang="en-GB" alt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61A1C7-7E91-4FCB-B0B4-834F70588AB1}" type="slidenum">
              <a:rPr lang="en-GB" altLang="id-ID"/>
              <a:pPr/>
              <a:t>‹#›</a:t>
            </a:fld>
            <a:endParaRPr lang="en-GB" altLang="id-ID"/>
          </a:p>
        </p:txBody>
      </p:sp>
    </p:spTree>
    <p:extLst>
      <p:ext uri="{BB962C8B-B14F-4D97-AF65-F5344CB8AC3E}">
        <p14:creationId xmlns:p14="http://schemas.microsoft.com/office/powerpoint/2010/main" val="2142951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4F7128-6EC5-4DDA-9D64-F83A2958BA6A}" type="slidenum">
              <a:rPr lang="en-GB" altLang="id-ID"/>
              <a:pPr/>
              <a:t>‹#›</a:t>
            </a:fld>
            <a:endParaRPr lang="en-GB" altLang="id-ID"/>
          </a:p>
        </p:txBody>
      </p:sp>
    </p:spTree>
    <p:extLst>
      <p:ext uri="{BB962C8B-B14F-4D97-AF65-F5344CB8AC3E}">
        <p14:creationId xmlns:p14="http://schemas.microsoft.com/office/powerpoint/2010/main" val="4179894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371600"/>
            <a:ext cx="3962400" cy="464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3962400" cy="464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A42335-B08E-4D21-B930-387164A1DB4D}" type="slidenum">
              <a:rPr lang="en-GB" altLang="id-ID"/>
              <a:pPr/>
              <a:t>‹#›</a:t>
            </a:fld>
            <a:endParaRPr lang="en-GB" altLang="id-ID"/>
          </a:p>
        </p:txBody>
      </p:sp>
    </p:spTree>
    <p:extLst>
      <p:ext uri="{BB962C8B-B14F-4D97-AF65-F5344CB8AC3E}">
        <p14:creationId xmlns:p14="http://schemas.microsoft.com/office/powerpoint/2010/main" val="2514730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99C4E7-34EB-466E-A79E-A4C9B2747F52}" type="slidenum">
              <a:rPr lang="en-GB" altLang="id-ID"/>
              <a:pPr/>
              <a:t>‹#›</a:t>
            </a:fld>
            <a:endParaRPr lang="en-GB" altLang="id-ID"/>
          </a:p>
        </p:txBody>
      </p:sp>
    </p:spTree>
    <p:extLst>
      <p:ext uri="{BB962C8B-B14F-4D97-AF65-F5344CB8AC3E}">
        <p14:creationId xmlns:p14="http://schemas.microsoft.com/office/powerpoint/2010/main" val="3041054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D78BB3-7E27-461B-99EF-72DFC0331462}" type="slidenum">
              <a:rPr lang="en-GB" altLang="id-ID"/>
              <a:pPr/>
              <a:t>‹#›</a:t>
            </a:fld>
            <a:endParaRPr lang="en-GB" altLang="id-ID"/>
          </a:p>
        </p:txBody>
      </p:sp>
    </p:spTree>
    <p:extLst>
      <p:ext uri="{BB962C8B-B14F-4D97-AF65-F5344CB8AC3E}">
        <p14:creationId xmlns:p14="http://schemas.microsoft.com/office/powerpoint/2010/main" val="510554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6DC006-AB2C-4AFE-B92E-4ACB287D81A9}" type="slidenum">
              <a:rPr lang="en-GB" altLang="id-ID"/>
              <a:pPr/>
              <a:t>‹#›</a:t>
            </a:fld>
            <a:endParaRPr lang="en-GB" altLang="id-ID"/>
          </a:p>
        </p:txBody>
      </p:sp>
    </p:spTree>
    <p:extLst>
      <p:ext uri="{BB962C8B-B14F-4D97-AF65-F5344CB8AC3E}">
        <p14:creationId xmlns:p14="http://schemas.microsoft.com/office/powerpoint/2010/main" val="752377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1D7174-FED4-4499-BA33-574A3A2F203E}" type="slidenum">
              <a:rPr lang="en-GB" altLang="id-ID"/>
              <a:pPr/>
              <a:t>‹#›</a:t>
            </a:fld>
            <a:endParaRPr lang="en-GB" altLang="id-ID"/>
          </a:p>
        </p:txBody>
      </p:sp>
    </p:spTree>
    <p:extLst>
      <p:ext uri="{BB962C8B-B14F-4D97-AF65-F5344CB8AC3E}">
        <p14:creationId xmlns:p14="http://schemas.microsoft.com/office/powerpoint/2010/main" val="4112298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682EA1-2DD3-4555-B5FB-2CD2474FAAC6}" type="slidenum">
              <a:rPr lang="en-GB" altLang="id-ID"/>
              <a:pPr/>
              <a:t>‹#›</a:t>
            </a:fld>
            <a:endParaRPr lang="en-GB" altLang="id-ID"/>
          </a:p>
        </p:txBody>
      </p:sp>
    </p:spTree>
    <p:extLst>
      <p:ext uri="{BB962C8B-B14F-4D97-AF65-F5344CB8AC3E}">
        <p14:creationId xmlns:p14="http://schemas.microsoft.com/office/powerpoint/2010/main" val="413455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D2BA00-E118-43CD-9E98-F4E2144DD8BA}" type="slidenum">
              <a:rPr lang="en-GB" altLang="id-ID"/>
              <a:pPr/>
              <a:t>‹#›</a:t>
            </a:fld>
            <a:endParaRPr lang="en-GB" altLang="id-ID"/>
          </a:p>
        </p:txBody>
      </p:sp>
    </p:spTree>
    <p:extLst>
      <p:ext uri="{BB962C8B-B14F-4D97-AF65-F5344CB8AC3E}">
        <p14:creationId xmlns:p14="http://schemas.microsoft.com/office/powerpoint/2010/main" val="4183247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-76200"/>
            <a:ext cx="2286000" cy="6096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-76200"/>
            <a:ext cx="6705600" cy="6096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4C0B22-B711-40DD-9673-9DEF06409A81}" type="slidenum">
              <a:rPr lang="en-GB" altLang="id-ID"/>
              <a:pPr/>
              <a:t>‹#›</a:t>
            </a:fld>
            <a:endParaRPr lang="en-GB" altLang="id-ID"/>
          </a:p>
        </p:txBody>
      </p:sp>
    </p:spTree>
    <p:extLst>
      <p:ext uri="{BB962C8B-B14F-4D97-AF65-F5344CB8AC3E}">
        <p14:creationId xmlns:p14="http://schemas.microsoft.com/office/powerpoint/2010/main" val="3613744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-76200"/>
            <a:ext cx="9144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d-ID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8077200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d-ID" smtClean="0"/>
              <a:t>Click to edit Master text styles</a:t>
            </a:r>
          </a:p>
          <a:p>
            <a:pPr lvl="1"/>
            <a:r>
              <a:rPr lang="en-GB" altLang="id-ID" smtClean="0"/>
              <a:t>Second level</a:t>
            </a:r>
          </a:p>
          <a:p>
            <a:pPr lvl="2"/>
            <a:r>
              <a:rPr lang="en-GB" altLang="id-ID" smtClean="0"/>
              <a:t>Third level</a:t>
            </a:r>
          </a:p>
          <a:p>
            <a:pPr lvl="3"/>
            <a:r>
              <a:rPr lang="en-GB" altLang="id-ID" smtClean="0"/>
              <a:t>Fourth level</a:t>
            </a:r>
          </a:p>
          <a:p>
            <a:pPr lvl="4"/>
            <a:r>
              <a:rPr lang="en-GB" altLang="id-ID" smtClean="0"/>
              <a:t>Fifth level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400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 altLang="id-ID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008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 altLang="id-ID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EA9E5F6-DAE4-4401-8A3A-C74592D1AC2D}" type="slidenum">
              <a:rPr lang="en-GB" altLang="id-ID"/>
              <a:pPr/>
              <a:t>‹#›</a:t>
            </a:fld>
            <a:endParaRPr lang="en-GB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800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Franklin Gothic Heavy" panose="020B09030201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Franklin Gothic Heavy" panose="020B09030201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Franklin Gothic Heavy" panose="020B09030201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Franklin Gothic Heavy" panose="020B09030201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Franklin Gothic Heavy" panose="020B09030201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Franklin Gothic Heavy" panose="020B09030201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Franklin Gothic Heavy" panose="020B09030201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Franklin Gothic Heavy" panose="020B09030201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484313"/>
            <a:ext cx="9144000" cy="609600"/>
          </a:xfrm>
        </p:spPr>
        <p:txBody>
          <a:bodyPr/>
          <a:lstStyle/>
          <a:p>
            <a:r>
              <a:rPr lang="id-ID" altLang="id-ID" sz="5400">
                <a:solidFill>
                  <a:schemeClr val="tx1"/>
                </a:solidFill>
              </a:rPr>
              <a:t>KONSEP </a:t>
            </a:r>
            <a:br>
              <a:rPr lang="id-ID" altLang="id-ID" sz="5400">
                <a:solidFill>
                  <a:schemeClr val="tx1"/>
                </a:solidFill>
              </a:rPr>
            </a:br>
            <a:r>
              <a:rPr lang="id-ID" altLang="id-ID" sz="5400">
                <a:solidFill>
                  <a:schemeClr val="tx1"/>
                </a:solidFill>
              </a:rPr>
              <a:t>TUMBUH KEMBANG</a:t>
            </a:r>
            <a:endParaRPr lang="en-GB" altLang="id-ID" sz="5400">
              <a:solidFill>
                <a:schemeClr val="tx1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388" y="4437112"/>
            <a:ext cx="9144000" cy="952451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id-ID" altLang="id-ID" sz="3200" b="1" dirty="0" smtClean="0">
                <a:solidFill>
                  <a:schemeClr val="tx1"/>
                </a:solidFill>
              </a:rPr>
              <a:t>MILA KARMILA</a:t>
            </a:r>
            <a:endParaRPr lang="en-GB" altLang="id-ID" sz="3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350"/>
            <a:ext cx="9144000" cy="685800"/>
          </a:xfrm>
        </p:spPr>
        <p:txBody>
          <a:bodyPr/>
          <a:lstStyle/>
          <a:p>
            <a:r>
              <a:rPr lang="id-ID" altLang="id-ID" sz="3600">
                <a:solidFill>
                  <a:schemeClr val="tx1"/>
                </a:solidFill>
              </a:rPr>
              <a:t>PENGERTIAN</a:t>
            </a:r>
            <a:endParaRPr lang="en-GB" altLang="id-ID" sz="3600">
              <a:solidFill>
                <a:schemeClr val="tx1"/>
              </a:solidFill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id-ID" altLang="id-ID" sz="3200"/>
              <a:t>Pertumbuhan (growth) adalah bertambahnya jumlah dan sel diseluruh bagian tubuh yang secara kuantitatif dapat diukur</a:t>
            </a:r>
          </a:p>
          <a:p>
            <a:r>
              <a:rPr lang="id-ID" altLang="id-ID" sz="3200"/>
              <a:t>Perkembangan (development) adalah bertambah sempurnanya fungsi alat tubuh yang dapat dicapai melalui kematangan dan belajar</a:t>
            </a:r>
          </a:p>
          <a:p>
            <a:endParaRPr lang="en-GB" altLang="id-ID" sz="3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88913"/>
            <a:ext cx="9144000" cy="685800"/>
          </a:xfrm>
        </p:spPr>
        <p:txBody>
          <a:bodyPr/>
          <a:lstStyle/>
          <a:p>
            <a:r>
              <a:rPr lang="id-ID" altLang="id-ID" sz="3600">
                <a:solidFill>
                  <a:schemeClr val="tx1"/>
                </a:solidFill>
              </a:rPr>
              <a:t>FAKTOR-FAKTOR YANG MEMPENGARUHI</a:t>
            </a:r>
            <a:endParaRPr lang="en-GB" altLang="id-ID" sz="3600">
              <a:solidFill>
                <a:schemeClr val="tx1"/>
              </a:solidFill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id-ID" altLang="id-ID" sz="3200"/>
              <a:t>GENETIK</a:t>
            </a:r>
          </a:p>
          <a:p>
            <a:r>
              <a:rPr lang="id-ID" altLang="id-ID" sz="3200"/>
              <a:t>LINGKUNGAN</a:t>
            </a:r>
          </a:p>
          <a:p>
            <a:pPr>
              <a:buFontTx/>
              <a:buNone/>
            </a:pPr>
            <a:r>
              <a:rPr lang="id-ID" altLang="id-ID" sz="3200"/>
              <a:t>	1. PRENATAL</a:t>
            </a:r>
          </a:p>
          <a:p>
            <a:pPr>
              <a:buFontTx/>
              <a:buNone/>
            </a:pPr>
            <a:r>
              <a:rPr lang="id-ID" altLang="id-ID" sz="3200"/>
              <a:t>	2. POSTNATAL</a:t>
            </a:r>
            <a:endParaRPr lang="en-GB" altLang="id-ID" sz="3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88913"/>
            <a:ext cx="9144000" cy="685800"/>
          </a:xfrm>
        </p:spPr>
        <p:txBody>
          <a:bodyPr/>
          <a:lstStyle/>
          <a:p>
            <a:r>
              <a:rPr lang="id-ID" altLang="id-ID" sz="4400">
                <a:solidFill>
                  <a:schemeClr val="tx1"/>
                </a:solidFill>
              </a:rPr>
              <a:t>LANJUTAN....</a:t>
            </a:r>
            <a:endParaRPr lang="en-GB" altLang="id-ID" sz="4400">
              <a:solidFill>
                <a:schemeClr val="tx1"/>
              </a:solidFill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/>
            <a:r>
              <a:rPr lang="id-ID" altLang="id-ID"/>
              <a:t>LINGKUNGAN PRENATAL :</a:t>
            </a:r>
          </a:p>
          <a:p>
            <a:pPr marL="533400" indent="-533400">
              <a:buFontTx/>
              <a:buAutoNum type="alphaLcPeriod"/>
            </a:pPr>
            <a:r>
              <a:rPr lang="id-ID" altLang="id-ID"/>
              <a:t>GIZI IBU HAMIL</a:t>
            </a:r>
          </a:p>
          <a:p>
            <a:pPr marL="533400" indent="-533400">
              <a:buFontTx/>
              <a:buAutoNum type="alphaLcPeriod"/>
            </a:pPr>
            <a:r>
              <a:rPr lang="id-ID" altLang="id-ID"/>
              <a:t>TOKSIN / ZAT KIMIA</a:t>
            </a:r>
          </a:p>
          <a:p>
            <a:pPr marL="533400" indent="-533400">
              <a:buFontTx/>
              <a:buAutoNum type="alphaLcPeriod"/>
            </a:pPr>
            <a:r>
              <a:rPr lang="id-ID" altLang="id-ID"/>
              <a:t>RADIASI</a:t>
            </a:r>
          </a:p>
          <a:p>
            <a:pPr marL="533400" indent="-533400">
              <a:buFontTx/>
              <a:buAutoNum type="alphaLcPeriod"/>
            </a:pPr>
            <a:r>
              <a:rPr lang="id-ID" altLang="id-ID"/>
              <a:t>INFEKSI</a:t>
            </a:r>
          </a:p>
          <a:p>
            <a:pPr marL="533400" indent="-533400">
              <a:buFontTx/>
              <a:buAutoNum type="alphaLcPeriod"/>
            </a:pPr>
            <a:r>
              <a:rPr lang="id-ID" altLang="id-ID"/>
              <a:t>STRES</a:t>
            </a:r>
          </a:p>
          <a:p>
            <a:pPr marL="533400" indent="-533400">
              <a:buFontTx/>
              <a:buNone/>
            </a:pPr>
            <a:endParaRPr lang="id-ID" altLang="id-ID"/>
          </a:p>
          <a:p>
            <a:pPr marL="533400" indent="-533400">
              <a:buFontTx/>
              <a:buAutoNum type="alphaLcPeriod"/>
            </a:pPr>
            <a:endParaRPr lang="en-GB" alt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260350"/>
            <a:ext cx="8077200" cy="6264275"/>
          </a:xfrm>
        </p:spPr>
        <p:txBody>
          <a:bodyPr/>
          <a:lstStyle/>
          <a:p>
            <a:pPr marL="533400" indent="-533400"/>
            <a:r>
              <a:rPr lang="id-ID" altLang="id-ID"/>
              <a:t>LINGKUNGAN POSTNATAL</a:t>
            </a:r>
          </a:p>
          <a:p>
            <a:pPr marL="533400" indent="-533400">
              <a:buFontTx/>
              <a:buAutoNum type="alphaLcPeriod"/>
            </a:pPr>
            <a:r>
              <a:rPr lang="id-ID" altLang="id-ID"/>
              <a:t>LINGKUNGAN BIOLOGISS</a:t>
            </a:r>
          </a:p>
          <a:p>
            <a:pPr marL="533400" indent="-533400">
              <a:buFontTx/>
              <a:buAutoNum type="alphaLcPeriod"/>
            </a:pPr>
            <a:r>
              <a:rPr lang="id-ID" altLang="id-ID"/>
              <a:t>RAS/ SUKU BANGSA</a:t>
            </a:r>
          </a:p>
          <a:p>
            <a:pPr marL="533400" indent="-533400">
              <a:buFontTx/>
              <a:buAutoNum type="alphaLcPeriod"/>
            </a:pPr>
            <a:r>
              <a:rPr lang="id-ID" altLang="id-ID"/>
              <a:t>JENIS KELAMIN</a:t>
            </a:r>
          </a:p>
          <a:p>
            <a:pPr marL="533400" indent="-533400">
              <a:buFontTx/>
              <a:buAutoNum type="alphaLcPeriod"/>
            </a:pPr>
            <a:r>
              <a:rPr lang="id-ID" altLang="id-ID"/>
              <a:t>UMUR</a:t>
            </a:r>
          </a:p>
          <a:p>
            <a:pPr marL="533400" indent="-533400">
              <a:buFontTx/>
              <a:buAutoNum type="alphaLcPeriod"/>
            </a:pPr>
            <a:r>
              <a:rPr lang="id-ID" altLang="id-ID"/>
              <a:t>GIZI</a:t>
            </a:r>
          </a:p>
          <a:p>
            <a:pPr marL="533400" indent="-533400">
              <a:buFontTx/>
              <a:buAutoNum type="alphaLcPeriod"/>
            </a:pPr>
            <a:r>
              <a:rPr lang="id-ID" altLang="id-ID"/>
              <a:t>PERAWATAN KESEHATAN</a:t>
            </a:r>
          </a:p>
          <a:p>
            <a:pPr marL="533400" indent="-533400">
              <a:buFontTx/>
              <a:buAutoNum type="alphaLcPeriod"/>
            </a:pPr>
            <a:r>
              <a:rPr lang="id-ID" altLang="id-ID"/>
              <a:t>KEPEKAAN TERHADAP PENYAKIT</a:t>
            </a:r>
          </a:p>
          <a:p>
            <a:pPr marL="533400" indent="-533400">
              <a:buFontTx/>
              <a:buAutoNum type="alphaLcPeriod"/>
            </a:pPr>
            <a:r>
              <a:rPr lang="id-ID" altLang="id-ID"/>
              <a:t>PENYAKIT KRONIS</a:t>
            </a:r>
          </a:p>
          <a:p>
            <a:pPr marL="533400" indent="-533400">
              <a:buFontTx/>
              <a:buNone/>
            </a:pPr>
            <a:endParaRPr lang="en-GB" alt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88913"/>
            <a:ext cx="8077200" cy="6669087"/>
          </a:xfrm>
        </p:spPr>
        <p:txBody>
          <a:bodyPr/>
          <a:lstStyle/>
          <a:p>
            <a:pPr marL="533400" indent="-533400">
              <a:lnSpc>
                <a:spcPct val="90000"/>
              </a:lnSpc>
            </a:pPr>
            <a:r>
              <a:rPr lang="id-ID" altLang="id-ID"/>
              <a:t>LINGKUNGAN FISIK</a:t>
            </a:r>
          </a:p>
          <a:p>
            <a:pPr marL="533400" indent="-533400">
              <a:lnSpc>
                <a:spcPct val="90000"/>
              </a:lnSpc>
              <a:buFontTx/>
              <a:buAutoNum type="alphaLcPeriod"/>
            </a:pPr>
            <a:r>
              <a:rPr lang="id-ID" altLang="id-ID"/>
              <a:t>CUACA/ MUSIM</a:t>
            </a:r>
          </a:p>
          <a:p>
            <a:pPr marL="533400" indent="-533400">
              <a:lnSpc>
                <a:spcPct val="90000"/>
              </a:lnSpc>
              <a:buFontTx/>
              <a:buAutoNum type="alphaLcPeriod"/>
            </a:pPr>
            <a:r>
              <a:rPr lang="id-ID" altLang="id-ID"/>
              <a:t>SANITASI</a:t>
            </a:r>
          </a:p>
          <a:p>
            <a:pPr marL="533400" indent="-533400">
              <a:lnSpc>
                <a:spcPct val="90000"/>
              </a:lnSpc>
              <a:buFontTx/>
              <a:buAutoNum type="alphaLcPeriod"/>
            </a:pPr>
            <a:r>
              <a:rPr lang="id-ID" altLang="id-ID"/>
              <a:t>KEADAAN RUMAH</a:t>
            </a:r>
          </a:p>
          <a:p>
            <a:pPr marL="533400" indent="-533400">
              <a:lnSpc>
                <a:spcPct val="90000"/>
              </a:lnSpc>
              <a:buFontTx/>
              <a:buAutoNum type="alphaLcPeriod"/>
            </a:pPr>
            <a:r>
              <a:rPr lang="id-ID" altLang="id-ID"/>
              <a:t>RADIASI</a:t>
            </a:r>
          </a:p>
          <a:p>
            <a:pPr marL="533400" indent="-533400">
              <a:lnSpc>
                <a:spcPct val="90000"/>
              </a:lnSpc>
            </a:pPr>
            <a:r>
              <a:rPr lang="id-ID" altLang="id-ID"/>
              <a:t>LINGKUNGAN PSIKOSOSIAL</a:t>
            </a:r>
          </a:p>
          <a:p>
            <a:pPr marL="533400" indent="-533400">
              <a:lnSpc>
                <a:spcPct val="90000"/>
              </a:lnSpc>
              <a:buFontTx/>
              <a:buAutoNum type="alphaLcPeriod"/>
            </a:pPr>
            <a:r>
              <a:rPr lang="id-ID" altLang="id-ID"/>
              <a:t>STIMULASI</a:t>
            </a:r>
          </a:p>
          <a:p>
            <a:pPr marL="533400" indent="-533400">
              <a:lnSpc>
                <a:spcPct val="90000"/>
              </a:lnSpc>
              <a:buFontTx/>
              <a:buAutoNum type="alphaLcPeriod"/>
            </a:pPr>
            <a:r>
              <a:rPr lang="id-ID" altLang="id-ID"/>
              <a:t>MOTIVASI BELAJAR</a:t>
            </a:r>
          </a:p>
          <a:p>
            <a:pPr marL="533400" indent="-533400">
              <a:lnSpc>
                <a:spcPct val="90000"/>
              </a:lnSpc>
              <a:buFontTx/>
              <a:buAutoNum type="alphaLcPeriod"/>
            </a:pPr>
            <a:r>
              <a:rPr lang="id-ID" altLang="id-ID"/>
              <a:t>GANJARAN/HUKUMAN YANG WAJAR</a:t>
            </a:r>
          </a:p>
          <a:p>
            <a:pPr marL="533400" indent="-533400">
              <a:lnSpc>
                <a:spcPct val="90000"/>
              </a:lnSpc>
              <a:buFontTx/>
              <a:buAutoNum type="alphaLcPeriod"/>
            </a:pPr>
            <a:r>
              <a:rPr lang="id-ID" altLang="id-ID"/>
              <a:t>KELOMPOK SEBAYA</a:t>
            </a:r>
          </a:p>
          <a:p>
            <a:pPr marL="533400" indent="-533400">
              <a:lnSpc>
                <a:spcPct val="90000"/>
              </a:lnSpc>
              <a:buFontTx/>
              <a:buAutoNum type="alphaLcPeriod"/>
            </a:pPr>
            <a:r>
              <a:rPr lang="id-ID" altLang="id-ID"/>
              <a:t>STRES</a:t>
            </a:r>
          </a:p>
          <a:p>
            <a:pPr marL="533400" indent="-533400">
              <a:lnSpc>
                <a:spcPct val="90000"/>
              </a:lnSpc>
              <a:buFontTx/>
              <a:buAutoNum type="alphaLcPeriod"/>
            </a:pPr>
            <a:r>
              <a:rPr lang="id-ID" altLang="id-ID"/>
              <a:t>SEKOLAH</a:t>
            </a:r>
          </a:p>
          <a:p>
            <a:pPr marL="533400" indent="-533400">
              <a:lnSpc>
                <a:spcPct val="90000"/>
              </a:lnSpc>
              <a:buFontTx/>
              <a:buAutoNum type="alphaLcPeriod"/>
            </a:pPr>
            <a:r>
              <a:rPr lang="id-ID" altLang="id-ID"/>
              <a:t>CINTA DAN KASIH SAYANG</a:t>
            </a:r>
          </a:p>
          <a:p>
            <a:pPr marL="533400" indent="-533400">
              <a:lnSpc>
                <a:spcPct val="90000"/>
              </a:lnSpc>
              <a:buFontTx/>
              <a:buAutoNum type="alphaLcPeriod"/>
            </a:pPr>
            <a:r>
              <a:rPr lang="id-ID" altLang="id-ID"/>
              <a:t>KUALITAS INTERAKSI ANAK-ORTU</a:t>
            </a:r>
          </a:p>
          <a:p>
            <a:pPr marL="533400" indent="-533400">
              <a:lnSpc>
                <a:spcPct val="90000"/>
              </a:lnSpc>
              <a:buFontTx/>
              <a:buAutoNum type="alphaLcPeriod"/>
            </a:pPr>
            <a:endParaRPr lang="en-GB" alt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04813"/>
            <a:ext cx="8077200" cy="5614987"/>
          </a:xfrm>
        </p:spPr>
        <p:txBody>
          <a:bodyPr/>
          <a:lstStyle/>
          <a:p>
            <a:pPr marL="533400" indent="-533400"/>
            <a:r>
              <a:rPr lang="id-ID" altLang="id-ID"/>
              <a:t>LINGKUNGAN KELUARGA DAN ADAT ISTIADAT</a:t>
            </a:r>
          </a:p>
          <a:p>
            <a:pPr marL="533400" indent="-533400">
              <a:buFontTx/>
              <a:buAutoNum type="alphaLcPeriod"/>
            </a:pPr>
            <a:r>
              <a:rPr lang="id-ID" altLang="id-ID"/>
              <a:t>PEKERJAAN DAN PENDAPATAN</a:t>
            </a:r>
          </a:p>
          <a:p>
            <a:pPr marL="533400" indent="-533400">
              <a:buFontTx/>
              <a:buAutoNum type="alphaLcPeriod"/>
            </a:pPr>
            <a:r>
              <a:rPr lang="id-ID" altLang="id-ID"/>
              <a:t>PENDIDIKAN ORANG TUA</a:t>
            </a:r>
          </a:p>
          <a:p>
            <a:pPr marL="533400" indent="-533400">
              <a:buFontTx/>
              <a:buAutoNum type="alphaLcPeriod"/>
            </a:pPr>
            <a:r>
              <a:rPr lang="id-ID" altLang="id-ID"/>
              <a:t>JUMLAH SAUDARA</a:t>
            </a:r>
          </a:p>
          <a:p>
            <a:pPr marL="533400" indent="-533400">
              <a:buFontTx/>
              <a:buAutoNum type="alphaLcPeriod"/>
            </a:pPr>
            <a:r>
              <a:rPr lang="id-ID" altLang="id-ID"/>
              <a:t>JENIS KELAMIN DALAM SAUDARA</a:t>
            </a:r>
          </a:p>
          <a:p>
            <a:pPr marL="533400" indent="-533400">
              <a:buFontTx/>
              <a:buAutoNum type="alphaLcPeriod"/>
            </a:pPr>
            <a:r>
              <a:rPr lang="id-ID" altLang="id-ID"/>
              <a:t>STABILITAS RUMAH TANGGA</a:t>
            </a:r>
          </a:p>
          <a:p>
            <a:pPr marL="533400" indent="-533400">
              <a:buFontTx/>
              <a:buAutoNum type="alphaLcPeriod"/>
            </a:pPr>
            <a:r>
              <a:rPr lang="id-ID" altLang="id-ID"/>
              <a:t>KEPRIBADIAN AYAH/IBU</a:t>
            </a:r>
          </a:p>
          <a:p>
            <a:pPr marL="533400" indent="-533400">
              <a:buFontTx/>
              <a:buAutoNum type="alphaLcPeriod"/>
            </a:pPr>
            <a:r>
              <a:rPr lang="id-ID" altLang="id-ID"/>
              <a:t>AGAMA</a:t>
            </a:r>
          </a:p>
          <a:p>
            <a:pPr marL="533400" indent="-533400">
              <a:buFontTx/>
              <a:buNone/>
            </a:pPr>
            <a:endParaRPr lang="en-GB" alt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id-ID" altLang="id-ID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/>
            <a:r>
              <a:rPr lang="id-ID" altLang="id-ID"/>
              <a:t>KEBUTUHAN DASAR UNTUK TUMBUH KEMBANG</a:t>
            </a:r>
          </a:p>
          <a:p>
            <a:pPr marL="533400" indent="-533400">
              <a:buFontTx/>
              <a:buAutoNum type="alphaLcPeriod"/>
            </a:pPr>
            <a:r>
              <a:rPr lang="id-ID" altLang="id-ID"/>
              <a:t>KEBUTUHAN FISIK : BIOMEDIS (ASUH)</a:t>
            </a:r>
          </a:p>
          <a:p>
            <a:pPr marL="533400" indent="-533400">
              <a:buFontTx/>
              <a:buAutoNum type="alphaLcPeriod"/>
            </a:pPr>
            <a:r>
              <a:rPr lang="id-ID" altLang="id-ID"/>
              <a:t>KEBUTUHAN EMOSI/KASIH SAYANG (ASIH)</a:t>
            </a:r>
          </a:p>
          <a:p>
            <a:pPr marL="533400" indent="-533400">
              <a:buFontTx/>
              <a:buAutoNum type="alphaLcPeriod"/>
            </a:pPr>
            <a:r>
              <a:rPr lang="id-ID" altLang="id-ID"/>
              <a:t>KEBUTUHAN STIMULASI MENTAL (ASAH)</a:t>
            </a:r>
            <a:endParaRPr lang="en-GB" alt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id-ID" sz="4400">
                <a:solidFill>
                  <a:schemeClr val="tx1"/>
                </a:solidFill>
              </a:rPr>
              <a:t>CIRI-CIRI</a:t>
            </a:r>
            <a:r>
              <a:rPr lang="id-ID" altLang="id-ID" sz="4400"/>
              <a:t>  </a:t>
            </a:r>
            <a:endParaRPr lang="en-GB" altLang="id-ID" sz="440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692150"/>
            <a:ext cx="8077200" cy="5976938"/>
          </a:xfrm>
        </p:spPr>
        <p:txBody>
          <a:bodyPr/>
          <a:lstStyle/>
          <a:p>
            <a:r>
              <a:rPr lang="id-ID" altLang="id-ID"/>
              <a:t>PROSES YANG KONTINUE DARI KONSEPSI SAMPAI MATURITAS</a:t>
            </a:r>
          </a:p>
          <a:p>
            <a:r>
              <a:rPr lang="id-ID" altLang="id-ID"/>
              <a:t>ADANYA MASA PERCEPATAN ATAU PERLAMBATAN </a:t>
            </a:r>
          </a:p>
          <a:p>
            <a:r>
              <a:rPr lang="id-ID" altLang="id-ID"/>
              <a:t>POLA PERKEMBANGAN SAMA PADA SEMUA ANAK TAPI BERBEDA DALAM KECEPATANNYA</a:t>
            </a:r>
          </a:p>
          <a:p>
            <a:r>
              <a:rPr lang="id-ID" altLang="id-ID"/>
              <a:t>ERAT HUBUNGAN DENGAN MATURASI SISTEM TUBUH</a:t>
            </a:r>
          </a:p>
          <a:p>
            <a:endParaRPr lang="id-ID" altLang="id-ID"/>
          </a:p>
          <a:p>
            <a:endParaRPr lang="en-GB" alt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id-ID" sz="4400">
                <a:solidFill>
                  <a:schemeClr val="tx1"/>
                </a:solidFill>
              </a:rPr>
              <a:t>TAHAPAN TUMBUH KEMBANG</a:t>
            </a:r>
            <a:endParaRPr lang="en-GB" altLang="id-ID" sz="4400">
              <a:solidFill>
                <a:schemeClr val="tx1"/>
              </a:solidFill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92150"/>
            <a:ext cx="9144000" cy="5976938"/>
          </a:xfrm>
        </p:spPr>
        <p:txBody>
          <a:bodyPr/>
          <a:lstStyle/>
          <a:p>
            <a:pPr marL="533400" indent="-533400"/>
            <a:r>
              <a:rPr lang="id-ID" altLang="id-ID"/>
              <a:t>MASA PRENATAL</a:t>
            </a:r>
          </a:p>
          <a:p>
            <a:pPr marL="533400" indent="-533400">
              <a:buFontTx/>
              <a:buAutoNum type="alphaLcPeriod"/>
            </a:pPr>
            <a:r>
              <a:rPr lang="id-ID" altLang="id-ID"/>
              <a:t>MASA MUDIGAH/EMBRIO : KONSEPSI – 8 MINGGU</a:t>
            </a:r>
          </a:p>
          <a:p>
            <a:pPr marL="533400" indent="-533400">
              <a:buFontTx/>
              <a:buAutoNum type="alphaLcPeriod"/>
            </a:pPr>
            <a:r>
              <a:rPr lang="id-ID" altLang="id-ID"/>
              <a:t>MASA JANIN			: 9 MINGGU – LAHIR</a:t>
            </a:r>
          </a:p>
          <a:p>
            <a:pPr marL="533400" indent="-533400"/>
            <a:r>
              <a:rPr lang="id-ID" altLang="id-ID"/>
              <a:t>MASA BAYI (0 – 1 TAHUN)</a:t>
            </a:r>
          </a:p>
          <a:p>
            <a:pPr marL="533400" indent="-533400">
              <a:buFontTx/>
              <a:buAutoNum type="alphaLcPeriod"/>
            </a:pPr>
            <a:r>
              <a:rPr lang="id-ID" altLang="id-ID"/>
              <a:t>MASA NEONATAL (0 – 28 HARI)</a:t>
            </a:r>
          </a:p>
          <a:p>
            <a:pPr marL="533400" indent="-533400">
              <a:buFontTx/>
              <a:buNone/>
            </a:pPr>
            <a:r>
              <a:rPr lang="id-ID" altLang="id-ID"/>
              <a:t>	- NEONATAL DINI		: O – 7 HARI</a:t>
            </a:r>
          </a:p>
          <a:p>
            <a:pPr marL="533400" indent="-533400">
              <a:buFontTx/>
              <a:buNone/>
            </a:pPr>
            <a:r>
              <a:rPr lang="id-ID" altLang="id-ID"/>
              <a:t>	- NEONATAL LANJUT		: 8 – 28 HARI</a:t>
            </a:r>
          </a:p>
          <a:p>
            <a:pPr marL="533400" indent="-533400">
              <a:buFontTx/>
              <a:buAutoNum type="alphaLcPeriod" startAt="2"/>
            </a:pPr>
            <a:r>
              <a:rPr lang="id-ID" altLang="id-ID"/>
              <a:t>MASA PASCA NEONATAL	: 29 HARI – 1 TAHUN</a:t>
            </a:r>
          </a:p>
          <a:p>
            <a:pPr marL="533400" indent="-533400"/>
            <a:r>
              <a:rPr lang="id-ID" altLang="id-ID"/>
              <a:t>MASA PRA SEKOLAH	: 1 – 6 TAHUN</a:t>
            </a:r>
          </a:p>
          <a:p>
            <a:pPr marL="533400" indent="-533400"/>
            <a:r>
              <a:rPr lang="id-ID" altLang="id-ID"/>
              <a:t>MASA SEKOLAH		: 6 – 10 TAHUN</a:t>
            </a:r>
          </a:p>
          <a:p>
            <a:pPr marL="533400" indent="-533400"/>
            <a:r>
              <a:rPr lang="id-ID" altLang="id-ID"/>
              <a:t>MASA PRA REMAJA		: 6 – 18/20 TAHUN</a:t>
            </a:r>
            <a:endParaRPr lang="en-GB" alt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id-ID" sz="4400">
                <a:solidFill>
                  <a:schemeClr val="tx1"/>
                </a:solidFill>
              </a:rPr>
              <a:t>LANJUTAN</a:t>
            </a:r>
            <a:endParaRPr lang="en-GB" altLang="id-ID" sz="4400">
              <a:solidFill>
                <a:schemeClr val="tx1"/>
              </a:solidFill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92150"/>
            <a:ext cx="9144000" cy="5976938"/>
          </a:xfrm>
        </p:spPr>
        <p:txBody>
          <a:bodyPr/>
          <a:lstStyle/>
          <a:p>
            <a:pPr marL="533400" indent="-533400"/>
            <a:r>
              <a:rPr lang="id-ID" altLang="id-ID"/>
              <a:t>MASA REMAJA</a:t>
            </a:r>
          </a:p>
          <a:p>
            <a:pPr marL="533400" indent="-533400">
              <a:buFontTx/>
              <a:buAutoNum type="alphaLcPeriod"/>
            </a:pPr>
            <a:r>
              <a:rPr lang="id-ID" altLang="id-ID"/>
              <a:t>	REMAJA DINI	</a:t>
            </a:r>
          </a:p>
          <a:p>
            <a:pPr marL="533400" indent="-533400">
              <a:buFontTx/>
              <a:buNone/>
            </a:pPr>
            <a:r>
              <a:rPr lang="id-ID" altLang="id-ID"/>
              <a:t>		- PRIA	: 10 – 15 TAHUN</a:t>
            </a:r>
          </a:p>
          <a:p>
            <a:pPr marL="533400" indent="-533400">
              <a:buFontTx/>
              <a:buNone/>
            </a:pPr>
            <a:r>
              <a:rPr lang="id-ID" altLang="id-ID"/>
              <a:t>		- WANITA	: 8 –   13 TAHUN</a:t>
            </a:r>
          </a:p>
          <a:p>
            <a:pPr marL="533400" indent="-533400">
              <a:buFontTx/>
              <a:buAutoNum type="alphaLcPeriod" startAt="2"/>
            </a:pPr>
            <a:r>
              <a:rPr lang="id-ID" altLang="id-ID"/>
              <a:t>    REMAJA LANJUT</a:t>
            </a:r>
          </a:p>
          <a:p>
            <a:pPr marL="533400" indent="-533400">
              <a:buFontTx/>
              <a:buNone/>
            </a:pPr>
            <a:r>
              <a:rPr lang="id-ID" altLang="id-ID"/>
              <a:t>		- PRIA	: 15 – 20 TAHUN</a:t>
            </a:r>
          </a:p>
          <a:p>
            <a:pPr marL="533400" indent="-533400">
              <a:buFontTx/>
              <a:buNone/>
            </a:pPr>
            <a:r>
              <a:rPr lang="id-ID" altLang="id-ID"/>
              <a:t>		- WANITA	: 13 – 18 TAHUN</a:t>
            </a:r>
          </a:p>
          <a:p>
            <a:pPr marL="533400" indent="-533400">
              <a:buFontTx/>
              <a:buNone/>
            </a:pPr>
            <a:endParaRPr lang="id-ID" altLang="id-ID"/>
          </a:p>
          <a:p>
            <a:pPr marL="533400" indent="-533400">
              <a:buFontTx/>
              <a:buNone/>
            </a:pPr>
            <a:endParaRPr lang="en-GB" alt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333375"/>
            <a:ext cx="9144000" cy="6524625"/>
          </a:xfrm>
        </p:spPr>
        <p:txBody>
          <a:bodyPr/>
          <a:lstStyle/>
          <a:p>
            <a:pPr marL="533400" indent="-533400"/>
            <a:r>
              <a:rPr lang="id-ID" altLang="id-ID"/>
              <a:t>PERTUMBUHAN FISIK ANAK</a:t>
            </a:r>
          </a:p>
          <a:p>
            <a:pPr marL="533400" indent="-533400">
              <a:buFontTx/>
              <a:buNone/>
            </a:pPr>
            <a:r>
              <a:rPr lang="id-ID" altLang="id-ID"/>
              <a:t>	PERTUMBUHAN SETELAH LAHIR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BERAT BADAN </a:t>
            </a:r>
          </a:p>
          <a:p>
            <a:pPr marL="914400" lvl="1" indent="-457200">
              <a:buFontTx/>
              <a:buNone/>
            </a:pPr>
            <a:r>
              <a:rPr lang="id-ID" altLang="id-ID"/>
              <a:t>	UMUR 5 BULAN	: 2 X BB SAAT LAHIR</a:t>
            </a:r>
          </a:p>
          <a:p>
            <a:pPr marL="914400" lvl="1" indent="-457200">
              <a:buFontTx/>
              <a:buNone/>
            </a:pPr>
            <a:r>
              <a:rPr lang="id-ID" altLang="id-ID"/>
              <a:t>	UMUR 1 TAHUN	: 3 X BB SAAT LAHIR</a:t>
            </a:r>
          </a:p>
          <a:p>
            <a:pPr marL="914400" lvl="1" indent="-457200">
              <a:buFontTx/>
              <a:buNone/>
            </a:pPr>
            <a:r>
              <a:rPr lang="id-ID" altLang="id-ID"/>
              <a:t>	UMUR 2 TAHUN	: 4 X BB SAAT LAHIR</a:t>
            </a:r>
          </a:p>
          <a:p>
            <a:pPr marL="914400" lvl="1" indent="-457200">
              <a:buFontTx/>
              <a:buAutoNum type="alphaLcPeriod" startAt="2"/>
            </a:pPr>
            <a:r>
              <a:rPr lang="id-ID" altLang="id-ID"/>
              <a:t>TINGGI BADAN</a:t>
            </a:r>
          </a:p>
          <a:p>
            <a:pPr marL="914400" lvl="1" indent="-457200">
              <a:buFontTx/>
              <a:buNone/>
            </a:pPr>
            <a:r>
              <a:rPr lang="id-ID" altLang="id-ID"/>
              <a:t>	SAAT LAHIR 50 CM</a:t>
            </a:r>
          </a:p>
          <a:p>
            <a:pPr marL="914400" lvl="1" indent="-457200">
              <a:buFontTx/>
              <a:buNone/>
            </a:pPr>
            <a:r>
              <a:rPr lang="id-ID" altLang="id-ID"/>
              <a:t>	1 TAHUN	: 1,5 X TB SAAT LAHIR</a:t>
            </a:r>
          </a:p>
          <a:p>
            <a:pPr marL="914400" lvl="1" indent="-457200">
              <a:buFontTx/>
              <a:buNone/>
            </a:pPr>
            <a:r>
              <a:rPr lang="id-ID" altLang="id-ID"/>
              <a:t>	4 TAHUN	: 2    X TB SAAT LAHIR</a:t>
            </a:r>
          </a:p>
          <a:p>
            <a:pPr marL="914400" lvl="1" indent="-457200">
              <a:buFontTx/>
              <a:buNone/>
            </a:pPr>
            <a:r>
              <a:rPr lang="id-ID" altLang="id-ID"/>
              <a:t>	6 TAHUN	: 1,5 X TB 1 TAHUN</a:t>
            </a:r>
          </a:p>
          <a:p>
            <a:pPr marL="914400" lvl="1" indent="-457200">
              <a:buFontTx/>
              <a:buNone/>
            </a:pPr>
            <a:r>
              <a:rPr lang="id-ID" altLang="id-ID"/>
              <a:t>	13 TAHUN	: 3    X TB SAAT LAHIR</a:t>
            </a:r>
          </a:p>
          <a:p>
            <a:pPr marL="914400" lvl="1" indent="-457200">
              <a:buFontTx/>
              <a:buNone/>
            </a:pPr>
            <a:r>
              <a:rPr lang="id-ID" altLang="id-ID"/>
              <a:t>	DEWASA	: 3, 5 X TB SAAT LAHIR (2 X TB 2 TAHUN)</a:t>
            </a:r>
          </a:p>
          <a:p>
            <a:pPr marL="914400" lvl="1" indent="-457200">
              <a:buFontTx/>
              <a:buNone/>
            </a:pPr>
            <a:r>
              <a:rPr lang="id-ID" altLang="id-ID"/>
              <a:t>	 	</a:t>
            </a:r>
            <a:endParaRPr lang="en-GB" alt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id-ID" sz="4400">
                <a:solidFill>
                  <a:schemeClr val="tx1"/>
                </a:solidFill>
              </a:rPr>
              <a:t>LANJUTAN</a:t>
            </a:r>
            <a:endParaRPr lang="en-GB" altLang="id-ID" sz="4400">
              <a:solidFill>
                <a:schemeClr val="tx1"/>
              </a:solidFill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36613"/>
            <a:ext cx="9144000" cy="5832475"/>
          </a:xfrm>
        </p:spPr>
        <p:txBody>
          <a:bodyPr/>
          <a:lstStyle/>
          <a:p>
            <a:pPr marL="533400" indent="-533400">
              <a:buFontTx/>
              <a:buAutoNum type="alphaLcPeriod" startAt="3"/>
            </a:pPr>
            <a:r>
              <a:rPr lang="id-ID" altLang="id-ID"/>
              <a:t>LINGKAR KEPALA</a:t>
            </a:r>
          </a:p>
          <a:p>
            <a:pPr marL="533400" indent="-533400">
              <a:buFontTx/>
              <a:buNone/>
            </a:pPr>
            <a:r>
              <a:rPr lang="id-ID" altLang="id-ID"/>
              <a:t>	SAAT LAHIR	: 34 CM</a:t>
            </a:r>
          </a:p>
          <a:p>
            <a:pPr marL="533400" indent="-533400">
              <a:buFontTx/>
              <a:buNone/>
            </a:pPr>
            <a:r>
              <a:rPr lang="id-ID" altLang="id-ID"/>
              <a:t>	6 BULAN 	: 44 CM</a:t>
            </a:r>
          </a:p>
          <a:p>
            <a:pPr marL="533400" indent="-533400">
              <a:buFontTx/>
              <a:buNone/>
            </a:pPr>
            <a:r>
              <a:rPr lang="id-ID" altLang="id-ID"/>
              <a:t>	1 TAHUN	: 47 CM</a:t>
            </a:r>
          </a:p>
          <a:p>
            <a:pPr marL="533400" indent="-533400">
              <a:buFontTx/>
              <a:buNone/>
            </a:pPr>
            <a:r>
              <a:rPr lang="id-ID" altLang="id-ID"/>
              <a:t>	2 TAHUN	: 49 CM</a:t>
            </a:r>
          </a:p>
          <a:p>
            <a:pPr marL="533400" indent="-533400">
              <a:buFontTx/>
              <a:buNone/>
            </a:pPr>
            <a:r>
              <a:rPr lang="id-ID" altLang="id-ID"/>
              <a:t>	DEWASA	: 54 CM</a:t>
            </a:r>
          </a:p>
          <a:p>
            <a:pPr marL="533400" indent="-533400">
              <a:buFontTx/>
              <a:buAutoNum type="alphaLcPeriod" startAt="4"/>
            </a:pPr>
            <a:r>
              <a:rPr lang="id-ID" altLang="id-ID"/>
              <a:t>GIGI</a:t>
            </a:r>
          </a:p>
          <a:p>
            <a:pPr marL="533400" indent="-533400">
              <a:buFontTx/>
              <a:buNone/>
            </a:pPr>
            <a:r>
              <a:rPr lang="id-ID" altLang="id-ID"/>
              <a:t>	UMUR 9 BULAN	: TUMBUH GIGI PERTAMA</a:t>
            </a:r>
          </a:p>
          <a:p>
            <a:pPr marL="533400" indent="-533400">
              <a:buFontTx/>
              <a:buNone/>
            </a:pPr>
            <a:r>
              <a:rPr lang="id-ID" altLang="id-ID"/>
              <a:t>	UMUR 1 TAHUN	: 6 – 8 BUAH GIGI SUSU</a:t>
            </a:r>
          </a:p>
          <a:p>
            <a:pPr marL="533400" indent="-533400">
              <a:buFontTx/>
              <a:buNone/>
            </a:pPr>
            <a:r>
              <a:rPr lang="id-ID" altLang="id-ID"/>
              <a:t>	UMUR 2 TAHUN	: TUMBUH 8 BUAH GIGI SUSU</a:t>
            </a:r>
          </a:p>
          <a:p>
            <a:pPr marL="533400" indent="-533400">
              <a:buFontTx/>
              <a:buNone/>
            </a:pPr>
            <a:r>
              <a:rPr lang="id-ID" altLang="id-ID"/>
              <a:t>	UMUR 2,5 THN	: TUMBUH 20 BUAH GIGI SUSU</a:t>
            </a:r>
          </a:p>
          <a:p>
            <a:pPr marL="533400" indent="-533400">
              <a:buFontTx/>
              <a:buNone/>
            </a:pPr>
            <a:endParaRPr lang="en-GB" alt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id-ID" sz="4400">
                <a:solidFill>
                  <a:schemeClr val="tx1"/>
                </a:solidFill>
              </a:rPr>
              <a:t>LANJUTAN</a:t>
            </a:r>
            <a:endParaRPr lang="en-GB" altLang="id-ID" sz="4400">
              <a:solidFill>
                <a:schemeClr val="tx1"/>
              </a:solidFill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692150"/>
            <a:ext cx="8785225" cy="5976938"/>
          </a:xfrm>
        </p:spPr>
        <p:txBody>
          <a:bodyPr/>
          <a:lstStyle/>
          <a:p>
            <a:pPr>
              <a:buFontTx/>
              <a:buNone/>
            </a:pPr>
            <a:r>
              <a:rPr lang="id-ID" altLang="id-ID"/>
              <a:t>ERUPSI GIGI TETAP</a:t>
            </a:r>
          </a:p>
          <a:p>
            <a:pPr>
              <a:buFontTx/>
              <a:buNone/>
            </a:pPr>
            <a:r>
              <a:rPr lang="id-ID" altLang="id-ID"/>
              <a:t>MOLAR I		: 6 – 7 TAHUN</a:t>
            </a:r>
          </a:p>
          <a:p>
            <a:pPr>
              <a:buFontTx/>
              <a:buNone/>
            </a:pPr>
            <a:r>
              <a:rPr lang="id-ID" altLang="id-ID"/>
              <a:t>INSISOR		: 7 – 9 TAHUN</a:t>
            </a:r>
          </a:p>
          <a:p>
            <a:pPr>
              <a:buFontTx/>
              <a:buNone/>
            </a:pPr>
            <a:r>
              <a:rPr lang="id-ID" altLang="id-ID"/>
              <a:t>MOLAR II		: 12 – 16 TAHUN</a:t>
            </a:r>
          </a:p>
          <a:p>
            <a:pPr>
              <a:buFontTx/>
              <a:buNone/>
            </a:pPr>
            <a:r>
              <a:rPr lang="id-ID" altLang="id-ID"/>
              <a:t>MOLAR III		: 17 – 25 TAHUN</a:t>
            </a:r>
          </a:p>
          <a:p>
            <a:pPr>
              <a:buFontTx/>
              <a:buNone/>
            </a:pPr>
            <a:endParaRPr lang="en-GB" alt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id-ID" sz="4400">
                <a:solidFill>
                  <a:schemeClr val="tx1"/>
                </a:solidFill>
              </a:rPr>
              <a:t>PERKEMBANGAN ANAK BALITA</a:t>
            </a:r>
            <a:endParaRPr lang="en-GB" altLang="id-ID" sz="4400">
              <a:solidFill>
                <a:schemeClr val="tx1"/>
              </a:solidFill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5175"/>
            <a:ext cx="9144000" cy="5832475"/>
          </a:xfrm>
        </p:spPr>
        <p:txBody>
          <a:bodyPr/>
          <a:lstStyle/>
          <a:p>
            <a:pPr marL="533400" indent="-533400"/>
            <a:r>
              <a:rPr lang="id-ID" altLang="id-ID"/>
              <a:t>PARAMETER DALAM MENILAI PERKEMBANGAN BALITA:</a:t>
            </a:r>
          </a:p>
          <a:p>
            <a:pPr marL="914400" lvl="1" indent="-457200">
              <a:buFontTx/>
              <a:buAutoNum type="arabicPeriod"/>
            </a:pPr>
            <a:r>
              <a:rPr lang="id-ID" altLang="id-ID"/>
              <a:t>KEPRIBADIAN/TINGKAH LAKU SOSIAL/PERSONAL SOCIAL</a:t>
            </a:r>
          </a:p>
          <a:p>
            <a:pPr marL="914400" lvl="1" indent="-457200">
              <a:buFontTx/>
              <a:buAutoNum type="arabicPeriod"/>
            </a:pPr>
            <a:r>
              <a:rPr lang="id-ID" altLang="id-ID"/>
              <a:t>GERAKAN MOTORIK </a:t>
            </a:r>
          </a:p>
          <a:p>
            <a:pPr marL="914400" lvl="1" indent="-457200">
              <a:buFontTx/>
              <a:buAutoNum type="arabicPeriod"/>
            </a:pPr>
            <a:r>
              <a:rPr lang="id-ID" altLang="id-ID"/>
              <a:t>BAHASA/LANGUAGE</a:t>
            </a:r>
          </a:p>
          <a:p>
            <a:pPr marL="533400" indent="-533400"/>
            <a:r>
              <a:rPr lang="id-ID" altLang="id-ID"/>
              <a:t>ASPEK PERKEMBANGAN PADA BALITA</a:t>
            </a:r>
          </a:p>
          <a:p>
            <a:pPr marL="914400" lvl="1" indent="-457200">
              <a:buFontTx/>
              <a:buAutoNum type="arabicPeriod"/>
            </a:pPr>
            <a:r>
              <a:rPr lang="id-ID" altLang="id-ID"/>
              <a:t>TINGKAH LAKU SOSIAL</a:t>
            </a:r>
          </a:p>
          <a:p>
            <a:pPr marL="914400" lvl="1" indent="-457200">
              <a:buFontTx/>
              <a:buAutoNum type="arabicPeriod"/>
            </a:pPr>
            <a:r>
              <a:rPr lang="id-ID" altLang="id-ID"/>
              <a:t>MENOLONG DIRI SENDIRI</a:t>
            </a:r>
          </a:p>
          <a:p>
            <a:pPr marL="914400" lvl="1" indent="-457200">
              <a:buFontTx/>
              <a:buAutoNum type="arabicPeriod"/>
            </a:pPr>
            <a:r>
              <a:rPr lang="id-ID" altLang="id-ID"/>
              <a:t>INTELEKTUAL</a:t>
            </a:r>
          </a:p>
          <a:p>
            <a:pPr marL="914400" lvl="1" indent="-457200">
              <a:buFontTx/>
              <a:buAutoNum type="arabicPeriod"/>
            </a:pPr>
            <a:r>
              <a:rPr lang="id-ID" altLang="id-ID"/>
              <a:t>GERAKAN MOTORIK </a:t>
            </a:r>
          </a:p>
          <a:p>
            <a:pPr marL="914400" lvl="1" indent="-457200">
              <a:buFontTx/>
              <a:buAutoNum type="arabicPeriod"/>
            </a:pPr>
            <a:r>
              <a:rPr lang="id-ID" altLang="id-ID"/>
              <a:t>KOMUNIKASI PASIF DAN AKTIF</a:t>
            </a:r>
            <a:endParaRPr lang="en-GB" alt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id-ID" sz="4400">
                <a:solidFill>
                  <a:schemeClr val="tx1"/>
                </a:solidFill>
              </a:rPr>
              <a:t>PENGKAJIAN TUMBUH KEMBANG</a:t>
            </a:r>
            <a:endParaRPr lang="en-GB" altLang="id-ID" sz="4400">
              <a:solidFill>
                <a:schemeClr val="tx1"/>
              </a:solidFill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765175"/>
            <a:ext cx="8510588" cy="5903913"/>
          </a:xfrm>
        </p:spPr>
        <p:txBody>
          <a:bodyPr/>
          <a:lstStyle/>
          <a:p>
            <a:r>
              <a:rPr lang="id-ID" altLang="id-ID"/>
              <a:t>HAL - HAL YANG HARUS DIPERHATIKAN :</a:t>
            </a:r>
          </a:p>
          <a:p>
            <a:pPr lvl="1"/>
            <a:r>
              <a:rPr lang="id-ID" altLang="id-ID"/>
              <a:t>FAKTOR PRENATAL</a:t>
            </a:r>
          </a:p>
          <a:p>
            <a:pPr lvl="1"/>
            <a:r>
              <a:rPr lang="id-ID" altLang="id-ID"/>
              <a:t>KELAHIRAN PREMATUR</a:t>
            </a:r>
          </a:p>
          <a:p>
            <a:pPr lvl="1"/>
            <a:r>
              <a:rPr lang="id-ID" altLang="id-ID"/>
              <a:t>LINGKUNGAN</a:t>
            </a:r>
          </a:p>
          <a:p>
            <a:pPr lvl="1"/>
            <a:r>
              <a:rPr lang="id-ID" altLang="id-ID"/>
              <a:t>PENYAKIT DAN MALNUTRISI</a:t>
            </a:r>
          </a:p>
          <a:p>
            <a:pPr lvl="1"/>
            <a:r>
              <a:rPr lang="id-ID" altLang="id-ID"/>
              <a:t>KECEPATAN PERKEMBANGAN ANAK</a:t>
            </a:r>
          </a:p>
          <a:p>
            <a:pPr lvl="1"/>
            <a:r>
              <a:rPr lang="id-ID" altLang="id-ID"/>
              <a:t>POLA PERKEMBANGAN ANAK DALAM KELUARGA</a:t>
            </a:r>
          </a:p>
          <a:p>
            <a:pPr lvl="1">
              <a:buFontTx/>
              <a:buNone/>
            </a:pPr>
            <a:endParaRPr lang="en-GB" alt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id-ID" sz="4400"/>
              <a:t>TAHAPAN PERKEMBANGAN</a:t>
            </a:r>
            <a:endParaRPr lang="en-GB" altLang="id-ID" sz="440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371600"/>
            <a:ext cx="8077200" cy="5486400"/>
          </a:xfrm>
        </p:spPr>
        <p:txBody>
          <a:bodyPr/>
          <a:lstStyle/>
          <a:p>
            <a:pPr marL="533400" indent="-533400">
              <a:buFontTx/>
              <a:buAutoNum type="arabicPeriod"/>
            </a:pPr>
            <a:r>
              <a:rPr lang="id-ID" altLang="id-ID"/>
              <a:t>BAYI BARU LAHIR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Perubahan dari tulang rawan ke tulang sejati (osifikasi) tidak sempurna. Hal ini dapat dilihat dari cekungan halus (fontanel) dan garis sutura (sendi) tengkorak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Sistem saraf 	belum sepenuhnya berkembang sehingga aktifitas otot-otot belum terkoordinasi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Penglihatan tidak jelas, tetapi fungsi pendengaran dan pengecapan sudah ada. Refleks-refleks tertentu juga sudah ada, yaitu :</a:t>
            </a:r>
          </a:p>
          <a:p>
            <a:pPr marL="914400" lvl="1" indent="-457200">
              <a:buFontTx/>
              <a:buNone/>
            </a:pPr>
            <a:r>
              <a:rPr lang="id-ID" altLang="id-ID"/>
              <a:t>	- refleks moro (bila suara keras mengejutkan bayi, tangan bayi mengepal di depan dada, kaki lurus dan kepala tertarik ke belakang)</a:t>
            </a:r>
            <a:endParaRPr lang="en-GB" altLang="id-ID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id-ID" sz="4400"/>
              <a:t>lanjutan</a:t>
            </a:r>
            <a:endParaRPr lang="en-GB" altLang="id-ID" sz="440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692150"/>
            <a:ext cx="8077200" cy="5976938"/>
          </a:xfrm>
        </p:spPr>
        <p:txBody>
          <a:bodyPr/>
          <a:lstStyle/>
          <a:p>
            <a:pPr marL="533400" indent="-533400">
              <a:buFontTx/>
              <a:buNone/>
            </a:pPr>
            <a:r>
              <a:rPr lang="id-ID" altLang="id-ID"/>
              <a:t>		-refleks genggam  (sentuhan pada telapak  	tangan bayi menyebabkan jari-jarinya 	menekuk dalam gerakan mengenggam)</a:t>
            </a:r>
          </a:p>
          <a:p>
            <a:pPr marL="533400" indent="-533400">
              <a:buFontTx/>
              <a:buNone/>
            </a:pPr>
            <a:r>
              <a:rPr lang="id-ID" altLang="id-ID"/>
              <a:t>		-refleks menghisap (rooting reflex), usapan a	pada pipi atau di tepi pipi merangsang bayi</a:t>
            </a:r>
          </a:p>
          <a:p>
            <a:pPr marL="533400" indent="-533400">
              <a:buFontTx/>
              <a:buNone/>
            </a:pPr>
            <a:r>
              <a:rPr lang="id-ID" altLang="id-ID"/>
              <a:t>		untuk memalingkan kepalanya ke arah 	sentuhan</a:t>
            </a:r>
          </a:p>
          <a:p>
            <a:pPr marL="914400" lvl="1" indent="-457200">
              <a:buFontTx/>
              <a:buAutoNum type="alphaLcPeriod" startAt="4"/>
            </a:pPr>
            <a:r>
              <a:rPr lang="id-ID" altLang="id-ID"/>
              <a:t>Makanannya adalah ASI atau PASI (pengganti air susu ibu)</a:t>
            </a:r>
          </a:p>
          <a:p>
            <a:pPr marL="914400" lvl="1" indent="-457200">
              <a:buFontTx/>
              <a:buAutoNum type="alphaLcPeriod" startAt="4"/>
            </a:pPr>
            <a:r>
              <a:rPr lang="id-ID" altLang="id-ID"/>
              <a:t>Rutinitas terbesarnya adalah tidur, makan dan eliminasi (BAB &amp; BAK)</a:t>
            </a:r>
          </a:p>
          <a:p>
            <a:pPr marL="914400" lvl="1" indent="-457200">
              <a:buFontTx/>
              <a:buNone/>
            </a:pPr>
            <a:endParaRPr lang="id-ID" altLang="id-ID"/>
          </a:p>
          <a:p>
            <a:pPr marL="533400" indent="-533400">
              <a:buFontTx/>
              <a:buNone/>
            </a:pPr>
            <a:r>
              <a:rPr lang="id-ID" altLang="id-ID"/>
              <a:t>	</a:t>
            </a:r>
            <a:endParaRPr lang="en-GB" altLang="id-ID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id-ID" sz="4400"/>
              <a:t>LANJUTAN</a:t>
            </a:r>
            <a:endParaRPr lang="en-GB" altLang="id-ID" sz="440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620713"/>
            <a:ext cx="8077200" cy="6237287"/>
          </a:xfrm>
        </p:spPr>
        <p:txBody>
          <a:bodyPr/>
          <a:lstStyle/>
          <a:p>
            <a:pPr marL="533400" indent="-533400">
              <a:buFontTx/>
              <a:buAutoNum type="arabicPeriod" startAt="2"/>
            </a:pPr>
            <a:r>
              <a:rPr lang="id-ID" altLang="id-ID"/>
              <a:t>BAYI 3 BULAN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Sudah	mempunyai cukup koordinasi otot untuk menahan kepalanya dan mengangkat bahunya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Refleks moro, menghisap, dan menggenggam sudah hilang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Dapat mengeluarkan air mata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Dapat mengikuti gerakan objek dengan matanya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Dapat tersenyum dan bersuara kepada orang yang merawatnya</a:t>
            </a:r>
          </a:p>
          <a:p>
            <a:pPr marL="533400" indent="-533400">
              <a:buFontTx/>
              <a:buAutoNum type="arabicPeriod" startAt="2"/>
            </a:pPr>
            <a:r>
              <a:rPr lang="id-ID" altLang="id-ID"/>
              <a:t>BAYI 6 BULAN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Sudah belajar tengkurap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Dapat duduk untuk beberapa saat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Memegang benda pada kedua tangannya dan langsung memasukkannya kedalam mulut	</a:t>
            </a:r>
            <a:endParaRPr lang="en-GB" altLang="id-ID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id-ID" sz="4400"/>
              <a:t>lanjutan</a:t>
            </a:r>
            <a:endParaRPr lang="en-GB" altLang="id-ID" sz="440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620713"/>
            <a:ext cx="8077200" cy="5976937"/>
          </a:xfrm>
        </p:spPr>
        <p:txBody>
          <a:bodyPr/>
          <a:lstStyle/>
          <a:p>
            <a:pPr marL="914400" lvl="1" indent="-457200">
              <a:buFontTx/>
              <a:buAutoNum type="alphaLcPeriod" startAt="4"/>
            </a:pPr>
            <a:r>
              <a:rPr lang="id-ID" altLang="id-ID"/>
              <a:t>Berespon terhadap suara</a:t>
            </a:r>
          </a:p>
          <a:p>
            <a:pPr marL="914400" lvl="1" indent="-457200">
              <a:buFontTx/>
              <a:buAutoNum type="alphaLcPeriod" startAt="4"/>
            </a:pPr>
            <a:r>
              <a:rPr lang="id-ID" altLang="id-ID"/>
              <a:t>Mengenal anggota keluarga</a:t>
            </a:r>
          </a:p>
          <a:p>
            <a:pPr marL="914400" lvl="1" indent="-457200">
              <a:buFontTx/>
              <a:buAutoNum type="alphaLcPeriod" startAt="4"/>
            </a:pPr>
            <a:r>
              <a:rPr lang="id-ID" altLang="id-ID"/>
              <a:t>Mulai timbul rasa takut dengan orang yang tidak dikenal</a:t>
            </a:r>
          </a:p>
          <a:p>
            <a:pPr marL="533400" indent="-533400">
              <a:buFontTx/>
              <a:buAutoNum type="arabicPeriod" startAt="4"/>
            </a:pPr>
            <a:r>
              <a:rPr lang="id-ID" altLang="id-ID"/>
              <a:t>BAYI 9 BULAN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Merangkak dan mulai berdiri bila dibantu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Pertumbuhan gigi lebih banyak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Berespons bila dipanggil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Menyebutkan satu atau dua suku kata seperti “mama”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Makan makanan bayi</a:t>
            </a:r>
            <a:endParaRPr lang="en-GB" altLang="id-ID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id-ID" sz="4400"/>
              <a:t>lanjutan</a:t>
            </a:r>
            <a:endParaRPr lang="en-GB" altLang="id-ID" sz="440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620713"/>
            <a:ext cx="8077200" cy="5976937"/>
          </a:xfrm>
          <a:noFill/>
        </p:spPr>
        <p:txBody>
          <a:bodyPr/>
          <a:lstStyle/>
          <a:p>
            <a:pPr marL="533400" indent="-533400">
              <a:buFontTx/>
              <a:buAutoNum type="arabicPeriod" startAt="5"/>
            </a:pPr>
            <a:r>
              <a:rPr lang="id-ID" altLang="id-ID" sz="2400"/>
              <a:t>BAYI 1 TAHUN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 sz="2000"/>
              <a:t>Memahami perintah-perintah sederhana seperti “jangan”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 sz="2000"/>
              <a:t>Mulai dapat melangkah pertama dibantu, kemudian bisa sendiri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 sz="2000"/>
              <a:t>Makan makanan yang ada dimeja dan dapat memegang cangkir sendiri</a:t>
            </a:r>
          </a:p>
          <a:p>
            <a:pPr marL="533400" indent="-533400">
              <a:buFontTx/>
              <a:buAutoNum type="arabicPeriod" startAt="5"/>
            </a:pPr>
            <a:r>
              <a:rPr lang="id-ID" altLang="id-ID" sz="2400"/>
              <a:t>USIA BERMAIN (2-3 TAHUN)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Merupakan masa eksplorasi dan investigasi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Belajar mengendalikan eliminasi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Mulai menyadari mana yang benar dan mana yang salah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Dapat bermain dengan anak-anak lain tapi tanpa interaksi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Dapat menghadapi perpisahan yang tidak terlalu lama dengan ibu</a:t>
            </a:r>
          </a:p>
          <a:p>
            <a:pPr marL="914400" lvl="1" indent="-457200">
              <a:buFontTx/>
              <a:buNone/>
            </a:pPr>
            <a:endParaRPr lang="en-GB" altLang="id-ID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id-ID" sz="4400"/>
              <a:t>lanjutan</a:t>
            </a:r>
            <a:endParaRPr lang="en-GB" altLang="id-ID" sz="440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620713"/>
            <a:ext cx="8077200" cy="6237287"/>
          </a:xfrm>
        </p:spPr>
        <p:txBody>
          <a:bodyPr/>
          <a:lstStyle/>
          <a:p>
            <a:pPr marL="533400" indent="-533400">
              <a:buFontTx/>
              <a:buAutoNum type="arabicPeriod" startAt="7"/>
            </a:pPr>
            <a:r>
              <a:rPr lang="id-ID" altLang="id-ID"/>
              <a:t>PRA SEKOLAH (3-5 TAHUN)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Kurang bergantung pada ibu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Berkembang rasa bersaing dengan saudara dan mengembangkan hubungan lebih dekat dengan ayah atau orang yang merawatnya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Perlahan- lahan meningkat kemampuan bermain yang kooperatif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Memiliki keterampilan berbahasa dan banyak bertanya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Memiliki daya imaginasi yang semakin berkembang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Semakin berkembang keingintahuan seksual</a:t>
            </a:r>
            <a:endParaRPr lang="en-GB" altLang="id-ID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id-ID" sz="4400"/>
              <a:t>lanjutan</a:t>
            </a:r>
            <a:endParaRPr lang="en-GB" altLang="id-ID" sz="440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692150"/>
            <a:ext cx="8077200" cy="6165850"/>
          </a:xfrm>
          <a:noFill/>
        </p:spPr>
        <p:txBody>
          <a:bodyPr/>
          <a:lstStyle/>
          <a:p>
            <a:pPr marL="533400" indent="-533400">
              <a:buFontTx/>
              <a:buAutoNum type="arabicPeriod" startAt="8"/>
            </a:pPr>
            <a:r>
              <a:rPr lang="id-ID" altLang="id-ID"/>
              <a:t>USIA SEKOLAH (6-12 TAHUN)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Dapat berkomunikasi 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Mengembangkan sedikit keterampilan, anak dapat menyelesaikan tugas dengan menulis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Meningkanya rasa percaya diri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Membina hubungan dengan teman sebaya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Membangun perilaku sosial yang baik melalui permainan dan bermain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Memilih teman dengan jenis kelamin yang berbeda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Ikut serta dalam kelompok seperti pramuka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Mulai menunjukkan perhatian terhadap hewan dan tumbuh-tumbuhan</a:t>
            </a:r>
            <a:endParaRPr lang="en-GB" altLang="id-ID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id-ID" sz="4400"/>
              <a:t>lanjutan</a:t>
            </a:r>
            <a:endParaRPr lang="en-GB" altLang="id-ID" sz="440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692150"/>
            <a:ext cx="8077200" cy="5976938"/>
          </a:xfrm>
        </p:spPr>
        <p:txBody>
          <a:bodyPr/>
          <a:lstStyle/>
          <a:p>
            <a:pPr marL="533400" indent="-533400">
              <a:lnSpc>
                <a:spcPct val="90000"/>
              </a:lnSpc>
              <a:buFontTx/>
              <a:buAutoNum type="arabicPeriod" startAt="9"/>
            </a:pPr>
            <a:r>
              <a:rPr lang="id-ID" altLang="id-ID"/>
              <a:t>PRA REMAJA (12-14 TAHUN)</a:t>
            </a:r>
          </a:p>
          <a:p>
            <a:pPr marL="914400" lvl="1" indent="-457200">
              <a:lnSpc>
                <a:spcPct val="90000"/>
              </a:lnSpc>
              <a:buFontTx/>
              <a:buAutoNum type="alphaLcPeriod"/>
            </a:pPr>
            <a:r>
              <a:rPr lang="id-ID" altLang="id-ID"/>
              <a:t>Merupakan masa peralihan</a:t>
            </a:r>
          </a:p>
          <a:p>
            <a:pPr marL="914400" lvl="1" indent="-457200">
              <a:lnSpc>
                <a:spcPct val="90000"/>
              </a:lnSpc>
              <a:buFontTx/>
              <a:buAutoNum type="alphaLcPeriod"/>
            </a:pPr>
            <a:r>
              <a:rPr lang="id-ID" altLang="id-ID"/>
              <a:t>Perubahan hormon merangsang pertumbuhan karakteristik seksnya</a:t>
            </a:r>
          </a:p>
          <a:p>
            <a:pPr marL="914400" lvl="1" indent="-457200">
              <a:lnSpc>
                <a:spcPct val="90000"/>
              </a:lnSpc>
              <a:buFontTx/>
              <a:buAutoNum type="alphaLcPeriod"/>
            </a:pPr>
            <a:r>
              <a:rPr lang="id-ID" altLang="id-ID"/>
              <a:t>Temperamen yang labil dan perasaan tidak aman</a:t>
            </a:r>
          </a:p>
          <a:p>
            <a:pPr marL="914400" lvl="1" indent="-457200">
              <a:lnSpc>
                <a:spcPct val="90000"/>
              </a:lnSpc>
              <a:buFontTx/>
              <a:buAutoNum type="alphaLcPeriod"/>
            </a:pPr>
            <a:r>
              <a:rPr lang="id-ID" altLang="id-ID"/>
              <a:t>Timbul kesadaran dan perhatian pada jenis kelamin yang berbeda</a:t>
            </a:r>
          </a:p>
          <a:p>
            <a:pPr marL="533400" indent="-533400">
              <a:lnSpc>
                <a:spcPct val="90000"/>
              </a:lnSpc>
              <a:buFontTx/>
              <a:buAutoNum type="arabicPeriod" startAt="9"/>
            </a:pPr>
            <a:r>
              <a:rPr lang="id-ID" altLang="id-ID"/>
              <a:t> REMAJA (14-20 TAHUN)</a:t>
            </a:r>
          </a:p>
          <a:p>
            <a:pPr marL="914400" lvl="1" indent="-457200">
              <a:lnSpc>
                <a:spcPct val="90000"/>
              </a:lnSpc>
              <a:buFontTx/>
              <a:buAutoNum type="alphaLcPeriod"/>
            </a:pPr>
            <a:r>
              <a:rPr lang="id-ID" altLang="id-ID"/>
              <a:t>Kematangan seksual yang berkembang bertahap</a:t>
            </a:r>
          </a:p>
          <a:p>
            <a:pPr marL="914400" lvl="1" indent="-457200">
              <a:lnSpc>
                <a:spcPct val="90000"/>
              </a:lnSpc>
              <a:buFontTx/>
              <a:buAutoNum type="alphaLcPeriod"/>
            </a:pPr>
            <a:r>
              <a:rPr lang="id-ID" altLang="id-ID"/>
              <a:t>Lebih menghargai akan identitas dirinya sebagai seorang pria atau wanita</a:t>
            </a:r>
          </a:p>
          <a:p>
            <a:pPr marL="914400" lvl="1" indent="-457200">
              <a:lnSpc>
                <a:spcPct val="90000"/>
              </a:lnSpc>
              <a:buFontTx/>
              <a:buAutoNum type="alphaLcPeriod"/>
            </a:pPr>
            <a:r>
              <a:rPr lang="id-ID" altLang="id-ID"/>
              <a:t>Memantapkan sistem koping pribadi dan  kemampuan membuat penilaian dan keputusan</a:t>
            </a:r>
          </a:p>
          <a:p>
            <a:pPr marL="914400" lvl="1" indent="-457200">
              <a:lnSpc>
                <a:spcPct val="90000"/>
              </a:lnSpc>
              <a:buFontTx/>
              <a:buAutoNum type="alphaLcPeriod"/>
            </a:pPr>
            <a:r>
              <a:rPr lang="id-ID" altLang="id-ID"/>
              <a:t>Remaja mampu membuat perbandingan antara nilai</a:t>
            </a:r>
          </a:p>
          <a:p>
            <a:pPr marL="914400" lvl="1" indent="-457200">
              <a:lnSpc>
                <a:spcPct val="90000"/>
              </a:lnSpc>
              <a:buFontTx/>
              <a:buNone/>
            </a:pPr>
            <a:r>
              <a:rPr lang="id-ID" altLang="id-ID"/>
              <a:t>	nilai yang sudah diajarkan dan kenyataan	</a:t>
            </a:r>
          </a:p>
          <a:p>
            <a:pPr marL="1295400" lvl="2" indent="-381000">
              <a:lnSpc>
                <a:spcPct val="90000"/>
              </a:lnSpc>
              <a:buFontTx/>
              <a:buAutoNum type="alphaLcPeriod"/>
            </a:pPr>
            <a:endParaRPr lang="en-GB" altLang="id-ID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id-ID" sz="4400"/>
              <a:t>lanjutan</a:t>
            </a:r>
            <a:endParaRPr lang="en-GB" altLang="id-ID" sz="440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692150"/>
            <a:ext cx="8077200" cy="5905500"/>
          </a:xfrm>
        </p:spPr>
        <p:txBody>
          <a:bodyPr/>
          <a:lstStyle/>
          <a:p>
            <a:pPr marL="533400" indent="-533400">
              <a:buFontTx/>
              <a:buAutoNum type="arabicPeriod" startAt="11"/>
            </a:pPr>
            <a:r>
              <a:rPr lang="id-ID" altLang="id-ID"/>
              <a:t> DEWASA(20-50 TAHUN)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Kemandirian dan pembuatan keputusan pribadi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Memilih teman hidup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Keberhasilan berkarir dan berkeluarga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Kesehatan yang optimal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Memilih teman untuk membentuk kelompok pendukung</a:t>
            </a:r>
          </a:p>
          <a:p>
            <a:pPr marL="533400" indent="-533400">
              <a:buFontTx/>
              <a:buAutoNum type="arabicPeriod" startAt="11"/>
            </a:pPr>
            <a:r>
              <a:rPr lang="id-ID" altLang="id-ID"/>
              <a:t>USIA BAYA (50-65 TAHUN)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Akhir dari kemajuan karir, yang diakhiri dengan pensiun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Anak-anak yang semula berkumpul mulai meninggalkan rumah		 </a:t>
            </a:r>
            <a:br>
              <a:rPr lang="id-ID" altLang="id-ID"/>
            </a:br>
            <a:endParaRPr lang="en-GB" altLang="id-ID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id-ID" sz="4400"/>
              <a:t>lanjutan</a:t>
            </a:r>
            <a:endParaRPr lang="en-GB" altLang="id-ID" sz="440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125538"/>
            <a:ext cx="8077200" cy="4648200"/>
          </a:xfrm>
        </p:spPr>
        <p:txBody>
          <a:bodyPr/>
          <a:lstStyle/>
          <a:p>
            <a:pPr marL="533400" indent="-533400">
              <a:buFontTx/>
              <a:buAutoNum type="arabicPeriod" startAt="13"/>
            </a:pPr>
            <a:r>
              <a:rPr lang="id-ID" altLang="id-ID"/>
              <a:t>MASA TUA (65-75 TAHUN)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Penurunan bertahap vitalitas dan stamina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Perubahan fisik yang menandai proses penuaan sebagai contoh berkurangnya penglihatan dan pendengaran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Kondisi yang kronis  yang semakin berkembang dan menetap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Masa kehilangan yang bertahap : kehilangan pasangan hidup, teman, harga diri, kemandirian.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Depresi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Mengenang kembali masa hidup	</a:t>
            </a:r>
            <a:endParaRPr lang="en-GB" altLang="id-ID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id-ID" sz="4400"/>
              <a:t>lanjutan</a:t>
            </a:r>
            <a:endParaRPr lang="en-GB" altLang="id-ID" sz="440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692150"/>
            <a:ext cx="8077200" cy="5905500"/>
          </a:xfrm>
        </p:spPr>
        <p:txBody>
          <a:bodyPr/>
          <a:lstStyle/>
          <a:p>
            <a:pPr marL="533400" indent="-533400">
              <a:buFontTx/>
              <a:buAutoNum type="arabicPeriod" startAt="14"/>
            </a:pPr>
            <a:r>
              <a:rPr lang="id-ID" altLang="id-ID"/>
              <a:t>USIA LANJUT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Menurunnya kesehatan fisik dan berkembangnya ketergantungan</a:t>
            </a:r>
          </a:p>
          <a:p>
            <a:pPr marL="914400" lvl="1" indent="-457200">
              <a:buFontTx/>
              <a:buAutoNum type="alphaLcPeriod"/>
            </a:pPr>
            <a:r>
              <a:rPr lang="id-ID" altLang="id-ID"/>
              <a:t>Kebutuhan untuk mengatasi penyakit, kesepian, kehilangan teman dan orang-orang yang dicintai dan realisasi kematian</a:t>
            </a:r>
            <a:endParaRPr lang="en-GB" altLang="id-ID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infrastructure_energy">
  <a:themeElements>
    <a:clrScheme name="infrastructure_energy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infrastructure_energy">
      <a:majorFont>
        <a:latin typeface="Franklin Gothic Heavy"/>
        <a:ea typeface=""/>
        <a:cs typeface=""/>
      </a:majorFont>
      <a:minorFont>
        <a:latin typeface="Franklin Gothic Medium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infrastructure_energy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frastructure_energy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frastructure_energy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frastructure_energy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frastructure_energy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frastructure_energy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frastructure_energy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infrastructure_energy</Template>
  <TotalTime>477</TotalTime>
  <Words>729</Words>
  <Application>Microsoft Office PowerPoint</Application>
  <PresentationFormat>On-screen Show (4:3)</PresentationFormat>
  <Paragraphs>226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Franklin Gothic Heavy</vt:lpstr>
      <vt:lpstr>Times New Roman</vt:lpstr>
      <vt:lpstr>Franklin Gothic Medium</vt:lpstr>
      <vt:lpstr>Franklin Gothic Book</vt:lpstr>
      <vt:lpstr>infrastructure_energy</vt:lpstr>
      <vt:lpstr>KONSEP  TUMBUH KEMBANG</vt:lpstr>
      <vt:lpstr>PENGERTIAN</vt:lpstr>
      <vt:lpstr>FAKTOR-FAKTOR YANG MEMPENGARUHI</vt:lpstr>
      <vt:lpstr>LANJUTAN....</vt:lpstr>
      <vt:lpstr>PowerPoint Presentation</vt:lpstr>
      <vt:lpstr>PowerPoint Presentation</vt:lpstr>
      <vt:lpstr>PowerPoint Presentation</vt:lpstr>
      <vt:lpstr>PowerPoint Presentation</vt:lpstr>
      <vt:lpstr>CIRI-CIRI  </vt:lpstr>
      <vt:lpstr>TAHAPAN TUMBUH KEMBANG</vt:lpstr>
      <vt:lpstr>LANJUTAN</vt:lpstr>
      <vt:lpstr>PowerPoint Presentation</vt:lpstr>
      <vt:lpstr>LANJUTAN</vt:lpstr>
      <vt:lpstr>LANJUTAN</vt:lpstr>
      <vt:lpstr>PERKEMBANGAN ANAK BALITA</vt:lpstr>
      <vt:lpstr>PENGKAJIAN TUMBUH KEMBANG</vt:lpstr>
      <vt:lpstr>TAHAPAN PERKEMBANGAN</vt:lpstr>
      <vt:lpstr>lanjutan</vt:lpstr>
      <vt:lpstr>LANJUTAN</vt:lpstr>
      <vt:lpstr>lanjutan</vt:lpstr>
      <vt:lpstr>lanjutan</vt:lpstr>
      <vt:lpstr>lanjutan</vt:lpstr>
      <vt:lpstr>lanjutan</vt:lpstr>
      <vt:lpstr>lanjutan</vt:lpstr>
      <vt:lpstr>lanjutan</vt:lpstr>
      <vt:lpstr>lanjutan</vt:lpstr>
      <vt:lpstr>lanjutan</vt:lpstr>
    </vt:vector>
  </TitlesOfParts>
  <Company>-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KONSEP  TUMBUH KEMBANG</dc:title>
  <dc:creator>Yuniar</dc:creator>
  <cp:lastModifiedBy>asus</cp:lastModifiedBy>
  <cp:revision>8</cp:revision>
  <dcterms:created xsi:type="dcterms:W3CDTF">2010-12-09T01:12:34Z</dcterms:created>
  <dcterms:modified xsi:type="dcterms:W3CDTF">2019-12-07T01:25:21Z</dcterms:modified>
</cp:coreProperties>
</file>