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4" r:id="rId6"/>
    <p:sldId id="267" r:id="rId7"/>
    <p:sldId id="266" r:id="rId8"/>
    <p:sldId id="258" r:id="rId9"/>
    <p:sldId id="259" r:id="rId10"/>
    <p:sldId id="262" r:id="rId11"/>
    <p:sldId id="268" r:id="rId1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p:scale>
          <a:sx n="75" d="100"/>
          <a:sy n="75" d="100"/>
        </p:scale>
        <p:origin x="-1248"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2725DF0-FC4B-491E-B394-10D13ABB9DE0}" type="datetimeFigureOut">
              <a:rPr lang="id-ID" smtClean="0"/>
              <a:pPr/>
              <a:t>17/03/2021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23FD495-7E98-4655-921B-DBB194842D2D}"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7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25DF0-FC4B-491E-B394-10D13ABB9DE0}" type="datetimeFigureOut">
              <a:rPr lang="id-ID" smtClean="0"/>
              <a:pPr/>
              <a:t>17/03/2021</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3FD495-7E98-4655-921B-DBB194842D2D}"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57166"/>
            <a:ext cx="6400800" cy="6215106"/>
          </a:xfrm>
        </p:spPr>
        <p:txBody>
          <a:bodyPr/>
          <a:lstStyle/>
          <a:p>
            <a:r>
              <a:rPr lang="id-ID" dirty="0" smtClean="0">
                <a:solidFill>
                  <a:schemeClr val="tx1"/>
                </a:solidFill>
                <a:latin typeface="Algerian" pitchFamily="82" charset="0"/>
              </a:rPr>
              <a:t>BAB X</a:t>
            </a:r>
          </a:p>
          <a:p>
            <a:r>
              <a:rPr lang="id-ID" dirty="0" smtClean="0">
                <a:solidFill>
                  <a:schemeClr val="tx1"/>
                </a:solidFill>
                <a:latin typeface="Algerian" pitchFamily="82" charset="0"/>
              </a:rPr>
              <a:t>Masa Lansia</a:t>
            </a:r>
          </a:p>
          <a:p>
            <a:endParaRPr lang="id-ID" dirty="0" smtClean="0">
              <a:solidFill>
                <a:schemeClr val="tx1"/>
              </a:solidFill>
              <a:latin typeface="Algerian" pitchFamily="82" charset="0"/>
            </a:endParaRPr>
          </a:p>
          <a:p>
            <a:endParaRPr lang="id-ID" dirty="0" smtClean="0">
              <a:solidFill>
                <a:schemeClr val="tx1"/>
              </a:solidFill>
              <a:latin typeface="Algerian" pitchFamily="82" charset="0"/>
            </a:endParaRPr>
          </a:p>
          <a:p>
            <a:endParaRPr lang="id-ID" dirty="0" smtClean="0">
              <a:solidFill>
                <a:schemeClr val="tx1"/>
              </a:solidFill>
              <a:latin typeface="Algerian" pitchFamily="82" charset="0"/>
            </a:endParaRPr>
          </a:p>
          <a:p>
            <a:endParaRPr lang="id-ID" dirty="0" smtClean="0">
              <a:solidFill>
                <a:schemeClr val="tx1"/>
              </a:solidFill>
            </a:endParaRPr>
          </a:p>
          <a:p>
            <a:endParaRPr lang="id-ID" dirty="0" smtClean="0">
              <a:solidFill>
                <a:schemeClr val="tx1"/>
              </a:solidFill>
            </a:endParaRPr>
          </a:p>
        </p:txBody>
      </p:sp>
      <p:pic>
        <p:nvPicPr>
          <p:cNvPr id="1026" name="Picture 2" descr="C:\Users\Seven\Pictures\kondisi lansia.jpg"/>
          <p:cNvPicPr>
            <a:picLocks noChangeAspect="1" noChangeArrowheads="1"/>
          </p:cNvPicPr>
          <p:nvPr/>
        </p:nvPicPr>
        <p:blipFill>
          <a:blip r:embed="rId2" cstate="print"/>
          <a:srcRect/>
          <a:stretch>
            <a:fillRect/>
          </a:stretch>
        </p:blipFill>
        <p:spPr bwMode="auto">
          <a:xfrm>
            <a:off x="2428860" y="1643050"/>
            <a:ext cx="3786214" cy="257176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pPr>
              <a:buNone/>
            </a:pPr>
            <a:r>
              <a:rPr lang="id-ID" dirty="0" smtClean="0"/>
              <a:t/>
            </a:r>
            <a:br>
              <a:rPr lang="id-ID" dirty="0" smtClean="0"/>
            </a:br>
            <a:r>
              <a:rPr lang="id-ID" dirty="0">
                <a:latin typeface="Times New Roman" pitchFamily="18" charset="0"/>
                <a:cs typeface="Times New Roman" pitchFamily="18" charset="0"/>
              </a:rPr>
              <a:t>Lansia adalah tahap akhir siklus hidup manusia, merupakan bagian dari proses kehidupan yang tak dapat dihindarkan dan akan di alami oleh setiap individu. Pada tahap ini individu mengalami banyak perubahan baik secara fisik maupun mental, khususnya kemunduran dalam berbagai fungsi dan kemampuan yang pernah dimilikinya.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id-ID" dirty="0" smtClean="0"/>
              <a:t>Kondisi paikologis pada lansia</a:t>
            </a:r>
            <a:endParaRPr lang="id-ID" dirty="0"/>
          </a:p>
        </p:txBody>
      </p:sp>
      <p:sp>
        <p:nvSpPr>
          <p:cNvPr id="3" name="Content Placeholder 2"/>
          <p:cNvSpPr>
            <a:spLocks noGrp="1"/>
          </p:cNvSpPr>
          <p:nvPr>
            <p:ph idx="1"/>
          </p:nvPr>
        </p:nvSpPr>
        <p:spPr>
          <a:xfrm>
            <a:off x="857224" y="1643051"/>
            <a:ext cx="7143800" cy="3571900"/>
          </a:xfrm>
        </p:spPr>
        <p:txBody>
          <a:bodyPr/>
          <a:lstStyle/>
          <a:p>
            <a:pPr marL="514350" indent="-514350">
              <a:buAutoNum type="arabicPeriod"/>
            </a:pPr>
            <a:r>
              <a:rPr lang="id-ID" dirty="0" smtClean="0"/>
              <a:t>Gangguan depresi</a:t>
            </a:r>
          </a:p>
          <a:p>
            <a:pPr marL="514350" indent="-514350">
              <a:buAutoNum type="arabicPeriod"/>
            </a:pPr>
            <a:r>
              <a:rPr lang="id-ID" dirty="0" smtClean="0"/>
              <a:t>Gangguan kecemasan</a:t>
            </a:r>
          </a:p>
          <a:p>
            <a:pPr marL="514350" indent="-514350">
              <a:buAutoNum type="arabicPeriod"/>
            </a:pPr>
            <a:r>
              <a:rPr lang="id-ID" dirty="0" smtClean="0"/>
              <a:t>Demensia</a:t>
            </a:r>
          </a:p>
          <a:p>
            <a:pPr marL="514350" indent="-514350">
              <a:buAutoNum type="arabicPeriod"/>
            </a:pPr>
            <a:r>
              <a:rPr lang="id-ID" dirty="0" smtClean="0"/>
              <a:t>Insomnia</a:t>
            </a:r>
          </a:p>
          <a:p>
            <a:pPr marL="514350" indent="-514350">
              <a:buAutoNum type="arabicPeriod"/>
            </a:pPr>
            <a:r>
              <a:rPr lang="id-ID" dirty="0" smtClean="0"/>
              <a:t>Delirium</a:t>
            </a:r>
          </a:p>
          <a:p>
            <a:pPr marL="514350" indent="-514350">
              <a:buNone/>
            </a:pPr>
            <a:endParaRPr lang="id-ID"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Autofit/>
          </a:bodyPr>
          <a:lstStyle/>
          <a:p>
            <a:pPr algn="ctr">
              <a:buNone/>
            </a:pPr>
            <a:r>
              <a:rPr lang="id-ID" sz="2000" dirty="0">
                <a:latin typeface="Times New Roman" pitchFamily="18" charset="0"/>
                <a:cs typeface="Times New Roman" pitchFamily="18" charset="0"/>
              </a:rPr>
              <a:t>Menurut Hurlock (1980) terjadi perubahan fisik berupa penampilan pada usia dewasa akhir, diantanya adalah </a:t>
            </a:r>
            <a:r>
              <a:rPr lang="id-ID" sz="2000" dirty="0" smtClean="0">
                <a:latin typeface="Times New Roman" pitchFamily="18" charset="0"/>
                <a:cs typeface="Times New Roman" pitchFamily="18" charset="0"/>
              </a:rPr>
              <a:t>:</a:t>
            </a:r>
          </a:p>
          <a:p>
            <a:pPr marL="514350" indent="-514350">
              <a:buNone/>
            </a:pPr>
            <a:endParaRPr lang="id-ID" sz="2000" dirty="0" smtClean="0">
              <a:latin typeface="Times New Roman" pitchFamily="18" charset="0"/>
              <a:cs typeface="Times New Roman" pitchFamily="18" charset="0"/>
            </a:endParaRPr>
          </a:p>
          <a:p>
            <a:pPr marL="514350" indent="-514350">
              <a:buNone/>
            </a:pPr>
            <a:r>
              <a:rPr lang="id-ID" sz="1800" dirty="0" smtClean="0">
                <a:latin typeface="Times New Roman" pitchFamily="18" charset="0"/>
                <a:cs typeface="Times New Roman" pitchFamily="18" charset="0"/>
              </a:rPr>
              <a:t>Daerah kepala</a:t>
            </a:r>
          </a:p>
          <a:p>
            <a:pPr marL="514350" indent="-514350">
              <a:buFontTx/>
              <a:buChar char="-"/>
            </a:pPr>
            <a:r>
              <a:rPr lang="id-ID" sz="1800" dirty="0" smtClean="0">
                <a:latin typeface="Times New Roman" pitchFamily="18" charset="0"/>
                <a:cs typeface="Times New Roman" pitchFamily="18" charset="0"/>
              </a:rPr>
              <a:t>Hidung </a:t>
            </a:r>
            <a:r>
              <a:rPr lang="id-ID" sz="1800" dirty="0">
                <a:latin typeface="Times New Roman" pitchFamily="18" charset="0"/>
                <a:cs typeface="Times New Roman" pitchFamily="18" charset="0"/>
              </a:rPr>
              <a:t>menjulur </a:t>
            </a:r>
            <a:r>
              <a:rPr lang="id-ID" sz="1800" dirty="0" smtClean="0">
                <a:latin typeface="Times New Roman" pitchFamily="18" charset="0"/>
                <a:cs typeface="Times New Roman" pitchFamily="18" charset="0"/>
              </a:rPr>
              <a:t>lemas</a:t>
            </a:r>
          </a:p>
          <a:p>
            <a:pPr marL="514350" indent="-514350">
              <a:buFontTx/>
              <a:buChar char="-"/>
            </a:pPr>
            <a:r>
              <a:rPr lang="id-ID" sz="1800" dirty="0" smtClean="0">
                <a:latin typeface="Times New Roman" pitchFamily="18" charset="0"/>
                <a:cs typeface="Times New Roman" pitchFamily="18" charset="0"/>
              </a:rPr>
              <a:t>Bentuk </a:t>
            </a:r>
            <a:r>
              <a:rPr lang="id-ID" sz="1800" dirty="0">
                <a:latin typeface="Times New Roman" pitchFamily="18" charset="0"/>
                <a:cs typeface="Times New Roman" pitchFamily="18" charset="0"/>
              </a:rPr>
              <a:t>mulut akan berubah karena hilangnya </a:t>
            </a:r>
            <a:r>
              <a:rPr lang="id-ID" sz="1800" dirty="0" smtClean="0">
                <a:latin typeface="Times New Roman" pitchFamily="18" charset="0"/>
                <a:cs typeface="Times New Roman" pitchFamily="18" charset="0"/>
              </a:rPr>
              <a:t>gigi</a:t>
            </a:r>
            <a:endParaRPr lang="id-ID" sz="1800" dirty="0">
              <a:latin typeface="Times New Roman" pitchFamily="18" charset="0"/>
              <a:cs typeface="Times New Roman" pitchFamily="18" charset="0"/>
            </a:endParaRPr>
          </a:p>
          <a:p>
            <a:pPr marL="514350" indent="-514350">
              <a:buFontTx/>
              <a:buChar char="-"/>
            </a:pPr>
            <a:r>
              <a:rPr lang="id-ID" sz="1800" dirty="0" smtClean="0">
                <a:latin typeface="Times New Roman" pitchFamily="18" charset="0"/>
                <a:cs typeface="Times New Roman" pitchFamily="18" charset="0"/>
              </a:rPr>
              <a:t>Mata </a:t>
            </a:r>
            <a:r>
              <a:rPr lang="id-ID" sz="1800" dirty="0">
                <a:latin typeface="Times New Roman" pitchFamily="18" charset="0"/>
                <a:cs typeface="Times New Roman" pitchFamily="18" charset="0"/>
              </a:rPr>
              <a:t>kelihatan pudar </a:t>
            </a:r>
            <a:endParaRPr lang="id-ID" sz="1800" dirty="0" smtClean="0">
              <a:latin typeface="Times New Roman" pitchFamily="18" charset="0"/>
              <a:cs typeface="Times New Roman" pitchFamily="18" charset="0"/>
            </a:endParaRPr>
          </a:p>
          <a:p>
            <a:pPr marL="514350" indent="-514350">
              <a:buFontTx/>
              <a:buChar char="-"/>
            </a:pPr>
            <a:r>
              <a:rPr lang="id-ID" sz="1800" dirty="0" smtClean="0">
                <a:latin typeface="Times New Roman" pitchFamily="18" charset="0"/>
                <a:cs typeface="Times New Roman" pitchFamily="18" charset="0"/>
              </a:rPr>
              <a:t>Dagu </a:t>
            </a:r>
            <a:r>
              <a:rPr lang="id-ID" sz="1800" dirty="0">
                <a:latin typeface="Times New Roman" pitchFamily="18" charset="0"/>
                <a:cs typeface="Times New Roman" pitchFamily="18" charset="0"/>
              </a:rPr>
              <a:t>berlipat dua atau tiga </a:t>
            </a:r>
            <a:endParaRPr lang="id-ID" sz="1800" dirty="0" smtClean="0">
              <a:latin typeface="Times New Roman" pitchFamily="18" charset="0"/>
              <a:cs typeface="Times New Roman" pitchFamily="18" charset="0"/>
            </a:endParaRPr>
          </a:p>
          <a:p>
            <a:pPr marL="514350" indent="-514350">
              <a:buFontTx/>
              <a:buChar char="-"/>
            </a:pPr>
            <a:r>
              <a:rPr lang="id-ID" sz="1800" dirty="0" smtClean="0">
                <a:latin typeface="Times New Roman" pitchFamily="18" charset="0"/>
                <a:cs typeface="Times New Roman" pitchFamily="18" charset="0"/>
              </a:rPr>
              <a:t>Kulit </a:t>
            </a:r>
            <a:r>
              <a:rPr lang="id-ID" sz="1800" dirty="0">
                <a:latin typeface="Times New Roman" pitchFamily="18" charset="0"/>
                <a:cs typeface="Times New Roman" pitchFamily="18" charset="0"/>
              </a:rPr>
              <a:t>berkerut da kering </a:t>
            </a:r>
            <a:endParaRPr lang="id-ID" sz="1800" dirty="0" smtClean="0">
              <a:latin typeface="Times New Roman" pitchFamily="18" charset="0"/>
              <a:cs typeface="Times New Roman" pitchFamily="18" charset="0"/>
            </a:endParaRPr>
          </a:p>
          <a:p>
            <a:pPr marL="514350" indent="-514350">
              <a:buFontTx/>
              <a:buChar char="-"/>
            </a:pPr>
            <a:r>
              <a:rPr lang="id-ID" sz="1800" dirty="0" smtClean="0">
                <a:latin typeface="Times New Roman" pitchFamily="18" charset="0"/>
                <a:cs typeface="Times New Roman" pitchFamily="18" charset="0"/>
              </a:rPr>
              <a:t>Rambut </a:t>
            </a:r>
            <a:r>
              <a:rPr lang="id-ID" sz="1800" dirty="0">
                <a:latin typeface="Times New Roman" pitchFamily="18" charset="0"/>
                <a:cs typeface="Times New Roman" pitchFamily="18" charset="0"/>
              </a:rPr>
              <a:t>menipis dan menjadi putih </a:t>
            </a:r>
          </a:p>
          <a:p>
            <a:pPr>
              <a:buNone/>
            </a:pPr>
            <a:endParaRPr lang="id-ID" sz="1800" dirty="0" smtClean="0">
              <a:latin typeface="Times New Roman" pitchFamily="18" charset="0"/>
              <a:cs typeface="Times New Roman" pitchFamily="18" charset="0"/>
            </a:endParaRPr>
          </a:p>
          <a:p>
            <a:pPr>
              <a:buNone/>
            </a:pPr>
            <a:r>
              <a:rPr lang="id-ID" sz="1800" dirty="0" smtClean="0">
                <a:latin typeface="Times New Roman" pitchFamily="18" charset="0"/>
                <a:cs typeface="Times New Roman" pitchFamily="18" charset="0"/>
              </a:rPr>
              <a:t>Daerah Tubuh</a:t>
            </a:r>
            <a:endParaRPr lang="id-ID" sz="1800" dirty="0">
              <a:latin typeface="Times New Roman" pitchFamily="18" charset="0"/>
              <a:cs typeface="Times New Roman" pitchFamily="18" charset="0"/>
            </a:endParaRPr>
          </a:p>
          <a:p>
            <a:pPr>
              <a:buFontTx/>
              <a:buChar char="-"/>
            </a:pPr>
            <a:r>
              <a:rPr lang="id-ID" sz="1800" dirty="0" smtClean="0">
                <a:latin typeface="Times New Roman" pitchFamily="18" charset="0"/>
                <a:cs typeface="Times New Roman" pitchFamily="18" charset="0"/>
              </a:rPr>
              <a:t>Bahu </a:t>
            </a:r>
            <a:r>
              <a:rPr lang="id-ID" sz="1800" dirty="0">
                <a:latin typeface="Times New Roman" pitchFamily="18" charset="0"/>
                <a:cs typeface="Times New Roman" pitchFamily="18" charset="0"/>
              </a:rPr>
              <a:t>membungkuk dan tampak </a:t>
            </a:r>
            <a:r>
              <a:rPr lang="id-ID" sz="1800" dirty="0" smtClean="0">
                <a:latin typeface="Times New Roman" pitchFamily="18" charset="0"/>
                <a:cs typeface="Times New Roman" pitchFamily="18" charset="0"/>
              </a:rPr>
              <a:t>mengecil</a:t>
            </a:r>
            <a:endParaRPr lang="id-ID" sz="1800" dirty="0">
              <a:latin typeface="Times New Roman" pitchFamily="18" charset="0"/>
              <a:cs typeface="Times New Roman" pitchFamily="18" charset="0"/>
            </a:endParaRPr>
          </a:p>
          <a:p>
            <a:pPr>
              <a:buFontTx/>
              <a:buChar char="-"/>
            </a:pPr>
            <a:r>
              <a:rPr lang="id-ID" sz="1800" dirty="0" smtClean="0">
                <a:latin typeface="Times New Roman" pitchFamily="18" charset="0"/>
                <a:cs typeface="Times New Roman" pitchFamily="18" charset="0"/>
              </a:rPr>
              <a:t>Perut </a:t>
            </a:r>
            <a:r>
              <a:rPr lang="id-ID" sz="1800" dirty="0">
                <a:latin typeface="Times New Roman" pitchFamily="18" charset="0"/>
                <a:cs typeface="Times New Roman" pitchFamily="18" charset="0"/>
              </a:rPr>
              <a:t>membesar dan tampak </a:t>
            </a:r>
            <a:r>
              <a:rPr lang="id-ID" sz="1800" dirty="0" smtClean="0">
                <a:latin typeface="Times New Roman" pitchFamily="18" charset="0"/>
                <a:cs typeface="Times New Roman" pitchFamily="18" charset="0"/>
              </a:rPr>
              <a:t>membuncit</a:t>
            </a:r>
            <a:endParaRPr lang="id-ID" sz="1800" dirty="0">
              <a:latin typeface="Times New Roman" pitchFamily="18" charset="0"/>
              <a:cs typeface="Times New Roman" pitchFamily="18" charset="0"/>
            </a:endParaRPr>
          </a:p>
          <a:p>
            <a:pPr>
              <a:buFontTx/>
              <a:buChar char="-"/>
            </a:pPr>
            <a:r>
              <a:rPr lang="id-ID" sz="1800" dirty="0" smtClean="0">
                <a:latin typeface="Times New Roman" pitchFamily="18" charset="0"/>
                <a:cs typeface="Times New Roman" pitchFamily="18" charset="0"/>
              </a:rPr>
              <a:t>Pinggul </a:t>
            </a:r>
            <a:r>
              <a:rPr lang="id-ID" sz="1800" dirty="0">
                <a:latin typeface="Times New Roman" pitchFamily="18" charset="0"/>
                <a:cs typeface="Times New Roman" pitchFamily="18" charset="0"/>
              </a:rPr>
              <a:t>tampak menggendor dan tampak lebih </a:t>
            </a:r>
            <a:r>
              <a:rPr lang="id-ID" sz="1800" dirty="0" smtClean="0">
                <a:latin typeface="Times New Roman" pitchFamily="18" charset="0"/>
                <a:cs typeface="Times New Roman" pitchFamily="18" charset="0"/>
              </a:rPr>
              <a:t>besar</a:t>
            </a:r>
            <a:endParaRPr lang="id-ID" sz="1800" dirty="0">
              <a:latin typeface="Times New Roman" pitchFamily="18" charset="0"/>
              <a:cs typeface="Times New Roman" pitchFamily="18" charset="0"/>
            </a:endParaRPr>
          </a:p>
          <a:p>
            <a:pPr>
              <a:buFontTx/>
              <a:buChar char="-"/>
            </a:pPr>
            <a:r>
              <a:rPr lang="id-ID" sz="1800" dirty="0" smtClean="0">
                <a:latin typeface="Times New Roman" pitchFamily="18" charset="0"/>
                <a:cs typeface="Times New Roman" pitchFamily="18" charset="0"/>
              </a:rPr>
              <a:t>Garis </a:t>
            </a:r>
            <a:r>
              <a:rPr lang="id-ID" sz="1800" dirty="0">
                <a:latin typeface="Times New Roman" pitchFamily="18" charset="0"/>
                <a:cs typeface="Times New Roman" pitchFamily="18" charset="0"/>
              </a:rPr>
              <a:t>pinggang melebar </a:t>
            </a:r>
            <a:endParaRPr lang="id-ID" sz="1800" dirty="0" smtClean="0">
              <a:latin typeface="Times New Roman" pitchFamily="18" charset="0"/>
              <a:cs typeface="Times New Roman" pitchFamily="18" charset="0"/>
            </a:endParaRPr>
          </a:p>
          <a:p>
            <a:pPr>
              <a:buFontTx/>
              <a:buChar char="-"/>
            </a:pPr>
            <a:r>
              <a:rPr lang="id-ID" sz="1800" dirty="0" smtClean="0">
                <a:latin typeface="Times New Roman" pitchFamily="18" charset="0"/>
                <a:cs typeface="Times New Roman" pitchFamily="18" charset="0"/>
              </a:rPr>
              <a:t>Payudara </a:t>
            </a:r>
            <a:r>
              <a:rPr lang="id-ID" sz="1800" dirty="0">
                <a:latin typeface="Times New Roman" pitchFamily="18" charset="0"/>
                <a:cs typeface="Times New Roman" pitchFamily="18" charset="0"/>
              </a:rPr>
              <a:t>pada wanita akan mengendor </a:t>
            </a:r>
          </a:p>
          <a:p>
            <a:pPr>
              <a:buNone/>
            </a:pPr>
            <a:endParaRPr lang="id-ID" sz="1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pPr>
              <a:buNone/>
            </a:pPr>
            <a:r>
              <a:rPr lang="id-ID" dirty="0" smtClean="0">
                <a:latin typeface="Times New Roman" pitchFamily="18" charset="0"/>
                <a:cs typeface="Times New Roman" pitchFamily="18" charset="0"/>
              </a:rPr>
              <a:t>Daerah persendian</a:t>
            </a:r>
          </a:p>
          <a:p>
            <a:pPr>
              <a:buNone/>
            </a:pPr>
            <a:endParaRPr lang="id-ID"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Pangkal tangan menjadi kendor dan terasa berat</a:t>
            </a:r>
          </a:p>
          <a:p>
            <a:pPr>
              <a:buFontTx/>
              <a:buChar char="-"/>
            </a:pPr>
            <a:r>
              <a:rPr lang="id-ID" dirty="0" smtClean="0">
                <a:latin typeface="Times New Roman" pitchFamily="18" charset="0"/>
                <a:cs typeface="Times New Roman" pitchFamily="18" charset="0"/>
              </a:rPr>
              <a:t>Kaki menjadi kendor dan pembuluh darah balik menonjol</a:t>
            </a:r>
          </a:p>
          <a:p>
            <a:pPr>
              <a:buFontTx/>
              <a:buChar char="-"/>
            </a:pPr>
            <a:r>
              <a:rPr lang="id-ID" dirty="0" smtClean="0">
                <a:latin typeface="Times New Roman" pitchFamily="18" charset="0"/>
                <a:cs typeface="Times New Roman" pitchFamily="18" charset="0"/>
              </a:rPr>
              <a:t>Tangan menjadi kurus kering</a:t>
            </a:r>
          </a:p>
          <a:p>
            <a:pPr>
              <a:buFontTx/>
              <a:buChar char="-"/>
            </a:pPr>
            <a:r>
              <a:rPr lang="id-ID" dirty="0" smtClean="0">
                <a:latin typeface="Times New Roman" pitchFamily="18" charset="0"/>
                <a:cs typeface="Times New Roman" pitchFamily="18" charset="0"/>
              </a:rPr>
              <a:t>Kaki membesar karena otot-otot mengendor</a:t>
            </a:r>
          </a:p>
          <a:p>
            <a:pPr>
              <a:buFontTx/>
              <a:buChar char="-"/>
            </a:pPr>
            <a:r>
              <a:rPr lang="id-ID" dirty="0" smtClean="0">
                <a:latin typeface="Times New Roman" pitchFamily="18" charset="0"/>
                <a:cs typeface="Times New Roman" pitchFamily="18" charset="0"/>
              </a:rPr>
              <a:t>Kuku tangan dan kaki menebal, mengeras dan mengapur.</a:t>
            </a:r>
          </a:p>
          <a:p>
            <a:pPr>
              <a:buNone/>
            </a:pPr>
            <a:endParaRPr lang="id-ID" dirty="0" smtClean="0">
              <a:latin typeface="Times New Roman" pitchFamily="18" charset="0"/>
              <a:cs typeface="Times New Roman" pitchFamily="18" charset="0"/>
            </a:endParaRPr>
          </a:p>
          <a:p>
            <a:pPr>
              <a:buNone/>
            </a:pPr>
            <a:r>
              <a:rPr lang="id-ID" dirty="0" smtClean="0">
                <a:latin typeface="Times New Roman" pitchFamily="18" charset="0"/>
                <a:cs typeface="Times New Roman" pitchFamily="18" charset="0"/>
              </a:rPr>
              <a:t>		Pada umumnya perubahan pada masa lansia meliputi perubahan dari tingkat sel sampai kesemua sistem organ tubuh, diantaranya sistem pernafasan, pendengaran, penglihatan, sistem pengaturan tubuh dsb.</a:t>
            </a:r>
          </a:p>
          <a:p>
            <a:endParaRPr lang="id-ID"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7290" y="857232"/>
            <a:ext cx="6715172" cy="5268931"/>
          </a:xfrm>
        </p:spPr>
        <p:txBody>
          <a:bodyPr>
            <a:normAutofit/>
          </a:bodyPr>
          <a:lstStyle/>
          <a:p>
            <a:pPr lvl="0" algn="ctr">
              <a:buNone/>
            </a:pPr>
            <a:r>
              <a:rPr lang="id-ID" dirty="0" smtClean="0"/>
              <a:t>Masalah kognitif ( Intelektual )</a:t>
            </a:r>
          </a:p>
          <a:p>
            <a:pPr>
              <a:buNone/>
            </a:pPr>
            <a:r>
              <a:rPr lang="id-ID" dirty="0" smtClean="0"/>
              <a:t/>
            </a:r>
            <a:br>
              <a:rPr lang="id-ID" dirty="0" smtClean="0"/>
            </a:br>
            <a:r>
              <a:rPr lang="id-ID" dirty="0" smtClean="0"/>
              <a:t>Permasalahan yang dihadapi oleh lansia yang terkait dengan masalah pekembangan kognitif, ini dapat disimpulkan bahwa pada lansia mulai melemahnya daya ingat terhadap sesuatu hal(pikun) dan sulit untuk bersosialisasi dengan masyarakat di sekitar.</a:t>
            </a:r>
            <a:endParaRPr lang="id-ID" i="1" dirty="0" smtClean="0"/>
          </a:p>
          <a:p>
            <a:pPr marL="514350" indent="-514350">
              <a:buNone/>
            </a:pPr>
            <a:endParaRPr lang="id-ID" dirty="0" smtClean="0"/>
          </a:p>
          <a:p>
            <a:pPr lvl="0">
              <a:buNone/>
            </a:pPr>
            <a:endParaRPr lang="id-ID" dirty="0" smtClean="0"/>
          </a:p>
          <a:p>
            <a:pPr>
              <a:buNone/>
            </a:pP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214290"/>
            <a:ext cx="8143932" cy="6072230"/>
          </a:xfrm>
        </p:spPr>
        <p:txBody>
          <a:bodyPr>
            <a:noAutofit/>
          </a:bodyPr>
          <a:lstStyle/>
          <a:p>
            <a:pPr>
              <a:buNone/>
            </a:pPr>
            <a:r>
              <a:rPr lang="id-ID" sz="1600" dirty="0" smtClean="0">
                <a:latin typeface="Times New Roman" pitchFamily="18" charset="0"/>
                <a:cs typeface="Times New Roman" pitchFamily="18" charset="0"/>
              </a:rPr>
              <a:t>Menurut Robert Kane dan Joseph Ouslander , penulis buku “ Essentials of Clinical Geriatrics” , Permasalahan Lansia sering disebut dengan istilah 14 I.</a:t>
            </a:r>
          </a:p>
          <a:p>
            <a:pPr>
              <a:buNone/>
            </a:pPr>
            <a:endParaRPr lang="id-ID" sz="1600" dirty="0" smtClean="0">
              <a:latin typeface="Times New Roman" pitchFamily="18" charset="0"/>
              <a:cs typeface="Times New Roman" pitchFamily="18" charset="0"/>
            </a:endParaRPr>
          </a:p>
          <a:p>
            <a:pPr>
              <a:buAutoNum type="arabicPeriod"/>
            </a:pPr>
            <a:r>
              <a:rPr lang="id-ID" sz="1600" dirty="0" smtClean="0">
                <a:latin typeface="Times New Roman" pitchFamily="18" charset="0"/>
                <a:cs typeface="Times New Roman" pitchFamily="18" charset="0"/>
              </a:rPr>
              <a:t>Immobility (kurang bergerak)</a:t>
            </a:r>
          </a:p>
          <a:p>
            <a:pPr>
              <a:buAutoNum type="arabicPeriod"/>
            </a:pPr>
            <a:r>
              <a:rPr lang="id-ID" sz="1600" dirty="0" smtClean="0">
                <a:latin typeface="Times New Roman" pitchFamily="18" charset="0"/>
                <a:cs typeface="Times New Roman" pitchFamily="18" charset="0"/>
              </a:rPr>
              <a:t>Instability (berdiri dan berjalan tidak stabil dan mudah jatuh)</a:t>
            </a:r>
          </a:p>
          <a:p>
            <a:pPr>
              <a:buAutoNum type="arabicPeriod"/>
            </a:pPr>
            <a:r>
              <a:rPr lang="id-ID" sz="1600" dirty="0" smtClean="0">
                <a:latin typeface="Times New Roman" pitchFamily="18" charset="0"/>
                <a:cs typeface="Times New Roman" pitchFamily="18" charset="0"/>
              </a:rPr>
              <a:t>Incontinence (beser buang air senil)</a:t>
            </a:r>
          </a:p>
          <a:p>
            <a:pPr>
              <a:buAutoNum type="arabicPeriod"/>
            </a:pPr>
            <a:r>
              <a:rPr lang="id-ID" sz="1600" dirty="0" smtClean="0">
                <a:latin typeface="Times New Roman" pitchFamily="18" charset="0"/>
                <a:cs typeface="Times New Roman" pitchFamily="18" charset="0"/>
              </a:rPr>
              <a:t>Intellectual impairment (gangguan intelektual/dementia)</a:t>
            </a:r>
          </a:p>
          <a:p>
            <a:pPr>
              <a:buAutoNum type="arabicPeriod"/>
            </a:pPr>
            <a:r>
              <a:rPr lang="id-ID" sz="1600" dirty="0" smtClean="0">
                <a:latin typeface="Times New Roman" pitchFamily="18" charset="0"/>
                <a:cs typeface="Times New Roman" pitchFamily="18" charset="0"/>
              </a:rPr>
              <a:t>Infection (infeksi). Kekurangan gizi, kekebalan tubuh:yang menurun adalah penyebab utama lansia mudah mendapat penyakit infeksi</a:t>
            </a:r>
          </a:p>
          <a:p>
            <a:pPr>
              <a:buAutoNum type="arabicPeriod"/>
            </a:pPr>
            <a:r>
              <a:rPr lang="id-ID" sz="1600" dirty="0" smtClean="0">
                <a:latin typeface="Times New Roman" pitchFamily="18" charset="0"/>
                <a:cs typeface="Times New Roman" pitchFamily="18" charset="0"/>
              </a:rPr>
              <a:t>Impairment of vision and hearing, taste, smell, communication, convalescence, skin integrity (gangguan pancaindera, komunikasi, daya pulih, dan kulit)</a:t>
            </a:r>
          </a:p>
          <a:p>
            <a:pPr>
              <a:buAutoNum type="arabicPeriod"/>
            </a:pPr>
            <a:r>
              <a:rPr lang="id-ID" sz="1600" dirty="0" smtClean="0">
                <a:latin typeface="Times New Roman" pitchFamily="18" charset="0"/>
                <a:cs typeface="Times New Roman" pitchFamily="18" charset="0"/>
              </a:rPr>
              <a:t>Impaction (sulit buang air besar)</a:t>
            </a:r>
          </a:p>
          <a:p>
            <a:pPr>
              <a:buAutoNum type="arabicPeriod"/>
            </a:pPr>
            <a:r>
              <a:rPr lang="id-ID" sz="1600" dirty="0" smtClean="0">
                <a:latin typeface="Times New Roman" pitchFamily="18" charset="0"/>
                <a:cs typeface="Times New Roman" pitchFamily="18" charset="0"/>
              </a:rPr>
              <a:t>Isolation (depresi), perubahan status sosial, bertambahnya penyakit dan berkurangnya kemandirian sosial serta perubahan-perubahan akibat proses menua menjadi salah satu pemicu munculnya depresi pada lansia.</a:t>
            </a:r>
          </a:p>
          <a:p>
            <a:pPr>
              <a:buAutoNum type="arabicPeriod"/>
            </a:pPr>
            <a:r>
              <a:rPr lang="id-ID" sz="1600" dirty="0" smtClean="0">
                <a:latin typeface="Times New Roman" pitchFamily="18" charset="0"/>
                <a:cs typeface="Times New Roman" pitchFamily="18" charset="0"/>
              </a:rPr>
              <a:t>Inanition (kurang gizi ), kekurangan gizi dapat disebabkan ketidaktahuan untuk memilih makanan yang bergizi.</a:t>
            </a:r>
          </a:p>
          <a:p>
            <a:pPr>
              <a:buAutoNum type="arabicPeriod"/>
            </a:pPr>
            <a:r>
              <a:rPr lang="id-ID" sz="1600" dirty="0" smtClean="0">
                <a:latin typeface="Times New Roman" pitchFamily="18" charset="0"/>
                <a:cs typeface="Times New Roman" pitchFamily="18" charset="0"/>
              </a:rPr>
              <a:t>Impecunity (tidak punya uang)</a:t>
            </a:r>
          </a:p>
          <a:p>
            <a:pPr>
              <a:buAutoNum type="arabicPeriod"/>
            </a:pPr>
            <a:r>
              <a:rPr lang="id-ID" sz="1600" dirty="0" smtClean="0">
                <a:latin typeface="Times New Roman" pitchFamily="18" charset="0"/>
                <a:cs typeface="Times New Roman" pitchFamily="18" charset="0"/>
              </a:rPr>
              <a:t>Iatrogenesis (menderita penyakit akibat obat-obatan)</a:t>
            </a:r>
          </a:p>
          <a:p>
            <a:pPr>
              <a:buAutoNum type="arabicPeriod"/>
            </a:pPr>
            <a:r>
              <a:rPr lang="id-ID" sz="1600" dirty="0" smtClean="0">
                <a:latin typeface="Times New Roman" pitchFamily="18" charset="0"/>
                <a:cs typeface="Times New Roman" pitchFamily="18" charset="0"/>
              </a:rPr>
              <a:t>Insomnia (gangguan tidur)</a:t>
            </a:r>
          </a:p>
          <a:p>
            <a:pPr>
              <a:buAutoNum type="arabicPeriod"/>
            </a:pPr>
            <a:r>
              <a:rPr lang="id-ID" sz="1600" dirty="0" smtClean="0">
                <a:latin typeface="Times New Roman" pitchFamily="18" charset="0"/>
                <a:cs typeface="Times New Roman" pitchFamily="18" charset="0"/>
              </a:rPr>
              <a:t>Immune deficiency (daya tahan tubuh yang menurun)</a:t>
            </a:r>
          </a:p>
          <a:p>
            <a:pPr>
              <a:buAutoNum type="arabicPeriod"/>
            </a:pPr>
            <a:r>
              <a:rPr lang="id-ID" sz="1600" dirty="0" smtClean="0">
                <a:latin typeface="Times New Roman" pitchFamily="18" charset="0"/>
                <a:cs typeface="Times New Roman" pitchFamily="18" charset="0"/>
              </a:rPr>
              <a:t>Impotence (impotensi) </a:t>
            </a:r>
            <a:endParaRPr lang="id-ID"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id-ID" dirty="0" smtClean="0"/>
              <a:t>Pekerjaan Lansia</a:t>
            </a:r>
            <a:endParaRPr lang="id-ID" dirty="0"/>
          </a:p>
        </p:txBody>
      </p:sp>
      <p:sp>
        <p:nvSpPr>
          <p:cNvPr id="3" name="Content Placeholder 2"/>
          <p:cNvSpPr>
            <a:spLocks noGrp="1"/>
          </p:cNvSpPr>
          <p:nvPr>
            <p:ph idx="1"/>
          </p:nvPr>
        </p:nvSpPr>
        <p:spPr>
          <a:xfrm>
            <a:off x="457200" y="1285860"/>
            <a:ext cx="8229600" cy="4840303"/>
          </a:xfrm>
        </p:spPr>
        <p:txBody>
          <a:bodyPr>
            <a:normAutofit lnSpcReduction="10000"/>
          </a:bodyPr>
          <a:lstStyle/>
          <a:p>
            <a:pPr>
              <a:buNone/>
            </a:pPr>
            <a:r>
              <a:rPr lang="id-ID" i="1" dirty="0" smtClean="0"/>
              <a:t>	</a:t>
            </a:r>
            <a:r>
              <a:rPr lang="id-ID" dirty="0" smtClean="0">
                <a:latin typeface="Times New Roman" pitchFamily="18" charset="0"/>
                <a:cs typeface="Times New Roman" pitchFamily="18" charset="0"/>
              </a:rPr>
              <a:t>Pada </a:t>
            </a:r>
            <a:r>
              <a:rPr lang="id-ID" dirty="0">
                <a:latin typeface="Times New Roman" pitchFamily="18" charset="0"/>
                <a:cs typeface="Times New Roman" pitchFamily="18" charset="0"/>
              </a:rPr>
              <a:t>dunia bisnis dan industri, terdapat suatu hubungan positif antara usia dan produktivitas pada para pekerja tua. Misalnya, pekerja-pekerja tua memiliki 20% catatan kehadiran yang lebih baik dari pada mereka yang lebih muda. Hal yang juga mengejutkan adalah ternyata mereka juga mengalami lebih sedikit luka-luka yang melumpuhkan, dan frekuensi kecelakaan yang lebih rendah dibandingkan para pekerja muda.</a:t>
            </a:r>
          </a:p>
          <a:p>
            <a:pPr>
              <a:buNone/>
            </a:pPr>
            <a:endParaRPr lang="id-ID"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Autofit/>
          </a:bodyPr>
          <a:lstStyle/>
          <a:p>
            <a:pPr>
              <a:buNone/>
            </a:pPr>
            <a:r>
              <a:rPr lang="id-ID" sz="1700" dirty="0">
                <a:latin typeface="Times New Roman" pitchFamily="18" charset="0"/>
                <a:cs typeface="Times New Roman" pitchFamily="18" charset="0"/>
              </a:rPr>
              <a:t>Seseorang yang sudah menginjak usia tua akan mengalami fase-fase pensiun, ada 7 fase pensiun yang dilalui oleh orang-orang dewasa yaitu </a:t>
            </a:r>
            <a:r>
              <a:rPr lang="id-ID" sz="1700" dirty="0" smtClean="0">
                <a:latin typeface="Times New Roman" pitchFamily="18" charset="0"/>
                <a:cs typeface="Times New Roman" pitchFamily="18" charset="0"/>
              </a:rPr>
              <a:t>:</a:t>
            </a:r>
            <a:endParaRPr lang="id-ID" sz="1700" dirty="0">
              <a:latin typeface="Times New Roman" pitchFamily="18" charset="0"/>
              <a:cs typeface="Times New Roman" pitchFamily="18" charset="0"/>
            </a:endParaRPr>
          </a:p>
          <a:p>
            <a:pPr>
              <a:buNone/>
            </a:pPr>
            <a:endParaRPr lang="id-ID" sz="1700" dirty="0" smtClean="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jauh (the remote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Kebanyakan </a:t>
            </a:r>
            <a:r>
              <a:rPr lang="id-ID" sz="1700" dirty="0">
                <a:latin typeface="Times New Roman" pitchFamily="18" charset="0"/>
                <a:cs typeface="Times New Roman" pitchFamily="18" charset="0"/>
              </a:rPr>
              <a:t>individu sedikit melakukan sesuatu untuk mempersiapkan fase </a:t>
            </a:r>
            <a:r>
              <a:rPr lang="id-ID" sz="1700" dirty="0" smtClean="0">
                <a:latin typeface="Times New Roman" pitchFamily="18" charset="0"/>
                <a:cs typeface="Times New Roman" pitchFamily="18" charset="0"/>
              </a:rPr>
              <a:t>pensiun.</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mendekat (the near </a:t>
            </a:r>
            <a:r>
              <a:rPr lang="id-ID" sz="1700" dirty="0" smtClean="0">
                <a:latin typeface="Times New Roman" pitchFamily="18" charset="0"/>
                <a:cs typeface="Times New Roman" pitchFamily="18" charset="0"/>
              </a:rPr>
              <a:t>phase), Para </a:t>
            </a:r>
            <a:r>
              <a:rPr lang="id-ID" sz="1700" dirty="0">
                <a:latin typeface="Times New Roman" pitchFamily="18" charset="0"/>
                <a:cs typeface="Times New Roman" pitchFamily="18" charset="0"/>
              </a:rPr>
              <a:t>pekerja mulai berpartisipasi didalam program </a:t>
            </a:r>
            <a:r>
              <a:rPr lang="id-ID" sz="1700" dirty="0" smtClean="0">
                <a:latin typeface="Times New Roman" pitchFamily="18" charset="0"/>
                <a:cs typeface="Times New Roman" pitchFamily="18" charset="0"/>
              </a:rPr>
              <a:t>pra-pensiun.</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bulan madu (the honeymoon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Merupakan </a:t>
            </a:r>
            <a:r>
              <a:rPr lang="id-ID" sz="1700" dirty="0">
                <a:latin typeface="Times New Roman" pitchFamily="18" charset="0"/>
                <a:cs typeface="Times New Roman" pitchFamily="18" charset="0"/>
              </a:rPr>
              <a:t>fase terawal dari fase pensiun, banyak individu merasa </a:t>
            </a:r>
            <a:r>
              <a:rPr lang="id-ID" sz="1700" dirty="0" smtClean="0">
                <a:latin typeface="Times New Roman" pitchFamily="18" charset="0"/>
                <a:cs typeface="Times New Roman" pitchFamily="18" charset="0"/>
              </a:rPr>
              <a:t>bahagia.</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kekecewaan (the disenchantment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Orang-orang </a:t>
            </a:r>
            <a:r>
              <a:rPr lang="id-ID" sz="1700" dirty="0">
                <a:latin typeface="Times New Roman" pitchFamily="18" charset="0"/>
                <a:cs typeface="Times New Roman" pitchFamily="18" charset="0"/>
              </a:rPr>
              <a:t>dewasa lanjut menyadari bahwa bayangan pra-pensiun meraka tentang fase pensiun ternyata tidak </a:t>
            </a:r>
            <a:r>
              <a:rPr lang="id-ID" sz="1700" dirty="0" smtClean="0">
                <a:latin typeface="Times New Roman" pitchFamily="18" charset="0"/>
                <a:cs typeface="Times New Roman" pitchFamily="18" charset="0"/>
              </a:rPr>
              <a:t>realistik.</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re-orientasi (reorientation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Para </a:t>
            </a:r>
            <a:r>
              <a:rPr lang="id-ID" sz="1700" dirty="0">
                <a:latin typeface="Times New Roman" pitchFamily="18" charset="0"/>
                <a:cs typeface="Times New Roman" pitchFamily="18" charset="0"/>
              </a:rPr>
              <a:t>pensiun mencatat apa yang masih dimiiki, mengumpulkannya bersama-sama, dan mengembangkan alternatif-alternatif kehidupan yang </a:t>
            </a:r>
            <a:r>
              <a:rPr lang="id-ID" sz="1700" dirty="0" smtClean="0">
                <a:latin typeface="Times New Roman" pitchFamily="18" charset="0"/>
                <a:cs typeface="Times New Roman" pitchFamily="18" charset="0"/>
              </a:rPr>
              <a:t>realistik.</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stabil (the stability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Orang-orang </a:t>
            </a:r>
            <a:r>
              <a:rPr lang="id-ID" sz="1700" dirty="0">
                <a:latin typeface="Times New Roman" pitchFamily="18" charset="0"/>
                <a:cs typeface="Times New Roman" pitchFamily="18" charset="0"/>
              </a:rPr>
              <a:t>dewasa telah memutuskan berdasarkan suatu kriteria tertentu untuk mengevaluasi pilihan-pilihan pada fase pensiun dan bagaimana mereka akan menjalani salah satu pilihan yang telah </a:t>
            </a:r>
            <a:r>
              <a:rPr lang="id-ID" sz="1700" dirty="0" smtClean="0">
                <a:latin typeface="Times New Roman" pitchFamily="18" charset="0"/>
                <a:cs typeface="Times New Roman" pitchFamily="18" charset="0"/>
              </a:rPr>
              <a:t>dibuat.</a:t>
            </a:r>
            <a:endParaRPr lang="id-ID" sz="1700" dirty="0">
              <a:latin typeface="Times New Roman" pitchFamily="18" charset="0"/>
              <a:cs typeface="Times New Roman" pitchFamily="18" charset="0"/>
            </a:endParaRPr>
          </a:p>
          <a:p>
            <a:pPr marL="514350" indent="-514350">
              <a:buAutoNum type="arabicPeriod"/>
            </a:pPr>
            <a:r>
              <a:rPr lang="id-ID" sz="1700" dirty="0" smtClean="0">
                <a:latin typeface="Times New Roman" pitchFamily="18" charset="0"/>
                <a:cs typeface="Times New Roman" pitchFamily="18" charset="0"/>
              </a:rPr>
              <a:t>fase </a:t>
            </a:r>
            <a:r>
              <a:rPr lang="id-ID" sz="1700" dirty="0">
                <a:latin typeface="Times New Roman" pitchFamily="18" charset="0"/>
                <a:cs typeface="Times New Roman" pitchFamily="18" charset="0"/>
              </a:rPr>
              <a:t>akhir (the termination </a:t>
            </a:r>
            <a:r>
              <a:rPr lang="id-ID" sz="1700" dirty="0" smtClean="0">
                <a:latin typeface="Times New Roman" pitchFamily="18" charset="0"/>
                <a:cs typeface="Times New Roman" pitchFamily="18" charset="0"/>
              </a:rPr>
              <a:t>phase)</a:t>
            </a:r>
            <a:r>
              <a:rPr lang="id-ID" sz="1700" dirty="0">
                <a:latin typeface="Times New Roman" pitchFamily="18" charset="0"/>
                <a:cs typeface="Times New Roman" pitchFamily="18" charset="0"/>
              </a:rPr>
              <a:t> </a:t>
            </a:r>
            <a:r>
              <a:rPr lang="id-ID" sz="1700" dirty="0" smtClean="0">
                <a:latin typeface="Times New Roman" pitchFamily="18" charset="0"/>
                <a:cs typeface="Times New Roman" pitchFamily="18" charset="0"/>
              </a:rPr>
              <a:t>Peranan </a:t>
            </a:r>
            <a:r>
              <a:rPr lang="id-ID" sz="1700" dirty="0">
                <a:latin typeface="Times New Roman" pitchFamily="18" charset="0"/>
                <a:cs typeface="Times New Roman" pitchFamily="18" charset="0"/>
              </a:rPr>
              <a:t>fase pensiun digantikan oleh peran sebagai pesakitan atau peran tergantung karena orang-orang dewasa lanjut tidak dapat berfungsi secara mandiri lagi dan mencukupi kebutuhannya sendiri.</a:t>
            </a:r>
          </a:p>
          <a:p>
            <a:endParaRPr lang="id-ID" sz="17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a:buNone/>
            </a:pPr>
            <a:r>
              <a:rPr lang="id-ID" dirty="0" smtClean="0"/>
              <a:t>Tugas-tugas perkembangan</a:t>
            </a:r>
          </a:p>
          <a:p>
            <a:pPr>
              <a:buNone/>
            </a:pPr>
            <a:endParaRPr lang="id-ID" dirty="0" smtClean="0"/>
          </a:p>
          <a:p>
            <a:pPr marL="514350" indent="-514350">
              <a:buAutoNum type="arabicPeriod"/>
            </a:pPr>
            <a:r>
              <a:rPr lang="id-ID" dirty="0" smtClean="0"/>
              <a:t>Menyesuaikan </a:t>
            </a:r>
            <a:r>
              <a:rPr lang="id-ID" dirty="0"/>
              <a:t>diri terhadap perubahan fisik. Misalnya adanya perubahanpenampilan pada wajah wanita, menggunakan kosmetik untuk menutupi tanda-tandapenuaan pada wajahnya. Pada bagian tubuh, khususnya pada kerangka tubuh,mengerasnya tulang sehingga tulang menjadi mengapur dan mudah retak atau </a:t>
            </a:r>
            <a:r>
              <a:rPr lang="id-ID" dirty="0" smtClean="0"/>
              <a:t>patah</a:t>
            </a:r>
          </a:p>
          <a:p>
            <a:pPr marL="514350" indent="-514350">
              <a:buAutoNum type="arabicPeriod"/>
            </a:pPr>
            <a:r>
              <a:rPr lang="id-ID" dirty="0" smtClean="0"/>
              <a:t>Menyesuaikan </a:t>
            </a:r>
            <a:r>
              <a:rPr lang="id-ID" dirty="0"/>
              <a:t>diri dengan masa pensiun dan berkurangnya penghasilan </a:t>
            </a:r>
            <a:r>
              <a:rPr lang="id-ID" dirty="0" smtClean="0"/>
              <a:t>keluarga</a:t>
            </a:r>
          </a:p>
          <a:p>
            <a:pPr marL="514350" indent="-514350">
              <a:buAutoNum type="arabicPeriod"/>
            </a:pPr>
            <a:r>
              <a:rPr lang="id-ID" dirty="0" smtClean="0"/>
              <a:t>Menyesuaikan </a:t>
            </a:r>
            <a:r>
              <a:rPr lang="id-ID" dirty="0"/>
              <a:t>diri dengan kematian pasangan </a:t>
            </a:r>
            <a:r>
              <a:rPr lang="id-ID" dirty="0" smtClean="0"/>
              <a:t>hidup</a:t>
            </a:r>
          </a:p>
          <a:p>
            <a:pPr marL="514350" indent="-514350">
              <a:buAutoNum type="arabicPeriod"/>
            </a:pPr>
            <a:r>
              <a:rPr lang="id-ID" dirty="0" smtClean="0"/>
              <a:t>Menjalin </a:t>
            </a:r>
            <a:r>
              <a:rPr lang="id-ID" dirty="0"/>
              <a:t>hubungan dengan orang-orang </a:t>
            </a:r>
            <a:r>
              <a:rPr lang="id-ID" dirty="0" smtClean="0"/>
              <a:t>disekitarnya</a:t>
            </a:r>
          </a:p>
          <a:p>
            <a:pPr marL="514350" indent="-514350">
              <a:buAutoNum type="arabicPeriod"/>
            </a:pPr>
            <a:r>
              <a:rPr lang="id-ID" dirty="0" smtClean="0"/>
              <a:t>Membentuk </a:t>
            </a:r>
            <a:r>
              <a:rPr lang="id-ID" dirty="0"/>
              <a:t>pengaturan kehidupan fisik yang </a:t>
            </a:r>
            <a:r>
              <a:rPr lang="id-ID" dirty="0" smtClean="0"/>
              <a:t>memuaskan</a:t>
            </a:r>
          </a:p>
          <a:p>
            <a:pPr marL="514350" indent="-514350">
              <a:buAutoNum type="arabicPeriod"/>
            </a:pPr>
            <a:r>
              <a:rPr lang="id-ID" dirty="0" smtClean="0"/>
              <a:t>Menyesuaikan </a:t>
            </a:r>
            <a:r>
              <a:rPr lang="id-ID" dirty="0"/>
              <a:t>diri dengan peran sosial secara luwes dan harmonis.</a:t>
            </a:r>
          </a:p>
          <a:p>
            <a:pPr>
              <a:buNone/>
            </a:pPr>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1714489"/>
            <a:ext cx="8043890" cy="2000264"/>
          </a:xfrm>
        </p:spPr>
        <p:txBody>
          <a:bodyPr>
            <a:normAutofit/>
          </a:bodyPr>
          <a:lstStyle/>
          <a:p>
            <a:pPr algn="ctr">
              <a:buNone/>
            </a:pPr>
            <a:r>
              <a:rPr lang="id-ID" sz="9600" dirty="0" smtClean="0">
                <a:latin typeface="Blackadder ITC" pitchFamily="82" charset="0"/>
              </a:rPr>
              <a:t>Terimakasih</a:t>
            </a:r>
            <a:endParaRPr lang="id-ID" sz="9600" dirty="0">
              <a:latin typeface="Blackadder ITC" pitchFamily="82" charset="0"/>
            </a:endParaRPr>
          </a:p>
        </p:txBody>
      </p:sp>
      <p:pic>
        <p:nvPicPr>
          <p:cNvPr id="2050" name="Picture 2" descr="C:\Users\Seven\Pictures\walpaper\em.jpg"/>
          <p:cNvPicPr>
            <a:picLocks noChangeAspect="1" noChangeArrowheads="1"/>
          </p:cNvPicPr>
          <p:nvPr/>
        </p:nvPicPr>
        <p:blipFill>
          <a:blip r:embed="rId2" cstate="print"/>
          <a:srcRect/>
          <a:stretch>
            <a:fillRect/>
          </a:stretch>
        </p:blipFill>
        <p:spPr bwMode="auto">
          <a:xfrm>
            <a:off x="3652838" y="3919538"/>
            <a:ext cx="2143125" cy="2143125"/>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TotalTime>
  <Words>477</Words>
  <Application>Microsoft Office PowerPoint</Application>
  <PresentationFormat>On-screen Show (4:3)</PresentationFormat>
  <Paragraphs>76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Kondisi paikologis pada lansia</vt:lpstr>
      <vt:lpstr>PowerPoint Presentation</vt:lpstr>
      <vt:lpstr>PowerPoint Presentation</vt:lpstr>
      <vt:lpstr>PowerPoint Presentation</vt:lpstr>
      <vt:lpstr>PowerPoint Presentation</vt:lpstr>
      <vt:lpstr>Pekerjaan Lansia</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Seven</dc:creator>
  <cp:lastModifiedBy>user</cp:lastModifiedBy>
  <cp:revision>34</cp:revision>
  <dcterms:created xsi:type="dcterms:W3CDTF">2016-06-08T06:01:02Z</dcterms:created>
  <dcterms:modified xsi:type="dcterms:W3CDTF">2021-03-17T01:49:57Z</dcterms:modified>
</cp:coreProperties>
</file>