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2" r:id="rId1"/>
  </p:sldMasterIdLst>
  <p:notesMasterIdLst>
    <p:notesMasterId r:id="rId19"/>
  </p:notesMasterIdLst>
  <p:sldIdLst>
    <p:sldId id="276" r:id="rId2"/>
    <p:sldId id="269" r:id="rId3"/>
    <p:sldId id="270" r:id="rId4"/>
    <p:sldId id="271" r:id="rId5"/>
    <p:sldId id="272" r:id="rId6"/>
    <p:sldId id="273" r:id="rId7"/>
    <p:sldId id="274" r:id="rId8"/>
    <p:sldId id="275" r:id="rId9"/>
    <p:sldId id="267" r:id="rId10"/>
    <p:sldId id="268" r:id="rId11"/>
    <p:sldId id="258" r:id="rId12"/>
    <p:sldId id="260" r:id="rId13"/>
    <p:sldId id="259" r:id="rId14"/>
    <p:sldId id="261" r:id="rId15"/>
    <p:sldId id="263" r:id="rId16"/>
    <p:sldId id="264" r:id="rId17"/>
    <p:sldId id="26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58A6F4-76C9-4663-AFF7-7A725ED5FACB}" type="datetimeFigureOut">
              <a:rPr lang="id-ID" smtClean="0"/>
              <a:t>13/12/2018</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6BB499-3368-4114-9286-0BB97A5AC9C9}" type="slidenum">
              <a:rPr lang="id-ID" smtClean="0"/>
              <a:t>‹#›</a:t>
            </a:fld>
            <a:endParaRPr lang="id-ID"/>
          </a:p>
        </p:txBody>
      </p:sp>
    </p:spTree>
    <p:extLst>
      <p:ext uri="{BB962C8B-B14F-4D97-AF65-F5344CB8AC3E}">
        <p14:creationId xmlns:p14="http://schemas.microsoft.com/office/powerpoint/2010/main" val="1232857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b="1" u="none" dirty="0" smtClean="0">
                <a:solidFill>
                  <a:schemeClr val="tx1"/>
                </a:solidFill>
                <a:latin typeface="Arial" pitchFamily="34" charset="0"/>
                <a:cs typeface="Arial" pitchFamily="34" charset="0"/>
              </a:rPr>
              <a:t>Sayur </a:t>
            </a:r>
          </a:p>
        </p:txBody>
      </p:sp>
      <p:sp>
        <p:nvSpPr>
          <p:cNvPr id="4" name="Slide Number Placeholder 3"/>
          <p:cNvSpPr>
            <a:spLocks noGrp="1"/>
          </p:cNvSpPr>
          <p:nvPr>
            <p:ph type="sldNum" sz="quarter" idx="10"/>
          </p:nvPr>
        </p:nvSpPr>
        <p:spPr/>
        <p:txBody>
          <a:bodyPr/>
          <a:lstStyle/>
          <a:p>
            <a:fld id="{E33FBF2E-3D67-41D4-B5F1-F7A04296BE74}" type="slidenum">
              <a:rPr lang="id-ID" smtClean="0"/>
              <a:t>15</a:t>
            </a:fld>
            <a:endParaRPr lang="id-ID"/>
          </a:p>
        </p:txBody>
      </p:sp>
    </p:spTree>
    <p:extLst>
      <p:ext uri="{BB962C8B-B14F-4D97-AF65-F5344CB8AC3E}">
        <p14:creationId xmlns:p14="http://schemas.microsoft.com/office/powerpoint/2010/main" val="3012827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6007930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109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7" name="Date Placeholder 6"/>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6854071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17772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7" name="Date Placeholder 6"/>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306384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7334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8764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Date Placeholder 8"/>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2694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B61BEF0D-F0BB-DE4B-95CE-6DB70DBA9567}" type="datetimeFigureOut">
              <a:rPr lang="en-US" smtClean="0"/>
              <a:pPr/>
              <a:t>12/13/2018</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33951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59764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58135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B61BEF0D-F0BB-DE4B-95CE-6DB70DBA9567}" type="datetimeFigureOut">
              <a:rPr lang="en-US" smtClean="0"/>
              <a:pPr/>
              <a:t>12/13/2018</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72072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bbc.dosenbiologi.com/2016/11/gelidium-sp1.jpg" TargetMode="Externa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hyperlink" Target="https://bbc.dosenbiologi.com/2016/11/Gracilaria2.jp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bbc.dosenbiologi.com/2016/11/sargassum-new.jpg" TargetMode="Externa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hyperlink" Target="https://bbc.dosenbiologi.com/2016/11/Turbinaria3076.jp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bbc.dosenbiologi.com/2016/11/Ulva-lactuca-L11.jp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4.bp.blogspot.com/_MyKgR3OAgNk/TEh8kFqpzFI/AAAAAAAAACs/9BUH2XJqbvE/s1600/nori.jp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1337" y="610195"/>
            <a:ext cx="6447234" cy="683027"/>
          </a:xfrm>
        </p:spPr>
        <p:style>
          <a:lnRef idx="3">
            <a:schemeClr val="lt1"/>
          </a:lnRef>
          <a:fillRef idx="1">
            <a:schemeClr val="dk1"/>
          </a:fillRef>
          <a:effectRef idx="1">
            <a:schemeClr val="dk1"/>
          </a:effectRef>
          <a:fontRef idx="minor">
            <a:schemeClr val="lt1"/>
          </a:fontRef>
        </p:style>
        <p:txBody>
          <a:bodyPr>
            <a:normAutofit fontScale="90000"/>
          </a:bodyPr>
          <a:lstStyle/>
          <a:p>
            <a:r>
              <a:rPr lang="id-ID" dirty="0" smtClean="0">
                <a:solidFill>
                  <a:schemeClr val="tx1"/>
                </a:solidFill>
              </a:rPr>
              <a:t>Rumput laut </a:t>
            </a:r>
            <a:endParaRPr lang="id-ID" dirty="0">
              <a:solidFill>
                <a:schemeClr val="tx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3733" y="1415688"/>
            <a:ext cx="3534838" cy="1934935"/>
          </a:xfrm>
          <a:prstGeom prst="rect">
            <a:avLst/>
          </a:prstGeom>
          <a:ln>
            <a:noFill/>
          </a:ln>
          <a:effectLst>
            <a:softEdge rad="112500"/>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337" y="1415688"/>
            <a:ext cx="3265095" cy="1934935"/>
          </a:xfrm>
          <a:prstGeom prst="rect">
            <a:avLst/>
          </a:prstGeom>
          <a:ln>
            <a:noFill/>
          </a:ln>
          <a:effectLst>
            <a:softEdge rad="112500"/>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8276" y="3138170"/>
            <a:ext cx="6531429" cy="2178413"/>
          </a:xfrm>
          <a:prstGeom prst="rect">
            <a:avLst/>
          </a:prstGeom>
          <a:ln>
            <a:noFill/>
          </a:ln>
          <a:effectLst>
            <a:softEdge rad="112500"/>
          </a:effectLst>
        </p:spPr>
      </p:pic>
      <p:sp>
        <p:nvSpPr>
          <p:cNvPr id="9" name="Rectangle 8"/>
          <p:cNvSpPr/>
          <p:nvPr/>
        </p:nvSpPr>
        <p:spPr>
          <a:xfrm>
            <a:off x="7916091" y="610194"/>
            <a:ext cx="3239589" cy="545097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id-ID" b="1" dirty="0" smtClean="0">
                <a:solidFill>
                  <a:schemeClr val="bg1"/>
                </a:solidFill>
              </a:rPr>
              <a:t>Di buat Oleh ;</a:t>
            </a:r>
          </a:p>
          <a:p>
            <a:endParaRPr lang="id-ID" b="1" dirty="0" smtClean="0">
              <a:solidFill>
                <a:schemeClr val="bg1"/>
              </a:solidFill>
            </a:endParaRPr>
          </a:p>
          <a:p>
            <a:pPr marL="457200" indent="-457200">
              <a:buFont typeface="+mj-lt"/>
              <a:buAutoNum type="arabicPeriod"/>
            </a:pPr>
            <a:r>
              <a:rPr lang="id-ID" b="1" dirty="0" smtClean="0">
                <a:solidFill>
                  <a:schemeClr val="bg1"/>
                </a:solidFill>
              </a:rPr>
              <a:t>AZZA </a:t>
            </a:r>
            <a:r>
              <a:rPr lang="id-ID" b="1" dirty="0">
                <a:solidFill>
                  <a:schemeClr val="bg1"/>
                </a:solidFill>
              </a:rPr>
              <a:t>DINIARI (17690008)</a:t>
            </a:r>
          </a:p>
          <a:p>
            <a:pPr marL="457200" indent="-457200">
              <a:buFont typeface="+mj-lt"/>
              <a:buAutoNum type="arabicPeriod"/>
            </a:pPr>
            <a:r>
              <a:rPr lang="id-ID" b="1" dirty="0">
                <a:solidFill>
                  <a:schemeClr val="bg1"/>
                </a:solidFill>
              </a:rPr>
              <a:t>PUTRI FARA DILLA (17690013)</a:t>
            </a:r>
          </a:p>
          <a:p>
            <a:pPr marL="457200" indent="-457200">
              <a:buFont typeface="+mj-lt"/>
              <a:buAutoNum type="arabicPeriod"/>
            </a:pPr>
            <a:r>
              <a:rPr lang="id-ID" b="1" dirty="0">
                <a:solidFill>
                  <a:schemeClr val="bg1"/>
                </a:solidFill>
              </a:rPr>
              <a:t>DEWI NOVITA (17690012)</a:t>
            </a:r>
          </a:p>
          <a:p>
            <a:pPr marL="457200" indent="-457200">
              <a:buFont typeface="+mj-lt"/>
              <a:buAutoNum type="arabicPeriod"/>
            </a:pPr>
            <a:r>
              <a:rPr lang="id-ID" b="1" dirty="0">
                <a:solidFill>
                  <a:schemeClr val="bg1"/>
                </a:solidFill>
              </a:rPr>
              <a:t>SRI INDAH HATI (17690018)</a:t>
            </a:r>
            <a:endParaRPr lang="id-ID" b="1" dirty="0">
              <a:solidFill>
                <a:schemeClr val="bg1"/>
              </a:solidFill>
            </a:endParaRPr>
          </a:p>
        </p:txBody>
      </p:sp>
    </p:spTree>
    <p:extLst>
      <p:ext uri="{BB962C8B-B14F-4D97-AF65-F5344CB8AC3E}">
        <p14:creationId xmlns:p14="http://schemas.microsoft.com/office/powerpoint/2010/main" val="4127428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583" y="261258"/>
            <a:ext cx="10672353" cy="98151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id-ID" b="1" dirty="0" smtClean="0"/>
              <a:t>Jenis-jenis rumput laut spesies Rhodophyta (rumput laut merah)</a:t>
            </a:r>
            <a:endParaRPr lang="en-US" b="1" dirty="0"/>
          </a:p>
        </p:txBody>
      </p:sp>
      <p:pic>
        <p:nvPicPr>
          <p:cNvPr id="7" name="Content Placeholder 6" descr="gelidium-sp1">
            <a:hlinkClick r:id="rId2"/>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62063" y="1423772"/>
            <a:ext cx="2857500" cy="2095500"/>
          </a:xfrm>
          <a:prstGeom prst="rect">
            <a:avLst/>
          </a:prstGeom>
          <a:noFill/>
          <a:ln>
            <a:noFill/>
          </a:ln>
        </p:spPr>
      </p:pic>
      <p:sp>
        <p:nvSpPr>
          <p:cNvPr id="8" name="Rectangle 7"/>
          <p:cNvSpPr/>
          <p:nvPr/>
        </p:nvSpPr>
        <p:spPr>
          <a:xfrm>
            <a:off x="2074961" y="3480874"/>
            <a:ext cx="1569660" cy="373757"/>
          </a:xfrm>
          <a:prstGeom prst="rect">
            <a:avLst/>
          </a:prstGeom>
        </p:spPr>
        <p:txBody>
          <a:bodyPr wrap="none">
            <a:spAutoFit/>
          </a:bodyPr>
          <a:lstStyle/>
          <a:p>
            <a:pPr>
              <a:lnSpc>
                <a:spcPct val="107000"/>
              </a:lnSpc>
              <a:spcAft>
                <a:spcPts val="0"/>
              </a:spcAft>
            </a:pPr>
            <a:r>
              <a:rPr lang="en-US" b="1" i="1" dirty="0" err="1">
                <a:latin typeface="Helvetica" panose="020B0604020202020204" pitchFamily="34" charset="0"/>
                <a:ea typeface="Times New Roman" panose="02020603050405020304" pitchFamily="18" charset="0"/>
                <a:cs typeface="Times New Roman" panose="02020603050405020304" pitchFamily="18" charset="0"/>
              </a:rPr>
              <a:t>Gelidium</a:t>
            </a:r>
            <a:r>
              <a:rPr lang="en-US" b="1" i="1" dirty="0">
                <a:latin typeface="Helvetica" panose="020B0604020202020204" pitchFamily="34" charset="0"/>
                <a:ea typeface="Times New Roman" panose="02020603050405020304" pitchFamily="18" charset="0"/>
                <a:cs typeface="Times New Roman" panose="02020603050405020304" pitchFamily="18" charset="0"/>
              </a:rPr>
              <a:t> </a:t>
            </a:r>
            <a:r>
              <a:rPr lang="en-US" b="1" dirty="0">
                <a:latin typeface="Helvetica" panose="020B0604020202020204" pitchFamily="34" charset="0"/>
                <a:ea typeface="Times New Roman" panose="02020603050405020304" pitchFamily="18" charset="0"/>
                <a:cs typeface="Times New Roman" panose="02020603050405020304" pitchFamily="18" charset="0"/>
              </a:rPr>
              <a:t>sp.</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627017" y="3939227"/>
            <a:ext cx="5212080" cy="2604303"/>
          </a:xfrm>
          <a:prstGeom prst="rect">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07000"/>
              </a:lnSpc>
              <a:spcAft>
                <a:spcPts val="1125"/>
              </a:spcAft>
            </a:pP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Warna</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merah</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pada</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rumput</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laut</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ini</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disebabkan</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oleh</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pigmen</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fikoeritrin</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i="1" dirty="0" err="1" smtClean="0">
                <a:latin typeface="Bahnschrift Light Condensed" panose="020B0502040204020203" pitchFamily="34" charset="0"/>
                <a:ea typeface="Times New Roman" panose="02020603050405020304" pitchFamily="18" charset="0"/>
                <a:cs typeface="Times New Roman" panose="02020603050405020304" pitchFamily="18" charset="0"/>
              </a:rPr>
              <a:t>Gelidium</a:t>
            </a:r>
            <a:r>
              <a:rPr lang="id-ID" i="1" dirty="0" smtClean="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sp.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memiliki</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panjang</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kurang</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lebih</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20 cm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dan</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lebar</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1,5 mm.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Thallusnya</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berwarna</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merah</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coklat</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hijau-coklat</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atau</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pirang</a:t>
            </a:r>
            <a:r>
              <a:rPr lang="en-US" dirty="0" smtClean="0">
                <a:latin typeface="Bahnschrift Light Condensed" panose="020B0502040204020203" pitchFamily="34" charset="0"/>
                <a:ea typeface="Times New Roman" panose="02020603050405020304" pitchFamily="18" charset="0"/>
                <a:cs typeface="Times New Roman" panose="02020603050405020304" pitchFamily="18" charset="0"/>
              </a:rPr>
              <a:t>.</a:t>
            </a:r>
            <a:endParaRPr lang="id-ID" dirty="0" smtClean="0">
              <a:latin typeface="Bahnschrift Light Condensed" panose="020B0502040204020203" pitchFamily="34" charset="0"/>
              <a:ea typeface="Times New Roman" panose="02020603050405020304" pitchFamily="18" charset="0"/>
              <a:cs typeface="Times New Roman" panose="02020603050405020304" pitchFamily="18" charset="0"/>
            </a:endParaRPr>
          </a:p>
          <a:p>
            <a:pPr algn="just">
              <a:lnSpc>
                <a:spcPct val="107000"/>
              </a:lnSpc>
              <a:spcAft>
                <a:spcPts val="1125"/>
              </a:spcAft>
            </a:pPr>
            <a:r>
              <a:rPr lang="en-US" dirty="0" err="1">
                <a:latin typeface="Bahnschrift Light Condensed" panose="020B0502040204020203" pitchFamily="34" charset="0"/>
              </a:rPr>
              <a:t>Rumput</a:t>
            </a:r>
            <a:r>
              <a:rPr lang="en-US" dirty="0">
                <a:latin typeface="Bahnschrift Light Condensed" panose="020B0502040204020203" pitchFamily="34" charset="0"/>
              </a:rPr>
              <a:t> </a:t>
            </a:r>
            <a:r>
              <a:rPr lang="en-US" dirty="0" err="1">
                <a:latin typeface="Bahnschrift Light Condensed" panose="020B0502040204020203" pitchFamily="34" charset="0"/>
              </a:rPr>
              <a:t>laut</a:t>
            </a:r>
            <a:r>
              <a:rPr lang="en-US" dirty="0">
                <a:latin typeface="Bahnschrift Light Condensed" panose="020B0502040204020203" pitchFamily="34" charset="0"/>
              </a:rPr>
              <a:t> </a:t>
            </a:r>
            <a:r>
              <a:rPr lang="en-US" dirty="0" err="1">
                <a:latin typeface="Bahnschrift Light Condensed" panose="020B0502040204020203" pitchFamily="34" charset="0"/>
              </a:rPr>
              <a:t>jenis</a:t>
            </a:r>
            <a:r>
              <a:rPr lang="en-US" dirty="0">
                <a:latin typeface="Bahnschrift Light Condensed" panose="020B0502040204020203" pitchFamily="34" charset="0"/>
              </a:rPr>
              <a:t> </a:t>
            </a:r>
            <a:r>
              <a:rPr lang="en-US" dirty="0" err="1">
                <a:latin typeface="Bahnschrift Light Condensed" panose="020B0502040204020203" pitchFamily="34" charset="0"/>
              </a:rPr>
              <a:t>ini</a:t>
            </a:r>
            <a:r>
              <a:rPr lang="en-US" dirty="0">
                <a:latin typeface="Bahnschrift Light Condensed" panose="020B0502040204020203" pitchFamily="34" charset="0"/>
              </a:rPr>
              <a:t> </a:t>
            </a:r>
            <a:r>
              <a:rPr lang="en-US" dirty="0" err="1">
                <a:latin typeface="Bahnschrift Light Condensed" panose="020B0502040204020203" pitchFamily="34" charset="0"/>
              </a:rPr>
              <a:t>memiliki</a:t>
            </a:r>
            <a:r>
              <a:rPr lang="en-US" dirty="0">
                <a:latin typeface="Bahnschrift Light Condensed" panose="020B0502040204020203" pitchFamily="34" charset="0"/>
              </a:rPr>
              <a:t> </a:t>
            </a:r>
            <a:r>
              <a:rPr lang="en-US" dirty="0" err="1">
                <a:latin typeface="Bahnschrift Light Condensed" panose="020B0502040204020203" pitchFamily="34" charset="0"/>
              </a:rPr>
              <a:t>warna</a:t>
            </a:r>
            <a:r>
              <a:rPr lang="en-US" dirty="0">
                <a:latin typeface="Bahnschrift Light Condensed" panose="020B0502040204020203" pitchFamily="34" charset="0"/>
              </a:rPr>
              <a:t> yang </a:t>
            </a:r>
            <a:r>
              <a:rPr lang="en-US" dirty="0" err="1">
                <a:latin typeface="Bahnschrift Light Condensed" panose="020B0502040204020203" pitchFamily="34" charset="0"/>
              </a:rPr>
              <a:t>bervariasi</a:t>
            </a:r>
            <a:r>
              <a:rPr lang="en-US" dirty="0">
                <a:latin typeface="Bahnschrift Light Condensed" panose="020B0502040204020203" pitchFamily="34" charset="0"/>
              </a:rPr>
              <a:t>, </a:t>
            </a:r>
            <a:r>
              <a:rPr lang="en-US" dirty="0" err="1">
                <a:latin typeface="Bahnschrift Light Condensed" panose="020B0502040204020203" pitchFamily="34" charset="0"/>
              </a:rPr>
              <a:t>hal</a:t>
            </a:r>
            <a:r>
              <a:rPr lang="en-US" dirty="0">
                <a:latin typeface="Bahnschrift Light Condensed" panose="020B0502040204020203" pitchFamily="34" charset="0"/>
              </a:rPr>
              <a:t> </a:t>
            </a:r>
            <a:r>
              <a:rPr lang="en-US" dirty="0" err="1">
                <a:latin typeface="Bahnschrift Light Condensed" panose="020B0502040204020203" pitchFamily="34" charset="0"/>
              </a:rPr>
              <a:t>ini</a:t>
            </a:r>
            <a:r>
              <a:rPr lang="en-US" dirty="0">
                <a:latin typeface="Bahnschrift Light Condensed" panose="020B0502040204020203" pitchFamily="34" charset="0"/>
              </a:rPr>
              <a:t> </a:t>
            </a:r>
            <a:r>
              <a:rPr lang="en-US" dirty="0" err="1">
                <a:latin typeface="Bahnschrift Light Condensed" panose="020B0502040204020203" pitchFamily="34" charset="0"/>
              </a:rPr>
              <a:t>terkait</a:t>
            </a:r>
            <a:r>
              <a:rPr lang="en-US" dirty="0">
                <a:latin typeface="Bahnschrift Light Condensed" panose="020B0502040204020203" pitchFamily="34" charset="0"/>
              </a:rPr>
              <a:t> </a:t>
            </a:r>
            <a:r>
              <a:rPr lang="en-US" dirty="0" err="1">
                <a:latin typeface="Bahnschrift Light Condensed" panose="020B0502040204020203" pitchFamily="34" charset="0"/>
              </a:rPr>
              <a:t>fungsi</a:t>
            </a:r>
            <a:r>
              <a:rPr lang="en-US" dirty="0">
                <a:latin typeface="Bahnschrift Light Condensed" panose="020B0502040204020203" pitchFamily="34" charset="0"/>
              </a:rPr>
              <a:t> </a:t>
            </a:r>
            <a:r>
              <a:rPr lang="en-US" dirty="0" err="1">
                <a:latin typeface="Bahnschrift Light Condensed" panose="020B0502040204020203" pitchFamily="34" charset="0"/>
              </a:rPr>
              <a:t>cahaya</a:t>
            </a:r>
            <a:r>
              <a:rPr lang="en-US" dirty="0">
                <a:latin typeface="Bahnschrift Light Condensed" panose="020B0502040204020203" pitchFamily="34" charset="0"/>
              </a:rPr>
              <a:t> </a:t>
            </a:r>
            <a:r>
              <a:rPr lang="en-US" dirty="0" err="1">
                <a:latin typeface="Bahnschrift Light Condensed" panose="020B0502040204020203" pitchFamily="34" charset="0"/>
              </a:rPr>
              <a:t>matahari</a:t>
            </a:r>
            <a:r>
              <a:rPr lang="en-US" dirty="0">
                <a:latin typeface="Bahnschrift Light Condensed" panose="020B0502040204020203" pitchFamily="34" charset="0"/>
              </a:rPr>
              <a:t> </a:t>
            </a:r>
            <a:r>
              <a:rPr lang="en-US" dirty="0" err="1">
                <a:latin typeface="Bahnschrift Light Condensed" panose="020B0502040204020203" pitchFamily="34" charset="0"/>
              </a:rPr>
              <a:t>bagi</a:t>
            </a:r>
            <a:r>
              <a:rPr lang="en-US" dirty="0">
                <a:latin typeface="Bahnschrift Light Condensed" panose="020B0502040204020203" pitchFamily="34" charset="0"/>
              </a:rPr>
              <a:t> </a:t>
            </a:r>
            <a:r>
              <a:rPr lang="en-US" dirty="0" smtClean="0">
                <a:latin typeface="Bahnschrift Light Condensed" panose="020B0502040204020203" pitchFamily="34" charset="0"/>
              </a:rPr>
              <a:t>tum</a:t>
            </a:r>
            <a:r>
              <a:rPr lang="id-ID" dirty="0" smtClean="0">
                <a:latin typeface="Bahnschrift Light Condensed" panose="020B0502040204020203" pitchFamily="34" charset="0"/>
              </a:rPr>
              <a:t>buhan</a:t>
            </a:r>
            <a:r>
              <a:rPr lang="en-US" dirty="0">
                <a:latin typeface="Bahnschrift Light Condensed" panose="020B0502040204020203" pitchFamily="34" charset="0"/>
              </a:rPr>
              <a:t> </a:t>
            </a:r>
            <a:r>
              <a:rPr lang="en-US" dirty="0" err="1">
                <a:latin typeface="Bahnschrift Light Condensed" panose="020B0502040204020203" pitchFamily="34" charset="0"/>
              </a:rPr>
              <a:t>rumput</a:t>
            </a:r>
            <a:r>
              <a:rPr lang="en-US" dirty="0">
                <a:latin typeface="Bahnschrift Light Condensed" panose="020B0502040204020203" pitchFamily="34" charset="0"/>
              </a:rPr>
              <a:t> </a:t>
            </a:r>
            <a:r>
              <a:rPr lang="en-US" dirty="0" err="1">
                <a:latin typeface="Bahnschrift Light Condensed" panose="020B0502040204020203" pitchFamily="34" charset="0"/>
              </a:rPr>
              <a:t>laut</a:t>
            </a:r>
            <a:r>
              <a:rPr lang="en-US" dirty="0">
                <a:latin typeface="Bahnschrift Light Condensed" panose="020B0502040204020203" pitchFamily="34" charset="0"/>
              </a:rPr>
              <a:t> di </a:t>
            </a:r>
            <a:r>
              <a:rPr lang="en-US" dirty="0" err="1">
                <a:latin typeface="Bahnschrift Light Condensed" panose="020B0502040204020203" pitchFamily="34" charset="0"/>
              </a:rPr>
              <a:t>mana</a:t>
            </a:r>
            <a:r>
              <a:rPr lang="en-US" dirty="0">
                <a:latin typeface="Bahnschrift Light Condensed" panose="020B0502040204020203" pitchFamily="34" charset="0"/>
              </a:rPr>
              <a:t> </a:t>
            </a:r>
            <a:r>
              <a:rPr lang="en-US" dirty="0" err="1">
                <a:latin typeface="Bahnschrift Light Condensed" panose="020B0502040204020203" pitchFamily="34" charset="0"/>
              </a:rPr>
              <a:t>ada</a:t>
            </a:r>
            <a:r>
              <a:rPr lang="en-US" dirty="0">
                <a:latin typeface="Bahnschrift Light Condensed" panose="020B0502040204020203" pitchFamily="34" charset="0"/>
              </a:rPr>
              <a:t> </a:t>
            </a:r>
            <a:r>
              <a:rPr lang="en-US" dirty="0" err="1">
                <a:latin typeface="Bahnschrift Light Condensed" panose="020B0502040204020203" pitchFamily="34" charset="0"/>
              </a:rPr>
              <a:t>besar</a:t>
            </a:r>
            <a:r>
              <a:rPr lang="en-US" dirty="0">
                <a:latin typeface="Bahnschrift Light Condensed" panose="020B0502040204020203" pitchFamily="34" charset="0"/>
              </a:rPr>
              <a:t> </a:t>
            </a:r>
            <a:r>
              <a:rPr lang="en-US" dirty="0" err="1">
                <a:latin typeface="Bahnschrift Light Condensed" panose="020B0502040204020203" pitchFamily="34" charset="0"/>
              </a:rPr>
              <a:t>kecilnya</a:t>
            </a:r>
            <a:r>
              <a:rPr lang="en-US" dirty="0">
                <a:latin typeface="Bahnschrift Light Condensed" panose="020B0502040204020203" pitchFamily="34" charset="0"/>
              </a:rPr>
              <a:t> </a:t>
            </a:r>
            <a:r>
              <a:rPr lang="en-US" dirty="0" err="1">
                <a:latin typeface="Bahnschrift Light Condensed" panose="020B0502040204020203" pitchFamily="34" charset="0"/>
              </a:rPr>
              <a:t>intensitas</a:t>
            </a:r>
            <a:r>
              <a:rPr lang="en-US" dirty="0">
                <a:latin typeface="Bahnschrift Light Condensed" panose="020B0502040204020203" pitchFamily="34" charset="0"/>
              </a:rPr>
              <a:t> </a:t>
            </a:r>
            <a:r>
              <a:rPr lang="en-US" dirty="0" err="1">
                <a:latin typeface="Bahnschrift Light Condensed" panose="020B0502040204020203" pitchFamily="34" charset="0"/>
              </a:rPr>
              <a:t>cahaya</a:t>
            </a:r>
            <a:r>
              <a:rPr lang="en-US" dirty="0">
                <a:latin typeface="Bahnschrift Light Condensed" panose="020B0502040204020203" pitchFamily="34" charset="0"/>
              </a:rPr>
              <a:t> </a:t>
            </a:r>
            <a:r>
              <a:rPr lang="en-US" dirty="0" err="1">
                <a:latin typeface="Bahnschrift Light Condensed" panose="020B0502040204020203" pitchFamily="34" charset="0"/>
              </a:rPr>
              <a:t>berpengaruh</a:t>
            </a:r>
            <a:r>
              <a:rPr lang="en-US" dirty="0">
                <a:latin typeface="Bahnschrift Light Condensed" panose="020B0502040204020203" pitchFamily="34" charset="0"/>
              </a:rPr>
              <a:t> </a:t>
            </a:r>
            <a:r>
              <a:rPr lang="en-US" dirty="0" err="1">
                <a:latin typeface="Bahnschrift Light Condensed" panose="020B0502040204020203" pitchFamily="34" charset="0"/>
              </a:rPr>
              <a:t>terhadap</a:t>
            </a:r>
            <a:r>
              <a:rPr lang="en-US" dirty="0">
                <a:latin typeface="Bahnschrift Light Condensed" panose="020B0502040204020203" pitchFamily="34" charset="0"/>
              </a:rPr>
              <a:t> </a:t>
            </a:r>
            <a:r>
              <a:rPr lang="en-US" dirty="0" err="1">
                <a:latin typeface="Bahnschrift Light Condensed" panose="020B0502040204020203" pitchFamily="34" charset="0"/>
              </a:rPr>
              <a:t>warna</a:t>
            </a:r>
            <a:r>
              <a:rPr lang="en-US" dirty="0">
                <a:latin typeface="Bahnschrift Light Condensed" panose="020B0502040204020203" pitchFamily="34" charset="0"/>
              </a:rPr>
              <a:t>.</a:t>
            </a:r>
            <a:endParaRPr lang="en-US" dirty="0">
              <a:effectLst/>
              <a:latin typeface="Bahnschrift Light Condensed" panose="020B0502040204020203" pitchFamily="34" charset="0"/>
              <a:ea typeface="Calibri" panose="020F0502020204030204" pitchFamily="34" charset="0"/>
              <a:cs typeface="Times New Roman" panose="02020603050405020304" pitchFamily="18" charset="0"/>
            </a:endParaRPr>
          </a:p>
        </p:txBody>
      </p:sp>
      <p:pic>
        <p:nvPicPr>
          <p:cNvPr id="10" name="Picture 9" descr="gracilaria2">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7275069" y="1423772"/>
            <a:ext cx="2855595" cy="2138045"/>
          </a:xfrm>
          <a:prstGeom prst="rect">
            <a:avLst/>
          </a:prstGeom>
          <a:noFill/>
          <a:ln>
            <a:noFill/>
          </a:ln>
        </p:spPr>
      </p:pic>
      <p:sp>
        <p:nvSpPr>
          <p:cNvPr id="11" name="Rectangle 10"/>
          <p:cNvSpPr/>
          <p:nvPr/>
        </p:nvSpPr>
        <p:spPr>
          <a:xfrm>
            <a:off x="6805747" y="3939227"/>
            <a:ext cx="4611189" cy="2463238"/>
          </a:xfrm>
          <a:prstGeom prst="rect">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07000"/>
              </a:lnSpc>
              <a:spcAft>
                <a:spcPts val="1125"/>
              </a:spcAft>
            </a:pPr>
            <a:r>
              <a:rPr lang="en-US" i="1" dirty="0">
                <a:latin typeface="Bahnschrift Light Condensed" panose="020B0502040204020203" pitchFamily="34" charset="0"/>
                <a:ea typeface="Times New Roman" panose="02020603050405020304" pitchFamily="18" charset="0"/>
                <a:cs typeface="Times New Roman" panose="02020603050405020304" pitchFamily="18" charset="0"/>
              </a:rPr>
              <a:t>G. </a:t>
            </a:r>
            <a:r>
              <a:rPr lang="en-US" i="1" dirty="0" err="1">
                <a:latin typeface="Bahnschrift Light Condensed" panose="020B0502040204020203" pitchFamily="34" charset="0"/>
                <a:ea typeface="Times New Roman" panose="02020603050405020304" pitchFamily="18" charset="0"/>
                <a:cs typeface="Times New Roman" panose="02020603050405020304" pitchFamily="18" charset="0"/>
              </a:rPr>
              <a:t>verrucosa</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memiliki</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bentukan</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yang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menyerupai</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akar</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batang</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daun</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atau</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buah</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yang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disebut</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thallus</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Ciri-ciri</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umum</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i="1" dirty="0">
                <a:latin typeface="Bahnschrift Light Condensed" panose="020B0502040204020203" pitchFamily="34" charset="0"/>
                <a:ea typeface="Times New Roman" panose="02020603050405020304" pitchFamily="18" charset="0"/>
                <a:cs typeface="Times New Roman" panose="02020603050405020304" pitchFamily="18" charset="0"/>
              </a:rPr>
              <a:t>G. </a:t>
            </a:r>
            <a:r>
              <a:rPr lang="en-US" i="1" dirty="0" err="1">
                <a:latin typeface="Bahnschrift Light Condensed" panose="020B0502040204020203" pitchFamily="34" charset="0"/>
                <a:ea typeface="Times New Roman" panose="02020603050405020304" pitchFamily="18" charset="0"/>
                <a:cs typeface="Times New Roman" panose="02020603050405020304" pitchFamily="18" charset="0"/>
              </a:rPr>
              <a:t>verrucosa</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pada</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bentuk</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thallusnya</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yang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menipis</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dan</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silindris</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dengan</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bentukan</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percabangan</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yang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tidak</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teratur</a:t>
            </a:r>
            <a:r>
              <a:rPr lang="en-US" dirty="0" smtClean="0">
                <a:latin typeface="Bahnschrift Light Condensed" panose="020B0502040204020203" pitchFamily="34" charset="0"/>
                <a:ea typeface="Times New Roman" panose="02020603050405020304" pitchFamily="18" charset="0"/>
                <a:cs typeface="Times New Roman" panose="02020603050405020304" pitchFamily="18" charset="0"/>
              </a:rPr>
              <a:t>.</a:t>
            </a:r>
            <a:r>
              <a:rPr lang="id-ID" dirty="0" smtClean="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rPr>
              <a:t>Suhu</a:t>
            </a:r>
            <a:r>
              <a:rPr lang="en-US" dirty="0">
                <a:latin typeface="Bahnschrift Light Condensed" panose="020B0502040204020203" pitchFamily="34" charset="0"/>
              </a:rPr>
              <a:t> yang optimum </a:t>
            </a:r>
            <a:r>
              <a:rPr lang="en-US" dirty="0" err="1">
                <a:latin typeface="Bahnschrift Light Condensed" panose="020B0502040204020203" pitchFamily="34" charset="0"/>
              </a:rPr>
              <a:t>untuk</a:t>
            </a:r>
            <a:r>
              <a:rPr lang="en-US" dirty="0">
                <a:latin typeface="Bahnschrift Light Condensed" panose="020B0502040204020203" pitchFamily="34" charset="0"/>
              </a:rPr>
              <a:t> </a:t>
            </a:r>
            <a:r>
              <a:rPr lang="en-US" dirty="0" err="1">
                <a:latin typeface="Bahnschrift Light Condensed" panose="020B0502040204020203" pitchFamily="34" charset="0"/>
              </a:rPr>
              <a:t>pertumbuhan</a:t>
            </a:r>
            <a:r>
              <a:rPr lang="en-US" dirty="0">
                <a:latin typeface="Bahnschrift Light Condensed" panose="020B0502040204020203" pitchFamily="34" charset="0"/>
              </a:rPr>
              <a:t> </a:t>
            </a:r>
            <a:r>
              <a:rPr lang="en-US" dirty="0" err="1">
                <a:latin typeface="Bahnschrift Light Condensed" panose="020B0502040204020203" pitchFamily="34" charset="0"/>
              </a:rPr>
              <a:t>adalah</a:t>
            </a:r>
            <a:r>
              <a:rPr lang="en-US" dirty="0">
                <a:latin typeface="Bahnschrift Light Condensed" panose="020B0502040204020203" pitchFamily="34" charset="0"/>
              </a:rPr>
              <a:t> 20-28</a:t>
            </a:r>
            <a:r>
              <a:rPr lang="en-US" baseline="30000" dirty="0">
                <a:latin typeface="Bahnschrift Light Condensed" panose="020B0502040204020203" pitchFamily="34" charset="0"/>
              </a:rPr>
              <a:t>o </a:t>
            </a:r>
            <a:r>
              <a:rPr lang="en-US" dirty="0">
                <a:latin typeface="Bahnschrift Light Condensed" panose="020B0502040204020203" pitchFamily="34" charset="0"/>
              </a:rPr>
              <a:t>C </a:t>
            </a:r>
            <a:r>
              <a:rPr lang="en-US" dirty="0" err="1">
                <a:latin typeface="Bahnschrift Light Condensed" panose="020B0502040204020203" pitchFamily="34" charset="0"/>
              </a:rPr>
              <a:t>dan</a:t>
            </a:r>
            <a:r>
              <a:rPr lang="en-US" dirty="0">
                <a:latin typeface="Bahnschrift Light Condensed" panose="020B0502040204020203" pitchFamily="34" charset="0"/>
              </a:rPr>
              <a:t> pH optimum </a:t>
            </a:r>
            <a:r>
              <a:rPr lang="en-US" dirty="0" err="1">
                <a:latin typeface="Bahnschrift Light Condensed" panose="020B0502040204020203" pitchFamily="34" charset="0"/>
              </a:rPr>
              <a:t>antara</a:t>
            </a:r>
            <a:r>
              <a:rPr lang="en-US" dirty="0">
                <a:latin typeface="Bahnschrift Light Condensed" panose="020B0502040204020203" pitchFamily="34" charset="0"/>
              </a:rPr>
              <a:t> 6-9. </a:t>
            </a:r>
            <a:r>
              <a:rPr lang="en-US" dirty="0" err="1">
                <a:latin typeface="Bahnschrift Light Condensed" panose="020B0502040204020203" pitchFamily="34" charset="0"/>
              </a:rPr>
              <a:t>Selain</a:t>
            </a:r>
            <a:r>
              <a:rPr lang="en-US" dirty="0">
                <a:latin typeface="Bahnschrift Light Condensed" panose="020B0502040204020203" pitchFamily="34" charset="0"/>
              </a:rPr>
              <a:t> </a:t>
            </a:r>
            <a:r>
              <a:rPr lang="en-US" dirty="0" err="1">
                <a:latin typeface="Bahnschrift Light Condensed" panose="020B0502040204020203" pitchFamily="34" charset="0"/>
              </a:rPr>
              <a:t>itu</a:t>
            </a:r>
            <a:r>
              <a:rPr lang="en-US" dirty="0">
                <a:latin typeface="Bahnschrift Light Condensed" panose="020B0502040204020203" pitchFamily="34" charset="0"/>
              </a:rPr>
              <a:t>, </a:t>
            </a:r>
            <a:r>
              <a:rPr lang="en-US" dirty="0" err="1">
                <a:latin typeface="Bahnschrift Light Condensed" panose="020B0502040204020203" pitchFamily="34" charset="0"/>
              </a:rPr>
              <a:t>substrat</a:t>
            </a:r>
            <a:r>
              <a:rPr lang="en-US" dirty="0">
                <a:latin typeface="Bahnschrift Light Condensed" panose="020B0502040204020203" pitchFamily="34" charset="0"/>
              </a:rPr>
              <a:t> </a:t>
            </a:r>
            <a:r>
              <a:rPr lang="en-US" dirty="0" err="1">
                <a:latin typeface="Bahnschrift Light Condensed" panose="020B0502040204020203" pitchFamily="34" charset="0"/>
              </a:rPr>
              <a:t>tempat</a:t>
            </a:r>
            <a:r>
              <a:rPr lang="en-US" dirty="0">
                <a:latin typeface="Bahnschrift Light Condensed" panose="020B0502040204020203" pitchFamily="34" charset="0"/>
              </a:rPr>
              <a:t> </a:t>
            </a:r>
            <a:r>
              <a:rPr lang="en-US" dirty="0" err="1">
                <a:latin typeface="Bahnschrift Light Condensed" panose="020B0502040204020203" pitchFamily="34" charset="0"/>
              </a:rPr>
              <a:t>melekatnya</a:t>
            </a:r>
            <a:r>
              <a:rPr lang="en-US" dirty="0">
                <a:latin typeface="Bahnschrift Light Condensed" panose="020B0502040204020203" pitchFamily="34" charset="0"/>
              </a:rPr>
              <a:t> </a:t>
            </a:r>
            <a:r>
              <a:rPr lang="en-US" i="1" dirty="0">
                <a:latin typeface="Bahnschrift Light Condensed" panose="020B0502040204020203" pitchFamily="34" charset="0"/>
              </a:rPr>
              <a:t>G. </a:t>
            </a:r>
            <a:r>
              <a:rPr lang="en-US" i="1" dirty="0" err="1">
                <a:latin typeface="Bahnschrift Light Condensed" panose="020B0502040204020203" pitchFamily="34" charset="0"/>
              </a:rPr>
              <a:t>verrucosa</a:t>
            </a:r>
            <a:r>
              <a:rPr lang="en-US" dirty="0">
                <a:latin typeface="Bahnschrift Light Condensed" panose="020B0502040204020203" pitchFamily="34" charset="0"/>
              </a:rPr>
              <a:t> </a:t>
            </a:r>
            <a:r>
              <a:rPr lang="en-US" dirty="0" err="1">
                <a:latin typeface="Bahnschrift Light Condensed" panose="020B0502040204020203" pitchFamily="34" charset="0"/>
              </a:rPr>
              <a:t>berupa</a:t>
            </a:r>
            <a:r>
              <a:rPr lang="en-US" dirty="0">
                <a:latin typeface="Bahnschrift Light Condensed" panose="020B0502040204020203" pitchFamily="34" charset="0"/>
              </a:rPr>
              <a:t> </a:t>
            </a:r>
            <a:r>
              <a:rPr lang="en-US" dirty="0" err="1">
                <a:latin typeface="Bahnschrift Light Condensed" panose="020B0502040204020203" pitchFamily="34" charset="0"/>
              </a:rPr>
              <a:t>batu</a:t>
            </a:r>
            <a:r>
              <a:rPr lang="en-US" dirty="0">
                <a:latin typeface="Bahnschrift Light Condensed" panose="020B0502040204020203" pitchFamily="34" charset="0"/>
              </a:rPr>
              <a:t>, </a:t>
            </a:r>
            <a:r>
              <a:rPr lang="en-US" dirty="0" err="1">
                <a:latin typeface="Bahnschrift Light Condensed" panose="020B0502040204020203" pitchFamily="34" charset="0"/>
              </a:rPr>
              <a:t>pasir</a:t>
            </a:r>
            <a:r>
              <a:rPr lang="en-US" dirty="0">
                <a:latin typeface="Bahnschrift Light Condensed" panose="020B0502040204020203" pitchFamily="34" charset="0"/>
              </a:rPr>
              <a:t> </a:t>
            </a:r>
            <a:r>
              <a:rPr lang="en-US" dirty="0" err="1">
                <a:latin typeface="Bahnschrift Light Condensed" panose="020B0502040204020203" pitchFamily="34" charset="0"/>
              </a:rPr>
              <a:t>dan</a:t>
            </a:r>
            <a:r>
              <a:rPr lang="en-US" dirty="0">
                <a:latin typeface="Bahnschrift Light Condensed" panose="020B0502040204020203" pitchFamily="34" charset="0"/>
              </a:rPr>
              <a:t> </a:t>
            </a:r>
            <a:r>
              <a:rPr lang="en-US" dirty="0" err="1">
                <a:latin typeface="Bahnschrift Light Condensed" panose="020B0502040204020203" pitchFamily="34" charset="0"/>
              </a:rPr>
              <a:t>lumpur</a:t>
            </a:r>
            <a:endParaRPr lang="en-US" dirty="0">
              <a:effectLst/>
              <a:latin typeface="Bahnschrift Light Condensed" panose="020B0502040204020203" pitchFamily="34" charset="0"/>
              <a:ea typeface="Calibri" panose="020F0502020204030204" pitchFamily="34" charset="0"/>
              <a:cs typeface="Times New Roman" panose="02020603050405020304" pitchFamily="18" charset="0"/>
            </a:endParaRPr>
          </a:p>
        </p:txBody>
      </p:sp>
      <p:sp>
        <p:nvSpPr>
          <p:cNvPr id="12" name="Rectangle 11"/>
          <p:cNvSpPr/>
          <p:nvPr/>
        </p:nvSpPr>
        <p:spPr>
          <a:xfrm>
            <a:off x="7494843" y="3480874"/>
            <a:ext cx="2416046" cy="369332"/>
          </a:xfrm>
          <a:prstGeom prst="rect">
            <a:avLst/>
          </a:prstGeom>
        </p:spPr>
        <p:txBody>
          <a:bodyPr wrap="none">
            <a:spAutoFit/>
          </a:bodyPr>
          <a:lstStyle/>
          <a:p>
            <a:r>
              <a:rPr lang="en-US" b="1" i="1" dirty="0" err="1">
                <a:latin typeface="Helvetica" panose="020B0604020202020204" pitchFamily="34" charset="0"/>
                <a:ea typeface="Times New Roman" panose="02020603050405020304" pitchFamily="18" charset="0"/>
              </a:rPr>
              <a:t>Gracilaria</a:t>
            </a:r>
            <a:r>
              <a:rPr lang="en-US" b="1" i="1" dirty="0">
                <a:latin typeface="Helvetica" panose="020B0604020202020204" pitchFamily="34" charset="0"/>
                <a:ea typeface="Times New Roman" panose="02020603050405020304" pitchFamily="18" charset="0"/>
              </a:rPr>
              <a:t> </a:t>
            </a:r>
            <a:r>
              <a:rPr lang="en-US" b="1" i="1" dirty="0" err="1">
                <a:latin typeface="Helvetica" panose="020B0604020202020204" pitchFamily="34" charset="0"/>
                <a:ea typeface="Times New Roman" panose="02020603050405020304" pitchFamily="18" charset="0"/>
              </a:rPr>
              <a:t>verrucosa</a:t>
            </a:r>
            <a:endParaRPr lang="en-US" dirty="0"/>
          </a:p>
        </p:txBody>
      </p:sp>
    </p:spTree>
    <p:extLst>
      <p:ext uri="{BB962C8B-B14F-4D97-AF65-F5344CB8AC3E}">
        <p14:creationId xmlns:p14="http://schemas.microsoft.com/office/powerpoint/2010/main" val="16472695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6650" y="235876"/>
            <a:ext cx="10006149" cy="853911"/>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id-ID" b="1" dirty="0"/>
              <a:t>Jenis-jenis rumput laut spesies </a:t>
            </a:r>
            <a:r>
              <a:rPr lang="id-ID" b="1" dirty="0" smtClean="0"/>
              <a:t>Phaeophyceae </a:t>
            </a:r>
            <a:r>
              <a:rPr lang="id-ID" b="1" dirty="0"/>
              <a:t>(rumput laut </a:t>
            </a:r>
            <a:r>
              <a:rPr lang="id-ID" b="1" dirty="0" smtClean="0"/>
              <a:t>cokelat)</a:t>
            </a:r>
            <a:endParaRPr lang="en-US" b="1" dirty="0"/>
          </a:p>
        </p:txBody>
      </p:sp>
      <p:pic>
        <p:nvPicPr>
          <p:cNvPr id="4" name="Picture 3" descr="sargassum-new">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267096" y="1459422"/>
            <a:ext cx="2855595" cy="2166620"/>
          </a:xfrm>
          <a:prstGeom prst="rect">
            <a:avLst/>
          </a:prstGeom>
          <a:noFill/>
          <a:ln>
            <a:noFill/>
          </a:ln>
        </p:spPr>
      </p:pic>
      <p:sp>
        <p:nvSpPr>
          <p:cNvPr id="6" name="Rectangle 5"/>
          <p:cNvSpPr/>
          <p:nvPr/>
        </p:nvSpPr>
        <p:spPr>
          <a:xfrm>
            <a:off x="378823" y="3995678"/>
            <a:ext cx="5159828" cy="2308324"/>
          </a:xfrm>
          <a:prstGeom prst="rect">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just"/>
            <a:r>
              <a:rPr lang="en-US" dirty="0" err="1" smtClean="0">
                <a:latin typeface="Bahnschrift SemiLight Condensed" panose="020B0502040204020203" pitchFamily="34" charset="0"/>
                <a:ea typeface="Times New Roman" panose="02020603050405020304" pitchFamily="18" charset="0"/>
              </a:rPr>
              <a:t>Rumput</a:t>
            </a:r>
            <a:r>
              <a:rPr lang="en-US" dirty="0" smtClean="0">
                <a:latin typeface="Bahnschrift SemiLight Condensed" panose="020B0502040204020203" pitchFamily="34" charset="0"/>
                <a:ea typeface="Times New Roman" panose="02020603050405020304" pitchFamily="18" charset="0"/>
              </a:rPr>
              <a:t> </a:t>
            </a:r>
            <a:r>
              <a:rPr lang="en-US" dirty="0" err="1" smtClean="0">
                <a:latin typeface="Bahnschrift SemiLight Condensed" panose="020B0502040204020203" pitchFamily="34" charset="0"/>
                <a:ea typeface="Times New Roman" panose="02020603050405020304" pitchFamily="18" charset="0"/>
              </a:rPr>
              <a:t>laut</a:t>
            </a:r>
            <a:r>
              <a:rPr lang="en-US" dirty="0" smtClean="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jenis</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ini</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mampu</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tumbuh</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pada</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substrat</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batu</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karang</a:t>
            </a:r>
            <a:r>
              <a:rPr lang="en-US" dirty="0">
                <a:latin typeface="Bahnschrift SemiLight Condensed" panose="020B0502040204020203" pitchFamily="34" charset="0"/>
                <a:ea typeface="Times New Roman" panose="02020603050405020304" pitchFamily="18" charset="0"/>
              </a:rPr>
              <a:t> di </a:t>
            </a:r>
            <a:r>
              <a:rPr lang="en-US" dirty="0" err="1">
                <a:latin typeface="Bahnschrift SemiLight Condensed" panose="020B0502040204020203" pitchFamily="34" charset="0"/>
                <a:ea typeface="Times New Roman" panose="02020603050405020304" pitchFamily="18" charset="0"/>
              </a:rPr>
              <a:t>daerah</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berombak</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Rumput</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laut</a:t>
            </a:r>
            <a:r>
              <a:rPr lang="en-US" dirty="0">
                <a:latin typeface="Bahnschrift SemiLight Condensed" panose="020B0502040204020203" pitchFamily="34" charset="0"/>
                <a:ea typeface="Times New Roman" panose="02020603050405020304" pitchFamily="18" charset="0"/>
              </a:rPr>
              <a:t> </a:t>
            </a:r>
            <a:r>
              <a:rPr lang="en-US" i="1" dirty="0" err="1">
                <a:latin typeface="Bahnschrift SemiLight Condensed" panose="020B0502040204020203" pitchFamily="34" charset="0"/>
                <a:ea typeface="Times New Roman" panose="02020603050405020304" pitchFamily="18" charset="0"/>
              </a:rPr>
              <a:t>Sargassum</a:t>
            </a:r>
            <a:r>
              <a:rPr lang="en-US" dirty="0">
                <a:latin typeface="Bahnschrift SemiLight Condensed" panose="020B0502040204020203" pitchFamily="34" charset="0"/>
                <a:ea typeface="Times New Roman" panose="02020603050405020304" pitchFamily="18" charset="0"/>
              </a:rPr>
              <a:t> sp. </a:t>
            </a:r>
            <a:r>
              <a:rPr lang="en-US" dirty="0" err="1">
                <a:latin typeface="Bahnschrift SemiLight Condensed" panose="020B0502040204020203" pitchFamily="34" charset="0"/>
                <a:ea typeface="Times New Roman" panose="02020603050405020304" pitchFamily="18" charset="0"/>
              </a:rPr>
              <a:t>telah</a:t>
            </a:r>
            <a:r>
              <a:rPr lang="en-US" dirty="0">
                <a:latin typeface="Bahnschrift SemiLight Condensed" panose="020B0502040204020203" pitchFamily="34" charset="0"/>
                <a:ea typeface="Times New Roman" panose="02020603050405020304" pitchFamily="18" charset="0"/>
              </a:rPr>
              <a:t> lama </a:t>
            </a:r>
            <a:r>
              <a:rPr lang="en-US" dirty="0" err="1">
                <a:latin typeface="Bahnschrift SemiLight Condensed" panose="020B0502040204020203" pitchFamily="34" charset="0"/>
                <a:ea typeface="Times New Roman" panose="02020603050405020304" pitchFamily="18" charset="0"/>
              </a:rPr>
              <a:t>dimanfaatkan</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sebagai</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bahan</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makanan</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dan</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obat</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Sebagai</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sumber</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gizi</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rumput</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laut</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memiliki</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kandungan</a:t>
            </a:r>
            <a:r>
              <a:rPr lang="en-US" dirty="0">
                <a:latin typeface="Bahnschrift SemiLight Condensed" panose="020B0502040204020203" pitchFamily="34" charset="0"/>
                <a:ea typeface="Times New Roman" panose="02020603050405020304" pitchFamily="18" charset="0"/>
              </a:rPr>
              <a:t> </a:t>
            </a:r>
            <a:r>
              <a:rPr lang="en-US" dirty="0" err="1" smtClean="0">
                <a:latin typeface="Bahnschrift SemiLight Condensed" panose="020B0502040204020203" pitchFamily="34" charset="0"/>
                <a:ea typeface="Times New Roman" panose="02020603050405020304" pitchFamily="18" charset="0"/>
              </a:rPr>
              <a:t>karbohidrat</a:t>
            </a:r>
            <a:r>
              <a:rPr lang="en-US" dirty="0" smtClean="0">
                <a:latin typeface="Bahnschrift SemiLight Condensed" panose="020B0502040204020203" pitchFamily="34" charset="0"/>
                <a:ea typeface="Times New Roman" panose="02020603050405020304" pitchFamily="18" charset="0"/>
              </a:rPr>
              <a:t> </a:t>
            </a:r>
            <a:r>
              <a:rPr lang="en-US" dirty="0">
                <a:latin typeface="Bahnschrift SemiLight Condensed" panose="020B0502040204020203" pitchFamily="34" charset="0"/>
                <a:ea typeface="Times New Roman" panose="02020603050405020304" pitchFamily="18" charset="0"/>
              </a:rPr>
              <a:t>(</a:t>
            </a:r>
            <a:r>
              <a:rPr lang="en-US" dirty="0" err="1">
                <a:latin typeface="Bahnschrift SemiLight Condensed" panose="020B0502040204020203" pitchFamily="34" charset="0"/>
                <a:ea typeface="Times New Roman" panose="02020603050405020304" pitchFamily="18" charset="0"/>
              </a:rPr>
              <a:t>gula</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atau</a:t>
            </a:r>
            <a:r>
              <a:rPr lang="en-US" dirty="0">
                <a:latin typeface="Bahnschrift SemiLight Condensed" panose="020B0502040204020203" pitchFamily="34" charset="0"/>
                <a:ea typeface="Times New Roman" panose="02020603050405020304" pitchFamily="18" charset="0"/>
              </a:rPr>
              <a:t> </a:t>
            </a:r>
            <a:r>
              <a:rPr lang="en-US" i="1" dirty="0" smtClean="0">
                <a:latin typeface="Bahnschrift SemiLight Condensed" panose="020B0502040204020203" pitchFamily="34" charset="0"/>
                <a:ea typeface="Times New Roman" panose="02020603050405020304" pitchFamily="18" charset="0"/>
              </a:rPr>
              <a:t>vegetable</a:t>
            </a:r>
            <a:r>
              <a:rPr lang="id-ID" i="1" dirty="0" smtClean="0">
                <a:latin typeface="Bahnschrift SemiLight Condensed" panose="020B0502040204020203" pitchFamily="34" charset="0"/>
                <a:ea typeface="Times New Roman" panose="02020603050405020304" pitchFamily="18" charset="0"/>
              </a:rPr>
              <a:t> </a:t>
            </a:r>
            <a:r>
              <a:rPr lang="en-US" i="1" dirty="0" smtClean="0">
                <a:latin typeface="Bahnschrift SemiLight Condensed" panose="020B0502040204020203" pitchFamily="34" charset="0"/>
                <a:ea typeface="Times New Roman" panose="02020603050405020304" pitchFamily="18" charset="0"/>
              </a:rPr>
              <a:t>gum</a:t>
            </a:r>
            <a:r>
              <a:rPr lang="en-US" dirty="0" smtClean="0">
                <a:latin typeface="Bahnschrift SemiLight Condensed" panose="020B0502040204020203" pitchFamily="34" charset="0"/>
                <a:ea typeface="Times New Roman" panose="02020603050405020304" pitchFamily="18" charset="0"/>
              </a:rPr>
              <a:t>).</a:t>
            </a:r>
            <a:r>
              <a:rPr lang="id-ID" dirty="0" smtClean="0">
                <a:latin typeface="Bahnschrift SemiLight Condensed" panose="020B0502040204020203" pitchFamily="34" charset="0"/>
                <a:ea typeface="Times New Roman" panose="02020603050405020304" pitchFamily="18" charset="0"/>
              </a:rPr>
              <a:t> </a:t>
            </a:r>
            <a:r>
              <a:rPr lang="en-US" dirty="0" err="1" smtClean="0">
                <a:latin typeface="Bahnschrift SemiLight Condensed" panose="020B0502040204020203" pitchFamily="34" charset="0"/>
                <a:ea typeface="Times New Roman" panose="02020603050405020304" pitchFamily="18" charset="0"/>
              </a:rPr>
              <a:t>Karbohidrat</a:t>
            </a:r>
            <a:r>
              <a:rPr lang="en-US" dirty="0" smtClean="0">
                <a:latin typeface="Bahnschrift SemiLight Condensed" panose="020B0502040204020203" pitchFamily="34" charset="0"/>
                <a:ea typeface="Times New Roman" panose="02020603050405020304" pitchFamily="18" charset="0"/>
              </a:rPr>
              <a:t> </a:t>
            </a:r>
            <a:r>
              <a:rPr lang="en-US" dirty="0">
                <a:latin typeface="Bahnschrift SemiLight Condensed" panose="020B0502040204020203" pitchFamily="34" charset="0"/>
                <a:ea typeface="Times New Roman" panose="02020603050405020304" pitchFamily="18" charset="0"/>
              </a:rPr>
              <a:t>yang </a:t>
            </a:r>
            <a:r>
              <a:rPr lang="en-US" dirty="0" err="1">
                <a:latin typeface="Bahnschrift SemiLight Condensed" panose="020B0502040204020203" pitchFamily="34" charset="0"/>
                <a:ea typeface="Times New Roman" panose="02020603050405020304" pitchFamily="18" charset="0"/>
              </a:rPr>
              <a:t>disimpan</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sebagian</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besar</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tersedia</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dalam</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bentuk</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laminaran</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polisakarida</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glukosa</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terbentuk</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dari</a:t>
            </a:r>
            <a:r>
              <a:rPr lang="en-US" dirty="0">
                <a:latin typeface="Bahnschrift SemiLight Condensed" panose="020B0502040204020203" pitchFamily="34" charset="0"/>
                <a:ea typeface="Times New Roman" panose="02020603050405020304" pitchFamily="18" charset="0"/>
              </a:rPr>
              <a:t>  proses  </a:t>
            </a:r>
            <a:r>
              <a:rPr lang="en-US" dirty="0" err="1">
                <a:latin typeface="Bahnschrift SemiLight Condensed" panose="020B0502040204020203" pitchFamily="34" charset="0"/>
                <a:ea typeface="Times New Roman" panose="02020603050405020304" pitchFamily="18" charset="0"/>
              </a:rPr>
              <a:t>fotosintesis</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disertai</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dengan</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pati</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dalam</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jumlah</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tertentu</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tergantung</a:t>
            </a:r>
            <a:r>
              <a:rPr lang="en-US" dirty="0">
                <a:latin typeface="Bahnschrift SemiLight Condensed" panose="020B0502040204020203" pitchFamily="34" charset="0"/>
                <a:ea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rPr>
              <a:t>spesiesnya</a:t>
            </a:r>
            <a:endParaRPr lang="en-US" dirty="0">
              <a:latin typeface="Bahnschrift SemiLight Condensed" panose="020B0502040204020203" pitchFamily="34" charset="0"/>
            </a:endParaRPr>
          </a:p>
        </p:txBody>
      </p:sp>
      <p:sp>
        <p:nvSpPr>
          <p:cNvPr id="8" name="Rectangle 7"/>
          <p:cNvSpPr/>
          <p:nvPr/>
        </p:nvSpPr>
        <p:spPr>
          <a:xfrm>
            <a:off x="1606892" y="3599464"/>
            <a:ext cx="1826141" cy="373757"/>
          </a:xfrm>
          <a:prstGeom prst="rect">
            <a:avLst/>
          </a:prstGeom>
        </p:spPr>
        <p:txBody>
          <a:bodyPr wrap="none">
            <a:spAutoFit/>
          </a:bodyPr>
          <a:lstStyle/>
          <a:p>
            <a:pPr>
              <a:lnSpc>
                <a:spcPct val="107000"/>
              </a:lnSpc>
              <a:spcAft>
                <a:spcPts val="0"/>
              </a:spcAft>
            </a:pPr>
            <a:r>
              <a:rPr lang="en-US" b="1" i="1" dirty="0" err="1" smtClean="0">
                <a:latin typeface="Helvetica" panose="020B0604020202020204" pitchFamily="34" charset="0"/>
                <a:ea typeface="Times New Roman" panose="02020603050405020304" pitchFamily="18" charset="0"/>
                <a:cs typeface="Times New Roman" panose="02020603050405020304" pitchFamily="18" charset="0"/>
              </a:rPr>
              <a:t>Sargassum</a:t>
            </a:r>
            <a:r>
              <a:rPr lang="en-US" b="1" dirty="0">
                <a:latin typeface="Helvetica" panose="020B0604020202020204" pitchFamily="34" charset="0"/>
                <a:ea typeface="Times New Roman" panose="02020603050405020304" pitchFamily="18" charset="0"/>
                <a:cs typeface="Times New Roman" panose="02020603050405020304" pitchFamily="18" charset="0"/>
              </a:rPr>
              <a:t> sp.</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descr="turbinaria3076">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7650051" y="1424596"/>
            <a:ext cx="2797250" cy="2166620"/>
          </a:xfrm>
          <a:prstGeom prst="rect">
            <a:avLst/>
          </a:prstGeom>
          <a:noFill/>
          <a:ln>
            <a:noFill/>
          </a:ln>
        </p:spPr>
      </p:pic>
      <p:sp>
        <p:nvSpPr>
          <p:cNvPr id="10" name="Rectangle 9"/>
          <p:cNvSpPr/>
          <p:nvPr/>
        </p:nvSpPr>
        <p:spPr>
          <a:xfrm>
            <a:off x="8614319" y="3583495"/>
            <a:ext cx="1013405" cy="685059"/>
          </a:xfrm>
          <a:prstGeom prst="rect">
            <a:avLst/>
          </a:prstGeom>
        </p:spPr>
        <p:txBody>
          <a:bodyPr wrap="square">
            <a:spAutoFit/>
          </a:bodyPr>
          <a:lstStyle/>
          <a:p>
            <a:pPr>
              <a:lnSpc>
                <a:spcPct val="107000"/>
              </a:lnSpc>
              <a:spcAft>
                <a:spcPts val="0"/>
              </a:spcAft>
            </a:pPr>
            <a:r>
              <a:rPr lang="en-US" b="1" i="1" dirty="0" err="1">
                <a:latin typeface="Helvetica" panose="020B0604020202020204" pitchFamily="34" charset="0"/>
                <a:ea typeface="Times New Roman" panose="02020603050405020304" pitchFamily="18" charset="0"/>
                <a:cs typeface="Times New Roman" panose="02020603050405020304" pitchFamily="18" charset="0"/>
              </a:rPr>
              <a:t>Turbinaria</a:t>
            </a:r>
            <a:r>
              <a:rPr lang="en-US" b="1" i="1" dirty="0">
                <a:latin typeface="Helvetica" panose="020B0604020202020204" pitchFamily="34" charset="0"/>
                <a:ea typeface="Times New Roman" panose="02020603050405020304" pitchFamily="18" charset="0"/>
                <a:cs typeface="Times New Roman" panose="02020603050405020304" pitchFamily="18" charset="0"/>
              </a:rPr>
              <a:t> </a:t>
            </a:r>
            <a:r>
              <a:rPr lang="en-US" b="1" dirty="0">
                <a:latin typeface="Helvetica" panose="020B0604020202020204" pitchFamily="34" charset="0"/>
                <a:ea typeface="Times New Roman" panose="02020603050405020304" pitchFamily="18" charset="0"/>
                <a:cs typeface="Times New Roman" panose="02020603050405020304" pitchFamily="18" charset="0"/>
              </a:rPr>
              <a:t>sp.</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p:cNvSpPr/>
          <p:nvPr/>
        </p:nvSpPr>
        <p:spPr>
          <a:xfrm>
            <a:off x="6648994" y="3973221"/>
            <a:ext cx="4954872" cy="2463238"/>
          </a:xfrm>
          <a:prstGeom prst="rect">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07000"/>
              </a:lnSpc>
              <a:spcAft>
                <a:spcPts val="1125"/>
              </a:spcAft>
              <a:tabLst>
                <a:tab pos="2610485" algn="l"/>
              </a:tabLst>
            </a:pPr>
            <a:r>
              <a:rPr lang="en-US" dirty="0" err="1" smtClean="0">
                <a:latin typeface="Bahnschrift SemiLight Condensed" panose="020B0502040204020203" pitchFamily="34" charset="0"/>
                <a:ea typeface="Times New Roman" panose="02020603050405020304" pitchFamily="18" charset="0"/>
                <a:cs typeface="Times New Roman" panose="02020603050405020304" pitchFamily="18" charset="0"/>
              </a:rPr>
              <a:t>Ciri</a:t>
            </a:r>
            <a:r>
              <a:rPr lang="en-US" dirty="0" smtClean="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dari</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rumput</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laut</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jenis</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ini</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adalah</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struktur</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thalus</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agak</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keras</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atau</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kaku</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phyloidnya</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atau</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blade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menyerupai</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turbin</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atau</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seperti</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sebuah</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corong</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yang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pada</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sisinya</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bergerigi</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bagian</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tengah</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blade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melengkung</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ke</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smtClean="0">
                <a:latin typeface="Bahnschrift SemiLight Condensed" panose="020B0502040204020203" pitchFamily="34" charset="0"/>
                <a:ea typeface="Times New Roman" panose="02020603050405020304" pitchFamily="18" charset="0"/>
                <a:cs typeface="Times New Roman" panose="02020603050405020304" pitchFamily="18" charset="0"/>
              </a:rPr>
              <a:t>dalam</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terdapat</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kantong</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udara</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di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bagian</a:t>
            </a:r>
            <a:r>
              <a:rPr lang="en-US" dirty="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ea typeface="Times New Roman" panose="02020603050405020304" pitchFamily="18" charset="0"/>
                <a:cs typeface="Times New Roman" panose="02020603050405020304" pitchFamily="18" charset="0"/>
              </a:rPr>
              <a:t>phyloid</a:t>
            </a:r>
            <a:r>
              <a:rPr lang="en-US" dirty="0" smtClean="0">
                <a:latin typeface="Bahnschrift SemiLight Condensed" panose="020B0502040204020203" pitchFamily="34" charset="0"/>
                <a:ea typeface="Times New Roman" panose="02020603050405020304" pitchFamily="18" charset="0"/>
                <a:cs typeface="Times New Roman" panose="02020603050405020304" pitchFamily="18" charset="0"/>
              </a:rPr>
              <a:t>.</a:t>
            </a:r>
            <a:r>
              <a:rPr lang="id-ID" dirty="0" smtClean="0">
                <a:latin typeface="Bahnschrift Semi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SemiLight Condensed" panose="020B0502040204020203" pitchFamily="34" charset="0"/>
              </a:rPr>
              <a:t>Terdapat</a:t>
            </a:r>
            <a:r>
              <a:rPr lang="en-US" dirty="0">
                <a:latin typeface="Bahnschrift SemiLight Condensed" panose="020B0502040204020203" pitchFamily="34" charset="0"/>
              </a:rPr>
              <a:t> </a:t>
            </a:r>
            <a:r>
              <a:rPr lang="en-US" dirty="0" err="1">
                <a:latin typeface="Bahnschrift SemiLight Condensed" panose="020B0502040204020203" pitchFamily="34" charset="0"/>
              </a:rPr>
              <a:t>banyak</a:t>
            </a:r>
            <a:r>
              <a:rPr lang="en-US" dirty="0">
                <a:latin typeface="Bahnschrift SemiLight Condensed" panose="020B0502040204020203" pitchFamily="34" charset="0"/>
              </a:rPr>
              <a:t> </a:t>
            </a:r>
            <a:r>
              <a:rPr lang="en-US" dirty="0" err="1">
                <a:latin typeface="Bahnschrift SemiLight Condensed" panose="020B0502040204020203" pitchFamily="34" charset="0"/>
              </a:rPr>
              <a:t>cabang</a:t>
            </a:r>
            <a:r>
              <a:rPr lang="en-US" dirty="0">
                <a:latin typeface="Bahnschrift SemiLight Condensed" panose="020B0502040204020203" pitchFamily="34" charset="0"/>
              </a:rPr>
              <a:t> lateral yang </a:t>
            </a:r>
            <a:r>
              <a:rPr lang="en-US" dirty="0" err="1">
                <a:latin typeface="Bahnschrift SemiLight Condensed" panose="020B0502040204020203" pitchFamily="34" charset="0"/>
              </a:rPr>
              <a:t>menyerupai</a:t>
            </a:r>
            <a:r>
              <a:rPr lang="en-US" dirty="0">
                <a:latin typeface="Bahnschrift SemiLight Condensed" panose="020B0502040204020203" pitchFamily="34" charset="0"/>
              </a:rPr>
              <a:t> </a:t>
            </a:r>
            <a:r>
              <a:rPr lang="en-US" dirty="0" err="1">
                <a:latin typeface="Bahnschrift SemiLight Condensed" panose="020B0502040204020203" pitchFamily="34" charset="0"/>
              </a:rPr>
              <a:t>daun</a:t>
            </a:r>
            <a:r>
              <a:rPr lang="en-US" dirty="0">
                <a:latin typeface="Bahnschrift SemiLight Condensed" panose="020B0502040204020203" pitchFamily="34" charset="0"/>
              </a:rPr>
              <a:t> </a:t>
            </a:r>
            <a:r>
              <a:rPr lang="en-US" dirty="0" err="1">
                <a:latin typeface="Bahnschrift SemiLight Condensed" panose="020B0502040204020203" pitchFamily="34" charset="0"/>
              </a:rPr>
              <a:t>biasa</a:t>
            </a:r>
            <a:r>
              <a:rPr lang="en-US" dirty="0">
                <a:latin typeface="Bahnschrift SemiLight Condensed" panose="020B0502040204020203" pitchFamily="34" charset="0"/>
              </a:rPr>
              <a:t> yang </a:t>
            </a:r>
            <a:r>
              <a:rPr lang="en-US" dirty="0" err="1">
                <a:latin typeface="Bahnschrift SemiLight Condensed" panose="020B0502040204020203" pitchFamily="34" charset="0"/>
              </a:rPr>
              <a:t>disebut</a:t>
            </a:r>
            <a:r>
              <a:rPr lang="en-US" dirty="0">
                <a:latin typeface="Bahnschrift SemiLight Condensed" panose="020B0502040204020203" pitchFamily="34" charset="0"/>
              </a:rPr>
              <a:t> </a:t>
            </a:r>
            <a:r>
              <a:rPr lang="en-US" dirty="0" err="1">
                <a:latin typeface="Bahnschrift SemiLight Condensed" panose="020B0502040204020203" pitchFamily="34" charset="0"/>
              </a:rPr>
              <a:t>filoid</a:t>
            </a:r>
            <a:r>
              <a:rPr lang="en-US" dirty="0">
                <a:latin typeface="Bahnschrift SemiLight Condensed" panose="020B0502040204020203" pitchFamily="34" charset="0"/>
              </a:rPr>
              <a:t>. </a:t>
            </a:r>
            <a:r>
              <a:rPr lang="en-US" dirty="0" err="1">
                <a:latin typeface="Bahnschrift SemiLight Condensed" panose="020B0502040204020203" pitchFamily="34" charset="0"/>
              </a:rPr>
              <a:t>Reseptakel</a:t>
            </a:r>
            <a:r>
              <a:rPr lang="en-US" dirty="0">
                <a:latin typeface="Bahnschrift SemiLight Condensed" panose="020B0502040204020203" pitchFamily="34" charset="0"/>
              </a:rPr>
              <a:t> </a:t>
            </a:r>
            <a:r>
              <a:rPr lang="en-US" dirty="0" err="1">
                <a:latin typeface="Bahnschrift SemiLight Condensed" panose="020B0502040204020203" pitchFamily="34" charset="0"/>
              </a:rPr>
              <a:t>mempunyai</a:t>
            </a:r>
            <a:r>
              <a:rPr lang="en-US" dirty="0">
                <a:latin typeface="Bahnschrift SemiLight Condensed" panose="020B0502040204020203" pitchFamily="34" charset="0"/>
              </a:rPr>
              <a:t> operculum </a:t>
            </a:r>
            <a:r>
              <a:rPr lang="en-US" dirty="0" err="1">
                <a:latin typeface="Bahnschrift SemiLight Condensed" panose="020B0502040204020203" pitchFamily="34" charset="0"/>
              </a:rPr>
              <a:t>dengan</a:t>
            </a:r>
            <a:r>
              <a:rPr lang="en-US" dirty="0">
                <a:latin typeface="Bahnschrift SemiLight Condensed" panose="020B0502040204020203" pitchFamily="34" charset="0"/>
              </a:rPr>
              <a:t> </a:t>
            </a:r>
            <a:r>
              <a:rPr lang="en-US" dirty="0" err="1">
                <a:latin typeface="Bahnschrift SemiLight Condensed" panose="020B0502040204020203" pitchFamily="34" charset="0"/>
              </a:rPr>
              <a:t>bulu</a:t>
            </a:r>
            <a:r>
              <a:rPr lang="en-US" dirty="0">
                <a:latin typeface="Bahnschrift SemiLight Condensed" panose="020B0502040204020203" pitchFamily="34" charset="0"/>
              </a:rPr>
              <a:t> </a:t>
            </a:r>
            <a:r>
              <a:rPr lang="en-US" dirty="0" err="1">
                <a:latin typeface="Bahnschrift SemiLight Condensed" panose="020B0502040204020203" pitchFamily="34" charset="0"/>
              </a:rPr>
              <a:t>memanjang</a:t>
            </a:r>
            <a:r>
              <a:rPr lang="en-US" dirty="0">
                <a:latin typeface="Bahnschrift SemiLight Condensed" panose="020B0502040204020203" pitchFamily="34" charset="0"/>
              </a:rPr>
              <a:t> </a:t>
            </a:r>
            <a:r>
              <a:rPr lang="en-US" dirty="0" err="1">
                <a:latin typeface="Bahnschrift SemiLight Condensed" panose="020B0502040204020203" pitchFamily="34" charset="0"/>
              </a:rPr>
              <a:t>tanpa</a:t>
            </a:r>
            <a:r>
              <a:rPr lang="en-US" dirty="0">
                <a:latin typeface="Bahnschrift SemiLight Condensed" panose="020B0502040204020203" pitchFamily="34" charset="0"/>
              </a:rPr>
              <a:t> </a:t>
            </a:r>
            <a:r>
              <a:rPr lang="en-US" dirty="0" err="1">
                <a:latin typeface="Bahnschrift SemiLight Condensed" panose="020B0502040204020203" pitchFamily="34" charset="0"/>
              </a:rPr>
              <a:t>warna</a:t>
            </a:r>
            <a:r>
              <a:rPr lang="en-US" dirty="0">
                <a:latin typeface="Bahnschrift SemiLight Condensed" panose="020B0502040204020203" pitchFamily="34" charset="0"/>
              </a:rPr>
              <a:t> yang </a:t>
            </a:r>
            <a:r>
              <a:rPr lang="en-US" dirty="0" err="1">
                <a:latin typeface="Bahnschrift SemiLight Condensed" panose="020B0502040204020203" pitchFamily="34" charset="0"/>
              </a:rPr>
              <a:t>berfungsi</a:t>
            </a:r>
            <a:r>
              <a:rPr lang="en-US" dirty="0">
                <a:latin typeface="Bahnschrift SemiLight Condensed" panose="020B0502040204020203" pitchFamily="34" charset="0"/>
              </a:rPr>
              <a:t> </a:t>
            </a:r>
            <a:r>
              <a:rPr lang="en-US" dirty="0" err="1">
                <a:latin typeface="Bahnschrift SemiLight Condensed" panose="020B0502040204020203" pitchFamily="34" charset="0"/>
              </a:rPr>
              <a:t>sebagai</a:t>
            </a:r>
            <a:r>
              <a:rPr lang="en-US" dirty="0">
                <a:latin typeface="Bahnschrift SemiLight Condensed" panose="020B0502040204020203" pitchFamily="34" charset="0"/>
              </a:rPr>
              <a:t> </a:t>
            </a:r>
            <a:r>
              <a:rPr lang="en-US" dirty="0" err="1">
                <a:latin typeface="Bahnschrift SemiLight Condensed" panose="020B0502040204020203" pitchFamily="34" charset="0"/>
              </a:rPr>
              <a:t>pengatur</a:t>
            </a:r>
            <a:r>
              <a:rPr lang="en-US" dirty="0">
                <a:latin typeface="Bahnschrift SemiLight Condensed" panose="020B0502040204020203" pitchFamily="34" charset="0"/>
              </a:rPr>
              <a:t> </a:t>
            </a:r>
            <a:r>
              <a:rPr lang="en-US" dirty="0" err="1">
                <a:latin typeface="Bahnschrift SemiLight Condensed" panose="020B0502040204020203" pitchFamily="34" charset="0"/>
              </a:rPr>
              <a:t>pelepasan</a:t>
            </a:r>
            <a:r>
              <a:rPr lang="en-US" dirty="0">
                <a:latin typeface="Bahnschrift SemiLight Condensed" panose="020B0502040204020203" pitchFamily="34" charset="0"/>
              </a:rPr>
              <a:t> </a:t>
            </a:r>
            <a:r>
              <a:rPr lang="en-US" dirty="0" err="1">
                <a:latin typeface="Bahnschrift SemiLight Condensed" panose="020B0502040204020203" pitchFamily="34" charset="0"/>
              </a:rPr>
              <a:t>gamet</a:t>
            </a:r>
            <a:r>
              <a:rPr lang="en-US" dirty="0">
                <a:latin typeface="Bahnschrift SemiLight Condensed" panose="020B0502040204020203" pitchFamily="34" charset="0"/>
              </a:rPr>
              <a:t>. </a:t>
            </a:r>
            <a:endParaRPr lang="en-US" dirty="0">
              <a:effectLst/>
              <a:latin typeface="Bahnschrift SemiLight Condensed"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63608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0709" y="339166"/>
            <a:ext cx="10489473" cy="836492"/>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id-ID" b="1" dirty="0"/>
              <a:t>Jenis-jenis rumput laut spesies </a:t>
            </a:r>
            <a:r>
              <a:rPr lang="id-ID" b="1" dirty="0" smtClean="0"/>
              <a:t>Chlorophyta </a:t>
            </a:r>
            <a:r>
              <a:rPr lang="id-ID" b="1" dirty="0"/>
              <a:t>(rumput laut </a:t>
            </a:r>
            <a:r>
              <a:rPr lang="id-ID" b="1" dirty="0" smtClean="0"/>
              <a:t>hijau)</a:t>
            </a:r>
            <a:endParaRPr lang="en-US" b="1" dirty="0"/>
          </a:p>
        </p:txBody>
      </p:sp>
      <p:pic>
        <p:nvPicPr>
          <p:cNvPr id="4" name="Content Placeholder 3" descr="ulva-lactuca-l11">
            <a:hlinkClick r:id="rId2"/>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85712" y="1874859"/>
            <a:ext cx="2857500" cy="2152650"/>
          </a:xfrm>
          <a:prstGeom prst="rect">
            <a:avLst/>
          </a:prstGeom>
          <a:noFill/>
          <a:ln>
            <a:noFill/>
          </a:ln>
        </p:spPr>
      </p:pic>
      <p:sp>
        <p:nvSpPr>
          <p:cNvPr id="5" name="Rectangle 4"/>
          <p:cNvSpPr/>
          <p:nvPr/>
        </p:nvSpPr>
        <p:spPr>
          <a:xfrm>
            <a:off x="1825367" y="4027509"/>
            <a:ext cx="1595309" cy="373757"/>
          </a:xfrm>
          <a:prstGeom prst="rect">
            <a:avLst/>
          </a:prstGeom>
        </p:spPr>
        <p:txBody>
          <a:bodyPr wrap="none">
            <a:spAutoFit/>
          </a:bodyPr>
          <a:lstStyle/>
          <a:p>
            <a:pPr algn="ctr">
              <a:lnSpc>
                <a:spcPct val="107000"/>
              </a:lnSpc>
              <a:spcAft>
                <a:spcPts val="0"/>
              </a:spcAft>
            </a:pPr>
            <a:r>
              <a:rPr lang="en-US" b="1" i="1" dirty="0" smtClean="0">
                <a:solidFill>
                  <a:srgbClr val="555555"/>
                </a:solidFill>
                <a:latin typeface="Helvetica" panose="020B0604020202020204" pitchFamily="34" charset="0"/>
                <a:ea typeface="Times New Roman" panose="02020603050405020304" pitchFamily="18" charset="0"/>
                <a:cs typeface="Times New Roman" panose="02020603050405020304" pitchFamily="18" charset="0"/>
              </a:rPr>
              <a:t> </a:t>
            </a:r>
            <a:r>
              <a:rPr lang="en-US" b="1" i="1" dirty="0" err="1" smtClean="0">
                <a:latin typeface="Helvetica" panose="020B0604020202020204" pitchFamily="34" charset="0"/>
                <a:ea typeface="Times New Roman" panose="02020603050405020304" pitchFamily="18" charset="0"/>
                <a:cs typeface="Times New Roman" panose="02020603050405020304" pitchFamily="18" charset="0"/>
              </a:rPr>
              <a:t>Ulva</a:t>
            </a:r>
            <a:r>
              <a:rPr lang="en-US" b="1" i="1" dirty="0" smtClean="0">
                <a:latin typeface="Helvetica" panose="020B0604020202020204" pitchFamily="34" charset="0"/>
                <a:ea typeface="Times New Roman" panose="02020603050405020304" pitchFamily="18" charset="0"/>
                <a:cs typeface="Times New Roman" panose="02020603050405020304" pitchFamily="18" charset="0"/>
              </a:rPr>
              <a:t> </a:t>
            </a:r>
            <a:r>
              <a:rPr lang="en-US" b="1" i="1" dirty="0" err="1">
                <a:latin typeface="Helvetica" panose="020B0604020202020204" pitchFamily="34" charset="0"/>
                <a:ea typeface="Times New Roman" panose="02020603050405020304" pitchFamily="18" charset="0"/>
                <a:cs typeface="Times New Roman" panose="02020603050405020304" pitchFamily="18" charset="0"/>
              </a:rPr>
              <a:t>lactuca</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4865747" y="1661213"/>
            <a:ext cx="5702104" cy="3338093"/>
          </a:xfrm>
          <a:prstGeom prst="rect">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07000"/>
              </a:lnSpc>
              <a:spcAft>
                <a:spcPts val="1125"/>
              </a:spcAft>
            </a:pPr>
            <a:endParaRPr lang="id-ID" dirty="0" smtClean="0">
              <a:latin typeface="Bahnschrift Light Condensed" panose="020B0502040204020203" pitchFamily="34" charset="0"/>
              <a:ea typeface="Times New Roman" panose="02020603050405020304" pitchFamily="18" charset="0"/>
              <a:cs typeface="Times New Roman" panose="02020603050405020304" pitchFamily="18" charset="0"/>
            </a:endParaRPr>
          </a:p>
          <a:p>
            <a:pPr algn="just">
              <a:lnSpc>
                <a:spcPct val="107000"/>
              </a:lnSpc>
              <a:spcAft>
                <a:spcPts val="1125"/>
              </a:spcAft>
            </a:pPr>
            <a:r>
              <a:rPr lang="en-US" dirty="0" err="1" smtClean="0">
                <a:latin typeface="Bahnschrift Light Condensed" panose="020B0502040204020203" pitchFamily="34" charset="0"/>
                <a:ea typeface="Times New Roman" panose="02020603050405020304" pitchFamily="18" charset="0"/>
                <a:cs typeface="Times New Roman" panose="02020603050405020304" pitchFamily="18" charset="0"/>
              </a:rPr>
              <a:t>Termasuk</a:t>
            </a:r>
            <a:r>
              <a:rPr lang="en-US" dirty="0" smtClean="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dalam</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divisi</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Chlorophyta</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karena</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sel-sel</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mengandung</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banyak</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mengandung</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klorofil</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sehingga</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memberikan</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warna</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hijau</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pada</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rumput</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laut</a:t>
            </a:r>
            <a:r>
              <a:rPr lang="en-US" dirty="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ea typeface="Times New Roman" panose="02020603050405020304" pitchFamily="18" charset="0"/>
                <a:cs typeface="Times New Roman" panose="02020603050405020304" pitchFamily="18" charset="0"/>
              </a:rPr>
              <a:t>ini</a:t>
            </a:r>
            <a:r>
              <a:rPr lang="en-US" dirty="0" smtClean="0">
                <a:latin typeface="Bahnschrift Light Condensed" panose="020B0502040204020203" pitchFamily="34" charset="0"/>
                <a:ea typeface="Times New Roman" panose="02020603050405020304" pitchFamily="18" charset="0"/>
                <a:cs typeface="Times New Roman" panose="02020603050405020304" pitchFamily="18" charset="0"/>
              </a:rPr>
              <a:t>.</a:t>
            </a:r>
            <a:r>
              <a:rPr lang="id-ID" dirty="0" smtClean="0">
                <a:latin typeface="Bahnschrift Light Condensed" panose="020B0502040204020203" pitchFamily="34" charset="0"/>
                <a:ea typeface="Times New Roman" panose="02020603050405020304" pitchFamily="18" charset="0"/>
                <a:cs typeface="Times New Roman" panose="02020603050405020304" pitchFamily="18" charset="0"/>
              </a:rPr>
              <a:t> </a:t>
            </a:r>
            <a:r>
              <a:rPr lang="en-US" dirty="0" err="1">
                <a:latin typeface="Bahnschrift Light Condensed" panose="020B0502040204020203" pitchFamily="34" charset="0"/>
              </a:rPr>
              <a:t>Pada</a:t>
            </a:r>
            <a:r>
              <a:rPr lang="en-US" dirty="0">
                <a:latin typeface="Bahnschrift Light Condensed" panose="020B0502040204020203" pitchFamily="34" charset="0"/>
              </a:rPr>
              <a:t> </a:t>
            </a:r>
            <a:r>
              <a:rPr lang="en-US" dirty="0" err="1">
                <a:latin typeface="Bahnschrift Light Condensed" panose="020B0502040204020203" pitchFamily="34" charset="0"/>
              </a:rPr>
              <a:t>substrat</a:t>
            </a:r>
            <a:r>
              <a:rPr lang="en-US" dirty="0">
                <a:latin typeface="Bahnschrift Light Condensed" panose="020B0502040204020203" pitchFamily="34" charset="0"/>
              </a:rPr>
              <a:t> yang </a:t>
            </a:r>
            <a:r>
              <a:rPr lang="en-US" dirty="0" err="1">
                <a:latin typeface="Bahnschrift Light Condensed" panose="020B0502040204020203" pitchFamily="34" charset="0"/>
              </a:rPr>
              <a:t>tepat</a:t>
            </a:r>
            <a:r>
              <a:rPr lang="en-US" dirty="0">
                <a:latin typeface="Bahnschrift Light Condensed" panose="020B0502040204020203" pitchFamily="34" charset="0"/>
              </a:rPr>
              <a:t>, </a:t>
            </a:r>
            <a:r>
              <a:rPr lang="en-US" dirty="0" err="1">
                <a:latin typeface="Bahnschrift Light Condensed" panose="020B0502040204020203" pitchFamily="34" charset="0"/>
              </a:rPr>
              <a:t>seringkali</a:t>
            </a:r>
            <a:r>
              <a:rPr lang="en-US" dirty="0">
                <a:latin typeface="Bahnschrift Light Condensed" panose="020B0502040204020203" pitchFamily="34" charset="0"/>
              </a:rPr>
              <a:t> </a:t>
            </a:r>
            <a:r>
              <a:rPr lang="en-US" dirty="0" err="1">
                <a:latin typeface="Bahnschrift Light Condensed" panose="020B0502040204020203" pitchFamily="34" charset="0"/>
              </a:rPr>
              <a:t>melakukan</a:t>
            </a:r>
            <a:r>
              <a:rPr lang="en-US" dirty="0">
                <a:latin typeface="Bahnschrift Light Condensed" panose="020B0502040204020203" pitchFamily="34" charset="0"/>
              </a:rPr>
              <a:t> </a:t>
            </a:r>
            <a:r>
              <a:rPr lang="en-US" dirty="0" err="1">
                <a:latin typeface="Bahnschrift Light Condensed" panose="020B0502040204020203" pitchFamily="34" charset="0"/>
              </a:rPr>
              <a:t>asosiasi</a:t>
            </a:r>
            <a:r>
              <a:rPr lang="en-US" dirty="0">
                <a:latin typeface="Bahnschrift Light Condensed" panose="020B0502040204020203" pitchFamily="34" charset="0"/>
              </a:rPr>
              <a:t> </a:t>
            </a:r>
            <a:r>
              <a:rPr lang="en-US" dirty="0" err="1">
                <a:latin typeface="Bahnschrift Light Condensed" panose="020B0502040204020203" pitchFamily="34" charset="0"/>
              </a:rPr>
              <a:t>dengan</a:t>
            </a:r>
            <a:r>
              <a:rPr lang="en-US" dirty="0">
                <a:latin typeface="Bahnschrift Light Condensed" panose="020B0502040204020203" pitchFamily="34" charset="0"/>
              </a:rPr>
              <a:t> </a:t>
            </a:r>
            <a:r>
              <a:rPr lang="en-US" dirty="0" err="1">
                <a:latin typeface="Bahnschrift Light Condensed" panose="020B0502040204020203" pitchFamily="34" charset="0"/>
              </a:rPr>
              <a:t>daerah</a:t>
            </a:r>
            <a:r>
              <a:rPr lang="en-US" dirty="0">
                <a:latin typeface="Bahnschrift Light Condensed" panose="020B0502040204020203" pitchFamily="34" charset="0"/>
              </a:rPr>
              <a:t> yang </a:t>
            </a:r>
            <a:r>
              <a:rPr lang="en-US" dirty="0" err="1">
                <a:latin typeface="Bahnschrift Light Condensed" panose="020B0502040204020203" pitchFamily="34" charset="0"/>
              </a:rPr>
              <a:t>memiliki</a:t>
            </a:r>
            <a:r>
              <a:rPr lang="en-US" dirty="0">
                <a:latin typeface="Bahnschrift Light Condensed" panose="020B0502040204020203" pitchFamily="34" charset="0"/>
              </a:rPr>
              <a:t> </a:t>
            </a:r>
            <a:r>
              <a:rPr lang="en-US" dirty="0" err="1">
                <a:latin typeface="Bahnschrift Light Condensed" panose="020B0502040204020203" pitchFamily="34" charset="0"/>
              </a:rPr>
              <a:t>nutrien</a:t>
            </a:r>
            <a:r>
              <a:rPr lang="en-US" dirty="0">
                <a:latin typeface="Bahnschrift Light Condensed" panose="020B0502040204020203" pitchFamily="34" charset="0"/>
              </a:rPr>
              <a:t> yang </a:t>
            </a:r>
            <a:r>
              <a:rPr lang="en-US" dirty="0" err="1">
                <a:latin typeface="Bahnschrift Light Condensed" panose="020B0502040204020203" pitchFamily="34" charset="0"/>
              </a:rPr>
              <a:t>tinggi</a:t>
            </a:r>
            <a:r>
              <a:rPr lang="en-US" dirty="0">
                <a:latin typeface="Bahnschrift Light Condensed" panose="020B0502040204020203" pitchFamily="34" charset="0"/>
              </a:rPr>
              <a:t> (</a:t>
            </a:r>
            <a:r>
              <a:rPr lang="en-US" dirty="0" err="1">
                <a:latin typeface="Bahnschrift Light Condensed" panose="020B0502040204020203" pitchFamily="34" charset="0"/>
              </a:rPr>
              <a:t>contohnya</a:t>
            </a:r>
            <a:r>
              <a:rPr lang="en-US" dirty="0">
                <a:latin typeface="Bahnschrift Light Condensed" panose="020B0502040204020203" pitchFamily="34" charset="0"/>
              </a:rPr>
              <a:t> </a:t>
            </a:r>
            <a:r>
              <a:rPr lang="en-US" dirty="0" err="1">
                <a:latin typeface="Bahnschrift Light Condensed" panose="020B0502040204020203" pitchFamily="34" charset="0"/>
              </a:rPr>
              <a:t>bakau</a:t>
            </a:r>
            <a:r>
              <a:rPr lang="en-US" dirty="0">
                <a:latin typeface="Bahnschrift Light Condensed" panose="020B0502040204020203" pitchFamily="34" charset="0"/>
              </a:rPr>
              <a:t>) </a:t>
            </a:r>
            <a:r>
              <a:rPr lang="en-US" dirty="0" err="1">
                <a:latin typeface="Bahnschrift Light Condensed" panose="020B0502040204020203" pitchFamily="34" charset="0"/>
              </a:rPr>
              <a:t>atau</a:t>
            </a:r>
            <a:r>
              <a:rPr lang="en-US" dirty="0">
                <a:latin typeface="Bahnschrift Light Condensed" panose="020B0502040204020203" pitchFamily="34" charset="0"/>
              </a:rPr>
              <a:t> </a:t>
            </a:r>
            <a:r>
              <a:rPr lang="en-US" dirty="0" err="1">
                <a:latin typeface="Bahnschrift Light Condensed" panose="020B0502040204020203" pitchFamily="34" charset="0"/>
              </a:rPr>
              <a:t>dekat</a:t>
            </a:r>
            <a:r>
              <a:rPr lang="en-US" dirty="0">
                <a:latin typeface="Bahnschrift Light Condensed" panose="020B0502040204020203" pitchFamily="34" charset="0"/>
              </a:rPr>
              <a:t> </a:t>
            </a:r>
            <a:r>
              <a:rPr lang="en-US" dirty="0" err="1">
                <a:latin typeface="Bahnschrift Light Condensed" panose="020B0502040204020203" pitchFamily="34" charset="0"/>
              </a:rPr>
              <a:t>sumber</a:t>
            </a:r>
            <a:r>
              <a:rPr lang="en-US" dirty="0">
                <a:latin typeface="Bahnschrift Light Condensed" panose="020B0502040204020203" pitchFamily="34" charset="0"/>
              </a:rPr>
              <a:t> air </a:t>
            </a:r>
            <a:r>
              <a:rPr lang="en-US" dirty="0" err="1">
                <a:latin typeface="Bahnschrift Light Condensed" panose="020B0502040204020203" pitchFamily="34" charset="0"/>
              </a:rPr>
              <a:t>tawar</a:t>
            </a:r>
            <a:r>
              <a:rPr lang="en-US" dirty="0">
                <a:latin typeface="Bahnschrift Light Condensed" panose="020B0502040204020203" pitchFamily="34" charset="0"/>
              </a:rPr>
              <a:t>. </a:t>
            </a:r>
            <a:r>
              <a:rPr lang="en-US" dirty="0" err="1">
                <a:latin typeface="Bahnschrift Light Condensed" panose="020B0502040204020203" pitchFamily="34" charset="0"/>
              </a:rPr>
              <a:t>Spesies</a:t>
            </a:r>
            <a:r>
              <a:rPr lang="en-US" dirty="0">
                <a:latin typeface="Bahnschrift Light Condensed" panose="020B0502040204020203" pitchFamily="34" charset="0"/>
              </a:rPr>
              <a:t>  </a:t>
            </a:r>
            <a:r>
              <a:rPr lang="en-US" dirty="0" err="1">
                <a:latin typeface="Bahnschrift Light Condensed" panose="020B0502040204020203" pitchFamily="34" charset="0"/>
              </a:rPr>
              <a:t>ini</a:t>
            </a:r>
            <a:r>
              <a:rPr lang="en-US" dirty="0">
                <a:latin typeface="Bahnschrift Light Condensed" panose="020B0502040204020203" pitchFamily="34" charset="0"/>
              </a:rPr>
              <a:t>,  </a:t>
            </a:r>
            <a:r>
              <a:rPr lang="en-US" dirty="0" err="1">
                <a:latin typeface="Bahnschrift Light Condensed" panose="020B0502040204020203" pitchFamily="34" charset="0"/>
              </a:rPr>
              <a:t>memiliki</a:t>
            </a:r>
            <a:r>
              <a:rPr lang="en-US" dirty="0">
                <a:latin typeface="Bahnschrift Light Condensed" panose="020B0502040204020203" pitchFamily="34" charset="0"/>
              </a:rPr>
              <a:t>  blade  </a:t>
            </a:r>
            <a:r>
              <a:rPr lang="en-US" dirty="0" err="1">
                <a:latin typeface="Bahnschrift Light Condensed" panose="020B0502040204020203" pitchFamily="34" charset="0"/>
              </a:rPr>
              <a:t>berwarna</a:t>
            </a:r>
            <a:r>
              <a:rPr lang="en-US" dirty="0">
                <a:latin typeface="Bahnschrift Light Condensed" panose="020B0502040204020203" pitchFamily="34" charset="0"/>
              </a:rPr>
              <a:t>  </a:t>
            </a:r>
            <a:r>
              <a:rPr lang="en-US" dirty="0" err="1">
                <a:latin typeface="Bahnschrift Light Condensed" panose="020B0502040204020203" pitchFamily="34" charset="0"/>
              </a:rPr>
              <a:t>hijau</a:t>
            </a:r>
            <a:r>
              <a:rPr lang="en-US" dirty="0">
                <a:latin typeface="Bahnschrift Light Condensed" panose="020B0502040204020203" pitchFamily="34" charset="0"/>
              </a:rPr>
              <a:t>  </a:t>
            </a:r>
            <a:r>
              <a:rPr lang="en-US" dirty="0" err="1">
                <a:latin typeface="Bahnschrift Light Condensed" panose="020B0502040204020203" pitchFamily="34" charset="0"/>
              </a:rPr>
              <a:t>terang</a:t>
            </a:r>
            <a:r>
              <a:rPr lang="en-US" dirty="0">
                <a:latin typeface="Bahnschrift Light Condensed" panose="020B0502040204020203" pitchFamily="34" charset="0"/>
              </a:rPr>
              <a:t>, </a:t>
            </a:r>
            <a:r>
              <a:rPr lang="en-US" dirty="0" err="1">
                <a:latin typeface="Bahnschrift Light Condensed" panose="020B0502040204020203" pitchFamily="34" charset="0"/>
              </a:rPr>
              <a:t>rapuh</a:t>
            </a:r>
            <a:r>
              <a:rPr lang="en-US" dirty="0">
                <a:latin typeface="Bahnschrift Light Condensed" panose="020B0502040204020203" pitchFamily="34" charset="0"/>
              </a:rPr>
              <a:t>, </a:t>
            </a:r>
            <a:r>
              <a:rPr lang="en-US" dirty="0" err="1">
                <a:latin typeface="Bahnschrift Light Condensed" panose="020B0502040204020203" pitchFamily="34" charset="0"/>
              </a:rPr>
              <a:t>berkerut</a:t>
            </a:r>
            <a:r>
              <a:rPr lang="en-US" dirty="0">
                <a:latin typeface="Bahnschrift Light Condensed" panose="020B0502040204020203" pitchFamily="34" charset="0"/>
              </a:rPr>
              <a:t>, </a:t>
            </a:r>
            <a:r>
              <a:rPr lang="en-US" dirty="0" err="1">
                <a:latin typeface="Bahnschrift Light Condensed" panose="020B0502040204020203" pitchFamily="34" charset="0"/>
              </a:rPr>
              <a:t>berbentuk</a:t>
            </a:r>
            <a:r>
              <a:rPr lang="en-US" dirty="0">
                <a:latin typeface="Bahnschrift Light Condensed" panose="020B0502040204020203" pitchFamily="34" charset="0"/>
              </a:rPr>
              <a:t> </a:t>
            </a:r>
            <a:r>
              <a:rPr lang="en-US" dirty="0" err="1">
                <a:latin typeface="Bahnschrift Light Condensed" panose="020B0502040204020203" pitchFamily="34" charset="0"/>
              </a:rPr>
              <a:t>lonjong</a:t>
            </a:r>
            <a:r>
              <a:rPr lang="en-US" dirty="0">
                <a:latin typeface="Bahnschrift Light Condensed" panose="020B0502040204020203" pitchFamily="34" charset="0"/>
              </a:rPr>
              <a:t> </a:t>
            </a:r>
            <a:r>
              <a:rPr lang="en-US" dirty="0" err="1">
                <a:latin typeface="Bahnschrift Light Condensed" panose="020B0502040204020203" pitchFamily="34" charset="0"/>
              </a:rPr>
              <a:t>atau</a:t>
            </a:r>
            <a:r>
              <a:rPr lang="en-US" dirty="0">
                <a:latin typeface="Bahnschrift Light Condensed" panose="020B0502040204020203" pitchFamily="34" charset="0"/>
              </a:rPr>
              <a:t> </a:t>
            </a:r>
            <a:r>
              <a:rPr lang="en-US" dirty="0" err="1">
                <a:latin typeface="Bahnschrift Light Condensed" panose="020B0502040204020203" pitchFamily="34" charset="0"/>
              </a:rPr>
              <a:t>bulat</a:t>
            </a:r>
            <a:r>
              <a:rPr lang="en-US" dirty="0">
                <a:latin typeface="Bahnschrift Light Condensed" panose="020B0502040204020203" pitchFamily="34" charset="0"/>
              </a:rPr>
              <a:t>, </a:t>
            </a:r>
            <a:r>
              <a:rPr lang="en-US" dirty="0" err="1">
                <a:latin typeface="Bahnschrift Light Condensed" panose="020B0502040204020203" pitchFamily="34" charset="0"/>
              </a:rPr>
              <a:t>memiliki</a:t>
            </a:r>
            <a:r>
              <a:rPr lang="en-US" dirty="0">
                <a:latin typeface="Bahnschrift Light Condensed" panose="020B0502040204020203" pitchFamily="34" charset="0"/>
              </a:rPr>
              <a:t> diameter </a:t>
            </a:r>
            <a:r>
              <a:rPr lang="en-US" dirty="0" err="1">
                <a:latin typeface="Bahnschrift Light Condensed" panose="020B0502040204020203" pitchFamily="34" charset="0"/>
              </a:rPr>
              <a:t>lembaran</a:t>
            </a:r>
            <a:r>
              <a:rPr lang="en-US" dirty="0">
                <a:latin typeface="Bahnschrift Light Condensed" panose="020B0502040204020203" pitchFamily="34" charset="0"/>
              </a:rPr>
              <a:t> blade </a:t>
            </a:r>
            <a:r>
              <a:rPr lang="en-US" dirty="0" err="1">
                <a:latin typeface="Bahnschrift Light Condensed" panose="020B0502040204020203" pitchFamily="34" charset="0"/>
              </a:rPr>
              <a:t>sepanjang</a:t>
            </a:r>
            <a:r>
              <a:rPr lang="en-US" dirty="0">
                <a:latin typeface="Bahnschrift Light Condensed" panose="020B0502040204020203" pitchFamily="34" charset="0"/>
              </a:rPr>
              <a:t> 65 cm, </a:t>
            </a:r>
            <a:r>
              <a:rPr lang="en-US" dirty="0" err="1">
                <a:latin typeface="Bahnschrift Light Condensed" panose="020B0502040204020203" pitchFamily="34" charset="0"/>
              </a:rPr>
              <a:t>dan</a:t>
            </a:r>
            <a:r>
              <a:rPr lang="en-US" dirty="0">
                <a:latin typeface="Bahnschrift Light Condensed" panose="020B0502040204020203" pitchFamily="34" charset="0"/>
              </a:rPr>
              <a:t> </a:t>
            </a:r>
            <a:r>
              <a:rPr lang="en-US" dirty="0" err="1">
                <a:latin typeface="Bahnschrift Light Condensed" panose="020B0502040204020203" pitchFamily="34" charset="0"/>
              </a:rPr>
              <a:t>hidupnya</a:t>
            </a:r>
            <a:r>
              <a:rPr lang="en-US" dirty="0">
                <a:latin typeface="Bahnschrift Light Condensed" panose="020B0502040204020203" pitchFamily="34" charset="0"/>
              </a:rPr>
              <a:t> di zona intertidal </a:t>
            </a:r>
            <a:r>
              <a:rPr lang="en-US" dirty="0" err="1">
                <a:latin typeface="Bahnschrift Light Condensed" panose="020B0502040204020203" pitchFamily="34" charset="0"/>
              </a:rPr>
              <a:t>atau</a:t>
            </a:r>
            <a:r>
              <a:rPr lang="en-US" dirty="0">
                <a:latin typeface="Bahnschrift Light Condensed" panose="020B0502040204020203" pitchFamily="34" charset="0"/>
              </a:rPr>
              <a:t> di </a:t>
            </a:r>
            <a:r>
              <a:rPr lang="en-US" dirty="0" err="1">
                <a:latin typeface="Bahnschrift Light Condensed" panose="020B0502040204020203" pitchFamily="34" charset="0"/>
              </a:rPr>
              <a:t>daerah</a:t>
            </a:r>
            <a:r>
              <a:rPr lang="en-US" dirty="0">
                <a:latin typeface="Bahnschrift Light Condensed" panose="020B0502040204020203" pitchFamily="34" charset="0"/>
              </a:rPr>
              <a:t> yang </a:t>
            </a:r>
            <a:r>
              <a:rPr lang="en-US" dirty="0" err="1">
                <a:latin typeface="Bahnschrift Light Condensed" panose="020B0502040204020203" pitchFamily="34" charset="0"/>
              </a:rPr>
              <a:t>dangkal</a:t>
            </a:r>
            <a:r>
              <a:rPr lang="en-US" dirty="0" smtClean="0">
                <a:latin typeface="Bahnschrift Light Condensed" panose="020B0502040204020203" pitchFamily="34" charset="0"/>
              </a:rPr>
              <a:t>.</a:t>
            </a:r>
            <a:endParaRPr lang="id-ID" dirty="0">
              <a:effectLst/>
              <a:latin typeface="Bahnschrift Light Condensed" panose="020B0502040204020203" pitchFamily="34" charset="0"/>
              <a:ea typeface="Calibri" panose="020F0502020204030204" pitchFamily="34" charset="0"/>
              <a:cs typeface="Times New Roman" panose="02020603050405020304" pitchFamily="18" charset="0"/>
            </a:endParaRPr>
          </a:p>
          <a:p>
            <a:pPr algn="just">
              <a:lnSpc>
                <a:spcPct val="107000"/>
              </a:lnSpc>
              <a:spcAft>
                <a:spcPts val="1125"/>
              </a:spcAft>
            </a:pPr>
            <a:endParaRPr lang="id-ID" dirty="0" smtClean="0">
              <a:latin typeface="Bahnschrift Light Condensed"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26876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541" y="403271"/>
            <a:ext cx="8820041" cy="720417"/>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id-ID" b="1" dirty="0" smtClean="0"/>
              <a:t>Manfaat Rumput Laut</a:t>
            </a:r>
            <a:endParaRPr lang="en-US" b="1" dirty="0"/>
          </a:p>
        </p:txBody>
      </p:sp>
      <p:sp>
        <p:nvSpPr>
          <p:cNvPr id="5" name="Rectangle 4"/>
          <p:cNvSpPr/>
          <p:nvPr/>
        </p:nvSpPr>
        <p:spPr>
          <a:xfrm>
            <a:off x="539168" y="1443671"/>
            <a:ext cx="10707952" cy="5115246"/>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20000"/>
              </a:lnSpc>
            </a:pPr>
            <a:r>
              <a:rPr lang="id-ID" sz="1600" b="1" dirty="0">
                <a:latin typeface="Comic Sans MS" panose="030F0702030302020204" pitchFamily="66" charset="0"/>
              </a:rPr>
              <a:t>1. </a:t>
            </a:r>
            <a:r>
              <a:rPr lang="en-US" sz="1600" b="1" dirty="0" err="1">
                <a:latin typeface="Comic Sans MS" panose="030F0702030302020204" pitchFamily="66" charset="0"/>
              </a:rPr>
              <a:t>Mendukung</a:t>
            </a:r>
            <a:r>
              <a:rPr lang="en-US" sz="1600" b="1" dirty="0">
                <a:latin typeface="Comic Sans MS" panose="030F0702030302020204" pitchFamily="66" charset="0"/>
              </a:rPr>
              <a:t> </a:t>
            </a:r>
            <a:r>
              <a:rPr lang="en-US" sz="1600" b="1" dirty="0" err="1">
                <a:latin typeface="Comic Sans MS" panose="030F0702030302020204" pitchFamily="66" charset="0"/>
              </a:rPr>
              <a:t>fungsi</a:t>
            </a:r>
            <a:r>
              <a:rPr lang="en-US" sz="1600" b="1" dirty="0">
                <a:latin typeface="Comic Sans MS" panose="030F0702030302020204" pitchFamily="66" charset="0"/>
              </a:rPr>
              <a:t> </a:t>
            </a:r>
            <a:r>
              <a:rPr lang="en-US" sz="1600" b="1" dirty="0" err="1">
                <a:latin typeface="Comic Sans MS" panose="030F0702030302020204" pitchFamily="66" charset="0"/>
              </a:rPr>
              <a:t>kelenjar</a:t>
            </a:r>
            <a:r>
              <a:rPr lang="en-US" sz="1600" b="1" dirty="0">
                <a:latin typeface="Comic Sans MS" panose="030F0702030302020204" pitchFamily="66" charset="0"/>
              </a:rPr>
              <a:t> </a:t>
            </a:r>
            <a:r>
              <a:rPr lang="en-US" sz="1600" b="1" dirty="0" err="1">
                <a:latin typeface="Comic Sans MS" panose="030F0702030302020204" pitchFamily="66" charset="0"/>
              </a:rPr>
              <a:t>tiroid</a:t>
            </a:r>
            <a:endParaRPr lang="id-ID" sz="1600" b="1" dirty="0">
              <a:latin typeface="Comic Sans MS" panose="030F0702030302020204" pitchFamily="66" charset="0"/>
            </a:endParaRPr>
          </a:p>
          <a:p>
            <a:pPr algn="just">
              <a:lnSpc>
                <a:spcPct val="120000"/>
              </a:lnSpc>
            </a:pPr>
            <a:r>
              <a:rPr lang="en-US" sz="1600" dirty="0" err="1">
                <a:latin typeface="Comic Sans MS" panose="030F0702030302020204" pitchFamily="66" charset="0"/>
              </a:rPr>
              <a:t>Beberapa</a:t>
            </a:r>
            <a:r>
              <a:rPr lang="en-US" sz="1600" dirty="0">
                <a:latin typeface="Comic Sans MS" panose="030F0702030302020204" pitchFamily="66" charset="0"/>
              </a:rPr>
              <a:t> </a:t>
            </a:r>
            <a:r>
              <a:rPr lang="en-US" sz="1600" dirty="0" err="1">
                <a:latin typeface="Comic Sans MS" panose="030F0702030302020204" pitchFamily="66" charset="0"/>
              </a:rPr>
              <a:t>jenis</a:t>
            </a:r>
            <a:r>
              <a:rPr lang="en-US" sz="1600" dirty="0">
                <a:latin typeface="Comic Sans MS" panose="030F0702030302020204" pitchFamily="66" charset="0"/>
              </a:rPr>
              <a:t> </a:t>
            </a:r>
            <a:r>
              <a:rPr lang="en-US" sz="1600" dirty="0" err="1">
                <a:latin typeface="Comic Sans MS" panose="030F0702030302020204" pitchFamily="66" charset="0"/>
              </a:rPr>
              <a:t>rumput</a:t>
            </a:r>
            <a:r>
              <a:rPr lang="en-US" sz="1600" dirty="0">
                <a:latin typeface="Comic Sans MS" panose="030F0702030302020204" pitchFamily="66" charset="0"/>
              </a:rPr>
              <a:t> </a:t>
            </a:r>
            <a:r>
              <a:rPr lang="en-US" sz="1600" dirty="0" err="1">
                <a:latin typeface="Comic Sans MS" panose="030F0702030302020204" pitchFamily="66" charset="0"/>
              </a:rPr>
              <a:t>laut</a:t>
            </a:r>
            <a:r>
              <a:rPr lang="en-US" sz="1600" dirty="0">
                <a:latin typeface="Comic Sans MS" panose="030F0702030302020204" pitchFamily="66" charset="0"/>
              </a:rPr>
              <a:t>, </a:t>
            </a:r>
            <a:r>
              <a:rPr lang="en-US" sz="1600" dirty="0" err="1">
                <a:latin typeface="Comic Sans MS" panose="030F0702030302020204" pitchFamily="66" charset="0"/>
              </a:rPr>
              <a:t>seperti</a:t>
            </a:r>
            <a:r>
              <a:rPr lang="en-US" sz="1600" dirty="0">
                <a:latin typeface="Comic Sans MS" panose="030F0702030302020204" pitchFamily="66" charset="0"/>
              </a:rPr>
              <a:t> </a:t>
            </a:r>
            <a:r>
              <a:rPr lang="en-US" sz="1600" dirty="0" err="1">
                <a:latin typeface="Comic Sans MS" panose="030F0702030302020204" pitchFamily="66" charset="0"/>
              </a:rPr>
              <a:t>nori</a:t>
            </a:r>
            <a:r>
              <a:rPr lang="en-US" sz="1600" dirty="0">
                <a:latin typeface="Comic Sans MS" panose="030F0702030302020204" pitchFamily="66" charset="0"/>
              </a:rPr>
              <a:t>, </a:t>
            </a:r>
            <a:r>
              <a:rPr lang="en-US" sz="1600" dirty="0" err="1">
                <a:latin typeface="Comic Sans MS" panose="030F0702030302020204" pitchFamily="66" charset="0"/>
              </a:rPr>
              <a:t>wakame</a:t>
            </a:r>
            <a:r>
              <a:rPr lang="en-US" sz="1600" dirty="0">
                <a:latin typeface="Comic Sans MS" panose="030F0702030302020204" pitchFamily="66" charset="0"/>
              </a:rPr>
              <a:t> </a:t>
            </a:r>
            <a:r>
              <a:rPr lang="en-US" sz="1600" dirty="0" err="1">
                <a:latin typeface="Comic Sans MS" panose="030F0702030302020204" pitchFamily="66" charset="0"/>
              </a:rPr>
              <a:t>dan</a:t>
            </a:r>
            <a:r>
              <a:rPr lang="en-US" sz="1600" dirty="0">
                <a:latin typeface="Comic Sans MS" panose="030F0702030302020204" pitchFamily="66" charset="0"/>
              </a:rPr>
              <a:t> kelp </a:t>
            </a:r>
            <a:r>
              <a:rPr lang="en-US" sz="1600" dirty="0" err="1">
                <a:latin typeface="Comic Sans MS" panose="030F0702030302020204" pitchFamily="66" charset="0"/>
              </a:rPr>
              <a:t>memiliki</a:t>
            </a:r>
            <a:r>
              <a:rPr lang="en-US" sz="1600" dirty="0">
                <a:latin typeface="Comic Sans MS" panose="030F0702030302020204" pitchFamily="66" charset="0"/>
              </a:rPr>
              <a:t> </a:t>
            </a:r>
            <a:r>
              <a:rPr lang="en-US" sz="1600" dirty="0" err="1">
                <a:latin typeface="Comic Sans MS" panose="030F0702030302020204" pitchFamily="66" charset="0"/>
              </a:rPr>
              <a:t>kandungan</a:t>
            </a:r>
            <a:r>
              <a:rPr lang="en-US" sz="1600" dirty="0">
                <a:latin typeface="Comic Sans MS" panose="030F0702030302020204" pitchFamily="66" charset="0"/>
              </a:rPr>
              <a:t> </a:t>
            </a:r>
            <a:r>
              <a:rPr lang="en-US" sz="1600" dirty="0" err="1">
                <a:latin typeface="Comic Sans MS" panose="030F0702030302020204" pitchFamily="66" charset="0"/>
              </a:rPr>
              <a:t>yodium</a:t>
            </a:r>
            <a:r>
              <a:rPr lang="en-US" sz="1600" dirty="0">
                <a:latin typeface="Comic Sans MS" panose="030F0702030302020204" pitchFamily="66" charset="0"/>
              </a:rPr>
              <a:t> yang </a:t>
            </a:r>
            <a:r>
              <a:rPr lang="en-US" sz="1600" dirty="0" err="1">
                <a:latin typeface="Comic Sans MS" panose="030F0702030302020204" pitchFamily="66" charset="0"/>
              </a:rPr>
              <a:t>tinggi</a:t>
            </a:r>
            <a:r>
              <a:rPr lang="en-US" sz="1600" dirty="0">
                <a:latin typeface="Comic Sans MS" panose="030F0702030302020204" pitchFamily="66" charset="0"/>
              </a:rPr>
              <a:t> </a:t>
            </a:r>
            <a:r>
              <a:rPr lang="en-US" sz="1600" dirty="0" err="1">
                <a:latin typeface="Comic Sans MS" panose="030F0702030302020204" pitchFamily="66" charset="0"/>
              </a:rPr>
              <a:t>sebagai</a:t>
            </a:r>
            <a:r>
              <a:rPr lang="en-US" sz="1600" dirty="0">
                <a:latin typeface="Comic Sans MS" panose="030F0702030302020204" pitchFamily="66" charset="0"/>
              </a:rPr>
              <a:t> </a:t>
            </a:r>
            <a:r>
              <a:rPr lang="en-US" sz="1600" dirty="0" err="1">
                <a:latin typeface="Comic Sans MS" panose="030F0702030302020204" pitchFamily="66" charset="0"/>
              </a:rPr>
              <a:t>salah</a:t>
            </a:r>
            <a:r>
              <a:rPr lang="en-US" sz="1600" dirty="0">
                <a:latin typeface="Comic Sans MS" panose="030F0702030302020204" pitchFamily="66" charset="0"/>
              </a:rPr>
              <a:t> </a:t>
            </a:r>
            <a:r>
              <a:rPr lang="en-US" sz="1600" dirty="0" err="1">
                <a:latin typeface="Comic Sans MS" panose="030F0702030302020204" pitchFamily="66" charset="0"/>
              </a:rPr>
              <a:t>satu</a:t>
            </a:r>
            <a:r>
              <a:rPr lang="en-US" sz="1600" dirty="0">
                <a:latin typeface="Comic Sans MS" panose="030F0702030302020204" pitchFamily="66" charset="0"/>
              </a:rPr>
              <a:t> mineral yang </a:t>
            </a:r>
            <a:r>
              <a:rPr lang="en-US" sz="1600" dirty="0" err="1">
                <a:latin typeface="Comic Sans MS" panose="030F0702030302020204" pitchFamily="66" charset="0"/>
              </a:rPr>
              <a:t>dibutuhkan</a:t>
            </a:r>
            <a:r>
              <a:rPr lang="en-US" sz="1600" dirty="0">
                <a:latin typeface="Comic Sans MS" panose="030F0702030302020204" pitchFamily="66" charset="0"/>
              </a:rPr>
              <a:t> </a:t>
            </a:r>
            <a:r>
              <a:rPr lang="en-US" sz="1600" dirty="0" err="1">
                <a:latin typeface="Comic Sans MS" panose="030F0702030302020204" pitchFamily="66" charset="0"/>
              </a:rPr>
              <a:t>oleh</a:t>
            </a:r>
            <a:r>
              <a:rPr lang="en-US" sz="1600" dirty="0">
                <a:latin typeface="Comic Sans MS" panose="030F0702030302020204" pitchFamily="66" charset="0"/>
              </a:rPr>
              <a:t> </a:t>
            </a:r>
            <a:r>
              <a:rPr lang="en-US" sz="1600" dirty="0" err="1">
                <a:latin typeface="Comic Sans MS" panose="030F0702030302020204" pitchFamily="66" charset="0"/>
              </a:rPr>
              <a:t>kelenjar</a:t>
            </a:r>
            <a:r>
              <a:rPr lang="en-US" sz="1600" dirty="0">
                <a:latin typeface="Comic Sans MS" panose="030F0702030302020204" pitchFamily="66" charset="0"/>
              </a:rPr>
              <a:t> </a:t>
            </a:r>
            <a:r>
              <a:rPr lang="en-US" sz="1600" dirty="0" err="1">
                <a:latin typeface="Comic Sans MS" panose="030F0702030302020204" pitchFamily="66" charset="0"/>
              </a:rPr>
              <a:t>tiroid</a:t>
            </a:r>
            <a:r>
              <a:rPr lang="en-US" sz="1600" dirty="0">
                <a:latin typeface="Comic Sans MS" panose="030F0702030302020204" pitchFamily="66" charset="0"/>
              </a:rPr>
              <a:t> </a:t>
            </a:r>
            <a:r>
              <a:rPr lang="en-US" sz="1600" dirty="0" err="1">
                <a:latin typeface="Comic Sans MS" panose="030F0702030302020204" pitchFamily="66" charset="0"/>
              </a:rPr>
              <a:t>untuk</a:t>
            </a:r>
            <a:r>
              <a:rPr lang="en-US" sz="1600" dirty="0">
                <a:latin typeface="Comic Sans MS" panose="030F0702030302020204" pitchFamily="66" charset="0"/>
              </a:rPr>
              <a:t> </a:t>
            </a:r>
            <a:r>
              <a:rPr lang="en-US" sz="1600" dirty="0" err="1">
                <a:latin typeface="Comic Sans MS" panose="030F0702030302020204" pitchFamily="66" charset="0"/>
              </a:rPr>
              <a:t>memproduksi</a:t>
            </a:r>
            <a:r>
              <a:rPr lang="en-US" sz="1600" dirty="0">
                <a:latin typeface="Comic Sans MS" panose="030F0702030302020204" pitchFamily="66" charset="0"/>
              </a:rPr>
              <a:t> </a:t>
            </a:r>
            <a:r>
              <a:rPr lang="en-US" sz="1600" dirty="0" err="1">
                <a:latin typeface="Comic Sans MS" panose="030F0702030302020204" pitchFamily="66" charset="0"/>
              </a:rPr>
              <a:t>hormon</a:t>
            </a:r>
            <a:r>
              <a:rPr lang="en-US" sz="1600" dirty="0">
                <a:latin typeface="Comic Sans MS" panose="030F0702030302020204" pitchFamily="66" charset="0"/>
              </a:rPr>
              <a:t> </a:t>
            </a:r>
            <a:r>
              <a:rPr lang="en-US" sz="1600" dirty="0" err="1">
                <a:latin typeface="Comic Sans MS" panose="030F0702030302020204" pitchFamily="66" charset="0"/>
              </a:rPr>
              <a:t>tersebut</a:t>
            </a:r>
            <a:r>
              <a:rPr lang="en-US" sz="1600" dirty="0" smtClean="0">
                <a:latin typeface="Comic Sans MS" panose="030F0702030302020204" pitchFamily="66" charset="0"/>
              </a:rPr>
              <a:t>.</a:t>
            </a:r>
            <a:endParaRPr lang="id-ID" sz="1600" dirty="0" smtClean="0">
              <a:latin typeface="Comic Sans MS" panose="030F0702030302020204" pitchFamily="66" charset="0"/>
            </a:endParaRPr>
          </a:p>
          <a:p>
            <a:pPr algn="just">
              <a:lnSpc>
                <a:spcPct val="120000"/>
              </a:lnSpc>
            </a:pPr>
            <a:endParaRPr lang="en-US" sz="1600" dirty="0">
              <a:latin typeface="Comic Sans MS" panose="030F0702030302020204" pitchFamily="66" charset="0"/>
            </a:endParaRPr>
          </a:p>
          <a:p>
            <a:pPr algn="just">
              <a:lnSpc>
                <a:spcPct val="120000"/>
              </a:lnSpc>
            </a:pPr>
            <a:r>
              <a:rPr lang="en-US" sz="1600" b="1" dirty="0">
                <a:latin typeface="Comic Sans MS" panose="030F0702030302020204" pitchFamily="66" charset="0"/>
              </a:rPr>
              <a:t>2. </a:t>
            </a:r>
            <a:r>
              <a:rPr lang="en-US" sz="1600" b="1" dirty="0" err="1">
                <a:latin typeface="Comic Sans MS" panose="030F0702030302020204" pitchFamily="66" charset="0"/>
              </a:rPr>
              <a:t>Sumber</a:t>
            </a:r>
            <a:r>
              <a:rPr lang="en-US" sz="1600" b="1" dirty="0">
                <a:latin typeface="Comic Sans MS" panose="030F0702030302020204" pitchFamily="66" charset="0"/>
              </a:rPr>
              <a:t> vitamin </a:t>
            </a:r>
            <a:r>
              <a:rPr lang="en-US" sz="1600" b="1" dirty="0" err="1">
                <a:latin typeface="Comic Sans MS" panose="030F0702030302020204" pitchFamily="66" charset="0"/>
              </a:rPr>
              <a:t>dan</a:t>
            </a:r>
            <a:r>
              <a:rPr lang="en-US" sz="1600" b="1" dirty="0">
                <a:latin typeface="Comic Sans MS" panose="030F0702030302020204" pitchFamily="66" charset="0"/>
              </a:rPr>
              <a:t> mineral yang </a:t>
            </a:r>
            <a:r>
              <a:rPr lang="en-US" sz="1600" b="1" dirty="0" err="1">
                <a:latin typeface="Comic Sans MS" panose="030F0702030302020204" pitchFamily="66" charset="0"/>
              </a:rPr>
              <a:t>baik</a:t>
            </a:r>
            <a:endParaRPr lang="en-US" sz="1600" b="1" dirty="0">
              <a:latin typeface="Comic Sans MS" panose="030F0702030302020204" pitchFamily="66" charset="0"/>
            </a:endParaRPr>
          </a:p>
          <a:p>
            <a:pPr algn="just">
              <a:lnSpc>
                <a:spcPct val="120000"/>
              </a:lnSpc>
            </a:pPr>
            <a:r>
              <a:rPr lang="en-US" sz="1600" dirty="0" err="1">
                <a:latin typeface="Comic Sans MS" panose="030F0702030302020204" pitchFamily="66" charset="0"/>
              </a:rPr>
              <a:t>Rumput</a:t>
            </a:r>
            <a:r>
              <a:rPr lang="en-US" sz="1600" dirty="0">
                <a:latin typeface="Comic Sans MS" panose="030F0702030302020204" pitchFamily="66" charset="0"/>
              </a:rPr>
              <a:t> </a:t>
            </a:r>
            <a:r>
              <a:rPr lang="en-US" sz="1600" dirty="0" err="1">
                <a:latin typeface="Comic Sans MS" panose="030F0702030302020204" pitchFamily="66" charset="0"/>
              </a:rPr>
              <a:t>laut</a:t>
            </a:r>
            <a:r>
              <a:rPr lang="en-US" sz="1600" dirty="0">
                <a:latin typeface="Comic Sans MS" panose="030F0702030302020204" pitchFamily="66" charset="0"/>
              </a:rPr>
              <a:t> </a:t>
            </a:r>
            <a:r>
              <a:rPr lang="en-US" sz="1600" dirty="0" err="1">
                <a:latin typeface="Comic Sans MS" panose="030F0702030302020204" pitchFamily="66" charset="0"/>
              </a:rPr>
              <a:t>mengandung</a:t>
            </a:r>
            <a:r>
              <a:rPr lang="en-US" sz="1600" dirty="0">
                <a:latin typeface="Comic Sans MS" panose="030F0702030302020204" pitchFamily="66" charset="0"/>
              </a:rPr>
              <a:t> vitamin A, C, E, </a:t>
            </a:r>
            <a:r>
              <a:rPr lang="en-US" sz="1600" dirty="0" err="1">
                <a:latin typeface="Comic Sans MS" panose="030F0702030302020204" pitchFamily="66" charset="0"/>
              </a:rPr>
              <a:t>dan</a:t>
            </a:r>
            <a:r>
              <a:rPr lang="en-US" sz="1600" dirty="0">
                <a:latin typeface="Comic Sans MS" panose="030F0702030302020204" pitchFamily="66" charset="0"/>
              </a:rPr>
              <a:t> K, </a:t>
            </a:r>
            <a:r>
              <a:rPr lang="en-US" sz="1600" dirty="0" err="1">
                <a:latin typeface="Comic Sans MS" panose="030F0702030302020204" pitchFamily="66" charset="0"/>
              </a:rPr>
              <a:t>serta</a:t>
            </a:r>
            <a:r>
              <a:rPr lang="en-US" sz="1600" dirty="0">
                <a:latin typeface="Comic Sans MS" panose="030F0702030302020204" pitchFamily="66" charset="0"/>
              </a:rPr>
              <a:t> </a:t>
            </a:r>
            <a:r>
              <a:rPr lang="en-US" sz="1600" dirty="0" err="1">
                <a:latin typeface="Comic Sans MS" panose="030F0702030302020204" pitchFamily="66" charset="0"/>
              </a:rPr>
              <a:t>asam</a:t>
            </a:r>
            <a:r>
              <a:rPr lang="en-US" sz="1600" dirty="0">
                <a:latin typeface="Comic Sans MS" panose="030F0702030302020204" pitchFamily="66" charset="0"/>
              </a:rPr>
              <a:t> </a:t>
            </a:r>
            <a:r>
              <a:rPr lang="en-US" sz="1600" dirty="0" err="1">
                <a:latin typeface="Comic Sans MS" panose="030F0702030302020204" pitchFamily="66" charset="0"/>
              </a:rPr>
              <a:t>folat</a:t>
            </a:r>
            <a:r>
              <a:rPr lang="en-US" sz="1600" dirty="0">
                <a:latin typeface="Comic Sans MS" panose="030F0702030302020204" pitchFamily="66" charset="0"/>
              </a:rPr>
              <a:t>, </a:t>
            </a:r>
            <a:r>
              <a:rPr lang="en-US" sz="1600" dirty="0" err="1">
                <a:latin typeface="Comic Sans MS" panose="030F0702030302020204" pitchFamily="66" charset="0"/>
              </a:rPr>
              <a:t>zink</a:t>
            </a:r>
            <a:r>
              <a:rPr lang="en-US" sz="1600" dirty="0">
                <a:latin typeface="Comic Sans MS" panose="030F0702030302020204" pitchFamily="66" charset="0"/>
              </a:rPr>
              <a:t>, </a:t>
            </a:r>
            <a:r>
              <a:rPr lang="en-US" sz="1600" dirty="0" err="1">
                <a:latin typeface="Comic Sans MS" panose="030F0702030302020204" pitchFamily="66" charset="0"/>
              </a:rPr>
              <a:t>natrium</a:t>
            </a:r>
            <a:r>
              <a:rPr lang="en-US" sz="1600" dirty="0">
                <a:latin typeface="Comic Sans MS" panose="030F0702030302020204" pitchFamily="66" charset="0"/>
              </a:rPr>
              <a:t>, </a:t>
            </a:r>
            <a:r>
              <a:rPr lang="en-US" sz="1600" dirty="0" err="1">
                <a:latin typeface="Comic Sans MS" panose="030F0702030302020204" pitchFamily="66" charset="0"/>
              </a:rPr>
              <a:t>kalsium</a:t>
            </a:r>
            <a:r>
              <a:rPr lang="en-US" sz="1600" dirty="0">
                <a:latin typeface="Comic Sans MS" panose="030F0702030302020204" pitchFamily="66" charset="0"/>
              </a:rPr>
              <a:t>, </a:t>
            </a:r>
            <a:r>
              <a:rPr lang="en-US" sz="1600" dirty="0" err="1">
                <a:latin typeface="Comic Sans MS" panose="030F0702030302020204" pitchFamily="66" charset="0"/>
              </a:rPr>
              <a:t>dan</a:t>
            </a:r>
            <a:r>
              <a:rPr lang="en-US" sz="1600" dirty="0">
                <a:latin typeface="Comic Sans MS" panose="030F0702030302020204" pitchFamily="66" charset="0"/>
              </a:rPr>
              <a:t> magnesium. </a:t>
            </a:r>
            <a:r>
              <a:rPr lang="en-US" sz="1600" dirty="0" err="1">
                <a:latin typeface="Comic Sans MS" panose="030F0702030302020204" pitchFamily="66" charset="0"/>
              </a:rPr>
              <a:t>Selain</a:t>
            </a:r>
            <a:r>
              <a:rPr lang="en-US" sz="1600" dirty="0">
                <a:latin typeface="Comic Sans MS" panose="030F0702030302020204" pitchFamily="66" charset="0"/>
              </a:rPr>
              <a:t> </a:t>
            </a:r>
            <a:r>
              <a:rPr lang="en-US" sz="1600" dirty="0" err="1">
                <a:latin typeface="Comic Sans MS" panose="030F0702030302020204" pitchFamily="66" charset="0"/>
              </a:rPr>
              <a:t>itu</a:t>
            </a:r>
            <a:r>
              <a:rPr lang="en-US" sz="1600" dirty="0">
                <a:latin typeface="Comic Sans MS" panose="030F0702030302020204" pitchFamily="66" charset="0"/>
              </a:rPr>
              <a:t>, </a:t>
            </a:r>
            <a:r>
              <a:rPr lang="en-US" sz="1600" dirty="0" err="1">
                <a:latin typeface="Comic Sans MS" panose="030F0702030302020204" pitchFamily="66" charset="0"/>
              </a:rPr>
              <a:t>rumput</a:t>
            </a:r>
            <a:r>
              <a:rPr lang="en-US" sz="1600" dirty="0">
                <a:latin typeface="Comic Sans MS" panose="030F0702030302020204" pitchFamily="66" charset="0"/>
              </a:rPr>
              <a:t> </a:t>
            </a:r>
            <a:r>
              <a:rPr lang="en-US" sz="1600" dirty="0" err="1">
                <a:latin typeface="Comic Sans MS" panose="030F0702030302020204" pitchFamily="66" charset="0"/>
              </a:rPr>
              <a:t>laut</a:t>
            </a:r>
            <a:r>
              <a:rPr lang="en-US" sz="1600" dirty="0">
                <a:latin typeface="Comic Sans MS" panose="030F0702030302020204" pitchFamily="66" charset="0"/>
              </a:rPr>
              <a:t> </a:t>
            </a:r>
            <a:r>
              <a:rPr lang="en-US" sz="1600" dirty="0" err="1">
                <a:latin typeface="Comic Sans MS" panose="030F0702030302020204" pitchFamily="66" charset="0"/>
              </a:rPr>
              <a:t>juga</a:t>
            </a:r>
            <a:r>
              <a:rPr lang="en-US" sz="1600" dirty="0">
                <a:latin typeface="Comic Sans MS" panose="030F0702030302020204" pitchFamily="66" charset="0"/>
              </a:rPr>
              <a:t> </a:t>
            </a:r>
            <a:r>
              <a:rPr lang="en-US" sz="1600" dirty="0" err="1">
                <a:latin typeface="Comic Sans MS" panose="030F0702030302020204" pitchFamily="66" charset="0"/>
              </a:rPr>
              <a:t>dapat</a:t>
            </a:r>
            <a:r>
              <a:rPr lang="en-US" sz="1600" dirty="0">
                <a:latin typeface="Comic Sans MS" panose="030F0702030302020204" pitchFamily="66" charset="0"/>
              </a:rPr>
              <a:t> </a:t>
            </a:r>
            <a:r>
              <a:rPr lang="en-US" sz="1600" dirty="0" err="1">
                <a:latin typeface="Comic Sans MS" panose="030F0702030302020204" pitchFamily="66" charset="0"/>
              </a:rPr>
              <a:t>menjadi</a:t>
            </a:r>
            <a:r>
              <a:rPr lang="en-US" sz="1600" dirty="0">
                <a:latin typeface="Comic Sans MS" panose="030F0702030302020204" pitchFamily="66" charset="0"/>
              </a:rPr>
              <a:t> </a:t>
            </a:r>
            <a:r>
              <a:rPr lang="en-US" sz="1600" dirty="0" err="1">
                <a:latin typeface="Comic Sans MS" panose="030F0702030302020204" pitchFamily="66" charset="0"/>
              </a:rPr>
              <a:t>sumber</a:t>
            </a:r>
            <a:r>
              <a:rPr lang="en-US" sz="1600" dirty="0">
                <a:latin typeface="Comic Sans MS" panose="030F0702030302020204" pitchFamily="66" charset="0"/>
              </a:rPr>
              <a:t> yang </a:t>
            </a:r>
            <a:r>
              <a:rPr lang="en-US" sz="1600" dirty="0" err="1">
                <a:latin typeface="Comic Sans MS" panose="030F0702030302020204" pitchFamily="66" charset="0"/>
              </a:rPr>
              <a:t>baik</a:t>
            </a:r>
            <a:r>
              <a:rPr lang="en-US" sz="1600" dirty="0">
                <a:latin typeface="Comic Sans MS" panose="030F0702030302020204" pitchFamily="66" charset="0"/>
              </a:rPr>
              <a:t> </a:t>
            </a:r>
            <a:r>
              <a:rPr lang="en-US" sz="1600" dirty="0" err="1">
                <a:latin typeface="Comic Sans MS" panose="030F0702030302020204" pitchFamily="66" charset="0"/>
              </a:rPr>
              <a:t>untuk</a:t>
            </a:r>
            <a:r>
              <a:rPr lang="en-US" sz="1600" dirty="0">
                <a:latin typeface="Comic Sans MS" panose="030F0702030302020204" pitchFamily="66" charset="0"/>
              </a:rPr>
              <a:t> </a:t>
            </a:r>
            <a:r>
              <a:rPr lang="en-US" sz="1600" dirty="0" err="1">
                <a:latin typeface="Comic Sans MS" panose="030F0702030302020204" pitchFamily="66" charset="0"/>
              </a:rPr>
              <a:t>lemak</a:t>
            </a:r>
            <a:r>
              <a:rPr lang="en-US" sz="1600" dirty="0">
                <a:latin typeface="Comic Sans MS" panose="030F0702030302020204" pitchFamily="66" charset="0"/>
              </a:rPr>
              <a:t> omega-3 </a:t>
            </a:r>
            <a:r>
              <a:rPr lang="en-US" sz="1600" dirty="0" err="1">
                <a:latin typeface="Comic Sans MS" panose="030F0702030302020204" pitchFamily="66" charset="0"/>
              </a:rPr>
              <a:t>dan</a:t>
            </a:r>
            <a:r>
              <a:rPr lang="en-US" sz="1600" dirty="0">
                <a:latin typeface="Comic Sans MS" panose="030F0702030302020204" pitchFamily="66" charset="0"/>
              </a:rPr>
              <a:t> vitamin B12. Protein yang </a:t>
            </a:r>
            <a:r>
              <a:rPr lang="en-US" sz="1600" dirty="0" err="1">
                <a:latin typeface="Comic Sans MS" panose="030F0702030302020204" pitchFamily="66" charset="0"/>
              </a:rPr>
              <a:t>terkandung</a:t>
            </a:r>
            <a:r>
              <a:rPr lang="en-US" sz="1600" dirty="0">
                <a:latin typeface="Comic Sans MS" panose="030F0702030302020204" pitchFamily="66" charset="0"/>
              </a:rPr>
              <a:t> </a:t>
            </a:r>
            <a:r>
              <a:rPr lang="en-US" sz="1600" dirty="0" err="1">
                <a:latin typeface="Comic Sans MS" panose="030F0702030302020204" pitchFamily="66" charset="0"/>
              </a:rPr>
              <a:t>pada</a:t>
            </a:r>
            <a:r>
              <a:rPr lang="en-US" sz="1600" dirty="0">
                <a:latin typeface="Comic Sans MS" panose="030F0702030302020204" pitchFamily="66" charset="0"/>
              </a:rPr>
              <a:t> </a:t>
            </a:r>
            <a:r>
              <a:rPr lang="en-US" sz="1600" dirty="0" err="1">
                <a:latin typeface="Comic Sans MS" panose="030F0702030302020204" pitchFamily="66" charset="0"/>
              </a:rPr>
              <a:t>beberapa</a:t>
            </a:r>
            <a:r>
              <a:rPr lang="en-US" sz="1600" dirty="0">
                <a:latin typeface="Comic Sans MS" panose="030F0702030302020204" pitchFamily="66" charset="0"/>
              </a:rPr>
              <a:t> </a:t>
            </a:r>
            <a:r>
              <a:rPr lang="en-US" sz="1600" dirty="0" err="1">
                <a:latin typeface="Comic Sans MS" panose="030F0702030302020204" pitchFamily="66" charset="0"/>
              </a:rPr>
              <a:t>jenis</a:t>
            </a:r>
            <a:r>
              <a:rPr lang="en-US" sz="1600" dirty="0">
                <a:latin typeface="Comic Sans MS" panose="030F0702030302020204" pitchFamily="66" charset="0"/>
              </a:rPr>
              <a:t> </a:t>
            </a:r>
            <a:r>
              <a:rPr lang="en-US" sz="1600" dirty="0" err="1">
                <a:latin typeface="Comic Sans MS" panose="030F0702030302020204" pitchFamily="66" charset="0"/>
              </a:rPr>
              <a:t>rumput</a:t>
            </a:r>
            <a:r>
              <a:rPr lang="en-US" sz="1600" dirty="0">
                <a:latin typeface="Comic Sans MS" panose="030F0702030302020204" pitchFamily="66" charset="0"/>
              </a:rPr>
              <a:t> </a:t>
            </a:r>
            <a:r>
              <a:rPr lang="en-US" sz="1600" dirty="0" err="1">
                <a:latin typeface="Comic Sans MS" panose="030F0702030302020204" pitchFamily="66" charset="0"/>
              </a:rPr>
              <a:t>laut</a:t>
            </a:r>
            <a:r>
              <a:rPr lang="en-US" sz="1600" dirty="0">
                <a:latin typeface="Comic Sans MS" panose="030F0702030302020204" pitchFamily="66" charset="0"/>
              </a:rPr>
              <a:t>, </a:t>
            </a:r>
            <a:r>
              <a:rPr lang="en-US" sz="1600" dirty="0" err="1">
                <a:latin typeface="Comic Sans MS" panose="030F0702030302020204" pitchFamily="66" charset="0"/>
              </a:rPr>
              <a:t>seperti</a:t>
            </a:r>
            <a:r>
              <a:rPr lang="en-US" sz="1600" dirty="0">
                <a:latin typeface="Comic Sans MS" panose="030F0702030302020204" pitchFamily="66" charset="0"/>
              </a:rPr>
              <a:t> </a:t>
            </a:r>
            <a:r>
              <a:rPr lang="en-US" sz="1600" dirty="0" err="1">
                <a:latin typeface="Comic Sans MS" panose="030F0702030302020204" pitchFamily="66" charset="0"/>
              </a:rPr>
              <a:t>spirulina</a:t>
            </a:r>
            <a:r>
              <a:rPr lang="en-US" sz="1600" dirty="0">
                <a:latin typeface="Comic Sans MS" panose="030F0702030302020204" pitchFamily="66" charset="0"/>
              </a:rPr>
              <a:t> </a:t>
            </a:r>
            <a:r>
              <a:rPr lang="en-US" sz="1600" dirty="0" err="1">
                <a:latin typeface="Comic Sans MS" panose="030F0702030302020204" pitchFamily="66" charset="0"/>
              </a:rPr>
              <a:t>dan</a:t>
            </a:r>
            <a:r>
              <a:rPr lang="en-US" sz="1600" dirty="0">
                <a:latin typeface="Comic Sans MS" panose="030F0702030302020204" pitchFamily="66" charset="0"/>
              </a:rPr>
              <a:t> </a:t>
            </a:r>
            <a:r>
              <a:rPr lang="en-US" sz="1600" dirty="0" err="1">
                <a:latin typeface="Comic Sans MS" panose="030F0702030302020204" pitchFamily="66" charset="0"/>
              </a:rPr>
              <a:t>chorella</a:t>
            </a:r>
            <a:r>
              <a:rPr lang="en-US" sz="1600" dirty="0">
                <a:latin typeface="Comic Sans MS" panose="030F0702030302020204" pitchFamily="66" charset="0"/>
              </a:rPr>
              <a:t>, </a:t>
            </a:r>
            <a:r>
              <a:rPr lang="en-US" sz="1600" dirty="0" err="1">
                <a:latin typeface="Comic Sans MS" panose="030F0702030302020204" pitchFamily="66" charset="0"/>
              </a:rPr>
              <a:t>juga</a:t>
            </a:r>
            <a:r>
              <a:rPr lang="en-US" sz="1600" dirty="0">
                <a:latin typeface="Comic Sans MS" panose="030F0702030302020204" pitchFamily="66" charset="0"/>
              </a:rPr>
              <a:t> </a:t>
            </a:r>
            <a:r>
              <a:rPr lang="en-US" sz="1600" dirty="0" err="1">
                <a:latin typeface="Comic Sans MS" panose="030F0702030302020204" pitchFamily="66" charset="0"/>
              </a:rPr>
              <a:t>mengandung</a:t>
            </a:r>
            <a:r>
              <a:rPr lang="en-US" sz="1600" dirty="0">
                <a:latin typeface="Comic Sans MS" panose="030F0702030302020204" pitchFamily="66" charset="0"/>
              </a:rPr>
              <a:t> </a:t>
            </a:r>
            <a:r>
              <a:rPr lang="en-US" sz="1600" dirty="0" err="1">
                <a:latin typeface="Comic Sans MS" panose="030F0702030302020204" pitchFamily="66" charset="0"/>
              </a:rPr>
              <a:t>semua</a:t>
            </a:r>
            <a:r>
              <a:rPr lang="en-US" sz="1600" dirty="0">
                <a:latin typeface="Comic Sans MS" panose="030F0702030302020204" pitchFamily="66" charset="0"/>
              </a:rPr>
              <a:t> </a:t>
            </a:r>
            <a:r>
              <a:rPr lang="en-US" sz="1600" dirty="0" err="1">
                <a:latin typeface="Comic Sans MS" panose="030F0702030302020204" pitchFamily="66" charset="0"/>
              </a:rPr>
              <a:t>asam</a:t>
            </a:r>
            <a:r>
              <a:rPr lang="en-US" sz="1600" dirty="0">
                <a:latin typeface="Comic Sans MS" panose="030F0702030302020204" pitchFamily="66" charset="0"/>
              </a:rPr>
              <a:t> amino </a:t>
            </a:r>
            <a:r>
              <a:rPr lang="en-US" sz="1600" dirty="0" err="1">
                <a:latin typeface="Comic Sans MS" panose="030F0702030302020204" pitchFamily="66" charset="0"/>
              </a:rPr>
              <a:t>esensial</a:t>
            </a:r>
            <a:r>
              <a:rPr lang="en-US" sz="1600" dirty="0">
                <a:latin typeface="Comic Sans MS" panose="030F0702030302020204" pitchFamily="66" charset="0"/>
              </a:rPr>
              <a:t> yang </a:t>
            </a:r>
            <a:r>
              <a:rPr lang="en-US" sz="1600" dirty="0" err="1">
                <a:latin typeface="Comic Sans MS" panose="030F0702030302020204" pitchFamily="66" charset="0"/>
              </a:rPr>
              <a:t>dibutuhkan</a:t>
            </a:r>
            <a:r>
              <a:rPr lang="en-US" sz="1600" dirty="0">
                <a:latin typeface="Comic Sans MS" panose="030F0702030302020204" pitchFamily="66" charset="0"/>
              </a:rPr>
              <a:t> </a:t>
            </a:r>
            <a:r>
              <a:rPr lang="en-US" sz="1600" dirty="0" err="1">
                <a:latin typeface="Comic Sans MS" panose="030F0702030302020204" pitchFamily="66" charset="0"/>
              </a:rPr>
              <a:t>oleh</a:t>
            </a:r>
            <a:r>
              <a:rPr lang="en-US" sz="1600" dirty="0">
                <a:latin typeface="Comic Sans MS" panose="030F0702030302020204" pitchFamily="66" charset="0"/>
              </a:rPr>
              <a:t> </a:t>
            </a:r>
            <a:r>
              <a:rPr lang="en-US" sz="1600" dirty="0" err="1">
                <a:latin typeface="Comic Sans MS" panose="030F0702030302020204" pitchFamily="66" charset="0"/>
              </a:rPr>
              <a:t>tubuh</a:t>
            </a:r>
            <a:r>
              <a:rPr lang="en-US" sz="1600" dirty="0" smtClean="0">
                <a:latin typeface="Comic Sans MS" panose="030F0702030302020204" pitchFamily="66" charset="0"/>
              </a:rPr>
              <a:t>.</a:t>
            </a:r>
            <a:endParaRPr lang="id-ID" sz="1600" dirty="0" smtClean="0">
              <a:latin typeface="Comic Sans MS" panose="030F0702030302020204" pitchFamily="66" charset="0"/>
            </a:endParaRPr>
          </a:p>
          <a:p>
            <a:pPr algn="just">
              <a:lnSpc>
                <a:spcPct val="120000"/>
              </a:lnSpc>
            </a:pPr>
            <a:endParaRPr lang="en-US" sz="1600" dirty="0">
              <a:latin typeface="Comic Sans MS" panose="030F0702030302020204" pitchFamily="66" charset="0"/>
            </a:endParaRPr>
          </a:p>
          <a:p>
            <a:pPr algn="just">
              <a:lnSpc>
                <a:spcPct val="120000"/>
              </a:lnSpc>
            </a:pPr>
            <a:r>
              <a:rPr lang="en-US" sz="1600" b="1" dirty="0">
                <a:latin typeface="Comic Sans MS" panose="030F0702030302020204" pitchFamily="66" charset="0"/>
              </a:rPr>
              <a:t>3. </a:t>
            </a:r>
            <a:r>
              <a:rPr lang="en-US" sz="1600" b="1" dirty="0" err="1">
                <a:latin typeface="Comic Sans MS" panose="030F0702030302020204" pitchFamily="66" charset="0"/>
              </a:rPr>
              <a:t>Mengandung</a:t>
            </a:r>
            <a:r>
              <a:rPr lang="en-US" sz="1600" b="1" dirty="0">
                <a:latin typeface="Comic Sans MS" panose="030F0702030302020204" pitchFamily="66" charset="0"/>
              </a:rPr>
              <a:t> </a:t>
            </a:r>
            <a:r>
              <a:rPr lang="en-US" sz="1600" b="1" dirty="0" err="1">
                <a:latin typeface="Comic Sans MS" panose="030F0702030302020204" pitchFamily="66" charset="0"/>
              </a:rPr>
              <a:t>berbagai</a:t>
            </a:r>
            <a:r>
              <a:rPr lang="en-US" sz="1600" b="1" dirty="0">
                <a:latin typeface="Comic Sans MS" panose="030F0702030302020204" pitchFamily="66" charset="0"/>
              </a:rPr>
              <a:t> </a:t>
            </a:r>
            <a:r>
              <a:rPr lang="en-US" sz="1600" b="1" dirty="0" err="1" smtClean="0">
                <a:latin typeface="Comic Sans MS" panose="030F0702030302020204" pitchFamily="66" charset="0"/>
              </a:rPr>
              <a:t>antioksidan</a:t>
            </a:r>
            <a:endParaRPr lang="en-US" sz="1600" b="1" dirty="0">
              <a:latin typeface="Comic Sans MS" panose="030F0702030302020204" pitchFamily="66" charset="0"/>
            </a:endParaRPr>
          </a:p>
          <a:p>
            <a:pPr algn="just">
              <a:lnSpc>
                <a:spcPct val="120000"/>
              </a:lnSpc>
            </a:pPr>
            <a:r>
              <a:rPr lang="en-US" sz="1600" u="sng" dirty="0" smtClean="0">
                <a:latin typeface="Comic Sans MS" panose="030F0702030302020204" pitchFamily="66" charset="0"/>
              </a:rPr>
              <a:t>An</a:t>
            </a:r>
            <a:r>
              <a:rPr lang="id-ID" sz="1600" u="sng" dirty="0" smtClean="0">
                <a:latin typeface="Comic Sans MS" panose="030F0702030302020204" pitchFamily="66" charset="0"/>
              </a:rPr>
              <a:t>tioksidan</a:t>
            </a:r>
            <a:r>
              <a:rPr lang="en-US" sz="1600" dirty="0">
                <a:latin typeface="Comic Sans MS" panose="030F0702030302020204" pitchFamily="66" charset="0"/>
              </a:rPr>
              <a:t> </a:t>
            </a:r>
            <a:r>
              <a:rPr lang="en-US" sz="1600" dirty="0" err="1">
                <a:latin typeface="Comic Sans MS" panose="030F0702030302020204" pitchFamily="66" charset="0"/>
              </a:rPr>
              <a:t>dapat</a:t>
            </a:r>
            <a:r>
              <a:rPr lang="en-US" sz="1600" dirty="0">
                <a:latin typeface="Comic Sans MS" panose="030F0702030302020204" pitchFamily="66" charset="0"/>
              </a:rPr>
              <a:t> </a:t>
            </a:r>
            <a:r>
              <a:rPr lang="en-US" sz="1600" dirty="0" err="1">
                <a:latin typeface="Comic Sans MS" panose="030F0702030302020204" pitchFamily="66" charset="0"/>
              </a:rPr>
              <a:t>membantu</a:t>
            </a:r>
            <a:r>
              <a:rPr lang="en-US" sz="1600" dirty="0">
                <a:latin typeface="Comic Sans MS" panose="030F0702030302020204" pitchFamily="66" charset="0"/>
              </a:rPr>
              <a:t> </a:t>
            </a:r>
            <a:r>
              <a:rPr lang="en-US" sz="1600" dirty="0" err="1">
                <a:latin typeface="Comic Sans MS" panose="030F0702030302020204" pitchFamily="66" charset="0"/>
              </a:rPr>
              <a:t>menurunkan</a:t>
            </a:r>
            <a:r>
              <a:rPr lang="en-US" sz="1600" dirty="0">
                <a:latin typeface="Comic Sans MS" panose="030F0702030302020204" pitchFamily="66" charset="0"/>
              </a:rPr>
              <a:t> </a:t>
            </a:r>
            <a:r>
              <a:rPr lang="en-US" sz="1600" dirty="0" err="1">
                <a:latin typeface="Comic Sans MS" panose="030F0702030302020204" pitchFamily="66" charset="0"/>
              </a:rPr>
              <a:t>reaktivitas</a:t>
            </a:r>
            <a:r>
              <a:rPr lang="en-US" sz="1600" dirty="0">
                <a:latin typeface="Comic Sans MS" panose="030F0702030302020204" pitchFamily="66" charset="0"/>
              </a:rPr>
              <a:t> </a:t>
            </a:r>
            <a:r>
              <a:rPr lang="en-US" sz="1600" dirty="0" err="1">
                <a:latin typeface="Comic Sans MS" panose="030F0702030302020204" pitchFamily="66" charset="0"/>
              </a:rPr>
              <a:t>dari</a:t>
            </a:r>
            <a:r>
              <a:rPr lang="en-US" sz="1600" dirty="0">
                <a:latin typeface="Comic Sans MS" panose="030F0702030302020204" pitchFamily="66" charset="0"/>
              </a:rPr>
              <a:t> </a:t>
            </a:r>
            <a:r>
              <a:rPr lang="en-US" sz="1600" dirty="0" err="1">
                <a:latin typeface="Comic Sans MS" panose="030F0702030302020204" pitchFamily="66" charset="0"/>
              </a:rPr>
              <a:t>radikal</a:t>
            </a:r>
            <a:r>
              <a:rPr lang="en-US" sz="1600" dirty="0">
                <a:latin typeface="Comic Sans MS" panose="030F0702030302020204" pitchFamily="66" charset="0"/>
              </a:rPr>
              <a:t> </a:t>
            </a:r>
            <a:r>
              <a:rPr lang="en-US" sz="1600" dirty="0" err="1">
                <a:latin typeface="Comic Sans MS" panose="030F0702030302020204" pitchFamily="66" charset="0"/>
              </a:rPr>
              <a:t>bebas</a:t>
            </a:r>
            <a:r>
              <a:rPr lang="en-US" sz="1600" dirty="0">
                <a:latin typeface="Comic Sans MS" panose="030F0702030302020204" pitchFamily="66" charset="0"/>
              </a:rPr>
              <a:t>, </a:t>
            </a:r>
            <a:r>
              <a:rPr lang="en-US" sz="1600" dirty="0" err="1">
                <a:latin typeface="Comic Sans MS" panose="030F0702030302020204" pitchFamily="66" charset="0"/>
              </a:rPr>
              <a:t>yakni</a:t>
            </a:r>
            <a:r>
              <a:rPr lang="en-US" sz="1600" dirty="0">
                <a:latin typeface="Comic Sans MS" panose="030F0702030302020204" pitchFamily="66" charset="0"/>
              </a:rPr>
              <a:t> </a:t>
            </a:r>
            <a:r>
              <a:rPr lang="en-US" sz="1600" dirty="0" err="1">
                <a:latin typeface="Comic Sans MS" panose="030F0702030302020204" pitchFamily="66" charset="0"/>
              </a:rPr>
              <a:t>zat</a:t>
            </a:r>
            <a:r>
              <a:rPr lang="en-US" sz="1600" dirty="0">
                <a:latin typeface="Comic Sans MS" panose="030F0702030302020204" pitchFamily="66" charset="0"/>
              </a:rPr>
              <a:t> </a:t>
            </a:r>
            <a:r>
              <a:rPr lang="en-US" sz="1600" dirty="0" err="1">
                <a:latin typeface="Comic Sans MS" panose="030F0702030302020204" pitchFamily="66" charset="0"/>
              </a:rPr>
              <a:t>tidak</a:t>
            </a:r>
            <a:r>
              <a:rPr lang="en-US" sz="1600" dirty="0">
                <a:latin typeface="Comic Sans MS" panose="030F0702030302020204" pitchFamily="66" charset="0"/>
              </a:rPr>
              <a:t> </a:t>
            </a:r>
            <a:r>
              <a:rPr lang="en-US" sz="1600" dirty="0" err="1">
                <a:latin typeface="Comic Sans MS" panose="030F0702030302020204" pitchFamily="66" charset="0"/>
              </a:rPr>
              <a:t>stabil</a:t>
            </a:r>
            <a:r>
              <a:rPr lang="en-US" sz="1600" dirty="0">
                <a:latin typeface="Comic Sans MS" panose="030F0702030302020204" pitchFamily="66" charset="0"/>
              </a:rPr>
              <a:t> yang </a:t>
            </a:r>
            <a:r>
              <a:rPr lang="en-US" sz="1600" dirty="0" err="1">
                <a:latin typeface="Comic Sans MS" panose="030F0702030302020204" pitchFamily="66" charset="0"/>
              </a:rPr>
              <a:t>terdapat</a:t>
            </a:r>
            <a:r>
              <a:rPr lang="en-US" sz="1600" dirty="0">
                <a:latin typeface="Comic Sans MS" panose="030F0702030302020204" pitchFamily="66" charset="0"/>
              </a:rPr>
              <a:t> </a:t>
            </a:r>
            <a:r>
              <a:rPr lang="en-US" sz="1600" dirty="0" err="1">
                <a:latin typeface="Comic Sans MS" panose="030F0702030302020204" pitchFamily="66" charset="0"/>
              </a:rPr>
              <a:t>pada</a:t>
            </a:r>
            <a:r>
              <a:rPr lang="en-US" sz="1600" dirty="0">
                <a:latin typeface="Comic Sans MS" panose="030F0702030302020204" pitchFamily="66" charset="0"/>
              </a:rPr>
              <a:t> </a:t>
            </a:r>
            <a:r>
              <a:rPr lang="en-US" sz="1600" dirty="0" err="1">
                <a:latin typeface="Comic Sans MS" panose="030F0702030302020204" pitchFamily="66" charset="0"/>
              </a:rPr>
              <a:t>tubuh</a:t>
            </a:r>
            <a:r>
              <a:rPr lang="en-US" sz="1600" dirty="0">
                <a:latin typeface="Comic Sans MS" panose="030F0702030302020204" pitchFamily="66" charset="0"/>
              </a:rPr>
              <a:t>. </a:t>
            </a:r>
            <a:r>
              <a:rPr lang="en-US" sz="1600" dirty="0" err="1">
                <a:latin typeface="Comic Sans MS" panose="030F0702030302020204" pitchFamily="66" charset="0"/>
              </a:rPr>
              <a:t>Produksi</a:t>
            </a:r>
            <a:r>
              <a:rPr lang="en-US" sz="1600" dirty="0">
                <a:latin typeface="Comic Sans MS" panose="030F0702030302020204" pitchFamily="66" charset="0"/>
              </a:rPr>
              <a:t> </a:t>
            </a:r>
            <a:r>
              <a:rPr lang="en-US" sz="1600" dirty="0" err="1">
                <a:latin typeface="Comic Sans MS" panose="030F0702030302020204" pitchFamily="66" charset="0"/>
              </a:rPr>
              <a:t>radikal</a:t>
            </a:r>
            <a:r>
              <a:rPr lang="en-US" sz="1600" dirty="0">
                <a:latin typeface="Comic Sans MS" panose="030F0702030302020204" pitchFamily="66" charset="0"/>
              </a:rPr>
              <a:t> </a:t>
            </a:r>
            <a:r>
              <a:rPr lang="en-US" sz="1600" dirty="0" err="1">
                <a:latin typeface="Comic Sans MS" panose="030F0702030302020204" pitchFamily="66" charset="0"/>
              </a:rPr>
              <a:t>bebas</a:t>
            </a:r>
            <a:r>
              <a:rPr lang="en-US" sz="1600" dirty="0">
                <a:latin typeface="Comic Sans MS" panose="030F0702030302020204" pitchFamily="66" charset="0"/>
              </a:rPr>
              <a:t> yang </a:t>
            </a:r>
            <a:r>
              <a:rPr lang="en-US" sz="1600" dirty="0" err="1">
                <a:latin typeface="Comic Sans MS" panose="030F0702030302020204" pitchFamily="66" charset="0"/>
              </a:rPr>
              <a:t>berlebih</a:t>
            </a:r>
            <a:r>
              <a:rPr lang="en-US" sz="1600" dirty="0">
                <a:latin typeface="Comic Sans MS" panose="030F0702030302020204" pitchFamily="66" charset="0"/>
              </a:rPr>
              <a:t> </a:t>
            </a:r>
            <a:r>
              <a:rPr lang="en-US" sz="1600" dirty="0" err="1">
                <a:latin typeface="Comic Sans MS" panose="030F0702030302020204" pitchFamily="66" charset="0"/>
              </a:rPr>
              <a:t>merupakan</a:t>
            </a:r>
            <a:r>
              <a:rPr lang="en-US" sz="1600" dirty="0">
                <a:latin typeface="Comic Sans MS" panose="030F0702030302020204" pitchFamily="66" charset="0"/>
              </a:rPr>
              <a:t> </a:t>
            </a:r>
            <a:r>
              <a:rPr lang="en-US" sz="1600" dirty="0" err="1">
                <a:latin typeface="Comic Sans MS" panose="030F0702030302020204" pitchFamily="66" charset="0"/>
              </a:rPr>
              <a:t>penyebab</a:t>
            </a:r>
            <a:r>
              <a:rPr lang="en-US" sz="1600" dirty="0">
                <a:latin typeface="Comic Sans MS" panose="030F0702030302020204" pitchFamily="66" charset="0"/>
              </a:rPr>
              <a:t> </a:t>
            </a:r>
            <a:r>
              <a:rPr lang="en-US" sz="1600" dirty="0" err="1">
                <a:latin typeface="Comic Sans MS" panose="030F0702030302020204" pitchFamily="66" charset="0"/>
              </a:rPr>
              <a:t>terjadinya</a:t>
            </a:r>
            <a:r>
              <a:rPr lang="en-US" sz="1600" dirty="0">
                <a:latin typeface="Comic Sans MS" panose="030F0702030302020204" pitchFamily="66" charset="0"/>
              </a:rPr>
              <a:t> </a:t>
            </a:r>
            <a:r>
              <a:rPr lang="en-US" sz="1600" dirty="0" err="1">
                <a:latin typeface="Comic Sans MS" panose="030F0702030302020204" pitchFamily="66" charset="0"/>
              </a:rPr>
              <a:t>beberapa</a:t>
            </a:r>
            <a:r>
              <a:rPr lang="en-US" sz="1600" dirty="0">
                <a:latin typeface="Comic Sans MS" panose="030F0702030302020204" pitchFamily="66" charset="0"/>
              </a:rPr>
              <a:t> </a:t>
            </a:r>
            <a:r>
              <a:rPr lang="en-US" sz="1600" dirty="0" err="1">
                <a:latin typeface="Comic Sans MS" panose="030F0702030302020204" pitchFamily="66" charset="0"/>
              </a:rPr>
              <a:t>jenis</a:t>
            </a:r>
            <a:r>
              <a:rPr lang="en-US" sz="1600" dirty="0">
                <a:latin typeface="Comic Sans MS" panose="030F0702030302020204" pitchFamily="66" charset="0"/>
              </a:rPr>
              <a:t> </a:t>
            </a:r>
            <a:r>
              <a:rPr lang="en-US" sz="1600" dirty="0" err="1">
                <a:latin typeface="Comic Sans MS" panose="030F0702030302020204" pitchFamily="66" charset="0"/>
              </a:rPr>
              <a:t>penyakit</a:t>
            </a:r>
            <a:r>
              <a:rPr lang="en-US" sz="1600" dirty="0">
                <a:latin typeface="Comic Sans MS" panose="030F0702030302020204" pitchFamily="66" charset="0"/>
              </a:rPr>
              <a:t> </a:t>
            </a:r>
            <a:r>
              <a:rPr lang="en-US" sz="1600" dirty="0" err="1">
                <a:latin typeface="Comic Sans MS" panose="030F0702030302020204" pitchFamily="66" charset="0"/>
              </a:rPr>
              <a:t>tertentu</a:t>
            </a:r>
            <a:r>
              <a:rPr lang="en-US" sz="1600" dirty="0">
                <a:latin typeface="Comic Sans MS" panose="030F0702030302020204" pitchFamily="66" charset="0"/>
              </a:rPr>
              <a:t>.</a:t>
            </a:r>
          </a:p>
          <a:p>
            <a:pPr algn="just">
              <a:lnSpc>
                <a:spcPct val="120000"/>
              </a:lnSpc>
            </a:pPr>
            <a:r>
              <a:rPr lang="en-US" sz="1600" dirty="0" err="1">
                <a:latin typeface="Comic Sans MS" panose="030F0702030302020204" pitchFamily="66" charset="0"/>
              </a:rPr>
              <a:t>Dengan</a:t>
            </a:r>
            <a:r>
              <a:rPr lang="en-US" sz="1600" dirty="0">
                <a:latin typeface="Comic Sans MS" panose="030F0702030302020204" pitchFamily="66" charset="0"/>
              </a:rPr>
              <a:t> </a:t>
            </a:r>
            <a:r>
              <a:rPr lang="en-US" sz="1600" dirty="0" err="1">
                <a:latin typeface="Comic Sans MS" panose="030F0702030302020204" pitchFamily="66" charset="0"/>
              </a:rPr>
              <a:t>konsumsi</a:t>
            </a:r>
            <a:r>
              <a:rPr lang="en-US" sz="1600" dirty="0">
                <a:latin typeface="Comic Sans MS" panose="030F0702030302020204" pitchFamily="66" charset="0"/>
              </a:rPr>
              <a:t> </a:t>
            </a:r>
            <a:r>
              <a:rPr lang="en-US" sz="1600" dirty="0" err="1">
                <a:latin typeface="Comic Sans MS" panose="030F0702030302020204" pitchFamily="66" charset="0"/>
              </a:rPr>
              <a:t>rumput</a:t>
            </a:r>
            <a:r>
              <a:rPr lang="en-US" sz="1600" dirty="0">
                <a:latin typeface="Comic Sans MS" panose="030F0702030302020204" pitchFamily="66" charset="0"/>
              </a:rPr>
              <a:t> </a:t>
            </a:r>
            <a:r>
              <a:rPr lang="en-US" sz="1600" dirty="0" err="1">
                <a:latin typeface="Comic Sans MS" panose="030F0702030302020204" pitchFamily="66" charset="0"/>
              </a:rPr>
              <a:t>laut</a:t>
            </a:r>
            <a:r>
              <a:rPr lang="en-US" sz="1600" dirty="0">
                <a:latin typeface="Comic Sans MS" panose="030F0702030302020204" pitchFamily="66" charset="0"/>
              </a:rPr>
              <a:t>, </a:t>
            </a:r>
            <a:r>
              <a:rPr lang="en-US" sz="1600" dirty="0" err="1">
                <a:latin typeface="Comic Sans MS" panose="030F0702030302020204" pitchFamily="66" charset="0"/>
              </a:rPr>
              <a:t>kemungkinan</a:t>
            </a:r>
            <a:r>
              <a:rPr lang="en-US" sz="1600" dirty="0">
                <a:latin typeface="Comic Sans MS" panose="030F0702030302020204" pitchFamily="66" charset="0"/>
              </a:rPr>
              <a:t> </a:t>
            </a:r>
            <a:r>
              <a:rPr lang="en-US" sz="1600" dirty="0" err="1">
                <a:latin typeface="Comic Sans MS" panose="030F0702030302020204" pitchFamily="66" charset="0"/>
              </a:rPr>
              <a:t>terjadinya</a:t>
            </a:r>
            <a:r>
              <a:rPr lang="en-US" sz="1600" dirty="0">
                <a:latin typeface="Comic Sans MS" panose="030F0702030302020204" pitchFamily="66" charset="0"/>
              </a:rPr>
              <a:t> </a:t>
            </a:r>
            <a:r>
              <a:rPr lang="en-US" sz="1600" dirty="0" err="1">
                <a:latin typeface="Comic Sans MS" panose="030F0702030302020204" pitchFamily="66" charset="0"/>
              </a:rPr>
              <a:t>kerusakan</a:t>
            </a:r>
            <a:r>
              <a:rPr lang="en-US" sz="1600" dirty="0">
                <a:latin typeface="Comic Sans MS" panose="030F0702030302020204" pitchFamily="66" charset="0"/>
              </a:rPr>
              <a:t> </a:t>
            </a:r>
            <a:r>
              <a:rPr lang="en-US" sz="1600" dirty="0" err="1">
                <a:latin typeface="Comic Sans MS" panose="030F0702030302020204" pitchFamily="66" charset="0"/>
              </a:rPr>
              <a:t>sel</a:t>
            </a:r>
            <a:r>
              <a:rPr lang="en-US" sz="1600" dirty="0">
                <a:latin typeface="Comic Sans MS" panose="030F0702030302020204" pitchFamily="66" charset="0"/>
              </a:rPr>
              <a:t> </a:t>
            </a:r>
            <a:r>
              <a:rPr lang="en-US" sz="1600" dirty="0" err="1">
                <a:latin typeface="Comic Sans MS" panose="030F0702030302020204" pitchFamily="66" charset="0"/>
              </a:rPr>
              <a:t>menjadi</a:t>
            </a:r>
            <a:r>
              <a:rPr lang="en-US" sz="1600" dirty="0">
                <a:latin typeface="Comic Sans MS" panose="030F0702030302020204" pitchFamily="66" charset="0"/>
              </a:rPr>
              <a:t> </a:t>
            </a:r>
            <a:r>
              <a:rPr lang="en-US" sz="1600" dirty="0" err="1">
                <a:latin typeface="Comic Sans MS" panose="030F0702030302020204" pitchFamily="66" charset="0"/>
              </a:rPr>
              <a:t>lebih</a:t>
            </a:r>
            <a:r>
              <a:rPr lang="en-US" sz="1600" dirty="0">
                <a:latin typeface="Comic Sans MS" panose="030F0702030302020204" pitchFamily="66" charset="0"/>
              </a:rPr>
              <a:t> </a:t>
            </a:r>
            <a:r>
              <a:rPr lang="en-US" sz="1600" dirty="0" err="1">
                <a:latin typeface="Comic Sans MS" panose="030F0702030302020204" pitchFamily="66" charset="0"/>
              </a:rPr>
              <a:t>rendah</a:t>
            </a:r>
            <a:r>
              <a:rPr lang="en-US" sz="1600" dirty="0">
                <a:latin typeface="Comic Sans MS" panose="030F0702030302020204" pitchFamily="66" charset="0"/>
              </a:rPr>
              <a:t>. </a:t>
            </a:r>
            <a:r>
              <a:rPr lang="en-US" sz="1600" dirty="0" err="1">
                <a:latin typeface="Comic Sans MS" panose="030F0702030302020204" pitchFamily="66" charset="0"/>
              </a:rPr>
              <a:t>Beberapa</a:t>
            </a:r>
            <a:r>
              <a:rPr lang="en-US" sz="1600" dirty="0">
                <a:latin typeface="Comic Sans MS" panose="030F0702030302020204" pitchFamily="66" charset="0"/>
              </a:rPr>
              <a:t> </a:t>
            </a:r>
            <a:r>
              <a:rPr lang="en-US" sz="1600" dirty="0" err="1">
                <a:latin typeface="Comic Sans MS" panose="030F0702030302020204" pitchFamily="66" charset="0"/>
              </a:rPr>
              <a:t>komponen</a:t>
            </a:r>
            <a:r>
              <a:rPr lang="en-US" sz="1600" dirty="0">
                <a:latin typeface="Comic Sans MS" panose="030F0702030302020204" pitchFamily="66" charset="0"/>
              </a:rPr>
              <a:t> </a:t>
            </a:r>
            <a:r>
              <a:rPr lang="en-US" sz="1600" dirty="0" err="1">
                <a:latin typeface="Comic Sans MS" panose="030F0702030302020204" pitchFamily="66" charset="0"/>
              </a:rPr>
              <a:t>tertentu</a:t>
            </a:r>
            <a:r>
              <a:rPr lang="en-US" sz="1600" dirty="0">
                <a:latin typeface="Comic Sans MS" panose="030F0702030302020204" pitchFamily="66" charset="0"/>
              </a:rPr>
              <a:t> yang </a:t>
            </a:r>
            <a:r>
              <a:rPr lang="en-US" sz="1600" dirty="0" err="1">
                <a:latin typeface="Comic Sans MS" panose="030F0702030302020204" pitchFamily="66" charset="0"/>
              </a:rPr>
              <a:t>terkandung</a:t>
            </a:r>
            <a:r>
              <a:rPr lang="en-US" sz="1600" dirty="0">
                <a:latin typeface="Comic Sans MS" panose="030F0702030302020204" pitchFamily="66" charset="0"/>
              </a:rPr>
              <a:t> </a:t>
            </a:r>
            <a:r>
              <a:rPr lang="en-US" sz="1600" dirty="0" err="1">
                <a:latin typeface="Comic Sans MS" panose="030F0702030302020204" pitchFamily="66" charset="0"/>
              </a:rPr>
              <a:t>pada</a:t>
            </a:r>
            <a:r>
              <a:rPr lang="en-US" sz="1600" dirty="0">
                <a:latin typeface="Comic Sans MS" panose="030F0702030302020204" pitchFamily="66" charset="0"/>
              </a:rPr>
              <a:t> </a:t>
            </a:r>
            <a:r>
              <a:rPr lang="en-US" sz="1600" dirty="0" err="1">
                <a:latin typeface="Comic Sans MS" panose="030F0702030302020204" pitchFamily="66" charset="0"/>
              </a:rPr>
              <a:t>rumput</a:t>
            </a:r>
            <a:r>
              <a:rPr lang="en-US" sz="1600" dirty="0">
                <a:latin typeface="Comic Sans MS" panose="030F0702030302020204" pitchFamily="66" charset="0"/>
              </a:rPr>
              <a:t> </a:t>
            </a:r>
            <a:r>
              <a:rPr lang="en-US" sz="1600" dirty="0" err="1">
                <a:latin typeface="Comic Sans MS" panose="030F0702030302020204" pitchFamily="66" charset="0"/>
              </a:rPr>
              <a:t>laut</a:t>
            </a:r>
            <a:r>
              <a:rPr lang="en-US" sz="1600" dirty="0">
                <a:latin typeface="Comic Sans MS" panose="030F0702030302020204" pitchFamily="66" charset="0"/>
              </a:rPr>
              <a:t> </a:t>
            </a:r>
            <a:r>
              <a:rPr lang="en-US" sz="1600" dirty="0" err="1">
                <a:latin typeface="Comic Sans MS" panose="030F0702030302020204" pitchFamily="66" charset="0"/>
              </a:rPr>
              <a:t>seperti</a:t>
            </a:r>
            <a:r>
              <a:rPr lang="en-US" sz="1600" dirty="0">
                <a:latin typeface="Comic Sans MS" panose="030F0702030302020204" pitchFamily="66" charset="0"/>
              </a:rPr>
              <a:t> flavonoid </a:t>
            </a:r>
            <a:r>
              <a:rPr lang="en-US" sz="1600" dirty="0" err="1">
                <a:latin typeface="Comic Sans MS" panose="030F0702030302020204" pitchFamily="66" charset="0"/>
              </a:rPr>
              <a:t>dan</a:t>
            </a:r>
            <a:r>
              <a:rPr lang="en-US" sz="1600" dirty="0">
                <a:latin typeface="Comic Sans MS" panose="030F0702030302020204" pitchFamily="66" charset="0"/>
              </a:rPr>
              <a:t> </a:t>
            </a:r>
            <a:r>
              <a:rPr lang="en-US" sz="1600" dirty="0" err="1">
                <a:latin typeface="Comic Sans MS" panose="030F0702030302020204" pitchFamily="66" charset="0"/>
              </a:rPr>
              <a:t>karotenoid</a:t>
            </a:r>
            <a:r>
              <a:rPr lang="en-US" sz="1600" dirty="0">
                <a:latin typeface="Comic Sans MS" panose="030F0702030302020204" pitchFamily="66" charset="0"/>
              </a:rPr>
              <a:t>, </a:t>
            </a:r>
            <a:r>
              <a:rPr lang="en-US" sz="1600" dirty="0" err="1">
                <a:latin typeface="Comic Sans MS" panose="030F0702030302020204" pitchFamily="66" charset="0"/>
              </a:rPr>
              <a:t>diketahui</a:t>
            </a:r>
            <a:r>
              <a:rPr lang="en-US" sz="1600" dirty="0">
                <a:latin typeface="Comic Sans MS" panose="030F0702030302020204" pitchFamily="66" charset="0"/>
              </a:rPr>
              <a:t> </a:t>
            </a:r>
            <a:r>
              <a:rPr lang="en-US" sz="1600" dirty="0" err="1">
                <a:latin typeface="Comic Sans MS" panose="030F0702030302020204" pitchFamily="66" charset="0"/>
              </a:rPr>
              <a:t>dapat</a:t>
            </a:r>
            <a:r>
              <a:rPr lang="en-US" sz="1600" dirty="0">
                <a:latin typeface="Comic Sans MS" panose="030F0702030302020204" pitchFamily="66" charset="0"/>
              </a:rPr>
              <a:t> </a:t>
            </a:r>
            <a:r>
              <a:rPr lang="en-US" sz="1600" dirty="0" err="1">
                <a:latin typeface="Comic Sans MS" panose="030F0702030302020204" pitchFamily="66" charset="0"/>
              </a:rPr>
              <a:t>melindungi</a:t>
            </a:r>
            <a:r>
              <a:rPr lang="en-US" sz="1600" dirty="0">
                <a:latin typeface="Comic Sans MS" panose="030F0702030302020204" pitchFamily="66" charset="0"/>
              </a:rPr>
              <a:t> </a:t>
            </a:r>
            <a:r>
              <a:rPr lang="en-US" sz="1600" dirty="0" err="1">
                <a:latin typeface="Comic Sans MS" panose="030F0702030302020204" pitchFamily="66" charset="0"/>
              </a:rPr>
              <a:t>sel</a:t>
            </a:r>
            <a:r>
              <a:rPr lang="en-US" sz="1600" dirty="0">
                <a:latin typeface="Comic Sans MS" panose="030F0702030302020204" pitchFamily="66" charset="0"/>
              </a:rPr>
              <a:t> </a:t>
            </a:r>
            <a:r>
              <a:rPr lang="en-US" sz="1600" dirty="0" err="1">
                <a:latin typeface="Comic Sans MS" panose="030F0702030302020204" pitchFamily="66" charset="0"/>
              </a:rPr>
              <a:t>tubuh</a:t>
            </a:r>
            <a:r>
              <a:rPr lang="en-US" sz="1600" dirty="0">
                <a:latin typeface="Comic Sans MS" panose="030F0702030302020204" pitchFamily="66" charset="0"/>
              </a:rPr>
              <a:t> </a:t>
            </a:r>
            <a:r>
              <a:rPr lang="en-US" sz="1600" dirty="0" err="1">
                <a:latin typeface="Comic Sans MS" panose="030F0702030302020204" pitchFamily="66" charset="0"/>
              </a:rPr>
              <a:t>dari</a:t>
            </a:r>
            <a:r>
              <a:rPr lang="en-US" sz="1600" dirty="0">
                <a:latin typeface="Comic Sans MS" panose="030F0702030302020204" pitchFamily="66" charset="0"/>
              </a:rPr>
              <a:t> </a:t>
            </a:r>
            <a:r>
              <a:rPr lang="en-US" sz="1600" dirty="0" err="1">
                <a:latin typeface="Comic Sans MS" panose="030F0702030302020204" pitchFamily="66" charset="0"/>
              </a:rPr>
              <a:t>kerusakan</a:t>
            </a:r>
            <a:r>
              <a:rPr lang="en-US" sz="1600" dirty="0">
                <a:latin typeface="Comic Sans MS" panose="030F0702030302020204" pitchFamily="66" charset="0"/>
              </a:rPr>
              <a:t> </a:t>
            </a:r>
            <a:r>
              <a:rPr lang="en-US" sz="1600" dirty="0" err="1">
                <a:latin typeface="Comic Sans MS" panose="030F0702030302020204" pitchFamily="66" charset="0"/>
              </a:rPr>
              <a:t>akibat</a:t>
            </a:r>
            <a:r>
              <a:rPr lang="en-US" sz="1600" dirty="0">
                <a:latin typeface="Comic Sans MS" panose="030F0702030302020204" pitchFamily="66" charset="0"/>
              </a:rPr>
              <a:t> </a:t>
            </a:r>
            <a:r>
              <a:rPr lang="en-US" sz="1600" dirty="0" err="1">
                <a:latin typeface="Comic Sans MS" panose="030F0702030302020204" pitchFamily="66" charset="0"/>
              </a:rPr>
              <a:t>radikal</a:t>
            </a:r>
            <a:r>
              <a:rPr lang="en-US" sz="1600" dirty="0">
                <a:latin typeface="Comic Sans MS" panose="030F0702030302020204" pitchFamily="66" charset="0"/>
              </a:rPr>
              <a:t> </a:t>
            </a:r>
            <a:r>
              <a:rPr lang="en-US" sz="1600" dirty="0" err="1">
                <a:latin typeface="Comic Sans MS" panose="030F0702030302020204" pitchFamily="66" charset="0"/>
              </a:rPr>
              <a:t>bebas</a:t>
            </a:r>
            <a:r>
              <a:rPr lang="en-US" sz="1600" dirty="0">
                <a:latin typeface="Comic Sans MS" panose="030F0702030302020204" pitchFamily="66" charset="0"/>
              </a:rPr>
              <a:t>.</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5337" y="83287"/>
            <a:ext cx="2011679" cy="17564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464746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954" y="726504"/>
            <a:ext cx="10789920" cy="5491416"/>
          </a:xfrm>
          <a:solidFill>
            <a:srgbClr val="92D050"/>
          </a:solidFill>
        </p:spPr>
        <p:style>
          <a:lnRef idx="2">
            <a:schemeClr val="dk1"/>
          </a:lnRef>
          <a:fillRef idx="1">
            <a:schemeClr val="lt1"/>
          </a:fillRef>
          <a:effectRef idx="0">
            <a:schemeClr val="dk1"/>
          </a:effectRef>
          <a:fontRef idx="minor">
            <a:schemeClr val="dk1"/>
          </a:fontRef>
        </p:style>
        <p:txBody>
          <a:bodyPr>
            <a:normAutofit/>
          </a:bodyPr>
          <a:lstStyle/>
          <a:p>
            <a:pPr marL="0" indent="0" algn="just">
              <a:lnSpc>
                <a:spcPct val="120000"/>
              </a:lnSpc>
              <a:buNone/>
            </a:pPr>
            <a:r>
              <a:rPr lang="en-US" sz="1900" b="1" dirty="0">
                <a:solidFill>
                  <a:schemeClr val="tx1"/>
                </a:solidFill>
                <a:latin typeface="Comic Sans MS" panose="030F0702030302020204" pitchFamily="66" charset="0"/>
              </a:rPr>
              <a:t>4. </a:t>
            </a:r>
            <a:r>
              <a:rPr lang="en-US" sz="1900" b="1" dirty="0" err="1">
                <a:solidFill>
                  <a:schemeClr val="tx1"/>
                </a:solidFill>
                <a:latin typeface="Comic Sans MS" panose="030F0702030302020204" pitchFamily="66" charset="0"/>
              </a:rPr>
              <a:t>Sumber</a:t>
            </a:r>
            <a:r>
              <a:rPr lang="en-US" sz="1900" b="1" dirty="0">
                <a:solidFill>
                  <a:schemeClr val="tx1"/>
                </a:solidFill>
                <a:latin typeface="Comic Sans MS" panose="030F0702030302020204" pitchFamily="66" charset="0"/>
              </a:rPr>
              <a:t> </a:t>
            </a:r>
            <a:r>
              <a:rPr lang="en-US" sz="1900" b="1" dirty="0" err="1">
                <a:solidFill>
                  <a:schemeClr val="tx1"/>
                </a:solidFill>
                <a:latin typeface="Comic Sans MS" panose="030F0702030302020204" pitchFamily="66" charset="0"/>
              </a:rPr>
              <a:t>baik</a:t>
            </a:r>
            <a:r>
              <a:rPr lang="en-US" sz="1900" b="1" dirty="0">
                <a:solidFill>
                  <a:schemeClr val="tx1"/>
                </a:solidFill>
                <a:latin typeface="Comic Sans MS" panose="030F0702030302020204" pitchFamily="66" charset="0"/>
              </a:rPr>
              <a:t> </a:t>
            </a:r>
            <a:r>
              <a:rPr lang="en-US" sz="1900" b="1" dirty="0" err="1">
                <a:solidFill>
                  <a:schemeClr val="tx1"/>
                </a:solidFill>
                <a:latin typeface="Comic Sans MS" panose="030F0702030302020204" pitchFamily="66" charset="0"/>
              </a:rPr>
              <a:t>dari</a:t>
            </a:r>
            <a:r>
              <a:rPr lang="en-US" sz="1900" b="1" dirty="0">
                <a:solidFill>
                  <a:schemeClr val="tx1"/>
                </a:solidFill>
                <a:latin typeface="Comic Sans MS" panose="030F0702030302020204" pitchFamily="66" charset="0"/>
              </a:rPr>
              <a:t> </a:t>
            </a:r>
            <a:r>
              <a:rPr lang="en-US" sz="1900" b="1" dirty="0" err="1">
                <a:solidFill>
                  <a:schemeClr val="tx1"/>
                </a:solidFill>
                <a:latin typeface="Comic Sans MS" panose="030F0702030302020204" pitchFamily="66" charset="0"/>
              </a:rPr>
              <a:t>serat</a:t>
            </a:r>
            <a:r>
              <a:rPr lang="en-US" sz="1900" b="1" dirty="0">
                <a:solidFill>
                  <a:schemeClr val="tx1"/>
                </a:solidFill>
                <a:latin typeface="Comic Sans MS" panose="030F0702030302020204" pitchFamily="66" charset="0"/>
              </a:rPr>
              <a:t> </a:t>
            </a:r>
            <a:r>
              <a:rPr lang="en-US" sz="1900" b="1" dirty="0" err="1">
                <a:solidFill>
                  <a:schemeClr val="tx1"/>
                </a:solidFill>
                <a:latin typeface="Comic Sans MS" panose="030F0702030302020204" pitchFamily="66" charset="0"/>
              </a:rPr>
              <a:t>dan</a:t>
            </a:r>
            <a:r>
              <a:rPr lang="en-US" sz="1900" b="1" dirty="0">
                <a:solidFill>
                  <a:schemeClr val="tx1"/>
                </a:solidFill>
                <a:latin typeface="Comic Sans MS" panose="030F0702030302020204" pitchFamily="66" charset="0"/>
              </a:rPr>
              <a:t> </a:t>
            </a:r>
            <a:r>
              <a:rPr lang="en-US" sz="1900" b="1" dirty="0" err="1">
                <a:solidFill>
                  <a:schemeClr val="tx1"/>
                </a:solidFill>
                <a:latin typeface="Comic Sans MS" panose="030F0702030302020204" pitchFamily="66" charset="0"/>
              </a:rPr>
              <a:t>polisakarida</a:t>
            </a:r>
            <a:endParaRPr lang="en-US" sz="1900" dirty="0">
              <a:solidFill>
                <a:schemeClr val="tx1"/>
              </a:solidFill>
              <a:latin typeface="Comic Sans MS" panose="030F0702030302020204" pitchFamily="66" charset="0"/>
            </a:endParaRPr>
          </a:p>
          <a:p>
            <a:pPr marL="0" indent="0" algn="just">
              <a:lnSpc>
                <a:spcPct val="120000"/>
              </a:lnSpc>
              <a:buNone/>
            </a:pPr>
            <a:r>
              <a:rPr lang="en-US" sz="1900" dirty="0" err="1">
                <a:solidFill>
                  <a:schemeClr val="tx1"/>
                </a:solidFill>
                <a:latin typeface="Comic Sans MS" panose="030F0702030302020204" pitchFamily="66" charset="0"/>
              </a:rPr>
              <a:t>Rumput</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laut</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memiliki</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kandungan</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serat</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dalam</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jumlah</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tinggi</a:t>
            </a:r>
            <a:r>
              <a:rPr lang="en-US" sz="1900" dirty="0">
                <a:solidFill>
                  <a:schemeClr val="tx1"/>
                </a:solidFill>
                <a:latin typeface="Comic Sans MS" panose="030F0702030302020204" pitchFamily="66" charset="0"/>
              </a:rPr>
              <a:t>, yang </a:t>
            </a:r>
            <a:r>
              <a:rPr lang="en-US" sz="1900" dirty="0" err="1">
                <a:solidFill>
                  <a:schemeClr val="tx1"/>
                </a:solidFill>
                <a:latin typeface="Comic Sans MS" panose="030F0702030302020204" pitchFamily="66" charset="0"/>
              </a:rPr>
              <a:t>diketahui</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dapat</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menunjang</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kesehatan</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saluran</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cerna</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Selain</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itu</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polisakarida</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pada</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rumput</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laut</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juga</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membantu</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meningkatkan</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pertumbuhan</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bakteri</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baik</a:t>
            </a:r>
            <a:r>
              <a:rPr lang="en-US" sz="1900" dirty="0">
                <a:solidFill>
                  <a:schemeClr val="tx1"/>
                </a:solidFill>
                <a:latin typeface="Comic Sans MS" panose="030F0702030302020204" pitchFamily="66" charset="0"/>
              </a:rPr>
              <a:t> yang </a:t>
            </a:r>
            <a:r>
              <a:rPr lang="en-US" sz="1900" dirty="0" err="1">
                <a:solidFill>
                  <a:schemeClr val="tx1"/>
                </a:solidFill>
                <a:latin typeface="Comic Sans MS" panose="030F0702030302020204" pitchFamily="66" charset="0"/>
              </a:rPr>
              <a:t>terdapat</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pada</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saluran</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cerna</a:t>
            </a:r>
            <a:r>
              <a:rPr lang="en-US" sz="1900" dirty="0">
                <a:solidFill>
                  <a:schemeClr val="tx1"/>
                </a:solidFill>
                <a:latin typeface="Comic Sans MS" panose="030F0702030302020204" pitchFamily="66" charset="0"/>
              </a:rPr>
              <a:t>.</a:t>
            </a:r>
          </a:p>
          <a:p>
            <a:pPr marL="0" indent="0" algn="just">
              <a:lnSpc>
                <a:spcPct val="120000"/>
              </a:lnSpc>
              <a:buNone/>
            </a:pPr>
            <a:r>
              <a:rPr lang="en-US" sz="1900" b="1" dirty="0">
                <a:solidFill>
                  <a:schemeClr val="tx1"/>
                </a:solidFill>
                <a:latin typeface="Comic Sans MS" panose="030F0702030302020204" pitchFamily="66" charset="0"/>
              </a:rPr>
              <a:t>5. </a:t>
            </a:r>
            <a:r>
              <a:rPr lang="en-US" sz="1900" b="1" dirty="0" err="1">
                <a:solidFill>
                  <a:schemeClr val="tx1"/>
                </a:solidFill>
                <a:latin typeface="Comic Sans MS" panose="030F0702030302020204" pitchFamily="66" charset="0"/>
              </a:rPr>
              <a:t>Membantu</a:t>
            </a:r>
            <a:r>
              <a:rPr lang="en-US" sz="1900" b="1" dirty="0">
                <a:solidFill>
                  <a:schemeClr val="tx1"/>
                </a:solidFill>
                <a:latin typeface="Comic Sans MS" panose="030F0702030302020204" pitchFamily="66" charset="0"/>
              </a:rPr>
              <a:t> </a:t>
            </a:r>
            <a:r>
              <a:rPr lang="en-US" sz="1900" b="1" dirty="0" err="1">
                <a:solidFill>
                  <a:schemeClr val="tx1"/>
                </a:solidFill>
                <a:latin typeface="Comic Sans MS" panose="030F0702030302020204" pitchFamily="66" charset="0"/>
              </a:rPr>
              <a:t>menurunkan</a:t>
            </a:r>
            <a:r>
              <a:rPr lang="en-US" sz="1900" b="1" dirty="0">
                <a:solidFill>
                  <a:schemeClr val="tx1"/>
                </a:solidFill>
                <a:latin typeface="Comic Sans MS" panose="030F0702030302020204" pitchFamily="66" charset="0"/>
              </a:rPr>
              <a:t> </a:t>
            </a:r>
            <a:r>
              <a:rPr lang="en-US" sz="1900" b="1" dirty="0" err="1">
                <a:solidFill>
                  <a:schemeClr val="tx1"/>
                </a:solidFill>
                <a:latin typeface="Comic Sans MS" panose="030F0702030302020204" pitchFamily="66" charset="0"/>
              </a:rPr>
              <a:t>kadar</a:t>
            </a:r>
            <a:r>
              <a:rPr lang="en-US" sz="1900" b="1" dirty="0">
                <a:solidFill>
                  <a:schemeClr val="tx1"/>
                </a:solidFill>
                <a:latin typeface="Comic Sans MS" panose="030F0702030302020204" pitchFamily="66" charset="0"/>
              </a:rPr>
              <a:t> </a:t>
            </a:r>
            <a:r>
              <a:rPr lang="en-US" sz="1900" b="1" dirty="0" err="1">
                <a:solidFill>
                  <a:schemeClr val="tx1"/>
                </a:solidFill>
                <a:latin typeface="Comic Sans MS" panose="030F0702030302020204" pitchFamily="66" charset="0"/>
              </a:rPr>
              <a:t>kolesterol</a:t>
            </a:r>
            <a:endParaRPr lang="en-US" sz="1900" dirty="0">
              <a:solidFill>
                <a:schemeClr val="tx1"/>
              </a:solidFill>
              <a:latin typeface="Comic Sans MS" panose="030F0702030302020204" pitchFamily="66" charset="0"/>
            </a:endParaRPr>
          </a:p>
          <a:p>
            <a:pPr marL="0" indent="0" algn="just">
              <a:lnSpc>
                <a:spcPct val="120000"/>
              </a:lnSpc>
              <a:buNone/>
            </a:pPr>
            <a:r>
              <a:rPr lang="en-US" sz="1900" dirty="0">
                <a:solidFill>
                  <a:schemeClr val="tx1"/>
                </a:solidFill>
                <a:latin typeface="Comic Sans MS" panose="030F0702030302020204" pitchFamily="66" charset="0"/>
              </a:rPr>
              <a:t>Salah </a:t>
            </a:r>
            <a:r>
              <a:rPr lang="en-US" sz="1900" dirty="0" err="1">
                <a:solidFill>
                  <a:schemeClr val="tx1"/>
                </a:solidFill>
                <a:latin typeface="Comic Sans MS" panose="030F0702030302020204" pitchFamily="66" charset="0"/>
              </a:rPr>
              <a:t>satu</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penelitian</a:t>
            </a:r>
            <a:r>
              <a:rPr lang="en-US" sz="1900" dirty="0">
                <a:solidFill>
                  <a:schemeClr val="tx1"/>
                </a:solidFill>
                <a:latin typeface="Comic Sans MS" panose="030F0702030302020204" pitchFamily="66" charset="0"/>
              </a:rPr>
              <a:t> yang </a:t>
            </a:r>
            <a:r>
              <a:rPr lang="en-US" sz="1900" dirty="0" err="1">
                <a:solidFill>
                  <a:schemeClr val="tx1"/>
                </a:solidFill>
                <a:latin typeface="Comic Sans MS" panose="030F0702030302020204" pitchFamily="66" charset="0"/>
              </a:rPr>
              <a:t>dilakukan</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selama</a:t>
            </a:r>
            <a:r>
              <a:rPr lang="en-US" sz="1900" dirty="0">
                <a:solidFill>
                  <a:schemeClr val="tx1"/>
                </a:solidFill>
                <a:latin typeface="Comic Sans MS" panose="030F0702030302020204" pitchFamily="66" charset="0"/>
              </a:rPr>
              <a:t> 8 </a:t>
            </a:r>
            <a:r>
              <a:rPr lang="en-US" sz="1900" dirty="0" err="1">
                <a:solidFill>
                  <a:schemeClr val="tx1"/>
                </a:solidFill>
                <a:latin typeface="Comic Sans MS" panose="030F0702030302020204" pitchFamily="66" charset="0"/>
              </a:rPr>
              <a:t>minggu</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pada</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hewan</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percobaan</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menunjukkan</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bahwa</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konsumsi</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rumput</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laut</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dapat</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menurunkan</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kadar</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kolesterol</a:t>
            </a:r>
            <a:r>
              <a:rPr lang="en-US" sz="1900" dirty="0">
                <a:solidFill>
                  <a:schemeClr val="tx1"/>
                </a:solidFill>
                <a:latin typeface="Comic Sans MS" panose="030F0702030302020204" pitchFamily="66" charset="0"/>
              </a:rPr>
              <a:t> total, </a:t>
            </a:r>
            <a:r>
              <a:rPr lang="en-US" sz="1900" i="1" dirty="0">
                <a:solidFill>
                  <a:schemeClr val="tx1"/>
                </a:solidFill>
                <a:latin typeface="Comic Sans MS" panose="030F0702030302020204" pitchFamily="66" charset="0"/>
              </a:rPr>
              <a:t>low-density lipoprotein</a:t>
            </a:r>
            <a:r>
              <a:rPr lang="en-US" sz="1900" dirty="0">
                <a:solidFill>
                  <a:schemeClr val="tx1"/>
                </a:solidFill>
                <a:latin typeface="Comic Sans MS" panose="030F0702030302020204" pitchFamily="66" charset="0"/>
              </a:rPr>
              <a:t> (LDL) </a:t>
            </a:r>
            <a:r>
              <a:rPr lang="en-US" sz="1900" dirty="0" err="1">
                <a:solidFill>
                  <a:schemeClr val="tx1"/>
                </a:solidFill>
                <a:latin typeface="Comic Sans MS" panose="030F0702030302020204" pitchFamily="66" charset="0"/>
              </a:rPr>
              <a:t>atau</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kolesterol</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jahat</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serta</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trigliserida</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dengan</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proporsi</a:t>
            </a:r>
            <a:r>
              <a:rPr lang="en-US" sz="1900" dirty="0">
                <a:solidFill>
                  <a:schemeClr val="tx1"/>
                </a:solidFill>
                <a:latin typeface="Comic Sans MS" panose="030F0702030302020204" pitchFamily="66" charset="0"/>
              </a:rPr>
              <a:t> yang </a:t>
            </a:r>
            <a:r>
              <a:rPr lang="en-US" sz="1900" dirty="0" err="1">
                <a:solidFill>
                  <a:schemeClr val="tx1"/>
                </a:solidFill>
                <a:latin typeface="Comic Sans MS" panose="030F0702030302020204" pitchFamily="66" charset="0"/>
              </a:rPr>
              <a:t>cukup</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bermakna</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Meski</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demikian</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masih</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dibutuhkan</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penelitian</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lebih</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lanjut</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untuk</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mengonfirmasi</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hasil</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penelitian</a:t>
            </a:r>
            <a:r>
              <a:rPr lang="en-US" sz="1900" dirty="0">
                <a:solidFill>
                  <a:schemeClr val="tx1"/>
                </a:solidFill>
                <a:latin typeface="Comic Sans MS" panose="030F0702030302020204" pitchFamily="66" charset="0"/>
              </a:rPr>
              <a:t> </a:t>
            </a:r>
            <a:r>
              <a:rPr lang="en-US" sz="1900" dirty="0" err="1">
                <a:solidFill>
                  <a:schemeClr val="tx1"/>
                </a:solidFill>
                <a:latin typeface="Comic Sans MS" panose="030F0702030302020204" pitchFamily="66" charset="0"/>
              </a:rPr>
              <a:t>tersebut</a:t>
            </a:r>
            <a:r>
              <a:rPr lang="en-US" sz="1900" dirty="0">
                <a:solidFill>
                  <a:schemeClr val="tx1"/>
                </a:solidFill>
                <a:latin typeface="Comic Sans MS" panose="030F0702030302020204" pitchFamily="66" charset="0"/>
              </a:rPr>
              <a:t>.</a:t>
            </a:r>
          </a:p>
          <a:p>
            <a:pPr>
              <a:lnSpc>
                <a:spcPct val="120000"/>
              </a:lnSpc>
            </a:pPr>
            <a:r>
              <a:rPr lang="en-US" sz="1900" dirty="0">
                <a:solidFill>
                  <a:schemeClr val="tx1"/>
                </a:solidFill>
                <a:latin typeface="Comic Sans MS" panose="030F0702030302020204" pitchFamily="66" charset="0"/>
              </a:rPr>
              <a:t> </a:t>
            </a:r>
          </a:p>
          <a:p>
            <a:endParaRPr lang="en-US" dirty="0"/>
          </a:p>
        </p:txBody>
      </p:sp>
    </p:spTree>
    <p:extLst>
      <p:ext uri="{BB962C8B-B14F-4D97-AF65-F5344CB8AC3E}">
        <p14:creationId xmlns:p14="http://schemas.microsoft.com/office/powerpoint/2010/main" val="36382868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701" y="1384663"/>
            <a:ext cx="6936374" cy="5185954"/>
          </a:xfr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a:noAutofit/>
          </a:bodyPr>
          <a:lstStyle/>
          <a:p>
            <a:pPr algn="just" fontAlgn="base"/>
            <a:endParaRPr lang="id-ID" sz="1600" dirty="0" smtClean="0">
              <a:solidFill>
                <a:schemeClr val="tx1"/>
              </a:solidFill>
              <a:latin typeface="Adobe Fangsong Std R" panose="02020400000000000000" pitchFamily="18" charset="-128"/>
              <a:ea typeface="Adobe Fangsong Std R" panose="02020400000000000000" pitchFamily="18" charset="-128"/>
            </a:endParaRPr>
          </a:p>
          <a:p>
            <a:pPr algn="just" fontAlgn="base"/>
            <a:endParaRPr lang="id-ID" sz="1600" dirty="0">
              <a:solidFill>
                <a:schemeClr val="tx1"/>
              </a:solidFill>
              <a:latin typeface="Adobe Fangsong Std R" panose="02020400000000000000" pitchFamily="18" charset="-128"/>
              <a:ea typeface="Adobe Fangsong Std R" panose="02020400000000000000" pitchFamily="18" charset="-128"/>
            </a:endParaRPr>
          </a:p>
          <a:p>
            <a:pPr algn="just" fontAlgn="base"/>
            <a:r>
              <a:rPr lang="en-US" sz="1600" dirty="0" err="1" smtClean="0">
                <a:solidFill>
                  <a:schemeClr val="tx1"/>
                </a:solidFill>
                <a:latin typeface="Adobe Fangsong Std R" panose="02020400000000000000" pitchFamily="18" charset="-128"/>
                <a:ea typeface="Adobe Fangsong Std R" panose="02020400000000000000" pitchFamily="18" charset="-128"/>
              </a:rPr>
              <a:t>Rumput</a:t>
            </a:r>
            <a:r>
              <a:rPr lang="en-US" sz="1600" dirty="0" smtClean="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laut</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tergolong</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dalam</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tanaman</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tingkat</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rendah</a:t>
            </a:r>
            <a:r>
              <a:rPr lang="en-US" sz="1600" dirty="0">
                <a:solidFill>
                  <a:schemeClr val="tx1"/>
                </a:solidFill>
                <a:latin typeface="Adobe Fangsong Std R" panose="02020400000000000000" pitchFamily="18" charset="-128"/>
                <a:ea typeface="Adobe Fangsong Std R" panose="02020400000000000000" pitchFamily="18" charset="-128"/>
              </a:rPr>
              <a:t> yang </a:t>
            </a:r>
            <a:r>
              <a:rPr lang="en-US" sz="1600" dirty="0" err="1">
                <a:solidFill>
                  <a:schemeClr val="tx1"/>
                </a:solidFill>
                <a:latin typeface="Adobe Fangsong Std R" panose="02020400000000000000" pitchFamily="18" charset="-128"/>
                <a:ea typeface="Adobe Fangsong Std R" panose="02020400000000000000" pitchFamily="18" charset="-128"/>
              </a:rPr>
              <a:t>masuk</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dalam</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divisi</a:t>
            </a:r>
            <a:r>
              <a:rPr lang="en-US" sz="1600" i="1" dirty="0" err="1">
                <a:solidFill>
                  <a:schemeClr val="tx1"/>
                </a:solidFill>
                <a:latin typeface="Adobe Fangsong Std R" panose="02020400000000000000" pitchFamily="18" charset="-128"/>
                <a:ea typeface="Adobe Fangsong Std R" panose="02020400000000000000" pitchFamily="18" charset="-128"/>
              </a:rPr>
              <a:t>Thallophyta</a:t>
            </a:r>
            <a:r>
              <a:rPr lang="en-US" sz="1600" i="1" dirty="0">
                <a:solidFill>
                  <a:schemeClr val="tx1"/>
                </a:solidFill>
                <a:latin typeface="Adobe Fangsong Std R" panose="02020400000000000000" pitchFamily="18" charset="-128"/>
                <a:ea typeface="Adobe Fangsong Std R" panose="02020400000000000000" pitchFamily="18" charset="-128"/>
              </a:rPr>
              <a:t>. </a:t>
            </a:r>
            <a:r>
              <a:rPr lang="en-US" sz="1600" dirty="0">
                <a:solidFill>
                  <a:schemeClr val="tx1"/>
                </a:solidFill>
                <a:latin typeface="Adobe Fangsong Std R" panose="02020400000000000000" pitchFamily="18" charset="-128"/>
                <a:ea typeface="Adobe Fangsong Std R" panose="02020400000000000000" pitchFamily="18" charset="-128"/>
              </a:rPr>
              <a:t>Dari </a:t>
            </a:r>
            <a:r>
              <a:rPr lang="en-US" sz="1600" dirty="0" err="1">
                <a:solidFill>
                  <a:schemeClr val="tx1"/>
                </a:solidFill>
                <a:latin typeface="Adobe Fangsong Std R" panose="02020400000000000000" pitchFamily="18" charset="-128"/>
                <a:ea typeface="Adobe Fangsong Std R" panose="02020400000000000000" pitchFamily="18" charset="-128"/>
              </a:rPr>
              <a:t>segi</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morfologi</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antara</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akar</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batang</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dan</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daun</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tidak</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bisa</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dibedakan</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Bentuknya</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hanya</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menyerupai</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batang</a:t>
            </a:r>
            <a:r>
              <a:rPr lang="en-US" sz="1600" dirty="0">
                <a:solidFill>
                  <a:schemeClr val="tx1"/>
                </a:solidFill>
                <a:latin typeface="Adobe Fangsong Std R" panose="02020400000000000000" pitchFamily="18" charset="-128"/>
                <a:ea typeface="Adobe Fangsong Std R" panose="02020400000000000000" pitchFamily="18" charset="-128"/>
              </a:rPr>
              <a:t> yang </a:t>
            </a:r>
            <a:r>
              <a:rPr lang="en-US" sz="1600" dirty="0" err="1">
                <a:solidFill>
                  <a:schemeClr val="tx1"/>
                </a:solidFill>
                <a:latin typeface="Adobe Fangsong Std R" panose="02020400000000000000" pitchFamily="18" charset="-128"/>
                <a:ea typeface="Adobe Fangsong Std R" panose="02020400000000000000" pitchFamily="18" charset="-128"/>
              </a:rPr>
              <a:t>disebut</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thallus</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Bentuk</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thallus</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rumput</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laut</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bermacam-macam</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antara</a:t>
            </a:r>
            <a:r>
              <a:rPr lang="en-US" sz="1600" dirty="0">
                <a:solidFill>
                  <a:schemeClr val="tx1"/>
                </a:solidFill>
                <a:latin typeface="Adobe Fangsong Std R" panose="02020400000000000000" pitchFamily="18" charset="-128"/>
                <a:ea typeface="Adobe Fangsong Std R" panose="02020400000000000000" pitchFamily="18" charset="-128"/>
              </a:rPr>
              <a:t> lain </a:t>
            </a:r>
            <a:r>
              <a:rPr lang="en-US" sz="1600" dirty="0" err="1">
                <a:solidFill>
                  <a:schemeClr val="tx1"/>
                </a:solidFill>
                <a:latin typeface="Adobe Fangsong Std R" panose="02020400000000000000" pitchFamily="18" charset="-128"/>
                <a:ea typeface="Adobe Fangsong Std R" panose="02020400000000000000" pitchFamily="18" charset="-128"/>
              </a:rPr>
              <a:t>bulat</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seperti</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tabung</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pipih</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gepeng</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bulat</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seperti</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kantong</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dan</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rambut</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Thalli</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ini</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ada</a:t>
            </a:r>
            <a:r>
              <a:rPr lang="en-US" sz="1600" dirty="0">
                <a:solidFill>
                  <a:schemeClr val="tx1"/>
                </a:solidFill>
                <a:latin typeface="Adobe Fangsong Std R" panose="02020400000000000000" pitchFamily="18" charset="-128"/>
                <a:ea typeface="Adobe Fangsong Std R" panose="02020400000000000000" pitchFamily="18" charset="-128"/>
              </a:rPr>
              <a:t> yang </a:t>
            </a:r>
            <a:r>
              <a:rPr lang="en-US" sz="1600" dirty="0" err="1">
                <a:solidFill>
                  <a:schemeClr val="tx1"/>
                </a:solidFill>
                <a:latin typeface="Adobe Fangsong Std R" panose="02020400000000000000" pitchFamily="18" charset="-128"/>
                <a:ea typeface="Adobe Fangsong Std R" panose="02020400000000000000" pitchFamily="18" charset="-128"/>
              </a:rPr>
              <a:t>tersusun</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uniseluler</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satu</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sel</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atau</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ada</a:t>
            </a:r>
            <a:r>
              <a:rPr lang="en-US" sz="1600" dirty="0">
                <a:solidFill>
                  <a:schemeClr val="tx1"/>
                </a:solidFill>
                <a:latin typeface="Adobe Fangsong Std R" panose="02020400000000000000" pitchFamily="18" charset="-128"/>
                <a:ea typeface="Adobe Fangsong Std R" panose="02020400000000000000" pitchFamily="18" charset="-128"/>
              </a:rPr>
              <a:t> yang </a:t>
            </a:r>
            <a:r>
              <a:rPr lang="en-US" sz="1600" dirty="0" err="1">
                <a:solidFill>
                  <a:schemeClr val="tx1"/>
                </a:solidFill>
                <a:latin typeface="Adobe Fangsong Std R" panose="02020400000000000000" pitchFamily="18" charset="-128"/>
                <a:ea typeface="Adobe Fangsong Std R" panose="02020400000000000000" pitchFamily="18" charset="-128"/>
              </a:rPr>
              <a:t>multiseluler</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banyak</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sel</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Percabangan</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thallus</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ada</a:t>
            </a:r>
            <a:r>
              <a:rPr lang="en-US" sz="1600" dirty="0">
                <a:solidFill>
                  <a:schemeClr val="tx1"/>
                </a:solidFill>
                <a:latin typeface="Adobe Fangsong Std R" panose="02020400000000000000" pitchFamily="18" charset="-128"/>
                <a:ea typeface="Adobe Fangsong Std R" panose="02020400000000000000" pitchFamily="18" charset="-128"/>
              </a:rPr>
              <a:t> yang </a:t>
            </a:r>
            <a:r>
              <a:rPr lang="en-US" sz="1600" i="1" dirty="0">
                <a:solidFill>
                  <a:schemeClr val="tx1"/>
                </a:solidFill>
                <a:latin typeface="Adobe Fangsong Std R" panose="02020400000000000000" pitchFamily="18" charset="-128"/>
                <a:ea typeface="Adobe Fangsong Std R" panose="02020400000000000000" pitchFamily="18" charset="-128"/>
              </a:rPr>
              <a:t>dichotomous </a:t>
            </a:r>
            <a:r>
              <a:rPr lang="en-US" sz="1600" dirty="0">
                <a:solidFill>
                  <a:schemeClr val="tx1"/>
                </a:solidFill>
                <a:latin typeface="Adobe Fangsong Std R" panose="02020400000000000000" pitchFamily="18" charset="-128"/>
                <a:ea typeface="Adobe Fangsong Std R" panose="02020400000000000000" pitchFamily="18" charset="-128"/>
              </a:rPr>
              <a:t>(</a:t>
            </a:r>
            <a:r>
              <a:rPr lang="en-US" sz="1600" dirty="0" err="1">
                <a:solidFill>
                  <a:schemeClr val="tx1"/>
                </a:solidFill>
                <a:latin typeface="Adobe Fangsong Std R" panose="02020400000000000000" pitchFamily="18" charset="-128"/>
                <a:ea typeface="Adobe Fangsong Std R" panose="02020400000000000000" pitchFamily="18" charset="-128"/>
              </a:rPr>
              <a:t>bercabang</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dua</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terus</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menerus</a:t>
            </a:r>
            <a:r>
              <a:rPr lang="en-US" sz="1600" dirty="0" smtClean="0">
                <a:solidFill>
                  <a:schemeClr val="tx1"/>
                </a:solidFill>
                <a:latin typeface="Adobe Fangsong Std R" panose="02020400000000000000" pitchFamily="18" charset="-128"/>
                <a:ea typeface="Adobe Fangsong Std R" panose="02020400000000000000" pitchFamily="18" charset="-128"/>
              </a:rPr>
              <a:t>),</a:t>
            </a:r>
            <a:r>
              <a:rPr lang="id-ID" sz="1600" dirty="0" smtClean="0">
                <a:solidFill>
                  <a:schemeClr val="tx1"/>
                </a:solidFill>
                <a:latin typeface="Adobe Fangsong Std R" panose="02020400000000000000" pitchFamily="18" charset="-128"/>
                <a:ea typeface="Adobe Fangsong Std R" panose="02020400000000000000" pitchFamily="18" charset="-128"/>
              </a:rPr>
              <a:t> </a:t>
            </a:r>
            <a:r>
              <a:rPr lang="id-ID" sz="1600" i="1" dirty="0" smtClean="0">
                <a:solidFill>
                  <a:schemeClr val="tx1"/>
                </a:solidFill>
                <a:latin typeface="Adobe Fangsong Std R" panose="02020400000000000000" pitchFamily="18" charset="-128"/>
                <a:ea typeface="Adobe Fangsong Std R" panose="02020400000000000000" pitchFamily="18" charset="-128"/>
              </a:rPr>
              <a:t>p</a:t>
            </a:r>
            <a:r>
              <a:rPr lang="en-US" sz="1600" i="1" dirty="0" err="1" smtClean="0">
                <a:solidFill>
                  <a:schemeClr val="tx1"/>
                </a:solidFill>
                <a:latin typeface="Adobe Fangsong Std R" panose="02020400000000000000" pitchFamily="18" charset="-128"/>
                <a:ea typeface="Adobe Fangsong Std R" panose="02020400000000000000" pitchFamily="18" charset="-128"/>
              </a:rPr>
              <a:t>ectinate</a:t>
            </a:r>
            <a:r>
              <a:rPr lang="en-US" sz="1600" i="1" dirty="0">
                <a:solidFill>
                  <a:schemeClr val="tx1"/>
                </a:solidFill>
                <a:latin typeface="Adobe Fangsong Std R" panose="02020400000000000000" pitchFamily="18" charset="-128"/>
                <a:ea typeface="Adobe Fangsong Std R" panose="02020400000000000000" pitchFamily="18" charset="-128"/>
              </a:rPr>
              <a:t> </a:t>
            </a:r>
            <a:r>
              <a:rPr lang="id-ID" sz="1600" i="1" dirty="0" smtClean="0">
                <a:solidFill>
                  <a:schemeClr val="tx1"/>
                </a:solidFill>
                <a:latin typeface="Adobe Fangsong Std R" panose="02020400000000000000" pitchFamily="18" charset="-128"/>
                <a:ea typeface="Adobe Fangsong Std R" panose="02020400000000000000" pitchFamily="18" charset="-128"/>
              </a:rPr>
              <a:t> </a:t>
            </a:r>
            <a:r>
              <a:rPr lang="en-US" sz="1600" dirty="0" smtClean="0">
                <a:solidFill>
                  <a:schemeClr val="tx1"/>
                </a:solidFill>
                <a:latin typeface="Adobe Fangsong Std R" panose="02020400000000000000" pitchFamily="18" charset="-128"/>
                <a:ea typeface="Adobe Fangsong Std R" panose="02020400000000000000" pitchFamily="18" charset="-128"/>
              </a:rPr>
              <a:t>(</a:t>
            </a:r>
            <a:r>
              <a:rPr lang="en-US" sz="1600" dirty="0" err="1">
                <a:solidFill>
                  <a:schemeClr val="tx1"/>
                </a:solidFill>
                <a:latin typeface="Adobe Fangsong Std R" panose="02020400000000000000" pitchFamily="18" charset="-128"/>
                <a:ea typeface="Adobe Fangsong Std R" panose="02020400000000000000" pitchFamily="18" charset="-128"/>
              </a:rPr>
              <a:t>berderet</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searah</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pada</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satu</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sisi</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thallus</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utama</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i="1" dirty="0">
                <a:solidFill>
                  <a:schemeClr val="tx1"/>
                </a:solidFill>
                <a:latin typeface="Adobe Fangsong Std R" panose="02020400000000000000" pitchFamily="18" charset="-128"/>
                <a:ea typeface="Adobe Fangsong Std R" panose="02020400000000000000" pitchFamily="18" charset="-128"/>
              </a:rPr>
              <a:t>pinnate </a:t>
            </a:r>
            <a:r>
              <a:rPr lang="en-US" sz="1600" dirty="0">
                <a:solidFill>
                  <a:schemeClr val="tx1"/>
                </a:solidFill>
                <a:latin typeface="Adobe Fangsong Std R" panose="02020400000000000000" pitchFamily="18" charset="-128"/>
                <a:ea typeface="Adobe Fangsong Std R" panose="02020400000000000000" pitchFamily="18" charset="-128"/>
              </a:rPr>
              <a:t>(</a:t>
            </a:r>
            <a:r>
              <a:rPr lang="en-US" sz="1600" dirty="0" err="1">
                <a:solidFill>
                  <a:schemeClr val="tx1"/>
                </a:solidFill>
                <a:latin typeface="Adobe Fangsong Std R" panose="02020400000000000000" pitchFamily="18" charset="-128"/>
                <a:ea typeface="Adobe Fangsong Std R" panose="02020400000000000000" pitchFamily="18" charset="-128"/>
              </a:rPr>
              <a:t>bercabang</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dua-dua</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pada</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sepanjang</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thallus</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utama</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secara</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berselang-seling</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i="1" dirty="0" err="1">
                <a:solidFill>
                  <a:schemeClr val="tx1"/>
                </a:solidFill>
                <a:latin typeface="Adobe Fangsong Std R" panose="02020400000000000000" pitchFamily="18" charset="-128"/>
                <a:ea typeface="Adobe Fangsong Std R" panose="02020400000000000000" pitchFamily="18" charset="-128"/>
              </a:rPr>
              <a:t>ferticillate</a:t>
            </a:r>
            <a:r>
              <a:rPr lang="en-US" sz="1600" i="1" dirty="0">
                <a:solidFill>
                  <a:schemeClr val="tx1"/>
                </a:solidFill>
                <a:latin typeface="Adobe Fangsong Std R" panose="02020400000000000000" pitchFamily="18" charset="-128"/>
                <a:ea typeface="Adobe Fangsong Std R" panose="02020400000000000000" pitchFamily="18" charset="-128"/>
              </a:rPr>
              <a:t> </a:t>
            </a:r>
            <a:r>
              <a:rPr lang="en-US" sz="1600" dirty="0">
                <a:solidFill>
                  <a:schemeClr val="tx1"/>
                </a:solidFill>
                <a:latin typeface="Adobe Fangsong Std R" panose="02020400000000000000" pitchFamily="18" charset="-128"/>
                <a:ea typeface="Adobe Fangsong Std R" panose="02020400000000000000" pitchFamily="18" charset="-128"/>
              </a:rPr>
              <a:t>(</a:t>
            </a:r>
            <a:r>
              <a:rPr lang="en-US" sz="1600" dirty="0" err="1">
                <a:solidFill>
                  <a:schemeClr val="tx1"/>
                </a:solidFill>
                <a:latin typeface="Adobe Fangsong Std R" panose="02020400000000000000" pitchFamily="18" charset="-128"/>
                <a:ea typeface="Adobe Fangsong Std R" panose="02020400000000000000" pitchFamily="18" charset="-128"/>
              </a:rPr>
              <a:t>cabangnya</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berpusat</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melingkari</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aksis</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atau</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sumbu</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utama</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dan</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ada</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juga</a:t>
            </a:r>
            <a:r>
              <a:rPr lang="en-US" sz="1600" dirty="0">
                <a:solidFill>
                  <a:schemeClr val="tx1"/>
                </a:solidFill>
                <a:latin typeface="Adobe Fangsong Std R" panose="02020400000000000000" pitchFamily="18" charset="-128"/>
                <a:ea typeface="Adobe Fangsong Std R" panose="02020400000000000000" pitchFamily="18" charset="-128"/>
              </a:rPr>
              <a:t> yang </a:t>
            </a:r>
            <a:r>
              <a:rPr lang="en-US" sz="1600" dirty="0" err="1">
                <a:solidFill>
                  <a:schemeClr val="tx1"/>
                </a:solidFill>
                <a:latin typeface="Adobe Fangsong Std R" panose="02020400000000000000" pitchFamily="18" charset="-128"/>
                <a:ea typeface="Adobe Fangsong Std R" panose="02020400000000000000" pitchFamily="18" charset="-128"/>
              </a:rPr>
              <a:t>sederhana</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tidak</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bercabang</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Sifat</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substansi</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thalli</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juga</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beraneka</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ragam</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ada</a:t>
            </a:r>
            <a:r>
              <a:rPr lang="en-US" sz="1600" dirty="0">
                <a:solidFill>
                  <a:schemeClr val="tx1"/>
                </a:solidFill>
                <a:latin typeface="Adobe Fangsong Std R" panose="02020400000000000000" pitchFamily="18" charset="-128"/>
                <a:ea typeface="Adobe Fangsong Std R" panose="02020400000000000000" pitchFamily="18" charset="-128"/>
              </a:rPr>
              <a:t> yang </a:t>
            </a:r>
            <a:r>
              <a:rPr lang="en-US" sz="1600" dirty="0" err="1">
                <a:solidFill>
                  <a:schemeClr val="tx1"/>
                </a:solidFill>
                <a:latin typeface="Adobe Fangsong Std R" panose="02020400000000000000" pitchFamily="18" charset="-128"/>
                <a:ea typeface="Adobe Fangsong Std R" panose="02020400000000000000" pitchFamily="18" charset="-128"/>
              </a:rPr>
              <a:t>lunak</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seperti</a:t>
            </a:r>
            <a:r>
              <a:rPr lang="en-US" sz="1600" dirty="0">
                <a:solidFill>
                  <a:schemeClr val="tx1"/>
                </a:solidFill>
                <a:latin typeface="Adobe Fangsong Std R" panose="02020400000000000000" pitchFamily="18" charset="-128"/>
                <a:ea typeface="Adobe Fangsong Std R" panose="02020400000000000000" pitchFamily="18" charset="-128"/>
              </a:rPr>
              <a:t> gelatin (</a:t>
            </a:r>
            <a:r>
              <a:rPr lang="en-US" sz="1600" i="1" dirty="0" err="1">
                <a:solidFill>
                  <a:schemeClr val="tx1"/>
                </a:solidFill>
                <a:latin typeface="Adobe Fangsong Std R" panose="02020400000000000000" pitchFamily="18" charset="-128"/>
                <a:ea typeface="Adobe Fangsong Std R" panose="02020400000000000000" pitchFamily="18" charset="-128"/>
              </a:rPr>
              <a:t>gellatinous</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keras</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diliputi</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atau</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mengandung</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zat</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kapur</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i="1" dirty="0">
                <a:solidFill>
                  <a:schemeClr val="tx1"/>
                </a:solidFill>
                <a:latin typeface="Adobe Fangsong Std R" panose="02020400000000000000" pitchFamily="18" charset="-128"/>
                <a:ea typeface="Adobe Fangsong Std R" panose="02020400000000000000" pitchFamily="18" charset="-128"/>
              </a:rPr>
              <a:t>calcareous</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lunak</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seperti</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tulang</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rawan</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i="1" dirty="0" err="1">
                <a:solidFill>
                  <a:schemeClr val="tx1"/>
                </a:solidFill>
                <a:latin typeface="Adobe Fangsong Std R" panose="02020400000000000000" pitchFamily="18" charset="-128"/>
                <a:ea typeface="Adobe Fangsong Std R" panose="02020400000000000000" pitchFamily="18" charset="-128"/>
              </a:rPr>
              <a:t>cartilagenous</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dirty="0" err="1">
                <a:solidFill>
                  <a:schemeClr val="tx1"/>
                </a:solidFill>
                <a:latin typeface="Adobe Fangsong Std R" panose="02020400000000000000" pitchFamily="18" charset="-128"/>
                <a:ea typeface="Adobe Fangsong Std R" panose="02020400000000000000" pitchFamily="18" charset="-128"/>
              </a:rPr>
              <a:t>berserabut</a:t>
            </a:r>
            <a:r>
              <a:rPr lang="en-US" sz="1600" dirty="0">
                <a:solidFill>
                  <a:schemeClr val="tx1"/>
                </a:solidFill>
                <a:latin typeface="Adobe Fangsong Std R" panose="02020400000000000000" pitchFamily="18" charset="-128"/>
                <a:ea typeface="Adobe Fangsong Std R" panose="02020400000000000000" pitchFamily="18" charset="-128"/>
              </a:rPr>
              <a:t> (</a:t>
            </a:r>
            <a:r>
              <a:rPr lang="en-US" sz="1600" i="1" dirty="0" err="1">
                <a:solidFill>
                  <a:schemeClr val="tx1"/>
                </a:solidFill>
                <a:latin typeface="Adobe Fangsong Std R" panose="02020400000000000000" pitchFamily="18" charset="-128"/>
                <a:ea typeface="Adobe Fangsong Std R" panose="02020400000000000000" pitchFamily="18" charset="-128"/>
              </a:rPr>
              <a:t>spongious</a:t>
            </a:r>
            <a:r>
              <a:rPr lang="en-US" sz="1600" dirty="0" smtClean="0">
                <a:solidFill>
                  <a:schemeClr val="tx1"/>
                </a:solidFill>
                <a:latin typeface="Adobe Fangsong Std R" panose="02020400000000000000" pitchFamily="18" charset="-128"/>
                <a:ea typeface="Adobe Fangsong Std R" panose="02020400000000000000" pitchFamily="18" charset="-128"/>
              </a:rPr>
              <a:t>)</a:t>
            </a:r>
            <a:r>
              <a:rPr lang="id-ID" sz="1600" dirty="0" smtClean="0">
                <a:solidFill>
                  <a:schemeClr val="tx1"/>
                </a:solidFill>
                <a:latin typeface="Adobe Fangsong Std R" panose="02020400000000000000" pitchFamily="18" charset="-128"/>
                <a:ea typeface="Adobe Fangsong Std R" panose="02020400000000000000" pitchFamily="18" charset="-128"/>
              </a:rPr>
              <a:t>. Rumput laut juga memiliki </a:t>
            </a:r>
            <a:r>
              <a:rPr lang="sv-SE" sz="1600" dirty="0" smtClean="0">
                <a:solidFill>
                  <a:schemeClr val="tx1"/>
                </a:solidFill>
                <a:latin typeface="Adobe Fangsong Std R" panose="02020400000000000000" pitchFamily="18" charset="-128"/>
                <a:ea typeface="Adobe Fangsong Std R" panose="02020400000000000000" pitchFamily="18" charset="-128"/>
              </a:rPr>
              <a:t>Holdfast (ada </a:t>
            </a:r>
            <a:r>
              <a:rPr lang="sv-SE" sz="1600" dirty="0">
                <a:solidFill>
                  <a:schemeClr val="tx1"/>
                </a:solidFill>
                <a:latin typeface="Adobe Fangsong Std R" panose="02020400000000000000" pitchFamily="18" charset="-128"/>
                <a:ea typeface="Adobe Fangsong Std R" panose="02020400000000000000" pitchFamily="18" charset="-128"/>
              </a:rPr>
              <a:t>pada kelp) </a:t>
            </a:r>
            <a:r>
              <a:rPr lang="id-ID" sz="1600" dirty="0" smtClean="0">
                <a:solidFill>
                  <a:schemeClr val="tx1"/>
                </a:solidFill>
                <a:latin typeface="Adobe Fangsong Std R" panose="02020400000000000000" pitchFamily="18" charset="-128"/>
                <a:ea typeface="Adobe Fangsong Std R" panose="02020400000000000000" pitchFamily="18" charset="-128"/>
              </a:rPr>
              <a:t>yaitu</a:t>
            </a:r>
            <a:r>
              <a:rPr lang="sv-SE" sz="1600" dirty="0" smtClean="0">
                <a:solidFill>
                  <a:schemeClr val="tx1"/>
                </a:solidFill>
                <a:latin typeface="Adobe Fangsong Std R" panose="02020400000000000000" pitchFamily="18" charset="-128"/>
                <a:ea typeface="Adobe Fangsong Std R" panose="02020400000000000000" pitchFamily="18" charset="-128"/>
              </a:rPr>
              <a:t> </a:t>
            </a:r>
            <a:r>
              <a:rPr lang="sv-SE" sz="1600" dirty="0">
                <a:solidFill>
                  <a:schemeClr val="tx1"/>
                </a:solidFill>
                <a:latin typeface="Adobe Fangsong Std R" panose="02020400000000000000" pitchFamily="18" charset="-128"/>
                <a:ea typeface="Adobe Fangsong Std R" panose="02020400000000000000" pitchFamily="18" charset="-128"/>
              </a:rPr>
              <a:t>bagian dasar dari rumput laut yang berfungsi untuk menempel pada substrat</a:t>
            </a:r>
            <a:r>
              <a:rPr lang="sv-SE" sz="1600" dirty="0" smtClean="0">
                <a:solidFill>
                  <a:schemeClr val="tx1"/>
                </a:solidFill>
                <a:latin typeface="Adobe Fangsong Std R" panose="02020400000000000000" pitchFamily="18" charset="-128"/>
                <a:ea typeface="Adobe Fangsong Std R" panose="02020400000000000000" pitchFamily="18" charset="-128"/>
              </a:rPr>
              <a:t>.</a:t>
            </a:r>
            <a:endParaRPr lang="id-ID" sz="1600" dirty="0" smtClean="0">
              <a:solidFill>
                <a:schemeClr val="tx1"/>
              </a:solidFill>
              <a:latin typeface="Adobe Fangsong Std R" panose="02020400000000000000" pitchFamily="18" charset="-128"/>
              <a:ea typeface="Adobe Fangsong Std R" panose="02020400000000000000" pitchFamily="18" charset="-128"/>
            </a:endParaRPr>
          </a:p>
          <a:p>
            <a:pPr algn="just" fontAlgn="base"/>
            <a:endParaRPr lang="sv-SE" sz="1600" dirty="0">
              <a:solidFill>
                <a:schemeClr val="tx1"/>
              </a:solidFill>
              <a:latin typeface="Adobe Fangsong Std R" panose="02020400000000000000" pitchFamily="18" charset="-128"/>
              <a:ea typeface="Adobe Fangsong Std R" panose="02020400000000000000" pitchFamily="18" charset="-128"/>
            </a:endParaRPr>
          </a:p>
          <a:p>
            <a:pPr algn="just"/>
            <a:r>
              <a:rPr lang="sv-SE" sz="1600" dirty="0">
                <a:solidFill>
                  <a:schemeClr val="tx1"/>
                </a:solidFill>
                <a:latin typeface="Adobe Fangsong Std R" panose="02020400000000000000" pitchFamily="18" charset="-128"/>
                <a:ea typeface="Adobe Fangsong Std R" panose="02020400000000000000" pitchFamily="18" charset="-128"/>
              </a:rPr>
              <a:t/>
            </a:r>
            <a:br>
              <a:rPr lang="sv-SE" sz="1600" dirty="0">
                <a:solidFill>
                  <a:schemeClr val="tx1"/>
                </a:solidFill>
                <a:latin typeface="Adobe Fangsong Std R" panose="02020400000000000000" pitchFamily="18" charset="-128"/>
                <a:ea typeface="Adobe Fangsong Std R" panose="02020400000000000000" pitchFamily="18" charset="-128"/>
              </a:rPr>
            </a:br>
            <a:endParaRPr lang="id-ID" sz="1600" dirty="0" smtClean="0">
              <a:solidFill>
                <a:schemeClr val="tx1"/>
              </a:solidFill>
              <a:latin typeface="Adobe Fangsong Std R" panose="02020400000000000000" pitchFamily="18" charset="-128"/>
              <a:ea typeface="Adobe Fangsong Std R" panose="02020400000000000000" pitchFamily="18" charset="-128"/>
            </a:endParaRPr>
          </a:p>
          <a:p>
            <a:pPr algn="just"/>
            <a:endParaRPr lang="en-US" sz="1600" dirty="0">
              <a:solidFill>
                <a:schemeClr val="tx1"/>
              </a:solidFill>
              <a:latin typeface="Adobe Fangsong Std R" panose="02020400000000000000" pitchFamily="18" charset="-128"/>
              <a:ea typeface="Adobe Fangsong Std R" panose="02020400000000000000" pitchFamily="18" charset="-128"/>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1773" y="561703"/>
            <a:ext cx="4010296" cy="5590904"/>
          </a:xfrm>
          <a:prstGeom prst="rect">
            <a:avLst/>
          </a:prstGeom>
        </p:spPr>
      </p:pic>
      <p:sp>
        <p:nvSpPr>
          <p:cNvPr id="8" name="Title 1"/>
          <p:cNvSpPr txBox="1">
            <a:spLocks/>
          </p:cNvSpPr>
          <p:nvPr/>
        </p:nvSpPr>
        <p:spPr bwMode="black">
          <a:xfrm>
            <a:off x="1371600" y="274318"/>
            <a:ext cx="5179423" cy="927464"/>
          </a:xfrm>
          <a:prstGeom prst="rect">
            <a:avLst/>
          </a:prstGeom>
          <a:ln w="12700" cap="flat" cmpd="sng" algn="ctr">
            <a:solidFill>
              <a:schemeClr val="dk1">
                <a:shade val="50000"/>
              </a:schemeClr>
            </a:solidFill>
            <a:prstDash val="solid"/>
            <a:miter lim="800000"/>
          </a:ln>
        </p:spPr>
        <p:style>
          <a:lnRef idx="2">
            <a:schemeClr val="dk1">
              <a:shade val="50000"/>
            </a:schemeClr>
          </a:lnRef>
          <a:fillRef idx="1">
            <a:schemeClr val="dk1"/>
          </a:fillRef>
          <a:effectRef idx="0">
            <a:schemeClr val="dk1"/>
          </a:effectRef>
          <a:fontRef idx="minor">
            <a:schemeClr val="lt1"/>
          </a:fontRef>
        </p:style>
        <p:txBody>
          <a:bodyPr vert="horz" lIns="182880" tIns="182880" rIns="182880" bIns="182880" rtlCol="0" anchor="ctr">
            <a:normAutofit/>
          </a:bodyPr>
          <a:lstStyle>
            <a:lvl1pPr algn="ctr" defTabSz="914400" rtl="0" eaLnBrk="1" latinLnBrk="0" hangingPunct="1">
              <a:lnSpc>
                <a:spcPct val="90000"/>
              </a:lnSpc>
              <a:spcBef>
                <a:spcPct val="0"/>
              </a:spcBef>
              <a:buNone/>
              <a:defRPr sz="2800" kern="1200" cap="all" spc="20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id-ID" b="1" dirty="0" smtClean="0"/>
              <a:t>Anatomi Fisiologi</a:t>
            </a:r>
            <a:endParaRPr lang="en-US" b="1" dirty="0"/>
          </a:p>
        </p:txBody>
      </p:sp>
    </p:spTree>
    <p:extLst>
      <p:ext uri="{BB962C8B-B14F-4D97-AF65-F5344CB8AC3E}">
        <p14:creationId xmlns:p14="http://schemas.microsoft.com/office/powerpoint/2010/main" val="5988773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5394" y="1593670"/>
            <a:ext cx="6844938" cy="4924696"/>
          </a:xfrm>
          <a:solidFill>
            <a:schemeClr val="tx2">
              <a:lumMod val="40000"/>
              <a:lumOff val="60000"/>
            </a:schemeClr>
          </a:solidFill>
        </p:spPr>
        <p:style>
          <a:lnRef idx="2">
            <a:schemeClr val="dk1"/>
          </a:lnRef>
          <a:fillRef idx="1">
            <a:schemeClr val="lt1"/>
          </a:fillRef>
          <a:effectRef idx="0">
            <a:schemeClr val="dk1"/>
          </a:effectRef>
          <a:fontRef idx="minor">
            <a:schemeClr val="dk1"/>
          </a:fontRef>
        </p:style>
        <p:txBody>
          <a:bodyPr>
            <a:normAutofit/>
          </a:bodyPr>
          <a:lstStyle/>
          <a:p>
            <a:r>
              <a:rPr lang="en-US" b="1" dirty="0">
                <a:solidFill>
                  <a:schemeClr val="tx1"/>
                </a:solidFill>
                <a:latin typeface="Times New Roman" pitchFamily="18" charset="0"/>
                <a:cs typeface="Times New Roman" pitchFamily="18" charset="0"/>
              </a:rPr>
              <a:t>a. </a:t>
            </a:r>
            <a:r>
              <a:rPr lang="en-US" b="1" dirty="0" err="1">
                <a:solidFill>
                  <a:schemeClr val="tx1"/>
                </a:solidFill>
                <a:latin typeface="Times New Roman" pitchFamily="18" charset="0"/>
                <a:cs typeface="Times New Roman" pitchFamily="18" charset="0"/>
              </a:rPr>
              <a:t>Penyediaan</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dan</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Pemilihan</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Bibit</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Rumput</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Laut</a:t>
            </a:r>
            <a:r>
              <a:rPr lang="en-US" dirty="0">
                <a:solidFill>
                  <a:schemeClr val="tx1"/>
                </a:solidFill>
                <a:latin typeface="Times New Roman" pitchFamily="18" charset="0"/>
                <a:cs typeface="Times New Roman" pitchFamily="18" charset="0"/>
              </a:rPr>
              <a:t/>
            </a:r>
            <a:br>
              <a:rPr lang="en-US" dirty="0">
                <a:solidFill>
                  <a:schemeClr val="tx1"/>
                </a:solidFill>
                <a:latin typeface="Times New Roman" pitchFamily="18" charset="0"/>
                <a:cs typeface="Times New Roman" pitchFamily="18" charset="0"/>
              </a:rPr>
            </a:br>
            <a:r>
              <a:rPr lang="en-US" dirty="0" err="1">
                <a:solidFill>
                  <a:schemeClr val="tx1"/>
                </a:solidFill>
                <a:latin typeface="Times New Roman" pitchFamily="18" charset="0"/>
                <a:cs typeface="Times New Roman" pitchFamily="18" charset="0"/>
              </a:rPr>
              <a:t>Penyediaan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rumpt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laut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dapat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dilakukan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dengan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cara</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vegetatif</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dan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generatif</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Bibit</a:t>
            </a:r>
            <a:r>
              <a:rPr lang="en-US" dirty="0">
                <a:solidFill>
                  <a:schemeClr val="tx1"/>
                </a:solidFill>
                <a:latin typeface="Times New Roman" pitchFamily="18" charset="0"/>
                <a:cs typeface="Times New Roman" pitchFamily="18" charset="0"/>
              </a:rPr>
              <a:t> yang </a:t>
            </a:r>
            <a:r>
              <a:rPr lang="en-US" dirty="0" err="1">
                <a:solidFill>
                  <a:schemeClr val="tx1"/>
                </a:solidFill>
                <a:latin typeface="Times New Roman" pitchFamily="18" charset="0"/>
                <a:cs typeface="Times New Roman" pitchFamily="18" charset="0"/>
              </a:rPr>
              <a:t>digunakan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untuk</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budidaya</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merupakan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bibit</a:t>
            </a:r>
            <a:r>
              <a:rPr lang="en-US" dirty="0">
                <a:solidFill>
                  <a:schemeClr val="tx1"/>
                </a:solidFill>
                <a:latin typeface="Times New Roman" pitchFamily="18" charset="0"/>
                <a:cs typeface="Times New Roman" pitchFamily="18" charset="0"/>
              </a:rPr>
              <a:t> yang </a:t>
            </a:r>
            <a:r>
              <a:rPr lang="en-US" dirty="0" err="1">
                <a:solidFill>
                  <a:schemeClr val="tx1"/>
                </a:solidFill>
                <a:latin typeface="Times New Roman" pitchFamily="18" charset="0"/>
                <a:cs typeface="Times New Roman" pitchFamily="18" charset="0"/>
              </a:rPr>
              <a:t>berasal</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dari</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stek</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tanaman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rumput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laut</a:t>
            </a:r>
            <a:r>
              <a:rPr lang="en-US" dirty="0">
                <a:solidFill>
                  <a:schemeClr val="tx1"/>
                </a:solidFill>
                <a:latin typeface="Times New Roman" pitchFamily="18" charset="0"/>
                <a:cs typeface="Times New Roman" pitchFamily="18" charset="0"/>
              </a:rPr>
              <a:t> yang </a:t>
            </a:r>
            <a:r>
              <a:rPr lang="en-US" dirty="0" err="1">
                <a:solidFill>
                  <a:schemeClr val="tx1"/>
                </a:solidFill>
                <a:latin typeface="Times New Roman" pitchFamily="18" charset="0"/>
                <a:cs typeface="Times New Roman" pitchFamily="18" charset="0"/>
              </a:rPr>
              <a:t>sudah</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dibudidayakan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berkualitas</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unggul</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memiliki</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banyak</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cabang</a:t>
            </a:r>
            <a:r>
              <a:rPr lang="en-US" dirty="0">
                <a:solidFill>
                  <a:schemeClr val="tx1"/>
                </a:solidFill>
                <a:latin typeface="Times New Roman" pitchFamily="18" charset="0"/>
                <a:cs typeface="Times New Roman" pitchFamily="18" charset="0"/>
              </a:rPr>
              <a:t>) yang </a:t>
            </a:r>
            <a:r>
              <a:rPr lang="en-US" dirty="0" err="1">
                <a:solidFill>
                  <a:schemeClr val="tx1"/>
                </a:solidFill>
                <a:latin typeface="Times New Roman" pitchFamily="18" charset="0"/>
                <a:cs typeface="Times New Roman" pitchFamily="18" charset="0"/>
              </a:rPr>
              <a:t>masih</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muda</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bersih</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dan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segar</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dan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memiliki</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angka</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pertumbuhan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harian</a:t>
            </a:r>
            <a:r>
              <a:rPr lang="en-US" dirty="0">
                <a:solidFill>
                  <a:schemeClr val="tx1"/>
                </a:solidFill>
                <a:latin typeface="Times New Roman" pitchFamily="18" charset="0"/>
                <a:cs typeface="Times New Roman" pitchFamily="18" charset="0"/>
              </a:rPr>
              <a:t> yang </a:t>
            </a:r>
            <a:r>
              <a:rPr lang="en-US" dirty="0" err="1">
                <a:solidFill>
                  <a:schemeClr val="tx1"/>
                </a:solidFill>
                <a:latin typeface="Times New Roman" pitchFamily="18" charset="0"/>
                <a:cs typeface="Times New Roman" pitchFamily="18" charset="0"/>
              </a:rPr>
              <a:t>baik</a:t>
            </a:r>
            <a:r>
              <a:rPr lang="en-US" dirty="0">
                <a:solidFill>
                  <a:schemeClr val="tx1"/>
                </a:solidFill>
                <a:latin typeface="Times New Roman" pitchFamily="18" charset="0"/>
                <a:cs typeface="Times New Roman" pitchFamily="18" charset="0"/>
              </a:rPr>
              <a:t>.</a:t>
            </a:r>
          </a:p>
          <a:p>
            <a:r>
              <a:rPr lang="en-US" b="1" dirty="0">
                <a:solidFill>
                  <a:schemeClr val="tx1"/>
                </a:solidFill>
                <a:latin typeface="Times New Roman" pitchFamily="18" charset="0"/>
                <a:cs typeface="Times New Roman" pitchFamily="18" charset="0"/>
              </a:rPr>
              <a:t>b. </a:t>
            </a:r>
            <a:r>
              <a:rPr lang="en-US" b="1" dirty="0" err="1">
                <a:solidFill>
                  <a:schemeClr val="tx1"/>
                </a:solidFill>
                <a:latin typeface="Times New Roman" pitchFamily="18" charset="0"/>
                <a:cs typeface="Times New Roman" pitchFamily="18" charset="0"/>
              </a:rPr>
              <a:t>Penanaman</a:t>
            </a:r>
            <a:r>
              <a:rPr lang="en-US" dirty="0">
                <a:solidFill>
                  <a:schemeClr val="tx1"/>
                </a:solidFill>
                <a:latin typeface="Times New Roman" pitchFamily="18" charset="0"/>
                <a:cs typeface="Times New Roman" pitchFamily="18" charset="0"/>
              </a:rPr>
              <a:t/>
            </a:r>
            <a:br>
              <a:rPr lang="en-US" dirty="0">
                <a:solidFill>
                  <a:schemeClr val="tx1"/>
                </a:solidFill>
                <a:latin typeface="Times New Roman" pitchFamily="18" charset="0"/>
                <a:cs typeface="Times New Roman" pitchFamily="18" charset="0"/>
              </a:rPr>
            </a:br>
            <a:r>
              <a:rPr lang="en-US" dirty="0" err="1">
                <a:solidFill>
                  <a:schemeClr val="tx1"/>
                </a:solidFill>
                <a:latin typeface="Times New Roman" pitchFamily="18" charset="0"/>
                <a:cs typeface="Times New Roman" pitchFamily="18" charset="0"/>
              </a:rPr>
              <a:t>Terdapat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beberapa</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metode</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tanam</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rumput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laut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diantaranya</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metode</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lepas</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dasar</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rakit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apung</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dan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metode</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lepas</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dasar</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atau</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tali</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gantung</a:t>
            </a:r>
            <a:r>
              <a:rPr lang="en-US" dirty="0">
                <a:solidFill>
                  <a:schemeClr val="tx1"/>
                </a:solidFill>
                <a:latin typeface="Times New Roman" pitchFamily="18" charset="0"/>
                <a:cs typeface="Times New Roman" pitchFamily="18" charset="0"/>
              </a:rPr>
              <a:t>. </a:t>
            </a:r>
          </a:p>
          <a:p>
            <a:r>
              <a:rPr lang="fi-FI" b="1" dirty="0">
                <a:solidFill>
                  <a:schemeClr val="tx1"/>
                </a:solidFill>
                <a:latin typeface="Times New Roman" pitchFamily="18" charset="0"/>
                <a:cs typeface="Times New Roman" pitchFamily="18" charset="0"/>
              </a:rPr>
              <a:t>c. Pemeliharaan Tanaman Rumput Laut</a:t>
            </a:r>
          </a:p>
          <a:p>
            <a:r>
              <a:rPr lang="sv-SE" dirty="0">
                <a:solidFill>
                  <a:schemeClr val="tx1"/>
                </a:solidFill>
                <a:latin typeface="Times New Roman" pitchFamily="18" charset="0"/>
                <a:cs typeface="Times New Roman" pitchFamily="18" charset="0"/>
              </a:rPr>
              <a:t>Apabila terjadi kerusakan pada sarana budidaya maka harus segera diperbaiki, cek dan bersihkan kotoran yang menempel pada tanaman secara rutin.</a:t>
            </a:r>
          </a:p>
          <a:p>
            <a:endParaRPr lang="fi-FI" b="1" dirty="0">
              <a:solidFill>
                <a:schemeClr val="tx1"/>
              </a:solidFill>
              <a:latin typeface="Times New Roman" pitchFamily="18" charset="0"/>
              <a:cs typeface="Times New Roman" pitchFamily="18" charset="0"/>
            </a:endParaRPr>
          </a:p>
          <a:p>
            <a:endParaRPr lang="en-US" dirty="0">
              <a:solidFill>
                <a:schemeClr val="tx1"/>
              </a:solidFill>
              <a:latin typeface="Times New Roman" pitchFamily="18" charset="0"/>
              <a:cs typeface="Times New Roman" pitchFamily="18" charset="0"/>
            </a:endParaRPr>
          </a:p>
          <a:p>
            <a:endParaRPr lang="en-US" dirty="0">
              <a:solidFill>
                <a:schemeClr val="tx1"/>
              </a:solidFill>
              <a:latin typeface="Times New Roman" pitchFamily="18" charset="0"/>
              <a:cs typeface="Times New Roman" pitchFamily="18" charset="0"/>
            </a:endParaRPr>
          </a:p>
          <a:p>
            <a:endParaRPr lang="en-US" dirty="0">
              <a:solidFill>
                <a:schemeClr val="tx1"/>
              </a:solidFill>
            </a:endParaRPr>
          </a:p>
        </p:txBody>
      </p:sp>
      <p:sp>
        <p:nvSpPr>
          <p:cNvPr id="4" name="Title 1"/>
          <p:cNvSpPr txBox="1">
            <a:spLocks/>
          </p:cNvSpPr>
          <p:nvPr/>
        </p:nvSpPr>
        <p:spPr bwMode="black">
          <a:xfrm>
            <a:off x="914400" y="352697"/>
            <a:ext cx="5839097" cy="770710"/>
          </a:xfrm>
          <a:prstGeom prst="rect">
            <a:avLst/>
          </a:prstGeom>
          <a:ln/>
        </p:spPr>
        <p:style>
          <a:lnRef idx="2">
            <a:schemeClr val="dk1">
              <a:shade val="50000"/>
            </a:schemeClr>
          </a:lnRef>
          <a:fillRef idx="1">
            <a:schemeClr val="dk1"/>
          </a:fillRef>
          <a:effectRef idx="0">
            <a:schemeClr val="dk1"/>
          </a:effectRef>
          <a:fontRef idx="minor">
            <a:schemeClr val="lt1"/>
          </a:fontRef>
        </p:style>
        <p:txBody>
          <a:bodyPr vert="horz" lIns="182880" tIns="182880" rIns="182880" bIns="182880" rtlCol="0" anchor="ct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en-US" b="1" smtClean="0">
                <a:solidFill>
                  <a:schemeClr val="bg1"/>
                </a:solidFill>
              </a:rPr>
              <a:t>Budidaya Rumput Laut</a:t>
            </a:r>
            <a:endParaRPr lang="en-US" dirty="0">
              <a:solidFill>
                <a:schemeClr val="bg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6276" y="1422560"/>
            <a:ext cx="2978330" cy="32918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5337" y="2965270"/>
            <a:ext cx="1937657" cy="29496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022271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idx="1"/>
          </p:nvPr>
        </p:nvSpPr>
        <p:spPr>
          <a:xfrm>
            <a:off x="753292" y="420188"/>
            <a:ext cx="10415451" cy="5588726"/>
          </a:xfrm>
          <a:solidFill>
            <a:schemeClr val="tx2">
              <a:lumMod val="40000"/>
              <a:lumOff val="60000"/>
            </a:schemeClr>
          </a:solidFill>
        </p:spPr>
        <p:style>
          <a:lnRef idx="2">
            <a:schemeClr val="dk1"/>
          </a:lnRef>
          <a:fillRef idx="1">
            <a:schemeClr val="lt1"/>
          </a:fillRef>
          <a:effectRef idx="0">
            <a:schemeClr val="dk1"/>
          </a:effectRef>
          <a:fontRef idx="minor">
            <a:schemeClr val="dk1"/>
          </a:fontRef>
        </p:style>
        <p:txBody>
          <a:bodyPr>
            <a:normAutofit/>
          </a:bodyPr>
          <a:lstStyle/>
          <a:p>
            <a:r>
              <a:rPr lang="en-US" sz="2000" b="1" dirty="0">
                <a:solidFill>
                  <a:schemeClr val="tx1"/>
                </a:solidFill>
                <a:latin typeface="Times New Roman" pitchFamily="18" charset="0"/>
                <a:cs typeface="Times New Roman" pitchFamily="18" charset="0"/>
              </a:rPr>
              <a:t>d. </a:t>
            </a:r>
            <a:r>
              <a:rPr lang="en-US" sz="2000" b="1" dirty="0" err="1">
                <a:solidFill>
                  <a:schemeClr val="tx1"/>
                </a:solidFill>
                <a:latin typeface="Times New Roman" pitchFamily="18" charset="0"/>
                <a:cs typeface="Times New Roman" pitchFamily="18" charset="0"/>
              </a:rPr>
              <a:t>Pemanenan</a:t>
            </a:r>
            <a:r>
              <a:rPr lang="en-US" sz="2000" b="1" dirty="0">
                <a:solidFill>
                  <a:schemeClr val="tx1"/>
                </a:solidFill>
                <a:latin typeface="Times New Roman" pitchFamily="18" charset="0"/>
                <a:cs typeface="Times New Roman" pitchFamily="18" charset="0"/>
              </a:rPr>
              <a:t> </a:t>
            </a:r>
            <a:r>
              <a:rPr lang="en-US" sz="2000" b="1" dirty="0" err="1">
                <a:solidFill>
                  <a:schemeClr val="tx1"/>
                </a:solidFill>
                <a:latin typeface="Times New Roman" pitchFamily="18" charset="0"/>
                <a:cs typeface="Times New Roman" pitchFamily="18" charset="0"/>
              </a:rPr>
              <a:t>Rumput</a:t>
            </a:r>
            <a:r>
              <a:rPr lang="en-US" sz="2000" b="1" dirty="0">
                <a:solidFill>
                  <a:schemeClr val="tx1"/>
                </a:solidFill>
                <a:latin typeface="Times New Roman" pitchFamily="18" charset="0"/>
                <a:cs typeface="Times New Roman" pitchFamily="18" charset="0"/>
              </a:rPr>
              <a:t> </a:t>
            </a:r>
            <a:r>
              <a:rPr lang="en-US" sz="2000" b="1" dirty="0" err="1">
                <a:solidFill>
                  <a:schemeClr val="tx1"/>
                </a:solidFill>
                <a:latin typeface="Times New Roman" pitchFamily="18" charset="0"/>
                <a:cs typeface="Times New Roman" pitchFamily="18" charset="0"/>
              </a:rPr>
              <a:t>Laut</a:t>
            </a:r>
            <a:endParaRPr lang="sv-SE" sz="2000" dirty="0">
              <a:solidFill>
                <a:schemeClr val="tx1"/>
              </a:solidFill>
              <a:latin typeface="Times New Roman" pitchFamily="18" charset="0"/>
              <a:cs typeface="Times New Roman" pitchFamily="18" charset="0"/>
            </a:endParaRPr>
          </a:p>
          <a:p>
            <a:pPr marL="0" indent="0">
              <a:buNone/>
            </a:pPr>
            <a:r>
              <a:rPr lang="en-US" sz="2000" dirty="0" err="1" smtClean="0">
                <a:solidFill>
                  <a:schemeClr val="tx1"/>
                </a:solidFill>
                <a:latin typeface="Times New Roman" pitchFamily="18" charset="0"/>
                <a:cs typeface="Times New Roman" pitchFamily="18" charset="0"/>
              </a:rPr>
              <a:t>Rumput</a:t>
            </a:r>
            <a:r>
              <a:rPr lang="en-US" sz="2000" dirty="0" smtClean="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laut</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dapat</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mulai</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dipanen</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setelah</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berumur</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sekitar</a:t>
            </a:r>
            <a:r>
              <a:rPr lang="en-US" sz="2000" dirty="0">
                <a:solidFill>
                  <a:schemeClr val="tx1"/>
                </a:solidFill>
                <a:latin typeface="Times New Roman" pitchFamily="18" charset="0"/>
                <a:cs typeface="Times New Roman" pitchFamily="18" charset="0"/>
              </a:rPr>
              <a:t> 6 </a:t>
            </a:r>
            <a:r>
              <a:rPr lang="en-US" sz="2000" dirty="0" err="1">
                <a:solidFill>
                  <a:schemeClr val="tx1"/>
                </a:solidFill>
                <a:latin typeface="Times New Roman" pitchFamily="18" charset="0"/>
                <a:cs typeface="Times New Roman" pitchFamily="18" charset="0"/>
              </a:rPr>
              <a:t>minggu</a:t>
            </a:r>
            <a:r>
              <a:rPr lang="en-US" sz="2000" dirty="0">
                <a:solidFill>
                  <a:schemeClr val="tx1"/>
                </a:solidFill>
                <a:latin typeface="Times New Roman" pitchFamily="18" charset="0"/>
                <a:cs typeface="Times New Roman" pitchFamily="18" charset="0"/>
              </a:rPr>
              <a:t>- 2 </a:t>
            </a:r>
            <a:r>
              <a:rPr lang="en-US" sz="2000" dirty="0" err="1" smtClean="0">
                <a:solidFill>
                  <a:schemeClr val="tx1"/>
                </a:solidFill>
                <a:latin typeface="Times New Roman" pitchFamily="18" charset="0"/>
                <a:cs typeface="Times New Roman" pitchFamily="18" charset="0"/>
              </a:rPr>
              <a:t>bulan</a:t>
            </a:r>
            <a:r>
              <a:rPr lang="en-US" sz="2000" dirty="0" smtClean="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setelah</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tanam</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atau</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telah</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memiliki</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berat</a:t>
            </a:r>
            <a:r>
              <a:rPr lang="en-US" sz="2000" dirty="0">
                <a:solidFill>
                  <a:schemeClr val="tx1"/>
                </a:solidFill>
                <a:latin typeface="Times New Roman" pitchFamily="18" charset="0"/>
                <a:cs typeface="Times New Roman" pitchFamily="18" charset="0"/>
              </a:rPr>
              <a:t> per </a:t>
            </a:r>
            <a:r>
              <a:rPr lang="en-US" sz="2000" dirty="0" err="1">
                <a:solidFill>
                  <a:schemeClr val="tx1"/>
                </a:solidFill>
                <a:latin typeface="Times New Roman" pitchFamily="18" charset="0"/>
                <a:cs typeface="Times New Roman" pitchFamily="18" charset="0"/>
              </a:rPr>
              <a:t>ikatan</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sekitar</a:t>
            </a:r>
            <a:r>
              <a:rPr lang="en-US" sz="2000" dirty="0">
                <a:solidFill>
                  <a:schemeClr val="tx1"/>
                </a:solidFill>
                <a:latin typeface="Times New Roman" pitchFamily="18" charset="0"/>
                <a:cs typeface="Times New Roman" pitchFamily="18" charset="0"/>
              </a:rPr>
              <a:t> 800 </a:t>
            </a:r>
            <a:r>
              <a:rPr lang="en-US" sz="2000" dirty="0" smtClean="0">
                <a:solidFill>
                  <a:schemeClr val="tx1"/>
                </a:solidFill>
                <a:latin typeface="Times New Roman" pitchFamily="18" charset="0"/>
                <a:cs typeface="Times New Roman" pitchFamily="18" charset="0"/>
              </a:rPr>
              <a:t>gram</a:t>
            </a:r>
            <a:r>
              <a:rPr lang="en-US" sz="2000" dirty="0">
                <a:solidFill>
                  <a:schemeClr val="tx1"/>
                </a:solidFill>
                <a:latin typeface="Times New Roman" pitchFamily="18" charset="0"/>
                <a:cs typeface="Times New Roman" pitchFamily="18" charset="0"/>
              </a:rPr>
              <a:t>. Cara </a:t>
            </a:r>
            <a:r>
              <a:rPr lang="en-US" sz="2000" dirty="0" err="1">
                <a:solidFill>
                  <a:schemeClr val="tx1"/>
                </a:solidFill>
                <a:latin typeface="Times New Roman" pitchFamily="18" charset="0"/>
                <a:cs typeface="Times New Roman" pitchFamily="18" charset="0"/>
              </a:rPr>
              <a:t>memanen</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rumput</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laut</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pada</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saat</a:t>
            </a:r>
            <a:r>
              <a:rPr lang="en-US" sz="2000" dirty="0">
                <a:solidFill>
                  <a:schemeClr val="tx1"/>
                </a:solidFill>
                <a:latin typeface="Times New Roman" pitchFamily="18" charset="0"/>
                <a:cs typeface="Times New Roman" pitchFamily="18" charset="0"/>
              </a:rPr>
              <a:t> air </a:t>
            </a:r>
            <a:r>
              <a:rPr lang="en-US" sz="2000" dirty="0" err="1">
                <a:solidFill>
                  <a:schemeClr val="tx1"/>
                </a:solidFill>
                <a:latin typeface="Times New Roman" pitchFamily="18" charset="0"/>
                <a:cs typeface="Times New Roman" pitchFamily="18" charset="0"/>
              </a:rPr>
              <a:t>pasang</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adalah</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dengan</a:t>
            </a:r>
            <a:r>
              <a:rPr lang="en-US" sz="2000" dirty="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cara</a:t>
            </a:r>
            <a:r>
              <a:rPr lang="en-US" sz="2000" dirty="0" smtClean="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mengangkat</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seluruh</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rumput</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laut</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ke</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darat</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kemudian</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tali</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rafia</a:t>
            </a:r>
            <a:r>
              <a:rPr lang="en-US" sz="2000" dirty="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pengikat</a:t>
            </a:r>
            <a:r>
              <a:rPr lang="en-US" sz="2000" dirty="0" smtClean="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dipotong</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Sedangkan</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pada</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saat</a:t>
            </a:r>
            <a:r>
              <a:rPr lang="en-US" sz="2000" dirty="0">
                <a:solidFill>
                  <a:schemeClr val="tx1"/>
                </a:solidFill>
                <a:latin typeface="Times New Roman" pitchFamily="18" charset="0"/>
                <a:cs typeface="Times New Roman" pitchFamily="18" charset="0"/>
              </a:rPr>
              <a:t> air </a:t>
            </a:r>
            <a:r>
              <a:rPr lang="en-US" sz="2000" dirty="0" err="1">
                <a:solidFill>
                  <a:schemeClr val="tx1"/>
                </a:solidFill>
                <a:latin typeface="Times New Roman" pitchFamily="18" charset="0"/>
                <a:cs typeface="Times New Roman" pitchFamily="18" charset="0"/>
              </a:rPr>
              <a:t>surut</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pemanenan</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dapat</a:t>
            </a:r>
            <a:r>
              <a:rPr lang="en-US" sz="2000" dirty="0">
                <a:solidFill>
                  <a:schemeClr val="tx1"/>
                </a:solidFill>
                <a:latin typeface="Times New Roman" pitchFamily="18" charset="0"/>
                <a:cs typeface="Times New Roman" pitchFamily="18" charset="0"/>
              </a:rPr>
              <a:t> </a:t>
            </a:r>
            <a:r>
              <a:rPr lang="en-US" sz="2000" dirty="0" err="1" smtClean="0">
                <a:solidFill>
                  <a:schemeClr val="tx1"/>
                </a:solidFill>
                <a:latin typeface="Times New Roman" pitchFamily="18" charset="0"/>
                <a:cs typeface="Times New Roman" pitchFamily="18" charset="0"/>
              </a:rPr>
              <a:t>dilakukan</a:t>
            </a:r>
            <a:r>
              <a:rPr lang="en-US" sz="2000" dirty="0" smtClean="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secara</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langsung</a:t>
            </a:r>
            <a:r>
              <a:rPr lang="en-US" sz="2000" dirty="0">
                <a:solidFill>
                  <a:schemeClr val="tx1"/>
                </a:solidFill>
                <a:latin typeface="Times New Roman" pitchFamily="18" charset="0"/>
                <a:cs typeface="Times New Roman" pitchFamily="18" charset="0"/>
              </a:rPr>
              <a:t> di </a:t>
            </a:r>
            <a:r>
              <a:rPr lang="en-US" sz="2000" dirty="0" err="1">
                <a:solidFill>
                  <a:schemeClr val="tx1"/>
                </a:solidFill>
                <a:latin typeface="Times New Roman" pitchFamily="18" charset="0"/>
                <a:cs typeface="Times New Roman" pitchFamily="18" charset="0"/>
              </a:rPr>
              <a:t>lokasi</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budidaya</a:t>
            </a:r>
            <a:r>
              <a:rPr lang="en-US" sz="2000" dirty="0">
                <a:solidFill>
                  <a:schemeClr val="tx1"/>
                </a:solidFill>
                <a:latin typeface="Times New Roman" pitchFamily="18" charset="0"/>
                <a:cs typeface="Times New Roman" pitchFamily="18" charset="0"/>
              </a:rPr>
              <a:t>.</a:t>
            </a:r>
          </a:p>
        </p:txBody>
      </p:sp>
    </p:spTree>
    <p:extLst>
      <p:ext uri="{BB962C8B-B14F-4D97-AF65-F5344CB8AC3E}">
        <p14:creationId xmlns:p14="http://schemas.microsoft.com/office/powerpoint/2010/main" val="9505490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3589" y="390578"/>
            <a:ext cx="10215153" cy="1020211"/>
          </a:xfrm>
        </p:spPr>
        <p:style>
          <a:lnRef idx="2">
            <a:schemeClr val="dk1">
              <a:shade val="50000"/>
            </a:schemeClr>
          </a:lnRef>
          <a:fillRef idx="1">
            <a:schemeClr val="dk1"/>
          </a:fillRef>
          <a:effectRef idx="0">
            <a:schemeClr val="dk1"/>
          </a:effectRef>
          <a:fontRef idx="minor">
            <a:schemeClr val="lt1"/>
          </a:fontRef>
        </p:style>
        <p:txBody>
          <a:bodyPr>
            <a:noAutofit/>
          </a:bodyPr>
          <a:lstStyle/>
          <a:p>
            <a:r>
              <a:rPr lang="en-US" sz="2400" b="1" dirty="0" err="1" smtClean="0">
                <a:latin typeface="Tahoma" panose="020B0604030504040204" pitchFamily="34" charset="0"/>
                <a:ea typeface="Tahoma" panose="020B0604030504040204" pitchFamily="34" charset="0"/>
                <a:cs typeface="Tahoma" panose="020B0604030504040204" pitchFamily="34" charset="0"/>
              </a:rPr>
              <a:t>Persyaratan</a:t>
            </a:r>
            <a:r>
              <a:rPr lang="en-US" sz="2400" b="1" dirty="0" smtClean="0">
                <a:latin typeface="Tahoma" panose="020B0604030504040204" pitchFamily="34" charset="0"/>
                <a:ea typeface="Tahoma" panose="020B0604030504040204" pitchFamily="34" charset="0"/>
                <a:cs typeface="Tahoma" panose="020B0604030504040204" pitchFamily="34" charset="0"/>
              </a:rPr>
              <a:t> </a:t>
            </a:r>
            <a:r>
              <a:rPr lang="en-US" sz="2400" b="1" dirty="0" err="1" smtClean="0">
                <a:latin typeface="Tahoma" panose="020B0604030504040204" pitchFamily="34" charset="0"/>
                <a:ea typeface="Tahoma" panose="020B0604030504040204" pitchFamily="34" charset="0"/>
                <a:cs typeface="Tahoma" panose="020B0604030504040204" pitchFamily="34" charset="0"/>
              </a:rPr>
              <a:t>mutu</a:t>
            </a:r>
            <a:r>
              <a:rPr lang="en-US" sz="2400" b="1" dirty="0" smtClean="0">
                <a:latin typeface="Tahoma" panose="020B0604030504040204" pitchFamily="34" charset="0"/>
                <a:ea typeface="Tahoma" panose="020B0604030504040204" pitchFamily="34" charset="0"/>
                <a:cs typeface="Tahoma" panose="020B0604030504040204" pitchFamily="34" charset="0"/>
              </a:rPr>
              <a:t> </a:t>
            </a:r>
            <a:r>
              <a:rPr lang="en-US" sz="2400" b="1" dirty="0" err="1" smtClean="0">
                <a:latin typeface="Tahoma" panose="020B0604030504040204" pitchFamily="34" charset="0"/>
                <a:ea typeface="Tahoma" panose="020B0604030504040204" pitchFamily="34" charset="0"/>
                <a:cs typeface="Tahoma" panose="020B0604030504040204" pitchFamily="34" charset="0"/>
              </a:rPr>
              <a:t>hasil</a:t>
            </a:r>
            <a:r>
              <a:rPr lang="en-US" sz="2400" b="1" dirty="0" smtClean="0">
                <a:latin typeface="Tahoma" panose="020B0604030504040204" pitchFamily="34" charset="0"/>
                <a:ea typeface="Tahoma" panose="020B0604030504040204" pitchFamily="34" charset="0"/>
                <a:cs typeface="Tahoma" panose="020B0604030504040204" pitchFamily="34" charset="0"/>
              </a:rPr>
              <a:t> </a:t>
            </a:r>
            <a:r>
              <a:rPr lang="id-ID" sz="2400" b="1" dirty="0" smtClean="0">
                <a:latin typeface="Tahoma" panose="020B0604030504040204" pitchFamily="34" charset="0"/>
                <a:ea typeface="Tahoma" panose="020B0604030504040204" pitchFamily="34" charset="0"/>
                <a:cs typeface="Tahoma" panose="020B0604030504040204" pitchFamily="34" charset="0"/>
              </a:rPr>
              <a:t/>
            </a:r>
            <a:br>
              <a:rPr lang="id-ID" sz="2400" b="1" dirty="0" smtClean="0">
                <a:latin typeface="Tahoma" panose="020B0604030504040204" pitchFamily="34" charset="0"/>
                <a:ea typeface="Tahoma" panose="020B0604030504040204" pitchFamily="34" charset="0"/>
                <a:cs typeface="Tahoma" panose="020B0604030504040204" pitchFamily="34" charset="0"/>
              </a:rPr>
            </a:br>
            <a:r>
              <a:rPr lang="en-US" sz="2400" b="1" dirty="0" err="1" smtClean="0">
                <a:latin typeface="Tahoma" panose="020B0604030504040204" pitchFamily="34" charset="0"/>
                <a:ea typeface="Tahoma" panose="020B0604030504040204" pitchFamily="34" charset="0"/>
                <a:cs typeface="Tahoma" panose="020B0604030504040204" pitchFamily="34" charset="0"/>
              </a:rPr>
              <a:t>rumput</a:t>
            </a:r>
            <a:r>
              <a:rPr lang="en-US" sz="2400" b="1" dirty="0" smtClean="0">
                <a:latin typeface="Tahoma" panose="020B0604030504040204" pitchFamily="34" charset="0"/>
                <a:ea typeface="Tahoma" panose="020B0604030504040204" pitchFamily="34" charset="0"/>
                <a:cs typeface="Tahoma" panose="020B0604030504040204" pitchFamily="34" charset="0"/>
              </a:rPr>
              <a:t> </a:t>
            </a:r>
            <a:r>
              <a:rPr lang="en-US" sz="2400" b="1" dirty="0" err="1" smtClean="0">
                <a:latin typeface="Tahoma" panose="020B0604030504040204" pitchFamily="34" charset="0"/>
                <a:ea typeface="Tahoma" panose="020B0604030504040204" pitchFamily="34" charset="0"/>
                <a:cs typeface="Tahoma" panose="020B0604030504040204" pitchFamily="34" charset="0"/>
              </a:rPr>
              <a:t>laut</a:t>
            </a:r>
            <a:r>
              <a:rPr lang="en-US" sz="2400" b="1" dirty="0" smtClean="0">
                <a:latin typeface="Tahoma" panose="020B0604030504040204" pitchFamily="34" charset="0"/>
                <a:ea typeface="Tahoma" panose="020B0604030504040204" pitchFamily="34" charset="0"/>
                <a:cs typeface="Tahoma" panose="020B0604030504040204" pitchFamily="34" charset="0"/>
              </a:rPr>
              <a:t> </a:t>
            </a:r>
            <a:endParaRPr lang="en-US" sz="2400" b="1"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1240972" y="1723644"/>
            <a:ext cx="5408022" cy="3919510"/>
          </a:xfrm>
          <a:solidFill>
            <a:schemeClr val="accent1">
              <a:lumMod val="60000"/>
              <a:lumOff val="40000"/>
            </a:schemeClr>
          </a:solidFill>
          <a:ln/>
        </p:spPr>
        <p:style>
          <a:lnRef idx="2">
            <a:schemeClr val="dk1"/>
          </a:lnRef>
          <a:fillRef idx="1">
            <a:schemeClr val="lt1"/>
          </a:fillRef>
          <a:effectRef idx="0">
            <a:schemeClr val="dk1"/>
          </a:effectRef>
          <a:fontRef idx="minor">
            <a:schemeClr val="dk1"/>
          </a:fontRef>
        </p:style>
        <p:txBody>
          <a:bodyPr/>
          <a:lstStyle/>
          <a:p>
            <a:pPr algn="just"/>
            <a:endParaRPr lang="id-ID" dirty="0" smtClean="0">
              <a:solidFill>
                <a:schemeClr val="tx1"/>
              </a:solidFill>
            </a:endParaRPr>
          </a:p>
          <a:p>
            <a:pPr algn="just"/>
            <a:r>
              <a:rPr lang="en-US" dirty="0" err="1" smtClean="0">
                <a:solidFill>
                  <a:schemeClr val="tx1"/>
                </a:solidFill>
              </a:rPr>
              <a:t>Untuk</a:t>
            </a:r>
            <a:r>
              <a:rPr lang="en-US" dirty="0" smtClean="0">
                <a:solidFill>
                  <a:schemeClr val="tx1"/>
                </a:solidFill>
              </a:rPr>
              <a:t> </a:t>
            </a:r>
            <a:r>
              <a:rPr lang="en-US" dirty="0" err="1" smtClean="0">
                <a:solidFill>
                  <a:schemeClr val="tx1"/>
                </a:solidFill>
              </a:rPr>
              <a:t>mendapatkan</a:t>
            </a:r>
            <a:r>
              <a:rPr lang="en-US" dirty="0" smtClean="0">
                <a:solidFill>
                  <a:schemeClr val="tx1"/>
                </a:solidFill>
              </a:rPr>
              <a:t> </a:t>
            </a:r>
            <a:r>
              <a:rPr lang="en-US" dirty="0" err="1" smtClean="0">
                <a:solidFill>
                  <a:schemeClr val="tx1"/>
                </a:solidFill>
              </a:rPr>
              <a:t>nilai</a:t>
            </a:r>
            <a:r>
              <a:rPr lang="en-US" dirty="0" smtClean="0">
                <a:solidFill>
                  <a:schemeClr val="tx1"/>
                </a:solidFill>
              </a:rPr>
              <a:t> </a:t>
            </a:r>
            <a:r>
              <a:rPr lang="en-US" dirty="0" err="1" smtClean="0">
                <a:solidFill>
                  <a:schemeClr val="tx1"/>
                </a:solidFill>
              </a:rPr>
              <a:t>jual</a:t>
            </a:r>
            <a:r>
              <a:rPr lang="en-US" dirty="0" smtClean="0">
                <a:solidFill>
                  <a:schemeClr val="tx1"/>
                </a:solidFill>
              </a:rPr>
              <a:t> yang </a:t>
            </a:r>
            <a:r>
              <a:rPr lang="en-US" dirty="0" err="1" smtClean="0">
                <a:solidFill>
                  <a:schemeClr val="tx1"/>
                </a:solidFill>
              </a:rPr>
              <a:t>tinggi</a:t>
            </a:r>
            <a:r>
              <a:rPr lang="en-US" dirty="0" smtClean="0">
                <a:solidFill>
                  <a:schemeClr val="tx1"/>
                </a:solidFill>
              </a:rPr>
              <a:t>, </a:t>
            </a:r>
            <a:r>
              <a:rPr lang="en-US" dirty="0" err="1" smtClean="0">
                <a:solidFill>
                  <a:schemeClr val="tx1"/>
                </a:solidFill>
              </a:rPr>
              <a:t>persyaratan</a:t>
            </a:r>
            <a:r>
              <a:rPr lang="en-US" dirty="0" smtClean="0">
                <a:solidFill>
                  <a:schemeClr val="tx1"/>
                </a:solidFill>
              </a:rPr>
              <a:t> </a:t>
            </a:r>
            <a:r>
              <a:rPr lang="en-US" dirty="0" err="1" smtClean="0">
                <a:solidFill>
                  <a:schemeClr val="tx1"/>
                </a:solidFill>
              </a:rPr>
              <a:t>mutu</a:t>
            </a:r>
            <a:r>
              <a:rPr lang="en-US" dirty="0" smtClean="0">
                <a:solidFill>
                  <a:schemeClr val="tx1"/>
                </a:solidFill>
              </a:rPr>
              <a:t> </a:t>
            </a:r>
            <a:r>
              <a:rPr lang="en-US" dirty="0" err="1" smtClean="0">
                <a:solidFill>
                  <a:schemeClr val="tx1"/>
                </a:solidFill>
              </a:rPr>
              <a:t>bahan</a:t>
            </a:r>
            <a:r>
              <a:rPr lang="en-US" dirty="0" smtClean="0">
                <a:solidFill>
                  <a:schemeClr val="tx1"/>
                </a:solidFill>
              </a:rPr>
              <a:t> </a:t>
            </a:r>
            <a:r>
              <a:rPr lang="en-US" dirty="0" err="1" smtClean="0">
                <a:solidFill>
                  <a:schemeClr val="tx1"/>
                </a:solidFill>
              </a:rPr>
              <a:t>baku</a:t>
            </a:r>
            <a:r>
              <a:rPr lang="en-US" dirty="0" smtClean="0">
                <a:solidFill>
                  <a:schemeClr val="tx1"/>
                </a:solidFill>
              </a:rPr>
              <a:t>  </a:t>
            </a:r>
            <a:r>
              <a:rPr lang="en-US" dirty="0" err="1" smtClean="0">
                <a:solidFill>
                  <a:schemeClr val="tx1"/>
                </a:solidFill>
              </a:rPr>
              <a:t>rumput</a:t>
            </a:r>
            <a:r>
              <a:rPr lang="en-US" dirty="0" smtClean="0">
                <a:solidFill>
                  <a:schemeClr val="tx1"/>
                </a:solidFill>
              </a:rPr>
              <a:t> </a:t>
            </a:r>
            <a:r>
              <a:rPr lang="en-US" dirty="0" err="1" smtClean="0">
                <a:solidFill>
                  <a:schemeClr val="tx1"/>
                </a:solidFill>
              </a:rPr>
              <a:t>laut</a:t>
            </a:r>
            <a:r>
              <a:rPr lang="en-US" dirty="0" smtClean="0">
                <a:solidFill>
                  <a:schemeClr val="tx1"/>
                </a:solidFill>
              </a:rPr>
              <a:t> </a:t>
            </a:r>
            <a:r>
              <a:rPr lang="en-US" dirty="0" err="1" smtClean="0">
                <a:solidFill>
                  <a:schemeClr val="tx1"/>
                </a:solidFill>
              </a:rPr>
              <a:t>kering</a:t>
            </a:r>
            <a:r>
              <a:rPr lang="en-US" dirty="0" smtClean="0">
                <a:solidFill>
                  <a:schemeClr val="tx1"/>
                </a:solidFill>
              </a:rPr>
              <a:t> </a:t>
            </a:r>
            <a:r>
              <a:rPr lang="en-US" dirty="0" err="1" smtClean="0">
                <a:solidFill>
                  <a:schemeClr val="tx1"/>
                </a:solidFill>
              </a:rPr>
              <a:t>atau</a:t>
            </a:r>
            <a:r>
              <a:rPr lang="en-US" dirty="0" smtClean="0">
                <a:solidFill>
                  <a:schemeClr val="tx1"/>
                </a:solidFill>
              </a:rPr>
              <a:t> pun </a:t>
            </a:r>
            <a:r>
              <a:rPr lang="en-US" dirty="0" err="1" smtClean="0">
                <a:solidFill>
                  <a:schemeClr val="tx1"/>
                </a:solidFill>
              </a:rPr>
              <a:t>hasil</a:t>
            </a:r>
            <a:r>
              <a:rPr lang="en-US" dirty="0" smtClean="0">
                <a:solidFill>
                  <a:schemeClr val="tx1"/>
                </a:solidFill>
              </a:rPr>
              <a:t> </a:t>
            </a:r>
            <a:r>
              <a:rPr lang="en-US" dirty="0" err="1" smtClean="0">
                <a:solidFill>
                  <a:schemeClr val="tx1"/>
                </a:solidFill>
              </a:rPr>
              <a:t>produk</a:t>
            </a:r>
            <a:r>
              <a:rPr lang="en-US" dirty="0" smtClean="0">
                <a:solidFill>
                  <a:schemeClr val="tx1"/>
                </a:solidFill>
              </a:rPr>
              <a:t> </a:t>
            </a:r>
            <a:r>
              <a:rPr lang="en-US" dirty="0" err="1" smtClean="0">
                <a:solidFill>
                  <a:schemeClr val="tx1"/>
                </a:solidFill>
              </a:rPr>
              <a:t>dasarnya</a:t>
            </a:r>
            <a:r>
              <a:rPr lang="en-US" dirty="0" smtClean="0">
                <a:solidFill>
                  <a:schemeClr val="tx1"/>
                </a:solidFill>
              </a:rPr>
              <a:t> </a:t>
            </a:r>
            <a:r>
              <a:rPr lang="en-US" dirty="0" err="1" smtClean="0">
                <a:solidFill>
                  <a:schemeClr val="tx1"/>
                </a:solidFill>
              </a:rPr>
              <a:t>harus</a:t>
            </a:r>
            <a:r>
              <a:rPr lang="en-US" dirty="0" smtClean="0">
                <a:solidFill>
                  <a:schemeClr val="tx1"/>
                </a:solidFill>
              </a:rPr>
              <a:t> </a:t>
            </a:r>
            <a:r>
              <a:rPr lang="en-US" dirty="0" err="1" smtClean="0">
                <a:solidFill>
                  <a:schemeClr val="tx1"/>
                </a:solidFill>
              </a:rPr>
              <a:t>memenuhi</a:t>
            </a:r>
            <a:r>
              <a:rPr lang="en-US" dirty="0" smtClean="0">
                <a:solidFill>
                  <a:schemeClr val="tx1"/>
                </a:solidFill>
              </a:rPr>
              <a:t> </a:t>
            </a:r>
            <a:r>
              <a:rPr lang="en-US" dirty="0" err="1" smtClean="0">
                <a:solidFill>
                  <a:schemeClr val="tx1"/>
                </a:solidFill>
              </a:rPr>
              <a:t>standar</a:t>
            </a:r>
            <a:r>
              <a:rPr lang="en-US" dirty="0" smtClean="0">
                <a:solidFill>
                  <a:schemeClr val="tx1"/>
                </a:solidFill>
              </a:rPr>
              <a:t>. </a:t>
            </a:r>
            <a:r>
              <a:rPr lang="en-US" dirty="0" err="1" smtClean="0">
                <a:solidFill>
                  <a:schemeClr val="tx1"/>
                </a:solidFill>
              </a:rPr>
              <a:t>Rumput</a:t>
            </a:r>
            <a:r>
              <a:rPr lang="en-US" dirty="0" smtClean="0">
                <a:solidFill>
                  <a:schemeClr val="tx1"/>
                </a:solidFill>
              </a:rPr>
              <a:t> </a:t>
            </a:r>
            <a:r>
              <a:rPr lang="en-US" dirty="0" err="1" smtClean="0">
                <a:solidFill>
                  <a:schemeClr val="tx1"/>
                </a:solidFill>
              </a:rPr>
              <a:t>kering</a:t>
            </a:r>
            <a:r>
              <a:rPr lang="en-US" dirty="0" smtClean="0">
                <a:solidFill>
                  <a:schemeClr val="tx1"/>
                </a:solidFill>
              </a:rPr>
              <a:t> yang </a:t>
            </a:r>
            <a:r>
              <a:rPr lang="en-US" dirty="0" err="1" smtClean="0">
                <a:solidFill>
                  <a:schemeClr val="tx1"/>
                </a:solidFill>
              </a:rPr>
              <a:t>bagus</a:t>
            </a:r>
            <a:r>
              <a:rPr lang="en-US" dirty="0" smtClean="0">
                <a:solidFill>
                  <a:schemeClr val="tx1"/>
                </a:solidFill>
              </a:rPr>
              <a:t> </a:t>
            </a:r>
            <a:r>
              <a:rPr lang="en-US" dirty="0" err="1" smtClean="0">
                <a:solidFill>
                  <a:schemeClr val="tx1"/>
                </a:solidFill>
              </a:rPr>
              <a:t>dan</a:t>
            </a:r>
            <a:r>
              <a:rPr lang="en-US" dirty="0" smtClean="0">
                <a:solidFill>
                  <a:schemeClr val="tx1"/>
                </a:solidFill>
              </a:rPr>
              <a:t> </a:t>
            </a:r>
            <a:r>
              <a:rPr lang="en-US" dirty="0" err="1" smtClean="0">
                <a:solidFill>
                  <a:schemeClr val="tx1"/>
                </a:solidFill>
              </a:rPr>
              <a:t>memenuhi</a:t>
            </a:r>
            <a:r>
              <a:rPr lang="en-US" dirty="0" smtClean="0">
                <a:solidFill>
                  <a:schemeClr val="tx1"/>
                </a:solidFill>
              </a:rPr>
              <a:t> </a:t>
            </a:r>
            <a:r>
              <a:rPr lang="en-US" dirty="0" err="1" smtClean="0">
                <a:solidFill>
                  <a:schemeClr val="tx1"/>
                </a:solidFill>
              </a:rPr>
              <a:t>standar</a:t>
            </a:r>
            <a:r>
              <a:rPr lang="en-US" dirty="0" smtClean="0">
                <a:solidFill>
                  <a:schemeClr val="tx1"/>
                </a:solidFill>
              </a:rPr>
              <a:t> </a:t>
            </a:r>
            <a:r>
              <a:rPr lang="en-US" dirty="0" err="1" smtClean="0">
                <a:solidFill>
                  <a:schemeClr val="tx1"/>
                </a:solidFill>
              </a:rPr>
              <a:t>perdagangan</a:t>
            </a:r>
            <a:r>
              <a:rPr lang="en-US" dirty="0" smtClean="0">
                <a:solidFill>
                  <a:schemeClr val="tx1"/>
                </a:solidFill>
              </a:rPr>
              <a:t> </a:t>
            </a:r>
            <a:r>
              <a:rPr lang="en-US" dirty="0" err="1" smtClean="0">
                <a:solidFill>
                  <a:schemeClr val="tx1"/>
                </a:solidFill>
              </a:rPr>
              <a:t>adalah</a:t>
            </a:r>
            <a:r>
              <a:rPr lang="en-US" dirty="0" smtClean="0">
                <a:solidFill>
                  <a:schemeClr val="tx1"/>
                </a:solidFill>
              </a:rPr>
              <a:t> </a:t>
            </a:r>
            <a:r>
              <a:rPr lang="en-US" dirty="0" err="1" smtClean="0">
                <a:solidFill>
                  <a:schemeClr val="tx1"/>
                </a:solidFill>
              </a:rPr>
              <a:t>rumput</a:t>
            </a:r>
            <a:r>
              <a:rPr lang="en-US" dirty="0" smtClean="0">
                <a:solidFill>
                  <a:schemeClr val="tx1"/>
                </a:solidFill>
              </a:rPr>
              <a:t> </a:t>
            </a:r>
            <a:r>
              <a:rPr lang="en-US" dirty="0" err="1" smtClean="0">
                <a:solidFill>
                  <a:schemeClr val="tx1"/>
                </a:solidFill>
              </a:rPr>
              <a:t>laut</a:t>
            </a:r>
            <a:r>
              <a:rPr lang="en-US" dirty="0" smtClean="0">
                <a:solidFill>
                  <a:schemeClr val="tx1"/>
                </a:solidFill>
              </a:rPr>
              <a:t> yang </a:t>
            </a:r>
            <a:r>
              <a:rPr lang="en-US" dirty="0" err="1" smtClean="0">
                <a:solidFill>
                  <a:schemeClr val="tx1"/>
                </a:solidFill>
              </a:rPr>
              <a:t>kandungan</a:t>
            </a:r>
            <a:r>
              <a:rPr lang="en-US" dirty="0" smtClean="0">
                <a:solidFill>
                  <a:schemeClr val="tx1"/>
                </a:solidFill>
              </a:rPr>
              <a:t> </a:t>
            </a:r>
            <a:r>
              <a:rPr lang="en-US" dirty="0" err="1" smtClean="0">
                <a:solidFill>
                  <a:schemeClr val="tx1"/>
                </a:solidFill>
              </a:rPr>
              <a:t>benda</a:t>
            </a:r>
            <a:r>
              <a:rPr lang="en-US" dirty="0" smtClean="0">
                <a:solidFill>
                  <a:schemeClr val="tx1"/>
                </a:solidFill>
              </a:rPr>
              <a:t> </a:t>
            </a:r>
            <a:r>
              <a:rPr lang="en-US" dirty="0" err="1" smtClean="0">
                <a:solidFill>
                  <a:schemeClr val="tx1"/>
                </a:solidFill>
              </a:rPr>
              <a:t>asingnya</a:t>
            </a:r>
            <a:r>
              <a:rPr lang="en-US" dirty="0" smtClean="0">
                <a:solidFill>
                  <a:schemeClr val="tx1"/>
                </a:solidFill>
              </a:rPr>
              <a:t> </a:t>
            </a:r>
            <a:r>
              <a:rPr lang="en-US" dirty="0" err="1" smtClean="0">
                <a:solidFill>
                  <a:schemeClr val="tx1"/>
                </a:solidFill>
              </a:rPr>
              <a:t>seperti</a:t>
            </a:r>
            <a:r>
              <a:rPr lang="en-US" dirty="0" smtClean="0">
                <a:solidFill>
                  <a:schemeClr val="tx1"/>
                </a:solidFill>
              </a:rPr>
              <a:t> </a:t>
            </a:r>
            <a:r>
              <a:rPr lang="en-US" dirty="0" err="1" smtClean="0">
                <a:solidFill>
                  <a:schemeClr val="tx1"/>
                </a:solidFill>
              </a:rPr>
              <a:t>pasir,atau</a:t>
            </a:r>
            <a:r>
              <a:rPr lang="en-US" dirty="0" smtClean="0">
                <a:solidFill>
                  <a:schemeClr val="tx1"/>
                </a:solidFill>
              </a:rPr>
              <a:t> </a:t>
            </a:r>
            <a:r>
              <a:rPr lang="en-US" dirty="0" err="1" smtClean="0">
                <a:solidFill>
                  <a:schemeClr val="tx1"/>
                </a:solidFill>
              </a:rPr>
              <a:t>batu</a:t>
            </a:r>
            <a:r>
              <a:rPr lang="en-US" dirty="0" smtClean="0">
                <a:solidFill>
                  <a:schemeClr val="tx1"/>
                </a:solidFill>
              </a:rPr>
              <a:t> </a:t>
            </a:r>
            <a:r>
              <a:rPr lang="en-US" dirty="0" err="1" smtClean="0">
                <a:solidFill>
                  <a:schemeClr val="tx1"/>
                </a:solidFill>
              </a:rPr>
              <a:t>karang</a:t>
            </a:r>
            <a:r>
              <a:rPr lang="en-US" dirty="0" smtClean="0">
                <a:solidFill>
                  <a:schemeClr val="tx1"/>
                </a:solidFill>
              </a:rPr>
              <a:t> </a:t>
            </a:r>
            <a:r>
              <a:rPr lang="en-US" dirty="0" err="1" smtClean="0">
                <a:solidFill>
                  <a:schemeClr val="tx1"/>
                </a:solidFill>
              </a:rPr>
              <a:t>tidak</a:t>
            </a:r>
            <a:r>
              <a:rPr lang="en-US" dirty="0" smtClean="0">
                <a:solidFill>
                  <a:schemeClr val="tx1"/>
                </a:solidFill>
              </a:rPr>
              <a:t> </a:t>
            </a:r>
            <a:r>
              <a:rPr lang="en-US" dirty="0" err="1" smtClean="0">
                <a:solidFill>
                  <a:schemeClr val="tx1"/>
                </a:solidFill>
              </a:rPr>
              <a:t>lebih</a:t>
            </a:r>
            <a:r>
              <a:rPr lang="en-US" dirty="0" smtClean="0">
                <a:solidFill>
                  <a:schemeClr val="tx1"/>
                </a:solidFill>
              </a:rPr>
              <a:t> </a:t>
            </a:r>
            <a:r>
              <a:rPr lang="en-US" dirty="0" err="1" smtClean="0">
                <a:solidFill>
                  <a:schemeClr val="tx1"/>
                </a:solidFill>
              </a:rPr>
              <a:t>dari</a:t>
            </a:r>
            <a:r>
              <a:rPr lang="en-US" dirty="0" smtClean="0">
                <a:solidFill>
                  <a:schemeClr val="tx1"/>
                </a:solidFill>
              </a:rPr>
              <a:t> 5%. </a:t>
            </a:r>
            <a:r>
              <a:rPr lang="en-US" dirty="0" err="1" smtClean="0">
                <a:solidFill>
                  <a:schemeClr val="tx1"/>
                </a:solidFill>
              </a:rPr>
              <a:t>Kandungan</a:t>
            </a:r>
            <a:r>
              <a:rPr lang="en-US" dirty="0" smtClean="0">
                <a:solidFill>
                  <a:schemeClr val="tx1"/>
                </a:solidFill>
              </a:rPr>
              <a:t> </a:t>
            </a:r>
            <a:r>
              <a:rPr lang="en-US" dirty="0" err="1" smtClean="0">
                <a:solidFill>
                  <a:schemeClr val="tx1"/>
                </a:solidFill>
              </a:rPr>
              <a:t>airnya</a:t>
            </a:r>
            <a:r>
              <a:rPr lang="en-US" dirty="0" smtClean="0">
                <a:solidFill>
                  <a:schemeClr val="tx1"/>
                </a:solidFill>
              </a:rPr>
              <a:t> </a:t>
            </a:r>
            <a:r>
              <a:rPr lang="en-US" dirty="0" err="1" smtClean="0">
                <a:solidFill>
                  <a:schemeClr val="tx1"/>
                </a:solidFill>
              </a:rPr>
              <a:t>sekitar</a:t>
            </a:r>
            <a:r>
              <a:rPr lang="en-US" dirty="0" smtClean="0">
                <a:solidFill>
                  <a:schemeClr val="tx1"/>
                </a:solidFill>
              </a:rPr>
              <a:t> 20-22%. </a:t>
            </a:r>
            <a:r>
              <a:rPr lang="en-US" dirty="0" err="1" smtClean="0">
                <a:solidFill>
                  <a:schemeClr val="tx1"/>
                </a:solidFill>
              </a:rPr>
              <a:t>Rumput</a:t>
            </a:r>
            <a:r>
              <a:rPr lang="en-US" dirty="0" smtClean="0">
                <a:solidFill>
                  <a:schemeClr val="tx1"/>
                </a:solidFill>
              </a:rPr>
              <a:t> </a:t>
            </a:r>
            <a:r>
              <a:rPr lang="en-US" dirty="0" err="1" smtClean="0">
                <a:solidFill>
                  <a:schemeClr val="tx1"/>
                </a:solidFill>
              </a:rPr>
              <a:t>laut</a:t>
            </a:r>
            <a:r>
              <a:rPr lang="en-US" dirty="0" smtClean="0">
                <a:solidFill>
                  <a:schemeClr val="tx1"/>
                </a:solidFill>
              </a:rPr>
              <a:t>  </a:t>
            </a:r>
            <a:r>
              <a:rPr lang="en-US" dirty="0" err="1" smtClean="0">
                <a:solidFill>
                  <a:schemeClr val="tx1"/>
                </a:solidFill>
              </a:rPr>
              <a:t>kering</a:t>
            </a:r>
            <a:r>
              <a:rPr lang="en-US" dirty="0" smtClean="0">
                <a:solidFill>
                  <a:schemeClr val="tx1"/>
                </a:solidFill>
              </a:rPr>
              <a:t> </a:t>
            </a:r>
            <a:r>
              <a:rPr lang="en-US" dirty="0" err="1" smtClean="0">
                <a:solidFill>
                  <a:schemeClr val="tx1"/>
                </a:solidFill>
              </a:rPr>
              <a:t>jenis</a:t>
            </a:r>
            <a:r>
              <a:rPr lang="en-US" dirty="0" smtClean="0">
                <a:solidFill>
                  <a:schemeClr val="tx1"/>
                </a:solidFill>
              </a:rPr>
              <a:t> </a:t>
            </a:r>
            <a:r>
              <a:rPr lang="en-US" dirty="0" err="1" smtClean="0">
                <a:solidFill>
                  <a:schemeClr val="tx1"/>
                </a:solidFill>
              </a:rPr>
              <a:t>Eucheuma</a:t>
            </a:r>
            <a:r>
              <a:rPr lang="en-US" dirty="0" smtClean="0">
                <a:solidFill>
                  <a:schemeClr val="tx1"/>
                </a:solidFill>
              </a:rPr>
              <a:t>, </a:t>
            </a:r>
            <a:r>
              <a:rPr lang="en-US" dirty="0" err="1" smtClean="0">
                <a:solidFill>
                  <a:schemeClr val="tx1"/>
                </a:solidFill>
              </a:rPr>
              <a:t>gelidium</a:t>
            </a:r>
            <a:r>
              <a:rPr lang="en-US" dirty="0" smtClean="0">
                <a:solidFill>
                  <a:schemeClr val="tx1"/>
                </a:solidFill>
              </a:rPr>
              <a:t>, </a:t>
            </a:r>
            <a:r>
              <a:rPr lang="en-US" dirty="0" err="1" smtClean="0">
                <a:solidFill>
                  <a:schemeClr val="tx1"/>
                </a:solidFill>
              </a:rPr>
              <a:t>glacelaria,dan</a:t>
            </a:r>
            <a:r>
              <a:rPr lang="en-US" dirty="0" smtClean="0">
                <a:solidFill>
                  <a:schemeClr val="tx1"/>
                </a:solidFill>
              </a:rPr>
              <a:t> </a:t>
            </a:r>
            <a:r>
              <a:rPr lang="en-US" dirty="0" err="1" smtClean="0">
                <a:solidFill>
                  <a:schemeClr val="tx1"/>
                </a:solidFill>
              </a:rPr>
              <a:t>hypnea</a:t>
            </a:r>
            <a:r>
              <a:rPr lang="en-US" dirty="0" smtClean="0">
                <a:solidFill>
                  <a:schemeClr val="tx1"/>
                </a:solidFill>
              </a:rPr>
              <a:t> yang </a:t>
            </a:r>
            <a:r>
              <a:rPr lang="en-US" dirty="0" err="1" smtClean="0">
                <a:solidFill>
                  <a:schemeClr val="tx1"/>
                </a:solidFill>
              </a:rPr>
              <a:t>akan</a:t>
            </a:r>
            <a:r>
              <a:rPr lang="en-US" dirty="0" smtClean="0">
                <a:solidFill>
                  <a:schemeClr val="tx1"/>
                </a:solidFill>
              </a:rPr>
              <a:t> </a:t>
            </a:r>
            <a:r>
              <a:rPr lang="en-US" dirty="0" err="1" smtClean="0">
                <a:solidFill>
                  <a:schemeClr val="tx1"/>
                </a:solidFill>
              </a:rPr>
              <a:t>diekpor</a:t>
            </a:r>
            <a:r>
              <a:rPr lang="en-US" dirty="0" smtClean="0">
                <a:solidFill>
                  <a:schemeClr val="tx1"/>
                </a:solidFill>
              </a:rPr>
              <a:t> </a:t>
            </a:r>
            <a:r>
              <a:rPr lang="en-US" dirty="0" err="1" smtClean="0">
                <a:solidFill>
                  <a:schemeClr val="tx1"/>
                </a:solidFill>
              </a:rPr>
              <a:t>harus</a:t>
            </a:r>
            <a:r>
              <a:rPr lang="en-US" dirty="0" smtClean="0">
                <a:solidFill>
                  <a:schemeClr val="tx1"/>
                </a:solidFill>
              </a:rPr>
              <a:t> </a:t>
            </a:r>
            <a:r>
              <a:rPr lang="en-US" dirty="0" err="1" smtClean="0">
                <a:solidFill>
                  <a:schemeClr val="tx1"/>
                </a:solidFill>
              </a:rPr>
              <a:t>memenuhi</a:t>
            </a:r>
            <a:r>
              <a:rPr lang="en-US" dirty="0" smtClean="0">
                <a:solidFill>
                  <a:schemeClr val="tx1"/>
                </a:solidFill>
              </a:rPr>
              <a:t> </a:t>
            </a:r>
            <a:r>
              <a:rPr lang="en-US" dirty="0" err="1" smtClean="0">
                <a:solidFill>
                  <a:schemeClr val="tx1"/>
                </a:solidFill>
              </a:rPr>
              <a:t>standar</a:t>
            </a:r>
            <a:r>
              <a:rPr lang="en-US" dirty="0" smtClean="0">
                <a:solidFill>
                  <a:schemeClr val="tx1"/>
                </a:solidFill>
              </a:rPr>
              <a:t> </a:t>
            </a:r>
            <a:r>
              <a:rPr lang="en-US" dirty="0" err="1" smtClean="0">
                <a:solidFill>
                  <a:schemeClr val="tx1"/>
                </a:solidFill>
              </a:rPr>
              <a:t>mutu</a:t>
            </a:r>
            <a:r>
              <a:rPr lang="en-US" dirty="0" smtClean="0">
                <a:solidFill>
                  <a:schemeClr val="tx1"/>
                </a:solidFill>
              </a:rPr>
              <a:t>.</a:t>
            </a:r>
            <a:endParaRPr lang="en-US"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1212" y="1723644"/>
            <a:ext cx="2926926" cy="3135739"/>
          </a:xfrm>
          <a:prstGeom prst="rect">
            <a:avLst/>
          </a:prstGeom>
        </p:spPr>
      </p:pic>
    </p:spTree>
    <p:extLst>
      <p:ext uri="{BB962C8B-B14F-4D97-AF65-F5344CB8AC3E}">
        <p14:creationId xmlns:p14="http://schemas.microsoft.com/office/powerpoint/2010/main" val="5746955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4297" y="362521"/>
            <a:ext cx="8869680" cy="87845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id-ID" b="1" dirty="0" smtClean="0"/>
              <a:t/>
            </a:r>
            <a:br>
              <a:rPr lang="id-ID" b="1" dirty="0" smtClean="0"/>
            </a:br>
            <a:r>
              <a:rPr lang="id-ID" b="1" dirty="0" smtClean="0"/>
              <a:t>Penanganan pasca </a:t>
            </a:r>
            <a:r>
              <a:rPr lang="id-ID" b="1" dirty="0" smtClean="0"/>
              <a:t>panen</a:t>
            </a:r>
            <a:br>
              <a:rPr lang="id-ID" b="1" dirty="0" smtClean="0"/>
            </a:br>
            <a:r>
              <a:rPr lang="id-ID" b="1" dirty="0" smtClean="0"/>
              <a:t> </a:t>
            </a:r>
            <a:r>
              <a:rPr lang="id-ID" b="1" dirty="0" smtClean="0"/>
              <a:t>rumput laut</a:t>
            </a:r>
            <a:br>
              <a:rPr lang="id-ID" b="1" dirty="0" smtClean="0"/>
            </a:br>
            <a:r>
              <a:rPr lang="id-ID" b="1" dirty="0" smtClean="0"/>
              <a:t> </a:t>
            </a:r>
            <a:endParaRPr lang="id-ID" b="1"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33211" y="4052749"/>
            <a:ext cx="2386150" cy="1789613"/>
          </a:xfr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5178" y="1670410"/>
            <a:ext cx="2168434" cy="2748241"/>
          </a:xfrm>
          <a:prstGeom prst="rect">
            <a:avLst/>
          </a:prstGeom>
        </p:spPr>
      </p:pic>
      <p:sp>
        <p:nvSpPr>
          <p:cNvPr id="15" name="Rectangle 14"/>
          <p:cNvSpPr/>
          <p:nvPr/>
        </p:nvSpPr>
        <p:spPr>
          <a:xfrm>
            <a:off x="542004" y="1590396"/>
            <a:ext cx="6956077" cy="4927969"/>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marL="342900" indent="-342900">
              <a:buFont typeface="Arial" panose="020B0604020202020204" pitchFamily="34" charset="0"/>
              <a:buChar char="•"/>
            </a:pPr>
            <a:r>
              <a:rPr lang="id-ID" b="1" dirty="0">
                <a:solidFill>
                  <a:schemeClr val="tx1"/>
                </a:solidFill>
              </a:rPr>
              <a:t>Pemilihan Rumput </a:t>
            </a:r>
            <a:r>
              <a:rPr lang="id-ID" b="1" dirty="0" smtClean="0">
                <a:solidFill>
                  <a:schemeClr val="tx1"/>
                </a:solidFill>
              </a:rPr>
              <a:t>Laut</a:t>
            </a:r>
          </a:p>
          <a:p>
            <a:r>
              <a:rPr lang="id-ID" dirty="0" smtClean="0">
                <a:solidFill>
                  <a:schemeClr val="tx1"/>
                </a:solidFill>
              </a:rPr>
              <a:t>Pemilihan rumput laut dari </a:t>
            </a:r>
            <a:r>
              <a:rPr lang="id-ID" dirty="0">
                <a:solidFill>
                  <a:schemeClr val="tx1"/>
                </a:solidFill>
              </a:rPr>
              <a:t>jenis </a:t>
            </a:r>
            <a:r>
              <a:rPr lang="id-ID" i="1" dirty="0">
                <a:solidFill>
                  <a:schemeClr val="tx1"/>
                </a:solidFill>
              </a:rPr>
              <a:t>Eucheuma cottonii</a:t>
            </a:r>
            <a:r>
              <a:rPr lang="id-ID" dirty="0">
                <a:solidFill>
                  <a:schemeClr val="tx1"/>
                </a:solidFill>
              </a:rPr>
              <a:t>, umur panen antara 45 sampai 60 hari, thalus ukuran besar, dan bebas penyakit. </a:t>
            </a:r>
            <a:endParaRPr lang="id-ID" dirty="0" smtClean="0">
              <a:solidFill>
                <a:schemeClr val="tx1"/>
              </a:solidFill>
            </a:endParaRPr>
          </a:p>
          <a:p>
            <a:pPr marL="285750" indent="-285750">
              <a:buFont typeface="Arial" panose="020B0604020202020204" pitchFamily="34" charset="0"/>
              <a:buChar char="•"/>
            </a:pPr>
            <a:r>
              <a:rPr lang="id-ID" b="1" dirty="0" smtClean="0">
                <a:solidFill>
                  <a:schemeClr val="tx1"/>
                </a:solidFill>
              </a:rPr>
              <a:t>Pencucian </a:t>
            </a:r>
            <a:r>
              <a:rPr lang="id-ID" b="1" dirty="0">
                <a:solidFill>
                  <a:schemeClr val="tx1"/>
                </a:solidFill>
              </a:rPr>
              <a:t>dan </a:t>
            </a:r>
            <a:r>
              <a:rPr lang="id-ID" b="1" dirty="0" smtClean="0">
                <a:solidFill>
                  <a:schemeClr val="tx1"/>
                </a:solidFill>
              </a:rPr>
              <a:t>Perendaman</a:t>
            </a:r>
          </a:p>
          <a:p>
            <a:r>
              <a:rPr lang="id-ID" dirty="0">
                <a:solidFill>
                  <a:schemeClr val="tx1"/>
                </a:solidFill>
              </a:rPr>
              <a:t>Pencucian </a:t>
            </a:r>
            <a:r>
              <a:rPr lang="id-ID" dirty="0" smtClean="0">
                <a:solidFill>
                  <a:schemeClr val="tx1"/>
                </a:solidFill>
              </a:rPr>
              <a:t>= menghilangkan </a:t>
            </a:r>
            <a:r>
              <a:rPr lang="id-ID" dirty="0">
                <a:solidFill>
                  <a:schemeClr val="tx1"/>
                </a:solidFill>
              </a:rPr>
              <a:t>kotoran yang melekat pada rumput laut, seperti lumpur dan garam, sehingga diperoleh rumput laut yang bersih. Pencucian dilakukan setelah panen atau juga pada rumput laut kering. Setelah dikeringkan baru dilakukan perendaman.</a:t>
            </a:r>
            <a:endParaRPr lang="id-ID" b="1" dirty="0" smtClean="0">
              <a:solidFill>
                <a:schemeClr val="tx1"/>
              </a:solidFill>
            </a:endParaRPr>
          </a:p>
          <a:p>
            <a:pPr marL="342900" indent="-342900">
              <a:buFont typeface="Arial" panose="020B0604020202020204" pitchFamily="34" charset="0"/>
              <a:buChar char="•"/>
            </a:pPr>
            <a:r>
              <a:rPr lang="id-ID" b="1" dirty="0" smtClean="0">
                <a:solidFill>
                  <a:schemeClr val="tx1"/>
                </a:solidFill>
              </a:rPr>
              <a:t>Pemotongan </a:t>
            </a:r>
            <a:r>
              <a:rPr lang="id-ID" b="1" dirty="0">
                <a:solidFill>
                  <a:schemeClr val="tx1"/>
                </a:solidFill>
              </a:rPr>
              <a:t>(</a:t>
            </a:r>
            <a:r>
              <a:rPr lang="id-ID" b="1" i="1" dirty="0" smtClean="0">
                <a:solidFill>
                  <a:schemeClr val="tx1"/>
                </a:solidFill>
              </a:rPr>
              <a:t>chopping</a:t>
            </a:r>
            <a:r>
              <a:rPr lang="id-ID" b="1" dirty="0" smtClean="0">
                <a:solidFill>
                  <a:schemeClr val="tx1"/>
                </a:solidFill>
              </a:rPr>
              <a:t>)</a:t>
            </a:r>
          </a:p>
          <a:p>
            <a:r>
              <a:rPr lang="id-ID" dirty="0">
                <a:solidFill>
                  <a:schemeClr val="tx1"/>
                </a:solidFill>
              </a:rPr>
              <a:t>Pemotongan rumput laut dilakukan dengan menggunakan pisau dengan ukuran 2-4 cm, selanjutnya dikeringkan.</a:t>
            </a:r>
            <a:endParaRPr lang="id-ID" b="1" dirty="0" smtClean="0">
              <a:solidFill>
                <a:schemeClr val="tx1"/>
              </a:solidFill>
            </a:endParaRPr>
          </a:p>
          <a:p>
            <a:endParaRPr lang="id-ID" b="1" dirty="0" smtClean="0">
              <a:solidFill>
                <a:schemeClr val="tx1"/>
              </a:solidFill>
            </a:endParaRPr>
          </a:p>
          <a:p>
            <a:r>
              <a:rPr lang="id-ID" b="1" dirty="0">
                <a:solidFill>
                  <a:schemeClr val="tx1"/>
                </a:solidFill>
              </a:rPr>
              <a:t>	</a:t>
            </a:r>
            <a:endParaRPr lang="id-ID" dirty="0">
              <a:solidFill>
                <a:schemeClr val="tx1"/>
              </a:solidFill>
            </a:endParaRPr>
          </a:p>
        </p:txBody>
      </p:sp>
    </p:spTree>
    <p:extLst>
      <p:ext uri="{BB962C8B-B14F-4D97-AF65-F5344CB8AC3E}">
        <p14:creationId xmlns:p14="http://schemas.microsoft.com/office/powerpoint/2010/main" val="41003176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7101" y="587830"/>
            <a:ext cx="10348396" cy="5708468"/>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marL="342900" indent="-342900"/>
            <a:r>
              <a:rPr lang="id-ID" b="1" dirty="0">
                <a:solidFill>
                  <a:schemeClr val="tx1"/>
                </a:solidFill>
              </a:rPr>
              <a:t>Pengeringan (</a:t>
            </a:r>
            <a:r>
              <a:rPr lang="id-ID" b="1" i="1" dirty="0">
                <a:solidFill>
                  <a:schemeClr val="tx1"/>
                </a:solidFill>
              </a:rPr>
              <a:t>drying</a:t>
            </a:r>
            <a:r>
              <a:rPr lang="id-ID" b="1" dirty="0">
                <a:solidFill>
                  <a:schemeClr val="tx1"/>
                </a:solidFill>
              </a:rPr>
              <a:t>)</a:t>
            </a:r>
          </a:p>
          <a:p>
            <a:pPr>
              <a:buFont typeface="Wingdings" panose="05000000000000000000" pitchFamily="2" charset="2"/>
              <a:buChar char="ü"/>
            </a:pPr>
            <a:r>
              <a:rPr lang="id-ID" dirty="0">
                <a:solidFill>
                  <a:schemeClr val="tx1"/>
                </a:solidFill>
              </a:rPr>
              <a:t>Pengeringan dilakukan dengan menjemur di bawah panas matahari atau menggunakan mesin / alat pengering. </a:t>
            </a:r>
            <a:endParaRPr lang="id-ID" dirty="0" smtClean="0">
              <a:solidFill>
                <a:schemeClr val="tx1"/>
              </a:solidFill>
            </a:endParaRPr>
          </a:p>
          <a:p>
            <a:pPr>
              <a:buFont typeface="Wingdings" panose="05000000000000000000" pitchFamily="2" charset="2"/>
              <a:buChar char="ü"/>
            </a:pPr>
            <a:r>
              <a:rPr lang="id-ID" dirty="0" smtClean="0">
                <a:solidFill>
                  <a:schemeClr val="tx1"/>
                </a:solidFill>
              </a:rPr>
              <a:t>Penjemuran </a:t>
            </a:r>
            <a:r>
              <a:rPr lang="id-ID" dirty="0">
                <a:solidFill>
                  <a:schemeClr val="tx1"/>
                </a:solidFill>
              </a:rPr>
              <a:t>dilakukan di atas para-para atau di atas tanah yang diberi alas untuk menghindari pencemaran benda asing. </a:t>
            </a:r>
            <a:endParaRPr lang="id-ID" dirty="0" smtClean="0">
              <a:solidFill>
                <a:schemeClr val="tx1"/>
              </a:solidFill>
            </a:endParaRPr>
          </a:p>
          <a:p>
            <a:pPr>
              <a:buFont typeface="Wingdings" panose="05000000000000000000" pitchFamily="2" charset="2"/>
              <a:buChar char="ü"/>
            </a:pPr>
            <a:r>
              <a:rPr lang="id-ID" dirty="0" smtClean="0">
                <a:solidFill>
                  <a:schemeClr val="tx1"/>
                </a:solidFill>
              </a:rPr>
              <a:t>Penjemuran =sampai </a:t>
            </a:r>
            <a:r>
              <a:rPr lang="id-ID" dirty="0">
                <a:solidFill>
                  <a:schemeClr val="tx1"/>
                </a:solidFill>
              </a:rPr>
              <a:t>2– 3 hari sampai kering atau sampai kadar air di </a:t>
            </a:r>
            <a:r>
              <a:rPr lang="id-ID" dirty="0" smtClean="0">
                <a:solidFill>
                  <a:schemeClr val="tx1"/>
                </a:solidFill>
              </a:rPr>
              <a:t>bawah </a:t>
            </a:r>
            <a:r>
              <a:rPr lang="id-ID" dirty="0">
                <a:solidFill>
                  <a:schemeClr val="tx1"/>
                </a:solidFill>
              </a:rPr>
              <a:t>20 %. </a:t>
            </a:r>
            <a:endParaRPr lang="id-ID" dirty="0" smtClean="0">
              <a:solidFill>
                <a:schemeClr val="tx1"/>
              </a:solidFill>
            </a:endParaRPr>
          </a:p>
          <a:p>
            <a:pPr>
              <a:buFont typeface="Wingdings" panose="05000000000000000000" pitchFamily="2" charset="2"/>
              <a:buChar char="ü"/>
            </a:pPr>
            <a:r>
              <a:rPr lang="id-ID" dirty="0" smtClean="0">
                <a:solidFill>
                  <a:schemeClr val="tx1"/>
                </a:solidFill>
              </a:rPr>
              <a:t>Pengeringan </a:t>
            </a:r>
            <a:r>
              <a:rPr lang="id-ID" dirty="0">
                <a:solidFill>
                  <a:schemeClr val="tx1"/>
                </a:solidFill>
              </a:rPr>
              <a:t>jangan ditunda karena dapat menyebabkan kerusakan rumput laut akibat 	fermentasi. </a:t>
            </a:r>
            <a:endParaRPr lang="id-ID" dirty="0" smtClean="0">
              <a:solidFill>
                <a:schemeClr val="tx1"/>
              </a:solidFill>
            </a:endParaRPr>
          </a:p>
          <a:p>
            <a:pPr>
              <a:buFont typeface="Wingdings" panose="05000000000000000000" pitchFamily="2" charset="2"/>
              <a:buChar char="ü"/>
            </a:pPr>
            <a:r>
              <a:rPr lang="id-ID" dirty="0" smtClean="0">
                <a:solidFill>
                  <a:schemeClr val="tx1"/>
                </a:solidFill>
              </a:rPr>
              <a:t> </a:t>
            </a:r>
            <a:r>
              <a:rPr lang="id-ID" dirty="0">
                <a:solidFill>
                  <a:schemeClr val="tx1"/>
                </a:solidFill>
              </a:rPr>
              <a:t>Rumput laut yang dihasilkan adalah berwarna putih bersih, bebas garam dan tidak berbau amis.</a:t>
            </a:r>
            <a:endParaRPr lang="id-ID" b="1" dirty="0">
              <a:solidFill>
                <a:schemeClr val="tx1"/>
              </a:solidFill>
            </a:endParaRPr>
          </a:p>
          <a:p>
            <a:pPr marL="342900" indent="-342900"/>
            <a:r>
              <a:rPr lang="id-ID" b="1" dirty="0">
                <a:solidFill>
                  <a:schemeClr val="tx1"/>
                </a:solidFill>
              </a:rPr>
              <a:t>Pengemasan dan Penyimpanan</a:t>
            </a:r>
          </a:p>
          <a:p>
            <a:pPr marL="0" indent="0">
              <a:buNone/>
            </a:pPr>
            <a:r>
              <a:rPr lang="id-ID" dirty="0">
                <a:solidFill>
                  <a:schemeClr val="tx1"/>
                </a:solidFill>
              </a:rPr>
              <a:t>Rumput laut yang sudah kering dan bersih dikemas dalam kemasan yang bersih dan aman (plastik atau 	karton), dan diberi label. </a:t>
            </a:r>
            <a:r>
              <a:rPr lang="id-ID" dirty="0" smtClean="0">
                <a:solidFill>
                  <a:schemeClr val="tx1"/>
                </a:solidFill>
              </a:rPr>
              <a:t>Dalam </a:t>
            </a:r>
            <a:r>
              <a:rPr lang="id-ID" dirty="0">
                <a:solidFill>
                  <a:schemeClr val="tx1"/>
                </a:solidFill>
              </a:rPr>
              <a:t>penyimpanan, sebaiknya rumput laut ditempatkan sedemikian rupa sehingga </a:t>
            </a:r>
            <a:r>
              <a:rPr lang="id-ID" dirty="0" smtClean="0">
                <a:solidFill>
                  <a:schemeClr val="tx1"/>
                </a:solidFill>
              </a:rPr>
              <a:t>tidak </a:t>
            </a:r>
            <a:r>
              <a:rPr lang="id-ID" dirty="0">
                <a:solidFill>
                  <a:schemeClr val="tx1"/>
                </a:solidFill>
              </a:rPr>
              <a:t>menyentuh langsung lantai atau dinding gudang.</a:t>
            </a:r>
          </a:p>
        </p:txBody>
      </p:sp>
    </p:spTree>
    <p:extLst>
      <p:ext uri="{BB962C8B-B14F-4D97-AF65-F5344CB8AC3E}">
        <p14:creationId xmlns:p14="http://schemas.microsoft.com/office/powerpoint/2010/main" val="10732630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9215" y="483327"/>
            <a:ext cx="5414660" cy="862149"/>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id-ID" b="1" dirty="0" smtClean="0"/>
              <a:t/>
            </a:r>
            <a:br>
              <a:rPr lang="id-ID" b="1" dirty="0" smtClean="0"/>
            </a:br>
            <a:r>
              <a:rPr lang="id-ID" b="1" dirty="0" smtClean="0"/>
              <a:t>Pengawetan rumput laut</a:t>
            </a:r>
            <a:br>
              <a:rPr lang="id-ID" b="1" dirty="0" smtClean="0"/>
            </a:br>
            <a:endParaRPr lang="id-ID" b="1" dirty="0"/>
          </a:p>
        </p:txBody>
      </p:sp>
      <p:sp>
        <p:nvSpPr>
          <p:cNvPr id="3" name="Content Placeholder 2"/>
          <p:cNvSpPr>
            <a:spLocks noGrp="1"/>
          </p:cNvSpPr>
          <p:nvPr>
            <p:ph idx="1"/>
          </p:nvPr>
        </p:nvSpPr>
        <p:spPr>
          <a:xfrm>
            <a:off x="1084218" y="1567544"/>
            <a:ext cx="6805748" cy="4015730"/>
          </a:xfr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a:lstStyle/>
          <a:p>
            <a:r>
              <a:rPr lang="id-ID" dirty="0" smtClean="0"/>
              <a:t>Agar rumput laut dapat awet maka dapat dilakukan pengolahan untuk menjamin mutu dari rumput laut tersebut, salah satu olahan rumput laut adalah sebagi berikut:</a:t>
            </a:r>
          </a:p>
          <a:p>
            <a:pPr>
              <a:buFont typeface="Wingdings" panose="05000000000000000000" pitchFamily="2" charset="2"/>
              <a:buChar char="ü"/>
            </a:pPr>
            <a:r>
              <a:rPr lang="fi-FI" b="1" dirty="0" smtClean="0"/>
              <a:t>Nori</a:t>
            </a:r>
            <a:r>
              <a:rPr lang="fi-FI" b="1" dirty="0"/>
              <a:t>:</a:t>
            </a:r>
            <a:r>
              <a:rPr lang="fi-FI" dirty="0"/>
              <a:t> Nori dibuat dari rumput laut yang dihaluskan. bubur rumput laut ini kemudian dihamparkan dengan ketebalan yang sangat tipis. Proses selanjutnya dikeringkan sehingga bentuknya lembaran menyerupai kertas. Nori banyak digunakan pada masakan Jepang, mulai dari pembungkus sushi, udang gulung atau rollade goreng. Pilih nori yang lentur, kering dan warnanya hitam mengkilat. </a:t>
            </a:r>
            <a:endParaRPr lang="en-US" dirty="0"/>
          </a:p>
          <a:p>
            <a:endParaRPr lang="en-US" dirty="0"/>
          </a:p>
          <a:p>
            <a:endParaRPr lang="id-ID" dirty="0" smtClean="0"/>
          </a:p>
          <a:p>
            <a:pPr marL="0" indent="0">
              <a:buNone/>
            </a:pPr>
            <a:endParaRPr lang="id-ID" dirty="0"/>
          </a:p>
        </p:txBody>
      </p:sp>
      <p:pic>
        <p:nvPicPr>
          <p:cNvPr id="8" name="Picture 7" descr="http://4.bp.blogspot.com/_MyKgR3OAgNk/TEh8kFqpzFI/AAAAAAAAACs/9BUH2XJqbvE/s320/nori.jpg">
            <a:hlinkClick r:id="rId2"/>
          </p:cNvPr>
          <p:cNvPicPr/>
          <p:nvPr/>
        </p:nvPicPr>
        <p:blipFill>
          <a:blip r:embed="rId3"/>
          <a:srcRect/>
          <a:stretch>
            <a:fillRect/>
          </a:stretch>
        </p:blipFill>
        <p:spPr bwMode="auto">
          <a:xfrm>
            <a:off x="8179526" y="3409406"/>
            <a:ext cx="2486025" cy="1987734"/>
          </a:xfrm>
          <a:prstGeom prst="rect">
            <a:avLst/>
          </a:prstGeom>
          <a:noFill/>
          <a:ln w="9525">
            <a:noFill/>
            <a:miter lim="800000"/>
            <a:headEnd/>
            <a:tailEnd/>
          </a:ln>
        </p:spPr>
      </p:pic>
    </p:spTree>
    <p:extLst>
      <p:ext uri="{BB962C8B-B14F-4D97-AF65-F5344CB8AC3E}">
        <p14:creationId xmlns:p14="http://schemas.microsoft.com/office/powerpoint/2010/main" val="8463690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703512" y="798947"/>
            <a:ext cx="7200800" cy="978697"/>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d-ID"/>
          </a:p>
        </p:txBody>
      </p:sp>
      <p:sp>
        <p:nvSpPr>
          <p:cNvPr id="2" name="Title 1"/>
          <p:cNvSpPr>
            <a:spLocks noGrp="1"/>
          </p:cNvSpPr>
          <p:nvPr>
            <p:ph type="title"/>
          </p:nvPr>
        </p:nvSpPr>
        <p:spPr>
          <a:xfrm>
            <a:off x="248540" y="106044"/>
            <a:ext cx="5499116" cy="613791"/>
          </a:xfrm>
        </p:spPr>
        <p:style>
          <a:lnRef idx="3">
            <a:schemeClr val="lt1"/>
          </a:lnRef>
          <a:fillRef idx="1">
            <a:schemeClr val="dk1"/>
          </a:fillRef>
          <a:effectRef idx="1">
            <a:schemeClr val="dk1"/>
          </a:effectRef>
          <a:fontRef idx="minor">
            <a:schemeClr val="lt1"/>
          </a:fontRef>
        </p:style>
        <p:txBody>
          <a:bodyPr>
            <a:noAutofit/>
          </a:bodyPr>
          <a:lstStyle/>
          <a:p>
            <a:pPr algn="l"/>
            <a:r>
              <a:rPr lang="id-ID" sz="2000" b="1" dirty="0">
                <a:latin typeface="Arial" pitchFamily="34" charset="0"/>
                <a:cs typeface="Arial" pitchFamily="34" charset="0"/>
              </a:rPr>
              <a:t>Kerusakan Rumput Laut</a:t>
            </a:r>
          </a:p>
        </p:txBody>
      </p:sp>
      <p:pic>
        <p:nvPicPr>
          <p:cNvPr id="102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r="52441" b="61355"/>
          <a:stretch/>
        </p:blipFill>
        <p:spPr bwMode="auto">
          <a:xfrm>
            <a:off x="8904312" y="698424"/>
            <a:ext cx="1512168" cy="1136634"/>
          </a:xfrm>
          <a:prstGeom prst="ellipse">
            <a:avLst/>
          </a:prstGeom>
          <a:ln w="38100">
            <a:solidFill>
              <a:srgbClr val="0070C0"/>
            </a:solid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52441" b="61354"/>
          <a:stretch/>
        </p:blipFill>
        <p:spPr bwMode="auto">
          <a:xfrm>
            <a:off x="1703512" y="2000587"/>
            <a:ext cx="1532994" cy="978698"/>
          </a:xfrm>
          <a:prstGeom prst="ellipse">
            <a:avLst/>
          </a:prstGeom>
          <a:ln w="38100">
            <a:solidFill>
              <a:srgbClr val="00B050"/>
            </a:solid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pic>
        <p:nvPicPr>
          <p:cNvPr id="1030"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t="50000" r="52441" b="10568"/>
          <a:stretch/>
        </p:blipFill>
        <p:spPr bwMode="auto">
          <a:xfrm>
            <a:off x="8960253" y="3045908"/>
            <a:ext cx="1512169" cy="1089165"/>
          </a:xfrm>
          <a:prstGeom prst="ellipse">
            <a:avLst/>
          </a:prstGeom>
          <a:ln w="38100">
            <a:solidFill>
              <a:schemeClr val="accent2"/>
            </a:solid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pic>
        <p:nvPicPr>
          <p:cNvPr id="1031"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52441" t="50000" b="10568"/>
          <a:stretch/>
        </p:blipFill>
        <p:spPr bwMode="auto">
          <a:xfrm>
            <a:off x="1711265" y="4287943"/>
            <a:ext cx="1525243" cy="1033354"/>
          </a:xfrm>
          <a:prstGeom prst="ellipse">
            <a:avLst/>
          </a:prstGeom>
          <a:ln w="28575">
            <a:solidFill>
              <a:schemeClr val="accent6"/>
            </a:solid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
        <p:nvSpPr>
          <p:cNvPr id="4" name="Rectangle 3"/>
          <p:cNvSpPr/>
          <p:nvPr/>
        </p:nvSpPr>
        <p:spPr>
          <a:xfrm>
            <a:off x="1703512" y="805076"/>
            <a:ext cx="7200800" cy="923330"/>
          </a:xfrm>
          <a:prstGeom prst="rect">
            <a:avLst/>
          </a:prstGeom>
        </p:spPr>
        <p:txBody>
          <a:bodyPr wrap="square">
            <a:spAutoFit/>
          </a:bodyPr>
          <a:lstStyle/>
          <a:p>
            <a:pPr algn="just"/>
            <a:r>
              <a:rPr lang="id-ID" b="1" dirty="0"/>
              <a:t>Gouging</a:t>
            </a:r>
            <a:r>
              <a:rPr lang="id-ID" dirty="0"/>
              <a:t> (lecet) adalah luka kecil pada thalus rumput laut, lapisan pigmen sedikit terkelupas seolah-olah tidak terjadi kerusakan. Serangan ini dapat disebabkan oleh siput atau larva bintang laut.</a:t>
            </a:r>
          </a:p>
        </p:txBody>
      </p:sp>
      <p:sp>
        <p:nvSpPr>
          <p:cNvPr id="12" name="Rounded Rectangle 11"/>
          <p:cNvSpPr/>
          <p:nvPr/>
        </p:nvSpPr>
        <p:spPr>
          <a:xfrm>
            <a:off x="3236507" y="1972904"/>
            <a:ext cx="7200800" cy="978697"/>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id-ID"/>
          </a:p>
        </p:txBody>
      </p:sp>
      <p:sp>
        <p:nvSpPr>
          <p:cNvPr id="6" name="Rectangle 5"/>
          <p:cNvSpPr/>
          <p:nvPr/>
        </p:nvSpPr>
        <p:spPr>
          <a:xfrm>
            <a:off x="3236507" y="2000587"/>
            <a:ext cx="7179973" cy="923330"/>
          </a:xfrm>
          <a:prstGeom prst="rect">
            <a:avLst/>
          </a:prstGeom>
        </p:spPr>
        <p:txBody>
          <a:bodyPr wrap="square">
            <a:spAutoFit/>
          </a:bodyPr>
          <a:lstStyle/>
          <a:p>
            <a:pPr algn="just"/>
            <a:r>
              <a:rPr lang="id-ID" b="1" dirty="0"/>
              <a:t>Planing</a:t>
            </a:r>
            <a:r>
              <a:rPr lang="id-ID" dirty="0"/>
              <a:t>, menunjukkan kerusakan yang berupa kerusakan di salah satu sisi thallus dengan bentuk seperti gesekan. Hal ini disebabkan karena serangan benih bintang laut yang berukuran lebih besar.</a:t>
            </a:r>
          </a:p>
        </p:txBody>
      </p:sp>
      <p:sp>
        <p:nvSpPr>
          <p:cNvPr id="15" name="Rounded Rectangle 14"/>
          <p:cNvSpPr/>
          <p:nvPr/>
        </p:nvSpPr>
        <p:spPr>
          <a:xfrm>
            <a:off x="1738626" y="3156376"/>
            <a:ext cx="7200800" cy="97869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8" name="Rectangle 7"/>
          <p:cNvSpPr/>
          <p:nvPr/>
        </p:nvSpPr>
        <p:spPr>
          <a:xfrm>
            <a:off x="1746379" y="3181043"/>
            <a:ext cx="7213873" cy="923330"/>
          </a:xfrm>
          <a:prstGeom prst="rect">
            <a:avLst/>
          </a:prstGeom>
        </p:spPr>
        <p:txBody>
          <a:bodyPr wrap="square">
            <a:spAutoFit/>
          </a:bodyPr>
          <a:lstStyle/>
          <a:p>
            <a:pPr algn="just"/>
            <a:r>
              <a:rPr lang="id-ID" b="1" dirty="0"/>
              <a:t>Stripping</a:t>
            </a:r>
            <a:r>
              <a:rPr lang="id-ID" dirty="0"/>
              <a:t> adalah luka dan goresan yang lebih dalam pada thallus dan menyebabkan luka yang serius. Sehingga menyebabkan lapisan korteks thalus hilang.</a:t>
            </a:r>
          </a:p>
        </p:txBody>
      </p:sp>
      <p:sp>
        <p:nvSpPr>
          <p:cNvPr id="17" name="Rounded Rectangle 16"/>
          <p:cNvSpPr/>
          <p:nvPr/>
        </p:nvSpPr>
        <p:spPr>
          <a:xfrm>
            <a:off x="3266861" y="4363819"/>
            <a:ext cx="7200800" cy="1048577"/>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id-ID"/>
          </a:p>
        </p:txBody>
      </p:sp>
      <p:sp>
        <p:nvSpPr>
          <p:cNvPr id="9" name="Rectangle 8"/>
          <p:cNvSpPr/>
          <p:nvPr/>
        </p:nvSpPr>
        <p:spPr>
          <a:xfrm>
            <a:off x="3262516" y="4287944"/>
            <a:ext cx="7200800" cy="1200329"/>
          </a:xfrm>
          <a:prstGeom prst="rect">
            <a:avLst/>
          </a:prstGeom>
        </p:spPr>
        <p:txBody>
          <a:bodyPr wrap="square">
            <a:spAutoFit/>
          </a:bodyPr>
          <a:lstStyle/>
          <a:p>
            <a:pPr algn="just"/>
            <a:r>
              <a:rPr lang="id-ID" b="1" dirty="0"/>
              <a:t>Tip nipping</a:t>
            </a:r>
            <a:r>
              <a:rPr lang="id-ID" dirty="0"/>
              <a:t> (bekas gigitan) menunjukkan kerusakan pada ujung thalus yang digigit, namun bagian bekas gigitan tersebut tumbuh kembali tunas baru. Hal ini dapat disebabkan oleh ikan herbivora seperti ikan beronang, surgeon fish atau parrot fish.</a:t>
            </a:r>
          </a:p>
        </p:txBody>
      </p:sp>
      <p:pic>
        <p:nvPicPr>
          <p:cNvPr id="1033" name="Picture 9" descr="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06" b="18762"/>
          <a:stretch/>
        </p:blipFill>
        <p:spPr bwMode="auto">
          <a:xfrm>
            <a:off x="8975430" y="5586781"/>
            <a:ext cx="1491343" cy="1145035"/>
          </a:xfrm>
          <a:prstGeom prst="ellipse">
            <a:avLst/>
          </a:prstGeom>
          <a:ln w="28575"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0" name="Rounded Rectangle 19"/>
          <p:cNvSpPr/>
          <p:nvPr/>
        </p:nvSpPr>
        <p:spPr>
          <a:xfrm>
            <a:off x="1702623" y="5610190"/>
            <a:ext cx="7272806" cy="1048577"/>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id-ID"/>
          </a:p>
        </p:txBody>
      </p:sp>
      <p:sp>
        <p:nvSpPr>
          <p:cNvPr id="10" name="Rectangle 9"/>
          <p:cNvSpPr/>
          <p:nvPr/>
        </p:nvSpPr>
        <p:spPr>
          <a:xfrm>
            <a:off x="1660971" y="5559133"/>
            <a:ext cx="7272806" cy="1200329"/>
          </a:xfrm>
          <a:prstGeom prst="rect">
            <a:avLst/>
          </a:prstGeom>
        </p:spPr>
        <p:txBody>
          <a:bodyPr wrap="square">
            <a:spAutoFit/>
          </a:bodyPr>
          <a:lstStyle/>
          <a:p>
            <a:pPr algn="just"/>
            <a:r>
              <a:rPr lang="id-ID" b="1" dirty="0"/>
              <a:t>Total damage</a:t>
            </a:r>
            <a:r>
              <a:rPr lang="id-ID" dirty="0"/>
              <a:t> (kerusakan total) rumput laut secata keseluruhan rusak akibat gigitan, terutama dibagian thallus muda.</a:t>
            </a:r>
          </a:p>
          <a:p>
            <a:pPr algn="just"/>
            <a:r>
              <a:rPr lang="id-ID" dirty="0"/>
              <a:t>Rumput laut rusak bahkan sebagian besar hilang, hal ini dapat disebabkan oleh penyu hijau.</a:t>
            </a:r>
          </a:p>
        </p:txBody>
      </p:sp>
    </p:spTree>
    <p:extLst>
      <p:ext uri="{BB962C8B-B14F-4D97-AF65-F5344CB8AC3E}">
        <p14:creationId xmlns:p14="http://schemas.microsoft.com/office/powerpoint/2010/main" val="203590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0-#ppt_w/2"/>
                                          </p:val>
                                        </p:tav>
                                        <p:tav tm="100000">
                                          <p:val>
                                            <p:strVal val="#ppt_x"/>
                                          </p:val>
                                        </p:tav>
                                      </p:tavLst>
                                    </p:anim>
                                    <p:anim calcmode="lin" valueType="num">
                                      <p:cBhvr additive="base">
                                        <p:cTn id="8" dur="500" fill="hold"/>
                                        <p:tgtEl>
                                          <p:spTgt spid="10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029"/>
                                        </p:tgtEl>
                                        <p:attrNameLst>
                                          <p:attrName>style.visibility</p:attrName>
                                        </p:attrNameLst>
                                      </p:cBhvr>
                                      <p:to>
                                        <p:strVal val="visible"/>
                                      </p:to>
                                    </p:set>
                                    <p:anim calcmode="lin" valueType="num">
                                      <p:cBhvr additive="base">
                                        <p:cTn id="19" dur="500" fill="hold"/>
                                        <p:tgtEl>
                                          <p:spTgt spid="1029"/>
                                        </p:tgtEl>
                                        <p:attrNameLst>
                                          <p:attrName>ppt_x</p:attrName>
                                        </p:attrNameLst>
                                      </p:cBhvr>
                                      <p:tavLst>
                                        <p:tav tm="0">
                                          <p:val>
                                            <p:strVal val="1+#ppt_w/2"/>
                                          </p:val>
                                        </p:tav>
                                        <p:tav tm="100000">
                                          <p:val>
                                            <p:strVal val="#ppt_x"/>
                                          </p:val>
                                        </p:tav>
                                      </p:tavLst>
                                    </p:anim>
                                    <p:anim calcmode="lin" valueType="num">
                                      <p:cBhvr additive="base">
                                        <p:cTn id="20" dur="500" fill="hold"/>
                                        <p:tgtEl>
                                          <p:spTgt spid="1029"/>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0-#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030"/>
                                        </p:tgtEl>
                                        <p:attrNameLst>
                                          <p:attrName>style.visibility</p:attrName>
                                        </p:attrNameLst>
                                      </p:cBhvr>
                                      <p:to>
                                        <p:strVal val="visible"/>
                                      </p:to>
                                    </p:set>
                                    <p:anim calcmode="lin" valueType="num">
                                      <p:cBhvr additive="base">
                                        <p:cTn id="39" dur="500" fill="hold"/>
                                        <p:tgtEl>
                                          <p:spTgt spid="1030"/>
                                        </p:tgtEl>
                                        <p:attrNameLst>
                                          <p:attrName>ppt_x</p:attrName>
                                        </p:attrNameLst>
                                      </p:cBhvr>
                                      <p:tavLst>
                                        <p:tav tm="0">
                                          <p:val>
                                            <p:strVal val="0-#ppt_w/2"/>
                                          </p:val>
                                        </p:tav>
                                        <p:tav tm="100000">
                                          <p:val>
                                            <p:strVal val="#ppt_x"/>
                                          </p:val>
                                        </p:tav>
                                      </p:tavLst>
                                    </p:anim>
                                    <p:anim calcmode="lin" valueType="num">
                                      <p:cBhvr additive="base">
                                        <p:cTn id="40" dur="500" fill="hold"/>
                                        <p:tgtEl>
                                          <p:spTgt spid="1030"/>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0-#ppt_w/2"/>
                                          </p:val>
                                        </p:tav>
                                        <p:tav tm="100000">
                                          <p:val>
                                            <p:strVal val="#ppt_x"/>
                                          </p:val>
                                        </p:tav>
                                      </p:tavLst>
                                    </p:anim>
                                    <p:anim calcmode="lin" valueType="num">
                                      <p:cBhvr additive="base">
                                        <p:cTn id="44" dur="500" fill="hold"/>
                                        <p:tgtEl>
                                          <p:spTgt spid="20"/>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0-#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1033"/>
                                        </p:tgtEl>
                                        <p:attrNameLst>
                                          <p:attrName>style.visibility</p:attrName>
                                        </p:attrNameLst>
                                      </p:cBhvr>
                                      <p:to>
                                        <p:strVal val="visible"/>
                                      </p:to>
                                    </p:set>
                                    <p:anim calcmode="lin" valueType="num">
                                      <p:cBhvr additive="base">
                                        <p:cTn id="51" dur="500" fill="hold"/>
                                        <p:tgtEl>
                                          <p:spTgt spid="1033"/>
                                        </p:tgtEl>
                                        <p:attrNameLst>
                                          <p:attrName>ppt_x</p:attrName>
                                        </p:attrNameLst>
                                      </p:cBhvr>
                                      <p:tavLst>
                                        <p:tav tm="0">
                                          <p:val>
                                            <p:strVal val="0-#ppt_w/2"/>
                                          </p:val>
                                        </p:tav>
                                        <p:tav tm="100000">
                                          <p:val>
                                            <p:strVal val="#ppt_x"/>
                                          </p:val>
                                        </p:tav>
                                      </p:tavLst>
                                    </p:anim>
                                    <p:anim calcmode="lin" valueType="num">
                                      <p:cBhvr additive="base">
                                        <p:cTn id="52" dur="500" fill="hold"/>
                                        <p:tgtEl>
                                          <p:spTgt spid="1033"/>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1+#ppt_w/2"/>
                                          </p:val>
                                        </p:tav>
                                        <p:tav tm="100000">
                                          <p:val>
                                            <p:strVal val="#ppt_x"/>
                                          </p:val>
                                        </p:tav>
                                      </p:tavLst>
                                    </p:anim>
                                    <p:anim calcmode="lin" valueType="num">
                                      <p:cBhvr additive="base">
                                        <p:cTn id="56" dur="500" fill="hold"/>
                                        <p:tgtEl>
                                          <p:spTgt spid="17"/>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500" fill="hold"/>
                                        <p:tgtEl>
                                          <p:spTgt spid="9"/>
                                        </p:tgtEl>
                                        <p:attrNameLst>
                                          <p:attrName>ppt_x</p:attrName>
                                        </p:attrNameLst>
                                      </p:cBhvr>
                                      <p:tavLst>
                                        <p:tav tm="0">
                                          <p:val>
                                            <p:strVal val="1+#ppt_w/2"/>
                                          </p:val>
                                        </p:tav>
                                        <p:tav tm="100000">
                                          <p:val>
                                            <p:strVal val="#ppt_x"/>
                                          </p:val>
                                        </p:tav>
                                      </p:tavLst>
                                    </p:anim>
                                    <p:anim calcmode="lin" valueType="num">
                                      <p:cBhvr additive="base">
                                        <p:cTn id="60" dur="500" fill="hold"/>
                                        <p:tgtEl>
                                          <p:spTgt spid="9"/>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0"/>
                                  </p:stCondLst>
                                  <p:childTnLst>
                                    <p:set>
                                      <p:cBhvr>
                                        <p:cTn id="62" dur="1" fill="hold">
                                          <p:stCondLst>
                                            <p:cond delay="0"/>
                                          </p:stCondLst>
                                        </p:cTn>
                                        <p:tgtEl>
                                          <p:spTgt spid="1031"/>
                                        </p:tgtEl>
                                        <p:attrNameLst>
                                          <p:attrName>style.visibility</p:attrName>
                                        </p:attrNameLst>
                                      </p:cBhvr>
                                      <p:to>
                                        <p:strVal val="visible"/>
                                      </p:to>
                                    </p:set>
                                    <p:anim calcmode="lin" valueType="num">
                                      <p:cBhvr additive="base">
                                        <p:cTn id="63" dur="500" fill="hold"/>
                                        <p:tgtEl>
                                          <p:spTgt spid="1031"/>
                                        </p:tgtEl>
                                        <p:attrNameLst>
                                          <p:attrName>ppt_x</p:attrName>
                                        </p:attrNameLst>
                                      </p:cBhvr>
                                      <p:tavLst>
                                        <p:tav tm="0">
                                          <p:val>
                                            <p:strVal val="1+#ppt_w/2"/>
                                          </p:val>
                                        </p:tav>
                                        <p:tav tm="100000">
                                          <p:val>
                                            <p:strVal val="#ppt_x"/>
                                          </p:val>
                                        </p:tav>
                                      </p:tavLst>
                                    </p:anim>
                                    <p:anim calcmode="lin" valueType="num">
                                      <p:cBhvr additive="base">
                                        <p:cTn id="64" dur="500" fill="hold"/>
                                        <p:tgtEl>
                                          <p:spTgt spid="10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12" grpId="0" animBg="1"/>
      <p:bldP spid="6" grpId="0"/>
      <p:bldP spid="15" grpId="0" animBg="1"/>
      <p:bldP spid="8" grpId="0"/>
      <p:bldP spid="17" grpId="0" animBg="1"/>
      <p:bldP spid="9" grpId="0"/>
      <p:bldP spid="20" grpId="0" animBg="1"/>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16" y="117964"/>
            <a:ext cx="4850674" cy="781465"/>
          </a:xfrm>
        </p:spPr>
        <p:style>
          <a:lnRef idx="3">
            <a:schemeClr val="lt1"/>
          </a:lnRef>
          <a:fillRef idx="1">
            <a:schemeClr val="dk1"/>
          </a:fillRef>
          <a:effectRef idx="1">
            <a:schemeClr val="dk1"/>
          </a:effectRef>
          <a:fontRef idx="minor">
            <a:schemeClr val="lt1"/>
          </a:fontRef>
        </p:style>
        <p:txBody>
          <a:bodyPr>
            <a:noAutofit/>
          </a:bodyPr>
          <a:lstStyle/>
          <a:p>
            <a:r>
              <a:rPr lang="id-ID" sz="2400" b="1" dirty="0">
                <a:latin typeface="Arial" pitchFamily="34" charset="0"/>
                <a:cs typeface="Arial" pitchFamily="34" charset="0"/>
              </a:rPr>
              <a:t>Hasil Olahan Rumput Laut</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1544" y="1268761"/>
            <a:ext cx="2514600"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181885" y="3088035"/>
            <a:ext cx="2133918" cy="369332"/>
          </a:xfrm>
          <a:prstGeom prst="rect">
            <a:avLst/>
          </a:prstGeom>
        </p:spPr>
        <p:txBody>
          <a:bodyPr wrap="none">
            <a:spAutoFit/>
          </a:bodyPr>
          <a:lstStyle/>
          <a:p>
            <a:pPr>
              <a:defRPr/>
            </a:pPr>
            <a:r>
              <a:rPr lang="id-ID" b="1" dirty="0">
                <a:latin typeface="Arial" pitchFamily="34" charset="0"/>
                <a:cs typeface="Arial" pitchFamily="34" charset="0"/>
              </a:rPr>
              <a:t>Nori Rumput Laut</a:t>
            </a:r>
          </a:p>
        </p:txBody>
      </p:sp>
      <p:pic>
        <p:nvPicPr>
          <p:cNvPr id="2052" name="Picture 4" descr="Gambar terka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9856" y="1378297"/>
            <a:ext cx="2160240" cy="16002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140030" y="3059668"/>
            <a:ext cx="1479892" cy="369332"/>
          </a:xfrm>
          <a:prstGeom prst="rect">
            <a:avLst/>
          </a:prstGeom>
        </p:spPr>
        <p:txBody>
          <a:bodyPr wrap="none">
            <a:spAutoFit/>
          </a:bodyPr>
          <a:lstStyle/>
          <a:p>
            <a:pPr>
              <a:defRPr/>
            </a:pPr>
            <a:r>
              <a:rPr lang="id-ID" b="1" dirty="0">
                <a:latin typeface="Arial" pitchFamily="34" charset="0"/>
                <a:cs typeface="Arial" pitchFamily="34" charset="0"/>
              </a:rPr>
              <a:t>Permen Jeli</a:t>
            </a:r>
          </a:p>
        </p:txBody>
      </p:sp>
      <p:pic>
        <p:nvPicPr>
          <p:cNvPr id="2054" name="Picture 6" descr="Gambar terkai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2185" y="1417486"/>
            <a:ext cx="2160240" cy="16002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8438608" y="2992935"/>
            <a:ext cx="787395" cy="369332"/>
          </a:xfrm>
          <a:prstGeom prst="rect">
            <a:avLst/>
          </a:prstGeom>
        </p:spPr>
        <p:txBody>
          <a:bodyPr wrap="none">
            <a:spAutoFit/>
          </a:bodyPr>
          <a:lstStyle/>
          <a:p>
            <a:pPr>
              <a:defRPr/>
            </a:pPr>
            <a:r>
              <a:rPr lang="id-ID" b="1" dirty="0">
                <a:latin typeface="Arial" pitchFamily="34" charset="0"/>
                <a:cs typeface="Arial" pitchFamily="34" charset="0"/>
              </a:rPr>
              <a:t>Selai </a:t>
            </a:r>
          </a:p>
        </p:txBody>
      </p:sp>
      <p:pic>
        <p:nvPicPr>
          <p:cNvPr id="2059" name="Picture 11" descr="Hasil gambar untuk hasil olahan rumput lau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1864" y="3933056"/>
            <a:ext cx="2160240" cy="1872209"/>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descr="Hasil gambar untuk hasil olahan rumput laut"/>
          <p:cNvPicPr>
            <a:picLocks noChangeAspect="1" noChangeArrowheads="1"/>
          </p:cNvPicPr>
          <p:nvPr/>
        </p:nvPicPr>
        <p:blipFill rotWithShape="1">
          <a:blip r:embed="rId7">
            <a:extLst>
              <a:ext uri="{28A0092B-C50C-407E-A947-70E740481C1C}">
                <a14:useLocalDpi xmlns:a14="http://schemas.microsoft.com/office/drawing/2010/main" val="0"/>
              </a:ext>
            </a:extLst>
          </a:blip>
          <a:srcRect t="22433" r="18456"/>
          <a:stretch/>
        </p:blipFill>
        <p:spPr bwMode="auto">
          <a:xfrm>
            <a:off x="1991544" y="3933055"/>
            <a:ext cx="2514600" cy="18656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2797439" y="5798707"/>
            <a:ext cx="902811" cy="369332"/>
          </a:xfrm>
          <a:prstGeom prst="rect">
            <a:avLst/>
          </a:prstGeom>
        </p:spPr>
        <p:txBody>
          <a:bodyPr wrap="none">
            <a:spAutoFit/>
          </a:bodyPr>
          <a:lstStyle/>
          <a:p>
            <a:pPr>
              <a:defRPr/>
            </a:pPr>
            <a:r>
              <a:rPr lang="id-ID" b="1" dirty="0">
                <a:latin typeface="Arial" pitchFamily="34" charset="0"/>
                <a:cs typeface="Arial" pitchFamily="34" charset="0"/>
              </a:rPr>
              <a:t>Dodol </a:t>
            </a:r>
          </a:p>
        </p:txBody>
      </p:sp>
      <p:sp>
        <p:nvSpPr>
          <p:cNvPr id="9" name="Rectangle 8"/>
          <p:cNvSpPr/>
          <p:nvPr/>
        </p:nvSpPr>
        <p:spPr>
          <a:xfrm>
            <a:off x="5571111" y="5834450"/>
            <a:ext cx="761747" cy="369332"/>
          </a:xfrm>
          <a:prstGeom prst="rect">
            <a:avLst/>
          </a:prstGeom>
        </p:spPr>
        <p:txBody>
          <a:bodyPr wrap="none">
            <a:spAutoFit/>
          </a:bodyPr>
          <a:lstStyle/>
          <a:p>
            <a:pPr>
              <a:defRPr/>
            </a:pPr>
            <a:r>
              <a:rPr lang="id-ID" b="1" dirty="0">
                <a:latin typeface="Arial" pitchFamily="34" charset="0"/>
                <a:cs typeface="Arial" pitchFamily="34" charset="0"/>
              </a:rPr>
              <a:t>Jelly </a:t>
            </a:r>
          </a:p>
        </p:txBody>
      </p:sp>
      <p:pic>
        <p:nvPicPr>
          <p:cNvPr id="2065" name="Picture 17" descr="Gambar terkai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67877" y="3933057"/>
            <a:ext cx="2344549" cy="186565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8295157" y="5798707"/>
            <a:ext cx="889987" cy="369332"/>
          </a:xfrm>
          <a:prstGeom prst="rect">
            <a:avLst/>
          </a:prstGeom>
        </p:spPr>
        <p:txBody>
          <a:bodyPr wrap="none">
            <a:spAutoFit/>
          </a:bodyPr>
          <a:lstStyle/>
          <a:p>
            <a:pPr>
              <a:defRPr/>
            </a:pPr>
            <a:r>
              <a:rPr lang="id-ID" b="1" dirty="0">
                <a:latin typeface="Arial" pitchFamily="34" charset="0"/>
                <a:cs typeface="Arial" pitchFamily="34" charset="0"/>
              </a:rPr>
              <a:t>Sayur </a:t>
            </a:r>
          </a:p>
        </p:txBody>
      </p:sp>
    </p:spTree>
    <p:extLst>
      <p:ext uri="{BB962C8B-B14F-4D97-AF65-F5344CB8AC3E}">
        <p14:creationId xmlns:p14="http://schemas.microsoft.com/office/powerpoint/2010/main" val="401134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80">
                                          <p:stCondLst>
                                            <p:cond delay="0"/>
                                          </p:stCondLst>
                                        </p:cTn>
                                        <p:tgtEl>
                                          <p:spTgt spid="2050"/>
                                        </p:tgtEl>
                                      </p:cBhvr>
                                    </p:animEffect>
                                    <p:anim calcmode="lin" valueType="num">
                                      <p:cBhvr>
                                        <p:cTn id="8"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0"/>
                                        </p:tgtEl>
                                      </p:cBhvr>
                                      <p:to x="100000" y="60000"/>
                                    </p:animScale>
                                    <p:animScale>
                                      <p:cBhvr>
                                        <p:cTn id="14" dur="166" decel="50000">
                                          <p:stCondLst>
                                            <p:cond delay="676"/>
                                          </p:stCondLst>
                                        </p:cTn>
                                        <p:tgtEl>
                                          <p:spTgt spid="2050"/>
                                        </p:tgtEl>
                                      </p:cBhvr>
                                      <p:to x="100000" y="100000"/>
                                    </p:animScale>
                                    <p:animScale>
                                      <p:cBhvr>
                                        <p:cTn id="15" dur="26">
                                          <p:stCondLst>
                                            <p:cond delay="1312"/>
                                          </p:stCondLst>
                                        </p:cTn>
                                        <p:tgtEl>
                                          <p:spTgt spid="2050"/>
                                        </p:tgtEl>
                                      </p:cBhvr>
                                      <p:to x="100000" y="80000"/>
                                    </p:animScale>
                                    <p:animScale>
                                      <p:cBhvr>
                                        <p:cTn id="16" dur="166" decel="50000">
                                          <p:stCondLst>
                                            <p:cond delay="1338"/>
                                          </p:stCondLst>
                                        </p:cTn>
                                        <p:tgtEl>
                                          <p:spTgt spid="2050"/>
                                        </p:tgtEl>
                                      </p:cBhvr>
                                      <p:to x="100000" y="100000"/>
                                    </p:animScale>
                                    <p:animScale>
                                      <p:cBhvr>
                                        <p:cTn id="17" dur="26">
                                          <p:stCondLst>
                                            <p:cond delay="1642"/>
                                          </p:stCondLst>
                                        </p:cTn>
                                        <p:tgtEl>
                                          <p:spTgt spid="2050"/>
                                        </p:tgtEl>
                                      </p:cBhvr>
                                      <p:to x="100000" y="90000"/>
                                    </p:animScale>
                                    <p:animScale>
                                      <p:cBhvr>
                                        <p:cTn id="18" dur="166" decel="50000">
                                          <p:stCondLst>
                                            <p:cond delay="1668"/>
                                          </p:stCondLst>
                                        </p:cTn>
                                        <p:tgtEl>
                                          <p:spTgt spid="2050"/>
                                        </p:tgtEl>
                                      </p:cBhvr>
                                      <p:to x="100000" y="100000"/>
                                    </p:animScale>
                                    <p:animScale>
                                      <p:cBhvr>
                                        <p:cTn id="19" dur="26">
                                          <p:stCondLst>
                                            <p:cond delay="1808"/>
                                          </p:stCondLst>
                                        </p:cTn>
                                        <p:tgtEl>
                                          <p:spTgt spid="2050"/>
                                        </p:tgtEl>
                                      </p:cBhvr>
                                      <p:to x="100000" y="95000"/>
                                    </p:animScale>
                                    <p:animScale>
                                      <p:cBhvr>
                                        <p:cTn id="20" dur="166" decel="50000">
                                          <p:stCondLst>
                                            <p:cond delay="1834"/>
                                          </p:stCondLst>
                                        </p:cTn>
                                        <p:tgtEl>
                                          <p:spTgt spid="2050"/>
                                        </p:tgtEl>
                                      </p:cBhvr>
                                      <p:to x="100000" y="100000"/>
                                    </p:animScale>
                                  </p:childTnLst>
                                </p:cTn>
                              </p:par>
                            </p:childTnLst>
                          </p:cTn>
                        </p:par>
                        <p:par>
                          <p:cTn id="21" fill="hold">
                            <p:stCondLst>
                              <p:cond delay="2000"/>
                            </p:stCondLst>
                            <p:childTnLst>
                              <p:par>
                                <p:cTn id="22" presetID="26" presetClass="entr" presetSubtype="0" fill="hold" nodeType="afterEffect">
                                  <p:stCondLst>
                                    <p:cond delay="0"/>
                                  </p:stCondLst>
                                  <p:childTnLst>
                                    <p:set>
                                      <p:cBhvr>
                                        <p:cTn id="23" dur="1" fill="hold">
                                          <p:stCondLst>
                                            <p:cond delay="0"/>
                                          </p:stCondLst>
                                        </p:cTn>
                                        <p:tgtEl>
                                          <p:spTgt spid="2052"/>
                                        </p:tgtEl>
                                        <p:attrNameLst>
                                          <p:attrName>style.visibility</p:attrName>
                                        </p:attrNameLst>
                                      </p:cBhvr>
                                      <p:to>
                                        <p:strVal val="visible"/>
                                      </p:to>
                                    </p:set>
                                    <p:animEffect transition="in" filter="wipe(down)">
                                      <p:cBhvr>
                                        <p:cTn id="24" dur="580">
                                          <p:stCondLst>
                                            <p:cond delay="0"/>
                                          </p:stCondLst>
                                        </p:cTn>
                                        <p:tgtEl>
                                          <p:spTgt spid="2052"/>
                                        </p:tgtEl>
                                      </p:cBhvr>
                                    </p:animEffect>
                                    <p:anim calcmode="lin" valueType="num">
                                      <p:cBhvr>
                                        <p:cTn id="25" dur="1822" tmFilter="0,0; 0.14,0.36; 0.43,0.73; 0.71,0.91; 1.0,1.0">
                                          <p:stCondLst>
                                            <p:cond delay="0"/>
                                          </p:stCondLst>
                                        </p:cTn>
                                        <p:tgtEl>
                                          <p:spTgt spid="205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205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205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205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2052"/>
                                        </p:tgtEl>
                                        <p:attrNameLst>
                                          <p:attrName>ppt_y</p:attrName>
                                        </p:attrNameLst>
                                      </p:cBhvr>
                                      <p:tavLst>
                                        <p:tav tm="0" fmla="#ppt_y-sin(pi*$)/81">
                                          <p:val>
                                            <p:fltVal val="0"/>
                                          </p:val>
                                        </p:tav>
                                        <p:tav tm="100000">
                                          <p:val>
                                            <p:fltVal val="1"/>
                                          </p:val>
                                        </p:tav>
                                      </p:tavLst>
                                    </p:anim>
                                    <p:animScale>
                                      <p:cBhvr>
                                        <p:cTn id="30" dur="26">
                                          <p:stCondLst>
                                            <p:cond delay="650"/>
                                          </p:stCondLst>
                                        </p:cTn>
                                        <p:tgtEl>
                                          <p:spTgt spid="2052"/>
                                        </p:tgtEl>
                                      </p:cBhvr>
                                      <p:to x="100000" y="60000"/>
                                    </p:animScale>
                                    <p:animScale>
                                      <p:cBhvr>
                                        <p:cTn id="31" dur="166" decel="50000">
                                          <p:stCondLst>
                                            <p:cond delay="676"/>
                                          </p:stCondLst>
                                        </p:cTn>
                                        <p:tgtEl>
                                          <p:spTgt spid="2052"/>
                                        </p:tgtEl>
                                      </p:cBhvr>
                                      <p:to x="100000" y="100000"/>
                                    </p:animScale>
                                    <p:animScale>
                                      <p:cBhvr>
                                        <p:cTn id="32" dur="26">
                                          <p:stCondLst>
                                            <p:cond delay="1312"/>
                                          </p:stCondLst>
                                        </p:cTn>
                                        <p:tgtEl>
                                          <p:spTgt spid="2052"/>
                                        </p:tgtEl>
                                      </p:cBhvr>
                                      <p:to x="100000" y="80000"/>
                                    </p:animScale>
                                    <p:animScale>
                                      <p:cBhvr>
                                        <p:cTn id="33" dur="166" decel="50000">
                                          <p:stCondLst>
                                            <p:cond delay="1338"/>
                                          </p:stCondLst>
                                        </p:cTn>
                                        <p:tgtEl>
                                          <p:spTgt spid="2052"/>
                                        </p:tgtEl>
                                      </p:cBhvr>
                                      <p:to x="100000" y="100000"/>
                                    </p:animScale>
                                    <p:animScale>
                                      <p:cBhvr>
                                        <p:cTn id="34" dur="26">
                                          <p:stCondLst>
                                            <p:cond delay="1642"/>
                                          </p:stCondLst>
                                        </p:cTn>
                                        <p:tgtEl>
                                          <p:spTgt spid="2052"/>
                                        </p:tgtEl>
                                      </p:cBhvr>
                                      <p:to x="100000" y="90000"/>
                                    </p:animScale>
                                    <p:animScale>
                                      <p:cBhvr>
                                        <p:cTn id="35" dur="166" decel="50000">
                                          <p:stCondLst>
                                            <p:cond delay="1668"/>
                                          </p:stCondLst>
                                        </p:cTn>
                                        <p:tgtEl>
                                          <p:spTgt spid="2052"/>
                                        </p:tgtEl>
                                      </p:cBhvr>
                                      <p:to x="100000" y="100000"/>
                                    </p:animScale>
                                    <p:animScale>
                                      <p:cBhvr>
                                        <p:cTn id="36" dur="26">
                                          <p:stCondLst>
                                            <p:cond delay="1808"/>
                                          </p:stCondLst>
                                        </p:cTn>
                                        <p:tgtEl>
                                          <p:spTgt spid="2052"/>
                                        </p:tgtEl>
                                      </p:cBhvr>
                                      <p:to x="100000" y="95000"/>
                                    </p:animScale>
                                    <p:animScale>
                                      <p:cBhvr>
                                        <p:cTn id="37" dur="166" decel="50000">
                                          <p:stCondLst>
                                            <p:cond delay="1834"/>
                                          </p:stCondLst>
                                        </p:cTn>
                                        <p:tgtEl>
                                          <p:spTgt spid="2052"/>
                                        </p:tgtEl>
                                      </p:cBhvr>
                                      <p:to x="100000" y="100000"/>
                                    </p:animScale>
                                  </p:childTnLst>
                                </p:cTn>
                              </p:par>
                            </p:childTnLst>
                          </p:cTn>
                        </p:par>
                        <p:par>
                          <p:cTn id="38" fill="hold">
                            <p:stCondLst>
                              <p:cond delay="4000"/>
                            </p:stCondLst>
                            <p:childTnLst>
                              <p:par>
                                <p:cTn id="39" presetID="26" presetClass="entr" presetSubtype="0" fill="hold" nodeType="afterEffect">
                                  <p:stCondLst>
                                    <p:cond delay="0"/>
                                  </p:stCondLst>
                                  <p:childTnLst>
                                    <p:set>
                                      <p:cBhvr>
                                        <p:cTn id="40" dur="1" fill="hold">
                                          <p:stCondLst>
                                            <p:cond delay="0"/>
                                          </p:stCondLst>
                                        </p:cTn>
                                        <p:tgtEl>
                                          <p:spTgt spid="2054"/>
                                        </p:tgtEl>
                                        <p:attrNameLst>
                                          <p:attrName>style.visibility</p:attrName>
                                        </p:attrNameLst>
                                      </p:cBhvr>
                                      <p:to>
                                        <p:strVal val="visible"/>
                                      </p:to>
                                    </p:set>
                                    <p:animEffect transition="in" filter="wipe(down)">
                                      <p:cBhvr>
                                        <p:cTn id="41" dur="580">
                                          <p:stCondLst>
                                            <p:cond delay="0"/>
                                          </p:stCondLst>
                                        </p:cTn>
                                        <p:tgtEl>
                                          <p:spTgt spid="2054"/>
                                        </p:tgtEl>
                                      </p:cBhvr>
                                    </p:animEffect>
                                    <p:anim calcmode="lin" valueType="num">
                                      <p:cBhvr>
                                        <p:cTn id="42" dur="1822" tmFilter="0,0; 0.14,0.36; 0.43,0.73; 0.71,0.91; 1.0,1.0">
                                          <p:stCondLst>
                                            <p:cond delay="0"/>
                                          </p:stCondLst>
                                        </p:cTn>
                                        <p:tgtEl>
                                          <p:spTgt spid="2054"/>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2054"/>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2054"/>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2054"/>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2054"/>
                                        </p:tgtEl>
                                        <p:attrNameLst>
                                          <p:attrName>ppt_y</p:attrName>
                                        </p:attrNameLst>
                                      </p:cBhvr>
                                      <p:tavLst>
                                        <p:tav tm="0" fmla="#ppt_y-sin(pi*$)/81">
                                          <p:val>
                                            <p:fltVal val="0"/>
                                          </p:val>
                                        </p:tav>
                                        <p:tav tm="100000">
                                          <p:val>
                                            <p:fltVal val="1"/>
                                          </p:val>
                                        </p:tav>
                                      </p:tavLst>
                                    </p:anim>
                                    <p:animScale>
                                      <p:cBhvr>
                                        <p:cTn id="47" dur="26">
                                          <p:stCondLst>
                                            <p:cond delay="650"/>
                                          </p:stCondLst>
                                        </p:cTn>
                                        <p:tgtEl>
                                          <p:spTgt spid="2054"/>
                                        </p:tgtEl>
                                      </p:cBhvr>
                                      <p:to x="100000" y="60000"/>
                                    </p:animScale>
                                    <p:animScale>
                                      <p:cBhvr>
                                        <p:cTn id="48" dur="166" decel="50000">
                                          <p:stCondLst>
                                            <p:cond delay="676"/>
                                          </p:stCondLst>
                                        </p:cTn>
                                        <p:tgtEl>
                                          <p:spTgt spid="2054"/>
                                        </p:tgtEl>
                                      </p:cBhvr>
                                      <p:to x="100000" y="100000"/>
                                    </p:animScale>
                                    <p:animScale>
                                      <p:cBhvr>
                                        <p:cTn id="49" dur="26">
                                          <p:stCondLst>
                                            <p:cond delay="1312"/>
                                          </p:stCondLst>
                                        </p:cTn>
                                        <p:tgtEl>
                                          <p:spTgt spid="2054"/>
                                        </p:tgtEl>
                                      </p:cBhvr>
                                      <p:to x="100000" y="80000"/>
                                    </p:animScale>
                                    <p:animScale>
                                      <p:cBhvr>
                                        <p:cTn id="50" dur="166" decel="50000">
                                          <p:stCondLst>
                                            <p:cond delay="1338"/>
                                          </p:stCondLst>
                                        </p:cTn>
                                        <p:tgtEl>
                                          <p:spTgt spid="2054"/>
                                        </p:tgtEl>
                                      </p:cBhvr>
                                      <p:to x="100000" y="100000"/>
                                    </p:animScale>
                                    <p:animScale>
                                      <p:cBhvr>
                                        <p:cTn id="51" dur="26">
                                          <p:stCondLst>
                                            <p:cond delay="1642"/>
                                          </p:stCondLst>
                                        </p:cTn>
                                        <p:tgtEl>
                                          <p:spTgt spid="2054"/>
                                        </p:tgtEl>
                                      </p:cBhvr>
                                      <p:to x="100000" y="90000"/>
                                    </p:animScale>
                                    <p:animScale>
                                      <p:cBhvr>
                                        <p:cTn id="52" dur="166" decel="50000">
                                          <p:stCondLst>
                                            <p:cond delay="1668"/>
                                          </p:stCondLst>
                                        </p:cTn>
                                        <p:tgtEl>
                                          <p:spTgt spid="2054"/>
                                        </p:tgtEl>
                                      </p:cBhvr>
                                      <p:to x="100000" y="100000"/>
                                    </p:animScale>
                                    <p:animScale>
                                      <p:cBhvr>
                                        <p:cTn id="53" dur="26">
                                          <p:stCondLst>
                                            <p:cond delay="1808"/>
                                          </p:stCondLst>
                                        </p:cTn>
                                        <p:tgtEl>
                                          <p:spTgt spid="2054"/>
                                        </p:tgtEl>
                                      </p:cBhvr>
                                      <p:to x="100000" y="95000"/>
                                    </p:animScale>
                                    <p:animScale>
                                      <p:cBhvr>
                                        <p:cTn id="54" dur="166" decel="50000">
                                          <p:stCondLst>
                                            <p:cond delay="1834"/>
                                          </p:stCondLst>
                                        </p:cTn>
                                        <p:tgtEl>
                                          <p:spTgt spid="2054"/>
                                        </p:tgtEl>
                                      </p:cBhvr>
                                      <p:to x="100000" y="100000"/>
                                    </p:animScale>
                                  </p:childTnLst>
                                </p:cTn>
                              </p:par>
                            </p:childTnLst>
                          </p:cTn>
                        </p:par>
                        <p:par>
                          <p:cTn id="55" fill="hold">
                            <p:stCondLst>
                              <p:cond delay="6000"/>
                            </p:stCondLst>
                            <p:childTnLst>
                              <p:par>
                                <p:cTn id="56" presetID="26" presetClass="entr" presetSubtype="0" fill="hold" nodeType="afterEffect">
                                  <p:stCondLst>
                                    <p:cond delay="0"/>
                                  </p:stCondLst>
                                  <p:childTnLst>
                                    <p:set>
                                      <p:cBhvr>
                                        <p:cTn id="57" dur="1" fill="hold">
                                          <p:stCondLst>
                                            <p:cond delay="0"/>
                                          </p:stCondLst>
                                        </p:cTn>
                                        <p:tgtEl>
                                          <p:spTgt spid="2061"/>
                                        </p:tgtEl>
                                        <p:attrNameLst>
                                          <p:attrName>style.visibility</p:attrName>
                                        </p:attrNameLst>
                                      </p:cBhvr>
                                      <p:to>
                                        <p:strVal val="visible"/>
                                      </p:to>
                                    </p:set>
                                    <p:animEffect transition="in" filter="wipe(down)">
                                      <p:cBhvr>
                                        <p:cTn id="58" dur="580">
                                          <p:stCondLst>
                                            <p:cond delay="0"/>
                                          </p:stCondLst>
                                        </p:cTn>
                                        <p:tgtEl>
                                          <p:spTgt spid="2061"/>
                                        </p:tgtEl>
                                      </p:cBhvr>
                                    </p:animEffect>
                                    <p:anim calcmode="lin" valueType="num">
                                      <p:cBhvr>
                                        <p:cTn id="59" dur="1822" tmFilter="0,0; 0.14,0.36; 0.43,0.73; 0.71,0.91; 1.0,1.0">
                                          <p:stCondLst>
                                            <p:cond delay="0"/>
                                          </p:stCondLst>
                                        </p:cTn>
                                        <p:tgtEl>
                                          <p:spTgt spid="2061"/>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2061"/>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2061"/>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2061"/>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2061"/>
                                        </p:tgtEl>
                                        <p:attrNameLst>
                                          <p:attrName>ppt_y</p:attrName>
                                        </p:attrNameLst>
                                      </p:cBhvr>
                                      <p:tavLst>
                                        <p:tav tm="0" fmla="#ppt_y-sin(pi*$)/81">
                                          <p:val>
                                            <p:fltVal val="0"/>
                                          </p:val>
                                        </p:tav>
                                        <p:tav tm="100000">
                                          <p:val>
                                            <p:fltVal val="1"/>
                                          </p:val>
                                        </p:tav>
                                      </p:tavLst>
                                    </p:anim>
                                    <p:animScale>
                                      <p:cBhvr>
                                        <p:cTn id="64" dur="26">
                                          <p:stCondLst>
                                            <p:cond delay="650"/>
                                          </p:stCondLst>
                                        </p:cTn>
                                        <p:tgtEl>
                                          <p:spTgt spid="2061"/>
                                        </p:tgtEl>
                                      </p:cBhvr>
                                      <p:to x="100000" y="60000"/>
                                    </p:animScale>
                                    <p:animScale>
                                      <p:cBhvr>
                                        <p:cTn id="65" dur="166" decel="50000">
                                          <p:stCondLst>
                                            <p:cond delay="676"/>
                                          </p:stCondLst>
                                        </p:cTn>
                                        <p:tgtEl>
                                          <p:spTgt spid="2061"/>
                                        </p:tgtEl>
                                      </p:cBhvr>
                                      <p:to x="100000" y="100000"/>
                                    </p:animScale>
                                    <p:animScale>
                                      <p:cBhvr>
                                        <p:cTn id="66" dur="26">
                                          <p:stCondLst>
                                            <p:cond delay="1312"/>
                                          </p:stCondLst>
                                        </p:cTn>
                                        <p:tgtEl>
                                          <p:spTgt spid="2061"/>
                                        </p:tgtEl>
                                      </p:cBhvr>
                                      <p:to x="100000" y="80000"/>
                                    </p:animScale>
                                    <p:animScale>
                                      <p:cBhvr>
                                        <p:cTn id="67" dur="166" decel="50000">
                                          <p:stCondLst>
                                            <p:cond delay="1338"/>
                                          </p:stCondLst>
                                        </p:cTn>
                                        <p:tgtEl>
                                          <p:spTgt spid="2061"/>
                                        </p:tgtEl>
                                      </p:cBhvr>
                                      <p:to x="100000" y="100000"/>
                                    </p:animScale>
                                    <p:animScale>
                                      <p:cBhvr>
                                        <p:cTn id="68" dur="26">
                                          <p:stCondLst>
                                            <p:cond delay="1642"/>
                                          </p:stCondLst>
                                        </p:cTn>
                                        <p:tgtEl>
                                          <p:spTgt spid="2061"/>
                                        </p:tgtEl>
                                      </p:cBhvr>
                                      <p:to x="100000" y="90000"/>
                                    </p:animScale>
                                    <p:animScale>
                                      <p:cBhvr>
                                        <p:cTn id="69" dur="166" decel="50000">
                                          <p:stCondLst>
                                            <p:cond delay="1668"/>
                                          </p:stCondLst>
                                        </p:cTn>
                                        <p:tgtEl>
                                          <p:spTgt spid="2061"/>
                                        </p:tgtEl>
                                      </p:cBhvr>
                                      <p:to x="100000" y="100000"/>
                                    </p:animScale>
                                    <p:animScale>
                                      <p:cBhvr>
                                        <p:cTn id="70" dur="26">
                                          <p:stCondLst>
                                            <p:cond delay="1808"/>
                                          </p:stCondLst>
                                        </p:cTn>
                                        <p:tgtEl>
                                          <p:spTgt spid="2061"/>
                                        </p:tgtEl>
                                      </p:cBhvr>
                                      <p:to x="100000" y="95000"/>
                                    </p:animScale>
                                    <p:animScale>
                                      <p:cBhvr>
                                        <p:cTn id="71" dur="166" decel="50000">
                                          <p:stCondLst>
                                            <p:cond delay="1834"/>
                                          </p:stCondLst>
                                        </p:cTn>
                                        <p:tgtEl>
                                          <p:spTgt spid="2061"/>
                                        </p:tgtEl>
                                      </p:cBhvr>
                                      <p:to x="100000" y="100000"/>
                                    </p:animScale>
                                  </p:childTnLst>
                                </p:cTn>
                              </p:par>
                            </p:childTnLst>
                          </p:cTn>
                        </p:par>
                        <p:par>
                          <p:cTn id="72" fill="hold">
                            <p:stCondLst>
                              <p:cond delay="8000"/>
                            </p:stCondLst>
                            <p:childTnLst>
                              <p:par>
                                <p:cTn id="73" presetID="26" presetClass="entr" presetSubtype="0" fill="hold" nodeType="afterEffect">
                                  <p:stCondLst>
                                    <p:cond delay="0"/>
                                  </p:stCondLst>
                                  <p:childTnLst>
                                    <p:set>
                                      <p:cBhvr>
                                        <p:cTn id="74" dur="1" fill="hold">
                                          <p:stCondLst>
                                            <p:cond delay="0"/>
                                          </p:stCondLst>
                                        </p:cTn>
                                        <p:tgtEl>
                                          <p:spTgt spid="2059"/>
                                        </p:tgtEl>
                                        <p:attrNameLst>
                                          <p:attrName>style.visibility</p:attrName>
                                        </p:attrNameLst>
                                      </p:cBhvr>
                                      <p:to>
                                        <p:strVal val="visible"/>
                                      </p:to>
                                    </p:set>
                                    <p:animEffect transition="in" filter="wipe(down)">
                                      <p:cBhvr>
                                        <p:cTn id="75" dur="580">
                                          <p:stCondLst>
                                            <p:cond delay="0"/>
                                          </p:stCondLst>
                                        </p:cTn>
                                        <p:tgtEl>
                                          <p:spTgt spid="2059"/>
                                        </p:tgtEl>
                                      </p:cBhvr>
                                    </p:animEffect>
                                    <p:anim calcmode="lin" valueType="num">
                                      <p:cBhvr>
                                        <p:cTn id="76" dur="1822" tmFilter="0,0; 0.14,0.36; 0.43,0.73; 0.71,0.91; 1.0,1.0">
                                          <p:stCondLst>
                                            <p:cond delay="0"/>
                                          </p:stCondLst>
                                        </p:cTn>
                                        <p:tgtEl>
                                          <p:spTgt spid="2059"/>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2059"/>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2059"/>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2059"/>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2059"/>
                                        </p:tgtEl>
                                        <p:attrNameLst>
                                          <p:attrName>ppt_y</p:attrName>
                                        </p:attrNameLst>
                                      </p:cBhvr>
                                      <p:tavLst>
                                        <p:tav tm="0" fmla="#ppt_y-sin(pi*$)/81">
                                          <p:val>
                                            <p:fltVal val="0"/>
                                          </p:val>
                                        </p:tav>
                                        <p:tav tm="100000">
                                          <p:val>
                                            <p:fltVal val="1"/>
                                          </p:val>
                                        </p:tav>
                                      </p:tavLst>
                                    </p:anim>
                                    <p:animScale>
                                      <p:cBhvr>
                                        <p:cTn id="81" dur="26">
                                          <p:stCondLst>
                                            <p:cond delay="650"/>
                                          </p:stCondLst>
                                        </p:cTn>
                                        <p:tgtEl>
                                          <p:spTgt spid="2059"/>
                                        </p:tgtEl>
                                      </p:cBhvr>
                                      <p:to x="100000" y="60000"/>
                                    </p:animScale>
                                    <p:animScale>
                                      <p:cBhvr>
                                        <p:cTn id="82" dur="166" decel="50000">
                                          <p:stCondLst>
                                            <p:cond delay="676"/>
                                          </p:stCondLst>
                                        </p:cTn>
                                        <p:tgtEl>
                                          <p:spTgt spid="2059"/>
                                        </p:tgtEl>
                                      </p:cBhvr>
                                      <p:to x="100000" y="100000"/>
                                    </p:animScale>
                                    <p:animScale>
                                      <p:cBhvr>
                                        <p:cTn id="83" dur="26">
                                          <p:stCondLst>
                                            <p:cond delay="1312"/>
                                          </p:stCondLst>
                                        </p:cTn>
                                        <p:tgtEl>
                                          <p:spTgt spid="2059"/>
                                        </p:tgtEl>
                                      </p:cBhvr>
                                      <p:to x="100000" y="80000"/>
                                    </p:animScale>
                                    <p:animScale>
                                      <p:cBhvr>
                                        <p:cTn id="84" dur="166" decel="50000">
                                          <p:stCondLst>
                                            <p:cond delay="1338"/>
                                          </p:stCondLst>
                                        </p:cTn>
                                        <p:tgtEl>
                                          <p:spTgt spid="2059"/>
                                        </p:tgtEl>
                                      </p:cBhvr>
                                      <p:to x="100000" y="100000"/>
                                    </p:animScale>
                                    <p:animScale>
                                      <p:cBhvr>
                                        <p:cTn id="85" dur="26">
                                          <p:stCondLst>
                                            <p:cond delay="1642"/>
                                          </p:stCondLst>
                                        </p:cTn>
                                        <p:tgtEl>
                                          <p:spTgt spid="2059"/>
                                        </p:tgtEl>
                                      </p:cBhvr>
                                      <p:to x="100000" y="90000"/>
                                    </p:animScale>
                                    <p:animScale>
                                      <p:cBhvr>
                                        <p:cTn id="86" dur="166" decel="50000">
                                          <p:stCondLst>
                                            <p:cond delay="1668"/>
                                          </p:stCondLst>
                                        </p:cTn>
                                        <p:tgtEl>
                                          <p:spTgt spid="2059"/>
                                        </p:tgtEl>
                                      </p:cBhvr>
                                      <p:to x="100000" y="100000"/>
                                    </p:animScale>
                                    <p:animScale>
                                      <p:cBhvr>
                                        <p:cTn id="87" dur="26">
                                          <p:stCondLst>
                                            <p:cond delay="1808"/>
                                          </p:stCondLst>
                                        </p:cTn>
                                        <p:tgtEl>
                                          <p:spTgt spid="2059"/>
                                        </p:tgtEl>
                                      </p:cBhvr>
                                      <p:to x="100000" y="95000"/>
                                    </p:animScale>
                                    <p:animScale>
                                      <p:cBhvr>
                                        <p:cTn id="88" dur="166" decel="50000">
                                          <p:stCondLst>
                                            <p:cond delay="1834"/>
                                          </p:stCondLst>
                                        </p:cTn>
                                        <p:tgtEl>
                                          <p:spTgt spid="2059"/>
                                        </p:tgtEl>
                                      </p:cBhvr>
                                      <p:to x="100000" y="100000"/>
                                    </p:animScale>
                                  </p:childTnLst>
                                </p:cTn>
                              </p:par>
                            </p:childTnLst>
                          </p:cTn>
                        </p:par>
                        <p:par>
                          <p:cTn id="89" fill="hold">
                            <p:stCondLst>
                              <p:cond delay="10000"/>
                            </p:stCondLst>
                            <p:childTnLst>
                              <p:par>
                                <p:cTn id="90" presetID="26" presetClass="entr" presetSubtype="0" fill="hold" nodeType="afterEffect">
                                  <p:stCondLst>
                                    <p:cond delay="0"/>
                                  </p:stCondLst>
                                  <p:childTnLst>
                                    <p:set>
                                      <p:cBhvr>
                                        <p:cTn id="91" dur="1" fill="hold">
                                          <p:stCondLst>
                                            <p:cond delay="0"/>
                                          </p:stCondLst>
                                        </p:cTn>
                                        <p:tgtEl>
                                          <p:spTgt spid="2065"/>
                                        </p:tgtEl>
                                        <p:attrNameLst>
                                          <p:attrName>style.visibility</p:attrName>
                                        </p:attrNameLst>
                                      </p:cBhvr>
                                      <p:to>
                                        <p:strVal val="visible"/>
                                      </p:to>
                                    </p:set>
                                    <p:animEffect transition="in" filter="wipe(down)">
                                      <p:cBhvr>
                                        <p:cTn id="92" dur="580">
                                          <p:stCondLst>
                                            <p:cond delay="0"/>
                                          </p:stCondLst>
                                        </p:cTn>
                                        <p:tgtEl>
                                          <p:spTgt spid="2065"/>
                                        </p:tgtEl>
                                      </p:cBhvr>
                                    </p:animEffect>
                                    <p:anim calcmode="lin" valueType="num">
                                      <p:cBhvr>
                                        <p:cTn id="93" dur="1822" tmFilter="0,0; 0.14,0.36; 0.43,0.73; 0.71,0.91; 1.0,1.0">
                                          <p:stCondLst>
                                            <p:cond delay="0"/>
                                          </p:stCondLst>
                                        </p:cTn>
                                        <p:tgtEl>
                                          <p:spTgt spid="2065"/>
                                        </p:tgtEl>
                                        <p:attrNameLst>
                                          <p:attrName>ppt_x</p:attrName>
                                        </p:attrNameLst>
                                      </p:cBhvr>
                                      <p:tavLst>
                                        <p:tav tm="0">
                                          <p:val>
                                            <p:strVal val="#ppt_x-0.25"/>
                                          </p:val>
                                        </p:tav>
                                        <p:tav tm="100000">
                                          <p:val>
                                            <p:strVal val="#ppt_x"/>
                                          </p:val>
                                        </p:tav>
                                      </p:tavLst>
                                    </p:anim>
                                    <p:anim calcmode="lin" valueType="num">
                                      <p:cBhvr>
                                        <p:cTn id="94" dur="664" tmFilter="0.0,0.0; 0.25,0.07; 0.50,0.2; 0.75,0.467; 1.0,1.0">
                                          <p:stCondLst>
                                            <p:cond delay="0"/>
                                          </p:stCondLst>
                                        </p:cTn>
                                        <p:tgtEl>
                                          <p:spTgt spid="2065"/>
                                        </p:tgtEl>
                                        <p:attrNameLst>
                                          <p:attrName>ppt_y</p:attrName>
                                        </p:attrNameLst>
                                      </p:cBhvr>
                                      <p:tavLst>
                                        <p:tav tm="0" fmla="#ppt_y-sin(pi*$)/3">
                                          <p:val>
                                            <p:fltVal val="0.5"/>
                                          </p:val>
                                        </p:tav>
                                        <p:tav tm="100000">
                                          <p:val>
                                            <p:fltVal val="1"/>
                                          </p:val>
                                        </p:tav>
                                      </p:tavLst>
                                    </p:anim>
                                    <p:anim calcmode="lin" valueType="num">
                                      <p:cBhvr>
                                        <p:cTn id="95" dur="664" tmFilter="0, 0; 0.125,0.2665; 0.25,0.4; 0.375,0.465; 0.5,0.5;  0.625,0.535; 0.75,0.6; 0.875,0.7335; 1,1">
                                          <p:stCondLst>
                                            <p:cond delay="664"/>
                                          </p:stCondLst>
                                        </p:cTn>
                                        <p:tgtEl>
                                          <p:spTgt spid="2065"/>
                                        </p:tgtEl>
                                        <p:attrNameLst>
                                          <p:attrName>ppt_y</p:attrName>
                                        </p:attrNameLst>
                                      </p:cBhvr>
                                      <p:tavLst>
                                        <p:tav tm="0" fmla="#ppt_y-sin(pi*$)/9">
                                          <p:val>
                                            <p:fltVal val="0"/>
                                          </p:val>
                                        </p:tav>
                                        <p:tav tm="100000">
                                          <p:val>
                                            <p:fltVal val="1"/>
                                          </p:val>
                                        </p:tav>
                                      </p:tavLst>
                                    </p:anim>
                                    <p:anim calcmode="lin" valueType="num">
                                      <p:cBhvr>
                                        <p:cTn id="96" dur="332" tmFilter="0, 0; 0.125,0.2665; 0.25,0.4; 0.375,0.465; 0.5,0.5;  0.625,0.535; 0.75,0.6; 0.875,0.7335; 1,1">
                                          <p:stCondLst>
                                            <p:cond delay="1324"/>
                                          </p:stCondLst>
                                        </p:cTn>
                                        <p:tgtEl>
                                          <p:spTgt spid="2065"/>
                                        </p:tgtEl>
                                        <p:attrNameLst>
                                          <p:attrName>ppt_y</p:attrName>
                                        </p:attrNameLst>
                                      </p:cBhvr>
                                      <p:tavLst>
                                        <p:tav tm="0" fmla="#ppt_y-sin(pi*$)/27">
                                          <p:val>
                                            <p:fltVal val="0"/>
                                          </p:val>
                                        </p:tav>
                                        <p:tav tm="100000">
                                          <p:val>
                                            <p:fltVal val="1"/>
                                          </p:val>
                                        </p:tav>
                                      </p:tavLst>
                                    </p:anim>
                                    <p:anim calcmode="lin" valueType="num">
                                      <p:cBhvr>
                                        <p:cTn id="97" dur="164" tmFilter="0, 0; 0.125,0.2665; 0.25,0.4; 0.375,0.465; 0.5,0.5;  0.625,0.535; 0.75,0.6; 0.875,0.7335; 1,1">
                                          <p:stCondLst>
                                            <p:cond delay="1656"/>
                                          </p:stCondLst>
                                        </p:cTn>
                                        <p:tgtEl>
                                          <p:spTgt spid="2065"/>
                                        </p:tgtEl>
                                        <p:attrNameLst>
                                          <p:attrName>ppt_y</p:attrName>
                                        </p:attrNameLst>
                                      </p:cBhvr>
                                      <p:tavLst>
                                        <p:tav tm="0" fmla="#ppt_y-sin(pi*$)/81">
                                          <p:val>
                                            <p:fltVal val="0"/>
                                          </p:val>
                                        </p:tav>
                                        <p:tav tm="100000">
                                          <p:val>
                                            <p:fltVal val="1"/>
                                          </p:val>
                                        </p:tav>
                                      </p:tavLst>
                                    </p:anim>
                                    <p:animScale>
                                      <p:cBhvr>
                                        <p:cTn id="98" dur="26">
                                          <p:stCondLst>
                                            <p:cond delay="650"/>
                                          </p:stCondLst>
                                        </p:cTn>
                                        <p:tgtEl>
                                          <p:spTgt spid="2065"/>
                                        </p:tgtEl>
                                      </p:cBhvr>
                                      <p:to x="100000" y="60000"/>
                                    </p:animScale>
                                    <p:animScale>
                                      <p:cBhvr>
                                        <p:cTn id="99" dur="166" decel="50000">
                                          <p:stCondLst>
                                            <p:cond delay="676"/>
                                          </p:stCondLst>
                                        </p:cTn>
                                        <p:tgtEl>
                                          <p:spTgt spid="2065"/>
                                        </p:tgtEl>
                                      </p:cBhvr>
                                      <p:to x="100000" y="100000"/>
                                    </p:animScale>
                                    <p:animScale>
                                      <p:cBhvr>
                                        <p:cTn id="100" dur="26">
                                          <p:stCondLst>
                                            <p:cond delay="1312"/>
                                          </p:stCondLst>
                                        </p:cTn>
                                        <p:tgtEl>
                                          <p:spTgt spid="2065"/>
                                        </p:tgtEl>
                                      </p:cBhvr>
                                      <p:to x="100000" y="80000"/>
                                    </p:animScale>
                                    <p:animScale>
                                      <p:cBhvr>
                                        <p:cTn id="101" dur="166" decel="50000">
                                          <p:stCondLst>
                                            <p:cond delay="1338"/>
                                          </p:stCondLst>
                                        </p:cTn>
                                        <p:tgtEl>
                                          <p:spTgt spid="2065"/>
                                        </p:tgtEl>
                                      </p:cBhvr>
                                      <p:to x="100000" y="100000"/>
                                    </p:animScale>
                                    <p:animScale>
                                      <p:cBhvr>
                                        <p:cTn id="102" dur="26">
                                          <p:stCondLst>
                                            <p:cond delay="1642"/>
                                          </p:stCondLst>
                                        </p:cTn>
                                        <p:tgtEl>
                                          <p:spTgt spid="2065"/>
                                        </p:tgtEl>
                                      </p:cBhvr>
                                      <p:to x="100000" y="90000"/>
                                    </p:animScale>
                                    <p:animScale>
                                      <p:cBhvr>
                                        <p:cTn id="103" dur="166" decel="50000">
                                          <p:stCondLst>
                                            <p:cond delay="1668"/>
                                          </p:stCondLst>
                                        </p:cTn>
                                        <p:tgtEl>
                                          <p:spTgt spid="2065"/>
                                        </p:tgtEl>
                                      </p:cBhvr>
                                      <p:to x="100000" y="100000"/>
                                    </p:animScale>
                                    <p:animScale>
                                      <p:cBhvr>
                                        <p:cTn id="104" dur="26">
                                          <p:stCondLst>
                                            <p:cond delay="1808"/>
                                          </p:stCondLst>
                                        </p:cTn>
                                        <p:tgtEl>
                                          <p:spTgt spid="2065"/>
                                        </p:tgtEl>
                                      </p:cBhvr>
                                      <p:to x="100000" y="95000"/>
                                    </p:animScale>
                                    <p:animScale>
                                      <p:cBhvr>
                                        <p:cTn id="105" dur="166" decel="50000">
                                          <p:stCondLst>
                                            <p:cond delay="1834"/>
                                          </p:stCondLst>
                                        </p:cTn>
                                        <p:tgtEl>
                                          <p:spTgt spid="206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6651" y="476671"/>
            <a:ext cx="9993085" cy="829615"/>
          </a:xfrm>
        </p:spPr>
        <p:style>
          <a:lnRef idx="3">
            <a:schemeClr val="lt1"/>
          </a:lnRef>
          <a:fillRef idx="1">
            <a:schemeClr val="dk1"/>
          </a:fillRef>
          <a:effectRef idx="1">
            <a:schemeClr val="dk1"/>
          </a:effectRef>
          <a:fontRef idx="minor">
            <a:schemeClr val="lt1"/>
          </a:fontRef>
        </p:style>
        <p:txBody>
          <a:bodyPr>
            <a:noAutofit/>
          </a:bodyPr>
          <a:lstStyle/>
          <a:p>
            <a:r>
              <a:rPr lang="id-ID" sz="2400" b="1" dirty="0">
                <a:latin typeface="Arial" pitchFamily="34" charset="0"/>
                <a:cs typeface="Arial" pitchFamily="34" charset="0"/>
              </a:rPr>
              <a:t>Contoh </a:t>
            </a:r>
            <a:r>
              <a:rPr lang="fi-FI" sz="2400" b="1" dirty="0">
                <a:latin typeface="Arial" pitchFamily="34" charset="0"/>
                <a:cs typeface="Arial" pitchFamily="34" charset="0"/>
              </a:rPr>
              <a:t>Kasus </a:t>
            </a:r>
            <a:r>
              <a:rPr lang="id-ID" sz="2400" b="1" dirty="0">
                <a:latin typeface="Arial" pitchFamily="34" charset="0"/>
                <a:cs typeface="Arial" pitchFamily="34" charset="0"/>
              </a:rPr>
              <a:t>p</a:t>
            </a:r>
            <a:r>
              <a:rPr lang="fi-FI" sz="2400" b="1" dirty="0">
                <a:latin typeface="Arial" pitchFamily="34" charset="0"/>
                <a:cs typeface="Arial" pitchFamily="34" charset="0"/>
              </a:rPr>
              <a:t>ada Rumput Laut</a:t>
            </a:r>
            <a:endParaRPr lang="id-ID" sz="2400" b="1" dirty="0">
              <a:latin typeface="Arial" pitchFamily="34" charset="0"/>
              <a:cs typeface="Arial" pitchFamily="34" charset="0"/>
            </a:endParaRPr>
          </a:p>
        </p:txBody>
      </p:sp>
      <p:sp>
        <p:nvSpPr>
          <p:cNvPr id="3" name="Content Placeholder 2"/>
          <p:cNvSpPr>
            <a:spLocks noGrp="1"/>
          </p:cNvSpPr>
          <p:nvPr>
            <p:ph idx="1"/>
          </p:nvPr>
        </p:nvSpPr>
        <p:spPr>
          <a:xfrm>
            <a:off x="483326" y="1550426"/>
            <a:ext cx="7053943" cy="4314798"/>
          </a:xfrm>
          <a:ln/>
        </p:spPr>
        <p:style>
          <a:lnRef idx="1">
            <a:schemeClr val="accent1"/>
          </a:lnRef>
          <a:fillRef idx="2">
            <a:schemeClr val="accent1"/>
          </a:fillRef>
          <a:effectRef idx="1">
            <a:schemeClr val="accent1"/>
          </a:effectRef>
          <a:fontRef idx="minor">
            <a:schemeClr val="dk1"/>
          </a:fontRef>
        </p:style>
        <p:txBody>
          <a:bodyPr>
            <a:normAutofit/>
          </a:bodyPr>
          <a:lstStyle/>
          <a:p>
            <a:pPr marL="0" indent="0" algn="just">
              <a:lnSpc>
                <a:spcPct val="150000"/>
              </a:lnSpc>
              <a:buNone/>
            </a:pPr>
            <a:r>
              <a:rPr lang="id-ID" sz="2000" dirty="0">
                <a:latin typeface="Arial" pitchFamily="34" charset="0"/>
                <a:cs typeface="Arial" pitchFamily="34" charset="0"/>
              </a:rPr>
              <a:t>Umumnya pencemaran Cadmium pada bahan pangan disebabkan oleh adanya pencemaran lingkungan oleh industri yang menggunakan Cadmium sebagai salah satu bahan dalam proses produksi di lingkungan sekitar, seperti yang terjadi dalam kasus penyakit itai-itai. Pencemaran Cadmium terjadi dalam proses metabolisme rumput laut dimana Cadmium dan logam berat lainnya yang terlarut dalam perairan diserap masuk dalam jaringan rumput laut dan akhirnya terakumulasi dalam tallus rumput laut.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0857" y="1550426"/>
            <a:ext cx="3082834" cy="2338251"/>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2219" y="3463971"/>
            <a:ext cx="2759755" cy="2179184"/>
          </a:xfrm>
          <a:prstGeom prst="rect">
            <a:avLst/>
          </a:prstGeom>
        </p:spPr>
      </p:pic>
    </p:spTree>
    <p:extLst>
      <p:ext uri="{BB962C8B-B14F-4D97-AF65-F5344CB8AC3E}">
        <p14:creationId xmlns:p14="http://schemas.microsoft.com/office/powerpoint/2010/main" val="23030924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asil gambar untuk terima kasih ppt"/>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980728"/>
            <a:ext cx="9144000" cy="4765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0247635"/>
      </p:ext>
    </p:extLst>
  </p:cSld>
  <p:clrMapOvr>
    <a:masterClrMapping/>
  </p:clrMapOvr>
  <p:timing>
    <p:tnLst>
      <p:par>
        <p:cTn id="1" dur="indefinite" restart="never" nodeType="tmRoot"/>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402</TotalTime>
  <Words>817</Words>
  <Application>Microsoft Office PowerPoint</Application>
  <PresentationFormat>Widescreen</PresentationFormat>
  <Paragraphs>94</Paragraphs>
  <Slides>17</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17</vt:i4>
      </vt:variant>
    </vt:vector>
  </HeadingPairs>
  <TitlesOfParts>
    <vt:vector size="29" baseType="lpstr">
      <vt:lpstr>Adobe Fangsong Std R</vt:lpstr>
      <vt:lpstr>Arial</vt:lpstr>
      <vt:lpstr>Bahnschrift Light Condensed</vt:lpstr>
      <vt:lpstr>Bahnschrift SemiLight Condensed</vt:lpstr>
      <vt:lpstr>Calibri</vt:lpstr>
      <vt:lpstr>Comic Sans MS</vt:lpstr>
      <vt:lpstr>Gill Sans MT</vt:lpstr>
      <vt:lpstr>Helvetica</vt:lpstr>
      <vt:lpstr>Tahoma</vt:lpstr>
      <vt:lpstr>Times New Roman</vt:lpstr>
      <vt:lpstr>Wingdings</vt:lpstr>
      <vt:lpstr>Parcel</vt:lpstr>
      <vt:lpstr>Rumput laut </vt:lpstr>
      <vt:lpstr>Jenis-jenis rumput laut spesies Rhodophyta (rumput laut merah)</vt:lpstr>
      <vt:lpstr>Jenis-jenis rumput laut spesies Phaeophyceae (rumput laut cokelat)</vt:lpstr>
      <vt:lpstr>Jenis-jenis rumput laut spesies Chlorophyta (rumput laut hijau)</vt:lpstr>
      <vt:lpstr>Manfaat Rumput Laut</vt:lpstr>
      <vt:lpstr>PowerPoint Presentation</vt:lpstr>
      <vt:lpstr>PowerPoint Presentation</vt:lpstr>
      <vt:lpstr>PowerPoint Presentation</vt:lpstr>
      <vt:lpstr>PowerPoint Presentation</vt:lpstr>
      <vt:lpstr>Persyaratan mutu hasil  rumput laut </vt:lpstr>
      <vt:lpstr> Penanganan pasca panen  rumput laut  </vt:lpstr>
      <vt:lpstr>PowerPoint Presentation</vt:lpstr>
      <vt:lpstr> Pengawetan rumput laut </vt:lpstr>
      <vt:lpstr>Kerusakan Rumput Laut</vt:lpstr>
      <vt:lpstr>Hasil Olahan Rumput Laut</vt:lpstr>
      <vt:lpstr>Contoh Kasus pada Rumput Laut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28</cp:revision>
  <dcterms:created xsi:type="dcterms:W3CDTF">2018-12-11T04:16:06Z</dcterms:created>
  <dcterms:modified xsi:type="dcterms:W3CDTF">2018-12-13T14:33:21Z</dcterms:modified>
</cp:coreProperties>
</file>