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Lst>
  <p:sldSz cx="9144000" cy="6858000" type="screen4x3"/>
  <p:notesSz cx="6858000" cy="9144000"/>
  <p:defaultTextStyle>
    <a:defPPr>
      <a:defRPr lang="id-ID"/>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5" d="100"/>
          <a:sy n="65" d="100"/>
        </p:scale>
        <p:origin x="-1440" y="-9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id-ID"/>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id-ID"/>
          </a:p>
        </p:txBody>
      </p:sp>
      <p:sp>
        <p:nvSpPr>
          <p:cNvPr id="4" name="Date Placeholder 3"/>
          <p:cNvSpPr>
            <a:spLocks noGrp="1"/>
          </p:cNvSpPr>
          <p:nvPr>
            <p:ph type="dt" sz="half" idx="10"/>
          </p:nvPr>
        </p:nvSpPr>
        <p:spPr/>
        <p:txBody>
          <a:bodyPr/>
          <a:lstStyle/>
          <a:p>
            <a:fld id="{968EE220-A58C-4E05-BB52-2451EB54BCF6}" type="datetimeFigureOut">
              <a:rPr lang="id-ID" smtClean="0"/>
              <a:pPr/>
              <a:t>07-11-2019</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3F43DAB3-7A00-461E-B3EA-C309F73AB1F9}" type="slidenum">
              <a:rPr lang="id-ID" smtClean="0"/>
              <a:pPr/>
              <a:t>‹#›</a:t>
            </a:fld>
            <a:endParaRPr lang="id-ID"/>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d-ID"/>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Date Placeholder 3"/>
          <p:cNvSpPr>
            <a:spLocks noGrp="1"/>
          </p:cNvSpPr>
          <p:nvPr>
            <p:ph type="dt" sz="half" idx="10"/>
          </p:nvPr>
        </p:nvSpPr>
        <p:spPr/>
        <p:txBody>
          <a:bodyPr/>
          <a:lstStyle/>
          <a:p>
            <a:fld id="{968EE220-A58C-4E05-BB52-2451EB54BCF6}" type="datetimeFigureOut">
              <a:rPr lang="id-ID" smtClean="0"/>
              <a:pPr/>
              <a:t>07-11-2019</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3F43DAB3-7A00-461E-B3EA-C309F73AB1F9}" type="slidenum">
              <a:rPr lang="id-ID" smtClean="0"/>
              <a:pPr/>
              <a:t>‹#›</a:t>
            </a:fld>
            <a:endParaRPr lang="id-ID"/>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id-ID"/>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68EE220-A58C-4E05-BB52-2451EB54BCF6}" type="datetimeFigureOut">
              <a:rPr lang="id-ID" smtClean="0"/>
              <a:pPr/>
              <a:t>07-11-2019</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3F43DAB3-7A00-461E-B3EA-C309F73AB1F9}" type="slidenum">
              <a:rPr lang="id-ID" smtClean="0"/>
              <a:pPr/>
              <a:t>‹#›</a:t>
            </a:fld>
            <a:endParaRPr lang="id-ID"/>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d-ID"/>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5" name="Date Placeholder 4"/>
          <p:cNvSpPr>
            <a:spLocks noGrp="1"/>
          </p:cNvSpPr>
          <p:nvPr>
            <p:ph type="dt" sz="half" idx="10"/>
          </p:nvPr>
        </p:nvSpPr>
        <p:spPr/>
        <p:txBody>
          <a:bodyPr/>
          <a:lstStyle/>
          <a:p>
            <a:fld id="{968EE220-A58C-4E05-BB52-2451EB54BCF6}" type="datetimeFigureOut">
              <a:rPr lang="id-ID" smtClean="0"/>
              <a:pPr/>
              <a:t>07-11-2019</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3F43DAB3-7A00-461E-B3EA-C309F73AB1F9}" type="slidenum">
              <a:rPr lang="id-ID" smtClean="0"/>
              <a:pPr/>
              <a:t>‹#›</a:t>
            </a:fld>
            <a:endParaRPr lang="id-ID"/>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id-ID"/>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7" name="Date Placeholder 6"/>
          <p:cNvSpPr>
            <a:spLocks noGrp="1"/>
          </p:cNvSpPr>
          <p:nvPr>
            <p:ph type="dt" sz="half" idx="10"/>
          </p:nvPr>
        </p:nvSpPr>
        <p:spPr/>
        <p:txBody>
          <a:bodyPr/>
          <a:lstStyle/>
          <a:p>
            <a:fld id="{968EE220-A58C-4E05-BB52-2451EB54BCF6}" type="datetimeFigureOut">
              <a:rPr lang="id-ID" smtClean="0"/>
              <a:pPr/>
              <a:t>07-11-2019</a:t>
            </a:fld>
            <a:endParaRPr lang="id-ID"/>
          </a:p>
        </p:txBody>
      </p:sp>
      <p:sp>
        <p:nvSpPr>
          <p:cNvPr id="8" name="Footer Placeholder 7"/>
          <p:cNvSpPr>
            <a:spLocks noGrp="1"/>
          </p:cNvSpPr>
          <p:nvPr>
            <p:ph type="ftr" sz="quarter" idx="11"/>
          </p:nvPr>
        </p:nvSpPr>
        <p:spPr/>
        <p:txBody>
          <a:bodyPr/>
          <a:lstStyle/>
          <a:p>
            <a:endParaRPr lang="id-ID"/>
          </a:p>
        </p:txBody>
      </p:sp>
      <p:sp>
        <p:nvSpPr>
          <p:cNvPr id="9" name="Slide Number Placeholder 8"/>
          <p:cNvSpPr>
            <a:spLocks noGrp="1"/>
          </p:cNvSpPr>
          <p:nvPr>
            <p:ph type="sldNum" sz="quarter" idx="12"/>
          </p:nvPr>
        </p:nvSpPr>
        <p:spPr/>
        <p:txBody>
          <a:bodyPr/>
          <a:lstStyle/>
          <a:p>
            <a:fld id="{3F43DAB3-7A00-461E-B3EA-C309F73AB1F9}" type="slidenum">
              <a:rPr lang="id-ID" smtClean="0"/>
              <a:pPr/>
              <a:t>‹#›</a:t>
            </a:fld>
            <a:endParaRPr lang="id-ID"/>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d-ID"/>
          </a:p>
        </p:txBody>
      </p:sp>
      <p:sp>
        <p:nvSpPr>
          <p:cNvPr id="3" name="Date Placeholder 2"/>
          <p:cNvSpPr>
            <a:spLocks noGrp="1"/>
          </p:cNvSpPr>
          <p:nvPr>
            <p:ph type="dt" sz="half" idx="10"/>
          </p:nvPr>
        </p:nvSpPr>
        <p:spPr/>
        <p:txBody>
          <a:bodyPr/>
          <a:lstStyle/>
          <a:p>
            <a:fld id="{968EE220-A58C-4E05-BB52-2451EB54BCF6}" type="datetimeFigureOut">
              <a:rPr lang="id-ID" smtClean="0"/>
              <a:pPr/>
              <a:t>07-11-2019</a:t>
            </a:fld>
            <a:endParaRPr lang="id-ID"/>
          </a:p>
        </p:txBody>
      </p:sp>
      <p:sp>
        <p:nvSpPr>
          <p:cNvPr id="4" name="Footer Placeholder 3"/>
          <p:cNvSpPr>
            <a:spLocks noGrp="1"/>
          </p:cNvSpPr>
          <p:nvPr>
            <p:ph type="ftr" sz="quarter" idx="11"/>
          </p:nvPr>
        </p:nvSpPr>
        <p:spPr/>
        <p:txBody>
          <a:bodyPr/>
          <a:lstStyle/>
          <a:p>
            <a:endParaRPr lang="id-ID"/>
          </a:p>
        </p:txBody>
      </p:sp>
      <p:sp>
        <p:nvSpPr>
          <p:cNvPr id="5" name="Slide Number Placeholder 4"/>
          <p:cNvSpPr>
            <a:spLocks noGrp="1"/>
          </p:cNvSpPr>
          <p:nvPr>
            <p:ph type="sldNum" sz="quarter" idx="12"/>
          </p:nvPr>
        </p:nvSpPr>
        <p:spPr/>
        <p:txBody>
          <a:bodyPr/>
          <a:lstStyle/>
          <a:p>
            <a:fld id="{3F43DAB3-7A00-461E-B3EA-C309F73AB1F9}" type="slidenum">
              <a:rPr lang="id-ID" smtClean="0"/>
              <a:pPr/>
              <a:t>‹#›</a:t>
            </a:fld>
            <a:endParaRPr lang="id-ID"/>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68EE220-A58C-4E05-BB52-2451EB54BCF6}" type="datetimeFigureOut">
              <a:rPr lang="id-ID" smtClean="0"/>
              <a:pPr/>
              <a:t>07-11-2019</a:t>
            </a:fld>
            <a:endParaRPr lang="id-ID"/>
          </a:p>
        </p:txBody>
      </p:sp>
      <p:sp>
        <p:nvSpPr>
          <p:cNvPr id="3" name="Footer Placeholder 2"/>
          <p:cNvSpPr>
            <a:spLocks noGrp="1"/>
          </p:cNvSpPr>
          <p:nvPr>
            <p:ph type="ftr" sz="quarter" idx="11"/>
          </p:nvPr>
        </p:nvSpPr>
        <p:spPr/>
        <p:txBody>
          <a:bodyPr/>
          <a:lstStyle/>
          <a:p>
            <a:endParaRPr lang="id-ID"/>
          </a:p>
        </p:txBody>
      </p:sp>
      <p:sp>
        <p:nvSpPr>
          <p:cNvPr id="4" name="Slide Number Placeholder 3"/>
          <p:cNvSpPr>
            <a:spLocks noGrp="1"/>
          </p:cNvSpPr>
          <p:nvPr>
            <p:ph type="sldNum" sz="quarter" idx="12"/>
          </p:nvPr>
        </p:nvSpPr>
        <p:spPr/>
        <p:txBody>
          <a:bodyPr/>
          <a:lstStyle/>
          <a:p>
            <a:fld id="{3F43DAB3-7A00-461E-B3EA-C309F73AB1F9}" type="slidenum">
              <a:rPr lang="id-ID" smtClean="0"/>
              <a:pPr/>
              <a:t>‹#›</a:t>
            </a:fld>
            <a:endParaRPr lang="id-ID"/>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id-ID"/>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68EE220-A58C-4E05-BB52-2451EB54BCF6}" type="datetimeFigureOut">
              <a:rPr lang="id-ID" smtClean="0"/>
              <a:pPr/>
              <a:t>07-11-2019</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3F43DAB3-7A00-461E-B3EA-C309F73AB1F9}" type="slidenum">
              <a:rPr lang="id-ID" smtClean="0"/>
              <a:pPr/>
              <a:t>‹#›</a:t>
            </a:fld>
            <a:endParaRPr lang="id-ID"/>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id-ID"/>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d-ID"/>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68EE220-A58C-4E05-BB52-2451EB54BCF6}" type="datetimeFigureOut">
              <a:rPr lang="id-ID" smtClean="0"/>
              <a:pPr/>
              <a:t>07-11-2019</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3F43DAB3-7A00-461E-B3EA-C309F73AB1F9}" type="slidenum">
              <a:rPr lang="id-ID" smtClean="0"/>
              <a:pPr/>
              <a:t>‹#›</a:t>
            </a:fld>
            <a:endParaRPr lang="id-ID"/>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d-ID"/>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Date Placeholder 3"/>
          <p:cNvSpPr>
            <a:spLocks noGrp="1"/>
          </p:cNvSpPr>
          <p:nvPr>
            <p:ph type="dt" sz="half" idx="10"/>
          </p:nvPr>
        </p:nvSpPr>
        <p:spPr/>
        <p:txBody>
          <a:bodyPr/>
          <a:lstStyle/>
          <a:p>
            <a:fld id="{968EE220-A58C-4E05-BB52-2451EB54BCF6}" type="datetimeFigureOut">
              <a:rPr lang="id-ID" smtClean="0"/>
              <a:pPr/>
              <a:t>07-11-2019</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3F43DAB3-7A00-461E-B3EA-C309F73AB1F9}" type="slidenum">
              <a:rPr lang="id-ID" smtClean="0"/>
              <a:pPr/>
              <a:t>‹#›</a:t>
            </a:fld>
            <a:endParaRPr lang="id-ID"/>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id-ID"/>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Date Placeholder 3"/>
          <p:cNvSpPr>
            <a:spLocks noGrp="1"/>
          </p:cNvSpPr>
          <p:nvPr>
            <p:ph type="dt" sz="half" idx="10"/>
          </p:nvPr>
        </p:nvSpPr>
        <p:spPr/>
        <p:txBody>
          <a:bodyPr/>
          <a:lstStyle/>
          <a:p>
            <a:fld id="{968EE220-A58C-4E05-BB52-2451EB54BCF6}" type="datetimeFigureOut">
              <a:rPr lang="id-ID" smtClean="0"/>
              <a:pPr/>
              <a:t>07-11-2019</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3F43DAB3-7A00-461E-B3EA-C309F73AB1F9}" type="slidenum">
              <a:rPr lang="id-ID" smtClean="0"/>
              <a:pPr/>
              <a:t>‹#›</a:t>
            </a:fld>
            <a:endParaRPr lang="id-ID"/>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srcRect/>
          <a:tile tx="0" ty="0" sx="100000" sy="100000" flip="none" algn="tl"/>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id-ID"/>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68EE220-A58C-4E05-BB52-2451EB54BCF6}" type="datetimeFigureOut">
              <a:rPr lang="id-ID" smtClean="0"/>
              <a:pPr/>
              <a:t>07-11-2019</a:t>
            </a:fld>
            <a:endParaRPr lang="id-ID"/>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d-ID"/>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F43DAB3-7A00-461E-B3EA-C309F73AB1F9}" type="slidenum">
              <a:rPr lang="id-ID" smtClean="0"/>
              <a:pPr/>
              <a:t>‹#›</a:t>
            </a:fld>
            <a:endParaRPr lang="id-ID"/>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id-ID"/>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42910" y="500042"/>
            <a:ext cx="7772400" cy="1470025"/>
          </a:xfrm>
        </p:spPr>
        <p:txBody>
          <a:bodyPr/>
          <a:lstStyle/>
          <a:p>
            <a:r>
              <a:rPr lang="id-ID" dirty="0" smtClean="0">
                <a:latin typeface="Times New Roman" pitchFamily="18" charset="0"/>
                <a:cs typeface="Times New Roman" pitchFamily="18" charset="0"/>
              </a:rPr>
              <a:t>TATA CARA PENGELOLAAN KELAS</a:t>
            </a:r>
            <a:endParaRPr lang="id-ID" dirty="0">
              <a:latin typeface="Times New Roman" pitchFamily="18" charset="0"/>
              <a:cs typeface="Times New Roman" pitchFamily="18" charset="0"/>
            </a:endParaRPr>
          </a:p>
        </p:txBody>
      </p:sp>
      <p:sp>
        <p:nvSpPr>
          <p:cNvPr id="3" name="Subtitle 2"/>
          <p:cNvSpPr>
            <a:spLocks noGrp="1"/>
          </p:cNvSpPr>
          <p:nvPr>
            <p:ph type="subTitle" idx="1"/>
          </p:nvPr>
        </p:nvSpPr>
        <p:spPr>
          <a:xfrm>
            <a:off x="428596" y="2571744"/>
            <a:ext cx="8358246" cy="3929090"/>
          </a:xfrm>
        </p:spPr>
        <p:txBody>
          <a:bodyPr>
            <a:normAutofit/>
          </a:bodyPr>
          <a:lstStyle/>
          <a:p>
            <a:endParaRPr lang="id-ID" dirty="0" smtClean="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id-ID" dirty="0" smtClean="0">
                <a:latin typeface="Times New Roman" pitchFamily="18" charset="0"/>
                <a:cs typeface="Times New Roman" pitchFamily="18" charset="0"/>
              </a:rPr>
              <a:t>MAKNA PENGELOLAAN KELAS</a:t>
            </a:r>
            <a:endParaRPr lang="id-ID" dirty="0">
              <a:latin typeface="Times New Roman" pitchFamily="18" charset="0"/>
              <a:cs typeface="Times New Roman" pitchFamily="18" charset="0"/>
            </a:endParaRPr>
          </a:p>
        </p:txBody>
      </p:sp>
      <p:sp>
        <p:nvSpPr>
          <p:cNvPr id="3" name="Content Placeholder 2"/>
          <p:cNvSpPr>
            <a:spLocks noGrp="1"/>
          </p:cNvSpPr>
          <p:nvPr>
            <p:ph idx="1"/>
          </p:nvPr>
        </p:nvSpPr>
        <p:spPr>
          <a:xfrm>
            <a:off x="457200" y="1600200"/>
            <a:ext cx="8229600" cy="4972072"/>
          </a:xfrm>
        </p:spPr>
        <p:txBody>
          <a:bodyPr>
            <a:normAutofit fontScale="77500" lnSpcReduction="20000"/>
          </a:bodyPr>
          <a:lstStyle/>
          <a:p>
            <a:pPr>
              <a:buNone/>
            </a:pPr>
            <a:r>
              <a:rPr lang="id-ID" dirty="0" smtClean="0">
                <a:latin typeface="Times New Roman" pitchFamily="18" charset="0"/>
                <a:cs typeface="Times New Roman" pitchFamily="18" charset="0"/>
              </a:rPr>
              <a:t>	Pengelolaan </a:t>
            </a:r>
            <a:r>
              <a:rPr lang="id-ID" dirty="0">
                <a:latin typeface="Times New Roman" pitchFamily="18" charset="0"/>
                <a:cs typeface="Times New Roman" pitchFamily="18" charset="0"/>
              </a:rPr>
              <a:t>kelas adalah </a:t>
            </a:r>
            <a:r>
              <a:rPr lang="id-ID" b="1" dirty="0">
                <a:latin typeface="Times New Roman" pitchFamily="18" charset="0"/>
                <a:cs typeface="Times New Roman" pitchFamily="18" charset="0"/>
              </a:rPr>
              <a:t>proses seleksi  dan pengunaan alat-alat yang tepat terhadap problem dan situasi kelas</a:t>
            </a:r>
            <a:r>
              <a:rPr lang="id-ID" dirty="0">
                <a:latin typeface="Times New Roman" pitchFamily="18" charset="0"/>
                <a:cs typeface="Times New Roman" pitchFamily="18" charset="0"/>
              </a:rPr>
              <a:t>. Ini berarti urusan </a:t>
            </a:r>
            <a:r>
              <a:rPr lang="id-ID" b="1" dirty="0" smtClean="0">
                <a:latin typeface="Times New Roman" pitchFamily="18" charset="0"/>
                <a:cs typeface="Times New Roman" pitchFamily="18" charset="0"/>
              </a:rPr>
              <a:t>bertugas</a:t>
            </a:r>
            <a:r>
              <a:rPr lang="id-ID" b="1" dirty="0">
                <a:latin typeface="Times New Roman" pitchFamily="18" charset="0"/>
                <a:cs typeface="Times New Roman" pitchFamily="18" charset="0"/>
              </a:rPr>
              <a:t>, menciptakan, memperbaiki dan memelihara sistem/organisasi kelas</a:t>
            </a:r>
            <a:r>
              <a:rPr lang="id-ID" dirty="0">
                <a:latin typeface="Times New Roman" pitchFamily="18" charset="0"/>
                <a:cs typeface="Times New Roman" pitchFamily="18" charset="0"/>
              </a:rPr>
              <a:t>. Sehingga anak didik dapat memanfaatkan kemampuanya, bakatnya, dan energinya pada tugas-tugas individual. Sedangkan menurut </a:t>
            </a:r>
            <a:r>
              <a:rPr lang="id-ID" b="1" dirty="0">
                <a:latin typeface="Times New Roman" pitchFamily="18" charset="0"/>
                <a:cs typeface="Times New Roman" pitchFamily="18" charset="0"/>
              </a:rPr>
              <a:t>Sudirman N. (1991:31</a:t>
            </a:r>
            <a:r>
              <a:rPr lang="id-ID" b="1" dirty="0" smtClean="0">
                <a:latin typeface="Times New Roman" pitchFamily="18" charset="0"/>
                <a:cs typeface="Times New Roman" pitchFamily="18" charset="0"/>
              </a:rPr>
              <a:t>) </a:t>
            </a:r>
            <a:r>
              <a:rPr lang="id-ID" b="1" dirty="0">
                <a:latin typeface="Times New Roman" pitchFamily="18" charset="0"/>
                <a:cs typeface="Times New Roman" pitchFamily="18" charset="0"/>
              </a:rPr>
              <a:t>Pengelolaan kelas merupakan upaya untuk mendayagunakan potensi kelas</a:t>
            </a:r>
            <a:r>
              <a:rPr lang="id-ID" dirty="0">
                <a:latin typeface="Times New Roman" pitchFamily="18" charset="0"/>
                <a:cs typeface="Times New Roman" pitchFamily="18" charset="0"/>
              </a:rPr>
              <a:t>. Karena itu, kelas mempunyai peranan dan fungsi tertentu dalam menunjang keberhasilan proses interaksi edukatif. Maka agar memberikan dorongan dan rangsangan terhadap anak didik untuk belajar, kelas harus dikelola sebaik-baiknya oleh guru</a:t>
            </a:r>
            <a:r>
              <a:rPr lang="id-ID" dirty="0" smtClean="0">
                <a:latin typeface="Times New Roman" pitchFamily="18" charset="0"/>
                <a:cs typeface="Times New Roman" pitchFamily="18" charset="0"/>
              </a:rPr>
              <a:t>.</a:t>
            </a:r>
          </a:p>
          <a:p>
            <a:pPr>
              <a:buNone/>
            </a:pPr>
            <a:r>
              <a:rPr lang="id-ID" dirty="0">
                <a:latin typeface="Times New Roman" pitchFamily="18" charset="0"/>
                <a:cs typeface="Times New Roman" pitchFamily="18" charset="0"/>
              </a:rPr>
              <a:t> </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latin typeface="Times New Roman" pitchFamily="18" charset="0"/>
                <a:cs typeface="Times New Roman" pitchFamily="18" charset="0"/>
              </a:rPr>
              <a:t>LANJUTAN</a:t>
            </a:r>
            <a:endParaRPr lang="id-ID" dirty="0">
              <a:latin typeface="Times New Roman" pitchFamily="18" charset="0"/>
              <a:cs typeface="Times New Roman" pitchFamily="18" charset="0"/>
            </a:endParaRPr>
          </a:p>
        </p:txBody>
      </p:sp>
      <p:sp>
        <p:nvSpPr>
          <p:cNvPr id="3" name="Content Placeholder 2"/>
          <p:cNvSpPr>
            <a:spLocks noGrp="1"/>
          </p:cNvSpPr>
          <p:nvPr>
            <p:ph idx="1"/>
          </p:nvPr>
        </p:nvSpPr>
        <p:spPr>
          <a:xfrm>
            <a:off x="214282" y="1600200"/>
            <a:ext cx="8643998" cy="4972072"/>
          </a:xfrm>
        </p:spPr>
        <p:txBody>
          <a:bodyPr>
            <a:normAutofit fontScale="92500" lnSpcReduction="20000"/>
          </a:bodyPr>
          <a:lstStyle/>
          <a:p>
            <a:pPr>
              <a:buNone/>
            </a:pPr>
            <a:r>
              <a:rPr lang="id-ID" dirty="0" smtClean="0">
                <a:latin typeface="Times New Roman" pitchFamily="18" charset="0"/>
                <a:cs typeface="Times New Roman" pitchFamily="18" charset="0"/>
              </a:rPr>
              <a:t>	Pengelolaan kelas di perlukan karena dari hari ke hari dan bahkan dari waktu ke waktu tingkah laku dan perbuatan anak didik selalu berubah. Hari ini anak didik belajar dengan baik dan tenang, tetapi besok belum tentu. Kemarin terjadi persaingan yang sehat dalam kelompok, sebaliknya, di masa mendatang boleh jadi persaingan itu kurang sehat. Karena itu, kelas selalu dinamis dalam bentuk perilaku, perbuatan, sikap mental dan emosional anak didik jadi, pengelolaan kelas adalah  suatu upaya memberdaya gunakan potensi kelas yang ada seoptimal mungkin untuk mendukung proses interalsi edukatif mencapai tujuan pembelajaran.</a:t>
            </a:r>
            <a:endParaRPr lang="id-ID"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id-ID" dirty="0" smtClean="0">
                <a:latin typeface="Times New Roman" pitchFamily="18" charset="0"/>
                <a:cs typeface="Times New Roman" pitchFamily="18" charset="0"/>
              </a:rPr>
              <a:t>MASALAH PENGELOLAAN KELAS</a:t>
            </a:r>
            <a:endParaRPr lang="id-ID" dirty="0">
              <a:latin typeface="Times New Roman" pitchFamily="18" charset="0"/>
              <a:cs typeface="Times New Roman" pitchFamily="18" charset="0"/>
            </a:endParaRPr>
          </a:p>
        </p:txBody>
      </p:sp>
      <p:sp>
        <p:nvSpPr>
          <p:cNvPr id="3" name="Content Placeholder 2"/>
          <p:cNvSpPr>
            <a:spLocks noGrp="1"/>
          </p:cNvSpPr>
          <p:nvPr>
            <p:ph idx="1"/>
          </p:nvPr>
        </p:nvSpPr>
        <p:spPr>
          <a:xfrm>
            <a:off x="142844" y="1600200"/>
            <a:ext cx="8786874" cy="4972072"/>
          </a:xfrm>
        </p:spPr>
        <p:txBody>
          <a:bodyPr>
            <a:normAutofit fontScale="62500" lnSpcReduction="20000"/>
          </a:bodyPr>
          <a:lstStyle/>
          <a:p>
            <a:pPr>
              <a:buNone/>
            </a:pPr>
            <a:r>
              <a:rPr lang="id-ID" dirty="0" smtClean="0">
                <a:latin typeface="Times New Roman" pitchFamily="18" charset="0"/>
                <a:cs typeface="Times New Roman" pitchFamily="18" charset="0"/>
              </a:rPr>
              <a:t>	Tingkah </a:t>
            </a:r>
            <a:r>
              <a:rPr lang="id-ID" dirty="0">
                <a:latin typeface="Times New Roman" pitchFamily="18" charset="0"/>
                <a:cs typeface="Times New Roman" pitchFamily="18" charset="0"/>
              </a:rPr>
              <a:t>laku anak didik bervariasi. Variasi perilaku anak merupakan permasalahan bagi guru dalam upaya pngelolaan kelas. Menurut Made Pidarta, masalah-masalah pengelolaan kelas yang berhubungan dengan perilaku anak didik adalah	:</a:t>
            </a:r>
          </a:p>
          <a:p>
            <a:pPr marL="514350" lvl="0" indent="-514350">
              <a:buAutoNum type="arabicPeriod"/>
            </a:pPr>
            <a:r>
              <a:rPr lang="id-ID" b="1" dirty="0" smtClean="0">
                <a:latin typeface="Times New Roman" pitchFamily="18" charset="0"/>
                <a:cs typeface="Times New Roman" pitchFamily="18" charset="0"/>
              </a:rPr>
              <a:t>Kurang </a:t>
            </a:r>
            <a:r>
              <a:rPr lang="id-ID" b="1" dirty="0">
                <a:latin typeface="Times New Roman" pitchFamily="18" charset="0"/>
                <a:cs typeface="Times New Roman" pitchFamily="18" charset="0"/>
              </a:rPr>
              <a:t>Kesatuan</a:t>
            </a:r>
            <a:r>
              <a:rPr lang="id-ID" dirty="0">
                <a:latin typeface="Times New Roman" pitchFamily="18" charset="0"/>
                <a:cs typeface="Times New Roman" pitchFamily="18" charset="0"/>
              </a:rPr>
              <a:t>, misalanya dengan adanya kelompok-kelompok, klik-klik dan pertentangan jenis </a:t>
            </a:r>
            <a:r>
              <a:rPr lang="id-ID" dirty="0" smtClean="0">
                <a:latin typeface="Times New Roman" pitchFamily="18" charset="0"/>
                <a:cs typeface="Times New Roman" pitchFamily="18" charset="0"/>
              </a:rPr>
              <a:t>kelamin.</a:t>
            </a:r>
          </a:p>
          <a:p>
            <a:pPr marL="514350" lvl="0" indent="-514350">
              <a:buAutoNum type="arabicPeriod"/>
            </a:pPr>
            <a:r>
              <a:rPr lang="id-ID" b="1" dirty="0" smtClean="0">
                <a:latin typeface="Times New Roman" pitchFamily="18" charset="0"/>
                <a:cs typeface="Times New Roman" pitchFamily="18" charset="0"/>
              </a:rPr>
              <a:t>Tidak </a:t>
            </a:r>
            <a:r>
              <a:rPr lang="id-ID" b="1" dirty="0">
                <a:latin typeface="Times New Roman" pitchFamily="18" charset="0"/>
                <a:cs typeface="Times New Roman" pitchFamily="18" charset="0"/>
              </a:rPr>
              <a:t>ada standar perilaku dalam kerja kelompok</a:t>
            </a:r>
            <a:r>
              <a:rPr lang="id-ID" dirty="0">
                <a:latin typeface="Times New Roman" pitchFamily="18" charset="0"/>
                <a:cs typeface="Times New Roman" pitchFamily="18" charset="0"/>
              </a:rPr>
              <a:t>, misalnya ribut, bercakap-cakap, pergi kesana kemari dan </a:t>
            </a:r>
            <a:r>
              <a:rPr lang="id-ID" dirty="0" smtClean="0">
                <a:latin typeface="Times New Roman" pitchFamily="18" charset="0"/>
                <a:cs typeface="Times New Roman" pitchFamily="18" charset="0"/>
              </a:rPr>
              <a:t>sebaginya.</a:t>
            </a:r>
          </a:p>
          <a:p>
            <a:pPr marL="514350" lvl="0" indent="-514350">
              <a:buAutoNum type="arabicPeriod"/>
            </a:pPr>
            <a:r>
              <a:rPr lang="id-ID" b="1" dirty="0" smtClean="0">
                <a:latin typeface="Times New Roman" pitchFamily="18" charset="0"/>
                <a:cs typeface="Times New Roman" pitchFamily="18" charset="0"/>
              </a:rPr>
              <a:t>Reaksi </a:t>
            </a:r>
            <a:r>
              <a:rPr lang="id-ID" b="1" dirty="0">
                <a:latin typeface="Times New Roman" pitchFamily="18" charset="0"/>
                <a:cs typeface="Times New Roman" pitchFamily="18" charset="0"/>
              </a:rPr>
              <a:t>negatif terhadap anggota kelompok</a:t>
            </a:r>
            <a:r>
              <a:rPr lang="id-ID" dirty="0">
                <a:latin typeface="Times New Roman" pitchFamily="18" charset="0"/>
                <a:cs typeface="Times New Roman" pitchFamily="18" charset="0"/>
              </a:rPr>
              <a:t>, misalnya ribut, bermusuhan, mengucilkan dan merendahkan kelompok </a:t>
            </a:r>
            <a:r>
              <a:rPr lang="id-ID" dirty="0" smtClean="0">
                <a:latin typeface="Times New Roman" pitchFamily="18" charset="0"/>
                <a:cs typeface="Times New Roman" pitchFamily="18" charset="0"/>
              </a:rPr>
              <a:t>bodoh.</a:t>
            </a:r>
          </a:p>
          <a:p>
            <a:pPr marL="514350" lvl="0" indent="-514350">
              <a:buAutoNum type="arabicPeriod"/>
            </a:pPr>
            <a:r>
              <a:rPr lang="id-ID" b="1" dirty="0" smtClean="0">
                <a:latin typeface="Times New Roman" pitchFamily="18" charset="0"/>
                <a:cs typeface="Times New Roman" pitchFamily="18" charset="0"/>
              </a:rPr>
              <a:t>Kelas </a:t>
            </a:r>
            <a:r>
              <a:rPr lang="id-ID" b="1" dirty="0">
                <a:latin typeface="Times New Roman" pitchFamily="18" charset="0"/>
                <a:cs typeface="Times New Roman" pitchFamily="18" charset="0"/>
              </a:rPr>
              <a:t>mentolerasikan kekeliruan-kekeliruan temanya, menerima, dan mendorong perilaku anak didik yang </a:t>
            </a:r>
            <a:r>
              <a:rPr lang="id-ID" b="1" dirty="0" smtClean="0">
                <a:latin typeface="Times New Roman" pitchFamily="18" charset="0"/>
                <a:cs typeface="Times New Roman" pitchFamily="18" charset="0"/>
              </a:rPr>
              <a:t>keliru</a:t>
            </a:r>
            <a:r>
              <a:rPr lang="id-ID" dirty="0" smtClean="0">
                <a:latin typeface="Times New Roman" pitchFamily="18" charset="0"/>
                <a:cs typeface="Times New Roman" pitchFamily="18" charset="0"/>
              </a:rPr>
              <a:t>.</a:t>
            </a:r>
          </a:p>
          <a:p>
            <a:pPr marL="514350" lvl="0" indent="-514350">
              <a:buAutoNum type="arabicPeriod"/>
            </a:pPr>
            <a:r>
              <a:rPr lang="id-ID" b="1" dirty="0" smtClean="0">
                <a:latin typeface="Times New Roman" pitchFamily="18" charset="0"/>
                <a:cs typeface="Times New Roman" pitchFamily="18" charset="0"/>
              </a:rPr>
              <a:t>Mudah </a:t>
            </a:r>
            <a:r>
              <a:rPr lang="id-ID" b="1" dirty="0">
                <a:latin typeface="Times New Roman" pitchFamily="18" charset="0"/>
                <a:cs typeface="Times New Roman" pitchFamily="18" charset="0"/>
              </a:rPr>
              <a:t>mereaksi  ke hal-hal negatif/terganggu,</a:t>
            </a:r>
            <a:r>
              <a:rPr lang="id-ID" dirty="0">
                <a:latin typeface="Times New Roman" pitchFamily="18" charset="0"/>
                <a:cs typeface="Times New Roman" pitchFamily="18" charset="0"/>
              </a:rPr>
              <a:t> misalnya bila di datangi mentor, tamu-tamu, iklim yang berubah dan </a:t>
            </a:r>
            <a:r>
              <a:rPr lang="id-ID" dirty="0" smtClean="0">
                <a:latin typeface="Times New Roman" pitchFamily="18" charset="0"/>
                <a:cs typeface="Times New Roman" pitchFamily="18" charset="0"/>
              </a:rPr>
              <a:t>sebagainya.</a:t>
            </a:r>
          </a:p>
          <a:p>
            <a:pPr marL="514350" lvl="0" indent="-514350">
              <a:buAutoNum type="arabicPeriod"/>
            </a:pPr>
            <a:r>
              <a:rPr lang="id-ID" b="1" dirty="0" smtClean="0">
                <a:latin typeface="Times New Roman" pitchFamily="18" charset="0"/>
                <a:cs typeface="Times New Roman" pitchFamily="18" charset="0"/>
              </a:rPr>
              <a:t>Moral </a:t>
            </a:r>
            <a:r>
              <a:rPr lang="id-ID" b="1" dirty="0">
                <a:latin typeface="Times New Roman" pitchFamily="18" charset="0"/>
                <a:cs typeface="Times New Roman" pitchFamily="18" charset="0"/>
              </a:rPr>
              <a:t>rendah, permusuhan, agresif,</a:t>
            </a:r>
            <a:r>
              <a:rPr lang="id-ID" dirty="0">
                <a:latin typeface="Times New Roman" pitchFamily="18" charset="0"/>
                <a:cs typeface="Times New Roman" pitchFamily="18" charset="0"/>
              </a:rPr>
              <a:t> misalanya di dalam lembaga yang alat-alat belajarnya kurang, kekurangan uang, dan lain </a:t>
            </a:r>
            <a:r>
              <a:rPr lang="id-ID" dirty="0" smtClean="0">
                <a:latin typeface="Times New Roman" pitchFamily="18" charset="0"/>
                <a:cs typeface="Times New Roman" pitchFamily="18" charset="0"/>
              </a:rPr>
              <a:t>lainya.</a:t>
            </a:r>
          </a:p>
          <a:p>
            <a:pPr marL="514350" lvl="0" indent="-514350">
              <a:buAutoNum type="arabicPeriod"/>
            </a:pPr>
            <a:r>
              <a:rPr lang="id-ID" b="1" dirty="0" smtClean="0">
                <a:latin typeface="Times New Roman" pitchFamily="18" charset="0"/>
                <a:cs typeface="Times New Roman" pitchFamily="18" charset="0"/>
              </a:rPr>
              <a:t>Tidak </a:t>
            </a:r>
            <a:r>
              <a:rPr lang="id-ID" b="1" dirty="0">
                <a:latin typeface="Times New Roman" pitchFamily="18" charset="0"/>
                <a:cs typeface="Times New Roman" pitchFamily="18" charset="0"/>
              </a:rPr>
              <a:t>mampu menyesuaikan dengan lingkungan yang berubah</a:t>
            </a:r>
            <a:r>
              <a:rPr lang="id-ID" dirty="0">
                <a:latin typeface="Times New Roman" pitchFamily="18" charset="0"/>
                <a:cs typeface="Times New Roman" pitchFamily="18" charset="0"/>
              </a:rPr>
              <a:t>, seperti  tugas –tugas tambahan, anggota kelas yang baru, situasi baru dan sebagainya.</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85720" y="428604"/>
            <a:ext cx="8572560" cy="6143668"/>
          </a:xfrm>
        </p:spPr>
        <p:txBody>
          <a:bodyPr>
            <a:normAutofit fontScale="62500" lnSpcReduction="20000"/>
          </a:bodyPr>
          <a:lstStyle/>
          <a:p>
            <a:pPr>
              <a:buNone/>
            </a:pPr>
            <a:r>
              <a:rPr lang="id-ID" dirty="0" smtClean="0">
                <a:latin typeface="Times New Roman" pitchFamily="18" charset="0"/>
                <a:cs typeface="Times New Roman" pitchFamily="18" charset="0"/>
              </a:rPr>
              <a:t>	Variasi </a:t>
            </a:r>
            <a:r>
              <a:rPr lang="id-ID" dirty="0">
                <a:latin typeface="Times New Roman" pitchFamily="18" charset="0"/>
                <a:cs typeface="Times New Roman" pitchFamily="18" charset="0"/>
              </a:rPr>
              <a:t>perilaku anak didik itu menurut Made Pidarta bukan tanpa sebab. Faktor-faktor penyebab itu adalah</a:t>
            </a:r>
            <a:r>
              <a:rPr lang="id-ID" dirty="0" smtClean="0">
                <a:latin typeface="Times New Roman" pitchFamily="18" charset="0"/>
                <a:cs typeface="Times New Roman" pitchFamily="18" charset="0"/>
              </a:rPr>
              <a:t>.</a:t>
            </a:r>
          </a:p>
          <a:p>
            <a:pPr>
              <a:buNone/>
            </a:pPr>
            <a:endParaRPr lang="id-ID" dirty="0">
              <a:latin typeface="Times New Roman" pitchFamily="18" charset="0"/>
              <a:cs typeface="Times New Roman" pitchFamily="18" charset="0"/>
            </a:endParaRPr>
          </a:p>
          <a:p>
            <a:pPr marL="514350" lvl="0" indent="-514350">
              <a:buAutoNum type="arabicPeriod"/>
            </a:pPr>
            <a:r>
              <a:rPr lang="id-ID" dirty="0" smtClean="0">
                <a:latin typeface="Times New Roman" pitchFamily="18" charset="0"/>
                <a:cs typeface="Times New Roman" pitchFamily="18" charset="0"/>
              </a:rPr>
              <a:t>Pengelompokan </a:t>
            </a:r>
            <a:r>
              <a:rPr lang="id-ID" dirty="0">
                <a:latin typeface="Times New Roman" pitchFamily="18" charset="0"/>
                <a:cs typeface="Times New Roman" pitchFamily="18" charset="0"/>
              </a:rPr>
              <a:t>(Pandai, sedang, bodoh) kelompok bodoh akan menjadi sumber negatif, penolakan atau </a:t>
            </a:r>
            <a:r>
              <a:rPr lang="id-ID" dirty="0" smtClean="0">
                <a:latin typeface="Times New Roman" pitchFamily="18" charset="0"/>
                <a:cs typeface="Times New Roman" pitchFamily="18" charset="0"/>
              </a:rPr>
              <a:t>apatis.</a:t>
            </a:r>
          </a:p>
          <a:p>
            <a:pPr marL="514350" lvl="0" indent="-514350">
              <a:buAutoNum type="arabicPeriod"/>
            </a:pPr>
            <a:r>
              <a:rPr lang="id-ID" dirty="0" smtClean="0">
                <a:latin typeface="Times New Roman" pitchFamily="18" charset="0"/>
                <a:cs typeface="Times New Roman" pitchFamily="18" charset="0"/>
              </a:rPr>
              <a:t>Karakteristik </a:t>
            </a:r>
            <a:r>
              <a:rPr lang="id-ID" dirty="0">
                <a:latin typeface="Times New Roman" pitchFamily="18" charset="0"/>
                <a:cs typeface="Times New Roman" pitchFamily="18" charset="0"/>
              </a:rPr>
              <a:t>individual, seperti kemampuan kurang, ketidakpuasan atau dari latar belakang ekonomi rendah yang menghalangi </a:t>
            </a:r>
            <a:r>
              <a:rPr lang="id-ID" dirty="0" smtClean="0">
                <a:latin typeface="Times New Roman" pitchFamily="18" charset="0"/>
                <a:cs typeface="Times New Roman" pitchFamily="18" charset="0"/>
              </a:rPr>
              <a:t>kemampuanya.</a:t>
            </a:r>
          </a:p>
          <a:p>
            <a:pPr marL="514350" lvl="0" indent="-514350">
              <a:buAutoNum type="arabicPeriod"/>
            </a:pPr>
            <a:r>
              <a:rPr lang="id-ID" dirty="0" smtClean="0">
                <a:latin typeface="Times New Roman" pitchFamily="18" charset="0"/>
                <a:cs typeface="Times New Roman" pitchFamily="18" charset="0"/>
              </a:rPr>
              <a:t>Kelompok </a:t>
            </a:r>
            <a:r>
              <a:rPr lang="id-ID" dirty="0">
                <a:latin typeface="Times New Roman" pitchFamily="18" charset="0"/>
                <a:cs typeface="Times New Roman" pitchFamily="18" charset="0"/>
              </a:rPr>
              <a:t>pandai merasa terhalang teman temanya yang tidak seperti dia. Kelompok ini sering menolak standar yang telah di berikan guru, sering juga kelompok ini membentuk norma sendiri yang tidak sesuai degan harapan </a:t>
            </a:r>
            <a:r>
              <a:rPr lang="id-ID" dirty="0" smtClean="0">
                <a:latin typeface="Times New Roman" pitchFamily="18" charset="0"/>
                <a:cs typeface="Times New Roman" pitchFamily="18" charset="0"/>
              </a:rPr>
              <a:t>sekolah.</a:t>
            </a:r>
          </a:p>
          <a:p>
            <a:pPr marL="514350" lvl="0" indent="-514350">
              <a:buAutoNum type="arabicPeriod"/>
            </a:pPr>
            <a:r>
              <a:rPr lang="id-ID" dirty="0" smtClean="0">
                <a:latin typeface="Times New Roman" pitchFamily="18" charset="0"/>
                <a:cs typeface="Times New Roman" pitchFamily="18" charset="0"/>
              </a:rPr>
              <a:t>Dalam </a:t>
            </a:r>
            <a:r>
              <a:rPr lang="id-ID" dirty="0">
                <a:latin typeface="Times New Roman" pitchFamily="18" charset="0"/>
                <a:cs typeface="Times New Roman" pitchFamily="18" charset="0"/>
              </a:rPr>
              <a:t>latihan di harapkan seluruh anak didik tenang dan bekerja sepanjang jam pembelajaran, kalau ada interupsi atau interaksi mungkin menerka merasa tegang atau cemas. Karena itu perilaku perilaku menyimpang seorang dua orang bisa di toleransi asal tidak merusak </a:t>
            </a:r>
            <a:r>
              <a:rPr lang="id-ID" dirty="0" smtClean="0">
                <a:latin typeface="Times New Roman" pitchFamily="18" charset="0"/>
                <a:cs typeface="Times New Roman" pitchFamily="18" charset="0"/>
              </a:rPr>
              <a:t>kesatuan.</a:t>
            </a:r>
          </a:p>
          <a:p>
            <a:pPr marL="514350" lvl="0" indent="-514350">
              <a:buAutoNum type="arabicPeriod"/>
            </a:pPr>
            <a:r>
              <a:rPr lang="id-ID" dirty="0" smtClean="0">
                <a:latin typeface="Times New Roman" pitchFamily="18" charset="0"/>
                <a:cs typeface="Times New Roman" pitchFamily="18" charset="0"/>
              </a:rPr>
              <a:t>Dari </a:t>
            </a:r>
            <a:r>
              <a:rPr lang="id-ID" dirty="0">
                <a:latin typeface="Times New Roman" pitchFamily="18" charset="0"/>
                <a:cs typeface="Times New Roman" pitchFamily="18" charset="0"/>
              </a:rPr>
              <a:t>organisasi kurikulum tim teaching, misalnya anak didik pergi dari satu guru ke guru yang lain dan dari kelompok satu ke kelompok yang lain.sehingga tenaga mereka  banyak dipakai berjaan, harus menyesuaikan diri berkali kali, tidak ada ke stabilan dan harus meyesuaikan terhadap guru dan metode metodenya (guru wak). Pengembangan diri yang sesungguhnya bersumber dari hubungan sosial menjadi terlambat.</a:t>
            </a:r>
          </a:p>
          <a:p>
            <a:pPr>
              <a:buNone/>
            </a:pPr>
            <a:endParaRPr lang="id-ID"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latin typeface="Times New Roman" pitchFamily="18" charset="0"/>
                <a:cs typeface="Times New Roman" pitchFamily="18" charset="0"/>
              </a:rPr>
              <a:t>PENATAAN RUANG KELAS</a:t>
            </a:r>
            <a:endParaRPr lang="id-ID" dirty="0">
              <a:latin typeface="Times New Roman" pitchFamily="18" charset="0"/>
              <a:cs typeface="Times New Roman" pitchFamily="18" charset="0"/>
            </a:endParaRPr>
          </a:p>
        </p:txBody>
      </p:sp>
      <p:sp>
        <p:nvSpPr>
          <p:cNvPr id="3" name="Content Placeholder 2"/>
          <p:cNvSpPr>
            <a:spLocks noGrp="1"/>
          </p:cNvSpPr>
          <p:nvPr>
            <p:ph idx="1"/>
          </p:nvPr>
        </p:nvSpPr>
        <p:spPr>
          <a:xfrm>
            <a:off x="457200" y="1600200"/>
            <a:ext cx="8229600" cy="4972072"/>
          </a:xfrm>
        </p:spPr>
        <p:txBody>
          <a:bodyPr>
            <a:normAutofit fontScale="85000" lnSpcReduction="20000"/>
          </a:bodyPr>
          <a:lstStyle/>
          <a:p>
            <a:pPr>
              <a:buNone/>
            </a:pPr>
            <a:r>
              <a:rPr lang="id-ID" dirty="0" smtClean="0">
                <a:latin typeface="Times New Roman" pitchFamily="18" charset="0"/>
                <a:cs typeface="Times New Roman" pitchFamily="18" charset="0"/>
              </a:rPr>
              <a:t>	Penyusunan </a:t>
            </a:r>
            <a:r>
              <a:rPr lang="id-ID" dirty="0">
                <a:latin typeface="Times New Roman" pitchFamily="18" charset="0"/>
                <a:cs typeface="Times New Roman" pitchFamily="18" charset="0"/>
              </a:rPr>
              <a:t>dan pengaturan ruang belajar hendaknya memungkinkan anak didik duduk berkelompok dan memudahkan guru bergerak secara leluasa. Dalam pengaturan ruan belajar, hal-hal yang perlu di perhatikan	:</a:t>
            </a:r>
            <a:endParaRPr lang="id-ID" sz="2800" dirty="0">
              <a:latin typeface="Times New Roman" pitchFamily="18" charset="0"/>
              <a:cs typeface="Times New Roman" pitchFamily="18" charset="0"/>
            </a:endParaRPr>
          </a:p>
          <a:p>
            <a:pPr>
              <a:buFontTx/>
              <a:buChar char="-"/>
            </a:pPr>
            <a:r>
              <a:rPr lang="id-ID" dirty="0" smtClean="0">
                <a:latin typeface="Times New Roman" pitchFamily="18" charset="0"/>
                <a:cs typeface="Times New Roman" pitchFamily="18" charset="0"/>
              </a:rPr>
              <a:t>Ukuran </a:t>
            </a:r>
            <a:r>
              <a:rPr lang="id-ID" dirty="0">
                <a:latin typeface="Times New Roman" pitchFamily="18" charset="0"/>
                <a:cs typeface="Times New Roman" pitchFamily="18" charset="0"/>
              </a:rPr>
              <a:t>dan betuk </a:t>
            </a:r>
            <a:r>
              <a:rPr lang="id-ID" dirty="0" smtClean="0">
                <a:latin typeface="Times New Roman" pitchFamily="18" charset="0"/>
                <a:cs typeface="Times New Roman" pitchFamily="18" charset="0"/>
              </a:rPr>
              <a:t>kelas</a:t>
            </a:r>
            <a:endParaRPr lang="id-ID" sz="2400" dirty="0" smtClean="0">
              <a:latin typeface="Times New Roman" pitchFamily="18" charset="0"/>
              <a:cs typeface="Times New Roman" pitchFamily="18" charset="0"/>
            </a:endParaRPr>
          </a:p>
          <a:p>
            <a:pPr>
              <a:buFontTx/>
              <a:buChar char="-"/>
            </a:pPr>
            <a:r>
              <a:rPr lang="id-ID" dirty="0" smtClean="0">
                <a:latin typeface="Times New Roman" pitchFamily="18" charset="0"/>
                <a:cs typeface="Times New Roman" pitchFamily="18" charset="0"/>
              </a:rPr>
              <a:t>Bentuk </a:t>
            </a:r>
            <a:r>
              <a:rPr lang="id-ID" dirty="0">
                <a:latin typeface="Times New Roman" pitchFamily="18" charset="0"/>
                <a:cs typeface="Times New Roman" pitchFamily="18" charset="0"/>
              </a:rPr>
              <a:t>serta ukuran bangku dan meja anak </a:t>
            </a:r>
            <a:r>
              <a:rPr lang="id-ID" dirty="0" smtClean="0">
                <a:latin typeface="Times New Roman" pitchFamily="18" charset="0"/>
                <a:cs typeface="Times New Roman" pitchFamily="18" charset="0"/>
              </a:rPr>
              <a:t>didik</a:t>
            </a:r>
            <a:endParaRPr lang="id-ID" sz="2400" dirty="0" smtClean="0">
              <a:latin typeface="Times New Roman" pitchFamily="18" charset="0"/>
              <a:cs typeface="Times New Roman" pitchFamily="18" charset="0"/>
            </a:endParaRPr>
          </a:p>
          <a:p>
            <a:pPr>
              <a:buFontTx/>
              <a:buChar char="-"/>
            </a:pPr>
            <a:r>
              <a:rPr lang="id-ID" dirty="0" smtClean="0">
                <a:latin typeface="Times New Roman" pitchFamily="18" charset="0"/>
                <a:cs typeface="Times New Roman" pitchFamily="18" charset="0"/>
              </a:rPr>
              <a:t>Jumlah </a:t>
            </a:r>
            <a:r>
              <a:rPr lang="id-ID" dirty="0">
                <a:latin typeface="Times New Roman" pitchFamily="18" charset="0"/>
                <a:cs typeface="Times New Roman" pitchFamily="18" charset="0"/>
              </a:rPr>
              <a:t>anak didik dalam </a:t>
            </a:r>
            <a:r>
              <a:rPr lang="id-ID" dirty="0" smtClean="0">
                <a:latin typeface="Times New Roman" pitchFamily="18" charset="0"/>
                <a:cs typeface="Times New Roman" pitchFamily="18" charset="0"/>
              </a:rPr>
              <a:t>kelas</a:t>
            </a:r>
            <a:endParaRPr lang="id-ID" sz="2400" dirty="0" smtClean="0">
              <a:latin typeface="Times New Roman" pitchFamily="18" charset="0"/>
              <a:cs typeface="Times New Roman" pitchFamily="18" charset="0"/>
            </a:endParaRPr>
          </a:p>
          <a:p>
            <a:pPr>
              <a:buFontTx/>
              <a:buChar char="-"/>
            </a:pPr>
            <a:r>
              <a:rPr lang="id-ID" dirty="0" smtClean="0">
                <a:latin typeface="Times New Roman" pitchFamily="18" charset="0"/>
                <a:cs typeface="Times New Roman" pitchFamily="18" charset="0"/>
              </a:rPr>
              <a:t>Jumlah </a:t>
            </a:r>
            <a:r>
              <a:rPr lang="id-ID" dirty="0">
                <a:latin typeface="Times New Roman" pitchFamily="18" charset="0"/>
                <a:cs typeface="Times New Roman" pitchFamily="18" charset="0"/>
              </a:rPr>
              <a:t>anak didik dalam setiap </a:t>
            </a:r>
            <a:r>
              <a:rPr lang="id-ID" dirty="0" smtClean="0">
                <a:latin typeface="Times New Roman" pitchFamily="18" charset="0"/>
                <a:cs typeface="Times New Roman" pitchFamily="18" charset="0"/>
              </a:rPr>
              <a:t>kelompok</a:t>
            </a:r>
            <a:endParaRPr lang="id-ID" sz="2400" dirty="0" smtClean="0">
              <a:latin typeface="Times New Roman" pitchFamily="18" charset="0"/>
              <a:cs typeface="Times New Roman" pitchFamily="18" charset="0"/>
            </a:endParaRPr>
          </a:p>
          <a:p>
            <a:pPr>
              <a:buFontTx/>
              <a:buChar char="-"/>
            </a:pPr>
            <a:r>
              <a:rPr lang="id-ID" dirty="0" smtClean="0">
                <a:latin typeface="Times New Roman" pitchFamily="18" charset="0"/>
                <a:cs typeface="Times New Roman" pitchFamily="18" charset="0"/>
              </a:rPr>
              <a:t>Jumlah </a:t>
            </a:r>
            <a:r>
              <a:rPr lang="id-ID" dirty="0">
                <a:latin typeface="Times New Roman" pitchFamily="18" charset="0"/>
                <a:cs typeface="Times New Roman" pitchFamily="18" charset="0"/>
              </a:rPr>
              <a:t>kelompok dalam </a:t>
            </a:r>
            <a:r>
              <a:rPr lang="id-ID" dirty="0" smtClean="0">
                <a:latin typeface="Times New Roman" pitchFamily="18" charset="0"/>
                <a:cs typeface="Times New Roman" pitchFamily="18" charset="0"/>
              </a:rPr>
              <a:t>kelas</a:t>
            </a:r>
            <a:endParaRPr lang="id-ID" sz="2400" dirty="0" smtClean="0">
              <a:latin typeface="Times New Roman" pitchFamily="18" charset="0"/>
              <a:cs typeface="Times New Roman" pitchFamily="18" charset="0"/>
            </a:endParaRPr>
          </a:p>
          <a:p>
            <a:pPr>
              <a:buFontTx/>
              <a:buChar char="-"/>
            </a:pPr>
            <a:r>
              <a:rPr lang="id-ID" dirty="0" smtClean="0">
                <a:latin typeface="Times New Roman" pitchFamily="18" charset="0"/>
                <a:cs typeface="Times New Roman" pitchFamily="18" charset="0"/>
              </a:rPr>
              <a:t>Komposisi </a:t>
            </a:r>
            <a:r>
              <a:rPr lang="id-ID" dirty="0">
                <a:latin typeface="Times New Roman" pitchFamily="18" charset="0"/>
                <a:cs typeface="Times New Roman" pitchFamily="18" charset="0"/>
              </a:rPr>
              <a:t>nak didik dalam kelompok (seperti anak didik pandai dengan anak didik kurang pandai,pria dengan wanita</a:t>
            </a:r>
            <a:r>
              <a:rPr lang="id-ID" dirty="0" smtClean="0">
                <a:latin typeface="Times New Roman" pitchFamily="18" charset="0"/>
                <a:cs typeface="Times New Roman" pitchFamily="18" charset="0"/>
              </a:rPr>
              <a:t>).</a:t>
            </a:r>
            <a:endParaRPr lang="id-ID" sz="2400"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857232"/>
            <a:ext cx="8229600" cy="5268931"/>
          </a:xfrm>
        </p:spPr>
        <p:txBody>
          <a:bodyPr/>
          <a:lstStyle/>
          <a:p>
            <a:pPr>
              <a:buNone/>
            </a:pPr>
            <a:r>
              <a:rPr lang="id-ID" dirty="0" smtClean="0">
                <a:latin typeface="Times New Roman" pitchFamily="18" charset="0"/>
                <a:cs typeface="Times New Roman" pitchFamily="18" charset="0"/>
              </a:rPr>
              <a:t>	Dalam </a:t>
            </a:r>
            <a:r>
              <a:rPr lang="id-ID" dirty="0">
                <a:latin typeface="Times New Roman" pitchFamily="18" charset="0"/>
                <a:cs typeface="Times New Roman" pitchFamily="18" charset="0"/>
              </a:rPr>
              <a:t>penataan ruang kelas</a:t>
            </a:r>
            <a:r>
              <a:rPr lang="id-ID" dirty="0" smtClean="0">
                <a:latin typeface="Times New Roman" pitchFamily="18" charset="0"/>
                <a:cs typeface="Times New Roman" pitchFamily="18" charset="0"/>
              </a:rPr>
              <a:t>, pengaturan </a:t>
            </a:r>
            <a:r>
              <a:rPr lang="id-ID" dirty="0">
                <a:latin typeface="Times New Roman" pitchFamily="18" charset="0"/>
                <a:cs typeface="Times New Roman" pitchFamily="18" charset="0"/>
              </a:rPr>
              <a:t>bisa berdasarkan tujuan pengajaran</a:t>
            </a:r>
            <a:r>
              <a:rPr lang="id-ID" dirty="0" smtClean="0">
                <a:latin typeface="Times New Roman" pitchFamily="18" charset="0"/>
                <a:cs typeface="Times New Roman" pitchFamily="18" charset="0"/>
              </a:rPr>
              <a:t>, waktu </a:t>
            </a:r>
            <a:r>
              <a:rPr lang="id-ID" dirty="0">
                <a:latin typeface="Times New Roman" pitchFamily="18" charset="0"/>
                <a:cs typeface="Times New Roman" pitchFamily="18" charset="0"/>
              </a:rPr>
              <a:t>yang tersedia dan kepentingan belajar siswa aktif</a:t>
            </a:r>
            <a:r>
              <a:rPr lang="id-ID" dirty="0" smtClean="0">
                <a:latin typeface="Times New Roman" pitchFamily="18" charset="0"/>
                <a:cs typeface="Times New Roman" pitchFamily="18" charset="0"/>
              </a:rPr>
              <a:t>. Antara lain :</a:t>
            </a:r>
            <a:endParaRPr lang="id-ID" dirty="0">
              <a:latin typeface="Times New Roman" pitchFamily="18" charset="0"/>
              <a:cs typeface="Times New Roman" pitchFamily="18" charset="0"/>
            </a:endParaRPr>
          </a:p>
          <a:p>
            <a:pPr>
              <a:buNone/>
            </a:pPr>
            <a:r>
              <a:rPr lang="id-ID" dirty="0" smtClean="0">
                <a:latin typeface="Times New Roman" pitchFamily="18" charset="0"/>
                <a:cs typeface="Times New Roman" pitchFamily="18" charset="0"/>
              </a:rPr>
              <a:t>1. Pengaturan </a:t>
            </a:r>
            <a:r>
              <a:rPr lang="id-ID" dirty="0">
                <a:latin typeface="Times New Roman" pitchFamily="18" charset="0"/>
                <a:cs typeface="Times New Roman" pitchFamily="18" charset="0"/>
              </a:rPr>
              <a:t>Tempat Duduk</a:t>
            </a:r>
          </a:p>
          <a:p>
            <a:pPr lvl="0">
              <a:buNone/>
            </a:pPr>
            <a:r>
              <a:rPr lang="id-ID" dirty="0" smtClean="0">
                <a:latin typeface="Times New Roman" pitchFamily="18" charset="0"/>
                <a:cs typeface="Times New Roman" pitchFamily="18" charset="0"/>
              </a:rPr>
              <a:t>2. Pengaturan </a:t>
            </a:r>
            <a:r>
              <a:rPr lang="id-ID" dirty="0">
                <a:latin typeface="Times New Roman" pitchFamily="18" charset="0"/>
                <a:cs typeface="Times New Roman" pitchFamily="18" charset="0"/>
              </a:rPr>
              <a:t>Alat-alat </a:t>
            </a:r>
            <a:r>
              <a:rPr lang="id-ID" dirty="0" smtClean="0">
                <a:latin typeface="Times New Roman" pitchFamily="18" charset="0"/>
                <a:cs typeface="Times New Roman" pitchFamily="18" charset="0"/>
              </a:rPr>
              <a:t>Pengajaran</a:t>
            </a:r>
          </a:p>
          <a:p>
            <a:pPr>
              <a:buNone/>
            </a:pPr>
            <a:r>
              <a:rPr lang="id-ID" dirty="0" smtClean="0">
                <a:latin typeface="Times New Roman" pitchFamily="18" charset="0"/>
                <a:cs typeface="Times New Roman" pitchFamily="18" charset="0"/>
              </a:rPr>
              <a:t>3. </a:t>
            </a:r>
            <a:r>
              <a:rPr lang="id-ID" dirty="0">
                <a:latin typeface="Times New Roman" pitchFamily="18" charset="0"/>
                <a:cs typeface="Times New Roman" pitchFamily="18" charset="0"/>
              </a:rPr>
              <a:t>Penataan Keindahan dan Kebersihan Kelas</a:t>
            </a:r>
          </a:p>
          <a:p>
            <a:pPr>
              <a:buNone/>
            </a:pPr>
            <a:r>
              <a:rPr lang="id-ID" dirty="0" smtClean="0">
                <a:latin typeface="Times New Roman" pitchFamily="18" charset="0"/>
                <a:cs typeface="Times New Roman" pitchFamily="18" charset="0"/>
              </a:rPr>
              <a:t>4. </a:t>
            </a:r>
            <a:r>
              <a:rPr lang="id-ID" dirty="0">
                <a:latin typeface="Times New Roman" pitchFamily="18" charset="0"/>
                <a:cs typeface="Times New Roman" pitchFamily="18" charset="0"/>
              </a:rPr>
              <a:t>Ventilasi  dan Tata Cahayanya</a:t>
            </a:r>
          </a:p>
          <a:p>
            <a:pPr lvl="0">
              <a:buNone/>
            </a:pPr>
            <a:endParaRPr lang="id-ID" dirty="0"/>
          </a:p>
          <a:p>
            <a:endParaRPr lang="id-ID"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latin typeface="Times New Roman" pitchFamily="18" charset="0"/>
                <a:cs typeface="Times New Roman" pitchFamily="18" charset="0"/>
              </a:rPr>
              <a:t>PENGATURAN ANAK DIDIK</a:t>
            </a:r>
            <a:endParaRPr lang="id-ID" dirty="0">
              <a:latin typeface="Times New Roman" pitchFamily="18" charset="0"/>
              <a:cs typeface="Times New Roman" pitchFamily="18" charset="0"/>
            </a:endParaRPr>
          </a:p>
        </p:txBody>
      </p:sp>
      <p:sp>
        <p:nvSpPr>
          <p:cNvPr id="3" name="Content Placeholder 2"/>
          <p:cNvSpPr>
            <a:spLocks noGrp="1"/>
          </p:cNvSpPr>
          <p:nvPr>
            <p:ph idx="1"/>
          </p:nvPr>
        </p:nvSpPr>
        <p:spPr>
          <a:xfrm>
            <a:off x="285720" y="1600200"/>
            <a:ext cx="8643998" cy="5043510"/>
          </a:xfrm>
        </p:spPr>
        <p:txBody>
          <a:bodyPr>
            <a:normAutofit fontScale="62500" lnSpcReduction="20000"/>
          </a:bodyPr>
          <a:lstStyle/>
          <a:p>
            <a:pPr>
              <a:buNone/>
            </a:pPr>
            <a:r>
              <a:rPr lang="id-ID" dirty="0">
                <a:latin typeface="Times New Roman" pitchFamily="18" charset="0"/>
                <a:cs typeface="Times New Roman" pitchFamily="18" charset="0"/>
              </a:rPr>
              <a:t>	</a:t>
            </a:r>
            <a:r>
              <a:rPr lang="id-ID" dirty="0" smtClean="0">
                <a:latin typeface="Times New Roman" pitchFamily="18" charset="0"/>
                <a:cs typeface="Times New Roman" pitchFamily="18" charset="0"/>
              </a:rPr>
              <a:t>Kegiatan </a:t>
            </a:r>
            <a:r>
              <a:rPr lang="id-ID" dirty="0">
                <a:latin typeface="Times New Roman" pitchFamily="18" charset="0"/>
                <a:cs typeface="Times New Roman" pitchFamily="18" charset="0"/>
              </a:rPr>
              <a:t>interaksi edukatif dengan pendekatan kelompok menghendaki penijuan pada aspek perbedaan individual anak didik. Postur anak didik yang tinggi sebaiknya di tempatkan di belakang anak didik yang mengalami gangguan penglihatan atau pendengaran sebaiknya di tempatkan di belakang. Anak didik yang mengalami gaangguan penglihatan atau pendengaran sebaiknya di tempatkan di tempat kelas dengan begitu, mata anak didik yang minus dapat melihat jelas di papan tulis dengan cukup baik. Penempatan anak didik yang mengalami gangguan pendengaran di depan akan mempermudah anak untuk menyimak apa yang di sampaikan guru. Sisilain yang perlu di perhatikan oleh guru dalam pengelompokan anak didik adalah jenis kelamin. Anak didik yang cerdas sebaiknya di gabungkan dengan anak didik yang kurang cerdas. Anak didik yang pandai bicara sebaiknya di gabungan dengan anak didik yang pendiam. Sekelompok anak didik yang gemar membuat keributan dan suka di ganggu temannya akan lebih baik bila tempat duduk nya di pisah pisah dan tidak lepas dari pengawasan guru. Pola pengelompokan anak didik seperti itu dimaksud agar kelas tidak di dominasi oleh satu kelompok, tetapi yang terjadi dalam belajar adalah persaingan yang positif</a:t>
            </a:r>
            <a:r>
              <a:rPr lang="id-ID" dirty="0" smtClean="0">
                <a:latin typeface="Times New Roman" pitchFamily="18" charset="0"/>
                <a:cs typeface="Times New Roman" pitchFamily="18" charset="0"/>
              </a:rPr>
              <a:t>.</a:t>
            </a:r>
            <a:endParaRPr lang="id-ID"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785794"/>
            <a:ext cx="8229600" cy="5340369"/>
          </a:xfrm>
        </p:spPr>
        <p:txBody>
          <a:bodyPr>
            <a:normAutofit fontScale="92500" lnSpcReduction="10000"/>
          </a:bodyPr>
          <a:lstStyle/>
          <a:p>
            <a:pPr lvl="0">
              <a:buNone/>
            </a:pPr>
            <a:r>
              <a:rPr lang="id-ID" b="1" dirty="0" smtClean="0">
                <a:latin typeface="Times New Roman" pitchFamily="18" charset="0"/>
                <a:cs typeface="Times New Roman" pitchFamily="18" charset="0"/>
              </a:rPr>
              <a:t>1. Pembentukan </a:t>
            </a:r>
            <a:r>
              <a:rPr lang="id-ID" b="1" dirty="0">
                <a:latin typeface="Times New Roman" pitchFamily="18" charset="0"/>
                <a:cs typeface="Times New Roman" pitchFamily="18" charset="0"/>
              </a:rPr>
              <a:t>Organisasi</a:t>
            </a:r>
            <a:endParaRPr lang="id-ID" dirty="0">
              <a:latin typeface="Times New Roman" pitchFamily="18" charset="0"/>
              <a:cs typeface="Times New Roman" pitchFamily="18" charset="0"/>
            </a:endParaRPr>
          </a:p>
          <a:p>
            <a:pPr>
              <a:buNone/>
            </a:pPr>
            <a:r>
              <a:rPr lang="id-ID" dirty="0" smtClean="0">
                <a:latin typeface="Times New Roman" pitchFamily="18" charset="0"/>
                <a:cs typeface="Times New Roman" pitchFamily="18" charset="0"/>
              </a:rPr>
              <a:t>	Untuk </a:t>
            </a:r>
            <a:r>
              <a:rPr lang="id-ID" dirty="0">
                <a:latin typeface="Times New Roman" pitchFamily="18" charset="0"/>
                <a:cs typeface="Times New Roman" pitchFamily="18" charset="0"/>
              </a:rPr>
              <a:t>melatih  dan menciptakan ketertiban kelas, perlu di bentuk organisasi anak didik di dalam kelas. Pembentukan organisasi kelas merupakan langkah awal  melatih dan membina anak didik dalam berorganisasi. Mereka di latih untuk belajar bertanggung jawab  atas tugas yang di  percayakan. Organisasi anak didik dapat membantu guru dalam menyediakan sarana pengajaran, seperti menyediakan kapur, alat peraga, buku paket, mengisi presensi siswa atau guru dan sebagainya.</a:t>
            </a:r>
          </a:p>
          <a:p>
            <a:pPr>
              <a:buNone/>
            </a:pPr>
            <a:endParaRPr lang="id-ID"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71480"/>
            <a:ext cx="8229600" cy="5554683"/>
          </a:xfrm>
        </p:spPr>
        <p:txBody>
          <a:bodyPr>
            <a:normAutofit lnSpcReduction="10000"/>
          </a:bodyPr>
          <a:lstStyle/>
          <a:p>
            <a:pPr lvl="0">
              <a:buNone/>
            </a:pPr>
            <a:r>
              <a:rPr lang="id-ID" b="1" dirty="0" smtClean="0">
                <a:latin typeface="Times New Roman" pitchFamily="18" charset="0"/>
                <a:cs typeface="Times New Roman" pitchFamily="18" charset="0"/>
              </a:rPr>
              <a:t>2. Pengelompokan </a:t>
            </a:r>
            <a:r>
              <a:rPr lang="id-ID" b="1" dirty="0">
                <a:latin typeface="Times New Roman" pitchFamily="18" charset="0"/>
                <a:cs typeface="Times New Roman" pitchFamily="18" charset="0"/>
              </a:rPr>
              <a:t>Anak Didik</a:t>
            </a:r>
            <a:endParaRPr lang="id-ID" dirty="0">
              <a:latin typeface="Times New Roman" pitchFamily="18" charset="0"/>
              <a:cs typeface="Times New Roman" pitchFamily="18" charset="0"/>
            </a:endParaRPr>
          </a:p>
          <a:p>
            <a:pPr>
              <a:buNone/>
            </a:pPr>
            <a:r>
              <a:rPr lang="id-ID" dirty="0">
                <a:latin typeface="Times New Roman" pitchFamily="18" charset="0"/>
                <a:cs typeface="Times New Roman" pitchFamily="18" charset="0"/>
              </a:rPr>
              <a:t>	</a:t>
            </a:r>
            <a:r>
              <a:rPr lang="id-ID" dirty="0" smtClean="0">
                <a:latin typeface="Times New Roman" pitchFamily="18" charset="0"/>
                <a:cs typeface="Times New Roman" pitchFamily="18" charset="0"/>
              </a:rPr>
              <a:t>Dalam </a:t>
            </a:r>
            <a:r>
              <a:rPr lang="id-ID" dirty="0">
                <a:latin typeface="Times New Roman" pitchFamily="18" charset="0"/>
                <a:cs typeface="Times New Roman" pitchFamily="18" charset="0"/>
              </a:rPr>
              <a:t>upaya melayani kegiatan belajar anak didik yang optimal, pengelompokan anak didik mempunyai arti penting. Pengelompokan anak didik bermacam-macam, dari yang sederhana sampai yang </a:t>
            </a:r>
            <a:r>
              <a:rPr lang="id-ID" dirty="0" smtClean="0">
                <a:latin typeface="Times New Roman" pitchFamily="18" charset="0"/>
                <a:cs typeface="Times New Roman" pitchFamily="18" charset="0"/>
              </a:rPr>
              <a:t>kompleks. Roestiyah </a:t>
            </a:r>
            <a:r>
              <a:rPr lang="id-ID" dirty="0">
                <a:latin typeface="Times New Roman" pitchFamily="18" charset="0"/>
                <a:cs typeface="Times New Roman" pitchFamily="18" charset="0"/>
              </a:rPr>
              <a:t>N.K (189:80) membagi pengelompokan anak dari segi waktu,kecepatan dan sifatnya.</a:t>
            </a:r>
          </a:p>
          <a:p>
            <a:pPr lvl="0">
              <a:buFontTx/>
              <a:buChar char="-"/>
            </a:pPr>
            <a:r>
              <a:rPr lang="id-ID" dirty="0" smtClean="0">
                <a:latin typeface="Times New Roman" pitchFamily="18" charset="0"/>
                <a:cs typeface="Times New Roman" pitchFamily="18" charset="0"/>
              </a:rPr>
              <a:t>Waktu</a:t>
            </a:r>
          </a:p>
          <a:p>
            <a:pPr lvl="0">
              <a:buFontTx/>
              <a:buChar char="-"/>
            </a:pPr>
            <a:r>
              <a:rPr lang="id-ID" dirty="0" smtClean="0">
                <a:latin typeface="Times New Roman" pitchFamily="18" charset="0"/>
                <a:cs typeface="Times New Roman" pitchFamily="18" charset="0"/>
              </a:rPr>
              <a:t>Kecepatan</a:t>
            </a:r>
          </a:p>
          <a:p>
            <a:pPr lvl="0">
              <a:buFontTx/>
              <a:buChar char="-"/>
            </a:pPr>
            <a:r>
              <a:rPr lang="id-ID" dirty="0" smtClean="0">
                <a:latin typeface="Times New Roman" pitchFamily="18" charset="0"/>
                <a:cs typeface="Times New Roman" pitchFamily="18" charset="0"/>
              </a:rPr>
              <a:t>Sifat</a:t>
            </a:r>
            <a:endParaRPr lang="id-ID" dirty="0">
              <a:latin typeface="Times New Roman" pitchFamily="18" charset="0"/>
              <a:cs typeface="Times New Roman" pitchFamily="18" charset="0"/>
            </a:endParaRPr>
          </a:p>
          <a:p>
            <a:endParaRPr lang="id-ID"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71480"/>
            <a:ext cx="8229600" cy="5554683"/>
          </a:xfrm>
        </p:spPr>
        <p:txBody>
          <a:bodyPr/>
          <a:lstStyle/>
          <a:p>
            <a:pPr>
              <a:buNone/>
            </a:pPr>
            <a:r>
              <a:rPr lang="id-ID" dirty="0" smtClean="0"/>
              <a:t>	</a:t>
            </a:r>
            <a:r>
              <a:rPr lang="id-ID" dirty="0" smtClean="0">
                <a:latin typeface="Times New Roman" pitchFamily="18" charset="0"/>
                <a:cs typeface="Times New Roman" pitchFamily="18" charset="0"/>
              </a:rPr>
              <a:t>Rumusan </a:t>
            </a:r>
            <a:r>
              <a:rPr lang="id-ID" dirty="0">
                <a:latin typeface="Times New Roman" pitchFamily="18" charset="0"/>
                <a:cs typeface="Times New Roman" pitchFamily="18" charset="0"/>
              </a:rPr>
              <a:t>tentang pengelompokan anak didik menurut  Conny Semiawan,dkk (1985:67) berbeda pendapat di atas. Conny Semiawan mengemukakan konsepnya sebagai berikut :</a:t>
            </a:r>
          </a:p>
          <a:p>
            <a:pPr lvl="0"/>
            <a:r>
              <a:rPr lang="id-ID" i="1" dirty="0">
                <a:latin typeface="Times New Roman" pitchFamily="18" charset="0"/>
                <a:cs typeface="Times New Roman" pitchFamily="18" charset="0"/>
              </a:rPr>
              <a:t>Pengelompokan Menurut Kesenangan Berkawan</a:t>
            </a:r>
            <a:endParaRPr lang="id-ID" dirty="0">
              <a:latin typeface="Times New Roman" pitchFamily="18" charset="0"/>
              <a:cs typeface="Times New Roman" pitchFamily="18" charset="0"/>
            </a:endParaRPr>
          </a:p>
          <a:p>
            <a:pPr lvl="0"/>
            <a:r>
              <a:rPr lang="id-ID" i="1" dirty="0" smtClean="0">
                <a:latin typeface="Times New Roman" pitchFamily="18" charset="0"/>
                <a:cs typeface="Times New Roman" pitchFamily="18" charset="0"/>
              </a:rPr>
              <a:t>Pengelompokan </a:t>
            </a:r>
            <a:r>
              <a:rPr lang="id-ID" i="1" dirty="0">
                <a:latin typeface="Times New Roman" pitchFamily="18" charset="0"/>
                <a:cs typeface="Times New Roman" pitchFamily="18" charset="0"/>
              </a:rPr>
              <a:t>Menurut Kemampuan</a:t>
            </a:r>
            <a:endParaRPr lang="id-ID" dirty="0">
              <a:latin typeface="Times New Roman" pitchFamily="18" charset="0"/>
              <a:cs typeface="Times New Roman" pitchFamily="18" charset="0"/>
            </a:endParaRPr>
          </a:p>
          <a:p>
            <a:pPr lvl="0"/>
            <a:r>
              <a:rPr lang="id-ID" i="1" dirty="0">
                <a:latin typeface="Times New Roman" pitchFamily="18" charset="0"/>
                <a:cs typeface="Times New Roman" pitchFamily="18" charset="0"/>
              </a:rPr>
              <a:t>Pengelompokan </a:t>
            </a:r>
            <a:r>
              <a:rPr lang="id-ID" i="1" dirty="0" smtClean="0">
                <a:latin typeface="Times New Roman" pitchFamily="18" charset="0"/>
                <a:cs typeface="Times New Roman" pitchFamily="18" charset="0"/>
              </a:rPr>
              <a:t>Melalui Minat</a:t>
            </a:r>
            <a:endParaRPr lang="id-ID"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71480"/>
            <a:ext cx="8229600" cy="5554683"/>
          </a:xfrm>
        </p:spPr>
        <p:txBody>
          <a:bodyPr>
            <a:normAutofit/>
          </a:bodyPr>
          <a:lstStyle/>
          <a:p>
            <a:pPr>
              <a:buNone/>
            </a:pPr>
            <a:r>
              <a:rPr lang="id-ID" dirty="0" smtClean="0"/>
              <a:t>	</a:t>
            </a:r>
            <a:r>
              <a:rPr lang="id-ID" dirty="0" smtClean="0">
                <a:latin typeface="Times New Roman" pitchFamily="18" charset="0"/>
                <a:cs typeface="Times New Roman" pitchFamily="18" charset="0"/>
              </a:rPr>
              <a:t>Pola </a:t>
            </a:r>
            <a:r>
              <a:rPr lang="id-ID" dirty="0">
                <a:latin typeface="Times New Roman" pitchFamily="18" charset="0"/>
                <a:cs typeface="Times New Roman" pitchFamily="18" charset="0"/>
              </a:rPr>
              <a:t>lain dalam membentuk kelompok-kelompok belajar dapat dilakukan dengan cara cara berikut	</a:t>
            </a:r>
            <a:r>
              <a:rPr lang="id-ID" dirty="0" smtClean="0">
                <a:latin typeface="Times New Roman" pitchFamily="18" charset="0"/>
                <a:cs typeface="Times New Roman" pitchFamily="18" charset="0"/>
              </a:rPr>
              <a:t>:</a:t>
            </a:r>
          </a:p>
          <a:p>
            <a:pPr>
              <a:buNone/>
            </a:pPr>
            <a:endParaRPr lang="id-ID" dirty="0">
              <a:latin typeface="Times New Roman" pitchFamily="18" charset="0"/>
              <a:cs typeface="Times New Roman" pitchFamily="18" charset="0"/>
            </a:endParaRPr>
          </a:p>
          <a:p>
            <a:pPr lvl="0"/>
            <a:r>
              <a:rPr lang="id-ID" dirty="0">
                <a:latin typeface="Times New Roman" pitchFamily="18" charset="0"/>
                <a:cs typeface="Times New Roman" pitchFamily="18" charset="0"/>
              </a:rPr>
              <a:t>Pembentukan kelompok di serahkan kepada anak </a:t>
            </a:r>
            <a:r>
              <a:rPr lang="id-ID" dirty="0" smtClean="0">
                <a:latin typeface="Times New Roman" pitchFamily="18" charset="0"/>
                <a:cs typeface="Times New Roman" pitchFamily="18" charset="0"/>
              </a:rPr>
              <a:t>didik.</a:t>
            </a:r>
          </a:p>
          <a:p>
            <a:pPr lvl="0"/>
            <a:r>
              <a:rPr lang="id-ID" dirty="0" smtClean="0">
                <a:latin typeface="Times New Roman" pitchFamily="18" charset="0"/>
                <a:cs typeface="Times New Roman" pitchFamily="18" charset="0"/>
              </a:rPr>
              <a:t>Pembentukan </a:t>
            </a:r>
            <a:r>
              <a:rPr lang="id-ID" dirty="0">
                <a:latin typeface="Times New Roman" pitchFamily="18" charset="0"/>
                <a:cs typeface="Times New Roman" pitchFamily="18" charset="0"/>
              </a:rPr>
              <a:t>kelompok diatur oleh guru </a:t>
            </a:r>
            <a:r>
              <a:rPr lang="id-ID" dirty="0" smtClean="0">
                <a:latin typeface="Times New Roman" pitchFamily="18" charset="0"/>
                <a:cs typeface="Times New Roman" pitchFamily="18" charset="0"/>
              </a:rPr>
              <a:t>sendiri.</a:t>
            </a:r>
          </a:p>
          <a:p>
            <a:pPr lvl="0"/>
            <a:r>
              <a:rPr lang="id-ID" dirty="0" smtClean="0">
                <a:latin typeface="Times New Roman" pitchFamily="18" charset="0"/>
                <a:cs typeface="Times New Roman" pitchFamily="18" charset="0"/>
              </a:rPr>
              <a:t>Pembentukan </a:t>
            </a:r>
            <a:r>
              <a:rPr lang="id-ID" dirty="0">
                <a:latin typeface="Times New Roman" pitchFamily="18" charset="0"/>
                <a:cs typeface="Times New Roman" pitchFamily="18" charset="0"/>
              </a:rPr>
              <a:t>kelompok diatur oleh guru atas usul anak didik</a:t>
            </a:r>
            <a:r>
              <a:rPr lang="id-ID" dirty="0" smtClean="0">
                <a:latin typeface="Times New Roman" pitchFamily="18" charset="0"/>
                <a:cs typeface="Times New Roman" pitchFamily="18" charset="0"/>
              </a:rPr>
              <a:t>.</a:t>
            </a:r>
            <a:endParaRPr lang="id-ID"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28596" y="2643182"/>
            <a:ext cx="8229600" cy="1471610"/>
          </a:xfrm>
        </p:spPr>
        <p:txBody>
          <a:bodyPr/>
          <a:lstStyle/>
          <a:p>
            <a:pPr algn="ctr">
              <a:buNone/>
            </a:pPr>
            <a:r>
              <a:rPr lang="id-ID" sz="8800" dirty="0" smtClean="0">
                <a:latin typeface="Times New Roman" pitchFamily="18" charset="0"/>
                <a:cs typeface="Times New Roman" pitchFamily="18" charset="0"/>
              </a:rPr>
              <a:t>TERIMA KASIH</a:t>
            </a:r>
          </a:p>
          <a:p>
            <a:pPr>
              <a:buNone/>
            </a:pPr>
            <a:endParaRPr lang="id-ID"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230</TotalTime>
  <Words>28</Words>
  <Application>Microsoft Office PowerPoint</Application>
  <PresentationFormat>On-screen Show (4:3)</PresentationFormat>
  <Paragraphs>54</Paragraphs>
  <Slides>13</Slides>
  <Notes>0</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Office Theme</vt:lpstr>
      <vt:lpstr>TATA CARA PENGELOLAAN KELAS</vt:lpstr>
      <vt:lpstr>MAKNA PENGELOLAAN KELAS</vt:lpstr>
      <vt:lpstr>LANJUTAN</vt:lpstr>
      <vt:lpstr>MASALAH PENGELOLAAN KELAS</vt:lpstr>
      <vt:lpstr>PowerPoint Presentation</vt:lpstr>
      <vt:lpstr>PENATAAN RUANG KELAS</vt:lpstr>
      <vt:lpstr>PowerPoint Presentation</vt:lpstr>
      <vt:lpstr>PENGATURAN ANAK DIDIK</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TATA CARA PENGELOLAAN KELAS</dc:title>
  <dc:creator>acer</dc:creator>
  <cp:lastModifiedBy>asus</cp:lastModifiedBy>
  <cp:revision>20</cp:revision>
  <dcterms:created xsi:type="dcterms:W3CDTF">2018-11-06T14:13:40Z</dcterms:created>
  <dcterms:modified xsi:type="dcterms:W3CDTF">2019-11-07T04:38:36Z</dcterms:modified>
</cp:coreProperties>
</file>