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23"/>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4" r:id="rId17"/>
    <p:sldId id="275" r:id="rId18"/>
    <p:sldId id="276" r:id="rId19"/>
    <p:sldId id="271" r:id="rId20"/>
    <p:sldId id="272" r:id="rId21"/>
    <p:sldId id="277"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9DCC2D3-DE1D-400B-8B64-B178135C3A36}" type="datetimeFigureOut">
              <a:rPr lang="en-US" smtClean="0"/>
              <a:t>10/29/2017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4E34B38-EEEB-4229-8D14-2B126A074865}" type="slidenum">
              <a:rPr lang="en-US" smtClean="0"/>
              <a:t>‹#›</a:t>
            </a:fld>
            <a:endParaRPr lang="en-US"/>
          </a:p>
        </p:txBody>
      </p:sp>
    </p:spTree>
    <p:extLst>
      <p:ext uri="{BB962C8B-B14F-4D97-AF65-F5344CB8AC3E}">
        <p14:creationId xmlns:p14="http://schemas.microsoft.com/office/powerpoint/2010/main" val="3583725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4E34B38-EEEB-4229-8D14-2B126A074865}" type="slidenum">
              <a:rPr lang="en-US" smtClean="0"/>
              <a:t>8</a:t>
            </a:fld>
            <a:endParaRPr lang="en-US"/>
          </a:p>
        </p:txBody>
      </p:sp>
    </p:spTree>
    <p:extLst>
      <p:ext uri="{BB962C8B-B14F-4D97-AF65-F5344CB8AC3E}">
        <p14:creationId xmlns:p14="http://schemas.microsoft.com/office/powerpoint/2010/main" val="34999389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95" name="Group 94"/>
          <p:cNvGrpSpPr/>
          <p:nvPr/>
        </p:nvGrpSpPr>
        <p:grpSpPr>
          <a:xfrm>
            <a:off x="0" y="-30477"/>
            <a:ext cx="9067800" cy="6889273"/>
            <a:chOff x="0" y="-30477"/>
            <a:chExt cx="9067800" cy="6889273"/>
          </a:xfrm>
        </p:grpSpPr>
        <p:cxnSp>
          <p:nvCxnSpPr>
            <p:cNvPr id="110" name="Straight Connector 109"/>
            <p:cNvCxnSpPr/>
            <p:nvPr/>
          </p:nvCxnSpPr>
          <p:spPr>
            <a:xfrm rot="16200000" flipH="1">
              <a:off x="-14478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7" name="Straight Connector 176"/>
            <p:cNvCxnSpPr/>
            <p:nvPr/>
          </p:nvCxnSpPr>
          <p:spPr>
            <a:xfrm rot="16200000" flipH="1">
              <a:off x="-16383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8" name="Straight Connector 177"/>
            <p:cNvCxnSpPr/>
            <p:nvPr/>
          </p:nvCxnSpPr>
          <p:spPr>
            <a:xfrm rot="5400000">
              <a:off x="-14859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1" name="Straight Connector 180"/>
            <p:cNvCxnSpPr/>
            <p:nvPr/>
          </p:nvCxnSpPr>
          <p:spPr>
            <a:xfrm rot="5400000">
              <a:off x="-3238500" y="3314700"/>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82" name="Straight Connector 181"/>
            <p:cNvCxnSpPr/>
            <p:nvPr/>
          </p:nvCxnSpPr>
          <p:spPr>
            <a:xfrm rot="16200000" flipH="1">
              <a:off x="-3314700" y="3314700"/>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3" name="Straight Connector 182"/>
            <p:cNvCxnSpPr/>
            <p:nvPr/>
          </p:nvCxnSpPr>
          <p:spPr>
            <a:xfrm rot="16200000" flipH="1">
              <a:off x="-1371600" y="2971800"/>
              <a:ext cx="6858000" cy="9144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84" name="Straight Connector 183"/>
            <p:cNvCxnSpPr/>
            <p:nvPr/>
          </p:nvCxnSpPr>
          <p:spPr>
            <a:xfrm rot="16200000" flipH="1">
              <a:off x="-2819400" y="3200400"/>
              <a:ext cx="6858000"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185" name="Straight Connector 184"/>
            <p:cNvCxnSpPr/>
            <p:nvPr/>
          </p:nvCxnSpPr>
          <p:spPr>
            <a:xfrm rot="5400000">
              <a:off x="-2705099" y="3238500"/>
              <a:ext cx="6858000"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86" name="Straight Connector 185"/>
            <p:cNvCxnSpPr/>
            <p:nvPr/>
          </p:nvCxnSpPr>
          <p:spPr>
            <a:xfrm rot="16200000" flipH="1">
              <a:off x="-2133600" y="3200400"/>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p:nvCxnSpPr>
          <p:spPr>
            <a:xfrm rot="16200000" flipH="1">
              <a:off x="-31242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8" name="Straight Connector 187"/>
            <p:cNvCxnSpPr/>
            <p:nvPr/>
          </p:nvCxnSpPr>
          <p:spPr>
            <a:xfrm rot="16200000" flipH="1">
              <a:off x="-1828799" y="3352799"/>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189" name="Straight Connector 188"/>
            <p:cNvCxnSpPr/>
            <p:nvPr/>
          </p:nvCxnSpPr>
          <p:spPr>
            <a:xfrm rot="16200000" flipH="1">
              <a:off x="-28194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190" name="Straight Connector 189"/>
            <p:cNvCxnSpPr/>
            <p:nvPr/>
          </p:nvCxnSpPr>
          <p:spPr>
            <a:xfrm rot="16200000" flipH="1">
              <a:off x="-2438400" y="3124200"/>
              <a:ext cx="6858000" cy="609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65" name="Straight Connector 164"/>
            <p:cNvCxnSpPr/>
            <p:nvPr/>
          </p:nvCxnSpPr>
          <p:spPr>
            <a:xfrm rot="5400000">
              <a:off x="-1731645" y="2722245"/>
              <a:ext cx="6858000"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166" name="Straight Connector 165"/>
            <p:cNvCxnSpPr/>
            <p:nvPr/>
          </p:nvCxnSpPr>
          <p:spPr>
            <a:xfrm rot="5400000">
              <a:off x="-1142048" y="3277552"/>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169" name="Straight Connector 168"/>
            <p:cNvCxnSpPr/>
            <p:nvPr/>
          </p:nvCxnSpPr>
          <p:spPr>
            <a:xfrm rot="5400000">
              <a:off x="-9144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3" name="Straight Connector 172"/>
            <p:cNvCxnSpPr/>
            <p:nvPr/>
          </p:nvCxnSpPr>
          <p:spPr>
            <a:xfrm rot="5400000">
              <a:off x="-1855470" y="3227070"/>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21" name="Straight Connector 120"/>
            <p:cNvCxnSpPr/>
            <p:nvPr/>
          </p:nvCxnSpPr>
          <p:spPr>
            <a:xfrm rot="16200000" flipH="1">
              <a:off x="-2643187" y="3252788"/>
              <a:ext cx="6858000"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145" name="Straight Connector 144"/>
            <p:cNvCxnSpPr/>
            <p:nvPr/>
          </p:nvCxnSpPr>
          <p:spPr>
            <a:xfrm rot="16200000" flipH="1">
              <a:off x="-1954530" y="3326130"/>
              <a:ext cx="6858000" cy="20574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108" name="Straight Connector 107"/>
            <p:cNvCxnSpPr/>
            <p:nvPr/>
          </p:nvCxnSpPr>
          <p:spPr>
            <a:xfrm rot="16200000" flipH="1">
              <a:off x="-23622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09" name="Straight Connector 208"/>
            <p:cNvCxnSpPr/>
            <p:nvPr/>
          </p:nvCxnSpPr>
          <p:spPr>
            <a:xfrm rot="16200000" flipH="1">
              <a:off x="-21336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10" name="Straight Connector 209"/>
            <p:cNvCxnSpPr/>
            <p:nvPr/>
          </p:nvCxnSpPr>
          <p:spPr>
            <a:xfrm rot="16200000" flipH="1">
              <a:off x="10668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1" name="Straight Connector 210"/>
            <p:cNvCxnSpPr/>
            <p:nvPr/>
          </p:nvCxnSpPr>
          <p:spPr>
            <a:xfrm rot="16200000" flipH="1">
              <a:off x="8763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2" name="Straight Connector 211"/>
            <p:cNvCxnSpPr/>
            <p:nvPr/>
          </p:nvCxnSpPr>
          <p:spPr>
            <a:xfrm rot="5400000">
              <a:off x="1028700" y="3238500"/>
              <a:ext cx="6858000" cy="3810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13" name="Straight Connector 212"/>
            <p:cNvCxnSpPr/>
            <p:nvPr/>
          </p:nvCxnSpPr>
          <p:spPr>
            <a:xfrm rot="5400000">
              <a:off x="-723900" y="3314700"/>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14" name="Straight Connector 213"/>
            <p:cNvCxnSpPr/>
            <p:nvPr/>
          </p:nvCxnSpPr>
          <p:spPr>
            <a:xfrm rot="16200000" flipH="1">
              <a:off x="-800100" y="3314700"/>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5" name="Straight Connector 214"/>
            <p:cNvCxnSpPr/>
            <p:nvPr/>
          </p:nvCxnSpPr>
          <p:spPr>
            <a:xfrm rot="5400000">
              <a:off x="-152400" y="3429000"/>
              <a:ext cx="6858000"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16" name="Straight Connector 215"/>
            <p:cNvCxnSpPr/>
            <p:nvPr/>
          </p:nvCxnSpPr>
          <p:spPr>
            <a:xfrm rot="16200000" flipH="1">
              <a:off x="-304800" y="3200400"/>
              <a:ext cx="6858000" cy="4572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17" name="Straight Connector 216"/>
            <p:cNvCxnSpPr/>
            <p:nvPr/>
          </p:nvCxnSpPr>
          <p:spPr>
            <a:xfrm rot="5400000">
              <a:off x="-190499" y="3238500"/>
              <a:ext cx="6858000" cy="3810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18" name="Straight Connector 217"/>
            <p:cNvCxnSpPr/>
            <p:nvPr/>
          </p:nvCxnSpPr>
          <p:spPr>
            <a:xfrm rot="16200000" flipH="1">
              <a:off x="381000" y="3200400"/>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19" name="Straight Connector 218"/>
            <p:cNvCxnSpPr/>
            <p:nvPr/>
          </p:nvCxnSpPr>
          <p:spPr>
            <a:xfrm rot="16200000" flipH="1">
              <a:off x="-6096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0" name="Straight Connector 219"/>
            <p:cNvCxnSpPr/>
            <p:nvPr/>
          </p:nvCxnSpPr>
          <p:spPr>
            <a:xfrm rot="16200000" flipH="1">
              <a:off x="685801" y="3352799"/>
              <a:ext cx="6858000" cy="152401"/>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21" name="Straight Connector 220"/>
            <p:cNvCxnSpPr/>
            <p:nvPr/>
          </p:nvCxnSpPr>
          <p:spPr>
            <a:xfrm rot="16200000" flipH="1">
              <a:off x="-3048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22" name="Straight Connector 221"/>
            <p:cNvCxnSpPr/>
            <p:nvPr/>
          </p:nvCxnSpPr>
          <p:spPr>
            <a:xfrm rot="5400000">
              <a:off x="-1028700" y="3314700"/>
              <a:ext cx="6858000"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23" name="Straight Connector 222"/>
            <p:cNvCxnSpPr/>
            <p:nvPr/>
          </p:nvCxnSpPr>
          <p:spPr>
            <a:xfrm rot="5400000">
              <a:off x="782955" y="2722245"/>
              <a:ext cx="6858000"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224" name="Straight Connector 223"/>
            <p:cNvCxnSpPr/>
            <p:nvPr/>
          </p:nvCxnSpPr>
          <p:spPr>
            <a:xfrm rot="5400000">
              <a:off x="1372552" y="3277552"/>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25" name="Straight Connector 224"/>
            <p:cNvCxnSpPr/>
            <p:nvPr/>
          </p:nvCxnSpPr>
          <p:spPr>
            <a:xfrm rot="5400000">
              <a:off x="16002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6" name="Straight Connector 225"/>
            <p:cNvCxnSpPr/>
            <p:nvPr/>
          </p:nvCxnSpPr>
          <p:spPr>
            <a:xfrm rot="5400000">
              <a:off x="659130" y="3227070"/>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27" name="Straight Connector 226"/>
            <p:cNvCxnSpPr/>
            <p:nvPr/>
          </p:nvCxnSpPr>
          <p:spPr>
            <a:xfrm rot="16200000" flipH="1">
              <a:off x="-128587" y="3252788"/>
              <a:ext cx="6858000"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228" name="Straight Connector 227"/>
            <p:cNvCxnSpPr/>
            <p:nvPr/>
          </p:nvCxnSpPr>
          <p:spPr>
            <a:xfrm rot="16200000" flipH="1">
              <a:off x="560070" y="3326130"/>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9" name="Straight Connector 228"/>
            <p:cNvCxnSpPr/>
            <p:nvPr/>
          </p:nvCxnSpPr>
          <p:spPr>
            <a:xfrm rot="16200000" flipH="1">
              <a:off x="1524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0" name="Straight Connector 229"/>
            <p:cNvCxnSpPr/>
            <p:nvPr/>
          </p:nvCxnSpPr>
          <p:spPr>
            <a:xfrm rot="16200000" flipH="1">
              <a:off x="3810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37" name="Straight Connector 236"/>
            <p:cNvCxnSpPr/>
            <p:nvPr/>
          </p:nvCxnSpPr>
          <p:spPr>
            <a:xfrm rot="16200000" flipH="1">
              <a:off x="2743200" y="3352801"/>
              <a:ext cx="6858000" cy="1524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38" name="Straight Connector 237"/>
            <p:cNvCxnSpPr/>
            <p:nvPr/>
          </p:nvCxnSpPr>
          <p:spPr>
            <a:xfrm rot="16200000" flipH="1">
              <a:off x="2095501" y="3238501"/>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9" name="Straight Connector 238"/>
            <p:cNvCxnSpPr/>
            <p:nvPr/>
          </p:nvCxnSpPr>
          <p:spPr>
            <a:xfrm rot="5400000">
              <a:off x="2705100" y="3238501"/>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0" name="Straight Connector 239"/>
            <p:cNvCxnSpPr/>
            <p:nvPr/>
          </p:nvCxnSpPr>
          <p:spPr>
            <a:xfrm rot="5400000">
              <a:off x="1828801" y="3276600"/>
              <a:ext cx="6857999" cy="3048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41" name="Straight Connector 240"/>
            <p:cNvCxnSpPr/>
            <p:nvPr/>
          </p:nvCxnSpPr>
          <p:spPr>
            <a:xfrm rot="16200000" flipH="1">
              <a:off x="1066800" y="3200402"/>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42" name="Straight Connector 241"/>
            <p:cNvCxnSpPr/>
            <p:nvPr/>
          </p:nvCxnSpPr>
          <p:spPr>
            <a:xfrm rot="16200000" flipH="1">
              <a:off x="2362201" y="3352800"/>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243" name="Straight Connector 242"/>
            <p:cNvCxnSpPr/>
            <p:nvPr/>
          </p:nvCxnSpPr>
          <p:spPr>
            <a:xfrm rot="5400000">
              <a:off x="2646045" y="2722246"/>
              <a:ext cx="6858000" cy="1413510"/>
            </a:xfrm>
            <a:prstGeom prst="line">
              <a:avLst/>
            </a:prstGeom>
            <a:ln>
              <a:solidFill>
                <a:schemeClr val="accent1">
                  <a:alpha val="56000"/>
                </a:schemeClr>
              </a:solidFill>
            </a:ln>
          </p:spPr>
          <p:style>
            <a:lnRef idx="1">
              <a:schemeClr val="accent1"/>
            </a:lnRef>
            <a:fillRef idx="0">
              <a:schemeClr val="accent1"/>
            </a:fillRef>
            <a:effectRef idx="0">
              <a:schemeClr val="accent1"/>
            </a:effectRef>
            <a:fontRef idx="minor">
              <a:schemeClr val="tx1"/>
            </a:fontRef>
          </p:style>
        </p:cxnSp>
        <p:cxnSp>
          <p:nvCxnSpPr>
            <p:cNvPr id="244" name="Straight Connector 243"/>
            <p:cNvCxnSpPr/>
            <p:nvPr/>
          </p:nvCxnSpPr>
          <p:spPr>
            <a:xfrm rot="5400000">
              <a:off x="3048952" y="3277553"/>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45" name="Straight Connector 244"/>
            <p:cNvCxnSpPr/>
            <p:nvPr/>
          </p:nvCxnSpPr>
          <p:spPr>
            <a:xfrm rot="5400000">
              <a:off x="2895600" y="3276601"/>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6" name="Straight Connector 245"/>
            <p:cNvCxnSpPr/>
            <p:nvPr/>
          </p:nvCxnSpPr>
          <p:spPr>
            <a:xfrm rot="5400000">
              <a:off x="2388870" y="3227071"/>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47" name="Straight Connector 246"/>
            <p:cNvCxnSpPr/>
            <p:nvPr/>
          </p:nvCxnSpPr>
          <p:spPr>
            <a:xfrm rot="16200000" flipH="1">
              <a:off x="2236470" y="3326131"/>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8" name="Straight Connector 247"/>
            <p:cNvCxnSpPr/>
            <p:nvPr/>
          </p:nvCxnSpPr>
          <p:spPr>
            <a:xfrm rot="16200000" flipH="1">
              <a:off x="1752600" y="3352801"/>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9" name="Straight Connector 248"/>
            <p:cNvCxnSpPr/>
            <p:nvPr/>
          </p:nvCxnSpPr>
          <p:spPr>
            <a:xfrm rot="16200000" flipH="1">
              <a:off x="19812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50" name="Straight Connector 249"/>
            <p:cNvCxnSpPr/>
            <p:nvPr/>
          </p:nvCxnSpPr>
          <p:spPr>
            <a:xfrm rot="5400000">
              <a:off x="3467100" y="3314701"/>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51" name="Straight Connector 250"/>
            <p:cNvCxnSpPr/>
            <p:nvPr/>
          </p:nvCxnSpPr>
          <p:spPr>
            <a:xfrm rot="16200000" flipH="1">
              <a:off x="3467099" y="3314701"/>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2" name="Straight Connector 251"/>
            <p:cNvCxnSpPr/>
            <p:nvPr/>
          </p:nvCxnSpPr>
          <p:spPr>
            <a:xfrm rot="5400000">
              <a:off x="4038600" y="3429001"/>
              <a:ext cx="6858000"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53" name="Straight Connector 252"/>
            <p:cNvCxnSpPr/>
            <p:nvPr/>
          </p:nvCxnSpPr>
          <p:spPr>
            <a:xfrm rot="16200000" flipH="1">
              <a:off x="3886200" y="3200401"/>
              <a:ext cx="6858000"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254" name="Straight Connector 253"/>
            <p:cNvCxnSpPr/>
            <p:nvPr/>
          </p:nvCxnSpPr>
          <p:spPr>
            <a:xfrm rot="5400000">
              <a:off x="4000501" y="3238501"/>
              <a:ext cx="6858000"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55" name="Straight Connector 254"/>
            <p:cNvCxnSpPr/>
            <p:nvPr/>
          </p:nvCxnSpPr>
          <p:spPr>
            <a:xfrm rot="16200000" flipH="1">
              <a:off x="4572000" y="3200401"/>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57" name="Straight Connector 256"/>
            <p:cNvCxnSpPr/>
            <p:nvPr/>
          </p:nvCxnSpPr>
          <p:spPr>
            <a:xfrm rot="16200000" flipH="1">
              <a:off x="37338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58" name="Straight Connector 257"/>
            <p:cNvCxnSpPr/>
            <p:nvPr/>
          </p:nvCxnSpPr>
          <p:spPr>
            <a:xfrm rot="5400000">
              <a:off x="3619500" y="3314700"/>
              <a:ext cx="6858000"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59" name="Straight Connector 258"/>
            <p:cNvCxnSpPr/>
            <p:nvPr/>
          </p:nvCxnSpPr>
          <p:spPr>
            <a:xfrm rot="16200000" flipH="1">
              <a:off x="4214813" y="3252788"/>
              <a:ext cx="6858000"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260" name="Straight Connector 259"/>
            <p:cNvCxnSpPr/>
            <p:nvPr/>
          </p:nvCxnSpPr>
          <p:spPr>
            <a:xfrm rot="16200000" flipH="1">
              <a:off x="4751070" y="3326131"/>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1" name="Straight Connector 260"/>
            <p:cNvCxnSpPr/>
            <p:nvPr/>
          </p:nvCxnSpPr>
          <p:spPr>
            <a:xfrm rot="16200000" flipH="1">
              <a:off x="4343400" y="3352801"/>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2" name="Straight Connector 261"/>
            <p:cNvCxnSpPr/>
            <p:nvPr/>
          </p:nvCxnSpPr>
          <p:spPr>
            <a:xfrm rot="16200000" flipH="1">
              <a:off x="4572000" y="3352801"/>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64" name="Straight Connector 263"/>
            <p:cNvCxnSpPr/>
            <p:nvPr/>
          </p:nvCxnSpPr>
          <p:spPr>
            <a:xfrm rot="16200000" flipH="1">
              <a:off x="5257800" y="3352802"/>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5" name="Straight Connector 264"/>
            <p:cNvCxnSpPr/>
            <p:nvPr/>
          </p:nvCxnSpPr>
          <p:spPr>
            <a:xfrm rot="16200000" flipH="1">
              <a:off x="5067300" y="3238502"/>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6" name="Straight Connector 265"/>
            <p:cNvCxnSpPr/>
            <p:nvPr/>
          </p:nvCxnSpPr>
          <p:spPr>
            <a:xfrm rot="5400000">
              <a:off x="5219700" y="3238502"/>
              <a:ext cx="6858000" cy="3810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67" name="Straight Connector 266"/>
            <p:cNvCxnSpPr/>
            <p:nvPr/>
          </p:nvCxnSpPr>
          <p:spPr>
            <a:xfrm rot="16200000" flipH="1">
              <a:off x="4876801" y="3352801"/>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268" name="Straight Connector 267"/>
            <p:cNvCxnSpPr/>
            <p:nvPr/>
          </p:nvCxnSpPr>
          <p:spPr>
            <a:xfrm rot="5400000">
              <a:off x="5527994" y="3318196"/>
              <a:ext cx="6888479" cy="191133"/>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70" name="Straight Connector 269"/>
            <p:cNvCxnSpPr/>
            <p:nvPr/>
          </p:nvCxnSpPr>
          <p:spPr>
            <a:xfrm rot="5400000">
              <a:off x="4850130" y="3227072"/>
              <a:ext cx="6858000" cy="40386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71" name="Straight Connector 270"/>
            <p:cNvCxnSpPr/>
            <p:nvPr/>
          </p:nvCxnSpPr>
          <p:spPr>
            <a:xfrm rot="16200000" flipH="1">
              <a:off x="4751070" y="3326132"/>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8" name="Straight Connector 277"/>
            <p:cNvCxnSpPr/>
            <p:nvPr/>
          </p:nvCxnSpPr>
          <p:spPr>
            <a:xfrm rot="5400000">
              <a:off x="5562599" y="3429001"/>
              <a:ext cx="6858002" cy="1588"/>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83" name="Straight Connector 282"/>
            <p:cNvCxnSpPr/>
            <p:nvPr/>
          </p:nvCxnSpPr>
          <p:spPr>
            <a:xfrm rot="5400000">
              <a:off x="2552700" y="3390900"/>
              <a:ext cx="6858000" cy="76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89" name="Straight Connector 288"/>
            <p:cNvCxnSpPr/>
            <p:nvPr/>
          </p:nvCxnSpPr>
          <p:spPr>
            <a:xfrm rot="16200000" flipH="1">
              <a:off x="3048000" y="3352800"/>
              <a:ext cx="6858000" cy="1524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92" name="Straight Connector 291"/>
            <p:cNvCxnSpPr/>
            <p:nvPr/>
          </p:nvCxnSpPr>
          <p:spPr>
            <a:xfrm rot="16200000" flipH="1">
              <a:off x="3238500" y="3238500"/>
              <a:ext cx="6858000" cy="381000"/>
            </a:xfrm>
            <a:prstGeom prst="line">
              <a:avLst/>
            </a:prstGeom>
            <a:ln w="19050">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94" name="Straight Connector 293"/>
            <p:cNvCxnSpPr/>
            <p:nvPr/>
          </p:nvCxnSpPr>
          <p:spPr>
            <a:xfrm rot="5400000">
              <a:off x="2133600" y="3276600"/>
              <a:ext cx="6858000" cy="3048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98" name="Straight Connector 297"/>
            <p:cNvCxnSpPr/>
            <p:nvPr/>
          </p:nvCxnSpPr>
          <p:spPr>
            <a:xfrm rot="16200000" flipH="1">
              <a:off x="3148013" y="3252789"/>
              <a:ext cx="6858000"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299" name="Straight Connector 298"/>
            <p:cNvCxnSpPr/>
            <p:nvPr/>
          </p:nvCxnSpPr>
          <p:spPr>
            <a:xfrm rot="5400000">
              <a:off x="37719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2" name="Straight Connector 301"/>
            <p:cNvCxnSpPr/>
            <p:nvPr/>
          </p:nvCxnSpPr>
          <p:spPr>
            <a:xfrm rot="5400000">
              <a:off x="4229100" y="2933700"/>
              <a:ext cx="6858000" cy="990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07" name="Straight Connector 306"/>
            <p:cNvCxnSpPr/>
            <p:nvPr/>
          </p:nvCxnSpPr>
          <p:spPr>
            <a:xfrm rot="16200000" flipH="1">
              <a:off x="1371600" y="3200403"/>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grpSp>
      <p:sp>
        <p:nvSpPr>
          <p:cNvPr id="4" name="Date Placeholder 3"/>
          <p:cNvSpPr>
            <a:spLocks noGrp="1"/>
          </p:cNvSpPr>
          <p:nvPr>
            <p:ph type="dt" sz="half" idx="10"/>
          </p:nvPr>
        </p:nvSpPr>
        <p:spPr/>
        <p:txBody>
          <a:bodyPr/>
          <a:lstStyle/>
          <a:p>
            <a:fld id="{ED83DE22-EBFA-4F81-B2E4-B8CBFA17D335}" type="datetimeFigureOut">
              <a:rPr lang="en-US" smtClean="0"/>
              <a:t>10/29/2017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FA13D2A-6ABE-4A15-BE62-0BC6148A8446}" type="slidenum">
              <a:rPr lang="en-US" smtClean="0"/>
              <a:t>‹#›</a:t>
            </a:fld>
            <a:endParaRPr lang="en-US"/>
          </a:p>
        </p:txBody>
      </p:sp>
      <p:sp>
        <p:nvSpPr>
          <p:cNvPr id="113" name="Rectangle 112"/>
          <p:cNvSpPr/>
          <p:nvPr/>
        </p:nvSpPr>
        <p:spPr>
          <a:xfrm>
            <a:off x="0" y="1905000"/>
            <a:ext cx="4953000" cy="3124200"/>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grpSp>
        <p:nvGrpSpPr>
          <p:cNvPr id="94" name="Group 93"/>
          <p:cNvGrpSpPr/>
          <p:nvPr/>
        </p:nvGrpSpPr>
        <p:grpSpPr>
          <a:xfrm>
            <a:off x="0" y="2057400"/>
            <a:ext cx="4801394" cy="2820988"/>
            <a:chOff x="0" y="2057400"/>
            <a:chExt cx="4801394" cy="2820988"/>
          </a:xfrm>
        </p:grpSpPr>
        <p:cxnSp>
          <p:nvCxnSpPr>
            <p:cNvPr id="117" name="Straight Connector 116"/>
            <p:cNvCxnSpPr/>
            <p:nvPr/>
          </p:nvCxnSpPr>
          <p:spPr>
            <a:xfrm>
              <a:off x="0" y="2057400"/>
              <a:ext cx="48006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8" name="Straight Connector 117"/>
            <p:cNvCxnSpPr/>
            <p:nvPr/>
          </p:nvCxnSpPr>
          <p:spPr>
            <a:xfrm>
              <a:off x="0" y="4876800"/>
              <a:ext cx="48006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0" name="Straight Connector 119"/>
            <p:cNvCxnSpPr/>
            <p:nvPr/>
          </p:nvCxnSpPr>
          <p:spPr>
            <a:xfrm rot="5400000">
              <a:off x="3391694" y="3467100"/>
              <a:ext cx="2818606" cy="79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228600" y="2130425"/>
            <a:ext cx="4419600" cy="1600327"/>
          </a:xfrm>
        </p:spPr>
        <p:txBody>
          <a:bodyPr anchor="b">
            <a:normAutofit/>
          </a:bodyPr>
          <a:lstStyle>
            <a:lvl1pPr algn="l">
              <a:defRPr sz="3600" b="1" cap="none" spc="40" baseline="0">
                <a:ln w="13335" cmpd="sng">
                  <a:solidFill>
                    <a:schemeClr val="accent1">
                      <a:lumMod val="50000"/>
                    </a:schemeClr>
                  </a:solidFill>
                  <a:prstDash val="solid"/>
                </a:ln>
                <a:solidFill>
                  <a:schemeClr val="accent6">
                    <a:tint val="1000"/>
                  </a:schemeClr>
                </a:solidFill>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228600" y="3733800"/>
            <a:ext cx="4419600" cy="1066800"/>
          </a:xfrm>
        </p:spPr>
        <p:txBody>
          <a:bodyPr>
            <a:normAutofit/>
          </a:bodyPr>
          <a:lstStyle>
            <a:lvl1pPr marL="0" indent="0" algn="l">
              <a:buNone/>
              <a:defRPr sz="22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D83DE22-EBFA-4F81-B2E4-B8CBFA17D335}" type="datetimeFigureOut">
              <a:rPr lang="en-US" smtClean="0"/>
              <a:t>10/29/2017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FA13D2A-6ABE-4A15-BE62-0BC6148A8446}"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grpSp>
        <p:nvGrpSpPr>
          <p:cNvPr id="7" name="Group 92"/>
          <p:cNvGrpSpPr/>
          <p:nvPr/>
        </p:nvGrpSpPr>
        <p:grpSpPr>
          <a:xfrm>
            <a:off x="1" y="-30478"/>
            <a:ext cx="9067799" cy="4846320"/>
            <a:chOff x="1" y="-30477"/>
            <a:chExt cx="9067799" cy="4526277"/>
          </a:xfrm>
        </p:grpSpPr>
        <p:cxnSp>
          <p:nvCxnSpPr>
            <p:cNvPr id="8" name="Straight Connector 7"/>
            <p:cNvCxnSpPr/>
            <p:nvPr/>
          </p:nvCxnSpPr>
          <p:spPr>
            <a:xfrm rot="16200000" flipH="1">
              <a:off x="-27166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rot="16200000" flipH="1">
              <a:off x="-46216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rot="5400000">
              <a:off x="-30976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5400000">
              <a:off x="-206236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rot="16200000" flipH="1">
              <a:off x="-2138565"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rot="16200000" flipH="1">
              <a:off x="-195465" y="1785212"/>
              <a:ext cx="4505731" cy="9144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6200000" flipH="1">
              <a:off x="-1643265" y="2013812"/>
              <a:ext cx="4505731"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5400000">
              <a:off x="-1528964"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6200000" flipH="1">
              <a:off x="-957465" y="2013812"/>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16200000" flipH="1">
              <a:off x="-194806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16200000" flipH="1">
              <a:off x="-652664" y="2166211"/>
              <a:ext cx="4505731" cy="152401"/>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rot="16200000" flipH="1">
              <a:off x="-164326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rot="16200000" flipH="1">
              <a:off x="-1790700" y="2019300"/>
              <a:ext cx="4495800" cy="4572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rot="5400000">
              <a:off x="-555510" y="1535657"/>
              <a:ext cx="4505731"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rot="5400000">
              <a:off x="34087" y="2090964"/>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rot="5400000">
              <a:off x="2617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rot="5400000">
              <a:off x="-67933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rot="16200000" flipH="1">
              <a:off x="-1467052" y="2066200"/>
              <a:ext cx="4505731"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rot="16200000" flipH="1">
              <a:off x="-77839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rot="16200000" flipH="1">
              <a:off x="-118606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rot="16200000" flipH="1">
              <a:off x="-95746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rot="16200000" flipH="1">
              <a:off x="22429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rot="16200000" flipH="1">
              <a:off x="20524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rot="5400000">
              <a:off x="2204835" y="2051912"/>
              <a:ext cx="4505731" cy="3810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rot="5400000">
              <a:off x="45223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rot="16200000" flipH="1">
              <a:off x="376035"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rot="5400000">
              <a:off x="1023735" y="2242139"/>
              <a:ext cx="4505731"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rot="16200000" flipH="1">
              <a:off x="871335" y="2013812"/>
              <a:ext cx="4505731" cy="4572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rot="5400000">
              <a:off x="985636"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rot="16200000" flipH="1">
              <a:off x="1557135" y="2013812"/>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rot="16200000" flipH="1">
              <a:off x="5665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rot="16200000" flipH="1">
              <a:off x="1861936" y="2166211"/>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rot="16200000" flipH="1">
              <a:off x="8713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rot="5400000">
              <a:off x="147435" y="2128112"/>
              <a:ext cx="4505731"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rot="5400000">
              <a:off x="1959090" y="1535657"/>
              <a:ext cx="4505731"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rot="5400000">
              <a:off x="2548687" y="2090964"/>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rot="5400000">
              <a:off x="27763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rot="5400000">
              <a:off x="183526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rot="16200000" flipH="1">
              <a:off x="1047548" y="2066200"/>
              <a:ext cx="4505731"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rot="16200000" flipH="1">
              <a:off x="17362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rot="16200000" flipH="1">
              <a:off x="13285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rot="16200000" flipH="1">
              <a:off x="1557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rot="16200000" flipH="1">
              <a:off x="3919335" y="2166212"/>
              <a:ext cx="450573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rot="16200000" flipH="1">
              <a:off x="3271636"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2" name="Straight Connector 51"/>
            <p:cNvCxnSpPr/>
            <p:nvPr/>
          </p:nvCxnSpPr>
          <p:spPr>
            <a:xfrm rot="5400000">
              <a:off x="38812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a:xfrm rot="5400000">
              <a:off x="3004936" y="2090012"/>
              <a:ext cx="4505730" cy="3048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rot="16200000" flipH="1">
              <a:off x="2242935" y="2013813"/>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rot="16200000" flipH="1">
              <a:off x="3538336" y="2166212"/>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rot="5400000">
              <a:off x="3822180" y="1535657"/>
              <a:ext cx="4505731" cy="1413510"/>
            </a:xfrm>
            <a:prstGeom prst="line">
              <a:avLst/>
            </a:prstGeom>
            <a:ln>
              <a:solidFill>
                <a:schemeClr val="accent1">
                  <a:alpha val="56000"/>
                </a:schemeClr>
              </a:solidFill>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rot="5400000">
              <a:off x="4225087" y="2090965"/>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rot="5400000">
              <a:off x="40717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9" name="Straight Connector 58"/>
            <p:cNvCxnSpPr/>
            <p:nvPr/>
          </p:nvCxnSpPr>
          <p:spPr>
            <a:xfrm rot="5400000">
              <a:off x="356500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rot="16200000" flipH="1">
              <a:off x="34126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p:nvCxnSpPr>
          <p:spPr>
            <a:xfrm rot="16200000" flipH="1">
              <a:off x="2928735" y="2166212"/>
              <a:ext cx="450573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rot="16200000" flipH="1">
              <a:off x="3081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rot="5400000">
              <a:off x="464323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p:nvPr/>
          </p:nvCxnSpPr>
          <p:spPr>
            <a:xfrm rot="16200000" flipH="1">
              <a:off x="4643234"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65" name="Straight Connector 64"/>
            <p:cNvCxnSpPr/>
            <p:nvPr/>
          </p:nvCxnSpPr>
          <p:spPr>
            <a:xfrm rot="5400000">
              <a:off x="5214735" y="2242140"/>
              <a:ext cx="4505731"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6" name="Straight Connector 65"/>
            <p:cNvCxnSpPr/>
            <p:nvPr/>
          </p:nvCxnSpPr>
          <p:spPr>
            <a:xfrm rot="16200000" flipH="1">
              <a:off x="5062335" y="2013812"/>
              <a:ext cx="4505731"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rot="5400000">
              <a:off x="5176636"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68" name="Straight Connector 67"/>
            <p:cNvCxnSpPr/>
            <p:nvPr/>
          </p:nvCxnSpPr>
          <p:spPr>
            <a:xfrm rot="16200000" flipH="1">
              <a:off x="5748135" y="2013813"/>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p:nvCxnSpPr>
          <p:spPr>
            <a:xfrm rot="16200000" flipH="1">
              <a:off x="49099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a:xfrm rot="5400000">
              <a:off x="4795635" y="2128112"/>
              <a:ext cx="4505731"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a:xfrm rot="16200000" flipH="1">
              <a:off x="5390948" y="2066200"/>
              <a:ext cx="4505731"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rot="16200000" flipH="1">
              <a:off x="59272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rot="16200000" flipH="1">
              <a:off x="55195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rot="16200000" flipH="1">
              <a:off x="5748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5" name="Straight Connector 74"/>
            <p:cNvCxnSpPr/>
            <p:nvPr/>
          </p:nvCxnSpPr>
          <p:spPr>
            <a:xfrm rot="16200000" flipH="1">
              <a:off x="6433935" y="2166213"/>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6" name="Straight Connector 75"/>
            <p:cNvCxnSpPr/>
            <p:nvPr/>
          </p:nvCxnSpPr>
          <p:spPr>
            <a:xfrm rot="16200000" flipH="1">
              <a:off x="6243435" y="2051913"/>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7" name="Straight Connector 76"/>
            <p:cNvCxnSpPr/>
            <p:nvPr/>
          </p:nvCxnSpPr>
          <p:spPr>
            <a:xfrm rot="5400000">
              <a:off x="6395835" y="2051913"/>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rot="16200000" flipH="1">
              <a:off x="6052936" y="2166212"/>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79" name="Straight Connector 78"/>
            <p:cNvCxnSpPr/>
            <p:nvPr/>
          </p:nvCxnSpPr>
          <p:spPr>
            <a:xfrm rot="5400000">
              <a:off x="6709356" y="2136834"/>
              <a:ext cx="4525755" cy="191133"/>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a:xfrm rot="5400000">
              <a:off x="6026265" y="2040483"/>
              <a:ext cx="4505731" cy="40386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rot="16200000" flipH="1">
              <a:off x="5927205" y="2139543"/>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rot="5400000">
              <a:off x="6738734" y="2242140"/>
              <a:ext cx="4505732" cy="1588"/>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rot="5400000">
              <a:off x="3728835" y="2204312"/>
              <a:ext cx="4505731" cy="76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rot="16200000" flipH="1">
              <a:off x="4224135" y="2166212"/>
              <a:ext cx="4505731" cy="1524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p:nvPr/>
          </p:nvCxnSpPr>
          <p:spPr>
            <a:xfrm rot="16200000" flipH="1">
              <a:off x="4414635" y="2051912"/>
              <a:ext cx="4505731" cy="381000"/>
            </a:xfrm>
            <a:prstGeom prst="line">
              <a:avLst/>
            </a:prstGeom>
            <a:ln w="19050">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rot="5400000">
              <a:off x="3309735" y="2090012"/>
              <a:ext cx="4505731" cy="3048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rot="16200000" flipH="1">
              <a:off x="4324148" y="2066200"/>
              <a:ext cx="4505731"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88" name="Straight Connector 87"/>
            <p:cNvCxnSpPr/>
            <p:nvPr/>
          </p:nvCxnSpPr>
          <p:spPr>
            <a:xfrm rot="5400000">
              <a:off x="49480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89" name="Straight Connector 88"/>
            <p:cNvCxnSpPr/>
            <p:nvPr/>
          </p:nvCxnSpPr>
          <p:spPr>
            <a:xfrm rot="5400000">
              <a:off x="5405235" y="1747112"/>
              <a:ext cx="4505731" cy="990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90" name="Straight Connector 89"/>
            <p:cNvCxnSpPr/>
            <p:nvPr/>
          </p:nvCxnSpPr>
          <p:spPr>
            <a:xfrm rot="16200000" flipH="1">
              <a:off x="2547735" y="2013814"/>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grpSp>
      <p:sp>
        <p:nvSpPr>
          <p:cNvPr id="94" name="Rectangle 93"/>
          <p:cNvSpPr/>
          <p:nvPr/>
        </p:nvSpPr>
        <p:spPr>
          <a:xfrm>
            <a:off x="0" y="4311168"/>
            <a:ext cx="9144000" cy="1905000"/>
          </a:xfrm>
          <a:prstGeom prst="rect">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cxnSp>
        <p:nvCxnSpPr>
          <p:cNvPr id="96" name="Straight Connector 95"/>
          <p:cNvCxnSpPr/>
          <p:nvPr/>
        </p:nvCxnSpPr>
        <p:spPr>
          <a:xfrm>
            <a:off x="0" y="4387368"/>
            <a:ext cx="91440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7" name="Straight Connector 96"/>
          <p:cNvCxnSpPr/>
          <p:nvPr/>
        </p:nvCxnSpPr>
        <p:spPr>
          <a:xfrm>
            <a:off x="0" y="6138380"/>
            <a:ext cx="91440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Text Placeholder 2"/>
          <p:cNvSpPr>
            <a:spLocks noGrp="1"/>
          </p:cNvSpPr>
          <p:nvPr>
            <p:ph type="body" idx="1"/>
          </p:nvPr>
        </p:nvSpPr>
        <p:spPr>
          <a:xfrm>
            <a:off x="457200" y="5621364"/>
            <a:ext cx="8305800" cy="414649"/>
          </a:xfrm>
        </p:spPr>
        <p:txBody>
          <a:bodyPr anchor="t"/>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95" name="Title 94"/>
          <p:cNvSpPr>
            <a:spLocks noGrp="1"/>
          </p:cNvSpPr>
          <p:nvPr>
            <p:ph type="title"/>
          </p:nvPr>
        </p:nvSpPr>
        <p:spPr>
          <a:xfrm>
            <a:off x="457200" y="4463568"/>
            <a:ext cx="8305800" cy="1143000"/>
          </a:xfrm>
        </p:spPr>
        <p:txBody>
          <a:bodyPr/>
          <a:lstStyle/>
          <a:p>
            <a:r>
              <a:rPr lang="en-US" smtClean="0"/>
              <a:t>Click to edit Master title style</a:t>
            </a:r>
            <a:endParaRPr lang="en-US"/>
          </a:p>
        </p:txBody>
      </p:sp>
      <p:sp>
        <p:nvSpPr>
          <p:cNvPr id="2" name="Date Placeholder 1"/>
          <p:cNvSpPr>
            <a:spLocks noGrp="1"/>
          </p:cNvSpPr>
          <p:nvPr>
            <p:ph type="dt" sz="half" idx="10"/>
          </p:nvPr>
        </p:nvSpPr>
        <p:spPr/>
        <p:txBody>
          <a:bodyPr/>
          <a:lstStyle/>
          <a:p>
            <a:fld id="{ED83DE22-EBFA-4F81-B2E4-B8CBFA17D335}" type="datetimeFigureOut">
              <a:rPr lang="en-US" smtClean="0"/>
              <a:t>10/29/2017</a:t>
            </a:fld>
            <a:endParaRPr lang="en-US"/>
          </a:p>
        </p:txBody>
      </p:sp>
      <p:sp>
        <p:nvSpPr>
          <p:cNvPr id="91" name="Footer Placeholder 90"/>
          <p:cNvSpPr>
            <a:spLocks noGrp="1"/>
          </p:cNvSpPr>
          <p:nvPr>
            <p:ph type="ftr" sz="quarter" idx="11"/>
          </p:nvPr>
        </p:nvSpPr>
        <p:spPr/>
        <p:txBody>
          <a:bodyPr/>
          <a:lstStyle/>
          <a:p>
            <a:endParaRPr lang="en-US"/>
          </a:p>
        </p:txBody>
      </p:sp>
      <p:sp>
        <p:nvSpPr>
          <p:cNvPr id="92" name="Slide Number Placeholder 91"/>
          <p:cNvSpPr>
            <a:spLocks noGrp="1"/>
          </p:cNvSpPr>
          <p:nvPr>
            <p:ph type="sldNum" sz="quarter" idx="12"/>
          </p:nvPr>
        </p:nvSpPr>
        <p:spPr/>
        <p:txBody>
          <a:bodyPr/>
          <a:lstStyle/>
          <a:p>
            <a:fld id="{6FA13D2A-6ABE-4A15-BE62-0BC6148A8446}"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ED83DE22-EBFA-4F81-B2E4-B8CBFA17D335}" type="datetimeFigureOut">
              <a:rPr lang="en-US" smtClean="0"/>
              <a:t>10/29/2017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FA13D2A-6ABE-4A15-BE62-0BC6148A8446}"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lgn="ctr">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lgn="ctr">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ED83DE22-EBFA-4F81-B2E4-B8CBFA17D335}" type="datetimeFigureOut">
              <a:rPr lang="en-US" smtClean="0"/>
              <a:t>10/29/2017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FA13D2A-6ABE-4A15-BE62-0BC6148A8446}"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ED83DE22-EBFA-4F81-B2E4-B8CBFA17D335}" type="datetimeFigureOut">
              <a:rPr lang="en-US" smtClean="0"/>
              <a:t>10/29/2017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FA13D2A-6ABE-4A15-BE62-0BC6148A8446}"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D83DE22-EBFA-4F81-B2E4-B8CBFA17D335}" type="datetimeFigureOut">
              <a:rPr lang="en-US" smtClean="0"/>
              <a:t>10/29/2017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FA13D2A-6ABE-4A15-BE62-0BC6148A8446}"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3" name="Content Placeholder 2"/>
          <p:cNvSpPr>
            <a:spLocks noGrp="1"/>
          </p:cNvSpPr>
          <p:nvPr>
            <p:ph idx="1"/>
          </p:nvPr>
        </p:nvSpPr>
        <p:spPr>
          <a:xfrm>
            <a:off x="3200400" y="273050"/>
            <a:ext cx="548640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D83DE22-EBFA-4F81-B2E4-B8CBFA17D335}" type="datetimeFigureOut">
              <a:rPr lang="en-US" smtClean="0"/>
              <a:t>10/29/2017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FA13D2A-6ABE-4A15-BE62-0BC6148A8446}" type="slidenum">
              <a:rPr lang="en-US" smtClean="0"/>
              <a:t>‹#›</a:t>
            </a:fld>
            <a:endParaRPr lang="en-US"/>
          </a:p>
        </p:txBody>
      </p:sp>
      <p:sp>
        <p:nvSpPr>
          <p:cNvPr id="37" name="Rectangle 36"/>
          <p:cNvSpPr/>
          <p:nvPr/>
        </p:nvSpPr>
        <p:spPr>
          <a:xfrm>
            <a:off x="0" y="1563624"/>
            <a:ext cx="2761488" cy="3313176"/>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cxnSp>
        <p:nvCxnSpPr>
          <p:cNvPr id="39" name="Straight Connector 38"/>
          <p:cNvCxnSpPr/>
          <p:nvPr/>
        </p:nvCxnSpPr>
        <p:spPr>
          <a:xfrm rot="5400000">
            <a:off x="1128157" y="3221339"/>
            <a:ext cx="3017520" cy="79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0" y="1712976"/>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0" y="4733544"/>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152400" y="1901952"/>
            <a:ext cx="2377440" cy="1371600"/>
          </a:xfrm>
        </p:spPr>
        <p:txBody>
          <a:bodyPr anchor="b">
            <a:normAutofit/>
          </a:bodyPr>
          <a:lstStyle>
            <a:lvl1pPr algn="l" defTabSz="914400" rtl="0" eaLnBrk="1" latinLnBrk="0" hangingPunct="1">
              <a:spcBef>
                <a:spcPct val="0"/>
              </a:spcBef>
              <a:buNone/>
              <a:tabLst>
                <a:tab pos="3830638" algn="l"/>
              </a:tabLst>
              <a:defRPr lang="en-US" sz="2600" b="1" kern="1200" cap="none" spc="20" baseline="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mj-lt"/>
                <a:ea typeface="+mj-ea"/>
                <a:cs typeface="+mj-cs"/>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152400" y="3273552"/>
            <a:ext cx="2377440" cy="1371600"/>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3200400" y="381000"/>
            <a:ext cx="5562600" cy="5638800"/>
          </a:xfrm>
          <a:solidFill>
            <a:schemeClr val="bg2"/>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5" name="Date Placeholder 4"/>
          <p:cNvSpPr>
            <a:spLocks noGrp="1"/>
          </p:cNvSpPr>
          <p:nvPr>
            <p:ph type="dt" sz="half" idx="10"/>
          </p:nvPr>
        </p:nvSpPr>
        <p:spPr/>
        <p:txBody>
          <a:bodyPr/>
          <a:lstStyle/>
          <a:p>
            <a:fld id="{ED83DE22-EBFA-4F81-B2E4-B8CBFA17D335}" type="datetimeFigureOut">
              <a:rPr lang="en-US" smtClean="0"/>
              <a:t>10/29/2017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FA13D2A-6ABE-4A15-BE62-0BC6148A8446}" type="slidenum">
              <a:rPr lang="en-US" smtClean="0"/>
              <a:t>‹#›</a:t>
            </a:fld>
            <a:endParaRPr lang="en-US"/>
          </a:p>
        </p:txBody>
      </p:sp>
      <p:sp>
        <p:nvSpPr>
          <p:cNvPr id="33" name="Rectangle 32"/>
          <p:cNvSpPr/>
          <p:nvPr/>
        </p:nvSpPr>
        <p:spPr>
          <a:xfrm>
            <a:off x="0" y="1563624"/>
            <a:ext cx="2761488" cy="3313176"/>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cxnSp>
        <p:nvCxnSpPr>
          <p:cNvPr id="34" name="Straight Connector 33"/>
          <p:cNvCxnSpPr/>
          <p:nvPr/>
        </p:nvCxnSpPr>
        <p:spPr>
          <a:xfrm rot="5400000">
            <a:off x="1128157" y="3221339"/>
            <a:ext cx="3017520" cy="79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0" y="1712976"/>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a:off x="0" y="4733544"/>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155448" y="1905000"/>
            <a:ext cx="2377440" cy="1371600"/>
          </a:xfrm>
        </p:spPr>
        <p:txBody>
          <a:bodyPr anchor="b">
            <a:normAutofit/>
          </a:bodyPr>
          <a:lstStyle>
            <a:lvl1pPr algn="l">
              <a:defRPr sz="2600" b="1" cap="none" spc="20" baseline="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152400" y="3276600"/>
            <a:ext cx="2377440" cy="1371600"/>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D83DE22-EBFA-4F81-B2E4-B8CBFA17D335}" type="datetimeFigureOut">
              <a:rPr lang="en-US" smtClean="0"/>
              <a:t>10/29/2017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FA13D2A-6ABE-4A15-BE62-0BC6148A8446}"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D83DE22-EBFA-4F81-B2E4-B8CBFA17D335}" type="datetimeFigureOut">
              <a:rPr lang="en-US" smtClean="0"/>
              <a:t>10/29/2017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FA13D2A-6ABE-4A15-BE62-0BC6148A8446}"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495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600200"/>
            <a:ext cx="4038600" cy="21717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48200" y="3924300"/>
            <a:ext cx="4038600" cy="21717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Date Placeholder 5"/>
          <p:cNvSpPr>
            <a:spLocks noGrp="1"/>
          </p:cNvSpPr>
          <p:nvPr>
            <p:ph type="dt" sz="half" idx="10"/>
          </p:nvPr>
        </p:nvSpPr>
        <p:spPr>
          <a:xfrm>
            <a:off x="457200" y="6248400"/>
            <a:ext cx="2133600" cy="457200"/>
          </a:xfrm>
        </p:spPr>
        <p:txBody>
          <a:bodyPr/>
          <a:lstStyle>
            <a:lvl1pPr>
              <a:defRPr/>
            </a:lvl1pPr>
          </a:lstStyle>
          <a:p>
            <a:endParaRPr lang="en-US"/>
          </a:p>
        </p:txBody>
      </p:sp>
      <p:sp>
        <p:nvSpPr>
          <p:cNvPr id="7" name="Footer Placeholder 6"/>
          <p:cNvSpPr>
            <a:spLocks noGrp="1"/>
          </p:cNvSpPr>
          <p:nvPr>
            <p:ph type="ftr" sz="quarter" idx="11"/>
          </p:nvPr>
        </p:nvSpPr>
        <p:spPr>
          <a:xfrm>
            <a:off x="3124200" y="6248400"/>
            <a:ext cx="2895600" cy="457200"/>
          </a:xfrm>
        </p:spPr>
        <p:txBody>
          <a:bodyPr/>
          <a:lstStyle>
            <a:lvl1pPr>
              <a:defRPr/>
            </a:lvl1pPr>
          </a:lstStyle>
          <a:p>
            <a:endParaRPr lang="en-US"/>
          </a:p>
        </p:txBody>
      </p:sp>
      <p:sp>
        <p:nvSpPr>
          <p:cNvPr id="8" name="Slide Number Placeholder 7"/>
          <p:cNvSpPr>
            <a:spLocks noGrp="1"/>
          </p:cNvSpPr>
          <p:nvPr>
            <p:ph type="sldNum" sz="quarter" idx="12"/>
          </p:nvPr>
        </p:nvSpPr>
        <p:spPr>
          <a:xfrm>
            <a:off x="6553200" y="6248400"/>
            <a:ext cx="2133600" cy="457200"/>
          </a:xfrm>
        </p:spPr>
        <p:txBody>
          <a:bodyPr/>
          <a:lstStyle>
            <a:lvl1pPr>
              <a:defRPr/>
            </a:lvl1pPr>
          </a:lstStyle>
          <a:p>
            <a:fld id="{8AA706EF-3818-4AFE-BBB5-A26233ED0401}" type="slidenum">
              <a:rPr lang="en-US"/>
              <a:pPr/>
              <a:t>‹#›</a:t>
            </a:fld>
            <a:endParaRPr lang="en-US"/>
          </a:p>
        </p:txBody>
      </p:sp>
    </p:spTree>
    <p:extLst>
      <p:ext uri="{BB962C8B-B14F-4D97-AF65-F5344CB8AC3E}">
        <p14:creationId xmlns:p14="http://schemas.microsoft.com/office/powerpoint/2010/main" val="71360168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495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495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457200" y="6248400"/>
            <a:ext cx="2133600" cy="457200"/>
          </a:xfrm>
        </p:spPr>
        <p:txBody>
          <a:bodyPr/>
          <a:lstStyle>
            <a:lvl1pPr>
              <a:defRPr/>
            </a:lvl1pPr>
          </a:lstStyle>
          <a:p>
            <a:endParaRPr lang="en-US"/>
          </a:p>
        </p:txBody>
      </p:sp>
      <p:sp>
        <p:nvSpPr>
          <p:cNvPr id="6" name="Footer Placeholder 5"/>
          <p:cNvSpPr>
            <a:spLocks noGrp="1"/>
          </p:cNvSpPr>
          <p:nvPr>
            <p:ph type="ftr" sz="quarter" idx="11"/>
          </p:nvPr>
        </p:nvSpPr>
        <p:spPr>
          <a:xfrm>
            <a:off x="3124200" y="6248400"/>
            <a:ext cx="2895600" cy="457200"/>
          </a:xfrm>
        </p:spPr>
        <p:txBody>
          <a:bodyPr/>
          <a:lstStyle>
            <a:lvl1pPr>
              <a:defRPr/>
            </a:lvl1pPr>
          </a:lstStyle>
          <a:p>
            <a:endParaRPr lang="en-US"/>
          </a:p>
        </p:txBody>
      </p:sp>
      <p:sp>
        <p:nvSpPr>
          <p:cNvPr id="7" name="Slide Number Placeholder 6"/>
          <p:cNvSpPr>
            <a:spLocks noGrp="1"/>
          </p:cNvSpPr>
          <p:nvPr>
            <p:ph type="sldNum" sz="quarter" idx="12"/>
          </p:nvPr>
        </p:nvSpPr>
        <p:spPr>
          <a:xfrm>
            <a:off x="6553200" y="6248400"/>
            <a:ext cx="2133600" cy="457200"/>
          </a:xfrm>
        </p:spPr>
        <p:txBody>
          <a:bodyPr/>
          <a:lstStyle>
            <a:lvl1pPr>
              <a:defRPr/>
            </a:lvl1pPr>
          </a:lstStyle>
          <a:p>
            <a:fld id="{9F3FA442-8E89-44EE-8DF4-FE742CF3B4EC}" type="slidenum">
              <a:rPr lang="en-US"/>
              <a:pPr/>
              <a:t>‹#›</a:t>
            </a:fld>
            <a:endParaRPr lang="en-US"/>
          </a:p>
        </p:txBody>
      </p:sp>
    </p:spTree>
    <p:extLst>
      <p:ext uri="{BB962C8B-B14F-4D97-AF65-F5344CB8AC3E}">
        <p14:creationId xmlns:p14="http://schemas.microsoft.com/office/powerpoint/2010/main" val="12623394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90" name="Rectangle 189"/>
          <p:cNvSpPr/>
          <p:nvPr/>
        </p:nvSpPr>
        <p:spPr>
          <a:xfrm>
            <a:off x="149352" y="137160"/>
            <a:ext cx="8869680" cy="6583680"/>
          </a:xfrm>
          <a:prstGeom prst="rect">
            <a:avLst/>
          </a:prstGeom>
          <a:noFill/>
          <a:ln w="19050" cmpd="sng">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57200" y="6312408"/>
            <a:ext cx="2133600" cy="365125"/>
          </a:xfrm>
          <a:prstGeom prst="rect">
            <a:avLst/>
          </a:prstGeom>
        </p:spPr>
        <p:txBody>
          <a:bodyPr vert="horz" lIns="91440" tIns="45720" rIns="91440" bIns="45720" rtlCol="0" anchor="ctr"/>
          <a:lstStyle>
            <a:lvl1pPr algn="l">
              <a:defRPr sz="1200">
                <a:solidFill>
                  <a:schemeClr val="tx2"/>
                </a:solidFill>
              </a:defRPr>
            </a:lvl1pPr>
          </a:lstStyle>
          <a:p>
            <a:fld id="{ED83DE22-EBFA-4F81-B2E4-B8CBFA17D335}" type="datetimeFigureOut">
              <a:rPr lang="en-US" smtClean="0"/>
              <a:t>10/29/2017</a:t>
            </a:fld>
            <a:endParaRPr lang="en-US"/>
          </a:p>
        </p:txBody>
      </p:sp>
      <p:sp>
        <p:nvSpPr>
          <p:cNvPr id="5" name="Footer Placeholder 4"/>
          <p:cNvSpPr>
            <a:spLocks noGrp="1"/>
          </p:cNvSpPr>
          <p:nvPr>
            <p:ph type="ftr" sz="quarter" idx="3"/>
          </p:nvPr>
        </p:nvSpPr>
        <p:spPr>
          <a:xfrm>
            <a:off x="2831123" y="6312408"/>
            <a:ext cx="3481754" cy="365125"/>
          </a:xfrm>
          <a:prstGeom prst="rect">
            <a:avLst/>
          </a:prstGeom>
        </p:spPr>
        <p:txBody>
          <a:bodyPr vert="horz" lIns="91440" tIns="45720" rIns="91440" bIns="45720" rtlCol="0" anchor="ctr"/>
          <a:lstStyle>
            <a:lvl1pPr algn="ctr">
              <a:defRPr sz="1200">
                <a:solidFill>
                  <a:schemeClr val="tx2"/>
                </a:solidFill>
              </a:defRPr>
            </a:lvl1pPr>
          </a:lstStyle>
          <a:p>
            <a:endParaRPr lang="en-US"/>
          </a:p>
        </p:txBody>
      </p:sp>
      <p:sp>
        <p:nvSpPr>
          <p:cNvPr id="6" name="Slide Number Placeholder 5"/>
          <p:cNvSpPr>
            <a:spLocks noGrp="1"/>
          </p:cNvSpPr>
          <p:nvPr>
            <p:ph type="sldNum" sz="quarter" idx="4"/>
          </p:nvPr>
        </p:nvSpPr>
        <p:spPr>
          <a:xfrm>
            <a:off x="6553200" y="6312408"/>
            <a:ext cx="2133600" cy="365125"/>
          </a:xfrm>
          <a:prstGeom prst="rect">
            <a:avLst/>
          </a:prstGeom>
        </p:spPr>
        <p:txBody>
          <a:bodyPr vert="horz" lIns="91440" tIns="45720" rIns="91440" bIns="45720" rtlCol="0" anchor="ctr"/>
          <a:lstStyle>
            <a:lvl1pPr algn="r">
              <a:defRPr sz="1200">
                <a:solidFill>
                  <a:schemeClr val="tx2"/>
                </a:solidFill>
              </a:defRPr>
            </a:lvl1pPr>
          </a:lstStyle>
          <a:p>
            <a:fld id="{6FA13D2A-6ABE-4A15-BE62-0BC6148A8446}" type="slidenum">
              <a:rPr lang="en-US" smtClean="0"/>
              <a:t>‹#›</a:t>
            </a:fld>
            <a:endParaRPr lang="en-US"/>
          </a:p>
        </p:txBody>
      </p:sp>
    </p:spTree>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Lst>
  <p:txStyles>
    <p:titleStyle>
      <a:lvl1pPr algn="l" defTabSz="914400" rtl="0" eaLnBrk="1" latinLnBrk="0" hangingPunct="1">
        <a:spcBef>
          <a:spcPct val="0"/>
        </a:spcBef>
        <a:buNone/>
        <a:tabLst>
          <a:tab pos="3830638" algn="l"/>
        </a:tabLst>
        <a:defRPr sz="3600" b="1" kern="1200" cap="none" spc="50">
          <a:ln w="13335" cmpd="sng">
            <a:solidFill>
              <a:schemeClr val="accent1">
                <a:lumMod val="50000"/>
              </a:schemeClr>
            </a:solidFill>
            <a:prstDash val="solid"/>
          </a:ln>
          <a:solidFill>
            <a:schemeClr val="accent6">
              <a:tint val="1000"/>
            </a:schemeClr>
          </a:solidFill>
          <a:effectLst/>
          <a:latin typeface="+mj-lt"/>
          <a:ea typeface="+mj-ea"/>
          <a:cs typeface="+mj-cs"/>
        </a:defRPr>
      </a:lvl1pPr>
    </p:titleStyle>
    <p:body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id-ID" b="1" dirty="0"/>
              <a:t>ADMIXTURE</a:t>
            </a:r>
            <a:endParaRPr lang="en-US" dirty="0"/>
          </a:p>
        </p:txBody>
      </p:sp>
    </p:spTree>
    <p:extLst>
      <p:ext uri="{BB962C8B-B14F-4D97-AF65-F5344CB8AC3E}">
        <p14:creationId xmlns:p14="http://schemas.microsoft.com/office/powerpoint/2010/main" val="20591702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81000"/>
            <a:ext cx="8229600" cy="5334000"/>
          </a:xfrm>
        </p:spPr>
        <p:txBody>
          <a:bodyPr>
            <a:noAutofit/>
          </a:bodyPr>
          <a:lstStyle/>
          <a:p>
            <a:r>
              <a:rPr lang="id-ID" sz="2800" dirty="0"/>
              <a:t>Admixture digunakan untuk memodifikasi sifat dan karakteristik beton. Tujuan penggunaan admixture pada beton segar adalah :</a:t>
            </a:r>
            <a:endParaRPr lang="en-US" sz="2800" dirty="0"/>
          </a:p>
          <a:p>
            <a:r>
              <a:rPr lang="id-ID" sz="2800" dirty="0" smtClean="0"/>
              <a:t>Memperbaiki </a:t>
            </a:r>
            <a:r>
              <a:rPr lang="id-ID" sz="2800" dirty="0"/>
              <a:t>workability beton</a:t>
            </a:r>
            <a:endParaRPr lang="en-US" sz="2800" dirty="0"/>
          </a:p>
          <a:p>
            <a:r>
              <a:rPr lang="id-ID" sz="2800" dirty="0" smtClean="0"/>
              <a:t>Mengatur </a:t>
            </a:r>
            <a:r>
              <a:rPr lang="id-ID" sz="2800" dirty="0"/>
              <a:t>factor air semen pada beton segar.</a:t>
            </a:r>
            <a:endParaRPr lang="en-US" sz="2800" dirty="0"/>
          </a:p>
          <a:p>
            <a:r>
              <a:rPr lang="id-ID" sz="2800" dirty="0" smtClean="0"/>
              <a:t>Mengurangi </a:t>
            </a:r>
            <a:r>
              <a:rPr lang="id-ID" sz="2800" dirty="0"/>
              <a:t>penggunaan semen</a:t>
            </a:r>
            <a:endParaRPr lang="en-US" sz="2800" dirty="0"/>
          </a:p>
          <a:p>
            <a:r>
              <a:rPr lang="id-ID" sz="2800" dirty="0" smtClean="0"/>
              <a:t>Mencegah </a:t>
            </a:r>
            <a:r>
              <a:rPr lang="id-ID" sz="2800" dirty="0"/>
              <a:t>terjadinya segregasi dan bleeding</a:t>
            </a:r>
            <a:endParaRPr lang="en-US" sz="2800" dirty="0"/>
          </a:p>
          <a:p>
            <a:r>
              <a:rPr lang="id-ID" sz="2800" dirty="0" smtClean="0"/>
              <a:t>Mengatur </a:t>
            </a:r>
            <a:r>
              <a:rPr lang="id-ID" sz="2800" dirty="0"/>
              <a:t>waktu pengikatan aduk beton</a:t>
            </a:r>
            <a:endParaRPr lang="en-US" sz="2800" dirty="0"/>
          </a:p>
          <a:p>
            <a:r>
              <a:rPr lang="id-ID" sz="2800" dirty="0" smtClean="0"/>
              <a:t>Meningkatkan </a:t>
            </a:r>
            <a:r>
              <a:rPr lang="id-ID" sz="2800" dirty="0"/>
              <a:t>kekuatan beton keras.</a:t>
            </a:r>
            <a:endParaRPr lang="en-US" sz="2800" dirty="0"/>
          </a:p>
          <a:p>
            <a:r>
              <a:rPr lang="id-ID" sz="2800" dirty="0" smtClean="0"/>
              <a:t>Meningkatkan </a:t>
            </a:r>
            <a:r>
              <a:rPr lang="id-ID" sz="2800" dirty="0"/>
              <a:t>sifat kedap air pada beton keras.</a:t>
            </a:r>
            <a:endParaRPr lang="en-US" sz="2800" dirty="0"/>
          </a:p>
          <a:p>
            <a:r>
              <a:rPr lang="id-ID" sz="2800" dirty="0" smtClean="0"/>
              <a:t>Meningkatkan </a:t>
            </a:r>
            <a:r>
              <a:rPr lang="id-ID" sz="2800" dirty="0"/>
              <a:t>sifat tahan lama pada beton keras termasuk tahan </a:t>
            </a:r>
            <a:r>
              <a:rPr lang="en-US" sz="2800" dirty="0" smtClean="0"/>
              <a:t>t</a:t>
            </a:r>
            <a:r>
              <a:rPr lang="id-ID" sz="2800" dirty="0" smtClean="0"/>
              <a:t>erhadap </a:t>
            </a:r>
            <a:r>
              <a:rPr lang="id-ID" sz="2800" dirty="0"/>
              <a:t>zat- zat kimia, tahan terhadap gesekan, dll.</a:t>
            </a:r>
            <a:endParaRPr lang="en-US" sz="2800" dirty="0"/>
          </a:p>
        </p:txBody>
      </p:sp>
    </p:spTree>
    <p:extLst>
      <p:ext uri="{BB962C8B-B14F-4D97-AF65-F5344CB8AC3E}">
        <p14:creationId xmlns:p14="http://schemas.microsoft.com/office/powerpoint/2010/main" val="13357718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a:t>JENIS-JENIS ADMIXTURE</a:t>
            </a:r>
            <a:endParaRPr lang="en-US" dirty="0"/>
          </a:p>
        </p:txBody>
      </p:sp>
      <p:sp>
        <p:nvSpPr>
          <p:cNvPr id="3" name="Content Placeholder 2"/>
          <p:cNvSpPr>
            <a:spLocks noGrp="1"/>
          </p:cNvSpPr>
          <p:nvPr>
            <p:ph idx="1"/>
          </p:nvPr>
        </p:nvSpPr>
        <p:spPr/>
        <p:txBody>
          <a:bodyPr>
            <a:normAutofit/>
          </a:bodyPr>
          <a:lstStyle/>
          <a:p>
            <a:pPr lvl="0"/>
            <a:r>
              <a:rPr lang="en-US" sz="2800" dirty="0" err="1"/>
              <a:t>Bahan</a:t>
            </a:r>
            <a:r>
              <a:rPr lang="en-US" sz="2800" dirty="0"/>
              <a:t> </a:t>
            </a:r>
            <a:r>
              <a:rPr lang="en-US" sz="2800" dirty="0" err="1"/>
              <a:t>Tambahan</a:t>
            </a:r>
            <a:r>
              <a:rPr lang="en-US" sz="2800" dirty="0"/>
              <a:t> (Admixture) </a:t>
            </a:r>
            <a:r>
              <a:rPr lang="en-US" sz="2800" dirty="0" err="1"/>
              <a:t>dibagi</a:t>
            </a:r>
            <a:r>
              <a:rPr lang="en-US" sz="2800" dirty="0"/>
              <a:t> </a:t>
            </a:r>
            <a:r>
              <a:rPr lang="en-US" sz="2800" dirty="0" err="1"/>
              <a:t>dalam</a:t>
            </a:r>
            <a:r>
              <a:rPr lang="en-US" sz="2800" dirty="0"/>
              <a:t> </a:t>
            </a:r>
            <a:r>
              <a:rPr lang="en-US" sz="2800" dirty="0" err="1"/>
              <a:t>beberapa</a:t>
            </a:r>
            <a:r>
              <a:rPr lang="en-US" sz="2800" dirty="0"/>
              <a:t> </a:t>
            </a:r>
            <a:r>
              <a:rPr lang="en-US" sz="2800" dirty="0" err="1"/>
              <a:t>kelompok</a:t>
            </a:r>
            <a:r>
              <a:rPr lang="en-US" sz="2800" dirty="0"/>
              <a:t> </a:t>
            </a:r>
            <a:r>
              <a:rPr lang="en-US" sz="2800" dirty="0" err="1"/>
              <a:t>diantaranya</a:t>
            </a:r>
            <a:r>
              <a:rPr lang="en-US" sz="2800" dirty="0"/>
              <a:t> </a:t>
            </a:r>
            <a:r>
              <a:rPr lang="en-US" sz="2800" dirty="0" smtClean="0"/>
              <a:t>:</a:t>
            </a:r>
          </a:p>
          <a:p>
            <a:r>
              <a:rPr lang="en-US" sz="2800" b="1" dirty="0"/>
              <a:t>Air Entraining Agent (ASTM C260)</a:t>
            </a:r>
            <a:endParaRPr lang="en-US" sz="2800" dirty="0"/>
          </a:p>
          <a:p>
            <a:r>
              <a:rPr lang="en-US" sz="2800" b="1" dirty="0" smtClean="0"/>
              <a:t>Admixture </a:t>
            </a:r>
            <a:r>
              <a:rPr lang="en-US" sz="2800" b="1" dirty="0"/>
              <a:t>Kimia (</a:t>
            </a:r>
            <a:r>
              <a:rPr lang="en-US" sz="2800" b="1" dirty="0" err="1"/>
              <a:t>Bahan</a:t>
            </a:r>
            <a:r>
              <a:rPr lang="en-US" sz="2800" b="1" dirty="0"/>
              <a:t> </a:t>
            </a:r>
            <a:r>
              <a:rPr lang="en-US" sz="2800" b="1" dirty="0" err="1"/>
              <a:t>Tambahan</a:t>
            </a:r>
            <a:r>
              <a:rPr lang="en-US" sz="2800" b="1" dirty="0"/>
              <a:t> Kimia), ASTM C49 </a:t>
            </a:r>
            <a:r>
              <a:rPr lang="en-US" sz="2800" b="1" dirty="0" err="1"/>
              <a:t>dan</a:t>
            </a:r>
            <a:r>
              <a:rPr lang="en-US" sz="2800" b="1" dirty="0"/>
              <a:t> BS 5075</a:t>
            </a:r>
            <a:endParaRPr lang="en-US" sz="2800" dirty="0"/>
          </a:p>
          <a:p>
            <a:r>
              <a:rPr lang="en-US" sz="2800" b="1" dirty="0" smtClean="0"/>
              <a:t>Mineral </a:t>
            </a:r>
            <a:r>
              <a:rPr lang="en-US" sz="2800" b="1" dirty="0"/>
              <a:t>Admixture (</a:t>
            </a:r>
            <a:r>
              <a:rPr lang="en-US" sz="2800" b="1" dirty="0" err="1"/>
              <a:t>Bahan</a:t>
            </a:r>
            <a:r>
              <a:rPr lang="en-US" sz="2800" b="1" dirty="0"/>
              <a:t> </a:t>
            </a:r>
            <a:r>
              <a:rPr lang="en-US" sz="2800" b="1" dirty="0" err="1"/>
              <a:t>Tambahan</a:t>
            </a:r>
            <a:r>
              <a:rPr lang="en-US" sz="2800" b="1" dirty="0"/>
              <a:t> Mineral)</a:t>
            </a:r>
            <a:endParaRPr lang="en-US" sz="2800" dirty="0"/>
          </a:p>
          <a:p>
            <a:r>
              <a:rPr lang="en-US" sz="2800" dirty="0"/>
              <a:t> </a:t>
            </a:r>
            <a:r>
              <a:rPr lang="en-US" sz="2800" b="1" dirty="0" err="1"/>
              <a:t>Bahan</a:t>
            </a:r>
            <a:r>
              <a:rPr lang="en-US" sz="2800" b="1" dirty="0"/>
              <a:t> </a:t>
            </a:r>
            <a:r>
              <a:rPr lang="en-US" sz="2800" b="1" dirty="0" err="1"/>
              <a:t>Tambahan</a:t>
            </a:r>
            <a:r>
              <a:rPr lang="en-US" sz="2800" b="1" dirty="0"/>
              <a:t> </a:t>
            </a:r>
            <a:r>
              <a:rPr lang="en-US" sz="2800" b="1" dirty="0" err="1"/>
              <a:t>Lainnya</a:t>
            </a:r>
            <a:r>
              <a:rPr lang="en-US" sz="2800" b="1" dirty="0"/>
              <a:t> (</a:t>
            </a:r>
            <a:r>
              <a:rPr lang="en-US" sz="2800" b="1" dirty="0" err="1"/>
              <a:t>Miscellanous</a:t>
            </a:r>
            <a:r>
              <a:rPr lang="en-US" sz="2800" b="1" dirty="0"/>
              <a:t> Admixture</a:t>
            </a:r>
            <a:r>
              <a:rPr lang="en-US" sz="2800" b="1" dirty="0" smtClean="0"/>
              <a:t>)</a:t>
            </a:r>
            <a:endParaRPr lang="en-US" sz="2800" dirty="0"/>
          </a:p>
        </p:txBody>
      </p:sp>
    </p:spTree>
    <p:extLst>
      <p:ext uri="{BB962C8B-B14F-4D97-AF65-F5344CB8AC3E}">
        <p14:creationId xmlns:p14="http://schemas.microsoft.com/office/powerpoint/2010/main" val="17847444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id-ID" dirty="0"/>
              <a:t>admixture biasanya dimaksudkan untuk mengubah perilaku beton pada saat pelaksanaan atau untuk meningkatkan kinerja beton </a:t>
            </a:r>
            <a:endParaRPr lang="en-US" dirty="0"/>
          </a:p>
          <a:p>
            <a:r>
              <a:rPr lang="id-ID" dirty="0"/>
              <a:t>additive lebih banyak bersifat penyemenan sehingga digunakan dengan tujuan perbaikan kinerja kekuatannya</a:t>
            </a:r>
            <a:endParaRPr lang="en-US" dirty="0"/>
          </a:p>
          <a:p>
            <a:endParaRPr lang="en-US" dirty="0"/>
          </a:p>
        </p:txBody>
      </p:sp>
    </p:spTree>
    <p:extLst>
      <p:ext uri="{BB962C8B-B14F-4D97-AF65-F5344CB8AC3E}">
        <p14:creationId xmlns:p14="http://schemas.microsoft.com/office/powerpoint/2010/main" val="23860128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a:t>Menurut ASTM C.494, admixture dibedakan menjadi tujuh jenis, yaitu </a:t>
            </a:r>
            <a:r>
              <a:rPr lang="id-ID" dirty="0" smtClean="0"/>
              <a:t>:</a:t>
            </a:r>
            <a:endParaRPr lang="en-US" dirty="0"/>
          </a:p>
        </p:txBody>
      </p:sp>
      <p:sp>
        <p:nvSpPr>
          <p:cNvPr id="3" name="Content Placeholder 2"/>
          <p:cNvSpPr>
            <a:spLocks noGrp="1"/>
          </p:cNvSpPr>
          <p:nvPr>
            <p:ph idx="1"/>
          </p:nvPr>
        </p:nvSpPr>
        <p:spPr/>
        <p:txBody>
          <a:bodyPr/>
          <a:lstStyle/>
          <a:p>
            <a:r>
              <a:rPr lang="id-ID" dirty="0"/>
              <a:t>1)  Tipe A : Water Reducing Admixture (WRA)</a:t>
            </a:r>
            <a:endParaRPr lang="en-US" dirty="0"/>
          </a:p>
          <a:p>
            <a:r>
              <a:rPr lang="id-ID" dirty="0"/>
              <a:t>2)  Tipe B : Retarding Admixture</a:t>
            </a:r>
            <a:endParaRPr lang="en-US" dirty="0"/>
          </a:p>
          <a:p>
            <a:r>
              <a:rPr lang="id-ID" dirty="0"/>
              <a:t>3)  Tipe C : Accelerating Admixtures</a:t>
            </a:r>
            <a:endParaRPr lang="en-US" dirty="0"/>
          </a:p>
          <a:p>
            <a:r>
              <a:rPr lang="id-ID" dirty="0"/>
              <a:t>4)  Tipe D : Water Reducing and Retarding Admixture</a:t>
            </a:r>
            <a:endParaRPr lang="en-US" dirty="0"/>
          </a:p>
          <a:p>
            <a:r>
              <a:rPr lang="id-ID" dirty="0"/>
              <a:t>5)   Tipe E : Water Reducing and Accelerating Admixture</a:t>
            </a:r>
            <a:endParaRPr lang="en-US" dirty="0"/>
          </a:p>
          <a:p>
            <a:r>
              <a:rPr lang="id-ID" dirty="0"/>
              <a:t>6)   Tipe F : Water Reducing, High Range Admixture</a:t>
            </a:r>
            <a:endParaRPr lang="en-US" dirty="0"/>
          </a:p>
          <a:p>
            <a:r>
              <a:rPr lang="id-ID" dirty="0"/>
              <a:t>7)   Tipe G : Water Reducing, High Range Retarding admixtures</a:t>
            </a:r>
            <a:endParaRPr lang="en-US" dirty="0"/>
          </a:p>
          <a:p>
            <a:endParaRPr lang="en-US" dirty="0"/>
          </a:p>
        </p:txBody>
      </p:sp>
    </p:spTree>
    <p:extLst>
      <p:ext uri="{BB962C8B-B14F-4D97-AF65-F5344CB8AC3E}">
        <p14:creationId xmlns:p14="http://schemas.microsoft.com/office/powerpoint/2010/main" val="2507689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a:t>Tipe A : Water Reducing Admixture (WRA)</a:t>
            </a:r>
            <a:endParaRPr lang="en-US" dirty="0"/>
          </a:p>
        </p:txBody>
      </p:sp>
      <p:sp>
        <p:nvSpPr>
          <p:cNvPr id="3" name="Content Placeholder 2"/>
          <p:cNvSpPr>
            <a:spLocks noGrp="1"/>
          </p:cNvSpPr>
          <p:nvPr>
            <p:ph idx="1"/>
          </p:nvPr>
        </p:nvSpPr>
        <p:spPr/>
        <p:txBody>
          <a:bodyPr>
            <a:normAutofit/>
          </a:bodyPr>
          <a:lstStyle/>
          <a:p>
            <a:r>
              <a:rPr lang="id-ID" dirty="0"/>
              <a:t>berfungsi untuk mengurangi penggunaan air pengaduk untuk menghasilkan beton dengan konsistensi tertentu. Dengan menggunakan jenis bahan tambah ini akan dapat dicapai tiga hal, yaitu :</a:t>
            </a:r>
            <a:endParaRPr lang="en-US" dirty="0"/>
          </a:p>
          <a:p>
            <a:r>
              <a:rPr lang="id-ID" dirty="0" smtClean="0"/>
              <a:t>Hanya   </a:t>
            </a:r>
            <a:r>
              <a:rPr lang="id-ID" dirty="0"/>
              <a:t>menambah/meningkatkan   workability</a:t>
            </a:r>
            <a:r>
              <a:rPr lang="id-ID" dirty="0" smtClean="0"/>
              <a:t>.</a:t>
            </a:r>
            <a:endParaRPr lang="en-US" dirty="0"/>
          </a:p>
          <a:p>
            <a:r>
              <a:rPr lang="id-ID" dirty="0" smtClean="0"/>
              <a:t>Menambah  </a:t>
            </a:r>
            <a:r>
              <a:rPr lang="id-ID" dirty="0"/>
              <a:t>kekuatan  tekan beton</a:t>
            </a:r>
            <a:r>
              <a:rPr lang="id-ID" dirty="0" smtClean="0"/>
              <a:t>.</a:t>
            </a:r>
            <a:endParaRPr lang="en-US" dirty="0"/>
          </a:p>
          <a:p>
            <a:r>
              <a:rPr lang="id-ID" dirty="0" smtClean="0"/>
              <a:t>Mengurangi   </a:t>
            </a:r>
            <a:r>
              <a:rPr lang="id-ID" dirty="0"/>
              <a:t>biaya   (ekonomis</a:t>
            </a:r>
            <a:r>
              <a:rPr lang="id-ID" dirty="0" smtClean="0"/>
              <a:t>).</a:t>
            </a:r>
            <a:endParaRPr lang="en-US" dirty="0"/>
          </a:p>
          <a:p>
            <a:endParaRPr lang="en-US" dirty="0"/>
          </a:p>
        </p:txBody>
      </p:sp>
    </p:spTree>
    <p:extLst>
      <p:ext uri="{BB962C8B-B14F-4D97-AF65-F5344CB8AC3E}">
        <p14:creationId xmlns:p14="http://schemas.microsoft.com/office/powerpoint/2010/main" val="28951661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a:t>Tipe B : Retarding Admixture</a:t>
            </a:r>
            <a:endParaRPr lang="en-US" dirty="0"/>
          </a:p>
        </p:txBody>
      </p:sp>
      <p:sp>
        <p:nvSpPr>
          <p:cNvPr id="3" name="Content Placeholder 2"/>
          <p:cNvSpPr>
            <a:spLocks noGrp="1"/>
          </p:cNvSpPr>
          <p:nvPr>
            <p:ph idx="1"/>
          </p:nvPr>
        </p:nvSpPr>
        <p:spPr/>
        <p:txBody>
          <a:bodyPr/>
          <a:lstStyle/>
          <a:p>
            <a:r>
              <a:rPr lang="id-ID" dirty="0"/>
              <a:t>Bahan tambah yang berfungsi untuk memperlambat proses waktu pengikatan beton.</a:t>
            </a:r>
            <a:endParaRPr lang="en-US" dirty="0"/>
          </a:p>
        </p:txBody>
      </p:sp>
    </p:spTree>
    <p:extLst>
      <p:ext uri="{BB962C8B-B14F-4D97-AF65-F5344CB8AC3E}">
        <p14:creationId xmlns:p14="http://schemas.microsoft.com/office/powerpoint/2010/main" val="25780820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a:t>Tipe C : Accelerating Admixtures</a:t>
            </a:r>
            <a:endParaRPr lang="en-US" dirty="0"/>
          </a:p>
        </p:txBody>
      </p:sp>
      <p:sp>
        <p:nvSpPr>
          <p:cNvPr id="3" name="Content Placeholder 2"/>
          <p:cNvSpPr>
            <a:spLocks noGrp="1"/>
          </p:cNvSpPr>
          <p:nvPr>
            <p:ph idx="1"/>
          </p:nvPr>
        </p:nvSpPr>
        <p:spPr/>
        <p:txBody>
          <a:bodyPr/>
          <a:lstStyle/>
          <a:p>
            <a:r>
              <a:rPr lang="id-ID" dirty="0"/>
              <a:t>berfungsi untuk mempercepat proses pengikatan dan pengembangan  kekuatan  awal  beton.  </a:t>
            </a:r>
            <a:endParaRPr lang="en-US" dirty="0" smtClean="0"/>
          </a:p>
          <a:p>
            <a:r>
              <a:rPr lang="id-ID" dirty="0" smtClean="0"/>
              <a:t>Bahan  </a:t>
            </a:r>
            <a:r>
              <a:rPr lang="id-ID" dirty="0"/>
              <a:t>ini  digunakan  untuk memperpendek waktu pengikatan semen sehingga mempecepat pencapaian kekuatan beton.</a:t>
            </a:r>
            <a:endParaRPr lang="en-US" dirty="0"/>
          </a:p>
        </p:txBody>
      </p:sp>
    </p:spTree>
    <p:extLst>
      <p:ext uri="{BB962C8B-B14F-4D97-AF65-F5344CB8AC3E}">
        <p14:creationId xmlns:p14="http://schemas.microsoft.com/office/powerpoint/2010/main" val="36922999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a:t>Tipe D : Water Reducing and Retarding </a:t>
            </a:r>
            <a:r>
              <a:rPr lang="id-ID" dirty="0" smtClean="0"/>
              <a:t>Admixture</a:t>
            </a:r>
            <a:endParaRPr lang="en-US" dirty="0"/>
          </a:p>
        </p:txBody>
      </p:sp>
      <p:sp>
        <p:nvSpPr>
          <p:cNvPr id="3" name="Content Placeholder 2"/>
          <p:cNvSpPr>
            <a:spLocks noGrp="1"/>
          </p:cNvSpPr>
          <p:nvPr>
            <p:ph idx="1"/>
          </p:nvPr>
        </p:nvSpPr>
        <p:spPr/>
        <p:txBody>
          <a:bodyPr>
            <a:normAutofit/>
          </a:bodyPr>
          <a:lstStyle/>
          <a:p>
            <a:r>
              <a:rPr lang="id-ID" sz="2800" dirty="0" smtClean="0"/>
              <a:t>Jenis </a:t>
            </a:r>
            <a:r>
              <a:rPr lang="id-ID" sz="2800" dirty="0"/>
              <a:t>bahan tambah yang berfungsi ganda yaitu untuk mengurangi jumlah air pengaduk  yang  diperlukan  pada  beton  tetapi  tetap  memperoleh  adukan dengan konsistensi tertentu sekaligus memperlambat proses pengikatan awal dan  pengerasan  beton</a:t>
            </a:r>
            <a:endParaRPr lang="en-US" sz="2800" dirty="0"/>
          </a:p>
        </p:txBody>
      </p:sp>
    </p:spTree>
    <p:extLst>
      <p:ext uri="{BB962C8B-B14F-4D97-AF65-F5344CB8AC3E}">
        <p14:creationId xmlns:p14="http://schemas.microsoft.com/office/powerpoint/2010/main" val="188421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a:t>Tipe E : Water Reducing and Accelerating </a:t>
            </a:r>
            <a:r>
              <a:rPr lang="id-ID" dirty="0" smtClean="0"/>
              <a:t>Admixture</a:t>
            </a:r>
            <a:endParaRPr lang="en-US" dirty="0"/>
          </a:p>
        </p:txBody>
      </p:sp>
      <p:sp>
        <p:nvSpPr>
          <p:cNvPr id="3" name="Content Placeholder 2"/>
          <p:cNvSpPr>
            <a:spLocks noGrp="1"/>
          </p:cNvSpPr>
          <p:nvPr>
            <p:ph idx="1"/>
          </p:nvPr>
        </p:nvSpPr>
        <p:spPr/>
        <p:txBody>
          <a:bodyPr/>
          <a:lstStyle/>
          <a:p>
            <a:r>
              <a:rPr lang="id-ID" dirty="0" smtClean="0"/>
              <a:t>Jenis </a:t>
            </a:r>
            <a:r>
              <a:rPr lang="id-ID" dirty="0"/>
              <a:t>bahan tambah yang berfungsi ganda yaitu untuk mengurangi jumlah air pengaduk  yang  diperlukan  pada  beton  tetapi  tetap  memperoleh  adukan dengan konsistensi tertentu sekaligus mempercepat proses pengikatan awal dan pengerasan </a:t>
            </a:r>
            <a:r>
              <a:rPr lang="id-ID" dirty="0" smtClean="0"/>
              <a:t>beton</a:t>
            </a:r>
            <a:endParaRPr lang="en-US" dirty="0" smtClean="0"/>
          </a:p>
          <a:p>
            <a:r>
              <a:rPr lang="id-ID" dirty="0"/>
              <a:t>Beton yang ditambah dengan bahan tambah jenis ini akan dihasilkan beton dengan waktu pengikatan yang cepat serta kadar air yang   rendah   tetapi   tetap   workable. </a:t>
            </a:r>
            <a:endParaRPr lang="en-US" dirty="0"/>
          </a:p>
        </p:txBody>
      </p:sp>
    </p:spTree>
    <p:extLst>
      <p:ext uri="{BB962C8B-B14F-4D97-AF65-F5344CB8AC3E}">
        <p14:creationId xmlns:p14="http://schemas.microsoft.com/office/powerpoint/2010/main" val="31835029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a:t>Tipe F : Water Reducing, High Range </a:t>
            </a:r>
            <a:r>
              <a:rPr lang="id-ID" dirty="0" smtClean="0"/>
              <a:t>Admixture</a:t>
            </a:r>
            <a:endParaRPr lang="en-US" dirty="0"/>
          </a:p>
        </p:txBody>
      </p:sp>
      <p:sp>
        <p:nvSpPr>
          <p:cNvPr id="3" name="Content Placeholder 2"/>
          <p:cNvSpPr>
            <a:spLocks noGrp="1"/>
          </p:cNvSpPr>
          <p:nvPr>
            <p:ph idx="1"/>
          </p:nvPr>
        </p:nvSpPr>
        <p:spPr/>
        <p:txBody>
          <a:bodyPr/>
          <a:lstStyle/>
          <a:p>
            <a:r>
              <a:rPr lang="id-ID" dirty="0"/>
              <a:t>Dengan menmbahkan bahan ini ke dalam beton, diinginkan untuk mengurangi jumlah air pengaduk dalam jumlah yang cukup tinggi  sehingga  </a:t>
            </a:r>
            <a:endParaRPr lang="en-US" dirty="0" smtClean="0"/>
          </a:p>
          <a:p>
            <a:r>
              <a:rPr lang="id-ID" dirty="0" smtClean="0"/>
              <a:t>diharapkan  </a:t>
            </a:r>
            <a:r>
              <a:rPr lang="id-ID" dirty="0"/>
              <a:t>kekuatan  beton  yang dihasilkan  tinggi  dengan jumlah air sedikit, tetapi tingkat kemudahan pekerjaan (workability beton) juga lebih tinggi</a:t>
            </a:r>
            <a:r>
              <a:rPr lang="id-ID" dirty="0" smtClean="0"/>
              <a:t>.</a:t>
            </a:r>
            <a:endParaRPr lang="en-US" dirty="0" smtClean="0"/>
          </a:p>
          <a:p>
            <a:r>
              <a:rPr lang="id-ID" dirty="0"/>
              <a:t>Bahan tambah jenis ini berupa </a:t>
            </a:r>
            <a:r>
              <a:rPr lang="id-ID" i="1" dirty="0"/>
              <a:t>superplasticizer</a:t>
            </a:r>
            <a:endParaRPr lang="en-US" dirty="0"/>
          </a:p>
        </p:txBody>
      </p:sp>
    </p:spTree>
    <p:extLst>
      <p:ext uri="{BB962C8B-B14F-4D97-AF65-F5344CB8AC3E}">
        <p14:creationId xmlns:p14="http://schemas.microsoft.com/office/powerpoint/2010/main" val="19077549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a:t>Tipe G : Water Reducing, High Range Retarding admixtures</a:t>
            </a:r>
            <a:endParaRPr lang="en-US" dirty="0"/>
          </a:p>
        </p:txBody>
      </p:sp>
      <p:sp>
        <p:nvSpPr>
          <p:cNvPr id="3" name="Content Placeholder 2"/>
          <p:cNvSpPr>
            <a:spLocks noGrp="1"/>
          </p:cNvSpPr>
          <p:nvPr>
            <p:ph idx="1"/>
          </p:nvPr>
        </p:nvSpPr>
        <p:spPr/>
        <p:txBody>
          <a:bodyPr/>
          <a:lstStyle/>
          <a:p>
            <a:r>
              <a:rPr lang="id-ID" dirty="0"/>
              <a:t>Bahan  ini  merupakan  gabungan  superplasticizer  dengan memperlambat waktu ikat beton. </a:t>
            </a:r>
            <a:endParaRPr lang="en-US" dirty="0" smtClean="0"/>
          </a:p>
          <a:p>
            <a:r>
              <a:rPr lang="id-ID" dirty="0" smtClean="0"/>
              <a:t>Digunakan </a:t>
            </a:r>
            <a:r>
              <a:rPr lang="id-ID" dirty="0"/>
              <a:t>apabila pekerjaan sempit karena keterbatasan sumberdaya dan ruang kerja</a:t>
            </a:r>
            <a:endParaRPr lang="en-US" dirty="0"/>
          </a:p>
        </p:txBody>
      </p:sp>
    </p:spTree>
    <p:extLst>
      <p:ext uri="{BB962C8B-B14F-4D97-AF65-F5344CB8AC3E}">
        <p14:creationId xmlns:p14="http://schemas.microsoft.com/office/powerpoint/2010/main" val="9355483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sz="4400" dirty="0" smtClean="0"/>
              <a:t>Additive</a:t>
            </a:r>
            <a:endParaRPr lang="en-US" sz="4400" dirty="0"/>
          </a:p>
        </p:txBody>
      </p:sp>
      <p:sp>
        <p:nvSpPr>
          <p:cNvPr id="3" name="Content Placeholder 2"/>
          <p:cNvSpPr>
            <a:spLocks noGrp="1"/>
          </p:cNvSpPr>
          <p:nvPr>
            <p:ph idx="1"/>
          </p:nvPr>
        </p:nvSpPr>
        <p:spPr/>
        <p:txBody>
          <a:bodyPr/>
          <a:lstStyle/>
          <a:p>
            <a:r>
              <a:rPr lang="id-ID" dirty="0" smtClean="0"/>
              <a:t>Jenis </a:t>
            </a:r>
            <a:r>
              <a:rPr lang="id-ID" dirty="0"/>
              <a:t>bahan tambah mineral (additive) yang ditambahkan pada beton dimaksudkan untuk meningkatkan kinerja kuat tekan beton dan lebih bersifat </a:t>
            </a:r>
            <a:r>
              <a:rPr lang="id-ID" dirty="0" smtClean="0"/>
              <a:t>penyemenan</a:t>
            </a:r>
            <a:endParaRPr lang="en-US" dirty="0" smtClean="0"/>
          </a:p>
          <a:p>
            <a:r>
              <a:rPr lang="id-ID" dirty="0"/>
              <a:t>Beton yang kekuarangan butiran halus dalam agregat menjadi tidak kohesif dan mudah </a:t>
            </a:r>
            <a:r>
              <a:rPr lang="id-ID" dirty="0" smtClean="0"/>
              <a:t>bleeding</a:t>
            </a:r>
            <a:endParaRPr lang="en-US" dirty="0" smtClean="0"/>
          </a:p>
          <a:p>
            <a:r>
              <a:rPr lang="id-ID" dirty="0"/>
              <a:t>Yang termasuk jenis additive adalah : </a:t>
            </a:r>
            <a:endParaRPr lang="en-US" dirty="0" smtClean="0"/>
          </a:p>
          <a:p>
            <a:r>
              <a:rPr lang="id-ID" dirty="0" smtClean="0"/>
              <a:t>Puzzollan</a:t>
            </a:r>
            <a:endParaRPr lang="en-US" dirty="0" smtClean="0"/>
          </a:p>
          <a:p>
            <a:r>
              <a:rPr lang="id-ID" dirty="0" smtClean="0"/>
              <a:t>fly ash</a:t>
            </a:r>
            <a:endParaRPr lang="en-US" dirty="0" smtClean="0"/>
          </a:p>
          <a:p>
            <a:r>
              <a:rPr lang="id-ID" dirty="0" smtClean="0"/>
              <a:t>slag </a:t>
            </a:r>
            <a:r>
              <a:rPr lang="id-ID" dirty="0"/>
              <a:t>dan </a:t>
            </a:r>
            <a:endParaRPr lang="en-US" dirty="0" smtClean="0"/>
          </a:p>
          <a:p>
            <a:r>
              <a:rPr lang="id-ID" dirty="0" smtClean="0"/>
              <a:t>silica </a:t>
            </a:r>
            <a:r>
              <a:rPr lang="id-ID" dirty="0"/>
              <a:t>fume</a:t>
            </a:r>
            <a:endParaRPr lang="en-US" dirty="0"/>
          </a:p>
        </p:txBody>
      </p:sp>
    </p:spTree>
    <p:extLst>
      <p:ext uri="{BB962C8B-B14F-4D97-AF65-F5344CB8AC3E}">
        <p14:creationId xmlns:p14="http://schemas.microsoft.com/office/powerpoint/2010/main" val="15135149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K</a:t>
            </a:r>
            <a:r>
              <a:rPr lang="id-ID" dirty="0" smtClean="0"/>
              <a:t>euntungan </a:t>
            </a:r>
            <a:r>
              <a:rPr lang="id-ID" dirty="0"/>
              <a:t>penggunaan </a:t>
            </a:r>
            <a:r>
              <a:rPr lang="id-ID" dirty="0" smtClean="0"/>
              <a:t>additive</a:t>
            </a:r>
            <a:r>
              <a:rPr lang="en-US" dirty="0"/>
              <a:t/>
            </a:r>
            <a:br>
              <a:rPr lang="en-US" dirty="0"/>
            </a:br>
            <a:r>
              <a:rPr lang="id-ID" dirty="0"/>
              <a:t> </a:t>
            </a:r>
            <a:endParaRPr lang="en-US" dirty="0"/>
          </a:p>
        </p:txBody>
      </p:sp>
      <p:sp>
        <p:nvSpPr>
          <p:cNvPr id="3" name="Content Placeholder 2"/>
          <p:cNvSpPr>
            <a:spLocks noGrp="1"/>
          </p:cNvSpPr>
          <p:nvPr>
            <p:ph idx="1"/>
          </p:nvPr>
        </p:nvSpPr>
        <p:spPr>
          <a:xfrm>
            <a:off x="457200" y="1295400"/>
            <a:ext cx="8229600" cy="4830763"/>
          </a:xfrm>
        </p:spPr>
        <p:txBody>
          <a:bodyPr>
            <a:normAutofit lnSpcReduction="10000"/>
          </a:bodyPr>
          <a:lstStyle/>
          <a:p>
            <a:r>
              <a:rPr lang="id-ID" dirty="0" smtClean="0"/>
              <a:t>o </a:t>
            </a:r>
            <a:r>
              <a:rPr lang="id-ID" dirty="0"/>
              <a:t>Memperbaiki workability beton</a:t>
            </a:r>
            <a:endParaRPr lang="en-US" dirty="0"/>
          </a:p>
          <a:p>
            <a:r>
              <a:rPr lang="id-ID" dirty="0" smtClean="0"/>
              <a:t>o </a:t>
            </a:r>
            <a:r>
              <a:rPr lang="id-ID" dirty="0"/>
              <a:t>Mengurangi panas hidrasi</a:t>
            </a:r>
            <a:endParaRPr lang="en-US" dirty="0"/>
          </a:p>
          <a:p>
            <a:r>
              <a:rPr lang="id-ID" dirty="0" smtClean="0"/>
              <a:t>o </a:t>
            </a:r>
            <a:r>
              <a:rPr lang="id-ID" dirty="0"/>
              <a:t>Mengurangi biaya pekerjaan beton</a:t>
            </a:r>
            <a:endParaRPr lang="en-US" dirty="0"/>
          </a:p>
          <a:p>
            <a:r>
              <a:rPr lang="id-ID" dirty="0" smtClean="0"/>
              <a:t>o </a:t>
            </a:r>
            <a:r>
              <a:rPr lang="id-ID" dirty="0"/>
              <a:t>Mempertinggi daya tahan terhadap serangan sulfat</a:t>
            </a:r>
            <a:endParaRPr lang="en-US" dirty="0"/>
          </a:p>
          <a:p>
            <a:r>
              <a:rPr lang="id-ID" dirty="0" smtClean="0"/>
              <a:t>o </a:t>
            </a:r>
            <a:r>
              <a:rPr lang="id-ID" dirty="0"/>
              <a:t>Mempertinggi daya tahan terhadap serangan reaksi alkali-silika</a:t>
            </a:r>
            <a:endParaRPr lang="en-US" dirty="0"/>
          </a:p>
          <a:p>
            <a:r>
              <a:rPr lang="id-ID" dirty="0" smtClean="0"/>
              <a:t>o </a:t>
            </a:r>
            <a:r>
              <a:rPr lang="id-ID" dirty="0"/>
              <a:t>Menambah keawetan (durabilitas) beton</a:t>
            </a:r>
            <a:endParaRPr lang="en-US" dirty="0"/>
          </a:p>
          <a:p>
            <a:r>
              <a:rPr lang="id-ID" dirty="0" smtClean="0"/>
              <a:t>o </a:t>
            </a:r>
            <a:r>
              <a:rPr lang="id-ID" dirty="0"/>
              <a:t>Meningkatkan kuat tekan beton o Meningkatkan usia pakai beton </a:t>
            </a:r>
            <a:endParaRPr lang="en-US" dirty="0" smtClean="0"/>
          </a:p>
          <a:p>
            <a:r>
              <a:rPr lang="id-ID" dirty="0" smtClean="0"/>
              <a:t>o </a:t>
            </a:r>
            <a:r>
              <a:rPr lang="id-ID" dirty="0"/>
              <a:t>Mengurangi </a:t>
            </a:r>
            <a:r>
              <a:rPr lang="id-ID" dirty="0" smtClean="0"/>
              <a:t>penyusutan</a:t>
            </a:r>
            <a:endParaRPr lang="en-US" dirty="0" smtClean="0"/>
          </a:p>
          <a:p>
            <a:r>
              <a:rPr lang="id-ID" dirty="0"/>
              <a:t>Membuat beton lebih kedap air (porositas dan daya serap  air pada beton rendah)</a:t>
            </a:r>
            <a:endParaRPr lang="en-US" dirty="0"/>
          </a:p>
        </p:txBody>
      </p:sp>
    </p:spTree>
    <p:extLst>
      <p:ext uri="{BB962C8B-B14F-4D97-AF65-F5344CB8AC3E}">
        <p14:creationId xmlns:p14="http://schemas.microsoft.com/office/powerpoint/2010/main" val="14191132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Air-Entraining Admixtures </a:t>
            </a:r>
            <a:endParaRPr lang="en-US" dirty="0"/>
          </a:p>
        </p:txBody>
      </p:sp>
      <p:sp>
        <p:nvSpPr>
          <p:cNvPr id="3" name="Content Placeholder 2"/>
          <p:cNvSpPr>
            <a:spLocks noGrp="1"/>
          </p:cNvSpPr>
          <p:nvPr>
            <p:ph idx="1"/>
          </p:nvPr>
        </p:nvSpPr>
        <p:spPr/>
        <p:txBody>
          <a:bodyPr/>
          <a:lstStyle/>
          <a:p>
            <a:r>
              <a:rPr lang="en-US" dirty="0" err="1"/>
              <a:t>bahan</a:t>
            </a:r>
            <a:r>
              <a:rPr lang="en-US" dirty="0"/>
              <a:t> </a:t>
            </a:r>
            <a:r>
              <a:rPr lang="en-US" dirty="0" err="1"/>
              <a:t>tambahan</a:t>
            </a:r>
            <a:r>
              <a:rPr lang="en-US" dirty="0"/>
              <a:t> </a:t>
            </a:r>
            <a:r>
              <a:rPr lang="en-US" dirty="0" err="1"/>
              <a:t>untuk</a:t>
            </a:r>
            <a:r>
              <a:rPr lang="en-US" dirty="0"/>
              <a:t> </a:t>
            </a:r>
            <a:r>
              <a:rPr lang="en-US" dirty="0" err="1"/>
              <a:t>meningkatkan</a:t>
            </a:r>
            <a:r>
              <a:rPr lang="en-US" dirty="0"/>
              <a:t> </a:t>
            </a:r>
            <a:r>
              <a:rPr lang="en-US" dirty="0" err="1"/>
              <a:t>kadar</a:t>
            </a:r>
            <a:r>
              <a:rPr lang="en-US" dirty="0"/>
              <a:t> </a:t>
            </a:r>
            <a:r>
              <a:rPr lang="en-US" dirty="0" err="1"/>
              <a:t>udara</a:t>
            </a:r>
            <a:r>
              <a:rPr lang="en-US" dirty="0"/>
              <a:t> agar </a:t>
            </a:r>
            <a:r>
              <a:rPr lang="en-US" dirty="0" err="1"/>
              <a:t>beton</a:t>
            </a:r>
            <a:r>
              <a:rPr lang="en-US" dirty="0"/>
              <a:t> </a:t>
            </a:r>
            <a:r>
              <a:rPr lang="en-US" dirty="0" err="1"/>
              <a:t>tahan</a:t>
            </a:r>
            <a:r>
              <a:rPr lang="en-US" dirty="0"/>
              <a:t> </a:t>
            </a:r>
            <a:r>
              <a:rPr lang="en-US" dirty="0" err="1"/>
              <a:t>terhadap</a:t>
            </a:r>
            <a:r>
              <a:rPr lang="en-US" dirty="0"/>
              <a:t> </a:t>
            </a:r>
            <a:r>
              <a:rPr lang="en-US" dirty="0" err="1"/>
              <a:t>pembekuan</a:t>
            </a:r>
            <a:r>
              <a:rPr lang="en-US" dirty="0"/>
              <a:t> </a:t>
            </a:r>
            <a:r>
              <a:rPr lang="en-US" dirty="0" err="1"/>
              <a:t>dan</a:t>
            </a:r>
            <a:r>
              <a:rPr lang="en-US" dirty="0"/>
              <a:t> </a:t>
            </a:r>
            <a:r>
              <a:rPr lang="en-US" dirty="0" err="1"/>
              <a:t>pencucian</a:t>
            </a:r>
            <a:r>
              <a:rPr lang="en-US" dirty="0"/>
              <a:t> </a:t>
            </a:r>
            <a:r>
              <a:rPr lang="en-US" dirty="0" err="1"/>
              <a:t>terutama</a:t>
            </a:r>
            <a:r>
              <a:rPr lang="en-US" dirty="0"/>
              <a:t> </a:t>
            </a:r>
            <a:r>
              <a:rPr lang="en-US" dirty="0" err="1"/>
              <a:t>untuk</a:t>
            </a:r>
            <a:r>
              <a:rPr lang="en-US" dirty="0"/>
              <a:t> </a:t>
            </a:r>
            <a:r>
              <a:rPr lang="en-US" dirty="0" err="1"/>
              <a:t>daerah</a:t>
            </a:r>
            <a:r>
              <a:rPr lang="en-US" dirty="0"/>
              <a:t> </a:t>
            </a:r>
            <a:r>
              <a:rPr lang="en-US" dirty="0" err="1"/>
              <a:t>salju</a:t>
            </a:r>
            <a:r>
              <a:rPr lang="en-US" dirty="0"/>
              <a:t>, </a:t>
            </a:r>
            <a:r>
              <a:rPr lang="en-US" dirty="0" err="1"/>
              <a:t>juga</a:t>
            </a:r>
            <a:r>
              <a:rPr lang="en-US" dirty="0"/>
              <a:t> </a:t>
            </a:r>
            <a:r>
              <a:rPr lang="en-US" dirty="0" err="1"/>
              <a:t>harus</a:t>
            </a:r>
            <a:r>
              <a:rPr lang="en-US" dirty="0"/>
              <a:t> </a:t>
            </a:r>
            <a:r>
              <a:rPr lang="en-US" dirty="0" err="1"/>
              <a:t>memenuhi</a:t>
            </a:r>
            <a:r>
              <a:rPr lang="en-US" dirty="0"/>
              <a:t> SNI 03 – 2496 – </a:t>
            </a:r>
            <a:r>
              <a:rPr lang="en-US" dirty="0" smtClean="0"/>
              <a:t>1991</a:t>
            </a:r>
          </a:p>
          <a:p>
            <a:endParaRPr lang="en-US" dirty="0" smtClean="0"/>
          </a:p>
          <a:p>
            <a:r>
              <a:rPr lang="id-ID" dirty="0" smtClean="0"/>
              <a:t>Jenis </a:t>
            </a:r>
            <a:r>
              <a:rPr lang="id-ID" dirty="0"/>
              <a:t>bahan tambah lain yang biasa digunakan adalah bahan pembentuk gelembung udara (Air Entraining Agent/AEA). Ada dua jenis </a:t>
            </a:r>
            <a:r>
              <a:rPr lang="en-US" dirty="0" smtClean="0"/>
              <a:t> </a:t>
            </a:r>
            <a:r>
              <a:rPr lang="en-US" dirty="0" err="1" smtClean="0"/>
              <a:t>yaitu</a:t>
            </a:r>
            <a:r>
              <a:rPr lang="en-US" dirty="0" smtClean="0"/>
              <a:t> </a:t>
            </a:r>
            <a:r>
              <a:rPr lang="en-US" dirty="0" err="1" smtClean="0"/>
              <a:t>deterjen</a:t>
            </a:r>
            <a:r>
              <a:rPr lang="en-US" dirty="0" smtClean="0"/>
              <a:t> </a:t>
            </a:r>
            <a:r>
              <a:rPr lang="en-US" dirty="0" err="1" smtClean="0"/>
              <a:t>dan</a:t>
            </a:r>
            <a:r>
              <a:rPr lang="en-US" dirty="0" smtClean="0"/>
              <a:t> non </a:t>
            </a:r>
            <a:r>
              <a:rPr lang="en-US" dirty="0" err="1" smtClean="0"/>
              <a:t>deterjen</a:t>
            </a:r>
            <a:endParaRPr lang="en-US" dirty="0" smtClean="0"/>
          </a:p>
        </p:txBody>
      </p:sp>
    </p:spTree>
    <p:extLst>
      <p:ext uri="{BB962C8B-B14F-4D97-AF65-F5344CB8AC3E}">
        <p14:creationId xmlns:p14="http://schemas.microsoft.com/office/powerpoint/2010/main" val="28256110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9" name="Rectangle 9"/>
          <p:cNvSpPr>
            <a:spLocks noGrp="1" noChangeArrowheads="1"/>
          </p:cNvSpPr>
          <p:nvPr>
            <p:ph type="title"/>
          </p:nvPr>
        </p:nvSpPr>
        <p:spPr/>
        <p:txBody>
          <a:bodyPr>
            <a:normAutofit fontScale="90000"/>
          </a:bodyPr>
          <a:lstStyle/>
          <a:p>
            <a:r>
              <a:rPr lang="en-US" sz="4000"/>
              <a:t>Frost damage at joints of a pavement</a:t>
            </a:r>
          </a:p>
        </p:txBody>
      </p:sp>
      <p:sp>
        <p:nvSpPr>
          <p:cNvPr id="40971" name="Rectangle 11"/>
          <p:cNvSpPr>
            <a:spLocks noGrp="1" noChangeArrowheads="1"/>
          </p:cNvSpPr>
          <p:nvPr>
            <p:ph sz="quarter" idx="2"/>
          </p:nvPr>
        </p:nvSpPr>
        <p:spPr/>
        <p:txBody>
          <a:bodyPr/>
          <a:lstStyle/>
          <a:p>
            <a:endParaRPr lang="en-US" sz="2400"/>
          </a:p>
        </p:txBody>
      </p:sp>
      <p:sp>
        <p:nvSpPr>
          <p:cNvPr id="40972" name="Rectangle 12"/>
          <p:cNvSpPr>
            <a:spLocks noGrp="1" noChangeArrowheads="1"/>
          </p:cNvSpPr>
          <p:nvPr>
            <p:ph sz="quarter" idx="3"/>
          </p:nvPr>
        </p:nvSpPr>
        <p:spPr/>
        <p:txBody>
          <a:bodyPr/>
          <a:lstStyle/>
          <a:p>
            <a:endParaRPr lang="en-US" sz="2400"/>
          </a:p>
        </p:txBody>
      </p:sp>
      <p:pic>
        <p:nvPicPr>
          <p:cNvPr id="40967" name="Picture 7" descr="scan002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000" y="1600200"/>
            <a:ext cx="7491413" cy="4572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88976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6" name="Rectangle 4"/>
          <p:cNvSpPr>
            <a:spLocks noGrp="1" noChangeArrowheads="1"/>
          </p:cNvSpPr>
          <p:nvPr>
            <p:ph type="title"/>
          </p:nvPr>
        </p:nvSpPr>
        <p:spPr/>
        <p:txBody>
          <a:bodyPr/>
          <a:lstStyle/>
          <a:p>
            <a:r>
              <a:rPr lang="en-US" sz="4000"/>
              <a:t>Frost induced cracking near joints</a:t>
            </a:r>
          </a:p>
        </p:txBody>
      </p:sp>
      <p:pic>
        <p:nvPicPr>
          <p:cNvPr id="44038" name="Picture 6" descr="scan0029"/>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533400" y="1600200"/>
            <a:ext cx="8229600" cy="4724400"/>
          </a:xfrm>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464381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8" name="Rectangle 8"/>
          <p:cNvSpPr>
            <a:spLocks noGrp="1" noChangeArrowheads="1"/>
          </p:cNvSpPr>
          <p:nvPr>
            <p:ph type="body" sz="half" idx="1"/>
          </p:nvPr>
        </p:nvSpPr>
        <p:spPr>
          <a:xfrm>
            <a:off x="457200" y="0"/>
            <a:ext cx="4038600" cy="6096000"/>
          </a:xfrm>
        </p:spPr>
        <p:txBody>
          <a:bodyPr/>
          <a:lstStyle/>
          <a:p>
            <a:pPr>
              <a:buFontTx/>
              <a:buNone/>
            </a:pPr>
            <a:r>
              <a:rPr lang="en-US" dirty="0"/>
              <a:t>	Scaled concrete surface resulting from lack of air entrainment, use of deicers, and poor finishing and curing  practices</a:t>
            </a:r>
          </a:p>
        </p:txBody>
      </p:sp>
      <p:pic>
        <p:nvPicPr>
          <p:cNvPr id="46086" name="Picture 6" descr="scan0030"/>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4648200" y="0"/>
            <a:ext cx="4495800" cy="5943600"/>
          </a:xfrm>
        </p:spPr>
      </p:pic>
    </p:spTree>
    <p:extLst>
      <p:ext uri="{BB962C8B-B14F-4D97-AF65-F5344CB8AC3E}">
        <p14:creationId xmlns:p14="http://schemas.microsoft.com/office/powerpoint/2010/main" val="21876024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a:t>Jenis deterjent</a:t>
            </a:r>
            <a:r>
              <a:rPr lang="en-US" dirty="0"/>
              <a:t/>
            </a:r>
            <a:br>
              <a:rPr lang="en-US" dirty="0"/>
            </a:br>
            <a:endParaRPr lang="en-US" dirty="0"/>
          </a:p>
        </p:txBody>
      </p:sp>
      <p:sp>
        <p:nvSpPr>
          <p:cNvPr id="3" name="Content Placeholder 2"/>
          <p:cNvSpPr>
            <a:spLocks noGrp="1"/>
          </p:cNvSpPr>
          <p:nvPr>
            <p:ph idx="1"/>
          </p:nvPr>
        </p:nvSpPr>
        <p:spPr/>
        <p:txBody>
          <a:bodyPr/>
          <a:lstStyle/>
          <a:p>
            <a:r>
              <a:rPr lang="id-ID" dirty="0"/>
              <a:t> AEA pada umumnya adalah dari jenis deterjent, yaitu zat aktif terhadap permukaan.AEA, yaitu jenis detergent dan bukan deterjent</a:t>
            </a:r>
            <a:r>
              <a:rPr lang="en-US" dirty="0"/>
              <a:t>.</a:t>
            </a:r>
            <a:r>
              <a:rPr lang="id-ID" dirty="0"/>
              <a:t> </a:t>
            </a:r>
            <a:endParaRPr lang="en-US" dirty="0" smtClean="0"/>
          </a:p>
          <a:p>
            <a:r>
              <a:rPr lang="id-ID" dirty="0" smtClean="0"/>
              <a:t>Penambahan </a:t>
            </a:r>
            <a:r>
              <a:rPr lang="id-ID" dirty="0"/>
              <a:t>AEA membuat beton mempunyai sifat penyusutan yang kecil dan membuat beton lebih kedap air</a:t>
            </a:r>
            <a:endParaRPr lang="en-US" dirty="0"/>
          </a:p>
          <a:p>
            <a:endParaRPr lang="en-US" dirty="0"/>
          </a:p>
        </p:txBody>
      </p:sp>
    </p:spTree>
    <p:extLst>
      <p:ext uri="{BB962C8B-B14F-4D97-AF65-F5344CB8AC3E}">
        <p14:creationId xmlns:p14="http://schemas.microsoft.com/office/powerpoint/2010/main" val="4954051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dirty="0"/>
              <a:t>Jenis bukan </a:t>
            </a:r>
            <a:r>
              <a:rPr lang="id-ID" dirty="0" smtClean="0"/>
              <a:t>deterjent</a:t>
            </a:r>
            <a:endParaRPr lang="en-US" dirty="0"/>
          </a:p>
        </p:txBody>
      </p:sp>
      <p:sp>
        <p:nvSpPr>
          <p:cNvPr id="3" name="Content Placeholder 2"/>
          <p:cNvSpPr>
            <a:spLocks noGrp="1"/>
          </p:cNvSpPr>
          <p:nvPr>
            <p:ph idx="1"/>
          </p:nvPr>
        </p:nvSpPr>
        <p:spPr/>
        <p:txBody>
          <a:bodyPr/>
          <a:lstStyle/>
          <a:p>
            <a:r>
              <a:rPr lang="id-ID" dirty="0" smtClean="0"/>
              <a:t>Jenis  </a:t>
            </a:r>
            <a:r>
              <a:rPr lang="id-ID" dirty="0"/>
              <a:t>ini  biasanya  berupa  bubuk  aluminium  halus.  Bubuk  ini  apabila bercampur dengan air pada beton akan bereaksi membentuk gelembung udara gas hidrogen. Biasanya digunakan juga bahan stabilisator (Natrium Stearat) agar gelembungnya dapat tersebar merata dan stabil</a:t>
            </a:r>
            <a:endParaRPr lang="en-US" dirty="0"/>
          </a:p>
        </p:txBody>
      </p:sp>
    </p:spTree>
    <p:extLst>
      <p:ext uri="{BB962C8B-B14F-4D97-AF65-F5344CB8AC3E}">
        <p14:creationId xmlns:p14="http://schemas.microsoft.com/office/powerpoint/2010/main" val="192883225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Bahan</a:t>
            </a:r>
            <a:r>
              <a:rPr lang="en-US" dirty="0" smtClean="0"/>
              <a:t> </a:t>
            </a:r>
            <a:r>
              <a:rPr lang="en-US" dirty="0" err="1"/>
              <a:t>Tambahan</a:t>
            </a:r>
            <a:r>
              <a:rPr lang="en-US" dirty="0"/>
              <a:t> </a:t>
            </a:r>
            <a:r>
              <a:rPr lang="en-US" dirty="0" err="1"/>
              <a:t>Lainnya</a:t>
            </a:r>
            <a:r>
              <a:rPr lang="en-US" dirty="0"/>
              <a:t> (</a:t>
            </a:r>
            <a:r>
              <a:rPr lang="en-US" dirty="0" err="1"/>
              <a:t>Miscellanous</a:t>
            </a:r>
            <a:r>
              <a:rPr lang="en-US" dirty="0"/>
              <a:t> Admixture)</a:t>
            </a:r>
          </a:p>
        </p:txBody>
      </p:sp>
      <p:sp>
        <p:nvSpPr>
          <p:cNvPr id="3" name="Content Placeholder 2"/>
          <p:cNvSpPr>
            <a:spLocks noGrp="1"/>
          </p:cNvSpPr>
          <p:nvPr>
            <p:ph idx="1"/>
          </p:nvPr>
        </p:nvSpPr>
        <p:spPr/>
        <p:txBody>
          <a:bodyPr>
            <a:normAutofit/>
          </a:bodyPr>
          <a:lstStyle/>
          <a:p>
            <a:r>
              <a:rPr lang="en-US" dirty="0" smtClean="0"/>
              <a:t>Yang </a:t>
            </a:r>
            <a:r>
              <a:rPr lang="en-US" dirty="0" err="1"/>
              <a:t>termasuk</a:t>
            </a:r>
            <a:r>
              <a:rPr lang="en-US" dirty="0"/>
              <a:t> </a:t>
            </a:r>
            <a:r>
              <a:rPr lang="en-US" dirty="0" err="1"/>
              <a:t>kategori</a:t>
            </a:r>
            <a:r>
              <a:rPr lang="en-US" dirty="0"/>
              <a:t> </a:t>
            </a:r>
            <a:r>
              <a:rPr lang="en-US" dirty="0" err="1"/>
              <a:t>bahan</a:t>
            </a:r>
            <a:r>
              <a:rPr lang="en-US" dirty="0"/>
              <a:t> </a:t>
            </a:r>
            <a:r>
              <a:rPr lang="en-US" dirty="0" err="1"/>
              <a:t>tambahan</a:t>
            </a:r>
            <a:r>
              <a:rPr lang="en-US" dirty="0"/>
              <a:t> </a:t>
            </a:r>
            <a:r>
              <a:rPr lang="en-US" dirty="0" err="1"/>
              <a:t>ini</a:t>
            </a:r>
            <a:r>
              <a:rPr lang="en-US" dirty="0"/>
              <a:t> </a:t>
            </a:r>
            <a:r>
              <a:rPr lang="en-US" dirty="0" err="1"/>
              <a:t>ialah</a:t>
            </a:r>
            <a:r>
              <a:rPr lang="en-US" dirty="0"/>
              <a:t> </a:t>
            </a:r>
            <a:r>
              <a:rPr lang="en-US" dirty="0" err="1"/>
              <a:t>semua</a:t>
            </a:r>
            <a:r>
              <a:rPr lang="en-US" dirty="0"/>
              <a:t> </a:t>
            </a:r>
            <a:r>
              <a:rPr lang="en-US" dirty="0" err="1"/>
              <a:t>bahan</a:t>
            </a:r>
            <a:r>
              <a:rPr lang="en-US" dirty="0"/>
              <a:t> </a:t>
            </a:r>
            <a:r>
              <a:rPr lang="en-US" dirty="0" err="1"/>
              <a:t>tambahan</a:t>
            </a:r>
            <a:r>
              <a:rPr lang="en-US" dirty="0"/>
              <a:t> yang </a:t>
            </a:r>
            <a:r>
              <a:rPr lang="en-US" dirty="0" err="1"/>
              <a:t>tidak</a:t>
            </a:r>
            <a:r>
              <a:rPr lang="en-US" dirty="0"/>
              <a:t> </a:t>
            </a:r>
            <a:r>
              <a:rPr lang="en-US" dirty="0" err="1"/>
              <a:t>termasuk</a:t>
            </a:r>
            <a:r>
              <a:rPr lang="en-US" dirty="0"/>
              <a:t> </a:t>
            </a:r>
            <a:r>
              <a:rPr lang="en-US" dirty="0" err="1"/>
              <a:t>kategori</a:t>
            </a:r>
            <a:r>
              <a:rPr lang="en-US" dirty="0"/>
              <a:t> </a:t>
            </a:r>
            <a:r>
              <a:rPr lang="en-US" dirty="0" err="1"/>
              <a:t>diatas</a:t>
            </a:r>
            <a:r>
              <a:rPr lang="en-US" dirty="0"/>
              <a:t>, </a:t>
            </a:r>
            <a:r>
              <a:rPr lang="en-US" dirty="0" err="1"/>
              <a:t>seperti</a:t>
            </a:r>
            <a:r>
              <a:rPr lang="en-US" dirty="0"/>
              <a:t> :</a:t>
            </a:r>
          </a:p>
          <a:p>
            <a:pPr lvl="0"/>
            <a:r>
              <a:rPr lang="en-US" dirty="0"/>
              <a:t>Polymer</a:t>
            </a:r>
          </a:p>
          <a:p>
            <a:pPr lvl="0"/>
            <a:r>
              <a:rPr lang="en-US" dirty="0" smtClean="0"/>
              <a:t>Fiber </a:t>
            </a:r>
            <a:r>
              <a:rPr lang="en-US" dirty="0"/>
              <a:t>Mash</a:t>
            </a:r>
          </a:p>
          <a:p>
            <a:pPr lvl="0"/>
            <a:r>
              <a:rPr lang="en-US" dirty="0" err="1" smtClean="0"/>
              <a:t>Bahan</a:t>
            </a:r>
            <a:r>
              <a:rPr lang="en-US" dirty="0" smtClean="0"/>
              <a:t> </a:t>
            </a:r>
            <a:r>
              <a:rPr lang="en-US" dirty="0" err="1"/>
              <a:t>pencegah</a:t>
            </a:r>
            <a:r>
              <a:rPr lang="en-US" dirty="0"/>
              <a:t> </a:t>
            </a:r>
            <a:r>
              <a:rPr lang="en-US" dirty="0" err="1"/>
              <a:t>karatan</a:t>
            </a:r>
            <a:endParaRPr lang="en-US" dirty="0"/>
          </a:p>
          <a:p>
            <a:pPr lvl="0"/>
            <a:r>
              <a:rPr lang="en-US" dirty="0" err="1" smtClean="0"/>
              <a:t>Bahan</a:t>
            </a:r>
            <a:r>
              <a:rPr lang="en-US" dirty="0" smtClean="0"/>
              <a:t> </a:t>
            </a:r>
            <a:r>
              <a:rPr lang="en-US" dirty="0" err="1"/>
              <a:t>tambahan</a:t>
            </a:r>
            <a:r>
              <a:rPr lang="en-US" dirty="0"/>
              <a:t> yang </a:t>
            </a:r>
            <a:r>
              <a:rPr lang="en-US" dirty="0" err="1"/>
              <a:t>dapat</a:t>
            </a:r>
            <a:r>
              <a:rPr lang="en-US" dirty="0"/>
              <a:t> </a:t>
            </a:r>
            <a:r>
              <a:rPr lang="en-US" dirty="0" err="1"/>
              <a:t>mengembang</a:t>
            </a:r>
            <a:endParaRPr lang="en-US" dirty="0"/>
          </a:p>
          <a:p>
            <a:pPr lvl="0"/>
            <a:r>
              <a:rPr lang="en-US" dirty="0" err="1" smtClean="0"/>
              <a:t>Bahan</a:t>
            </a:r>
            <a:r>
              <a:rPr lang="en-US" dirty="0" smtClean="0"/>
              <a:t> </a:t>
            </a:r>
            <a:r>
              <a:rPr lang="en-US" dirty="0" err="1"/>
              <a:t>tambahan</a:t>
            </a:r>
            <a:r>
              <a:rPr lang="en-US" dirty="0"/>
              <a:t> </a:t>
            </a:r>
            <a:r>
              <a:rPr lang="en-US" dirty="0" err="1"/>
              <a:t>untuk</a:t>
            </a:r>
            <a:r>
              <a:rPr lang="en-US" dirty="0"/>
              <a:t> </a:t>
            </a:r>
            <a:r>
              <a:rPr lang="en-US" dirty="0" err="1"/>
              <a:t>perekat</a:t>
            </a:r>
            <a:r>
              <a:rPr lang="en-US" dirty="0"/>
              <a:t> (bonding </a:t>
            </a:r>
            <a:r>
              <a:rPr lang="en-US"/>
              <a:t>admixture</a:t>
            </a:r>
            <a:r>
              <a:rPr lang="en-US" smtClean="0"/>
              <a:t>)</a:t>
            </a:r>
            <a:endParaRPr lang="en-US" dirty="0"/>
          </a:p>
        </p:txBody>
      </p:sp>
    </p:spTree>
    <p:extLst>
      <p:ext uri="{BB962C8B-B14F-4D97-AF65-F5344CB8AC3E}">
        <p14:creationId xmlns:p14="http://schemas.microsoft.com/office/powerpoint/2010/main" val="966358491"/>
      </p:ext>
    </p:extLst>
  </p:cSld>
  <p:clrMapOvr>
    <a:masterClrMapping/>
  </p:clrMapOvr>
</p:sld>
</file>

<file path=ppt/theme/theme1.xml><?xml version="1.0" encoding="utf-8"?>
<a:theme xmlns:a="http://schemas.openxmlformats.org/drawingml/2006/main" name="Thatch">
  <a:themeElements>
    <a:clrScheme name="Thatch">
      <a:dk1>
        <a:sysClr val="windowText" lastClr="000000"/>
      </a:dk1>
      <a:lt1>
        <a:sysClr val="window" lastClr="FFFFFF"/>
      </a:lt1>
      <a:dk2>
        <a:srgbClr val="1D3641"/>
      </a:dk2>
      <a:lt2>
        <a:srgbClr val="DFE6D0"/>
      </a:lt2>
      <a:accent1>
        <a:srgbClr val="759AA5"/>
      </a:accent1>
      <a:accent2>
        <a:srgbClr val="CFC60D"/>
      </a:accent2>
      <a:accent3>
        <a:srgbClr val="99987F"/>
      </a:accent3>
      <a:accent4>
        <a:srgbClr val="90AC97"/>
      </a:accent4>
      <a:accent5>
        <a:srgbClr val="FFAD1C"/>
      </a:accent5>
      <a:accent6>
        <a:srgbClr val="B9AB6F"/>
      </a:accent6>
      <a:hlink>
        <a:srgbClr val="66AACD"/>
      </a:hlink>
      <a:folHlink>
        <a:srgbClr val="809DB3"/>
      </a:folHlink>
    </a:clrScheme>
    <a:fontScheme name="Median">
      <a:majorFont>
        <a:latin typeface="Tw Cen MT"/>
        <a:ea typeface=""/>
        <a:cs typeface=""/>
        <a:font script="Grek" typeface="Calibri"/>
        <a:font script="Cyrl" typeface="Calibri"/>
        <a:font script="Jpan" typeface="HG創英角ｺﾞｼｯｸUB"/>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創英角ｺﾞｼｯｸUB"/>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Thatch">
      <a:fillStyleLst>
        <a:solidFill>
          <a:schemeClr val="phClr"/>
        </a:solidFill>
        <a:gradFill rotWithShape="1">
          <a:gsLst>
            <a:gs pos="0">
              <a:schemeClr val="phClr">
                <a:tint val="79000"/>
                <a:satMod val="180000"/>
              </a:schemeClr>
            </a:gs>
            <a:gs pos="65000">
              <a:schemeClr val="phClr">
                <a:tint val="52000"/>
                <a:satMod val="250000"/>
              </a:schemeClr>
            </a:gs>
            <a:gs pos="100000">
              <a:schemeClr val="phClr">
                <a:tint val="29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15875" cap="flat" cmpd="sng" algn="ctr">
          <a:solidFill>
            <a:schemeClr val="phClr"/>
          </a:solidFill>
          <a:prstDash val="solid"/>
        </a:ln>
        <a:ln w="38100" cap="flat" cmpd="sng" algn="ctr">
          <a:solidFill>
            <a:schemeClr val="phClr"/>
          </a:solidFill>
          <a:prstDash val="solid"/>
        </a:ln>
      </a:lnStyleLst>
      <a:effectStyleLst>
        <a:effectStyle>
          <a:effectLst>
            <a:outerShdw blurRad="63500" dist="25400" dir="5400000" rotWithShape="0">
              <a:srgbClr val="000000">
                <a:alpha val="43000"/>
              </a:srgbClr>
            </a:outerShdw>
          </a:effectLst>
        </a:effectStyle>
        <a:effectStyle>
          <a:effectLst>
            <a:outerShdw blurRad="63500" dist="25400" dir="5400000" rotWithShape="0">
              <a:srgbClr val="000000">
                <a:alpha val="43000"/>
              </a:srgbClr>
            </a:outerShdw>
          </a:effectLst>
          <a:scene3d>
            <a:camera prst="orthographicFront">
              <a:rot lat="0" lon="0" rev="0"/>
            </a:camera>
            <a:lightRig rig="brightRoom" dir="t">
              <a:rot lat="0" lon="0" rev="8700000"/>
            </a:lightRig>
          </a:scene3d>
          <a:sp3d contourW="12700" prstMaterial="dkEdge">
            <a:bevelT w="0" h="0" prst="relaxedInset"/>
            <a:contourClr>
              <a:schemeClr val="phClr">
                <a:shade val="65000"/>
                <a:satMod val="150000"/>
              </a:schemeClr>
            </a:contourClr>
          </a:sp3d>
        </a:effectStyle>
        <a:effectStyle>
          <a:effectLst>
            <a:outerShdw blurRad="63500" dist="25400" dir="5400000" rotWithShape="0">
              <a:srgbClr val="000000">
                <a:alpha val="43000"/>
              </a:srgbClr>
            </a:outerShdw>
          </a:effectLst>
          <a:scene3d>
            <a:camera prst="orthographicFront">
              <a:rot lat="0" lon="0" rev="0"/>
            </a:camera>
            <a:lightRig rig="glow" dir="t">
              <a:rot lat="0" lon="0" rev="13200000"/>
            </a:lightRig>
          </a:scene3d>
          <a:sp3d prstMaterial="dkEdge">
            <a:bevelT w="63500" h="50800" prst="relaxedInset"/>
          </a:sp3d>
        </a:effectStyle>
      </a:effectStyleLst>
      <a:bgFillStyleLst>
        <a:solidFill>
          <a:schemeClr val="phClr"/>
        </a:solidFill>
        <a:gradFill rotWithShape="1">
          <a:gsLst>
            <a:gs pos="0">
              <a:schemeClr val="phClr">
                <a:tint val="85000"/>
                <a:shade val="95000"/>
                <a:satMod val="200000"/>
              </a:schemeClr>
            </a:gs>
            <a:gs pos="53000">
              <a:schemeClr val="phClr">
                <a:shade val="60000"/>
                <a:satMod val="220000"/>
              </a:schemeClr>
            </a:gs>
            <a:gs pos="100000">
              <a:schemeClr val="phClr">
                <a:shade val="45000"/>
                <a:satMod val="220000"/>
              </a:schemeClr>
            </a:gs>
          </a:gsLst>
          <a:lin ang="16200000" scaled="0"/>
        </a:gradFill>
        <a:gradFill rotWithShape="1">
          <a:gsLst>
            <a:gs pos="0">
              <a:schemeClr val="phClr">
                <a:tint val="83000"/>
                <a:shade val="97000"/>
                <a:satMod val="230000"/>
              </a:schemeClr>
            </a:gs>
            <a:gs pos="100000">
              <a:schemeClr val="phClr">
                <a:shade val="35000"/>
                <a:satMod val="250000"/>
              </a:schemeClr>
            </a:gs>
          </a:gsLst>
          <a:path path="circle">
            <a:fillToRect l="15000" t="50000" r="85000" b="6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Thatch</Template>
  <TotalTime>111</TotalTime>
  <Words>782</Words>
  <Application>Microsoft Office PowerPoint</Application>
  <PresentationFormat>On-screen Show (4:3)</PresentationFormat>
  <Paragraphs>86</Paragraphs>
  <Slides>21</Slides>
  <Notes>1</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Thatch</vt:lpstr>
      <vt:lpstr>ADMIXTURE</vt:lpstr>
      <vt:lpstr>PowerPoint Presentation</vt:lpstr>
      <vt:lpstr>JENIS-JENIS ADMIXTURE</vt:lpstr>
      <vt:lpstr>PowerPoint Presentation</vt:lpstr>
      <vt:lpstr>Menurut ASTM C.494, admixture dibedakan menjadi tujuh jenis, yaitu :</vt:lpstr>
      <vt:lpstr>Tipe A : Water Reducing Admixture (WRA)</vt:lpstr>
      <vt:lpstr>Tipe B : Retarding Admixture</vt:lpstr>
      <vt:lpstr>Tipe C : Accelerating Admixtures</vt:lpstr>
      <vt:lpstr>Tipe D : Water Reducing and Retarding Admixture</vt:lpstr>
      <vt:lpstr>Tipe E : Water Reducing and Accelerating Admixture</vt:lpstr>
      <vt:lpstr>Tipe F : Water Reducing, High Range Admixture</vt:lpstr>
      <vt:lpstr>Tipe G : Water Reducing, High Range Retarding admixtures</vt:lpstr>
      <vt:lpstr>Additive</vt:lpstr>
      <vt:lpstr>Keuntungan penggunaan additive  </vt:lpstr>
      <vt:lpstr>Air-Entraining Admixtures </vt:lpstr>
      <vt:lpstr>Frost damage at joints of a pavement</vt:lpstr>
      <vt:lpstr>Frost induced cracking near joints</vt:lpstr>
      <vt:lpstr>PowerPoint Presentation</vt:lpstr>
      <vt:lpstr>Jenis deterjent </vt:lpstr>
      <vt:lpstr>Jenis bukan deterjent</vt:lpstr>
      <vt:lpstr>Bahan Tambahan Lainnya (Miscellanous Admixture)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ADMIXTURE</dc:title>
  <dc:creator>user</dc:creator>
  <cp:lastModifiedBy>user</cp:lastModifiedBy>
  <cp:revision>8</cp:revision>
  <dcterms:created xsi:type="dcterms:W3CDTF">2017-10-29T13:00:37Z</dcterms:created>
  <dcterms:modified xsi:type="dcterms:W3CDTF">2017-10-29T14:52:13Z</dcterms:modified>
</cp:coreProperties>
</file>