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60" r:id="rId6"/>
    <p:sldMasterId id="2147483772" r:id="rId7"/>
    <p:sldMasterId id="2147483784" r:id="rId8"/>
    <p:sldMasterId id="2147483796" r:id="rId9"/>
    <p:sldMasterId id="2147483808" r:id="rId10"/>
    <p:sldMasterId id="2147483820" r:id="rId11"/>
    <p:sldMasterId id="2147483832" r:id="rId12"/>
    <p:sldMasterId id="2147483844" r:id="rId13"/>
    <p:sldMasterId id="2147483856" r:id="rId14"/>
    <p:sldMasterId id="2147483868" r:id="rId15"/>
  </p:sldMasterIdLst>
  <p:notesMasterIdLst>
    <p:notesMasterId r:id="rId71"/>
  </p:notesMasterIdLst>
  <p:sldIdLst>
    <p:sldId id="257" r:id="rId16"/>
    <p:sldId id="258" r:id="rId17"/>
    <p:sldId id="325" r:id="rId18"/>
    <p:sldId id="259" r:id="rId19"/>
    <p:sldId id="260" r:id="rId20"/>
    <p:sldId id="261" r:id="rId21"/>
    <p:sldId id="262" r:id="rId22"/>
    <p:sldId id="297" r:id="rId23"/>
    <p:sldId id="299" r:id="rId24"/>
    <p:sldId id="268" r:id="rId25"/>
    <p:sldId id="302" r:id="rId26"/>
    <p:sldId id="339" r:id="rId27"/>
    <p:sldId id="301" r:id="rId28"/>
    <p:sldId id="298" r:id="rId29"/>
    <p:sldId id="310" r:id="rId30"/>
    <p:sldId id="263" r:id="rId31"/>
    <p:sldId id="286" r:id="rId32"/>
    <p:sldId id="311" r:id="rId33"/>
    <p:sldId id="267" r:id="rId34"/>
    <p:sldId id="312" r:id="rId35"/>
    <p:sldId id="336" r:id="rId36"/>
    <p:sldId id="334" r:id="rId37"/>
    <p:sldId id="338" r:id="rId38"/>
    <p:sldId id="264" r:id="rId39"/>
    <p:sldId id="266" r:id="rId40"/>
    <p:sldId id="272" r:id="rId41"/>
    <p:sldId id="333" r:id="rId42"/>
    <p:sldId id="304" r:id="rId43"/>
    <p:sldId id="303" r:id="rId44"/>
    <p:sldId id="315" r:id="rId45"/>
    <p:sldId id="313" r:id="rId46"/>
    <p:sldId id="344" r:id="rId47"/>
    <p:sldId id="345" r:id="rId48"/>
    <p:sldId id="342" r:id="rId49"/>
    <p:sldId id="343" r:id="rId50"/>
    <p:sldId id="347" r:id="rId51"/>
    <p:sldId id="346" r:id="rId52"/>
    <p:sldId id="349" r:id="rId53"/>
    <p:sldId id="350" r:id="rId54"/>
    <p:sldId id="348" r:id="rId55"/>
    <p:sldId id="351" r:id="rId56"/>
    <p:sldId id="356" r:id="rId57"/>
    <p:sldId id="357" r:id="rId58"/>
    <p:sldId id="352" r:id="rId59"/>
    <p:sldId id="353" r:id="rId60"/>
    <p:sldId id="354" r:id="rId61"/>
    <p:sldId id="355" r:id="rId62"/>
    <p:sldId id="362" r:id="rId63"/>
    <p:sldId id="363" r:id="rId64"/>
    <p:sldId id="358" r:id="rId65"/>
    <p:sldId id="359" r:id="rId66"/>
    <p:sldId id="360" r:id="rId67"/>
    <p:sldId id="361" r:id="rId68"/>
    <p:sldId id="341" r:id="rId69"/>
    <p:sldId id="319" r:id="rId7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993300"/>
    <a:srgbClr val="660033"/>
    <a:srgbClr val="0E461F"/>
    <a:srgbClr val="FF33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82616" autoAdjust="0"/>
  </p:normalViewPr>
  <p:slideViewPr>
    <p:cSldViewPr>
      <p:cViewPr varScale="1">
        <p:scale>
          <a:sx n="69" d="100"/>
          <a:sy n="69" d="100"/>
        </p:scale>
        <p:origin x="127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1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8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55" Type="http://schemas.openxmlformats.org/officeDocument/2006/relationships/slide" Target="slides/slide40.xml"/><Relationship Id="rId63" Type="http://schemas.openxmlformats.org/officeDocument/2006/relationships/slide" Target="slides/slide48.xml"/><Relationship Id="rId68" Type="http://schemas.openxmlformats.org/officeDocument/2006/relationships/slide" Target="slides/slide53.xml"/><Relationship Id="rId7" Type="http://schemas.openxmlformats.org/officeDocument/2006/relationships/slideMaster" Target="slideMasters/slideMaster7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slide" Target="slides/slide38.xml"/><Relationship Id="rId58" Type="http://schemas.openxmlformats.org/officeDocument/2006/relationships/slide" Target="slides/slide43.xml"/><Relationship Id="rId66" Type="http://schemas.openxmlformats.org/officeDocument/2006/relationships/slide" Target="slides/slide51.xml"/><Relationship Id="rId7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57" Type="http://schemas.openxmlformats.org/officeDocument/2006/relationships/slide" Target="slides/slide42.xml"/><Relationship Id="rId61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slide" Target="slides/slide37.xml"/><Relationship Id="rId60" Type="http://schemas.openxmlformats.org/officeDocument/2006/relationships/slide" Target="slides/slide45.xml"/><Relationship Id="rId65" Type="http://schemas.openxmlformats.org/officeDocument/2006/relationships/slide" Target="slides/slide50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56" Type="http://schemas.openxmlformats.org/officeDocument/2006/relationships/slide" Target="slides/slide41.xml"/><Relationship Id="rId64" Type="http://schemas.openxmlformats.org/officeDocument/2006/relationships/slide" Target="slides/slide49.xml"/><Relationship Id="rId69" Type="http://schemas.openxmlformats.org/officeDocument/2006/relationships/slide" Target="slides/slide5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6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openxmlformats.org/officeDocument/2006/relationships/slide" Target="slides/slide44.xml"/><Relationship Id="rId67" Type="http://schemas.openxmlformats.org/officeDocument/2006/relationships/slide" Target="slides/slide52.xml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slide" Target="slides/slide39.xml"/><Relationship Id="rId62" Type="http://schemas.openxmlformats.org/officeDocument/2006/relationships/slide" Target="slides/slide47.xml"/><Relationship Id="rId70" Type="http://schemas.openxmlformats.org/officeDocument/2006/relationships/slide" Target="slides/slide55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65C014-8097-4E2D-A782-D5EC89145010}" type="datetimeFigureOut">
              <a:rPr lang="en-US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631E4C-5F1C-4B3A-994D-66BB45C7F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full history indicator. It consists of a small circle of polymer surrounded by a printed ring for color reference. </a:t>
            </a:r>
          </a:p>
          <a:p>
            <a:pPr eaLnBrk="1" hangingPunct="1">
              <a:spcBef>
                <a:spcPct val="0"/>
              </a:spcBef>
            </a:pPr>
            <a:r>
              <a:rPr lang="en-US" b="1" dirty="0">
                <a:latin typeface="Arial" charset="0"/>
                <a:cs typeface="Arial" charset="0"/>
              </a:rPr>
              <a:t>Price ranges from US $0.025 –0.035 </a:t>
            </a:r>
            <a:r>
              <a:rPr lang="en-US" b="1" dirty="0" err="1">
                <a:latin typeface="Arial" charset="0"/>
                <a:cs typeface="Arial" charset="0"/>
              </a:rPr>
              <a:t>each.</a:t>
            </a:r>
            <a:r>
              <a:rPr lang="en-US" dirty="0" err="1"/>
              <a:t>This</a:t>
            </a:r>
            <a:r>
              <a:rPr lang="en-US" dirty="0"/>
              <a:t> device is self-activated, i.e., it is</a:t>
            </a:r>
          </a:p>
          <a:p>
            <a:pPr eaLnBrk="1" hangingPunct="1">
              <a:spcBef>
                <a:spcPct val="0"/>
              </a:spcBef>
            </a:pPr>
            <a:r>
              <a:rPr lang="en-US" dirty="0"/>
              <a:t>produced in an active form. Therefore, it is supplied and requires storage under deep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frozen conditions, typically –20ºC </a:t>
            </a:r>
            <a:r>
              <a:rPr lang="en-US" sz="1200" b="1" dirty="0"/>
              <a:t>Based </a:t>
            </a:r>
            <a:r>
              <a:rPr lang="en-US" sz="1200" b="1" dirty="0" err="1"/>
              <a:t>polymerisation</a:t>
            </a:r>
            <a:r>
              <a:rPr lang="en-US" sz="1200" b="1" dirty="0"/>
              <a:t> reactions in which </a:t>
            </a:r>
            <a:r>
              <a:rPr lang="en-US" sz="1200" b="1" dirty="0" err="1"/>
              <a:t>diacetylene</a:t>
            </a:r>
            <a:r>
              <a:rPr lang="en-US" sz="1200" b="1" dirty="0"/>
              <a:t> crystals </a:t>
            </a:r>
            <a:r>
              <a:rPr lang="en-US" sz="1200" b="1" dirty="0" err="1"/>
              <a:t>polymerise</a:t>
            </a:r>
            <a:r>
              <a:rPr lang="en-US" sz="1200" b="1" dirty="0"/>
              <a:t> via 1,4 addition </a:t>
            </a:r>
            <a:r>
              <a:rPr lang="en-US" sz="1200" b="1" dirty="0" err="1"/>
              <a:t>polymerisation</a:t>
            </a:r>
            <a:r>
              <a:rPr lang="en-US" sz="1200" b="1" dirty="0"/>
              <a:t> to a highly </a:t>
            </a:r>
            <a:r>
              <a:rPr lang="en-US" sz="1200" b="1" dirty="0" err="1"/>
              <a:t>coloured</a:t>
            </a:r>
            <a:r>
              <a:rPr lang="en-US" sz="1200" b="1" dirty="0"/>
              <a:t> polymer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986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1812BE-9006-48B8-BEAC-BC3D8F6C34DE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908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b="1" dirty="0">
                <a:latin typeface="Constantia" pitchFamily="18" charset="0"/>
              </a:rPr>
              <a:t>contains a porous wick indicator track strip, one end of which is positioned over a reservoir pad containing a blue dyed chemical with a desired melt point. </a:t>
            </a:r>
            <a:endParaRPr lang="en-US" dirty="0">
              <a:latin typeface="Constantia" pitchFamily="18" charset="0"/>
            </a:endParaRP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20070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FA4A21-8462-405D-BF00-94E7872B415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499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20480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2D59B5-0B80-4282-844F-FAFDAB5CA99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310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b="1" dirty="0"/>
          </a:p>
          <a:p>
            <a:r>
              <a:rPr lang="en-US" sz="1200" b="1" dirty="0"/>
              <a:t>Image: </a:t>
            </a:r>
            <a:r>
              <a:rPr lang="en-US" sz="1200" b="1" dirty="0" err="1"/>
              <a:t>Strathclyde</a:t>
            </a:r>
            <a:r>
              <a:rPr lang="en-US" sz="1200" b="1" dirty="0"/>
              <a:t> University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1631E4C-5F1C-4B3A-994D-66BB45C7F96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480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>
                <a:solidFill>
                  <a:srgbClr val="231F20"/>
                </a:solidFill>
              </a:rPr>
              <a:t>responsible for the odor that fruit gives off while ripening</a:t>
            </a:r>
            <a:endParaRPr lang="en-US"/>
          </a:p>
        </p:txBody>
      </p:sp>
      <p:sp>
        <p:nvSpPr>
          <p:cNvPr id="2150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CB2DC8-E2D8-4529-8889-A94813FDA540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11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52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5907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46D35-62C2-4CCC-B666-DBA05A1819C5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676400"/>
            <a:ext cx="1828800" cy="502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76400"/>
            <a:ext cx="5334000" cy="5029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676400"/>
            <a:ext cx="1828800" cy="502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76400"/>
            <a:ext cx="5334000" cy="5029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CD9FD-7838-4330-92F7-9C0109A9049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C3688-37A4-4F23-96ED-AAAACD9642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D2CA4-B9EB-4BBF-907A-D7DFD9E7058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60479-EFB5-402F-B143-893DC8547F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14E4F-132E-495E-825D-7B27C4D052E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D7D4D-E845-42EE-8A96-F7F2CC46A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D2A84-379D-4C72-A0A9-3B2D175E5F8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69AE5-BC8E-4096-8029-4ACFB79CB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9F15B-3A3B-449E-B26F-11F90315C59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CD2F6-81F1-4627-8C51-2782106463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A209A-3432-43FD-880C-F00D44173CB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4EC96-52D5-47F7-8D30-D8C4AEDD1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36B9D-673A-400F-B219-C7C4640D076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1DF7E-CDC3-4036-B211-53B80556E2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619D2-3D51-43DA-AFF8-FDA3E4A17D5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90956-74B1-4FE7-B871-843C82D4AE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0AA49-9A98-4800-BF97-BE13CA5FDA4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A3CD4-6B3A-4C27-BA44-55FE0F1734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FDF4C-0F39-4221-8127-AC7C8FE8148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F1134-E585-4B79-B111-9139EC21B1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25B42-363E-4A2C-9591-A87CD7E8EFFA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3AD35-83A7-4694-A584-7003B67456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E9E34-0CA2-439B-BD4A-59D1C1D18A33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AC8BD-79B5-4170-ADCD-29DD880164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0CE2D-0336-40B8-A4C4-2690F479D30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D2629-FC8F-4B5C-A8DD-6E61D91E1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00F22-2B88-4218-9576-1D2E9149F5D2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F17E2-6037-4349-BB02-9BEBABD1D5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83732-7AD4-4E7F-8FEE-5325E024790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C1D1E-BB9A-46F5-9A8D-771F029AFE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52AB5-0126-48AC-B292-61C53440DB9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AEDEF-A1C8-46D3-B7E0-123EA46F6D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2E3BD-A843-4972-8B0F-AC493728FFAD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AABCA-75AC-4DC8-AC52-DB2C0B97C7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11853-2195-4D95-B9F3-B8FE2F21681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85ABB-121A-4A00-8535-6B28496BE5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EAA7E-5D87-4AFF-A5C4-729CAE2F095F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0C3A1-CA18-40A7-A23D-1E76AC4C5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401A1C-2EF6-4D43-8C62-2776D19A6224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E4EF2-CA50-4FD4-966C-8BF9D47F56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1FFE9-41D0-4A87-BA1C-B1D1A7AA1D41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CC5D7-B90F-42C0-B39B-21252F8829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53045-A09D-41EB-9731-7EE09F6531B4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F1E8E-0A72-452C-87D8-1110348AE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B9D4B-7993-42BD-A0E0-C94ABA6F6F7F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68A9-6B79-4067-B631-D834491030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F6013-06C1-4469-A1C9-402AF190660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39641-690F-44FF-B76F-5F9EF3198C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47473-446F-4D09-9E66-5954C40C14DA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55D09-5837-42AD-8183-65AEC41EA2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8200A-3C79-4C34-B9E2-D1BF25869CD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6B6B5-9752-4EC6-85A3-85B5998E70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8EC09-71E2-4EB4-A093-B71F8ABEAB92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193EC-2780-4B26-A1BB-04D2D2D1C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7D527-CB2C-40C8-87CC-E8E9A49190A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0FFB9-BA8E-4193-B0A9-913ABB00F1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C8FAB-7CA3-4F1C-9A05-23783207D12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73B83-B5D2-46CA-881F-D504B313FF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75C89-01D7-456A-8C22-3DC8A3B0599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B8CF-B3A1-4AE5-9B2E-31D7A07AFB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4F729-C278-4783-B9E9-C2C3FFDB9C29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B0D70-58E0-4571-ADDA-C87E351104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949F1-6F10-49B8-8D65-9B171105533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2A836-C7BB-4419-8819-CBF04BFD97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A1F05-565B-4A3D-9D22-7C8B9FFC5AC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E0719-EB7D-4AA2-9E7F-581363DC4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37D4-53E0-4EA3-9007-BFD6C2080A5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07BF8-33B2-40A0-8FC8-B39FC188D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C0DE0-B04B-4D1F-A8F8-7F67B0DA5DF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1E156-599C-425A-BA0A-7871E9AE6D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B3F97-59E1-494B-9250-53EBF1BC217A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DAA42-1286-42C3-AAE3-6757BE9724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811AD-1AEA-4D70-BE35-39E4C42771C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D7FB5-83AB-4E9B-9142-1798CEEC0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CF906-882B-4A4D-A2E6-46FE2C3C1B8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058AB-65B7-429F-81DB-7BA9123CEF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231E1-CA60-40B5-BCC3-AC924ECE4DF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11C6A-AF2A-4C4F-B5BC-9354A6017D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5A6AF-339E-4D9A-BB14-702B4F98951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1A987-5DD8-4CE6-8562-8765DDC9FC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E8965-F74D-41DB-AB41-FC99165ABA32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C736A-BB3A-4A44-937D-7D9FE6551A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3D6AB-7391-436A-AE4A-D21BE794FB7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6EE83-146D-492A-AD69-1570C9AE1B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B977-9A50-479D-9DA4-5395914FE1B1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9DF0B-253A-45D9-B59A-8EE70DDA7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957E-0FA0-4804-B182-586E51513413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8296A-623B-4B1C-A7FE-C75BCAC506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E4992-F744-4192-AEE9-D9ACAFD52CF2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52853-C64B-423E-B7A8-F4AD4FC1A3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69CA8-0934-4782-9C20-9E10F325FB4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C4BB6-721E-4BEC-B2C5-C891C4D97D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4F436-8119-4080-AFDC-C906A73FCBD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492EA-2615-4B1D-8E8F-1889C9B7B8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72D9A-D660-4791-8873-43AEFC5A0F82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96382-0BD6-49F3-B2D8-BDEDECCB40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13257-1D09-4525-ADF0-B3E762BD4C4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A4F61-DD5E-4960-B8AB-3703AD2CC6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57184-FC31-4720-8747-7F36ED85A41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B588D-D8CE-43AB-AA99-83806262B6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4AC8F-A7F0-4299-97D1-C0E1D267C74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F85C-6BA4-4FC2-89BA-DB2C515932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8A86F-B70A-4103-8586-59EE75600959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AC8FE-2362-47A4-B824-6836BB155C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C1EAE-8273-4E6F-B5C4-64BDDD67EFC3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BFCE8-B770-4BB7-974D-15C86BFA6D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CDFAB-BF80-417C-9FE5-DB5097429C79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120BC-69EE-4B51-884C-063FB07C8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F981E-1F14-426F-ABC9-6CEB74B34A49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C976D-C667-4171-A285-FF04B95B4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676400"/>
            <a:ext cx="1828800" cy="502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76400"/>
            <a:ext cx="5334000" cy="5029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AB76A-0D54-476B-B9DC-63B159A8A71A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79416-DB2C-4103-9AF2-00135A1E5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9D27-1AAA-4DD3-BDF9-935937520FF1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73C33-15CE-46BF-8CF0-1192486122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ED872-4AD2-4675-A0E1-3A43FE4707A9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A94A0-2EBD-42E3-AAB4-1441ED51ED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9D088-0E14-4478-8B07-F3706C2190C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94F0B-5897-4369-A5FC-F790196B1F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970C8-9C0C-447D-B66D-4326B230D651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5B41C-5911-4E25-842B-F4C009BF25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B5DCA-33B1-4340-9DD8-4A03B50CAFE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1F6FC-FF42-41EB-83D6-CA395C4AD2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67A27-68E5-4007-A1A3-F1092567C7D8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526FF-E272-4E7C-BA21-2F477E6432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A1980-C84F-46C4-A5D5-6A62B05C55B4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29BDD-3A8A-4092-8EA1-40D9E308F0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6F9F7-D67C-480C-98F8-782FEC7F361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C7306-E15E-4796-8B02-6AC282F6F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66B1D-8948-49EF-AEC4-A464C0359D8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492CB-B623-4312-B62E-DB6583E104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B9AA4-4DD7-4227-8BBA-EC6D144A2AD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42516-0073-481E-BB58-D47C35401D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en-US" altLang="zh-CN"/>
              <a:t>Click to edit Master title style</a:t>
            </a:r>
            <a:endParaRPr 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11588"/>
            <a:ext cx="6400800" cy="1217612"/>
          </a:xfrm>
        </p:spPr>
        <p:txBody>
          <a:bodyPr/>
          <a:lstStyle>
            <a:lvl1pPr marL="0" indent="0" algn="ctr">
              <a:buFontTx/>
              <a:buNone/>
              <a:defRPr sz="3000"/>
            </a:lvl1pPr>
          </a:lstStyle>
          <a:p>
            <a:r>
              <a:rPr lang="en-US" altLang="zh-CN"/>
              <a:t>Click to edit Master subtitle style</a:t>
            </a:r>
            <a:endParaRPr lang="zh-CN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08370-3DD0-4F02-A654-07E2E3D5B51C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CE435-53A0-4106-8926-A0769FCE10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20C71-7E0B-4779-863E-059A4C9FBB2D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5ABFF-3702-40FE-B2E8-FB96D2034C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E9B39-7498-4F4F-9A1E-8EE00ADD9E65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9D7C9-5B9C-4053-8FFA-03A9C96849B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9BAE2-0B4E-4A4F-9CBA-C221A8815F31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44A3C-69B3-47A2-98C2-99C178CA499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A733D-F650-413E-B47A-453B88397E55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4DC37-5B8F-4737-8033-FB331957712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0F298-4D27-4E4E-9F29-BBE9D5CD018B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73268-F82B-4317-B5BA-D3218FB2C5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CFF4F-4B77-441A-B128-3735CF2566FC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A1B16-E3EB-4DBA-8804-7A24875E171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8DC42-E97B-470C-8F00-98A6C9761543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B3B9B-3435-46B2-81F3-CCD2394614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567F7-17C6-4E7C-84FD-F1632EBED660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72ACC-C5A7-486B-AFD3-F0C349DEC8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BB11F-D54A-4477-9C76-9998714822A9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C73F2-1FC7-41E4-B487-E288FA22618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206FB-2742-4A1A-BFD6-D076F97FFA4D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26830-8D94-4F60-9D2E-BE334FB439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676400"/>
            <a:ext cx="1828800" cy="502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76400"/>
            <a:ext cx="5334000" cy="5029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384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7000" y="1676400"/>
            <a:ext cx="1828800" cy="502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76400"/>
            <a:ext cx="5334000" cy="5029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89402-5E6A-4515-BDE6-75235FC0F9CF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3EED7-D994-441B-8F34-7E5BAA9CB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07F3A-379F-44FA-AA2A-5984B17734C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9A6B6-8B39-4C06-8B7D-17B31C609B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29ED38-9AD0-472C-BB75-FE4E25FEA364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B6CE1-35CA-44AC-B293-F80B3DDB14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31B94-3A4C-4713-A2C1-95106533F0A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AD443-7F45-4F9A-B95B-65015B5896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B6CBB-9D98-4BBE-A945-6010C3B9490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4121C-EE32-436D-9DF8-8258BE081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FAF38-0342-484F-99F4-AC0477DFB3B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C3B34-68E7-42DB-8C5B-EEF1BDB155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0FBAE-445F-44AD-B7AA-A9A05D6DC3FD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3C788-EA01-462A-B684-0BC9049D62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9F37B-4741-4A9D-8DCE-42EDBD4E7F4B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6A0FC-6DBA-47E6-9874-96C53CEC53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88D81-FB14-4EC6-A929-DD7375F0751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08E20-5287-49C0-BF2C-9303529F91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25EDF-2CFD-4734-853E-D94CC85DCEE0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E5FF3-C23C-4049-8F16-DA086CD1EA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2B3CA-19FD-4B0E-B49F-67ECD34A5BD3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F4B05-BAFC-47E2-8617-4B414B8259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B6B31-04C3-442C-95D3-8663E3BF0014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1A85-5139-4172-8F46-092E1DE65F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4160D-B7E8-46DE-845D-9250417DF09F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3F228-32FB-41F9-8B39-293DD89B9F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31C29-B1D5-48BC-8D7D-EE6BF86AF48A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8613D-DFB7-473D-AF1A-36AD55170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70274-B6B1-4038-B983-F69BEDBE4A8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C6542-55B6-4DE6-A73F-8B96EA1618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9BAF1-B14F-4783-B7AD-504C5D90959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0B051-8451-4ECC-9C03-B02A338A1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EB876-73CC-4E48-984B-964DC89FE6F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F4CA0-8455-474C-8E46-190A63CA3E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8D5A4-D934-49D2-9CB3-955724267D71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C39E3-1CD0-47CF-93B0-A3E466E59C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12B96-D333-478D-8348-BE301D4E8B2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92300-6143-43BB-BC48-8F88419662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B013D-0F25-4F96-9FFF-FD29E2A95F8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5EFBC-01B9-48A1-944D-34F11889C4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0EF67-ACC1-4198-AC47-C0FB9EC6C243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1A005-1BDC-4B0F-A37B-69796124B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318B7-7BAC-4502-8110-91381278B75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F6D1E-9EE0-425B-A618-AF28209995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ags" Target="../tags/tag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tags" Target="../tags/tag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tags" Target="../tags/tag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tags" Target="../tags/tag7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tags" Target="../tags/tag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6764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4384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6764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4384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单击此处编辑母版标题样式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单击此处编辑母版文本样式</a:t>
            </a:r>
          </a:p>
          <a:p>
            <a:pPr lvl="1"/>
            <a:r>
              <a:rPr lang="en-US"/>
              <a:t>第二级</a:t>
            </a:r>
          </a:p>
          <a:p>
            <a:pPr lvl="2"/>
            <a:r>
              <a:rPr lang="en-US"/>
              <a:t>第三级</a:t>
            </a:r>
          </a:p>
          <a:p>
            <a:pPr lvl="3"/>
            <a:r>
              <a:rPr lang="en-US"/>
              <a:t>第四级</a:t>
            </a:r>
          </a:p>
          <a:p>
            <a:pPr lvl="4"/>
            <a:r>
              <a:rPr lang="en-US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DBB823AF-FA4A-4A26-B7AB-11CB3366CFD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A9B3AE92-E17A-46E4-A45F-9ABDA2C8D1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宋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宋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宋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宋体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DAC4296E-9280-46A7-B7C0-E40ECA93EC2C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8CE748D8-DCF8-44CF-A81D-A44E4A84F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4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38631051-E77D-4135-B6CC-2D08D7784BAE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7E0E2C1E-B17B-4E80-B4E3-5496080D96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2A29154D-0FE7-47D8-B9BB-661517B3F466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5BED0E46-C7CC-4ADF-9A14-3BEC067CA8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38" r:id="rId3"/>
    <p:sldLayoutId id="2147484039" r:id="rId4"/>
    <p:sldLayoutId id="2147484040" r:id="rId5"/>
    <p:sldLayoutId id="2147484041" r:id="rId6"/>
    <p:sldLayoutId id="2147484042" r:id="rId7"/>
    <p:sldLayoutId id="2147484043" r:id="rId8"/>
    <p:sldLayoutId id="2147484044" r:id="rId9"/>
    <p:sldLayoutId id="2147484045" r:id="rId10"/>
    <p:sldLayoutId id="2147484046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CB67B31D-17E3-4E01-8281-D66413B90FFD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3F866781-785E-4044-8658-67B75FAD4D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6764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4384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单击此处编辑母版标题样式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单击此处编辑母版文本样式</a:t>
            </a:r>
          </a:p>
          <a:p>
            <a:pPr lvl="1"/>
            <a:r>
              <a:rPr lang="en-US"/>
              <a:t>第二级</a:t>
            </a:r>
          </a:p>
          <a:p>
            <a:pPr lvl="2"/>
            <a:r>
              <a:rPr lang="en-US"/>
              <a:t>第三级</a:t>
            </a:r>
          </a:p>
          <a:p>
            <a:pPr lvl="3"/>
            <a:r>
              <a:rPr lang="en-US"/>
              <a:t>第四级</a:t>
            </a:r>
          </a:p>
          <a:p>
            <a:pPr lvl="4"/>
            <a:r>
              <a:rPr lang="en-US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2D2B4A21-FFEB-43D4-AC7B-04D8ED3A678D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BCD33988-99EE-4A8E-B371-27A1330542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宋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宋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宋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宋体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Microsoft YaHei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  <a:cs typeface="Microsoft YaHei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  <a:cs typeface="Microsoft YaHei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  <a:cs typeface="Microsoft YaHei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  <a:cs typeface="Microsoft YaHei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  <a:ea typeface="Microsoft YaHei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Microsoft YaHei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Microsoft YaHei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Microsoft YaHei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cs typeface="Microsoft YaHei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Microsoft YaHei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58262F09-41BD-419F-8C16-92BF17C95100}" type="datetime1">
              <a:rPr lang="en-US" altLang="zh-CN" smtClean="0"/>
              <a:pPr>
                <a:defRPr/>
              </a:pPr>
              <a:t>5/8/2019</a:t>
            </a:fld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F6035032-E56F-42EE-9C80-71067594C1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宋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宋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宋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宋体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6764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4384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676400"/>
            <a:ext cx="7315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4384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62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单击此处编辑母版标题样式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单击此处编辑母版文本样式</a:t>
            </a:r>
          </a:p>
          <a:p>
            <a:pPr lvl="1"/>
            <a:r>
              <a:rPr lang="en-US"/>
              <a:t>第二级</a:t>
            </a:r>
          </a:p>
          <a:p>
            <a:pPr lvl="2"/>
            <a:r>
              <a:rPr lang="en-US"/>
              <a:t>第三级</a:t>
            </a:r>
          </a:p>
          <a:p>
            <a:pPr lvl="3"/>
            <a:r>
              <a:rPr lang="en-US"/>
              <a:t>第四级</a:t>
            </a:r>
          </a:p>
          <a:p>
            <a:pPr lvl="4"/>
            <a:r>
              <a:rPr lang="en-US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3BD9BD66-7907-4022-8F2C-05E33727FDB7}" type="datetime1">
              <a:rPr lang="en-US" smtClean="0"/>
              <a:pPr>
                <a:defRPr/>
              </a:pPr>
              <a:t>5/8/2019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4326A775-11EB-4D99-9CCF-6A66369C83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  <a:cs typeface="宋体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宋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宋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宋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宋体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33762F85-EA2D-4F6E-81D9-8B942359C1BB}" type="datetime1">
              <a:rPr lang="en-US" smtClean="0"/>
              <a:pPr>
                <a:defRPr/>
              </a:pPr>
              <a:t>5/8/2019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B10E5DB4-56B1-443C-8330-61BB27ED3DB8}" type="slidenum">
              <a:rPr lang="es-ES"/>
              <a:pPr>
                <a:defRPr/>
              </a:pPr>
              <a:t>‹#›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5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5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5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images.google.sk/imgres?imgurl=http://www.straighttothebar.com/images/posts/070812_packagedfish.jpg&amp;imgrefurl=http://www.formerfatguy.com/weblog/labels/fish.asp&amp;usg=__JG46-TcHka_Ex3-1ocf9-PdH7NY=&amp;h=270&amp;w=360&amp;sz=40&amp;hl=sk&amp;start=33&amp;um=1&amp;tbnid=sif8QxeCxRWd8M:&amp;tbnh=91&amp;tbnw=121&amp;prev=/images?q=freshness+indicator+for+packaging+fish&amp;ndsp=20&amp;hl=sk&amp;rlz=1R2GZEF_skSK346&amp;sa=N&amp;start=20&amp;um=1" TargetMode="External"/><Relationship Id="rId1" Type="http://schemas.openxmlformats.org/officeDocument/2006/relationships/slideLayout" Target="../slideLayouts/slideLayout15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5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6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6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5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6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6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6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6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6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16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16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5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5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5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5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73848" y="1305341"/>
            <a:ext cx="5596304" cy="424731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parajita" pitchFamily="34" charset="0"/>
              </a:rPr>
              <a:t>INTELLIGENT </a:t>
            </a:r>
            <a:endParaRPr lang="id-ID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parajit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parajita" pitchFamily="34" charset="0"/>
              </a:rPr>
              <a:t>&amp; </a:t>
            </a:r>
            <a:endParaRPr lang="id-ID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parajit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parajita" pitchFamily="34" charset="0"/>
              </a:rPr>
              <a:t>ACTIVE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Aparajit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Aparajita" pitchFamily="34" charset="0"/>
              </a:rPr>
              <a:t>PACKAGING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7" name="Title 1"/>
          <p:cNvSpPr>
            <a:spLocks noGrp="1"/>
          </p:cNvSpPr>
          <p:nvPr>
            <p:ph type="title"/>
          </p:nvPr>
        </p:nvSpPr>
        <p:spPr>
          <a:xfrm>
            <a:off x="-1524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b="1" dirty="0">
                <a:solidFill>
                  <a:srgbClr val="FF0000"/>
                </a:solidFill>
                <a:latin typeface="Calibri" pitchFamily="34" charset="0"/>
              </a:rPr>
              <a:t>FOOD PACKAGING</a:t>
            </a:r>
            <a:r>
              <a:rPr lang="id-ID" sz="4000" b="1" dirty="0">
                <a:solidFill>
                  <a:srgbClr val="FF0000"/>
                </a:solidFill>
                <a:latin typeface="Calibri" pitchFamily="34" charset="0"/>
              </a:rPr>
              <a:t> : </a:t>
            </a:r>
            <a:r>
              <a:rPr lang="en-US" sz="3600" b="1" dirty="0">
                <a:solidFill>
                  <a:srgbClr val="7030A0"/>
                </a:solidFill>
              </a:rPr>
              <a:t>FUNCTIONS</a:t>
            </a:r>
            <a:endParaRPr lang="en-US" sz="36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88419" name="TextBox 4"/>
          <p:cNvSpPr txBox="1">
            <a:spLocks noChangeArrowheads="1"/>
          </p:cNvSpPr>
          <p:nvPr/>
        </p:nvSpPr>
        <p:spPr bwMode="auto">
          <a:xfrm>
            <a:off x="1143000" y="3352800"/>
            <a:ext cx="6477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88420" name="TextBox 5"/>
          <p:cNvSpPr txBox="1">
            <a:spLocks noChangeArrowheads="1"/>
          </p:cNvSpPr>
          <p:nvPr/>
        </p:nvSpPr>
        <p:spPr bwMode="auto">
          <a:xfrm>
            <a:off x="-1295400" y="1629569"/>
            <a:ext cx="61722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/>
              <a:t> 1.</a:t>
            </a:r>
            <a:r>
              <a:rPr lang="id-ID" sz="3200" b="1" dirty="0"/>
              <a:t> </a:t>
            </a:r>
            <a:r>
              <a:rPr lang="en-US" sz="3200" b="1" dirty="0"/>
              <a:t>Protection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          2.</a:t>
            </a:r>
            <a:r>
              <a:rPr lang="id-ID" sz="3200" b="1" dirty="0"/>
              <a:t> </a:t>
            </a:r>
            <a:r>
              <a:rPr lang="en-US" sz="3200" b="1" dirty="0"/>
              <a:t>Communication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      3.</a:t>
            </a:r>
            <a:r>
              <a:rPr lang="id-ID" sz="3200" b="1" dirty="0"/>
              <a:t> </a:t>
            </a:r>
            <a:r>
              <a:rPr lang="en-US" sz="3200" b="1" dirty="0"/>
              <a:t>Convenience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     4.</a:t>
            </a:r>
            <a:r>
              <a:rPr lang="id-ID" sz="3200" b="1" dirty="0"/>
              <a:t> </a:t>
            </a:r>
            <a:r>
              <a:rPr lang="en-US" sz="3200" b="1" dirty="0"/>
              <a:t>Containment</a:t>
            </a:r>
          </a:p>
          <a:p>
            <a:pPr algn="ctr"/>
            <a:endParaRPr lang="en-US" dirty="0"/>
          </a:p>
        </p:txBody>
      </p:sp>
      <p:pic>
        <p:nvPicPr>
          <p:cNvPr id="1026" name="Picture 2" descr="G: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1861344"/>
            <a:ext cx="3276600" cy="3352800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350838"/>
          </a:xfrm>
        </p:spPr>
        <p:txBody>
          <a:bodyPr/>
          <a:lstStyle/>
          <a:p>
            <a:pPr eaLnBrk="1" hangingPunct="1"/>
            <a:r>
              <a:rPr lang="en-US" b="1" dirty="0">
                <a:solidFill>
                  <a:srgbClr val="FF0000"/>
                </a:solidFill>
                <a:latin typeface="+mn-lt"/>
              </a:rPr>
              <a:t>Intelligent packaging </a:t>
            </a:r>
            <a:br>
              <a:rPr lang="en-US" b="1" dirty="0">
                <a:solidFill>
                  <a:srgbClr val="FF0000"/>
                </a:solidFill>
                <a:latin typeface="+mn-lt"/>
              </a:rPr>
            </a:br>
            <a:r>
              <a:rPr lang="en-US" b="1" dirty="0">
                <a:solidFill>
                  <a:srgbClr val="FF0000"/>
                </a:solidFill>
                <a:latin typeface="+mn-lt"/>
              </a:rPr>
              <a:t>vs </a:t>
            </a:r>
            <a:br>
              <a:rPr lang="en-US" b="1" dirty="0">
                <a:solidFill>
                  <a:srgbClr val="FF0000"/>
                </a:solidFill>
                <a:latin typeface="+mn-lt"/>
              </a:rPr>
            </a:br>
            <a:r>
              <a:rPr lang="en-US" b="1" dirty="0">
                <a:solidFill>
                  <a:srgbClr val="FF0000"/>
                </a:solidFill>
                <a:latin typeface="+mn-lt"/>
              </a:rPr>
              <a:t>Active packaging</a:t>
            </a:r>
            <a:br>
              <a:rPr lang="en-US" dirty="0">
                <a:solidFill>
                  <a:srgbClr val="C00000"/>
                </a:solidFill>
                <a:latin typeface="Constantia" pitchFamily="18" charset="0"/>
              </a:rPr>
            </a:br>
            <a:endParaRPr lang="en-US" dirty="0"/>
          </a:p>
        </p:txBody>
      </p:sp>
      <p:pic>
        <p:nvPicPr>
          <p:cNvPr id="1914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62200" y="2459413"/>
            <a:ext cx="4706938" cy="389535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>
                <a:solidFill>
                  <a:srgbClr val="FF0000"/>
                </a:solidFill>
              </a:rPr>
              <a:t>INTELLIGENT PACKAGING</a:t>
            </a:r>
          </a:p>
        </p:txBody>
      </p:sp>
      <p:sp>
        <p:nvSpPr>
          <p:cNvPr id="189442" name="Content Placeholder 4"/>
          <p:cNvSpPr>
            <a:spLocks noGrp="1"/>
          </p:cNvSpPr>
          <p:nvPr>
            <p:ph idx="1"/>
          </p:nvPr>
        </p:nvSpPr>
        <p:spPr>
          <a:xfrm>
            <a:off x="152400" y="1219200"/>
            <a:ext cx="8686800" cy="4525963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b="1" dirty="0"/>
              <a:t>A packaging system that is capable of carrying out intelligent functions like</a:t>
            </a:r>
          </a:p>
          <a:p>
            <a:pPr eaLnBrk="1" hangingPunct="1"/>
            <a:r>
              <a:rPr lang="en-US" b="1" dirty="0"/>
              <a:t>Detecting</a:t>
            </a:r>
          </a:p>
          <a:p>
            <a:pPr eaLnBrk="1" hangingPunct="1"/>
            <a:r>
              <a:rPr lang="en-US" b="1" dirty="0"/>
              <a:t>Sensing </a:t>
            </a:r>
          </a:p>
          <a:p>
            <a:pPr eaLnBrk="1" hangingPunct="1"/>
            <a:r>
              <a:rPr lang="en-US" b="1" dirty="0"/>
              <a:t>Recording</a:t>
            </a:r>
          </a:p>
          <a:p>
            <a:pPr eaLnBrk="1" hangingPunct="1"/>
            <a:r>
              <a:rPr lang="en-US" b="1" dirty="0"/>
              <a:t>Tracing </a:t>
            </a:r>
          </a:p>
          <a:p>
            <a:pPr eaLnBrk="1" hangingPunct="1"/>
            <a:r>
              <a:rPr lang="en-US" b="1" dirty="0"/>
              <a:t>Communicating, and</a:t>
            </a:r>
          </a:p>
          <a:p>
            <a:pPr eaLnBrk="1" hangingPunct="1"/>
            <a:r>
              <a:rPr lang="en-US" b="1" dirty="0"/>
              <a:t>Applying scientific logic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722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5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4525963"/>
          </a:xfrm>
        </p:spPr>
        <p:txBody>
          <a:bodyPr/>
          <a:lstStyle/>
          <a:p>
            <a:pPr eaLnBrk="1" hangingPunct="1"/>
            <a:r>
              <a:rPr lang="en-US" b="1" dirty="0"/>
              <a:t>To facilitate decision-making</a:t>
            </a:r>
          </a:p>
          <a:p>
            <a:pPr eaLnBrk="1" hangingPunct="1"/>
            <a:r>
              <a:rPr lang="en-US" b="1" dirty="0"/>
              <a:t>To extend shelf life </a:t>
            </a:r>
          </a:p>
          <a:p>
            <a:pPr eaLnBrk="1" hangingPunct="1"/>
            <a:r>
              <a:rPr lang="en-US" b="1" dirty="0"/>
              <a:t>Enhance safety </a:t>
            </a:r>
          </a:p>
          <a:p>
            <a:pPr eaLnBrk="1" hangingPunct="1"/>
            <a:r>
              <a:rPr lang="en-US" b="1" dirty="0"/>
              <a:t>Improve quality </a:t>
            </a:r>
          </a:p>
          <a:p>
            <a:pPr eaLnBrk="1" hangingPunct="1"/>
            <a:r>
              <a:rPr lang="en-US" b="1" dirty="0"/>
              <a:t>Provide information and</a:t>
            </a:r>
          </a:p>
          <a:p>
            <a:pPr eaLnBrk="1" hangingPunct="1"/>
            <a:r>
              <a:rPr lang="en-US" b="1" dirty="0"/>
              <a:t>Warn about possible problems</a:t>
            </a:r>
          </a:p>
        </p:txBody>
      </p:sp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133600"/>
            <a:ext cx="3124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2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b="1" dirty="0">
                <a:solidFill>
                  <a:srgbClr val="FF0000"/>
                </a:solidFill>
              </a:rPr>
              <a:t>INTELLIGENT PACKAGING SYSTEMS</a:t>
            </a:r>
          </a:p>
        </p:txBody>
      </p:sp>
      <p:sp>
        <p:nvSpPr>
          <p:cNvPr id="192514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b="1"/>
              <a:t>1.Indicators</a:t>
            </a:r>
          </a:p>
          <a:p>
            <a:pPr eaLnBrk="1" hangingPunct="1">
              <a:buFontTx/>
              <a:buNone/>
            </a:pPr>
            <a:r>
              <a:rPr lang="en-US" b="1"/>
              <a:t> </a:t>
            </a:r>
          </a:p>
          <a:p>
            <a:pPr eaLnBrk="1" hangingPunct="1">
              <a:buFontTx/>
              <a:buNone/>
            </a:pPr>
            <a:r>
              <a:rPr lang="en-US" b="1"/>
              <a:t>2.Radio Frequency Identification Tags (RFID)</a:t>
            </a:r>
          </a:p>
          <a:p>
            <a:pPr eaLnBrk="1" hangingPunct="1">
              <a:buFontTx/>
              <a:buNone/>
            </a:pPr>
            <a:endParaRPr lang="en-US" b="1"/>
          </a:p>
          <a:p>
            <a:pPr eaLnBrk="1" hangingPunct="1">
              <a:buFontTx/>
              <a:buNone/>
            </a:pPr>
            <a:r>
              <a:rPr lang="en-US" b="1"/>
              <a:t>3.Sensors</a:t>
            </a:r>
          </a:p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021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Title 1"/>
          <p:cNvSpPr>
            <a:spLocks noGrp="1"/>
          </p:cNvSpPr>
          <p:nvPr>
            <p:ph type="title"/>
          </p:nvPr>
        </p:nvSpPr>
        <p:spPr>
          <a:xfrm>
            <a:off x="-342900" y="1769269"/>
            <a:ext cx="8229600" cy="790575"/>
          </a:xfrm>
        </p:spPr>
        <p:txBody>
          <a:bodyPr/>
          <a:lstStyle/>
          <a:p>
            <a:pPr eaLnBrk="1" hangingPunct="1"/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INDICATORS</a:t>
            </a:r>
          </a:p>
        </p:txBody>
      </p:sp>
      <p:sp>
        <p:nvSpPr>
          <p:cNvPr id="193538" name="Content Placeholder 2"/>
          <p:cNvSpPr>
            <a:spLocks noGrp="1"/>
          </p:cNvSpPr>
          <p:nvPr>
            <p:ph idx="1"/>
          </p:nvPr>
        </p:nvSpPr>
        <p:spPr>
          <a:xfrm>
            <a:off x="762000" y="2314575"/>
            <a:ext cx="6705600" cy="490696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buFontTx/>
              <a:buNone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  Substances that indicate the presence or absence of another substance or the degree of reaction between two or more substances by means of a characteristic change, especially in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colour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C:\Users\User\Desktop\intelligent packaging\h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304800"/>
            <a:ext cx="2133600" cy="24003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pPr>
                <a:defRPr/>
              </a:pPr>
              <a:t>7</a:t>
            </a:fld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550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7924800" cy="5516563"/>
          </a:xfrm>
        </p:spPr>
        <p:txBody>
          <a:bodyPr/>
          <a:lstStyle/>
          <a:p>
            <a:pPr marL="514350" indent="-514350" eaLnBrk="1" hangingPunct="1">
              <a:buFontTx/>
              <a:buAutoNum type="arabicPeriod"/>
              <a:defRPr/>
            </a:pP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Time-temperature indicator</a:t>
            </a:r>
          </a:p>
          <a:p>
            <a:pPr marL="514350" indent="-514350" eaLnBrk="1" hangingPunct="1">
              <a:buFontTx/>
              <a:buAutoNum type="arabicPeriod"/>
              <a:defRPr/>
            </a:pP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914400" eaLnBrk="1" hangingPunct="1">
              <a:defRPr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Gives information on temperature </a:t>
            </a:r>
          </a:p>
          <a:p>
            <a:pPr marL="914400" eaLnBrk="1" hangingPunct="1">
              <a:defRPr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Shows the variation and history in temperature</a:t>
            </a:r>
          </a:p>
          <a:p>
            <a:pPr marL="914400" eaLnBrk="1" hangingPunct="1">
              <a:defRPr/>
            </a:pP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Visualised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as a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colour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movement or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colour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change. </a:t>
            </a:r>
          </a:p>
          <a:p>
            <a:pPr eaLnBrk="1" hangingPunct="1">
              <a:defRPr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pPr>
                <a:defRPr/>
              </a:pPr>
              <a:t>8</a:t>
            </a:fld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46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Content Placeholder 2"/>
          <p:cNvSpPr>
            <a:spLocks noGrp="1"/>
          </p:cNvSpPr>
          <p:nvPr>
            <p:ph idx="1"/>
          </p:nvPr>
        </p:nvSpPr>
        <p:spPr>
          <a:xfrm>
            <a:off x="228600" y="1454150"/>
            <a:ext cx="8915400" cy="5029200"/>
          </a:xfrm>
        </p:spPr>
        <p:txBody>
          <a:bodyPr/>
          <a:lstStyle/>
          <a:p>
            <a:pPr eaLnBrk="1" hangingPunct="1"/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None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        </a:t>
            </a:r>
          </a:p>
          <a:p>
            <a:pPr eaLnBrk="1" hangingPunct="1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Partial history  indicators</a:t>
            </a:r>
          </a:p>
          <a:p>
            <a:pPr eaLnBrk="1" hangingPunct="1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Full  history indicators</a:t>
            </a:r>
          </a:p>
          <a:p>
            <a:pPr eaLnBrk="1" hangingPunct="1"/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Use</a:t>
            </a:r>
          </a:p>
          <a:p>
            <a:pPr eaLnBrk="1" hangingPunct="1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Foods stored under chilled and frozen conditions</a:t>
            </a:r>
          </a:p>
          <a:p>
            <a:pPr eaLnBrk="1" hangingPunct="1"/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5586" name="TextBox 3"/>
          <p:cNvSpPr txBox="1">
            <a:spLocks noChangeArrowheads="1"/>
          </p:cNvSpPr>
          <p:nvPr/>
        </p:nvSpPr>
        <p:spPr bwMode="auto">
          <a:xfrm>
            <a:off x="228600" y="1216025"/>
            <a:ext cx="3048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</a:p>
          <a:p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Types</a:t>
            </a:r>
          </a:p>
          <a:p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5587" name="Rectangle 4"/>
          <p:cNvSpPr>
            <a:spLocks noChangeArrowheads="1"/>
          </p:cNvSpPr>
          <p:nvPr/>
        </p:nvSpPr>
        <p:spPr bwMode="auto">
          <a:xfrm>
            <a:off x="228600" y="430645"/>
            <a:ext cx="73914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Reaction mechanisms</a:t>
            </a:r>
          </a:p>
          <a:p>
            <a:pPr>
              <a:buFont typeface="Arial" charset="0"/>
              <a:buChar char="•"/>
            </a:pP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Diffusion</a:t>
            </a:r>
          </a:p>
          <a:p>
            <a:pPr>
              <a:buFont typeface="Arial" charset="0"/>
              <a:buChar char="•"/>
            </a:pP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Polymerisation</a:t>
            </a:r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charset="0"/>
              <a:buChar char="•"/>
            </a:pP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Enzyme reaction</a:t>
            </a:r>
          </a:p>
          <a:p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pPr>
                <a:defRPr/>
              </a:pPr>
              <a:t>9</a:t>
            </a:fld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473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09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b="1" dirty="0">
                <a:solidFill>
                  <a:srgbClr val="FF0000"/>
                </a:solidFill>
              </a:rPr>
              <a:t>         CURRENT COMMERCIAL TTI                                </a:t>
            </a:r>
          </a:p>
          <a:p>
            <a:pPr eaLnBrk="1" hangingPunct="1">
              <a:buFontTx/>
              <a:buNone/>
            </a:pPr>
            <a:r>
              <a:rPr lang="en-US" b="1" dirty="0">
                <a:solidFill>
                  <a:srgbClr val="FF0000"/>
                </a:solidFill>
              </a:rPr>
              <a:t>                      PRODUCTS</a:t>
            </a:r>
          </a:p>
          <a:p>
            <a:pPr eaLnBrk="1" hangingPunct="1">
              <a:buFontTx/>
              <a:buNone/>
            </a:pPr>
            <a:endParaRPr lang="en-US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endParaRPr lang="en-US" dirty="0"/>
          </a:p>
        </p:txBody>
      </p:sp>
      <p:pic>
        <p:nvPicPr>
          <p:cNvPr id="3074" name="Picture 2" descr="G:\30555-Smart-packaging-packaging-reporting_files\2479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0"/>
            <a:ext cx="8001000" cy="4495800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578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08038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solidFill>
                  <a:srgbClr val="FF3399"/>
                </a:solidFill>
                <a:latin typeface="Constantia" pitchFamily="18" charset="0"/>
              </a:rPr>
              <a:t>Fresh-Check® </a:t>
            </a:r>
            <a:br>
              <a:rPr lang="en-US" dirty="0">
                <a:solidFill>
                  <a:srgbClr val="FF33CC"/>
                </a:solidFill>
                <a:latin typeface="Constantia" pitchFamily="18" charset="0"/>
              </a:rPr>
            </a:br>
            <a:endParaRPr lang="en-US" dirty="0">
              <a:solidFill>
                <a:srgbClr val="FF33CC"/>
              </a:solidFill>
            </a:endParaRPr>
          </a:p>
        </p:txBody>
      </p:sp>
      <p:sp>
        <p:nvSpPr>
          <p:cNvPr id="197634" name="Content Placeholder 2"/>
          <p:cNvSpPr>
            <a:spLocks noGrp="1"/>
          </p:cNvSpPr>
          <p:nvPr>
            <p:ph idx="1"/>
          </p:nvPr>
        </p:nvSpPr>
        <p:spPr>
          <a:xfrm>
            <a:off x="990600" y="2743200"/>
            <a:ext cx="7086600" cy="3306763"/>
          </a:xfrm>
        </p:spPr>
        <p:txBody>
          <a:bodyPr/>
          <a:lstStyle/>
          <a:p>
            <a:pPr algn="just" eaLnBrk="1" hangingPunct="1"/>
            <a:endParaRPr lang="en-US" sz="2800" b="1" dirty="0"/>
          </a:p>
          <a:p>
            <a:pPr algn="just" eaLnBrk="1" hangingPunct="1"/>
            <a:endParaRPr lang="en-US" sz="2800" b="1" dirty="0"/>
          </a:p>
          <a:p>
            <a:pPr algn="just" eaLnBrk="1" hangingPunct="1"/>
            <a:r>
              <a:rPr lang="en-US" b="1" dirty="0"/>
              <a:t>Full history indicator</a:t>
            </a:r>
          </a:p>
          <a:p>
            <a:pPr algn="just" eaLnBrk="1" hangingPunct="1"/>
            <a:r>
              <a:rPr lang="en-US" b="1" dirty="0" err="1"/>
              <a:t>Polymerisation</a:t>
            </a:r>
            <a:endParaRPr lang="en-US" b="1" dirty="0"/>
          </a:p>
          <a:p>
            <a:pPr eaLnBrk="1" hangingPunct="1"/>
            <a:endParaRPr lang="en-US" sz="2800" dirty="0"/>
          </a:p>
          <a:p>
            <a:pPr eaLnBrk="1" hangingPunct="1"/>
            <a:endParaRPr lang="en-US" dirty="0"/>
          </a:p>
        </p:txBody>
      </p:sp>
      <p:pic>
        <p:nvPicPr>
          <p:cNvPr id="1976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219200"/>
            <a:ext cx="8001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934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G:\IMA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6418" y="457200"/>
            <a:ext cx="8686800" cy="56388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634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8"/>
          <p:cNvSpPr>
            <a:spLocks noChangeArrowheads="1"/>
          </p:cNvSpPr>
          <p:nvPr/>
        </p:nvSpPr>
        <p:spPr bwMode="auto">
          <a:xfrm>
            <a:off x="609600" y="3581400"/>
            <a:ext cx="80772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 sz="3200">
              <a:latin typeface="Constantia" pitchFamily="18" charset="0"/>
            </a:endParaRPr>
          </a:p>
        </p:txBody>
      </p:sp>
      <p:sp>
        <p:nvSpPr>
          <p:cNvPr id="199682" name="AutoShape 8" descr="http://lgpharma.com/fr/files/2012/01/monitor-1.jpg"/>
          <p:cNvSpPr>
            <a:spLocks noChangeAspect="1" noChangeArrowheads="1"/>
          </p:cNvSpPr>
          <p:nvPr/>
        </p:nvSpPr>
        <p:spPr bwMode="auto">
          <a:xfrm>
            <a:off x="155575" y="-1455738"/>
            <a:ext cx="7924800" cy="303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683" name="AutoShape 10" descr="http://lgpharma.com/fr/files/2012/01/monitor-1.jpg"/>
          <p:cNvSpPr>
            <a:spLocks noChangeAspect="1" noChangeArrowheads="1"/>
          </p:cNvSpPr>
          <p:nvPr/>
        </p:nvSpPr>
        <p:spPr bwMode="auto">
          <a:xfrm>
            <a:off x="533400" y="-1066800"/>
            <a:ext cx="79248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99684" name="Picture 11" descr="C:\Users\User\Desktop\monitor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1295400"/>
            <a:ext cx="7162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9685" name="Content Placeholder 12"/>
          <p:cNvSpPr>
            <a:spLocks noGrp="1"/>
          </p:cNvSpPr>
          <p:nvPr>
            <p:ph idx="1"/>
          </p:nvPr>
        </p:nvSpPr>
        <p:spPr>
          <a:xfrm>
            <a:off x="990600" y="457200"/>
            <a:ext cx="7239000" cy="5897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it-IT" sz="4400" b="1" dirty="0">
                <a:latin typeface="Calibri" pitchFamily="34" charset="0"/>
              </a:rPr>
              <a:t>      </a:t>
            </a:r>
            <a:r>
              <a:rPr lang="it-IT" sz="4400" b="1" dirty="0">
                <a:solidFill>
                  <a:srgbClr val="FF3399"/>
                </a:solidFill>
                <a:latin typeface="Calibri" pitchFamily="34" charset="0"/>
              </a:rPr>
              <a:t>3M MONITOR MARK</a:t>
            </a:r>
            <a:endParaRPr lang="en-US" sz="4400" dirty="0">
              <a:solidFill>
                <a:srgbClr val="FF3399"/>
              </a:solidFill>
              <a:latin typeface="Calibri" pitchFamily="34" charset="0"/>
            </a:endParaRPr>
          </a:p>
        </p:txBody>
      </p:sp>
      <p:sp>
        <p:nvSpPr>
          <p:cNvPr id="199686" name="Rectangle 6"/>
          <p:cNvSpPr>
            <a:spLocks noChangeArrowheads="1"/>
          </p:cNvSpPr>
          <p:nvPr/>
        </p:nvSpPr>
        <p:spPr bwMode="auto">
          <a:xfrm>
            <a:off x="685800" y="4648200"/>
            <a:ext cx="75438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b="1" dirty="0"/>
              <a:t> Partial-history indicator</a:t>
            </a:r>
          </a:p>
          <a:p>
            <a:endParaRPr lang="en-US" sz="2800" b="1" dirty="0"/>
          </a:p>
          <a:p>
            <a:pPr>
              <a:buFont typeface="Arial" pitchFamily="34" charset="0"/>
              <a:buChar char="•"/>
            </a:pPr>
            <a:r>
              <a:rPr lang="en-US" sz="2800" b="1" dirty="0"/>
              <a:t> Diffusion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174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Title 1"/>
          <p:cNvSpPr>
            <a:spLocks noGrp="1"/>
          </p:cNvSpPr>
          <p:nvPr>
            <p:ph type="title"/>
          </p:nvPr>
        </p:nvSpPr>
        <p:spPr>
          <a:xfrm>
            <a:off x="-304800" y="762000"/>
            <a:ext cx="6553200" cy="503238"/>
          </a:xfrm>
        </p:spPr>
        <p:txBody>
          <a:bodyPr/>
          <a:lstStyle/>
          <a:p>
            <a:pPr eaLnBrk="1" hangingPunct="1"/>
            <a:r>
              <a:rPr lang="en-US" sz="5400" b="1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Check point</a:t>
            </a:r>
            <a:b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17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Full history indicator</a:t>
            </a:r>
          </a:p>
          <a:p>
            <a:pPr eaLnBrk="1" hangingPunct="1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Two separate compartments</a:t>
            </a:r>
          </a:p>
          <a:p>
            <a:pPr marL="984250" indent="-623888" eaLnBrk="1" hangingPunct="1">
              <a:buFont typeface="+mj-lt"/>
              <a:buAutoNum type="arabicPeriod"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Enzyme </a:t>
            </a:r>
            <a:r>
              <a:rPr lang="en-US" b="1" dirty="0" err="1">
                <a:latin typeface="Calibri" panose="020F0502020204030204" pitchFamily="34" charset="0"/>
                <a:cs typeface="Calibri" panose="020F0502020204030204" pitchFamily="34" charset="0"/>
              </a:rPr>
              <a:t>solution,lipase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plus a pH   indicating dye compound </a:t>
            </a:r>
          </a:p>
          <a:p>
            <a:pPr marL="984250" indent="-623888" eaLnBrk="1" hangingPunct="1">
              <a:buFont typeface="+mj-lt"/>
              <a:buAutoNum type="arabicPeriod"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Substrate</a:t>
            </a:r>
          </a:p>
          <a:p>
            <a:pPr eaLnBrk="1" hangingPunct="1"/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1731" name="Rectangle 4"/>
          <p:cNvSpPr>
            <a:spLocks noChangeArrowheads="1"/>
          </p:cNvSpPr>
          <p:nvPr/>
        </p:nvSpPr>
        <p:spPr bwMode="auto">
          <a:xfrm>
            <a:off x="2209800" y="685800"/>
            <a:ext cx="6553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1732" name="Rectangle 5"/>
          <p:cNvSpPr>
            <a:spLocks noChangeArrowheads="1"/>
          </p:cNvSpPr>
          <p:nvPr/>
        </p:nvSpPr>
        <p:spPr bwMode="auto">
          <a:xfrm>
            <a:off x="762000" y="4419600"/>
            <a:ext cx="838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pPr>
                <a:defRPr/>
              </a:pPr>
              <a:t>14</a:t>
            </a:fld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191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3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350838"/>
          </a:xfrm>
        </p:spPr>
        <p:txBody>
          <a:bodyPr/>
          <a:lstStyle/>
          <a:p>
            <a:pPr algn="l" eaLnBrk="1" hangingPunct="1"/>
            <a:br>
              <a:rPr lang="en-US" b="1">
                <a:latin typeface="Constantia" pitchFamily="18" charset="0"/>
              </a:rPr>
            </a:br>
            <a:endParaRPr lang="en-US" sz="3200"/>
          </a:p>
        </p:txBody>
      </p:sp>
      <p:pic>
        <p:nvPicPr>
          <p:cNvPr id="202754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71869"/>
          <a:stretch>
            <a:fillRect/>
          </a:stretch>
        </p:blipFill>
        <p:spPr>
          <a:xfrm>
            <a:off x="228600" y="2209800"/>
            <a:ext cx="8686800" cy="3657600"/>
          </a:xfrm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219200"/>
            <a:ext cx="82296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200" b="1" kern="0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 pH change results in a color change</a:t>
            </a:r>
            <a:endParaRPr lang="en-US" sz="3200" kern="0" dirty="0">
              <a:solidFill>
                <a:schemeClr val="tx2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931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Title 1"/>
          <p:cNvSpPr>
            <a:spLocks noGrp="1"/>
          </p:cNvSpPr>
          <p:nvPr>
            <p:ph type="title"/>
          </p:nvPr>
        </p:nvSpPr>
        <p:spPr>
          <a:xfrm>
            <a:off x="-2895600" y="1066800"/>
            <a:ext cx="8229600" cy="1143000"/>
          </a:xfrm>
        </p:spPr>
        <p:txBody>
          <a:bodyPr/>
          <a:lstStyle/>
          <a:p>
            <a:pPr eaLnBrk="1" hangingPunct="1"/>
            <a:r>
              <a:rPr lang="en-US" b="1" dirty="0">
                <a:latin typeface="Constantia" pitchFamily="18" charset="0"/>
              </a:rPr>
              <a:t>   </a:t>
            </a:r>
            <a:r>
              <a:rPr lang="en-US" b="1" dirty="0">
                <a:solidFill>
                  <a:srgbClr val="FF3399"/>
                </a:solidFill>
                <a:latin typeface="Constantia" pitchFamily="18" charset="0"/>
              </a:rPr>
              <a:t> </a:t>
            </a:r>
            <a:r>
              <a:rPr lang="en-US" b="1" dirty="0" err="1">
                <a:solidFill>
                  <a:srgbClr val="FF3399"/>
                </a:solidFill>
                <a:latin typeface="Constantia" pitchFamily="18" charset="0"/>
              </a:rPr>
              <a:t>OnVuTM</a:t>
            </a:r>
            <a:endParaRPr lang="en-US" b="1" dirty="0">
              <a:solidFill>
                <a:srgbClr val="FF3399"/>
              </a:solidFill>
              <a:latin typeface="Constantia" pitchFamily="18" charset="0"/>
            </a:endParaRPr>
          </a:p>
        </p:txBody>
      </p:sp>
      <p:pic>
        <p:nvPicPr>
          <p:cNvPr id="203778" name="Content Placeholder 3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419600" y="838200"/>
            <a:ext cx="4191000" cy="2438400"/>
          </a:xfrm>
        </p:spPr>
      </p:pic>
      <p:sp>
        <p:nvSpPr>
          <p:cNvPr id="203779" name="Rectangle 1"/>
          <p:cNvSpPr>
            <a:spLocks noChangeArrowheads="1"/>
          </p:cNvSpPr>
          <p:nvPr/>
        </p:nvSpPr>
        <p:spPr bwMode="auto">
          <a:xfrm>
            <a:off x="685800" y="3690937"/>
            <a:ext cx="69342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3200" b="1" dirty="0">
                <a:ea typeface="Calibri" pitchFamily="34" charset="0"/>
                <a:cs typeface="Times New Roman" pitchFamily="18" charset="0"/>
              </a:rPr>
              <a:t>The heart of the </a:t>
            </a:r>
            <a:r>
              <a:rPr lang="en-US" sz="3200" b="1" dirty="0" err="1">
                <a:ea typeface="Calibri" pitchFamily="34" charset="0"/>
                <a:cs typeface="Times New Roman" pitchFamily="18" charset="0"/>
              </a:rPr>
              <a:t>OnVu</a:t>
            </a:r>
            <a:r>
              <a:rPr lang="en-US" sz="3200" b="1" dirty="0">
                <a:ea typeface="Calibri" pitchFamily="34" charset="0"/>
                <a:cs typeface="Times New Roman" pitchFamily="18" charset="0"/>
              </a:rPr>
              <a:t> label becomes paler as  the  ambient temperature accumulates </a:t>
            </a:r>
          </a:p>
          <a:p>
            <a:pPr algn="just"/>
            <a:endParaRPr lang="en-US" sz="3200" b="1" dirty="0"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ea typeface="Calibri" pitchFamily="34" charset="0"/>
                <a:cs typeface="Times New Roman" pitchFamily="18" charset="0"/>
              </a:rPr>
              <a:t>This indicates  gradual decay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4039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66800" y="1600200"/>
            <a:ext cx="6400800" cy="344011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972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49" name="Picture 1" descr="C:\Users\User\Desktop\intelligent packaging\tti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304800"/>
            <a:ext cx="4191000" cy="3200400"/>
          </a:xfrm>
        </p:spPr>
      </p:pic>
      <p:pic>
        <p:nvPicPr>
          <p:cNvPr id="20685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381000"/>
            <a:ext cx="3733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52" name="Picture 2" descr="C:\Users\User\Desktop\intelligent packaging\v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3581400"/>
            <a:ext cx="4191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G:\veggi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3505200"/>
            <a:ext cx="3810000" cy="2895600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3505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Title 1"/>
          <p:cNvSpPr>
            <a:spLocks noGrp="1"/>
          </p:cNvSpPr>
          <p:nvPr>
            <p:ph type="title"/>
          </p:nvPr>
        </p:nvSpPr>
        <p:spPr>
          <a:xfrm>
            <a:off x="865517" y="762000"/>
            <a:ext cx="4724400" cy="1143000"/>
          </a:xfrm>
        </p:spPr>
        <p:txBody>
          <a:bodyPr/>
          <a:lstStyle/>
          <a:p>
            <a:pPr algn="l" eaLnBrk="1" hangingPunct="1"/>
            <a:r>
              <a:rPr lang="en-US" sz="4000" b="1" dirty="0">
                <a:solidFill>
                  <a:srgbClr val="FF0000"/>
                </a:solidFill>
                <a:latin typeface="Calibri" pitchFamily="34" charset="0"/>
              </a:rPr>
              <a:t>2.Oxygen indicator</a:t>
            </a:r>
          </a:p>
        </p:txBody>
      </p:sp>
      <p:sp>
        <p:nvSpPr>
          <p:cNvPr id="207874" name="Content Placeholder 4"/>
          <p:cNvSpPr>
            <a:spLocks noGrp="1"/>
          </p:cNvSpPr>
          <p:nvPr>
            <p:ph idx="1"/>
          </p:nvPr>
        </p:nvSpPr>
        <p:spPr>
          <a:xfrm>
            <a:off x="1295400" y="762000"/>
            <a:ext cx="7620000" cy="4602163"/>
          </a:xfrm>
        </p:spPr>
        <p:txBody>
          <a:bodyPr/>
          <a:lstStyle/>
          <a:p>
            <a:pPr eaLnBrk="1" hangingPunct="1"/>
            <a:endParaRPr lang="en-US" b="1" dirty="0">
              <a:latin typeface="Calibri" pitchFamily="34" charset="0"/>
            </a:endParaRPr>
          </a:p>
          <a:p>
            <a:pPr eaLnBrk="1" hangingPunct="1"/>
            <a:endParaRPr lang="en-US" b="1" dirty="0">
              <a:latin typeface="Calibri" pitchFamily="34" charset="0"/>
            </a:endParaRPr>
          </a:p>
          <a:p>
            <a:pPr eaLnBrk="1" hangingPunct="1"/>
            <a:r>
              <a:rPr lang="en-US" sz="3600" b="1" dirty="0">
                <a:latin typeface="Calibri" pitchFamily="34" charset="0"/>
              </a:rPr>
              <a:t>Gives information on leakage</a:t>
            </a:r>
          </a:p>
          <a:p>
            <a:pPr eaLnBrk="1" hangingPunct="1"/>
            <a:r>
              <a:rPr lang="en-US" sz="3600" b="1" dirty="0">
                <a:latin typeface="Calibri" pitchFamily="34" charset="0"/>
              </a:rPr>
              <a:t>usage area - controlled or  modified atmosphere food packaging</a:t>
            </a:r>
          </a:p>
          <a:p>
            <a:pPr eaLnBrk="1" hangingPunct="1"/>
            <a:r>
              <a:rPr lang="en-GB" b="1" dirty="0"/>
              <a:t>Ageless-eye </a:t>
            </a:r>
            <a:endParaRPr lang="en-US" b="1" dirty="0"/>
          </a:p>
          <a:p>
            <a:pPr eaLnBrk="1" hangingPunct="1"/>
            <a:r>
              <a:rPr lang="en-US" b="1" dirty="0" err="1"/>
              <a:t>Vitalon</a:t>
            </a:r>
            <a:endParaRPr lang="en-US" b="1" dirty="0"/>
          </a:p>
          <a:p>
            <a:pPr eaLnBrk="1" hangingPunct="1"/>
            <a:r>
              <a:rPr lang="en-US" b="1" dirty="0" err="1"/>
              <a:t>Samso</a:t>
            </a:r>
            <a:r>
              <a:rPr lang="en-US" b="1" dirty="0"/>
              <a:t>-Checker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53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7" name="Rectangle 4"/>
          <p:cNvSpPr>
            <a:spLocks noChangeArrowheads="1"/>
          </p:cNvSpPr>
          <p:nvPr/>
        </p:nvSpPr>
        <p:spPr bwMode="auto">
          <a:xfrm>
            <a:off x="304800" y="381000"/>
            <a:ext cx="8001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3200" b="1" dirty="0"/>
              <a:t>                      </a:t>
            </a:r>
            <a:r>
              <a:rPr lang="en-GB" sz="3600" b="1" dirty="0">
                <a:solidFill>
                  <a:srgbClr val="FF0000"/>
                </a:solidFill>
              </a:rPr>
              <a:t> </a:t>
            </a:r>
            <a:r>
              <a:rPr lang="en-GB" sz="3600" b="1" dirty="0">
                <a:solidFill>
                  <a:srgbClr val="FF3399"/>
                </a:solidFill>
                <a:latin typeface="Calibri" pitchFamily="34" charset="0"/>
              </a:rPr>
              <a:t>Ageless-eye</a:t>
            </a:r>
            <a:r>
              <a:rPr lang="en-GB" sz="3600" b="1" dirty="0">
                <a:solidFill>
                  <a:srgbClr val="FF3399"/>
                </a:solidFill>
              </a:rPr>
              <a:t> </a:t>
            </a:r>
          </a:p>
          <a:p>
            <a:r>
              <a:rPr lang="en-GB" sz="3200" b="1" dirty="0">
                <a:latin typeface="Calibri" pitchFamily="34" charset="0"/>
              </a:rPr>
              <a:t>O</a:t>
            </a:r>
            <a:r>
              <a:rPr lang="en-GB" sz="3200" b="1" baseline="-25000" dirty="0">
                <a:latin typeface="Calibri" pitchFamily="34" charset="0"/>
              </a:rPr>
              <a:t>2</a:t>
            </a:r>
            <a:r>
              <a:rPr lang="en-GB" sz="3200" b="1" dirty="0">
                <a:latin typeface="Calibri" pitchFamily="34" charset="0"/>
              </a:rPr>
              <a:t> indicator tablet</a:t>
            </a:r>
          </a:p>
          <a:p>
            <a:pPr lvl="1"/>
            <a:r>
              <a:rPr lang="en-GB" sz="3200" b="1" dirty="0">
                <a:latin typeface="Calibri" pitchFamily="34" charset="0"/>
              </a:rPr>
              <a:t>O</a:t>
            </a:r>
            <a:r>
              <a:rPr lang="en-GB" sz="3200" b="1" baseline="-25000" dirty="0">
                <a:latin typeface="Calibri" pitchFamily="34" charset="0"/>
              </a:rPr>
              <a:t>2</a:t>
            </a:r>
            <a:r>
              <a:rPr lang="en-GB" sz="3200" b="1" dirty="0">
                <a:latin typeface="Calibri" pitchFamily="34" charset="0"/>
              </a:rPr>
              <a:t> concentration in atmosphere ≤ 0.1 % → indicator is pink</a:t>
            </a:r>
          </a:p>
          <a:p>
            <a:pPr lvl="1"/>
            <a:r>
              <a:rPr lang="en-GB" sz="3200" b="1" dirty="0">
                <a:latin typeface="Calibri" pitchFamily="34" charset="0"/>
              </a:rPr>
              <a:t>O</a:t>
            </a:r>
            <a:r>
              <a:rPr lang="en-GB" sz="3200" b="1" baseline="-25000" dirty="0">
                <a:latin typeface="Calibri" pitchFamily="34" charset="0"/>
              </a:rPr>
              <a:t>2</a:t>
            </a:r>
            <a:r>
              <a:rPr lang="en-GB" sz="3200" b="1" dirty="0">
                <a:latin typeface="Calibri" pitchFamily="34" charset="0"/>
              </a:rPr>
              <a:t> concentration in atmosphere ≥ 0.5 % → indicator is blue</a:t>
            </a:r>
          </a:p>
        </p:txBody>
      </p:sp>
      <p:pic>
        <p:nvPicPr>
          <p:cNvPr id="208898" name="Picture 6" descr="ageless_eye_ph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581400"/>
            <a:ext cx="8686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013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66800" y="762000"/>
            <a:ext cx="6858000" cy="48768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189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609600" y="546652"/>
            <a:ext cx="3352800" cy="3429000"/>
          </a:xfrm>
        </p:spPr>
      </p:pic>
      <p:sp>
        <p:nvSpPr>
          <p:cNvPr id="260099" name="Rectangle 4"/>
          <p:cNvSpPr>
            <a:spLocks noChangeArrowheads="1"/>
          </p:cNvSpPr>
          <p:nvPr/>
        </p:nvSpPr>
        <p:spPr bwMode="auto">
          <a:xfrm>
            <a:off x="304800" y="4114800"/>
            <a:ext cx="396240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2000" b="1" dirty="0"/>
              <a:t>Professor Andrew Mills with food packaging incorporating the intelligent plastic indicator. </a:t>
            </a:r>
          </a:p>
          <a:p>
            <a:r>
              <a:rPr lang="en-US" sz="2000" b="1" dirty="0"/>
              <a:t>The yellow part is the indicator and it has changed </a:t>
            </a:r>
            <a:r>
              <a:rPr lang="en-US" sz="2000" b="1" dirty="0" err="1"/>
              <a:t>colour</a:t>
            </a:r>
            <a:r>
              <a:rPr lang="en-US" sz="2000" b="1" dirty="0"/>
              <a:t> to show that the food it contains has spoiled. </a:t>
            </a:r>
          </a:p>
          <a:p>
            <a:endParaRPr lang="en-US" dirty="0"/>
          </a:p>
        </p:txBody>
      </p:sp>
      <p:pic>
        <p:nvPicPr>
          <p:cNvPr id="26010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533400"/>
            <a:ext cx="3429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101" name="Rectangle 6"/>
          <p:cNvSpPr>
            <a:spLocks noChangeArrowheads="1"/>
          </p:cNvSpPr>
          <p:nvPr/>
        </p:nvSpPr>
        <p:spPr bwMode="auto">
          <a:xfrm>
            <a:off x="5257800" y="4191000"/>
            <a:ext cx="36258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2000" b="1" dirty="0"/>
              <a:t>Professor Andrew Mills lights the way: a small blue  </a:t>
            </a:r>
            <a:r>
              <a:rPr lang="en-US" sz="2000" b="1" dirty="0" err="1"/>
              <a:t>colour</a:t>
            </a:r>
            <a:r>
              <a:rPr lang="en-US" sz="2000" b="1" dirty="0"/>
              <a:t>-changing disc can be seen near the bacon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912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69" name="Picture 2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505200" y="1066800"/>
            <a:ext cx="2514600" cy="2895600"/>
          </a:xfrm>
        </p:spPr>
      </p:pic>
      <p:pic>
        <p:nvPicPr>
          <p:cNvPr id="263170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" y="1066800"/>
            <a:ext cx="3048000" cy="2971800"/>
          </a:xfrm>
        </p:spPr>
      </p:pic>
      <p:pic>
        <p:nvPicPr>
          <p:cNvPr id="26317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1066800"/>
            <a:ext cx="2514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3172" name="Rectangle 5"/>
          <p:cNvSpPr>
            <a:spLocks noChangeArrowheads="1"/>
          </p:cNvSpPr>
          <p:nvPr/>
        </p:nvSpPr>
        <p:spPr bwMode="auto">
          <a:xfrm>
            <a:off x="304800" y="4724400"/>
            <a:ext cx="8534400" cy="15696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2400" b="1" dirty="0"/>
              <a:t>Photographs of oxygen indicator ink printed on a </a:t>
            </a:r>
            <a:r>
              <a:rPr lang="en-US" sz="2400" b="1" dirty="0" err="1"/>
              <a:t>MAPed</a:t>
            </a:r>
            <a:r>
              <a:rPr lang="en-US" sz="2400" b="1" dirty="0"/>
              <a:t> food package. </a:t>
            </a:r>
          </a:p>
          <a:p>
            <a:pPr algn="ctr"/>
            <a:r>
              <a:rPr lang="en-US" sz="2400" b="1" dirty="0"/>
              <a:t>Left: Before UV activation. Middle: After UV activation. Right: On opening the package.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0137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77863"/>
            <a:ext cx="8229600" cy="1143000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b="1" dirty="0">
                <a:solidFill>
                  <a:srgbClr val="FF0000"/>
                </a:solidFill>
              </a:rPr>
              <a:t>3. Carbon dioxide indicator</a:t>
            </a:r>
            <a:br>
              <a:rPr lang="en-US" dirty="0"/>
            </a:br>
            <a:endParaRPr lang="en-US" dirty="0"/>
          </a:p>
        </p:txBody>
      </p:sp>
      <p:sp>
        <p:nvSpPr>
          <p:cNvPr id="2099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/>
              <a:t>Gives information on concentration of carbon dioxide </a:t>
            </a:r>
          </a:p>
          <a:p>
            <a:pPr eaLnBrk="1" hangingPunct="1"/>
            <a:r>
              <a:rPr lang="en-US" b="1"/>
              <a:t>Usage area-controlled or modified atmosphere packaging</a:t>
            </a:r>
          </a:p>
          <a:p>
            <a:pPr eaLnBrk="1" hangingPunct="1"/>
            <a:endParaRPr lang="en-US"/>
          </a:p>
        </p:txBody>
      </p:sp>
      <p:pic>
        <p:nvPicPr>
          <p:cNvPr id="2099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4114800"/>
            <a:ext cx="3886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489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5" name="Title 1"/>
          <p:cNvSpPr>
            <a:spLocks noGrp="1"/>
          </p:cNvSpPr>
          <p:nvPr>
            <p:ph type="title"/>
          </p:nvPr>
        </p:nvSpPr>
        <p:spPr>
          <a:xfrm>
            <a:off x="-304800" y="83820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b="1" dirty="0">
                <a:solidFill>
                  <a:srgbClr val="FF0000"/>
                </a:solidFill>
              </a:rPr>
              <a:t>     4. Pathogen indicator</a:t>
            </a:r>
            <a:br>
              <a:rPr lang="en-US" dirty="0"/>
            </a:br>
            <a:endParaRPr lang="en-US" dirty="0"/>
          </a:p>
        </p:txBody>
      </p:sp>
      <p:sp>
        <p:nvSpPr>
          <p:cNvPr id="210946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7724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b="1"/>
              <a:t> </a:t>
            </a:r>
            <a:endParaRPr lang="en-US"/>
          </a:p>
          <a:p>
            <a:pPr eaLnBrk="1" hangingPunct="1"/>
            <a:r>
              <a:rPr lang="en-US" b="1"/>
              <a:t>Gives information on microbiological status </a:t>
            </a:r>
          </a:p>
          <a:p>
            <a:pPr eaLnBrk="1" hangingPunct="1"/>
            <a:r>
              <a:rPr lang="en-US" b="1"/>
              <a:t>Meat ,fish or poultry packaging</a:t>
            </a:r>
          </a:p>
          <a:p>
            <a:pPr eaLnBrk="1" hangingPunct="1"/>
            <a:r>
              <a:rPr lang="en-US" b="1"/>
              <a:t>Reagents are various chemicals reacting with toxins</a:t>
            </a:r>
          </a:p>
          <a:p>
            <a:pPr eaLnBrk="1" hangingPunct="1"/>
            <a:endParaRPr lang="en-US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176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dirty="0"/>
              <a:t> </a:t>
            </a:r>
            <a:br>
              <a:rPr lang="en-US" dirty="0"/>
            </a:br>
            <a:r>
              <a:rPr lang="en-US" b="1" dirty="0">
                <a:solidFill>
                  <a:srgbClr val="FF0000"/>
                </a:solidFill>
              </a:rPr>
              <a:t>5.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Freshness indicators</a:t>
            </a:r>
            <a:br>
              <a:rPr lang="en-US" dirty="0"/>
            </a:br>
            <a:endParaRPr lang="en-US" dirty="0"/>
          </a:p>
        </p:txBody>
      </p:sp>
      <p:sp>
        <p:nvSpPr>
          <p:cNvPr id="211970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525963"/>
          </a:xfrm>
        </p:spPr>
        <p:txBody>
          <a:bodyPr/>
          <a:lstStyle/>
          <a:p>
            <a:pPr eaLnBrk="1" hangingPunct="1"/>
            <a:r>
              <a:rPr lang="en-US" b="1" dirty="0">
                <a:latin typeface="Calibri" pitchFamily="34" charset="0"/>
              </a:rPr>
              <a:t>Indicate the microbial quality of the product by reacting to the metabolites produced in the growth of microorganisms </a:t>
            </a:r>
          </a:p>
          <a:p>
            <a:pPr eaLnBrk="1" hangingPunct="1"/>
            <a:endParaRPr lang="en-US" b="1" dirty="0">
              <a:latin typeface="Calibri" pitchFamily="34" charset="0"/>
            </a:endParaRPr>
          </a:p>
          <a:p>
            <a:pPr eaLnBrk="1" hangingPunct="1"/>
            <a:r>
              <a:rPr lang="en-US" b="1" dirty="0" err="1">
                <a:latin typeface="Calibri" pitchFamily="34" charset="0"/>
              </a:rPr>
              <a:t>FreshTags</a:t>
            </a:r>
            <a:r>
              <a:rPr lang="en-US" b="1" dirty="0">
                <a:latin typeface="Calibri" pitchFamily="34" charset="0"/>
              </a:rPr>
              <a:t>®</a:t>
            </a:r>
          </a:p>
          <a:p>
            <a:pPr eaLnBrk="1" hangingPunct="1"/>
            <a:r>
              <a:rPr lang="en-US" b="1" dirty="0" err="1">
                <a:latin typeface="Calibri" pitchFamily="34" charset="0"/>
              </a:rPr>
              <a:t>Timestrip</a:t>
            </a:r>
            <a:r>
              <a:rPr lang="en-US" b="1" dirty="0">
                <a:latin typeface="Calibri" pitchFamily="34" charset="0"/>
              </a:rPr>
              <a:t>®</a:t>
            </a:r>
          </a:p>
          <a:p>
            <a:pPr eaLnBrk="1" hangingPunct="1"/>
            <a:r>
              <a:rPr lang="en-US" b="1" dirty="0" err="1">
                <a:latin typeface="Calibri" pitchFamily="34" charset="0"/>
              </a:rPr>
              <a:t>RipeSense</a:t>
            </a:r>
            <a:r>
              <a:rPr lang="en-US" b="1" dirty="0">
                <a:latin typeface="Calibri" pitchFamily="34" charset="0"/>
              </a:rPr>
              <a:t>®</a:t>
            </a:r>
          </a:p>
          <a:p>
            <a:pPr eaLnBrk="1" hangingPunct="1"/>
            <a:r>
              <a:rPr lang="en-US" b="1" dirty="0" err="1">
                <a:latin typeface="Calibri" pitchFamily="34" charset="0"/>
              </a:rPr>
              <a:t>SensorQTM</a:t>
            </a:r>
            <a:r>
              <a:rPr lang="en-US" b="1" dirty="0">
                <a:latin typeface="Calibri" pitchFamily="34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18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200" b="1" dirty="0">
                <a:solidFill>
                  <a:srgbClr val="FF0000"/>
                </a:solidFill>
              </a:rPr>
              <a:t>WORKING</a:t>
            </a:r>
          </a:p>
        </p:txBody>
      </p:sp>
      <p:pic>
        <p:nvPicPr>
          <p:cNvPr id="212994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143000"/>
            <a:ext cx="8229600" cy="3200400"/>
          </a:xfrm>
        </p:spPr>
      </p:pic>
      <p:sp>
        <p:nvSpPr>
          <p:cNvPr id="212995" name="Rectangle 4"/>
          <p:cNvSpPr>
            <a:spLocks noChangeArrowheads="1"/>
          </p:cNvSpPr>
          <p:nvPr/>
        </p:nvSpPr>
        <p:spPr bwMode="auto">
          <a:xfrm>
            <a:off x="533400" y="4800600"/>
            <a:ext cx="82994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2400" b="1" dirty="0" err="1"/>
              <a:t>Colour</a:t>
            </a:r>
            <a:r>
              <a:rPr lang="en-US" sz="2400" b="1" dirty="0"/>
              <a:t> indicating tags attached as a small adhesive label to the outside of packaging film can be used to monitor the freshness of perishable food products such as seafood.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9939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4000" b="1" dirty="0">
                <a:solidFill>
                  <a:srgbClr val="FF3399"/>
                </a:solidFill>
              </a:rPr>
              <a:t>Fresh Tag®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b="1" dirty="0"/>
          </a:p>
          <a:p>
            <a:pPr lvl="1" eaLnBrk="1" hangingPunct="1">
              <a:lnSpc>
                <a:spcPct val="90000"/>
              </a:lnSpc>
            </a:pPr>
            <a:r>
              <a:rPr lang="en-GB" sz="3200" b="1" dirty="0"/>
              <a:t>Indicator sensitive to volatile nitrogen compounds.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3200" b="1" dirty="0"/>
              <a:t>packaging of fish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3200" b="1" dirty="0"/>
              <a:t>Colour change in response to the release of volatile amines</a:t>
            </a:r>
          </a:p>
          <a:p>
            <a:pPr eaLnBrk="1" hangingPunct="1"/>
            <a:endParaRPr lang="en-US" dirty="0"/>
          </a:p>
        </p:txBody>
      </p:sp>
      <p:pic>
        <p:nvPicPr>
          <p:cNvPr id="214018" name="Picture 8" descr="070812_packagedfish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457200"/>
            <a:ext cx="1981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9253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1" name="Picture 16" descr="homepg_pic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38200" y="1066800"/>
            <a:ext cx="4876800" cy="3581400"/>
          </a:xfrm>
        </p:spPr>
      </p:pic>
      <p:sp>
        <p:nvSpPr>
          <p:cNvPr id="215042" name="Rectangle 4"/>
          <p:cNvSpPr>
            <a:spLocks noChangeArrowheads="1"/>
          </p:cNvSpPr>
          <p:nvPr/>
        </p:nvSpPr>
        <p:spPr bwMode="auto">
          <a:xfrm>
            <a:off x="2590800" y="304800"/>
            <a:ext cx="318388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FF3399"/>
                </a:solidFill>
              </a:rPr>
              <a:t>RipeSense</a:t>
            </a:r>
            <a:r>
              <a:rPr lang="en-US" sz="4000" b="1" dirty="0">
                <a:solidFill>
                  <a:srgbClr val="FF3399"/>
                </a:solidFill>
              </a:rPr>
              <a:t>®</a:t>
            </a:r>
            <a:endParaRPr lang="en-US" sz="4000" dirty="0">
              <a:solidFill>
                <a:srgbClr val="FF3399"/>
              </a:solidFill>
            </a:endParaRPr>
          </a:p>
        </p:txBody>
      </p:sp>
      <p:sp>
        <p:nvSpPr>
          <p:cNvPr id="215043" name="Rectangle 1"/>
          <p:cNvSpPr>
            <a:spLocks noChangeArrowheads="1"/>
          </p:cNvSpPr>
          <p:nvPr/>
        </p:nvSpPr>
        <p:spPr bwMode="auto">
          <a:xfrm>
            <a:off x="457200" y="4724400"/>
            <a:ext cx="8153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800" b="1" dirty="0">
                <a:solidFill>
                  <a:srgbClr val="231F20"/>
                </a:solidFill>
                <a:latin typeface="Calibri" pitchFamily="34" charset="0"/>
              </a:rPr>
              <a:t>- </a:t>
            </a:r>
            <a:r>
              <a:rPr lang="en-US" sz="3200" b="1" dirty="0" err="1">
                <a:solidFill>
                  <a:srgbClr val="231F20"/>
                </a:solidFill>
                <a:latin typeface="Calibri" pitchFamily="34" charset="0"/>
              </a:rPr>
              <a:t>RipeSense</a:t>
            </a:r>
            <a:r>
              <a:rPr lang="en-US" sz="3200" b="1" dirty="0">
                <a:solidFill>
                  <a:srgbClr val="231F20"/>
                </a:solidFill>
                <a:latin typeface="Calibri" pitchFamily="34" charset="0"/>
              </a:rPr>
              <a:t>® indicates the ripening of fruits. </a:t>
            </a:r>
          </a:p>
          <a:p>
            <a:pPr algn="just"/>
            <a:r>
              <a:rPr lang="en-US" sz="3200" b="1" dirty="0">
                <a:solidFill>
                  <a:srgbClr val="231F20"/>
                </a:solidFill>
                <a:latin typeface="Calibri" pitchFamily="34" charset="0"/>
              </a:rPr>
              <a:t>-This sensor changes color when it reacts with    aromatic compounds</a:t>
            </a:r>
            <a:endParaRPr lang="en-US" sz="3200" b="1" dirty="0">
              <a:latin typeface="Calibri" pitchFamily="34" charset="0"/>
            </a:endParaRPr>
          </a:p>
        </p:txBody>
      </p:sp>
      <p:pic>
        <p:nvPicPr>
          <p:cNvPr id="11266" name="Picture 2" descr="G:\ripesen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447800"/>
            <a:ext cx="2438400" cy="2819400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358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8229600" cy="731838"/>
          </a:xfrm>
        </p:spPr>
        <p:txBody>
          <a:bodyPr/>
          <a:lstStyle/>
          <a:p>
            <a:pPr eaLnBrk="1" hangingPunct="1"/>
            <a:r>
              <a:rPr lang="en-US" b="1" dirty="0" err="1">
                <a:solidFill>
                  <a:srgbClr val="FF3399"/>
                </a:solidFill>
              </a:rPr>
              <a:t>SensorQTM</a:t>
            </a:r>
            <a:br>
              <a:rPr lang="en-US" dirty="0"/>
            </a:br>
            <a:endParaRPr lang="en-US" dirty="0"/>
          </a:p>
        </p:txBody>
      </p:sp>
      <p:sp>
        <p:nvSpPr>
          <p:cNvPr id="2170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Beef and poultry </a:t>
            </a:r>
          </a:p>
          <a:p>
            <a:pPr eaLnBrk="1" hangingPunct="1"/>
            <a:r>
              <a:rPr lang="en-US" b="1" dirty="0"/>
              <a:t>Sulfide gas, by microbial growth</a:t>
            </a:r>
          </a:p>
        </p:txBody>
      </p:sp>
      <p:pic>
        <p:nvPicPr>
          <p:cNvPr id="217091" name="Picture 4" descr="201107_083718_Breakthrough%20SensorQ%20Smart%20Label%20verifies%20freshness%20in%20packaged%20fresh%20meat%20and%20poult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2971800"/>
            <a:ext cx="4800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7363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pic>
        <p:nvPicPr>
          <p:cNvPr id="21811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3545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Definition of Active Packaging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7"/>
            <a:ext cx="8229600" cy="4525963"/>
          </a:xfrm>
        </p:spPr>
        <p:txBody>
          <a:bodyPr/>
          <a:lstStyle/>
          <a:p>
            <a:r>
              <a:rPr lang="en-US" sz="2400" dirty="0"/>
              <a:t>Active packaging</a:t>
            </a:r>
            <a:r>
              <a:rPr lang="id-ID" sz="2400" dirty="0"/>
              <a:t> is </a:t>
            </a:r>
            <a:r>
              <a:rPr lang="en-US" sz="2400" dirty="0"/>
              <a:t>the incorporation of certain</a:t>
            </a:r>
            <a:r>
              <a:rPr lang="id-ID" sz="2400" dirty="0"/>
              <a:t> </a:t>
            </a:r>
            <a:r>
              <a:rPr lang="en-US" sz="2400" dirty="0"/>
              <a:t>additives into packaging film or within packaging</a:t>
            </a:r>
            <a:r>
              <a:rPr lang="id-ID" sz="2400" dirty="0"/>
              <a:t> </a:t>
            </a:r>
            <a:r>
              <a:rPr lang="en-US" sz="2400" dirty="0"/>
              <a:t>containers with the </a:t>
            </a:r>
            <a:r>
              <a:rPr lang="en-US" sz="2400" b="1" dirty="0"/>
              <a:t>aim of maintaining and extending</a:t>
            </a:r>
            <a:r>
              <a:rPr lang="id-ID" sz="2400" b="1" dirty="0"/>
              <a:t> </a:t>
            </a:r>
            <a:r>
              <a:rPr lang="en-US" sz="2400" b="1" dirty="0"/>
              <a:t>product shelf life</a:t>
            </a:r>
            <a:r>
              <a:rPr lang="id-ID" sz="2400" dirty="0"/>
              <a:t>.</a:t>
            </a:r>
            <a:endParaRPr lang="en-US" sz="2400" dirty="0"/>
          </a:p>
          <a:p>
            <a:pPr>
              <a:buNone/>
            </a:pPr>
            <a:endParaRPr lang="en-US" sz="2400" dirty="0"/>
          </a:p>
          <a:p>
            <a:r>
              <a:rPr lang="en-US" sz="2400" dirty="0"/>
              <a:t>Packaging may be termed </a:t>
            </a:r>
            <a:r>
              <a:rPr lang="en-US" sz="2400" dirty="0">
                <a:solidFill>
                  <a:srgbClr val="FF0000"/>
                </a:solidFill>
              </a:rPr>
              <a:t>active</a:t>
            </a:r>
            <a:r>
              <a:rPr lang="en-US" sz="2400" dirty="0"/>
              <a:t> when it </a:t>
            </a:r>
            <a:r>
              <a:rPr lang="en-US" sz="2400" b="1" dirty="0"/>
              <a:t>performs</a:t>
            </a:r>
            <a:r>
              <a:rPr lang="id-ID" sz="2400" dirty="0"/>
              <a:t> </a:t>
            </a:r>
            <a:r>
              <a:rPr lang="en-US" sz="2400" dirty="0"/>
              <a:t>some desired </a:t>
            </a:r>
            <a:r>
              <a:rPr lang="en-US" sz="2400" b="1" dirty="0"/>
              <a:t>role in food preservation </a:t>
            </a:r>
            <a:r>
              <a:rPr lang="en-US" sz="2400" dirty="0"/>
              <a:t>other than</a:t>
            </a:r>
            <a:r>
              <a:rPr lang="id-ID" sz="2400" dirty="0"/>
              <a:t> </a:t>
            </a:r>
            <a:r>
              <a:rPr lang="en-US" sz="2400" dirty="0"/>
              <a:t>providing an inert barrier to external conditions</a:t>
            </a:r>
            <a:r>
              <a:rPr lang="id-ID" sz="2400" dirty="0"/>
              <a:t>.</a:t>
            </a:r>
            <a:endParaRPr lang="en-US" sz="2400" dirty="0"/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dirty="0">
                <a:latin typeface="+mj-lt"/>
                <a:cs typeface="Times New Roman" pitchFamily="18" charset="0"/>
              </a:rPr>
              <a:t>Packaging systems that are capable of </a:t>
            </a:r>
            <a:r>
              <a:rPr lang="en-IN" sz="2400" dirty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itchFamily="18" charset="0"/>
              </a:rPr>
              <a:t>scavenging oxygen; absorbing carbon dioxide/</a:t>
            </a:r>
            <a:r>
              <a:rPr lang="en-IN" sz="2400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IN" sz="2400" dirty="0">
                <a:solidFill>
                  <a:srgbClr val="8E3432"/>
                </a:solidFill>
                <a:latin typeface="+mj-lt"/>
                <a:cs typeface="Times New Roman" pitchFamily="18" charset="0"/>
              </a:rPr>
              <a:t>releasing carbon dioxide</a:t>
            </a:r>
            <a:r>
              <a:rPr lang="en-IN" sz="2400" dirty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pitchFamily="18" charset="0"/>
              </a:rPr>
              <a:t>, moisture, ethylene </a:t>
            </a:r>
            <a:r>
              <a:rPr lang="en-IN" sz="2400" dirty="0">
                <a:solidFill>
                  <a:srgbClr val="8E3432"/>
                </a:solidFill>
                <a:latin typeface="+mj-lt"/>
                <a:cs typeface="Times New Roman" pitchFamily="18" charset="0"/>
              </a:rPr>
              <a:t>and maintaining temperature control and/or compensating for temperature changes</a:t>
            </a:r>
            <a:r>
              <a:rPr lang="en-US" sz="2400" dirty="0">
                <a:solidFill>
                  <a:srgbClr val="8E3432"/>
                </a:solidFill>
                <a:latin typeface="+mj-lt"/>
                <a:cs typeface="Times New Roman" pitchFamily="18" charset="0"/>
              </a:rPr>
              <a:t>”.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98480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id-ID" sz="3200" dirty="0">
                <a:solidFill>
                  <a:srgbClr val="C00000"/>
                </a:solidFill>
              </a:rPr>
              <a:t>ACTIVE PACKAGING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00108"/>
            <a:ext cx="8991600" cy="5126055"/>
          </a:xfrm>
        </p:spPr>
        <p:txBody>
          <a:bodyPr>
            <a:noAutofit/>
          </a:bodyPr>
          <a:lstStyle/>
          <a:p>
            <a:pPr>
              <a:buSzPct val="120000"/>
              <a:buFont typeface="Wingdings" pitchFamily="2" charset="2"/>
              <a:buChar char="§"/>
            </a:pPr>
            <a:r>
              <a:rPr lang="id-ID" sz="2300" dirty="0">
                <a:solidFill>
                  <a:srgbClr val="006600"/>
                </a:solidFill>
              </a:rPr>
              <a:t>Absorber System (Scavenger):</a:t>
            </a:r>
            <a:br>
              <a:rPr lang="id-ID" sz="2300" dirty="0"/>
            </a:br>
            <a:r>
              <a:rPr lang="id-ID" sz="2300" dirty="0"/>
              <a:t>Example: oxygen absorber, CO</a:t>
            </a:r>
            <a:r>
              <a:rPr lang="id-ID" sz="2300" baseline="-25000" dirty="0"/>
              <a:t>2</a:t>
            </a:r>
            <a:r>
              <a:rPr lang="id-ID" sz="2300" dirty="0"/>
              <a:t> absorber, ethylene absorbent, moisture absorbent, absorbent of adverse flavor, UV rays absorber, lactose eliminating system, cholesterol absorption system.</a:t>
            </a:r>
          </a:p>
          <a:p>
            <a:pPr>
              <a:buSzPct val="120000"/>
              <a:buFont typeface="Wingdings" pitchFamily="2" charset="2"/>
              <a:buChar char="§"/>
            </a:pPr>
            <a:r>
              <a:rPr lang="id-ID" sz="2300" dirty="0">
                <a:solidFill>
                  <a:srgbClr val="006600"/>
                </a:solidFill>
              </a:rPr>
              <a:t>Releasing System: </a:t>
            </a:r>
          </a:p>
          <a:p>
            <a:pPr>
              <a:buSzPct val="120000"/>
              <a:buNone/>
            </a:pPr>
            <a:r>
              <a:rPr lang="id-ID" sz="2300" dirty="0"/>
              <a:t>	</a:t>
            </a:r>
            <a:r>
              <a:rPr lang="en-US" sz="2300" dirty="0"/>
              <a:t>Example: the release of CO</a:t>
            </a:r>
            <a:r>
              <a:rPr lang="en-US" sz="2300" baseline="-25000" dirty="0"/>
              <a:t>2</a:t>
            </a:r>
            <a:r>
              <a:rPr lang="en-US" sz="2300" dirty="0"/>
              <a:t>, ethanol release, release of antimicrobial substances, the release of sulfur dioxide, antioxidants</a:t>
            </a:r>
            <a:r>
              <a:rPr lang="id-ID" sz="2300" dirty="0"/>
              <a:t> release</a:t>
            </a:r>
            <a:r>
              <a:rPr lang="en-US" sz="2300" dirty="0"/>
              <a:t>, release </a:t>
            </a:r>
            <a:r>
              <a:rPr lang="id-ID" sz="2300" dirty="0"/>
              <a:t>of </a:t>
            </a:r>
            <a:r>
              <a:rPr lang="en-US" sz="2300" dirty="0"/>
              <a:t>desired</a:t>
            </a:r>
            <a:r>
              <a:rPr lang="id-ID" sz="2300" dirty="0"/>
              <a:t> flavors</a:t>
            </a:r>
            <a:r>
              <a:rPr lang="en-US" sz="2300" dirty="0"/>
              <a:t>, </a:t>
            </a:r>
            <a:r>
              <a:rPr lang="id-ID" sz="2300" dirty="0"/>
              <a:t>and </a:t>
            </a:r>
            <a:r>
              <a:rPr lang="en-US" sz="2300" dirty="0"/>
              <a:t>release of pesticides</a:t>
            </a:r>
          </a:p>
          <a:p>
            <a:pPr>
              <a:buSzPct val="120000"/>
              <a:buFont typeface="Wingdings" pitchFamily="2" charset="2"/>
              <a:buChar char="§"/>
            </a:pPr>
            <a:r>
              <a:rPr lang="en-US" sz="2300" dirty="0">
                <a:solidFill>
                  <a:srgbClr val="006600"/>
                </a:solidFill>
              </a:rPr>
              <a:t>Other Systems</a:t>
            </a:r>
            <a:br>
              <a:rPr lang="en-US" sz="2300" dirty="0"/>
            </a:br>
            <a:r>
              <a:rPr lang="en-US" sz="2300" dirty="0"/>
              <a:t>Example: insulation materials, heating spontaneous</a:t>
            </a:r>
            <a:r>
              <a:rPr lang="id-ID" sz="2300" dirty="0"/>
              <a:t>ly</a:t>
            </a:r>
            <a:r>
              <a:rPr lang="en-US" sz="2300" dirty="0"/>
              <a:t> (self heating), cooling spontaneous</a:t>
            </a:r>
            <a:r>
              <a:rPr lang="id-ID" sz="2300" dirty="0"/>
              <a:t>ly</a:t>
            </a:r>
            <a:r>
              <a:rPr lang="en-US" sz="2300" dirty="0"/>
              <a:t> (self-cooling), control </a:t>
            </a:r>
            <a:r>
              <a:rPr lang="id-ID" sz="2300" dirty="0"/>
              <a:t>of </a:t>
            </a:r>
            <a:r>
              <a:rPr lang="en-US" sz="2300" dirty="0"/>
              <a:t>heating in the microwave oven, the temperature sensitive film</a:t>
            </a:r>
            <a:br>
              <a:rPr lang="en-US" sz="2300" dirty="0"/>
            </a:br>
            <a:endParaRPr lang="id-ID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5734-F4B1-4DF4-8B9F-2AC92C35A8E1}" type="slidenum">
              <a:rPr lang="id-ID" smtClean="0"/>
              <a:pPr/>
              <a:t>33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8662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52400"/>
            <a:ext cx="7848600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IN" sz="2400" b="1" dirty="0">
                <a:latin typeface="+mj-lt"/>
                <a:cs typeface="Times New Roman" pitchFamily="18" charset="0"/>
              </a:rPr>
              <a:t>Selected examples of active packaging systems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80088"/>
              </p:ext>
            </p:extLst>
          </p:nvPr>
        </p:nvGraphicFramePr>
        <p:xfrm>
          <a:off x="304800" y="838200"/>
          <a:ext cx="8305800" cy="5394960"/>
        </p:xfrm>
        <a:graphic>
          <a:graphicData uri="http://schemas.openxmlformats.org/drawingml/2006/table">
            <a:tbl>
              <a:tblPr firstRow="1" bandRow="1"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N" sz="1800" b="1" kern="1200" baseline="0" dirty="0">
                          <a:solidFill>
                            <a:srgbClr val="00660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Active packaging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b="1" kern="1200" baseline="0" dirty="0">
                          <a:solidFill>
                            <a:srgbClr val="00660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System mechanisms food</a:t>
                      </a:r>
                      <a:endParaRPr lang="en-IN" sz="1800" b="1" dirty="0">
                        <a:solidFill>
                          <a:srgbClr val="006600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algn="ctr"/>
                      <a:endParaRPr lang="en-IN" sz="1800" b="1" dirty="0">
                        <a:solidFill>
                          <a:srgbClr val="00660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1800" b="1" kern="1200" baseline="0" dirty="0">
                          <a:solidFill>
                            <a:srgbClr val="006600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Applications</a:t>
                      </a:r>
                      <a:endParaRPr lang="en-IN" sz="1800" b="1" dirty="0">
                        <a:solidFill>
                          <a:srgbClr val="00660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Oxygen scavengers</a:t>
                      </a:r>
                      <a:endParaRPr lang="en-IN" sz="16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Iron based, Metal/acid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Nylon MXD6, Metal (e.g. platinum) catalyst</a:t>
                      </a:r>
                    </a:p>
                    <a:p>
                      <a:r>
                        <a:rPr lang="en-IN" sz="16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Ascorbate</a:t>
                      </a:r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/metallic salts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Enzyme based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Bread, cakes, cooked rice,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biscuits, pizza, pasta,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cheese, cured meats and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fish, coffee, snack foods,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dried foods and beverages</a:t>
                      </a:r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Carbon dioxide</a:t>
                      </a:r>
                    </a:p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scavengers/emitters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Iron oxide/calcium hydroxide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Ferrous carbonate/metal halide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Calcium oxide/activated charcoal</a:t>
                      </a:r>
                    </a:p>
                    <a:p>
                      <a:r>
                        <a:rPr lang="en-IN" sz="16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Ascorbate</a:t>
                      </a:r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/sodium bicarbonate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Coffee, fresh meats and fish,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nuts and other snack food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products and sponge cakes</a:t>
                      </a:r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Ethylene scavengers</a:t>
                      </a:r>
                      <a:endParaRPr lang="en-IN" sz="16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Potassium permanganate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Activated carbon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Activated clays/</a:t>
                      </a:r>
                      <a:r>
                        <a:rPr lang="en-IN" sz="16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zeolites</a:t>
                      </a:r>
                      <a:endParaRPr lang="en-IN" sz="160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Fruit, vegetables and other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horticultural products</a:t>
                      </a:r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Preservative</a:t>
                      </a:r>
                    </a:p>
                    <a:p>
                      <a:r>
                        <a:rPr lang="en-IN" sz="16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releasers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Organic acids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Silver </a:t>
                      </a:r>
                      <a:r>
                        <a:rPr lang="en-IN" sz="16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zeolite</a:t>
                      </a:r>
                      <a:endParaRPr lang="en-IN" sz="160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Spice and herb extracts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BHA/BHT antioxidants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Vitamin E antioxidant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Chlorine dioxide/sulphur dioxide</a:t>
                      </a:r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Cereals, meats, fish, bread,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cheese, snack foods, fruit</a:t>
                      </a:r>
                    </a:p>
                    <a:p>
                      <a:r>
                        <a:rPr lang="en-IN" sz="16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and vegetables</a:t>
                      </a:r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  <a:p>
                      <a:endParaRPr lang="en-IN" sz="1600" dirty="0"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6430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87558"/>
              </p:ext>
            </p:extLst>
          </p:nvPr>
        </p:nvGraphicFramePr>
        <p:xfrm>
          <a:off x="152400" y="576263"/>
          <a:ext cx="8839201" cy="5596462"/>
        </p:xfrm>
        <a:graphic>
          <a:graphicData uri="http://schemas.openxmlformats.org/drawingml/2006/table">
            <a:tbl>
              <a:tblPr firstRow="1" bandRow="1"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9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0171">
                <a:tc>
                  <a:txBody>
                    <a:bodyPr/>
                    <a:lstStyle/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Ethanol emitters</a:t>
                      </a:r>
                      <a:endParaRPr lang="en-IN" sz="1800" b="1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Encapsulated ethanol</a:t>
                      </a: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Pizza crusts, cakes, bread,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biscuits, fish and bakery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products</a:t>
                      </a:r>
                      <a:endParaRPr lang="en-IN" sz="1800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9747">
                <a:tc>
                  <a:txBody>
                    <a:bodyPr/>
                    <a:lstStyle/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Moisture absorbers</a:t>
                      </a: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PVA blanket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Activated clays and minerals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Silica gel</a:t>
                      </a:r>
                    </a:p>
                    <a:p>
                      <a:endParaRPr lang="en-IN" sz="180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Fish, meats, poultry, snack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foods, cereals, dried foods,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sandwiches, fruit and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vegetables</a:t>
                      </a:r>
                      <a:endParaRPr lang="en-IN" sz="1800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0171">
                <a:tc>
                  <a:txBody>
                    <a:bodyPr/>
                    <a:lstStyle/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Flavour/odour</a:t>
                      </a:r>
                    </a:p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absorbers</a:t>
                      </a: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Cellulose triacetate, Acetylated paper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Citric acid, Ferrous salt/</a:t>
                      </a:r>
                      <a:r>
                        <a:rPr lang="en-IN" sz="18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ascorbate</a:t>
                      </a:r>
                      <a:endParaRPr lang="en-IN" sz="180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Activated carbon/clays/</a:t>
                      </a:r>
                      <a:r>
                        <a:rPr lang="en-IN" sz="18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zeolites</a:t>
                      </a:r>
                      <a:endParaRPr lang="en-IN" sz="180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Fruit juices, fried snack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foods, fish, cereals, poultry,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dairy products and fruit</a:t>
                      </a:r>
                      <a:endParaRPr lang="en-IN" sz="1800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4523">
                <a:tc>
                  <a:txBody>
                    <a:bodyPr/>
                    <a:lstStyle/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Temperature control</a:t>
                      </a:r>
                    </a:p>
                    <a:p>
                      <a:r>
                        <a:rPr lang="en-IN" sz="1800" b="1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packaging</a:t>
                      </a: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Non-woven plastics, Double-walled containers, </a:t>
                      </a:r>
                      <a:r>
                        <a:rPr lang="en-IN" sz="1800" kern="1200" baseline="0" dirty="0" err="1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Hydrofluorocarbon</a:t>
                      </a:r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 gas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Quicklime/water, Ammonium  nitrate/water, Calcium chloride/water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Super corroding alloys/salt water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Potassium permanganate/glycerine</a:t>
                      </a:r>
                      <a:endParaRPr lang="en-IN" sz="1800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Ready meals, meats, fish,</a:t>
                      </a:r>
                    </a:p>
                    <a:p>
                      <a:r>
                        <a:rPr lang="en-IN" sz="1800" kern="1200" baseline="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Times New Roman" pitchFamily="18" charset="0"/>
                        </a:rPr>
                        <a:t>poultry and beverages</a:t>
                      </a:r>
                    </a:p>
                    <a:p>
                      <a:endParaRPr lang="en-IN" sz="1800" dirty="0">
                        <a:latin typeface="+mj-lt"/>
                        <a:cs typeface="Times New Roman" pitchFamily="18" charset="0"/>
                      </a:endParaRPr>
                    </a:p>
                  </a:txBody>
                  <a:tcPr marT="45722" marB="45722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192" name="TextBox 2"/>
          <p:cNvSpPr txBox="1">
            <a:spLocks noChangeArrowheads="1"/>
          </p:cNvSpPr>
          <p:nvPr/>
        </p:nvSpPr>
        <p:spPr bwMode="auto">
          <a:xfrm>
            <a:off x="228600" y="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Cont..</a:t>
            </a:r>
            <a:endParaRPr lang="en-IN" altLang="en-US"/>
          </a:p>
        </p:txBody>
      </p:sp>
    </p:spTree>
    <p:extLst>
      <p:ext uri="{BB962C8B-B14F-4D97-AF65-F5344CB8AC3E}">
        <p14:creationId xmlns:p14="http://schemas.microsoft.com/office/powerpoint/2010/main" val="11452214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228599" y="1917150"/>
            <a:ext cx="8686800" cy="4611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7338" indent="-287338" algn="just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n-US" dirty="0">
                <a:latin typeface="+mj-lt"/>
                <a:cs typeface="Times New Roman" charset="0"/>
              </a:rPr>
              <a:t>Oxygen scavengers (also referred to as oxygen absorbers) -- food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product quality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+mj-lt"/>
                <a:cs typeface="Times New Roman" charset="0"/>
              </a:rPr>
              <a:t> </a:t>
            </a:r>
            <a:r>
              <a:rPr lang="en-US" dirty="0">
                <a:latin typeface="+mj-lt"/>
                <a:cs typeface="Times New Roman" charset="0"/>
              </a:rPr>
              <a:t>by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decreasing food metabolism</a:t>
            </a:r>
            <a:r>
              <a:rPr lang="en-US" dirty="0">
                <a:latin typeface="+mj-lt"/>
                <a:cs typeface="Times New Roman" charset="0"/>
              </a:rPr>
              <a:t>,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reducing oxidative rancidity</a:t>
            </a:r>
            <a:r>
              <a:rPr lang="en-US" dirty="0">
                <a:latin typeface="+mj-lt"/>
                <a:cs typeface="Times New Roman" charset="0"/>
              </a:rPr>
              <a:t>,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inhibiting undesirable oxidation </a:t>
            </a:r>
            <a:r>
              <a:rPr lang="en-US" dirty="0">
                <a:latin typeface="+mj-lt"/>
                <a:cs typeface="Times New Roman" charset="0"/>
              </a:rPr>
              <a:t>of labile pigments and vitamins,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controlling enzymic discoloration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+mj-lt"/>
                <a:cs typeface="Times New Roman" charset="0"/>
              </a:rPr>
              <a:t> </a:t>
            </a:r>
            <a:r>
              <a:rPr lang="en-US" dirty="0">
                <a:latin typeface="+mj-lt"/>
                <a:cs typeface="Times New Roman" charset="0"/>
              </a:rPr>
              <a:t>and </a:t>
            </a:r>
            <a:r>
              <a:rPr lang="en-US" dirty="0">
                <a:solidFill>
                  <a:srgbClr val="006600"/>
                </a:solidFill>
                <a:latin typeface="+mj-lt"/>
                <a:cs typeface="Times New Roman" charset="0"/>
              </a:rPr>
              <a:t>inhibiting</a:t>
            </a:r>
            <a:r>
              <a:rPr lang="en-US" dirty="0">
                <a:latin typeface="+mj-lt"/>
                <a:cs typeface="Times New Roman" charset="0"/>
              </a:rPr>
              <a:t> the growth of aerobic microorganisms.</a:t>
            </a:r>
            <a:endParaRPr lang="id-ID" dirty="0">
              <a:latin typeface="+mj-lt"/>
              <a:cs typeface="Times New Roman" charset="0"/>
            </a:endParaRPr>
          </a:p>
          <a:p>
            <a:pPr algn="just">
              <a:lnSpc>
                <a:spcPct val="150000"/>
              </a:lnSpc>
              <a:defRPr/>
            </a:pPr>
            <a:endParaRPr lang="en-US" dirty="0">
              <a:latin typeface="+mj-lt"/>
              <a:cs typeface="Times New Roman" charset="0"/>
            </a:endParaRPr>
          </a:p>
          <a:p>
            <a:pPr marL="287338" indent="-285750" algn="just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n-US" dirty="0">
                <a:latin typeface="+mj-lt"/>
                <a:cs typeface="Times New Roman" charset="0"/>
              </a:rPr>
              <a:t> Small sachets or self adhesive labels that are placed inside modified atmosphere packs to help extend product life (notably cooked meats) and help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+mj-lt"/>
                <a:cs typeface="Times New Roman" charset="0"/>
              </a:rPr>
              <a:t>improve product appearance</a:t>
            </a:r>
            <a:r>
              <a:rPr lang="en-US" dirty="0">
                <a:latin typeface="+mj-lt"/>
                <a:cs typeface="Times New Roman" charset="0"/>
              </a:rPr>
              <a:t>. </a:t>
            </a:r>
            <a:endParaRPr lang="id-ID" dirty="0">
              <a:latin typeface="+mj-lt"/>
              <a:cs typeface="Times New Roman" charset="0"/>
            </a:endParaRPr>
          </a:p>
          <a:p>
            <a:pPr marL="1588" algn="just">
              <a:lnSpc>
                <a:spcPct val="150000"/>
              </a:lnSpc>
              <a:defRPr/>
            </a:pPr>
            <a:endParaRPr lang="en-US" dirty="0">
              <a:latin typeface="+mj-lt"/>
              <a:cs typeface="Times New Roman" charset="0"/>
            </a:endParaRPr>
          </a:p>
          <a:p>
            <a:pPr marL="287338" indent="-285750" algn="just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n-IN" dirty="0">
                <a:latin typeface="+mj-lt"/>
                <a:cs typeface="Times New Roman" charset="0"/>
              </a:rPr>
              <a:t>The reduction of oxygen inhibits aerobic organisms, especially </a:t>
            </a:r>
            <a:r>
              <a:rPr lang="en-IN" dirty="0" err="1">
                <a:latin typeface="+mj-lt"/>
                <a:cs typeface="Times New Roman" charset="0"/>
              </a:rPr>
              <a:t>mold</a:t>
            </a:r>
            <a:r>
              <a:rPr lang="en-IN" dirty="0">
                <a:latin typeface="+mj-lt"/>
                <a:cs typeface="Times New Roman" charset="0"/>
              </a:rPr>
              <a:t>, and prevents oxidative rancidity.</a:t>
            </a:r>
            <a:endParaRPr lang="en-US" dirty="0">
              <a:latin typeface="+mj-lt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12548" y="336550"/>
            <a:ext cx="3718903" cy="577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  <a:cs typeface="Times New Roman" pitchFamily="18" charset="0"/>
              </a:rPr>
              <a:t>Oxygen scavengers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7239000" y="6324600"/>
            <a:ext cx="168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Bell MT" panose="02020503060305020303" pitchFamily="18" charset="0"/>
              </a:rPr>
              <a:t>Maria, Portugal</a:t>
            </a:r>
          </a:p>
        </p:txBody>
      </p:sp>
      <p:sp>
        <p:nvSpPr>
          <p:cNvPr id="5" name="Rectangle 4"/>
          <p:cNvSpPr/>
          <p:nvPr/>
        </p:nvSpPr>
        <p:spPr>
          <a:xfrm>
            <a:off x="380999" y="1111250"/>
            <a:ext cx="8382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  <a:cs typeface="Times New Roman" charset="0"/>
              </a:rPr>
              <a:t>A scavenger in chemistry is a chemical substance added to a mixture in order to remove or inactivate impurities or unwanted reaction products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42054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12054"/>
            <a:ext cx="8839200" cy="725470"/>
          </a:xfrm>
        </p:spPr>
        <p:txBody>
          <a:bodyPr>
            <a:noAutofit/>
          </a:bodyPr>
          <a:lstStyle/>
          <a:p>
            <a:r>
              <a:rPr lang="id-ID" sz="2800" b="1" dirty="0">
                <a:solidFill>
                  <a:srgbClr val="C00000"/>
                </a:solidFill>
              </a:rPr>
              <a:t>THE BENEFIT OF OXYGEN SCAVENGING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65233"/>
            <a:ext cx="8229600" cy="5126055"/>
          </a:xfrm>
        </p:spPr>
        <p:txBody>
          <a:bodyPr>
            <a:normAutofit/>
          </a:bodyPr>
          <a:lstStyle/>
          <a:p>
            <a:pPr marL="442913" indent="-442913">
              <a:spcBef>
                <a:spcPts val="0"/>
              </a:spcBef>
            </a:pPr>
            <a:r>
              <a:rPr lang="en-US" sz="2400" dirty="0"/>
              <a:t>Prevent pathogenic aerobic activity</a:t>
            </a:r>
            <a:endParaRPr lang="id-ID" sz="2400" dirty="0"/>
          </a:p>
          <a:p>
            <a:pPr marL="442913" indent="-442913">
              <a:spcBef>
                <a:spcPts val="0"/>
              </a:spcBef>
            </a:pPr>
            <a:r>
              <a:rPr lang="id-ID" sz="2400" dirty="0"/>
              <a:t>E</a:t>
            </a:r>
            <a:r>
              <a:rPr lang="en-US" sz="2400" dirty="0" err="1"/>
              <a:t>liminates</a:t>
            </a:r>
            <a:r>
              <a:rPr lang="en-US" sz="2400" dirty="0"/>
              <a:t> the need for </a:t>
            </a:r>
            <a:r>
              <a:rPr lang="id-ID" sz="2400" dirty="0"/>
              <a:t>food additives </a:t>
            </a:r>
            <a:r>
              <a:rPr lang="en-US" sz="2400" dirty="0"/>
              <a:t>such as BHA, BHT, SO</a:t>
            </a:r>
            <a:r>
              <a:rPr lang="en-US" sz="2400" baseline="-25000" dirty="0"/>
              <a:t>2</a:t>
            </a:r>
            <a:r>
              <a:rPr lang="en-US" sz="2400" dirty="0"/>
              <a:t>, </a:t>
            </a:r>
            <a:r>
              <a:rPr lang="en-US" sz="2400" dirty="0" err="1"/>
              <a:t>sorbic</a:t>
            </a:r>
            <a:r>
              <a:rPr lang="en-US" sz="2400" dirty="0"/>
              <a:t> acid, Na-benzoate</a:t>
            </a:r>
            <a:endParaRPr lang="id-ID" sz="2400" dirty="0"/>
          </a:p>
          <a:p>
            <a:pPr marL="442913" indent="-442913">
              <a:spcBef>
                <a:spcPts val="0"/>
              </a:spcBef>
            </a:pPr>
            <a:r>
              <a:rPr lang="id-ID" sz="2400" dirty="0"/>
              <a:t>M</a:t>
            </a:r>
            <a:r>
              <a:rPr lang="en-US" sz="2400" dirty="0" err="1"/>
              <a:t>aintaining</a:t>
            </a:r>
            <a:r>
              <a:rPr lang="en-US" sz="2400" dirty="0"/>
              <a:t> flavor</a:t>
            </a:r>
            <a:endParaRPr lang="id-ID" sz="2400" dirty="0"/>
          </a:p>
          <a:p>
            <a:pPr marL="442913" indent="-442913">
              <a:spcBef>
                <a:spcPts val="0"/>
              </a:spcBef>
            </a:pPr>
            <a:r>
              <a:rPr lang="id-ID" sz="2400" dirty="0"/>
              <a:t>M</a:t>
            </a:r>
            <a:r>
              <a:rPr lang="en-US" sz="2400" dirty="0" err="1"/>
              <a:t>aintaining</a:t>
            </a:r>
            <a:r>
              <a:rPr lang="en-US" sz="2400" dirty="0"/>
              <a:t> color</a:t>
            </a:r>
            <a:endParaRPr lang="id-ID" sz="2400" dirty="0"/>
          </a:p>
          <a:p>
            <a:pPr marL="442913" indent="-442913">
              <a:spcBef>
                <a:spcPts val="0"/>
              </a:spcBef>
            </a:pPr>
            <a:r>
              <a:rPr lang="id-ID" sz="2400" dirty="0"/>
              <a:t>R</a:t>
            </a:r>
            <a:r>
              <a:rPr lang="en-US" sz="2400" dirty="0" err="1"/>
              <a:t>educ</a:t>
            </a:r>
            <a:r>
              <a:rPr lang="id-ID" sz="2400" dirty="0"/>
              <a:t>e</a:t>
            </a:r>
            <a:r>
              <a:rPr lang="en-US" sz="2400" dirty="0"/>
              <a:t> the risk of corrosion </a:t>
            </a:r>
            <a:r>
              <a:rPr lang="id-ID" sz="2400" dirty="0"/>
              <a:t>of the </a:t>
            </a:r>
            <a:r>
              <a:rPr lang="en-US" sz="2400" dirty="0" err="1"/>
              <a:t>packag</a:t>
            </a:r>
            <a:r>
              <a:rPr lang="id-ID" sz="2400" dirty="0"/>
              <a:t>e</a:t>
            </a:r>
            <a:endParaRPr lang="en-US" sz="2400" dirty="0"/>
          </a:p>
          <a:p>
            <a:pPr marL="609600" indent="-609600">
              <a:buFont typeface="Wingdings" pitchFamily="2" charset="2"/>
              <a:buChar char="à"/>
            </a:pPr>
            <a:r>
              <a:rPr lang="id-ID" sz="2400" dirty="0">
                <a:sym typeface="Wingdings" pitchFamily="2" charset="2"/>
              </a:rPr>
              <a:t>Extend shelf-life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memperluas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distribusi</a:t>
            </a:r>
            <a:endParaRPr lang="en-US" sz="2400" dirty="0">
              <a:sym typeface="Wingdings" pitchFamily="2" charset="2"/>
            </a:endParaRPr>
          </a:p>
          <a:p>
            <a:pPr marL="609600" indent="-609600">
              <a:buFont typeface="Wingdings" pitchFamily="2" charset="2"/>
              <a:buChar char="à"/>
            </a:pPr>
            <a:r>
              <a:rPr lang="id-ID" sz="2400" dirty="0"/>
              <a:t>Increase production capacity</a:t>
            </a:r>
          </a:p>
          <a:p>
            <a:pPr marL="609600" indent="-609600">
              <a:buFont typeface="Wingdings" pitchFamily="2" charset="2"/>
              <a:buChar char="à"/>
            </a:pPr>
            <a:r>
              <a:rPr lang="id-ID" sz="2400" dirty="0"/>
              <a:t>Reduce production and distribution costs</a:t>
            </a:r>
            <a:endParaRPr lang="en-US" sz="2400" dirty="0"/>
          </a:p>
          <a:p>
            <a:pPr marL="72000">
              <a:lnSpc>
                <a:spcPct val="110000"/>
              </a:lnSpc>
              <a:spcBef>
                <a:spcPts val="0"/>
              </a:spcBef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2498590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95387"/>
            <a:ext cx="6553200" cy="528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371600" y="552450"/>
            <a:ext cx="7162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sz="2000" b="1"/>
              <a:t>Table : Selected oxygen scavenger systems</a:t>
            </a:r>
            <a:endParaRPr lang="en-IN" altLang="en-US" sz="2000"/>
          </a:p>
        </p:txBody>
      </p:sp>
    </p:spTree>
    <p:extLst>
      <p:ext uri="{BB962C8B-B14F-4D97-AF65-F5344CB8AC3E}">
        <p14:creationId xmlns:p14="http://schemas.microsoft.com/office/powerpoint/2010/main" val="22308508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FC39E3-1CD0-47CF-93B0-A3E466E59CB6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391" y="457201"/>
            <a:ext cx="9170391" cy="594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70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5734-F4B1-4DF4-8B9F-2AC92C35A8E1}" type="slidenum">
              <a:rPr lang="id-ID" smtClean="0"/>
              <a:pPr/>
              <a:t>40</a:t>
            </a:fld>
            <a:endParaRPr lang="id-ID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948" y="2924944"/>
            <a:ext cx="4530852" cy="3778732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2244"/>
            <a:ext cx="4636918" cy="3616796"/>
          </a:xfrm>
        </p:spPr>
      </p:pic>
    </p:spTree>
    <p:extLst>
      <p:ext uri="{BB962C8B-B14F-4D97-AF65-F5344CB8AC3E}">
        <p14:creationId xmlns:p14="http://schemas.microsoft.com/office/powerpoint/2010/main" val="22875935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590800"/>
            <a:ext cx="2339975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1600200" y="6172200"/>
            <a:ext cx="6477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Figure. Crown oxygen scavenger from Darex (W.R.Grace).</a:t>
            </a:r>
          </a:p>
        </p:txBody>
      </p:sp>
      <p:pic>
        <p:nvPicPr>
          <p:cNvPr id="20484" name="Picture 4" descr="I:\new pht\Heineken-Amstel-ke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"/>
            <a:ext cx="1951038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I:\new pht\images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57200"/>
            <a:ext cx="30480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38600"/>
            <a:ext cx="27432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1981200"/>
            <a:ext cx="1665287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0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68975" y="2590800"/>
            <a:ext cx="3283527" cy="371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811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381000" y="295275"/>
            <a:ext cx="8534400" cy="3086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Carbon dioxide Scavenger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2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Carbon dioxide generators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--- packaging for fresh produce where an increased concentration of CO</a:t>
            </a:r>
            <a:r>
              <a:rPr lang="en-US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combined with decreased O</a:t>
            </a:r>
            <a:r>
              <a:rPr lang="en-US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concentration, reduces the respiration rate thus increasing the product shelf-life</a:t>
            </a:r>
          </a:p>
          <a:p>
            <a:pPr algn="just">
              <a:lnSpc>
                <a:spcPct val="150000"/>
              </a:lnSpc>
              <a:defRPr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5843" name="Picture 3" descr="C:\Documents and Settings\PRINT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837" y="3816651"/>
            <a:ext cx="281116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389DAE-E3C6-4087-8094-165DA32D2BC1}"/>
              </a:ext>
            </a:extLst>
          </p:cNvPr>
          <p:cNvSpPr/>
          <p:nvPr/>
        </p:nvSpPr>
        <p:spPr>
          <a:xfrm>
            <a:off x="381000" y="2971800"/>
            <a:ext cx="5867400" cy="3594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-- Emitters is in the packaging of meat products where a high level of CO</a:t>
            </a:r>
            <a:r>
              <a:rPr lang="en-US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may </a:t>
            </a:r>
            <a:r>
              <a:rPr lang="en-US" sz="22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inhibit microbial growth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--Commercial solutions commonly used are the incorporation of a one-way valve and more recently, the inclusion of a CO</a:t>
            </a:r>
            <a:r>
              <a:rPr lang="en-US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absorbing sachet.</a:t>
            </a:r>
          </a:p>
        </p:txBody>
      </p:sp>
    </p:spTree>
    <p:extLst>
      <p:ext uri="{BB962C8B-B14F-4D97-AF65-F5344CB8AC3E}">
        <p14:creationId xmlns:p14="http://schemas.microsoft.com/office/powerpoint/2010/main" val="33501416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id-ID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id-ID" sz="2800" b="1" baseline="-25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id-ID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scavenger/emitter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id-ID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" panose="020F0502020204030204" pitchFamily="34" charset="0"/>
              </a:rPr>
              <a:t>Two solutions :</a:t>
            </a:r>
          </a:p>
          <a:p>
            <a:pPr marL="1081088" indent="-3603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id-ID" sz="2400" dirty="0">
                <a:latin typeface="+mj-lt"/>
                <a:cs typeface="Calibri" panose="020F0502020204030204" pitchFamily="34" charset="0"/>
              </a:rPr>
              <a:t>Use packaging with patented one-way valves that</a:t>
            </a:r>
            <a:r>
              <a:rPr lang="en-US" sz="2400" dirty="0">
                <a:latin typeface="+mj-lt"/>
                <a:cs typeface="Calibri" panose="020F0502020204030204" pitchFamily="34" charset="0"/>
              </a:rPr>
              <a:t> </a:t>
            </a:r>
            <a:r>
              <a:rPr lang="id-ID" sz="2400" dirty="0">
                <a:latin typeface="+mj-lt"/>
                <a:cs typeface="Calibri" panose="020F0502020204030204" pitchFamily="34" charset="0"/>
              </a:rPr>
              <a:t>will allow excess carbon dioxide to escape</a:t>
            </a:r>
          </a:p>
          <a:p>
            <a:pPr marL="1081088" indent="-360363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id-ID" sz="2400" dirty="0">
                <a:latin typeface="+mj-lt"/>
                <a:cs typeface="Calibri" panose="020F0502020204030204" pitchFamily="34" charset="0"/>
              </a:rPr>
              <a:t>Use a carbon dioxide scavenger or a dual-action oxygen and carbon dioxide scavenger system</a:t>
            </a:r>
          </a:p>
          <a:p>
            <a:pPr marL="720725" indent="0">
              <a:lnSpc>
                <a:spcPct val="110000"/>
              </a:lnSpc>
              <a:spcBef>
                <a:spcPts val="0"/>
              </a:spcBef>
              <a:buNone/>
            </a:pPr>
            <a:endParaRPr lang="id-ID" sz="2400" dirty="0">
              <a:latin typeface="+mj-lt"/>
              <a:cs typeface="Calibri" panose="020F0502020204030204" pitchFamily="34" charset="0"/>
            </a:endParaRPr>
          </a:p>
          <a:p>
            <a:r>
              <a:rPr lang="id-ID" sz="2400" dirty="0">
                <a:latin typeface="+mj-lt"/>
                <a:cs typeface="Calibri" panose="020F0502020204030204" pitchFamily="34" charset="0"/>
              </a:rPr>
              <a:t>Dual-action sachets typically contain:</a:t>
            </a:r>
          </a:p>
          <a:p>
            <a:pPr marL="1081088" indent="-360363">
              <a:buFont typeface="Wingdings" pitchFamily="2" charset="2"/>
              <a:buChar char="ü"/>
            </a:pPr>
            <a:r>
              <a:rPr lang="id-ID" sz="2400" dirty="0">
                <a:latin typeface="+mj-lt"/>
                <a:cs typeface="Calibri" panose="020F0502020204030204" pitchFamily="34" charset="0"/>
              </a:rPr>
              <a:t> Iron powder scavenging oxygen </a:t>
            </a:r>
          </a:p>
          <a:p>
            <a:pPr marL="1081088" indent="-360363">
              <a:buFont typeface="Wingdings" pitchFamily="2" charset="2"/>
              <a:buChar char="ü"/>
            </a:pPr>
            <a:r>
              <a:rPr lang="id-ID" sz="2400" dirty="0">
                <a:latin typeface="+mj-lt"/>
                <a:cs typeface="Calibri" panose="020F0502020204030204" pitchFamily="34" charset="0"/>
              </a:rPr>
              <a:t>Calcium hydroxide scavenges carbon dioxide when it is converted to calcium carbonate under sufficiently high humidity conditions</a:t>
            </a:r>
          </a:p>
          <a:p>
            <a:pPr>
              <a:buNone/>
            </a:pPr>
            <a:endParaRPr lang="id-ID" sz="2400" dirty="0">
              <a:latin typeface="+mj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160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914400"/>
            <a:ext cx="8686800" cy="46000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200" dirty="0">
                <a:latin typeface="+mj-lt"/>
                <a:cs typeface="Calibri" panose="020F0502020204030204" pitchFamily="34" charset="0"/>
              </a:rPr>
              <a:t>Principles</a:t>
            </a:r>
          </a:p>
          <a:p>
            <a:pPr marL="236538" indent="-236538" algn="just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n-US" sz="2200" dirty="0">
                <a:latin typeface="+mj-lt"/>
                <a:cs typeface="Calibri" panose="020F0502020204030204" pitchFamily="34" charset="0"/>
              </a:rPr>
              <a:t>  </a:t>
            </a:r>
            <a:r>
              <a:rPr lang="en-IN" sz="2200" dirty="0">
                <a:latin typeface="+mj-lt"/>
                <a:cs typeface="Calibri" panose="020F0502020204030204" pitchFamily="34" charset="0"/>
              </a:rPr>
              <a:t>Ethylene is a plant hormone that </a:t>
            </a:r>
            <a:r>
              <a:rPr lang="en-IN" sz="2200" b="1" dirty="0">
                <a:latin typeface="+mj-lt"/>
                <a:cs typeface="Calibri" panose="020F0502020204030204" pitchFamily="34" charset="0"/>
              </a:rPr>
              <a:t>accelerates the respiration rate </a:t>
            </a:r>
            <a:r>
              <a:rPr lang="en-IN" sz="2200" dirty="0">
                <a:latin typeface="+mj-lt"/>
                <a:cs typeface="Calibri" panose="020F0502020204030204" pitchFamily="34" charset="0"/>
              </a:rPr>
              <a:t>and subsequent </a:t>
            </a:r>
            <a:r>
              <a:rPr lang="en-IN" sz="2200" b="1" dirty="0">
                <a:latin typeface="+mj-lt"/>
                <a:cs typeface="Calibri" panose="020F0502020204030204" pitchFamily="34" charset="0"/>
              </a:rPr>
              <a:t>senescence</a:t>
            </a:r>
            <a:r>
              <a:rPr lang="en-IN" sz="2200" dirty="0">
                <a:latin typeface="+mj-lt"/>
                <a:cs typeface="Calibri" panose="020F0502020204030204" pitchFamily="34" charset="0"/>
              </a:rPr>
              <a:t> of horticultural products such as fruit, vegetables and flowers. </a:t>
            </a:r>
          </a:p>
          <a:p>
            <a:pPr algn="just">
              <a:lnSpc>
                <a:spcPct val="150000"/>
              </a:lnSpc>
              <a:defRPr/>
            </a:pPr>
            <a:endParaRPr lang="en-IN" sz="2200" dirty="0">
              <a:latin typeface="+mj-lt"/>
              <a:cs typeface="Calibri" panose="020F0502020204030204" pitchFamily="34" charset="0"/>
            </a:endParaRPr>
          </a:p>
          <a:p>
            <a:pPr marL="236538" indent="-236538" algn="just">
              <a:lnSpc>
                <a:spcPct val="150000"/>
              </a:lnSpc>
              <a:buFontTx/>
              <a:buBlip>
                <a:blip r:embed="rId2"/>
              </a:buBlip>
              <a:defRPr/>
            </a:pPr>
            <a:r>
              <a:rPr lang="en-US" sz="2200" dirty="0">
                <a:latin typeface="+mj-lt"/>
                <a:cs typeface="Calibri" panose="020F0502020204030204" pitchFamily="34" charset="0"/>
              </a:rPr>
              <a:t>Ethylene is a very reactive compound that can be altered in many ways, such as </a:t>
            </a:r>
            <a:r>
              <a:rPr lang="en-US" sz="2200" dirty="0">
                <a:solidFill>
                  <a:srgbClr val="00B050"/>
                </a:solidFill>
                <a:latin typeface="+mj-lt"/>
                <a:cs typeface="Calibri" panose="020F0502020204030204" pitchFamily="34" charset="0"/>
              </a:rPr>
              <a:t>chemical cleavage and modification, adsorption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, etc. This creates a diversity of opportunities for commercial applications for the removal of ethylene</a:t>
            </a: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362200" y="228600"/>
            <a:ext cx="3505200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Ethylene   scavengers</a:t>
            </a:r>
          </a:p>
        </p:txBody>
      </p:sp>
    </p:spTree>
    <p:extLst>
      <p:ext uri="{BB962C8B-B14F-4D97-AF65-F5344CB8AC3E}">
        <p14:creationId xmlns:p14="http://schemas.microsoft.com/office/powerpoint/2010/main" val="13185806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2675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0691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82931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371600" y="457200"/>
            <a:ext cx="6248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Table : Selected ethylene scavenger systems</a:t>
            </a:r>
            <a:endParaRPr lang="en-I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3868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838200"/>
            <a:ext cx="8686800" cy="4651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latin typeface="+mj-lt"/>
                <a:cs typeface="Calibri" panose="020F0502020204030204" pitchFamily="34" charset="0"/>
              </a:rPr>
              <a:t>Commercial examples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Potassium permanganate-based scavengers:-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+mj-lt"/>
                <a:cs typeface="Calibri" panose="020F0502020204030204" pitchFamily="34" charset="0"/>
              </a:rPr>
              <a:t>KMnO</a:t>
            </a:r>
            <a:r>
              <a:rPr lang="en-US" sz="2000" baseline="-25000" dirty="0">
                <a:latin typeface="+mj-lt"/>
                <a:cs typeface="Calibri" panose="020F0502020204030204" pitchFamily="34" charset="0"/>
              </a:rPr>
              <a:t>4</a:t>
            </a:r>
            <a:r>
              <a:rPr lang="en-US" sz="2000" dirty="0">
                <a:latin typeface="+mj-lt"/>
                <a:cs typeface="Calibri" panose="020F0502020204030204" pitchFamily="34" charset="0"/>
              </a:rPr>
              <a:t> are available in sachets for packages or blankets for storage chambers---  not incorporated into food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+mj-lt"/>
                <a:cs typeface="Calibri" panose="020F0502020204030204" pitchFamily="34" charset="0"/>
              </a:rPr>
              <a:t> Immobilized in-- inert substrate such as alumina or silica gel-- 4 – 6%.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+mj-lt"/>
                <a:cs typeface="Calibri" panose="020F0502020204030204" pitchFamily="34" charset="0"/>
              </a:rPr>
              <a:t>The performance and useful life of the scavengers depend on the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substrate surface area and the content in permanganate.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IN" sz="2000" dirty="0">
                <a:latin typeface="+mj-lt"/>
                <a:cs typeface="Calibri" panose="020F0502020204030204" pitchFamily="34" charset="0"/>
              </a:rPr>
              <a:t>Potassium permanganate </a:t>
            </a:r>
            <a:r>
              <a:rPr lang="en-IN" sz="2000" dirty="0">
                <a:solidFill>
                  <a:srgbClr val="006600"/>
                </a:solidFill>
                <a:latin typeface="+mj-lt"/>
                <a:cs typeface="Calibri" panose="020F0502020204030204" pitchFamily="34" charset="0"/>
              </a:rPr>
              <a:t>oxidises ethylene </a:t>
            </a:r>
            <a:r>
              <a:rPr lang="en-IN" sz="2000" dirty="0">
                <a:latin typeface="+mj-lt"/>
                <a:cs typeface="Calibri" panose="020F0502020204030204" pitchFamily="34" charset="0"/>
              </a:rPr>
              <a:t>to </a:t>
            </a:r>
            <a:r>
              <a:rPr lang="en-IN" sz="2000" dirty="0">
                <a:solidFill>
                  <a:srgbClr val="006600"/>
                </a:solidFill>
                <a:latin typeface="+mj-lt"/>
                <a:cs typeface="Calibri" panose="020F0502020204030204" pitchFamily="34" charset="0"/>
              </a:rPr>
              <a:t>acetate and ethanol </a:t>
            </a:r>
            <a:r>
              <a:rPr lang="en-IN" sz="2000" dirty="0">
                <a:latin typeface="+mj-lt"/>
                <a:cs typeface="Calibri" panose="020F0502020204030204" pitchFamily="34" charset="0"/>
              </a:rPr>
              <a:t>and in the process changes colour from </a:t>
            </a:r>
            <a:r>
              <a:rPr lang="en-IN" sz="2000" dirty="0">
                <a:solidFill>
                  <a:srgbClr val="660033"/>
                </a:solidFill>
                <a:latin typeface="+mj-lt"/>
                <a:cs typeface="Calibri" panose="020F0502020204030204" pitchFamily="34" charset="0"/>
              </a:rPr>
              <a:t>purple</a:t>
            </a:r>
            <a:r>
              <a:rPr lang="en-IN" sz="2000" dirty="0">
                <a:solidFill>
                  <a:schemeClr val="accent1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IN" sz="2000" dirty="0">
                <a:solidFill>
                  <a:srgbClr val="006600"/>
                </a:solidFill>
                <a:latin typeface="+mj-lt"/>
                <a:cs typeface="Calibri" panose="020F0502020204030204" pitchFamily="34" charset="0"/>
              </a:rPr>
              <a:t>to </a:t>
            </a:r>
            <a:r>
              <a:rPr lang="en-IN" sz="2000" dirty="0">
                <a:solidFill>
                  <a:srgbClr val="993300"/>
                </a:solidFill>
                <a:latin typeface="+mj-lt"/>
                <a:cs typeface="Calibri" panose="020F0502020204030204" pitchFamily="34" charset="0"/>
              </a:rPr>
              <a:t>brown</a:t>
            </a:r>
            <a:r>
              <a:rPr lang="en-IN" sz="2000" dirty="0">
                <a:latin typeface="+mj-lt"/>
                <a:cs typeface="Calibri" panose="020F0502020204030204" pitchFamily="34" charset="0"/>
              </a:rPr>
              <a:t>, and hence indicates its remaining ethylene scavenging capacity</a:t>
            </a:r>
            <a:endParaRPr lang="en-US" sz="2000" dirty="0"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30723" name="Picture 4" descr="http://t1.gstatic.com/images?q=tbn:ANd9GcTZEGWFq94P5_izhvZ_vV_GOD7q51HuiBckAU0bkmEtnXtMIjc15_fDY46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04800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78684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FC39E3-1CD0-47CF-93B0-A3E466E59CB6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1" y="533400"/>
            <a:ext cx="9132199" cy="586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630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FC39E3-1CD0-47CF-93B0-A3E466E59CB6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45196"/>
            <a:ext cx="9144001" cy="585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6146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1163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id-ID">
                <a:latin typeface="Calibri" panose="020F0502020204030204" pitchFamily="34" charset="0"/>
                <a:cs typeface="Calibri" panose="020F0502020204030204" pitchFamily="34" charset="0"/>
              </a:rPr>
              <a:t>Temperature Control Packaging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36633"/>
            <a:ext cx="8686800" cy="51260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200" dirty="0">
                <a:solidFill>
                  <a:srgbClr val="006600"/>
                </a:solidFill>
                <a:latin typeface="+mj-lt"/>
                <a:cs typeface="Calibri" panose="020F0502020204030204" pitchFamily="34" charset="0"/>
              </a:rPr>
              <a:t>Temperature control active packaging includes :</a:t>
            </a:r>
          </a:p>
          <a:p>
            <a:r>
              <a:rPr lang="en-US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Innovative insulating materials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to guard against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undue temperature abuse during storage and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distribution of chilled foods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increase the thermal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mass of the food package so that it is capable of withstanding temperature rises</a:t>
            </a:r>
            <a:endParaRPr lang="id-ID" sz="2200" dirty="0">
              <a:latin typeface="+mj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200" dirty="0">
              <a:latin typeface="+mj-lt"/>
              <a:cs typeface="Calibri" panose="020F0502020204030204" pitchFamily="34" charset="0"/>
            </a:endParaRPr>
          </a:p>
          <a:p>
            <a:r>
              <a:rPr lang="en-US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Self-heating cans and containers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. S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elf-heating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 err="1">
                <a:latin typeface="+mj-lt"/>
                <a:cs typeface="Calibri" panose="020F0502020204030204" pitchFamily="34" charset="0"/>
              </a:rPr>
              <a:t>aluminium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and steel cans and containers for </a:t>
            </a:r>
            <a:r>
              <a:rPr lang="en-US" sz="2200" dirty="0" err="1">
                <a:latin typeface="+mj-lt"/>
                <a:cs typeface="Calibri" panose="020F0502020204030204" pitchFamily="34" charset="0"/>
              </a:rPr>
              <a:t>sake,coffee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, tea and ready meals are heated by </a:t>
            </a:r>
            <a:r>
              <a:rPr lang="en-US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an</a:t>
            </a:r>
            <a:r>
              <a:rPr lang="id-ID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exothermic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 reaction which occurs when lime (calcium hydroxide) and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water positioned in the base are mixed</a:t>
            </a:r>
          </a:p>
          <a:p>
            <a:pPr>
              <a:buNone/>
            </a:pPr>
            <a:endParaRPr lang="en-US" sz="2200" dirty="0">
              <a:latin typeface="+mj-lt"/>
              <a:cs typeface="Calibri" panose="020F0502020204030204" pitchFamily="34" charset="0"/>
            </a:endParaRPr>
          </a:p>
          <a:p>
            <a:r>
              <a:rPr lang="id-ID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S</a:t>
            </a:r>
            <a:r>
              <a:rPr lang="en-US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elf-cooling cans</a:t>
            </a:r>
            <a:r>
              <a:rPr lang="id-ID" sz="22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.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E</a:t>
            </a:r>
            <a:r>
              <a:rPr lang="en-US" sz="2200" dirty="0" err="1">
                <a:latin typeface="+mj-lt"/>
                <a:cs typeface="Calibri" panose="020F0502020204030204" pitchFamily="34" charset="0"/>
              </a:rPr>
              <a:t>ndothermic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 dissolution of ammonium nitrate and chloride in water is used to</a:t>
            </a:r>
            <a:r>
              <a:rPr lang="id-ID" sz="2200" dirty="0">
                <a:latin typeface="+mj-lt"/>
                <a:cs typeface="Calibri" panose="020F0502020204030204" pitchFamily="34" charset="0"/>
              </a:rPr>
              <a:t> </a:t>
            </a:r>
            <a:r>
              <a:rPr lang="en-US" sz="2200" dirty="0">
                <a:latin typeface="+mj-lt"/>
                <a:cs typeface="Calibri" panose="020F0502020204030204" pitchFamily="34" charset="0"/>
              </a:rPr>
              <a:t>cool the product</a:t>
            </a:r>
          </a:p>
          <a:p>
            <a:pPr>
              <a:buNone/>
            </a:pPr>
            <a:endParaRPr lang="id-ID" sz="2200" dirty="0">
              <a:latin typeface="+mj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08842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id-ID"/>
              <a:t>Cooking Package </a:t>
            </a:r>
            <a:r>
              <a:rPr lang="id-ID" sz="2000"/>
              <a:t>(1)</a:t>
            </a:r>
            <a:endParaRPr lang="id-ID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00108"/>
            <a:ext cx="542928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7890865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id-ID"/>
              <a:t>Cooking Package </a:t>
            </a:r>
            <a:r>
              <a:rPr lang="id-ID" sz="2000"/>
              <a:t>(2)</a:t>
            </a:r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Food Packaging and Storage Technology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5734-F4B1-4DF4-8B9F-2AC92C35A8E1}" type="slidenum">
              <a:rPr lang="id-ID" smtClean="0"/>
              <a:pPr/>
              <a:t>52</a:t>
            </a:fld>
            <a:endParaRPr lang="id-ID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814393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362690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982" y="74572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d-ID" dirty="0"/>
              <a:t>Example of Active Packaging</a:t>
            </a:r>
            <a:br>
              <a:rPr lang="id-ID" dirty="0"/>
            </a:br>
            <a:r>
              <a:rPr lang="id-ID" dirty="0"/>
              <a:t>(Self heating)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Food Packaging and Storage Technology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5734-F4B1-4DF4-8B9F-2AC92C35A8E1}" type="slidenum">
              <a:rPr lang="id-ID" smtClean="0"/>
              <a:pPr/>
              <a:t>53</a:t>
            </a:fld>
            <a:endParaRPr lang="id-ID"/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24250" y="2296319"/>
            <a:ext cx="20955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680664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C:\Users\User\Desktop\thank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question-mar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E3F228-32FB-41F9-8B39-293DD89B9F95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heme/theme1.xml><?xml version="1.0" encoding="utf-8"?>
<a:theme xmlns:a="http://schemas.openxmlformats.org/drawingml/2006/main" name="Theme9">
  <a:themeElements>
    <a:clrScheme name="powerpoint-template-24 8">
      <a:dk1>
        <a:srgbClr val="4D4D4D"/>
      </a:dk1>
      <a:lt1>
        <a:srgbClr val="FFFFFF"/>
      </a:lt1>
      <a:dk2>
        <a:srgbClr val="4D4D4D"/>
      </a:dk2>
      <a:lt2>
        <a:srgbClr val="ED474F"/>
      </a:lt2>
      <a:accent1>
        <a:srgbClr val="FFA440"/>
      </a:accent1>
      <a:accent2>
        <a:srgbClr val="F3895A"/>
      </a:accent2>
      <a:accent3>
        <a:srgbClr val="FFFFFF"/>
      </a:accent3>
      <a:accent4>
        <a:srgbClr val="404040"/>
      </a:accent4>
      <a:accent5>
        <a:srgbClr val="FFCFAF"/>
      </a:accent5>
      <a:accent6>
        <a:srgbClr val="DC7C51"/>
      </a:accent6>
      <a:hlink>
        <a:srgbClr val="F8644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25800"/>
        </a:lt2>
        <a:accent1>
          <a:srgbClr val="FF9A00"/>
        </a:accent1>
        <a:accent2>
          <a:srgbClr val="1A2836"/>
        </a:accent2>
        <a:accent3>
          <a:srgbClr val="FFFFFF"/>
        </a:accent3>
        <a:accent4>
          <a:srgbClr val="404040"/>
        </a:accent4>
        <a:accent5>
          <a:srgbClr val="FFCAAA"/>
        </a:accent5>
        <a:accent6>
          <a:srgbClr val="162330"/>
        </a:accent6>
        <a:hlink>
          <a:srgbClr val="F9883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ED474F"/>
        </a:lt2>
        <a:accent1>
          <a:srgbClr val="FFA440"/>
        </a:accent1>
        <a:accent2>
          <a:srgbClr val="F3895A"/>
        </a:accent2>
        <a:accent3>
          <a:srgbClr val="FFFFFF"/>
        </a:accent3>
        <a:accent4>
          <a:srgbClr val="404040"/>
        </a:accent4>
        <a:accent5>
          <a:srgbClr val="FFCFAF"/>
        </a:accent5>
        <a:accent6>
          <a:srgbClr val="DC7C51"/>
        </a:accent6>
        <a:hlink>
          <a:srgbClr val="F8644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powerpoint-template-24">
  <a:themeElements>
    <a:clrScheme name="1_powerpoint-template-24 8">
      <a:dk1>
        <a:srgbClr val="4D4D4D"/>
      </a:dk1>
      <a:lt1>
        <a:srgbClr val="FFFFFF"/>
      </a:lt1>
      <a:dk2>
        <a:srgbClr val="4D4D4D"/>
      </a:dk2>
      <a:lt2>
        <a:srgbClr val="ED474F"/>
      </a:lt2>
      <a:accent1>
        <a:srgbClr val="FFA440"/>
      </a:accent1>
      <a:accent2>
        <a:srgbClr val="F3895A"/>
      </a:accent2>
      <a:accent3>
        <a:srgbClr val="FFFFFF"/>
      </a:accent3>
      <a:accent4>
        <a:srgbClr val="404040"/>
      </a:accent4>
      <a:accent5>
        <a:srgbClr val="FFCFAF"/>
      </a:accent5>
      <a:accent6>
        <a:srgbClr val="DC7C51"/>
      </a:accent6>
      <a:hlink>
        <a:srgbClr val="F86440"/>
      </a:hlink>
      <a:folHlink>
        <a:srgbClr val="DDDDDD"/>
      </a:folHlink>
    </a:clrScheme>
    <a:fontScheme name="1_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7">
        <a:dk1>
          <a:srgbClr val="4D4D4D"/>
        </a:dk1>
        <a:lt1>
          <a:srgbClr val="FFFFFF"/>
        </a:lt1>
        <a:dk2>
          <a:srgbClr val="4D4D4D"/>
        </a:dk2>
        <a:lt2>
          <a:srgbClr val="B25800"/>
        </a:lt2>
        <a:accent1>
          <a:srgbClr val="FF9A00"/>
        </a:accent1>
        <a:accent2>
          <a:srgbClr val="1A2836"/>
        </a:accent2>
        <a:accent3>
          <a:srgbClr val="FFFFFF"/>
        </a:accent3>
        <a:accent4>
          <a:srgbClr val="404040"/>
        </a:accent4>
        <a:accent5>
          <a:srgbClr val="FFCAAA"/>
        </a:accent5>
        <a:accent6>
          <a:srgbClr val="162330"/>
        </a:accent6>
        <a:hlink>
          <a:srgbClr val="F9883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8">
        <a:dk1>
          <a:srgbClr val="4D4D4D"/>
        </a:dk1>
        <a:lt1>
          <a:srgbClr val="FFFFFF"/>
        </a:lt1>
        <a:dk2>
          <a:srgbClr val="4D4D4D"/>
        </a:dk2>
        <a:lt2>
          <a:srgbClr val="ED474F"/>
        </a:lt2>
        <a:accent1>
          <a:srgbClr val="FFA440"/>
        </a:accent1>
        <a:accent2>
          <a:srgbClr val="F3895A"/>
        </a:accent2>
        <a:accent3>
          <a:srgbClr val="FFFFFF"/>
        </a:accent3>
        <a:accent4>
          <a:srgbClr val="404040"/>
        </a:accent4>
        <a:accent5>
          <a:srgbClr val="FFCFAF"/>
        </a:accent5>
        <a:accent6>
          <a:srgbClr val="DC7C51"/>
        </a:accent6>
        <a:hlink>
          <a:srgbClr val="F8644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eme4">
  <a:themeElements>
    <a:clrScheme name="Office Theme 2">
      <a:dk1>
        <a:srgbClr val="000000"/>
      </a:dk1>
      <a:lt1>
        <a:srgbClr val="6699FF"/>
      </a:lt1>
      <a:dk2>
        <a:srgbClr val="000000"/>
      </a:dk2>
      <a:lt2>
        <a:srgbClr val="CCCCCC"/>
      </a:lt2>
      <a:accent1>
        <a:srgbClr val="4F3F87"/>
      </a:accent1>
      <a:accent2>
        <a:srgbClr val="285B70"/>
      </a:accent2>
      <a:accent3>
        <a:srgbClr val="B8CAFF"/>
      </a:accent3>
      <a:accent4>
        <a:srgbClr val="000000"/>
      </a:accent4>
      <a:accent5>
        <a:srgbClr val="B2AFC3"/>
      </a:accent5>
      <a:accent6>
        <a:srgbClr val="235265"/>
      </a:accent6>
      <a:hlink>
        <a:srgbClr val="204185"/>
      </a:hlink>
      <a:folHlink>
        <a:srgbClr val="49543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2462DA"/>
        </a:accent1>
        <a:accent2>
          <a:srgbClr val="0041C2"/>
        </a:accent2>
        <a:accent3>
          <a:srgbClr val="B8CAFF"/>
        </a:accent3>
        <a:accent4>
          <a:srgbClr val="000000"/>
        </a:accent4>
        <a:accent5>
          <a:srgbClr val="ACB7EA"/>
        </a:accent5>
        <a:accent6>
          <a:srgbClr val="003AB0"/>
        </a:accent6>
        <a:hlink>
          <a:srgbClr val="284785"/>
        </a:hlink>
        <a:folHlink>
          <a:srgbClr val="003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4F3F87"/>
        </a:accent1>
        <a:accent2>
          <a:srgbClr val="285B70"/>
        </a:accent2>
        <a:accent3>
          <a:srgbClr val="B8CAFF"/>
        </a:accent3>
        <a:accent4>
          <a:srgbClr val="000000"/>
        </a:accent4>
        <a:accent5>
          <a:srgbClr val="B2AFC3"/>
        </a:accent5>
        <a:accent6>
          <a:srgbClr val="235265"/>
        </a:accent6>
        <a:hlink>
          <a:srgbClr val="204185"/>
        </a:hlink>
        <a:folHlink>
          <a:srgbClr val="4954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734B2E"/>
        </a:accent1>
        <a:accent2>
          <a:srgbClr val="324463"/>
        </a:accent2>
        <a:accent3>
          <a:srgbClr val="B8CAFF"/>
        </a:accent3>
        <a:accent4>
          <a:srgbClr val="000000"/>
        </a:accent4>
        <a:accent5>
          <a:srgbClr val="BCB1AD"/>
        </a:accent5>
        <a:accent6>
          <a:srgbClr val="2C3D59"/>
        </a:accent6>
        <a:hlink>
          <a:srgbClr val="544E2A"/>
        </a:hlink>
        <a:folHlink>
          <a:srgbClr val="633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46542A"/>
        </a:accent1>
        <a:accent2>
          <a:srgbClr val="69344D"/>
        </a:accent2>
        <a:accent3>
          <a:srgbClr val="B8CAFF"/>
        </a:accent3>
        <a:accent4>
          <a:srgbClr val="000000"/>
        </a:accent4>
        <a:accent5>
          <a:srgbClr val="B0B3AC"/>
        </a:accent5>
        <a:accent6>
          <a:srgbClr val="5E2E45"/>
        </a:accent6>
        <a:hlink>
          <a:srgbClr val="304161"/>
        </a:hlink>
        <a:folHlink>
          <a:srgbClr val="614E3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462DA"/>
        </a:accent1>
        <a:accent2>
          <a:srgbClr val="0041C2"/>
        </a:accent2>
        <a:accent3>
          <a:srgbClr val="FFFFFF"/>
        </a:accent3>
        <a:accent4>
          <a:srgbClr val="000000"/>
        </a:accent4>
        <a:accent5>
          <a:srgbClr val="ACB7EA"/>
        </a:accent5>
        <a:accent6>
          <a:srgbClr val="003AB0"/>
        </a:accent6>
        <a:hlink>
          <a:srgbClr val="284785"/>
        </a:hlink>
        <a:folHlink>
          <a:srgbClr val="003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F3F87"/>
        </a:accent1>
        <a:accent2>
          <a:srgbClr val="285B70"/>
        </a:accent2>
        <a:accent3>
          <a:srgbClr val="FFFFFF"/>
        </a:accent3>
        <a:accent4>
          <a:srgbClr val="000000"/>
        </a:accent4>
        <a:accent5>
          <a:srgbClr val="B2AFC3"/>
        </a:accent5>
        <a:accent6>
          <a:srgbClr val="235265"/>
        </a:accent6>
        <a:hlink>
          <a:srgbClr val="204185"/>
        </a:hlink>
        <a:folHlink>
          <a:srgbClr val="4954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34B2E"/>
        </a:accent1>
        <a:accent2>
          <a:srgbClr val="324463"/>
        </a:accent2>
        <a:accent3>
          <a:srgbClr val="FFFFFF"/>
        </a:accent3>
        <a:accent4>
          <a:srgbClr val="000000"/>
        </a:accent4>
        <a:accent5>
          <a:srgbClr val="BCB1AD"/>
        </a:accent5>
        <a:accent6>
          <a:srgbClr val="2C3D59"/>
        </a:accent6>
        <a:hlink>
          <a:srgbClr val="544E2A"/>
        </a:hlink>
        <a:folHlink>
          <a:srgbClr val="633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6542A"/>
        </a:accent1>
        <a:accent2>
          <a:srgbClr val="69344D"/>
        </a:accent2>
        <a:accent3>
          <a:srgbClr val="FFFFFF"/>
        </a:accent3>
        <a:accent4>
          <a:srgbClr val="000000"/>
        </a:accent4>
        <a:accent5>
          <a:srgbClr val="B0B3AC"/>
        </a:accent5>
        <a:accent6>
          <a:srgbClr val="5E2E45"/>
        </a:accent6>
        <a:hlink>
          <a:srgbClr val="304161"/>
        </a:hlink>
        <a:folHlink>
          <a:srgbClr val="614E3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6699FF"/>
      </a:lt1>
      <a:dk2>
        <a:srgbClr val="000000"/>
      </a:dk2>
      <a:lt2>
        <a:srgbClr val="CCCCCC"/>
      </a:lt2>
      <a:accent1>
        <a:srgbClr val="4F3F87"/>
      </a:accent1>
      <a:accent2>
        <a:srgbClr val="285B70"/>
      </a:accent2>
      <a:accent3>
        <a:srgbClr val="B8CAFF"/>
      </a:accent3>
      <a:accent4>
        <a:srgbClr val="000000"/>
      </a:accent4>
      <a:accent5>
        <a:srgbClr val="B2AFC3"/>
      </a:accent5>
      <a:accent6>
        <a:srgbClr val="235265"/>
      </a:accent6>
      <a:hlink>
        <a:srgbClr val="204185"/>
      </a:hlink>
      <a:folHlink>
        <a:srgbClr val="495439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2462DA"/>
        </a:accent1>
        <a:accent2>
          <a:srgbClr val="0041C2"/>
        </a:accent2>
        <a:accent3>
          <a:srgbClr val="B8CAFF"/>
        </a:accent3>
        <a:accent4>
          <a:srgbClr val="000000"/>
        </a:accent4>
        <a:accent5>
          <a:srgbClr val="ACB7EA"/>
        </a:accent5>
        <a:accent6>
          <a:srgbClr val="003AB0"/>
        </a:accent6>
        <a:hlink>
          <a:srgbClr val="284785"/>
        </a:hlink>
        <a:folHlink>
          <a:srgbClr val="003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4F3F87"/>
        </a:accent1>
        <a:accent2>
          <a:srgbClr val="285B70"/>
        </a:accent2>
        <a:accent3>
          <a:srgbClr val="B8CAFF"/>
        </a:accent3>
        <a:accent4>
          <a:srgbClr val="000000"/>
        </a:accent4>
        <a:accent5>
          <a:srgbClr val="B2AFC3"/>
        </a:accent5>
        <a:accent6>
          <a:srgbClr val="235265"/>
        </a:accent6>
        <a:hlink>
          <a:srgbClr val="204185"/>
        </a:hlink>
        <a:folHlink>
          <a:srgbClr val="4954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734B2E"/>
        </a:accent1>
        <a:accent2>
          <a:srgbClr val="324463"/>
        </a:accent2>
        <a:accent3>
          <a:srgbClr val="B8CAFF"/>
        </a:accent3>
        <a:accent4>
          <a:srgbClr val="000000"/>
        </a:accent4>
        <a:accent5>
          <a:srgbClr val="BCB1AD"/>
        </a:accent5>
        <a:accent6>
          <a:srgbClr val="2C3D59"/>
        </a:accent6>
        <a:hlink>
          <a:srgbClr val="544E2A"/>
        </a:hlink>
        <a:folHlink>
          <a:srgbClr val="633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6699FF"/>
        </a:lt1>
        <a:dk2>
          <a:srgbClr val="000000"/>
        </a:dk2>
        <a:lt2>
          <a:srgbClr val="CCCCCC"/>
        </a:lt2>
        <a:accent1>
          <a:srgbClr val="46542A"/>
        </a:accent1>
        <a:accent2>
          <a:srgbClr val="69344D"/>
        </a:accent2>
        <a:accent3>
          <a:srgbClr val="B8CAFF"/>
        </a:accent3>
        <a:accent4>
          <a:srgbClr val="000000"/>
        </a:accent4>
        <a:accent5>
          <a:srgbClr val="B0B3AC"/>
        </a:accent5>
        <a:accent6>
          <a:srgbClr val="5E2E45"/>
        </a:accent6>
        <a:hlink>
          <a:srgbClr val="304161"/>
        </a:hlink>
        <a:folHlink>
          <a:srgbClr val="614E3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462DA"/>
        </a:accent1>
        <a:accent2>
          <a:srgbClr val="0041C2"/>
        </a:accent2>
        <a:accent3>
          <a:srgbClr val="FFFFFF"/>
        </a:accent3>
        <a:accent4>
          <a:srgbClr val="000000"/>
        </a:accent4>
        <a:accent5>
          <a:srgbClr val="ACB7EA"/>
        </a:accent5>
        <a:accent6>
          <a:srgbClr val="003AB0"/>
        </a:accent6>
        <a:hlink>
          <a:srgbClr val="284785"/>
        </a:hlink>
        <a:folHlink>
          <a:srgbClr val="003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F3F87"/>
        </a:accent1>
        <a:accent2>
          <a:srgbClr val="285B70"/>
        </a:accent2>
        <a:accent3>
          <a:srgbClr val="FFFFFF"/>
        </a:accent3>
        <a:accent4>
          <a:srgbClr val="000000"/>
        </a:accent4>
        <a:accent5>
          <a:srgbClr val="B2AFC3"/>
        </a:accent5>
        <a:accent6>
          <a:srgbClr val="235265"/>
        </a:accent6>
        <a:hlink>
          <a:srgbClr val="204185"/>
        </a:hlink>
        <a:folHlink>
          <a:srgbClr val="4954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34B2E"/>
        </a:accent1>
        <a:accent2>
          <a:srgbClr val="324463"/>
        </a:accent2>
        <a:accent3>
          <a:srgbClr val="FFFFFF"/>
        </a:accent3>
        <a:accent4>
          <a:srgbClr val="000000"/>
        </a:accent4>
        <a:accent5>
          <a:srgbClr val="BCB1AD"/>
        </a:accent5>
        <a:accent6>
          <a:srgbClr val="2C3D59"/>
        </a:accent6>
        <a:hlink>
          <a:srgbClr val="544E2A"/>
        </a:hlink>
        <a:folHlink>
          <a:srgbClr val="633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6542A"/>
        </a:accent1>
        <a:accent2>
          <a:srgbClr val="69344D"/>
        </a:accent2>
        <a:accent3>
          <a:srgbClr val="FFFFFF"/>
        </a:accent3>
        <a:accent4>
          <a:srgbClr val="000000"/>
        </a:accent4>
        <a:accent5>
          <a:srgbClr val="B0B3AC"/>
        </a:accent5>
        <a:accent6>
          <a:srgbClr val="5E2E45"/>
        </a:accent6>
        <a:hlink>
          <a:srgbClr val="304161"/>
        </a:hlink>
        <a:folHlink>
          <a:srgbClr val="614E3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eme5">
  <a:themeElements>
    <a:clrScheme name="Office Theme 2">
      <a:dk1>
        <a:srgbClr val="000000"/>
      </a:dk1>
      <a:lt1>
        <a:srgbClr val="66CCFF"/>
      </a:lt1>
      <a:dk2>
        <a:srgbClr val="000000"/>
      </a:dk2>
      <a:lt2>
        <a:srgbClr val="CCCCCC"/>
      </a:lt2>
      <a:accent1>
        <a:srgbClr val="2B6A3D"/>
      </a:accent1>
      <a:accent2>
        <a:srgbClr val="384F8C"/>
      </a:accent2>
      <a:accent3>
        <a:srgbClr val="B8E2FF"/>
      </a:accent3>
      <a:accent4>
        <a:srgbClr val="000000"/>
      </a:accent4>
      <a:accent5>
        <a:srgbClr val="ACB9AF"/>
      </a:accent5>
      <a:accent6>
        <a:srgbClr val="32477E"/>
      </a:accent6>
      <a:hlink>
        <a:srgbClr val="6B612B"/>
      </a:hlink>
      <a:folHlink>
        <a:srgbClr val="32647D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406E85"/>
        </a:accent1>
        <a:accent2>
          <a:srgbClr val="0081C2"/>
        </a:accent2>
        <a:accent3>
          <a:srgbClr val="B8E2FF"/>
        </a:accent3>
        <a:accent4>
          <a:srgbClr val="000000"/>
        </a:accent4>
        <a:accent5>
          <a:srgbClr val="AFBAC2"/>
        </a:accent5>
        <a:accent6>
          <a:srgbClr val="0074B0"/>
        </a:accent6>
        <a:hlink>
          <a:srgbClr val="005885"/>
        </a:hlink>
        <a:folHlink>
          <a:srgbClr val="006CA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2B6A3D"/>
        </a:accent1>
        <a:accent2>
          <a:srgbClr val="384F8C"/>
        </a:accent2>
        <a:accent3>
          <a:srgbClr val="B8E2FF"/>
        </a:accent3>
        <a:accent4>
          <a:srgbClr val="000000"/>
        </a:accent4>
        <a:accent5>
          <a:srgbClr val="ACB9AF"/>
        </a:accent5>
        <a:accent6>
          <a:srgbClr val="32477E"/>
        </a:accent6>
        <a:hlink>
          <a:srgbClr val="6B612B"/>
        </a:hlink>
        <a:folHlink>
          <a:srgbClr val="3264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32647D"/>
        </a:accent1>
        <a:accent2>
          <a:srgbClr val="7D4B45"/>
        </a:accent2>
        <a:accent3>
          <a:srgbClr val="B8E2FF"/>
        </a:accent3>
        <a:accent4>
          <a:srgbClr val="000000"/>
        </a:accent4>
        <a:accent5>
          <a:srgbClr val="ADB8BF"/>
        </a:accent5>
        <a:accent6>
          <a:srgbClr val="71433E"/>
        </a:accent6>
        <a:hlink>
          <a:srgbClr val="60632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606328"/>
        </a:accent1>
        <a:accent2>
          <a:srgbClr val="32647D"/>
        </a:accent2>
        <a:accent3>
          <a:srgbClr val="B8E2FF"/>
        </a:accent3>
        <a:accent4>
          <a:srgbClr val="000000"/>
        </a:accent4>
        <a:accent5>
          <a:srgbClr val="B6B7AC"/>
        </a:accent5>
        <a:accent6>
          <a:srgbClr val="2C5A71"/>
        </a:accent6>
        <a:hlink>
          <a:srgbClr val="7D573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06E85"/>
        </a:accent1>
        <a:accent2>
          <a:srgbClr val="0081C2"/>
        </a:accent2>
        <a:accent3>
          <a:srgbClr val="FFFFFF"/>
        </a:accent3>
        <a:accent4>
          <a:srgbClr val="000000"/>
        </a:accent4>
        <a:accent5>
          <a:srgbClr val="AFBAC2"/>
        </a:accent5>
        <a:accent6>
          <a:srgbClr val="0074B0"/>
        </a:accent6>
        <a:hlink>
          <a:srgbClr val="005885"/>
        </a:hlink>
        <a:folHlink>
          <a:srgbClr val="006CA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B6A3D"/>
        </a:accent1>
        <a:accent2>
          <a:srgbClr val="384F8C"/>
        </a:accent2>
        <a:accent3>
          <a:srgbClr val="FFFFFF"/>
        </a:accent3>
        <a:accent4>
          <a:srgbClr val="000000"/>
        </a:accent4>
        <a:accent5>
          <a:srgbClr val="ACB9AF"/>
        </a:accent5>
        <a:accent6>
          <a:srgbClr val="32477E"/>
        </a:accent6>
        <a:hlink>
          <a:srgbClr val="6B612B"/>
        </a:hlink>
        <a:folHlink>
          <a:srgbClr val="3264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32647D"/>
        </a:accent1>
        <a:accent2>
          <a:srgbClr val="7D4B45"/>
        </a:accent2>
        <a:accent3>
          <a:srgbClr val="FFFFFF"/>
        </a:accent3>
        <a:accent4>
          <a:srgbClr val="000000"/>
        </a:accent4>
        <a:accent5>
          <a:srgbClr val="ADB8BF"/>
        </a:accent5>
        <a:accent6>
          <a:srgbClr val="71433E"/>
        </a:accent6>
        <a:hlink>
          <a:srgbClr val="60632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06328"/>
        </a:accent1>
        <a:accent2>
          <a:srgbClr val="32647D"/>
        </a:accent2>
        <a:accent3>
          <a:srgbClr val="FFFFFF"/>
        </a:accent3>
        <a:accent4>
          <a:srgbClr val="000000"/>
        </a:accent4>
        <a:accent5>
          <a:srgbClr val="B6B7AC"/>
        </a:accent5>
        <a:accent6>
          <a:srgbClr val="2C5A71"/>
        </a:accent6>
        <a:hlink>
          <a:srgbClr val="7D573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Default Design">
  <a:themeElements>
    <a:clrScheme name="1_Default Design 2">
      <a:dk1>
        <a:srgbClr val="000000"/>
      </a:dk1>
      <a:lt1>
        <a:srgbClr val="66CCFF"/>
      </a:lt1>
      <a:dk2>
        <a:srgbClr val="000000"/>
      </a:dk2>
      <a:lt2>
        <a:srgbClr val="CCCCCC"/>
      </a:lt2>
      <a:accent1>
        <a:srgbClr val="2B6A3D"/>
      </a:accent1>
      <a:accent2>
        <a:srgbClr val="384F8C"/>
      </a:accent2>
      <a:accent3>
        <a:srgbClr val="B8E2FF"/>
      </a:accent3>
      <a:accent4>
        <a:srgbClr val="000000"/>
      </a:accent4>
      <a:accent5>
        <a:srgbClr val="ACB9AF"/>
      </a:accent5>
      <a:accent6>
        <a:srgbClr val="32477E"/>
      </a:accent6>
      <a:hlink>
        <a:srgbClr val="6B612B"/>
      </a:hlink>
      <a:folHlink>
        <a:srgbClr val="32647D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406E85"/>
        </a:accent1>
        <a:accent2>
          <a:srgbClr val="0081C2"/>
        </a:accent2>
        <a:accent3>
          <a:srgbClr val="B8E2FF"/>
        </a:accent3>
        <a:accent4>
          <a:srgbClr val="000000"/>
        </a:accent4>
        <a:accent5>
          <a:srgbClr val="AFBAC2"/>
        </a:accent5>
        <a:accent6>
          <a:srgbClr val="0074B0"/>
        </a:accent6>
        <a:hlink>
          <a:srgbClr val="005885"/>
        </a:hlink>
        <a:folHlink>
          <a:srgbClr val="006CA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2B6A3D"/>
        </a:accent1>
        <a:accent2>
          <a:srgbClr val="384F8C"/>
        </a:accent2>
        <a:accent3>
          <a:srgbClr val="B8E2FF"/>
        </a:accent3>
        <a:accent4>
          <a:srgbClr val="000000"/>
        </a:accent4>
        <a:accent5>
          <a:srgbClr val="ACB9AF"/>
        </a:accent5>
        <a:accent6>
          <a:srgbClr val="32477E"/>
        </a:accent6>
        <a:hlink>
          <a:srgbClr val="6B612B"/>
        </a:hlink>
        <a:folHlink>
          <a:srgbClr val="3264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32647D"/>
        </a:accent1>
        <a:accent2>
          <a:srgbClr val="7D4B45"/>
        </a:accent2>
        <a:accent3>
          <a:srgbClr val="B8E2FF"/>
        </a:accent3>
        <a:accent4>
          <a:srgbClr val="000000"/>
        </a:accent4>
        <a:accent5>
          <a:srgbClr val="ADB8BF"/>
        </a:accent5>
        <a:accent6>
          <a:srgbClr val="71433E"/>
        </a:accent6>
        <a:hlink>
          <a:srgbClr val="60632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66CCFF"/>
        </a:lt1>
        <a:dk2>
          <a:srgbClr val="000000"/>
        </a:dk2>
        <a:lt2>
          <a:srgbClr val="CCCCCC"/>
        </a:lt2>
        <a:accent1>
          <a:srgbClr val="606328"/>
        </a:accent1>
        <a:accent2>
          <a:srgbClr val="32647D"/>
        </a:accent2>
        <a:accent3>
          <a:srgbClr val="B8E2FF"/>
        </a:accent3>
        <a:accent4>
          <a:srgbClr val="000000"/>
        </a:accent4>
        <a:accent5>
          <a:srgbClr val="B6B7AC"/>
        </a:accent5>
        <a:accent6>
          <a:srgbClr val="2C5A71"/>
        </a:accent6>
        <a:hlink>
          <a:srgbClr val="7D573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406E85"/>
        </a:accent1>
        <a:accent2>
          <a:srgbClr val="0081C2"/>
        </a:accent2>
        <a:accent3>
          <a:srgbClr val="FFFFFF"/>
        </a:accent3>
        <a:accent4>
          <a:srgbClr val="000000"/>
        </a:accent4>
        <a:accent5>
          <a:srgbClr val="AFBAC2"/>
        </a:accent5>
        <a:accent6>
          <a:srgbClr val="0074B0"/>
        </a:accent6>
        <a:hlink>
          <a:srgbClr val="005885"/>
        </a:hlink>
        <a:folHlink>
          <a:srgbClr val="006CA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B6A3D"/>
        </a:accent1>
        <a:accent2>
          <a:srgbClr val="384F8C"/>
        </a:accent2>
        <a:accent3>
          <a:srgbClr val="FFFFFF"/>
        </a:accent3>
        <a:accent4>
          <a:srgbClr val="000000"/>
        </a:accent4>
        <a:accent5>
          <a:srgbClr val="ACB9AF"/>
        </a:accent5>
        <a:accent6>
          <a:srgbClr val="32477E"/>
        </a:accent6>
        <a:hlink>
          <a:srgbClr val="6B612B"/>
        </a:hlink>
        <a:folHlink>
          <a:srgbClr val="3264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32647D"/>
        </a:accent1>
        <a:accent2>
          <a:srgbClr val="7D4B45"/>
        </a:accent2>
        <a:accent3>
          <a:srgbClr val="FFFFFF"/>
        </a:accent3>
        <a:accent4>
          <a:srgbClr val="000000"/>
        </a:accent4>
        <a:accent5>
          <a:srgbClr val="ADB8BF"/>
        </a:accent5>
        <a:accent6>
          <a:srgbClr val="71433E"/>
        </a:accent6>
        <a:hlink>
          <a:srgbClr val="60632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606328"/>
        </a:accent1>
        <a:accent2>
          <a:srgbClr val="32647D"/>
        </a:accent2>
        <a:accent3>
          <a:srgbClr val="FFFFFF"/>
        </a:accent3>
        <a:accent4>
          <a:srgbClr val="000000"/>
        </a:accent4>
        <a:accent5>
          <a:srgbClr val="B6B7AC"/>
        </a:accent5>
        <a:accent6>
          <a:srgbClr val="2C5A71"/>
        </a:accent6>
        <a:hlink>
          <a:srgbClr val="7D5738"/>
        </a:hlink>
        <a:folHlink>
          <a:srgbClr val="774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powerpoint-template-24">
  <a:themeElements>
    <a:clrScheme name="1_powerpoint-template-24 8">
      <a:dk1>
        <a:srgbClr val="4D4D4D"/>
      </a:dk1>
      <a:lt1>
        <a:srgbClr val="FFFFFF"/>
      </a:lt1>
      <a:dk2>
        <a:srgbClr val="4D4D4D"/>
      </a:dk2>
      <a:lt2>
        <a:srgbClr val="ED474F"/>
      </a:lt2>
      <a:accent1>
        <a:srgbClr val="FFA440"/>
      </a:accent1>
      <a:accent2>
        <a:srgbClr val="F3895A"/>
      </a:accent2>
      <a:accent3>
        <a:srgbClr val="FFFFFF"/>
      </a:accent3>
      <a:accent4>
        <a:srgbClr val="404040"/>
      </a:accent4>
      <a:accent5>
        <a:srgbClr val="FFCFAF"/>
      </a:accent5>
      <a:accent6>
        <a:srgbClr val="DC7C51"/>
      </a:accent6>
      <a:hlink>
        <a:srgbClr val="F86440"/>
      </a:hlink>
      <a:folHlink>
        <a:srgbClr val="DDDDDD"/>
      </a:folHlink>
    </a:clrScheme>
    <a:fontScheme name="1_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7">
        <a:dk1>
          <a:srgbClr val="4D4D4D"/>
        </a:dk1>
        <a:lt1>
          <a:srgbClr val="FFFFFF"/>
        </a:lt1>
        <a:dk2>
          <a:srgbClr val="4D4D4D"/>
        </a:dk2>
        <a:lt2>
          <a:srgbClr val="B25800"/>
        </a:lt2>
        <a:accent1>
          <a:srgbClr val="FF9A00"/>
        </a:accent1>
        <a:accent2>
          <a:srgbClr val="1A2836"/>
        </a:accent2>
        <a:accent3>
          <a:srgbClr val="FFFFFF"/>
        </a:accent3>
        <a:accent4>
          <a:srgbClr val="404040"/>
        </a:accent4>
        <a:accent5>
          <a:srgbClr val="FFCAAA"/>
        </a:accent5>
        <a:accent6>
          <a:srgbClr val="162330"/>
        </a:accent6>
        <a:hlink>
          <a:srgbClr val="F9883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8">
        <a:dk1>
          <a:srgbClr val="4D4D4D"/>
        </a:dk1>
        <a:lt1>
          <a:srgbClr val="FFFFFF"/>
        </a:lt1>
        <a:dk2>
          <a:srgbClr val="4D4D4D"/>
        </a:dk2>
        <a:lt2>
          <a:srgbClr val="ED474F"/>
        </a:lt2>
        <a:accent1>
          <a:srgbClr val="FFA440"/>
        </a:accent1>
        <a:accent2>
          <a:srgbClr val="F3895A"/>
        </a:accent2>
        <a:accent3>
          <a:srgbClr val="FFFFFF"/>
        </a:accent3>
        <a:accent4>
          <a:srgbClr val="404040"/>
        </a:accent4>
        <a:accent5>
          <a:srgbClr val="FFCFAF"/>
        </a:accent5>
        <a:accent6>
          <a:srgbClr val="DC7C51"/>
        </a:accent6>
        <a:hlink>
          <a:srgbClr val="F8644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heme1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默认设计模板_2">
  <a:themeElements>
    <a:clrScheme name="默认设计模板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_Theme9">
  <a:themeElements>
    <a:clrScheme name="powerpoint-template-24 8">
      <a:dk1>
        <a:srgbClr val="4D4D4D"/>
      </a:dk1>
      <a:lt1>
        <a:srgbClr val="FFFFFF"/>
      </a:lt1>
      <a:dk2>
        <a:srgbClr val="4D4D4D"/>
      </a:dk2>
      <a:lt2>
        <a:srgbClr val="ED474F"/>
      </a:lt2>
      <a:accent1>
        <a:srgbClr val="FFA440"/>
      </a:accent1>
      <a:accent2>
        <a:srgbClr val="F3895A"/>
      </a:accent2>
      <a:accent3>
        <a:srgbClr val="FFFFFF"/>
      </a:accent3>
      <a:accent4>
        <a:srgbClr val="404040"/>
      </a:accent4>
      <a:accent5>
        <a:srgbClr val="FFCFAF"/>
      </a:accent5>
      <a:accent6>
        <a:srgbClr val="DC7C51"/>
      </a:accent6>
      <a:hlink>
        <a:srgbClr val="F86440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25800"/>
        </a:lt2>
        <a:accent1>
          <a:srgbClr val="FF9A00"/>
        </a:accent1>
        <a:accent2>
          <a:srgbClr val="1A2836"/>
        </a:accent2>
        <a:accent3>
          <a:srgbClr val="FFFFFF"/>
        </a:accent3>
        <a:accent4>
          <a:srgbClr val="404040"/>
        </a:accent4>
        <a:accent5>
          <a:srgbClr val="FFCAAA"/>
        </a:accent5>
        <a:accent6>
          <a:srgbClr val="162330"/>
        </a:accent6>
        <a:hlink>
          <a:srgbClr val="F9883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ED474F"/>
        </a:lt2>
        <a:accent1>
          <a:srgbClr val="FFA440"/>
        </a:accent1>
        <a:accent2>
          <a:srgbClr val="F3895A"/>
        </a:accent2>
        <a:accent3>
          <a:srgbClr val="FFFFFF"/>
        </a:accent3>
        <a:accent4>
          <a:srgbClr val="404040"/>
        </a:accent4>
        <a:accent5>
          <a:srgbClr val="FFCFAF"/>
        </a:accent5>
        <a:accent6>
          <a:srgbClr val="DC7C51"/>
        </a:accent6>
        <a:hlink>
          <a:srgbClr val="F8644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3_powerpoint-template-24">
  <a:themeElements>
    <a:clrScheme name="1_powerpoint-template-24 8">
      <a:dk1>
        <a:srgbClr val="4D4D4D"/>
      </a:dk1>
      <a:lt1>
        <a:srgbClr val="FFFFFF"/>
      </a:lt1>
      <a:dk2>
        <a:srgbClr val="4D4D4D"/>
      </a:dk2>
      <a:lt2>
        <a:srgbClr val="ED474F"/>
      </a:lt2>
      <a:accent1>
        <a:srgbClr val="FFA440"/>
      </a:accent1>
      <a:accent2>
        <a:srgbClr val="F3895A"/>
      </a:accent2>
      <a:accent3>
        <a:srgbClr val="FFFFFF"/>
      </a:accent3>
      <a:accent4>
        <a:srgbClr val="404040"/>
      </a:accent4>
      <a:accent5>
        <a:srgbClr val="FFCFAF"/>
      </a:accent5>
      <a:accent6>
        <a:srgbClr val="DC7C51"/>
      </a:accent6>
      <a:hlink>
        <a:srgbClr val="F86440"/>
      </a:hlink>
      <a:folHlink>
        <a:srgbClr val="DDDDDD"/>
      </a:folHlink>
    </a:clrScheme>
    <a:fontScheme name="1_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7">
        <a:dk1>
          <a:srgbClr val="4D4D4D"/>
        </a:dk1>
        <a:lt1>
          <a:srgbClr val="FFFFFF"/>
        </a:lt1>
        <a:dk2>
          <a:srgbClr val="4D4D4D"/>
        </a:dk2>
        <a:lt2>
          <a:srgbClr val="B25800"/>
        </a:lt2>
        <a:accent1>
          <a:srgbClr val="FF9A00"/>
        </a:accent1>
        <a:accent2>
          <a:srgbClr val="1A2836"/>
        </a:accent2>
        <a:accent3>
          <a:srgbClr val="FFFFFF"/>
        </a:accent3>
        <a:accent4>
          <a:srgbClr val="404040"/>
        </a:accent4>
        <a:accent5>
          <a:srgbClr val="FFCAAA"/>
        </a:accent5>
        <a:accent6>
          <a:srgbClr val="162330"/>
        </a:accent6>
        <a:hlink>
          <a:srgbClr val="F9883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owerpoint-template-24 8">
        <a:dk1>
          <a:srgbClr val="4D4D4D"/>
        </a:dk1>
        <a:lt1>
          <a:srgbClr val="FFFFFF"/>
        </a:lt1>
        <a:dk2>
          <a:srgbClr val="4D4D4D"/>
        </a:dk2>
        <a:lt2>
          <a:srgbClr val="ED474F"/>
        </a:lt2>
        <a:accent1>
          <a:srgbClr val="FFA440"/>
        </a:accent1>
        <a:accent2>
          <a:srgbClr val="F3895A"/>
        </a:accent2>
        <a:accent3>
          <a:srgbClr val="FFFFFF"/>
        </a:accent3>
        <a:accent4>
          <a:srgbClr val="404040"/>
        </a:accent4>
        <a:accent5>
          <a:srgbClr val="FFCFAF"/>
        </a:accent5>
        <a:accent6>
          <a:srgbClr val="DC7C51"/>
        </a:accent6>
        <a:hlink>
          <a:srgbClr val="F8644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Theme1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Theme9</Template>
  <TotalTime>4889</TotalTime>
  <Words>1541</Words>
  <Application>Microsoft Office PowerPoint</Application>
  <PresentationFormat>On-screen Show (4:3)</PresentationFormat>
  <Paragraphs>317</Paragraphs>
  <Slides>55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55</vt:i4>
      </vt:variant>
    </vt:vector>
  </HeadingPairs>
  <TitlesOfParts>
    <vt:vector size="77" baseType="lpstr">
      <vt:lpstr>Arial</vt:lpstr>
      <vt:lpstr>Bell MT</vt:lpstr>
      <vt:lpstr>Calibri</vt:lpstr>
      <vt:lpstr>Constantia</vt:lpstr>
      <vt:lpstr>Microsoft Sans Serif</vt:lpstr>
      <vt:lpstr>Times New Roman</vt:lpstr>
      <vt:lpstr>Wingdings</vt:lpstr>
      <vt:lpstr>Theme9</vt:lpstr>
      <vt:lpstr>1_powerpoint-template-24</vt:lpstr>
      <vt:lpstr>默认设计模板</vt:lpstr>
      <vt:lpstr>Theme4</vt:lpstr>
      <vt:lpstr>1_Default Design</vt:lpstr>
      <vt:lpstr>Theme5</vt:lpstr>
      <vt:lpstr>2_Default Design</vt:lpstr>
      <vt:lpstr>2_powerpoint-template-24</vt:lpstr>
      <vt:lpstr>1_默认设计模板</vt:lpstr>
      <vt:lpstr>Theme1</vt:lpstr>
      <vt:lpstr>默认设计模板_2</vt:lpstr>
      <vt:lpstr>1_Theme9</vt:lpstr>
      <vt:lpstr>3_powerpoint-template-24</vt:lpstr>
      <vt:lpstr>2_默认设计模板</vt:lpstr>
      <vt:lpstr>Theme12</vt:lpstr>
      <vt:lpstr>PowerPoint Presentation</vt:lpstr>
      <vt:lpstr>FOOD PACKAGING : FUNCTIONS</vt:lpstr>
      <vt:lpstr>Intelligent packaging  vs  Active packaging </vt:lpstr>
      <vt:lpstr>INTELLIGENT PACKAGING</vt:lpstr>
      <vt:lpstr>PowerPoint Presentation</vt:lpstr>
      <vt:lpstr>INTELLIGENT PACKAGING SYSTEMS</vt:lpstr>
      <vt:lpstr>INDICATORS</vt:lpstr>
      <vt:lpstr>PowerPoint Presentation</vt:lpstr>
      <vt:lpstr>PowerPoint Presentation</vt:lpstr>
      <vt:lpstr>PowerPoint Presentation</vt:lpstr>
      <vt:lpstr>Fresh-Check®  </vt:lpstr>
      <vt:lpstr>PowerPoint Presentation</vt:lpstr>
      <vt:lpstr>PowerPoint Presentation</vt:lpstr>
      <vt:lpstr>               Check point </vt:lpstr>
      <vt:lpstr> </vt:lpstr>
      <vt:lpstr>    OnVuTM</vt:lpstr>
      <vt:lpstr>PowerPoint Presentation</vt:lpstr>
      <vt:lpstr>PowerPoint Presentation</vt:lpstr>
      <vt:lpstr>2.Oxygen indicator</vt:lpstr>
      <vt:lpstr>PowerPoint Presentation</vt:lpstr>
      <vt:lpstr>PowerPoint Presentation</vt:lpstr>
      <vt:lpstr>PowerPoint Presentation</vt:lpstr>
      <vt:lpstr>PowerPoint Presentation</vt:lpstr>
      <vt:lpstr>3. Carbon dioxide indicator </vt:lpstr>
      <vt:lpstr>     4. Pathogen indicator </vt:lpstr>
      <vt:lpstr>  5. Freshness indicators </vt:lpstr>
      <vt:lpstr>WORKING</vt:lpstr>
      <vt:lpstr>PowerPoint Presentation</vt:lpstr>
      <vt:lpstr>PowerPoint Presentation</vt:lpstr>
      <vt:lpstr>SensorQTM </vt:lpstr>
      <vt:lpstr>PowerPoint Presentation</vt:lpstr>
      <vt:lpstr>Definition of Active Packaging</vt:lpstr>
      <vt:lpstr>ACTIVE PACKAGING SYSTEM</vt:lpstr>
      <vt:lpstr>PowerPoint Presentation</vt:lpstr>
      <vt:lpstr>PowerPoint Presentation</vt:lpstr>
      <vt:lpstr>PowerPoint Presentation</vt:lpstr>
      <vt:lpstr>THE BENEFIT OF OXYGEN SCAVENGING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CO2 scavenger/emitter (2)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Temperature Control Packaging</vt:lpstr>
      <vt:lpstr>Cooking Package (1)</vt:lpstr>
      <vt:lpstr>Cooking Package (2)</vt:lpstr>
      <vt:lpstr>Example of Active Packaging (Self heating)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ARIEF</cp:lastModifiedBy>
  <cp:revision>247</cp:revision>
  <dcterms:created xsi:type="dcterms:W3CDTF">2014-10-06T04:21:59Z</dcterms:created>
  <dcterms:modified xsi:type="dcterms:W3CDTF">2019-05-08T01:08:26Z</dcterms:modified>
</cp:coreProperties>
</file>