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6" r:id="rId20"/>
    <p:sldId id="278" r:id="rId21"/>
    <p:sldId id="277" r:id="rId22"/>
    <p:sldId id="274" r:id="rId23"/>
    <p:sldId id="275"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01670" y="4803345"/>
            <a:ext cx="7940660" cy="763525"/>
          </a:xfrm>
          <a:effectLst/>
        </p:spPr>
        <p:txBody>
          <a:bodyPr>
            <a:normAutofit/>
          </a:bodyPr>
          <a:lstStyle>
            <a:lvl1pPr algn="ctr">
              <a:defRPr sz="3600">
                <a:solidFill>
                  <a:srgbClr val="FFFF00"/>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01670" y="5566870"/>
            <a:ext cx="7940660" cy="458115"/>
          </a:xfrm>
        </p:spPr>
        <p:txBody>
          <a:bodyPr>
            <a:normAutofit/>
          </a:bodyPr>
          <a:lstStyle>
            <a:lvl1pPr marL="0" indent="0" algn="ctr">
              <a:buNone/>
              <a:defRPr sz="2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6/22/2016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8965" y="1291130"/>
            <a:ext cx="8229600" cy="610820"/>
          </a:xfrm>
          <a:noFill/>
        </p:spPr>
        <p:txBody>
          <a:bodyPr>
            <a:normAutofit/>
          </a:bodyPr>
          <a:lstStyle>
            <a:lvl1pPr algn="l">
              <a:defRPr sz="3600">
                <a:solidFill>
                  <a:srgbClr val="FFFF00"/>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8965" y="2054655"/>
            <a:ext cx="8229600" cy="3918803"/>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6/22/2016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4" y="374901"/>
            <a:ext cx="6558080" cy="610820"/>
          </a:xfrm>
          <a:noFill/>
        </p:spPr>
        <p:txBody>
          <a:bodyPr>
            <a:normAutofit/>
          </a:bodyPr>
          <a:lstStyle>
            <a:lvl1pPr algn="l">
              <a:defRPr sz="3600">
                <a:solidFill>
                  <a:srgbClr val="FFFF00"/>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1976015" y="1138425"/>
            <a:ext cx="6558080"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6/22/2016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6/22/2016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6/22/2016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291130"/>
            <a:ext cx="8229600" cy="532180"/>
          </a:xfrm>
          <a:noFill/>
        </p:spPr>
        <p:txBody>
          <a:bodyPr>
            <a:normAutofit/>
          </a:bodyPr>
          <a:lstStyle>
            <a:lvl1pPr algn="l">
              <a:defRPr sz="3600">
                <a:solidFill>
                  <a:srgbClr val="FFFF00"/>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48965" y="1882907"/>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48965" y="2512770"/>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36790" y="1882907"/>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36790" y="2512770"/>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6/22/2016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6/22/2016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6/22/2016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6/22/2016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6/22/2016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6/22/2016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6/22/2016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6/22/2016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56792"/>
            <a:ext cx="7772400" cy="2808311"/>
          </a:xfrm>
        </p:spPr>
        <p:txBody>
          <a:bodyPr>
            <a:noAutofit/>
          </a:bodyPr>
          <a:lstStyle/>
          <a:p>
            <a:r>
              <a:rPr lang="id-ID" sz="5400" dirty="0" smtClean="0"/>
              <a:t>Steganografi </a:t>
            </a:r>
            <a:br>
              <a:rPr lang="id-ID" sz="5400" dirty="0" smtClean="0"/>
            </a:br>
            <a:r>
              <a:rPr lang="id-ID" sz="5400" dirty="0" smtClean="0"/>
              <a:t>dan </a:t>
            </a:r>
            <a:br>
              <a:rPr lang="id-ID" sz="5400" dirty="0" smtClean="0"/>
            </a:br>
            <a:r>
              <a:rPr lang="id-ID" sz="5400" dirty="0" smtClean="0"/>
              <a:t>Watermaking</a:t>
            </a:r>
            <a:endParaRPr lang="id-ID" sz="5400" dirty="0"/>
          </a:p>
        </p:txBody>
      </p:sp>
      <p:sp>
        <p:nvSpPr>
          <p:cNvPr id="3" name="Subtitle 2"/>
          <p:cNvSpPr>
            <a:spLocks noGrp="1"/>
          </p:cNvSpPr>
          <p:nvPr>
            <p:ph type="subTitle" idx="1"/>
          </p:nvPr>
        </p:nvSpPr>
        <p:spPr/>
        <p:txBody>
          <a:bodyPr>
            <a:normAutofit fontScale="92500" lnSpcReduction="10000"/>
          </a:bodyPr>
          <a:lstStyle/>
          <a:p>
            <a:r>
              <a:rPr lang="id-ID" dirty="0" smtClean="0"/>
              <a:t>Pertemuan 14 &amp; 15</a:t>
            </a:r>
            <a:endParaRPr lang="id-ID" dirty="0"/>
          </a:p>
        </p:txBody>
      </p:sp>
    </p:spTree>
    <p:extLst>
      <p:ext uri="{BB962C8B-B14F-4D97-AF65-F5344CB8AC3E}">
        <p14:creationId xmlns:p14="http://schemas.microsoft.com/office/powerpoint/2010/main" val="318205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Sejarah Steganografi </a:t>
            </a:r>
            <a:endParaRPr lang="id-ID" dirty="0"/>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smtClean="0"/>
              <a:t>Teknik steganografi ini sudah ada sejak 4000 tahun yang lalu di kota Menet Khufu, Mesir. </a:t>
            </a:r>
          </a:p>
          <a:p>
            <a:r>
              <a:rPr lang="id-ID" sz="2400" dirty="0" smtClean="0"/>
              <a:t>Awalnya adalah penggunaan hieroglyphic yakni menulis menggunakan karakter-karakter dalam bentuk gambar. </a:t>
            </a:r>
          </a:p>
          <a:p>
            <a:r>
              <a:rPr lang="id-ID" sz="2400" dirty="0" smtClean="0"/>
              <a:t>Ahli tulis menggunakan tulisan Mesir kuno ini untuk menceritakan kehidupan majikannya. </a:t>
            </a:r>
          </a:p>
          <a:p>
            <a:r>
              <a:rPr lang="id-ID" sz="2400" dirty="0" smtClean="0"/>
              <a:t>Tulisan Mesir kuno tersebut menjadi ide untuk membuat pesan rahasia saat ini. Oleh karena itulah, tulisan Mesir kuno yang menggunakan gambar dianggap sebagai steganografi pertama di dunia (Ariyus, 2009).</a:t>
            </a:r>
            <a:endParaRPr lang="id-ID" sz="2400" dirty="0"/>
          </a:p>
        </p:txBody>
      </p:sp>
    </p:spTree>
    <p:extLst>
      <p:ext uri="{BB962C8B-B14F-4D97-AF65-F5344CB8AC3E}">
        <p14:creationId xmlns:p14="http://schemas.microsoft.com/office/powerpoint/2010/main" val="1438412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Sejarah Steganografi </a:t>
            </a:r>
            <a:endParaRPr lang="id-ID" dirty="0"/>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smtClean="0"/>
              <a:t>Teknik steganografi yang lain adalah tinta yang tidak tampak (invisible ink) yaitu dengan menggunakan air sari buah jeruk, urin atau susu sebagai tinta untuk menulis pesan. </a:t>
            </a:r>
          </a:p>
          <a:p>
            <a:r>
              <a:rPr lang="id-ID" sz="2400" dirty="0" smtClean="0"/>
              <a:t>Cara membacanya adalah dengan dipanaskan di atas api. </a:t>
            </a:r>
          </a:p>
          <a:p>
            <a:r>
              <a:rPr lang="id-ID" sz="2400" dirty="0" smtClean="0"/>
              <a:t>Tinta yang sebelumnya tidak terlihat, ketika terkena panas akan menjadi gelap sehingga dapat dibaca. </a:t>
            </a:r>
          </a:p>
          <a:p>
            <a:r>
              <a:rPr lang="id-ID" sz="2400" dirty="0" smtClean="0"/>
              <a:t>Teknik ini digunakan oleh bangsa Romawi yang juga digunakan pada Perang Dunia II</a:t>
            </a:r>
            <a:endParaRPr lang="id-ID" sz="2400" dirty="0"/>
          </a:p>
        </p:txBody>
      </p:sp>
    </p:spTree>
    <p:extLst>
      <p:ext uri="{BB962C8B-B14F-4D97-AF65-F5344CB8AC3E}">
        <p14:creationId xmlns:p14="http://schemas.microsoft.com/office/powerpoint/2010/main" val="2998739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Sejarah Steganografi </a:t>
            </a:r>
            <a:endParaRPr lang="id-ID" dirty="0"/>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a:t>Bangsa Cina menggunakan cara yang berbeda pula, yaitu manusia sebagai media pembawa pesan. </a:t>
            </a:r>
            <a:endParaRPr lang="id-ID" sz="2400" dirty="0" smtClean="0"/>
          </a:p>
          <a:p>
            <a:r>
              <a:rPr lang="id-ID" sz="2400" dirty="0" smtClean="0"/>
              <a:t>Orang </a:t>
            </a:r>
            <a:r>
              <a:rPr lang="id-ID" sz="2400" dirty="0"/>
              <a:t>itu akan dicukur rambutnya sampai botak dan pesan akan dituliskan di kepalanya. </a:t>
            </a:r>
            <a:endParaRPr lang="id-ID" sz="2400" dirty="0" smtClean="0"/>
          </a:p>
          <a:p>
            <a:r>
              <a:rPr lang="id-ID" sz="2400" dirty="0" smtClean="0"/>
              <a:t>Kemudian </a:t>
            </a:r>
            <a:r>
              <a:rPr lang="id-ID" sz="2400" dirty="0"/>
              <a:t>pesan akan dikirimkan ketika rambutnya sudah tumbuh</a:t>
            </a:r>
          </a:p>
        </p:txBody>
      </p:sp>
    </p:spTree>
    <p:extLst>
      <p:ext uri="{BB962C8B-B14F-4D97-AF65-F5344CB8AC3E}">
        <p14:creationId xmlns:p14="http://schemas.microsoft.com/office/powerpoint/2010/main" val="1521996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Sejarah Steganografi </a:t>
            </a:r>
            <a:endParaRPr lang="id-ID" dirty="0"/>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a:t>Pada masyarakat Yunani kuno teknik yang digunakan adalah dengan menggunakan lilin sebagai media pembawa pesan. Lembaran pesan akan ditutup dengan lilin. </a:t>
            </a:r>
            <a:endParaRPr lang="id-ID" sz="2400" dirty="0" smtClean="0"/>
          </a:p>
          <a:p>
            <a:r>
              <a:rPr lang="id-ID" sz="2400" dirty="0" smtClean="0"/>
              <a:t>Untuk </a:t>
            </a:r>
            <a:r>
              <a:rPr lang="id-ID" sz="2400" dirty="0"/>
              <a:t>melihat isi pesan, pihak penerima harus memanaskan lilin terlebih dahulu</a:t>
            </a:r>
          </a:p>
        </p:txBody>
      </p:sp>
    </p:spTree>
    <p:extLst>
      <p:ext uri="{BB962C8B-B14F-4D97-AF65-F5344CB8AC3E}">
        <p14:creationId xmlns:p14="http://schemas.microsoft.com/office/powerpoint/2010/main" val="412367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Sejarah Steganografi </a:t>
            </a:r>
            <a:endParaRPr lang="id-ID" dirty="0"/>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a:t>Pada Perang Dunia II, bangsa Jerman menggunakan microdots untuk berkomunikasi. </a:t>
            </a:r>
            <a:endParaRPr lang="id-ID" sz="2400" dirty="0" smtClean="0"/>
          </a:p>
          <a:p>
            <a:r>
              <a:rPr lang="id-ID" sz="2400" dirty="0" smtClean="0"/>
              <a:t>Penggunaan </a:t>
            </a:r>
            <a:r>
              <a:rPr lang="id-ID" sz="2400" dirty="0"/>
              <a:t>teknik ini digunakan pada microfilm chip yang harus diperbesar sekitar 200 kali. </a:t>
            </a:r>
            <a:endParaRPr lang="id-ID" sz="2400" dirty="0" smtClean="0"/>
          </a:p>
          <a:p>
            <a:r>
              <a:rPr lang="id-ID" sz="2400" dirty="0" smtClean="0"/>
              <a:t>Jerman </a:t>
            </a:r>
            <a:r>
              <a:rPr lang="id-ID" sz="2400" dirty="0"/>
              <a:t>menggunakan teknik ini untuk kebutuhan perang sehingga pesan rahasia strategi tidak diketahui pihak lawan. </a:t>
            </a:r>
            <a:endParaRPr lang="id-ID" sz="2400" dirty="0" smtClean="0"/>
          </a:p>
          <a:p>
            <a:r>
              <a:rPr lang="id-ID" sz="2400" dirty="0" smtClean="0"/>
              <a:t>Karena </a:t>
            </a:r>
            <a:r>
              <a:rPr lang="id-ID" sz="2400" dirty="0"/>
              <a:t>pada saat itu teknik ini merupakan teknologi baru yang belum bisa digunakan lawan</a:t>
            </a:r>
          </a:p>
        </p:txBody>
      </p:sp>
    </p:spTree>
    <p:extLst>
      <p:ext uri="{BB962C8B-B14F-4D97-AF65-F5344CB8AC3E}">
        <p14:creationId xmlns:p14="http://schemas.microsoft.com/office/powerpoint/2010/main" val="505377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Definisi </a:t>
            </a:r>
            <a:r>
              <a:rPr lang="id-ID" dirty="0" smtClean="0"/>
              <a:t>Steganografi </a:t>
            </a:r>
            <a:endParaRPr lang="id-ID" dirty="0"/>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a:t>Steganografi (steganography) adalah ilmu dan seni menyembunyikan pesan rahasia (hiding message)  sedemikian sehingga keberadaan (eksistensi) pesan tidak terdeteksi oleh indera manusia.   </a:t>
            </a:r>
          </a:p>
          <a:p>
            <a:r>
              <a:rPr lang="id-ID" sz="2400" dirty="0" smtClean="0"/>
              <a:t>Kata </a:t>
            </a:r>
            <a:r>
              <a:rPr lang="id-ID" sz="2400" dirty="0"/>
              <a:t>steganorafi berasal dari Bahaya Yunani yang berarti “tulisan tersembunyi” (covered writing).  </a:t>
            </a:r>
          </a:p>
          <a:p>
            <a:r>
              <a:rPr lang="id-ID" sz="2400" dirty="0" smtClean="0"/>
              <a:t>Steganografi </a:t>
            </a:r>
            <a:r>
              <a:rPr lang="id-ID" sz="2400" dirty="0"/>
              <a:t>membutuhkan dua </a:t>
            </a:r>
            <a:r>
              <a:rPr lang="id-ID" sz="2400" dirty="0" smtClean="0"/>
              <a:t>properti</a:t>
            </a:r>
          </a:p>
          <a:p>
            <a:pPr marL="0" indent="0">
              <a:buNone/>
            </a:pPr>
            <a:r>
              <a:rPr lang="id-ID" sz="2400" dirty="0" smtClean="0"/>
              <a:t>	wadah </a:t>
            </a:r>
            <a:r>
              <a:rPr lang="id-ID" sz="2400" dirty="0"/>
              <a:t>penampung dan </a:t>
            </a:r>
            <a:endParaRPr lang="id-ID" sz="2400" dirty="0" smtClean="0"/>
          </a:p>
          <a:p>
            <a:pPr marL="0" indent="0">
              <a:buNone/>
            </a:pPr>
            <a:r>
              <a:rPr lang="id-ID" sz="2400" dirty="0"/>
              <a:t>	</a:t>
            </a:r>
            <a:r>
              <a:rPr lang="id-ID" sz="2400" dirty="0" smtClean="0"/>
              <a:t>data </a:t>
            </a:r>
            <a:r>
              <a:rPr lang="id-ID" sz="2400" dirty="0"/>
              <a:t>rahasia yang akan disembunyikan. </a:t>
            </a:r>
            <a:endParaRPr lang="id-ID" sz="2400" dirty="0"/>
          </a:p>
        </p:txBody>
      </p:sp>
    </p:spTree>
    <p:extLst>
      <p:ext uri="{BB962C8B-B14F-4D97-AF65-F5344CB8AC3E}">
        <p14:creationId xmlns:p14="http://schemas.microsoft.com/office/powerpoint/2010/main" val="505377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Definisi </a:t>
            </a:r>
            <a:r>
              <a:rPr lang="id-ID" dirty="0" smtClean="0"/>
              <a:t>Steganografi </a:t>
            </a:r>
            <a:endParaRPr lang="id-ID" dirty="0"/>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a:t>Steganografi digital menggunakan media digital sebagai wadah penampung, </a:t>
            </a:r>
            <a:r>
              <a:rPr lang="id-ID" sz="2400" dirty="0" smtClean="0"/>
              <a:t>misalnya </a:t>
            </a:r>
            <a:r>
              <a:rPr lang="id-ID" sz="2400" dirty="0"/>
              <a:t>citra, suara, teks, dan video. </a:t>
            </a:r>
            <a:endParaRPr lang="id-ID" sz="2400" dirty="0" smtClean="0"/>
          </a:p>
          <a:p>
            <a:r>
              <a:rPr lang="id-ID" sz="2400" dirty="0" smtClean="0"/>
              <a:t>Data </a:t>
            </a:r>
            <a:r>
              <a:rPr lang="id-ID" sz="2400" dirty="0"/>
              <a:t>rahasia yang disembunyikan juga dapat berupa citra, suara, teks, atau video.  </a:t>
            </a:r>
          </a:p>
          <a:p>
            <a:r>
              <a:rPr lang="id-ID" sz="2400" dirty="0" smtClean="0"/>
              <a:t>Steganografi </a:t>
            </a:r>
            <a:r>
              <a:rPr lang="id-ID" sz="2400" dirty="0"/>
              <a:t>dapat dipandang sebagai kelanjutan </a:t>
            </a:r>
            <a:r>
              <a:rPr lang="id-ID" sz="2400" dirty="0" smtClean="0"/>
              <a:t>kriptografi.</a:t>
            </a:r>
          </a:p>
          <a:p>
            <a:r>
              <a:rPr lang="id-ID" sz="2400" dirty="0" smtClean="0"/>
              <a:t>Jika </a:t>
            </a:r>
            <a:r>
              <a:rPr lang="id-ID" sz="2400" dirty="0"/>
              <a:t>pada kriptografi, data yang telah disandikan (ciphertext) tetap tersedia, maka dengan steganografi cipherteks dapat disembunyikan sehingga pihak ketiga tidak mengetahui keberadaannya.  </a:t>
            </a:r>
          </a:p>
        </p:txBody>
      </p:sp>
    </p:spTree>
    <p:extLst>
      <p:ext uri="{BB962C8B-B14F-4D97-AF65-F5344CB8AC3E}">
        <p14:creationId xmlns:p14="http://schemas.microsoft.com/office/powerpoint/2010/main" val="1869316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Definisi </a:t>
            </a:r>
            <a:r>
              <a:rPr lang="id-ID" dirty="0" smtClean="0"/>
              <a:t>Steganografi </a:t>
            </a:r>
            <a:endParaRPr lang="id-ID" dirty="0"/>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smtClean="0"/>
              <a:t>Di </a:t>
            </a:r>
            <a:r>
              <a:rPr lang="id-ID" sz="2400" dirty="0"/>
              <a:t>negara-negara yang melakukan penyensoran informasi, steganografi sering digunakan untuk menyembunyikan pesan-pesan melalui gambar (images), video, atau suara (audio). </a:t>
            </a:r>
            <a:endParaRPr lang="id-ID" sz="2400" dirty="0"/>
          </a:p>
        </p:txBody>
      </p:sp>
    </p:spTree>
    <p:extLst>
      <p:ext uri="{BB962C8B-B14F-4D97-AF65-F5344CB8AC3E}">
        <p14:creationId xmlns:p14="http://schemas.microsoft.com/office/powerpoint/2010/main" val="3551176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Kriteria Steganografi yang bagus</a:t>
            </a:r>
            <a:endParaRPr lang="id-ID" dirty="0"/>
          </a:p>
        </p:txBody>
      </p:sp>
      <p:sp>
        <p:nvSpPr>
          <p:cNvPr id="3" name="Content Placeholder 2"/>
          <p:cNvSpPr>
            <a:spLocks noGrp="1"/>
          </p:cNvSpPr>
          <p:nvPr>
            <p:ph idx="1"/>
          </p:nvPr>
        </p:nvSpPr>
        <p:spPr/>
        <p:txBody>
          <a:bodyPr/>
          <a:lstStyle/>
          <a:p>
            <a:r>
              <a:rPr lang="id-ID" dirty="0"/>
              <a:t>Steganografi yang dibahas </a:t>
            </a:r>
            <a:r>
              <a:rPr lang="id-ID" dirty="0" smtClean="0"/>
              <a:t>adalah </a:t>
            </a:r>
            <a:r>
              <a:rPr lang="id-ID" dirty="0"/>
              <a:t>penyembunyian data di dalam citra </a:t>
            </a:r>
            <a:r>
              <a:rPr lang="id-ID" dirty="0" smtClean="0"/>
              <a:t>digital. </a:t>
            </a:r>
          </a:p>
          <a:p>
            <a:r>
              <a:rPr lang="id-ID" dirty="0" smtClean="0"/>
              <a:t>Meskipun </a:t>
            </a:r>
            <a:r>
              <a:rPr lang="id-ID" dirty="0"/>
              <a:t>demikian, penyembunyian data dapat juga dilakukan pada wadah berupa suara digital, teks, ataupun video.  </a:t>
            </a:r>
          </a:p>
          <a:p>
            <a:r>
              <a:rPr lang="id-ID" dirty="0" smtClean="0"/>
              <a:t>Penyembunyian </a:t>
            </a:r>
            <a:r>
              <a:rPr lang="id-ID" dirty="0"/>
              <a:t>data rahasia ke dalam citra digital akan mengubah kualitas citra tersebut</a:t>
            </a:r>
          </a:p>
        </p:txBody>
      </p:sp>
    </p:spTree>
    <p:extLst>
      <p:ext uri="{BB962C8B-B14F-4D97-AF65-F5344CB8AC3E}">
        <p14:creationId xmlns:p14="http://schemas.microsoft.com/office/powerpoint/2010/main" val="3042384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Kriteria Steganografi yang bagus</a:t>
            </a:r>
          </a:p>
        </p:txBody>
      </p:sp>
      <p:sp>
        <p:nvSpPr>
          <p:cNvPr id="3" name="Content Placeholder 2"/>
          <p:cNvSpPr>
            <a:spLocks noGrp="1"/>
          </p:cNvSpPr>
          <p:nvPr>
            <p:ph idx="1"/>
          </p:nvPr>
        </p:nvSpPr>
        <p:spPr/>
        <p:txBody>
          <a:bodyPr>
            <a:normAutofit/>
          </a:bodyPr>
          <a:lstStyle/>
          <a:p>
            <a:pPr marL="0" indent="0">
              <a:buNone/>
            </a:pPr>
            <a:r>
              <a:rPr lang="id-ID" sz="2400" dirty="0"/>
              <a:t>Kriteria yang harus diperhatikan dalam penyembunyian data adalah:  </a:t>
            </a:r>
          </a:p>
          <a:p>
            <a:pPr marL="0" indent="0">
              <a:buNone/>
            </a:pPr>
            <a:r>
              <a:rPr lang="id-ID" sz="2400" b="1" dirty="0" smtClean="0">
                <a:solidFill>
                  <a:srgbClr val="FFFF00"/>
                </a:solidFill>
              </a:rPr>
              <a:t>Fidelity</a:t>
            </a:r>
          </a:p>
          <a:p>
            <a:r>
              <a:rPr lang="id-ID" sz="2400" dirty="0" smtClean="0"/>
              <a:t>Mutu </a:t>
            </a:r>
            <a:r>
              <a:rPr lang="id-ID" sz="2400" dirty="0"/>
              <a:t>citra penampung tidak jauh berubah. </a:t>
            </a:r>
            <a:endParaRPr lang="id-ID" sz="2400" dirty="0" smtClean="0"/>
          </a:p>
          <a:p>
            <a:r>
              <a:rPr lang="id-ID" sz="2400" dirty="0" smtClean="0"/>
              <a:t>Setelah </a:t>
            </a:r>
            <a:r>
              <a:rPr lang="id-ID" sz="2400" dirty="0"/>
              <a:t>penambahan data rahasia, citra hasil steganografi masih terlihat dengan baik. </a:t>
            </a:r>
            <a:endParaRPr lang="id-ID" sz="2400" dirty="0" smtClean="0"/>
          </a:p>
          <a:p>
            <a:r>
              <a:rPr lang="id-ID" sz="2400" dirty="0" smtClean="0"/>
              <a:t>Pengamat </a:t>
            </a:r>
            <a:r>
              <a:rPr lang="id-ID" sz="2400" dirty="0"/>
              <a:t>tidak mengetahui kalau di dalam citra tersebut terdapat data rahasia. </a:t>
            </a:r>
            <a:endParaRPr lang="id-ID" sz="2400" dirty="0" smtClean="0"/>
          </a:p>
        </p:txBody>
      </p:sp>
    </p:spTree>
    <p:extLst>
      <p:ext uri="{BB962C8B-B14F-4D97-AF65-F5344CB8AC3E}">
        <p14:creationId xmlns:p14="http://schemas.microsoft.com/office/powerpoint/2010/main" val="1134019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Kriteria Steganografi yang bagus</a:t>
            </a:r>
          </a:p>
        </p:txBody>
      </p:sp>
      <p:sp>
        <p:nvSpPr>
          <p:cNvPr id="3" name="Content Placeholder 2"/>
          <p:cNvSpPr>
            <a:spLocks noGrp="1"/>
          </p:cNvSpPr>
          <p:nvPr>
            <p:ph idx="1"/>
          </p:nvPr>
        </p:nvSpPr>
        <p:spPr/>
        <p:txBody>
          <a:bodyPr>
            <a:normAutofit lnSpcReduction="10000"/>
          </a:bodyPr>
          <a:lstStyle/>
          <a:p>
            <a:pPr marL="0" indent="0">
              <a:buNone/>
            </a:pPr>
            <a:r>
              <a:rPr lang="id-ID" sz="2400" dirty="0"/>
              <a:t>Kriteria yang harus diperhatikan dalam penyembunyian data adalah:  </a:t>
            </a:r>
          </a:p>
          <a:p>
            <a:pPr marL="0" indent="0">
              <a:buNone/>
            </a:pPr>
            <a:r>
              <a:rPr lang="id-ID" sz="2400" b="1" dirty="0" smtClean="0">
                <a:solidFill>
                  <a:srgbClr val="FFFF00"/>
                </a:solidFill>
              </a:rPr>
              <a:t>Robustness</a:t>
            </a:r>
          </a:p>
          <a:p>
            <a:r>
              <a:rPr lang="id-ID" sz="2400" dirty="0" smtClean="0"/>
              <a:t>Data </a:t>
            </a:r>
            <a:r>
              <a:rPr lang="id-ID" sz="2400" dirty="0"/>
              <a:t>yang disembunyikan harus tahan terhadap manipulasi yang dilakukan pada citra penampung </a:t>
            </a:r>
            <a:endParaRPr lang="id-ID" sz="2400" dirty="0" smtClean="0"/>
          </a:p>
          <a:p>
            <a:r>
              <a:rPr lang="id-ID" sz="2400" dirty="0" smtClean="0"/>
              <a:t>Seperti </a:t>
            </a:r>
            <a:r>
              <a:rPr lang="id-ID" sz="2400" dirty="0"/>
              <a:t>pengubahan kontras, penajaman, pemampatan, rotasi, perbesaran gambar, pemotongan (cropping), enkripsi, dan </a:t>
            </a:r>
            <a:r>
              <a:rPr lang="id-ID" sz="2400" dirty="0" smtClean="0"/>
              <a:t>sebagainya.</a:t>
            </a:r>
          </a:p>
          <a:p>
            <a:r>
              <a:rPr lang="id-ID" sz="2400" dirty="0" smtClean="0"/>
              <a:t>Bila </a:t>
            </a:r>
            <a:r>
              <a:rPr lang="id-ID" sz="2400" dirty="0"/>
              <a:t>pada citra dilakukan operasi pengolahan citra, maka data yang disembunyikan tidak rusak. </a:t>
            </a:r>
          </a:p>
        </p:txBody>
      </p:sp>
    </p:spTree>
    <p:extLst>
      <p:ext uri="{BB962C8B-B14F-4D97-AF65-F5344CB8AC3E}">
        <p14:creationId xmlns:p14="http://schemas.microsoft.com/office/powerpoint/2010/main" val="38254827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Kriteria Steganografi yang bagus</a:t>
            </a:r>
          </a:p>
        </p:txBody>
      </p:sp>
      <p:sp>
        <p:nvSpPr>
          <p:cNvPr id="3" name="Content Placeholder 2"/>
          <p:cNvSpPr>
            <a:spLocks noGrp="1"/>
          </p:cNvSpPr>
          <p:nvPr>
            <p:ph idx="1"/>
          </p:nvPr>
        </p:nvSpPr>
        <p:spPr/>
        <p:txBody>
          <a:bodyPr>
            <a:normAutofit/>
          </a:bodyPr>
          <a:lstStyle/>
          <a:p>
            <a:pPr marL="0" indent="0">
              <a:buNone/>
            </a:pPr>
            <a:r>
              <a:rPr lang="id-ID" sz="2400" dirty="0"/>
              <a:t>Kriteria yang harus diperhatikan dalam penyembunyian data adalah:  </a:t>
            </a:r>
          </a:p>
          <a:p>
            <a:pPr marL="0" indent="0">
              <a:buNone/>
            </a:pPr>
            <a:r>
              <a:rPr lang="id-ID" sz="2400" b="1" dirty="0" smtClean="0">
                <a:solidFill>
                  <a:srgbClr val="FFFF00"/>
                </a:solidFill>
              </a:rPr>
              <a:t>Recovery</a:t>
            </a:r>
          </a:p>
          <a:p>
            <a:r>
              <a:rPr lang="id-ID" sz="2400" dirty="0" smtClean="0"/>
              <a:t>Data </a:t>
            </a:r>
            <a:r>
              <a:rPr lang="id-ID" sz="2400" dirty="0"/>
              <a:t>yang disembunyikan harus dapat diungkapkan kembali (recovery). </a:t>
            </a:r>
            <a:endParaRPr lang="id-ID" sz="2400" dirty="0" smtClean="0"/>
          </a:p>
          <a:p>
            <a:r>
              <a:rPr lang="id-ID" sz="2400" dirty="0" smtClean="0"/>
              <a:t>Karena </a:t>
            </a:r>
            <a:r>
              <a:rPr lang="id-ID" sz="2400" dirty="0"/>
              <a:t>tujuan steganografi adalah data </a:t>
            </a:r>
            <a:r>
              <a:rPr lang="id-ID" sz="2400" dirty="0" smtClean="0"/>
              <a:t>hidding</a:t>
            </a:r>
            <a:r>
              <a:rPr lang="id-ID" sz="2400" dirty="0"/>
              <a:t>, maka sewaktu-waktu data rahasia di dalam citra penampung harus dapat diambil kembali untuk digunakan lebih lanjut. </a:t>
            </a:r>
          </a:p>
        </p:txBody>
      </p:sp>
    </p:spTree>
    <p:extLst>
      <p:ext uri="{BB962C8B-B14F-4D97-AF65-F5344CB8AC3E}">
        <p14:creationId xmlns:p14="http://schemas.microsoft.com/office/powerpoint/2010/main" val="27274933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Teknik Penyembunyian Data </a:t>
            </a:r>
          </a:p>
        </p:txBody>
      </p:sp>
      <p:sp>
        <p:nvSpPr>
          <p:cNvPr id="3" name="Content Placeholder 2"/>
          <p:cNvSpPr>
            <a:spLocks noGrp="1"/>
          </p:cNvSpPr>
          <p:nvPr>
            <p:ph idx="1"/>
          </p:nvPr>
        </p:nvSpPr>
        <p:spPr/>
        <p:txBody>
          <a:bodyPr>
            <a:normAutofit/>
          </a:bodyPr>
          <a:lstStyle/>
          <a:p>
            <a:r>
              <a:rPr lang="id-ID" sz="2400" dirty="0"/>
              <a:t>Penyembunyian data dilakukan dengan mengganti bit-bit data di dalam segmen citra dengan bit-bit data rahasia. </a:t>
            </a:r>
            <a:endParaRPr lang="id-ID" sz="2400" dirty="0" smtClean="0"/>
          </a:p>
          <a:p>
            <a:r>
              <a:rPr lang="id-ID" sz="2400" dirty="0" smtClean="0"/>
              <a:t>Metode  </a:t>
            </a:r>
            <a:r>
              <a:rPr lang="id-ID" sz="2400" dirty="0"/>
              <a:t>yang paling sederhana adalah metode modifikasi LSB (Least Significant Bit Modification).  </a:t>
            </a:r>
          </a:p>
          <a:p>
            <a:r>
              <a:rPr lang="id-ID" sz="2400" dirty="0" smtClean="0"/>
              <a:t>Pada </a:t>
            </a:r>
            <a:r>
              <a:rPr lang="id-ID" sz="2400" dirty="0"/>
              <a:t>susunan bit di dalam sebuah byte (1 byte = 8 bit), </a:t>
            </a:r>
            <a:endParaRPr lang="id-ID" sz="2400" dirty="0" smtClean="0"/>
          </a:p>
          <a:p>
            <a:pPr marL="0" indent="0">
              <a:buNone/>
            </a:pPr>
            <a:r>
              <a:rPr lang="id-ID" sz="2400" dirty="0"/>
              <a:t>	</a:t>
            </a:r>
            <a:r>
              <a:rPr lang="id-ID" sz="2400" dirty="0" smtClean="0"/>
              <a:t>bit </a:t>
            </a:r>
            <a:r>
              <a:rPr lang="id-ID" sz="2400" dirty="0"/>
              <a:t>yang paling berarti (most significant </a:t>
            </a:r>
            <a:r>
              <a:rPr lang="id-ID" sz="2400" dirty="0" smtClean="0"/>
              <a:t>bit/MSB</a:t>
            </a:r>
            <a:r>
              <a:rPr lang="id-ID" sz="2400" dirty="0"/>
              <a:t>) 	</a:t>
            </a:r>
            <a:endParaRPr lang="id-ID" sz="2400" dirty="0" smtClean="0"/>
          </a:p>
          <a:p>
            <a:pPr marL="0" indent="0">
              <a:buNone/>
            </a:pPr>
            <a:r>
              <a:rPr lang="id-ID" sz="2400" dirty="0"/>
              <a:t>	</a:t>
            </a:r>
            <a:r>
              <a:rPr lang="id-ID" sz="2400" dirty="0" smtClean="0"/>
              <a:t>bit </a:t>
            </a:r>
            <a:r>
              <a:rPr lang="id-ID" sz="2400" dirty="0"/>
              <a:t>yang  paling  kurang berarti (least significant </a:t>
            </a:r>
            <a:r>
              <a:rPr lang="id-ID" sz="2400" dirty="0" smtClean="0"/>
              <a:t>bit/LSB</a:t>
            </a:r>
            <a:r>
              <a:rPr lang="id-ID" sz="2400" dirty="0"/>
              <a:t>). </a:t>
            </a:r>
          </a:p>
        </p:txBody>
      </p:sp>
    </p:spTree>
    <p:extLst>
      <p:ext uri="{BB962C8B-B14F-4D97-AF65-F5344CB8AC3E}">
        <p14:creationId xmlns:p14="http://schemas.microsoft.com/office/powerpoint/2010/main" val="24570650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Teknik Penyembunyian Data </a:t>
            </a:r>
          </a:p>
        </p:txBody>
      </p:sp>
      <p:sp>
        <p:nvSpPr>
          <p:cNvPr id="3" name="Content Placeholder 2"/>
          <p:cNvSpPr>
            <a:spLocks noGrp="1"/>
          </p:cNvSpPr>
          <p:nvPr>
            <p:ph idx="1"/>
          </p:nvPr>
        </p:nvSpPr>
        <p:spPr>
          <a:xfrm>
            <a:off x="448965" y="2054655"/>
            <a:ext cx="8229600" cy="4398681"/>
          </a:xfrm>
        </p:spPr>
        <p:txBody>
          <a:bodyPr>
            <a:normAutofit fontScale="92500"/>
          </a:bodyPr>
          <a:lstStyle/>
          <a:p>
            <a:r>
              <a:rPr lang="id-ID" sz="2400" dirty="0"/>
              <a:t>Perhatikan contoh sebuah susunan bit pada sebuah </a:t>
            </a:r>
            <a:r>
              <a:rPr lang="id-ID" sz="2400" dirty="0" smtClean="0"/>
              <a:t>byte</a:t>
            </a:r>
          </a:p>
          <a:p>
            <a:endParaRPr lang="id-ID" sz="2400" dirty="0" smtClean="0"/>
          </a:p>
          <a:p>
            <a:endParaRPr lang="id-ID" sz="2400" dirty="0"/>
          </a:p>
          <a:p>
            <a:endParaRPr lang="id-ID" sz="2400" dirty="0" smtClean="0"/>
          </a:p>
          <a:p>
            <a:r>
              <a:rPr lang="id-ID" sz="2400" dirty="0" smtClean="0"/>
              <a:t>Bit </a:t>
            </a:r>
            <a:r>
              <a:rPr lang="id-ID" sz="2400" dirty="0"/>
              <a:t>yang cocok untuk diganti adalah bit LSB, sebab perubahan tersebut hanya mengubah nilai byte satu lebih tinggi atau satu lebih rendah dari nilai sebelumnya. </a:t>
            </a:r>
            <a:endParaRPr lang="id-ID" sz="2400" dirty="0" smtClean="0"/>
          </a:p>
          <a:p>
            <a:r>
              <a:rPr lang="id-ID" sz="2400" dirty="0" smtClean="0"/>
              <a:t>Misalkan </a:t>
            </a:r>
            <a:r>
              <a:rPr lang="id-ID" sz="2400" dirty="0"/>
              <a:t>byte tersebut menyatakan warna merah, maka perubahan satu bit LSB tidak mengubah warna merah tersebut secara berarti.  </a:t>
            </a:r>
            <a:endParaRPr lang="id-ID" sz="2400" dirty="0" smtClean="0"/>
          </a:p>
          <a:p>
            <a:r>
              <a:rPr lang="id-ID" sz="2400" dirty="0" smtClean="0"/>
              <a:t>Lagi </a:t>
            </a:r>
            <a:r>
              <a:rPr lang="id-ID" sz="2400" dirty="0"/>
              <a:t>pula, mata manusia tidak dapat membedakan perubahan yang kecil. </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1904" t="55357" r="35634" b="30952"/>
          <a:stretch/>
        </p:blipFill>
        <p:spPr bwMode="auto">
          <a:xfrm>
            <a:off x="2039257" y="2571531"/>
            <a:ext cx="4223657" cy="1001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13924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Teknik Penyembunyian Data </a:t>
            </a:r>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a:t>Misalkan segmen data citra sebelum </a:t>
            </a:r>
            <a:r>
              <a:rPr lang="id-ID" sz="2400" dirty="0" smtClean="0"/>
              <a:t>perubahan</a:t>
            </a:r>
          </a:p>
          <a:p>
            <a:endParaRPr lang="id-ID" sz="2400" dirty="0"/>
          </a:p>
          <a:p>
            <a:endParaRPr lang="id-ID" sz="2400" dirty="0" smtClean="0"/>
          </a:p>
          <a:p>
            <a:endParaRPr lang="id-ID" sz="2400" dirty="0"/>
          </a:p>
          <a:p>
            <a:endParaRPr lang="id-ID" sz="2400" dirty="0" smtClean="0"/>
          </a:p>
          <a:p>
            <a:endParaRPr lang="id-ID" sz="2400" dirty="0"/>
          </a:p>
          <a:p>
            <a:endParaRPr lang="id-ID" sz="2400" dirty="0" smtClean="0"/>
          </a:p>
          <a:p>
            <a:endParaRPr lang="id-ID" sz="2400" dirty="0"/>
          </a:p>
          <a:p>
            <a:endParaRPr lang="id-ID"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446" t="29166" r="29722" b="44643"/>
          <a:stretch/>
        </p:blipFill>
        <p:spPr bwMode="auto">
          <a:xfrm>
            <a:off x="1331640" y="2809258"/>
            <a:ext cx="5442858" cy="1915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33288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Teknik Penyembunyian Data </a:t>
            </a:r>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smtClean="0"/>
              <a:t>Untuk </a:t>
            </a:r>
            <a:r>
              <a:rPr lang="id-ID" sz="2400" dirty="0"/>
              <a:t>memperkuat teknik penyembunyian data, bit-bit data rahasia tidak digunakan mengganti byte-byte yang berurutan, namun dipilih susunan byte secara acak. </a:t>
            </a:r>
            <a:endParaRPr lang="id-ID" sz="2400" dirty="0" smtClean="0"/>
          </a:p>
          <a:p>
            <a:r>
              <a:rPr lang="id-ID" sz="2400" dirty="0" smtClean="0"/>
              <a:t>Misalnya </a:t>
            </a:r>
            <a:r>
              <a:rPr lang="id-ID" sz="2400" dirty="0"/>
              <a:t>jika terdapat 50 byte dan 6 bit data yang akan disembunyikan, maka </a:t>
            </a:r>
            <a:r>
              <a:rPr lang="id-ID" sz="2400" dirty="0" smtClean="0"/>
              <a:t>byte </a:t>
            </a:r>
            <a:r>
              <a:rPr lang="id-ID" sz="2400" dirty="0"/>
              <a:t>yang diganti bit LSB-nya dipilih secara acak, misalkan byte nomor 36, 5, 21, 10, 18, 49. </a:t>
            </a:r>
            <a:endParaRPr lang="id-ID" sz="2400" dirty="0" smtClean="0"/>
          </a:p>
          <a:p>
            <a:r>
              <a:rPr lang="id-ID" sz="2400" dirty="0"/>
              <a:t>Bilangan acak dapat dibangkitkan dengan program pseudo- random-number-generator (PRNG). </a:t>
            </a:r>
            <a:endParaRPr lang="id-ID" sz="2400" dirty="0" smtClean="0"/>
          </a:p>
          <a:p>
            <a:r>
              <a:rPr lang="id-ID" sz="2400" dirty="0" smtClean="0"/>
              <a:t>PRNG </a:t>
            </a:r>
            <a:r>
              <a:rPr lang="id-ID" sz="2400" dirty="0"/>
              <a:t>menggunakan kunci rahasia untuk membangkitkan posisi pixel yang akan digunakan untuk menyembunyikan bit-bit. </a:t>
            </a:r>
            <a:endParaRPr lang="id-ID" sz="2400" dirty="0" smtClean="0"/>
          </a:p>
          <a:p>
            <a:endParaRPr lang="id-ID" dirty="0"/>
          </a:p>
        </p:txBody>
      </p:sp>
    </p:spTree>
    <p:extLst>
      <p:ext uri="{BB962C8B-B14F-4D97-AF65-F5344CB8AC3E}">
        <p14:creationId xmlns:p14="http://schemas.microsoft.com/office/powerpoint/2010/main" val="9939166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Teknik Penyembunyian Data </a:t>
            </a:r>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smtClean="0"/>
              <a:t>PRNG </a:t>
            </a:r>
            <a:r>
              <a:rPr lang="id-ID" sz="2400" dirty="0"/>
              <a:t>dibangun dalam sejumlah cara, salah satunya dengan menggunakan algoritma kriptografi berbasis blok (block cipher). </a:t>
            </a:r>
            <a:endParaRPr lang="id-ID" sz="2400" dirty="0" smtClean="0"/>
          </a:p>
          <a:p>
            <a:r>
              <a:rPr lang="id-ID" sz="2400" dirty="0" smtClean="0"/>
              <a:t>Tujuan </a:t>
            </a:r>
            <a:r>
              <a:rPr lang="id-ID" sz="2400" dirty="0"/>
              <a:t>dari enkripsi adalah menghasilkan sekumpulan bilangan acak  yang sama untuk setiap kunci enkripsi yang sama. </a:t>
            </a:r>
            <a:endParaRPr lang="id-ID" sz="2400" dirty="0" smtClean="0"/>
          </a:p>
          <a:p>
            <a:r>
              <a:rPr lang="id-ID" sz="2400" dirty="0" smtClean="0"/>
              <a:t>Bilangan </a:t>
            </a:r>
            <a:r>
              <a:rPr lang="id-ID" sz="2400" dirty="0"/>
              <a:t>acak dihasilkan dengan cara memilih bit-bit dari sebuah blok data hasil enkripsi. </a:t>
            </a:r>
            <a:endParaRPr lang="id-ID" sz="2400" dirty="0" smtClean="0"/>
          </a:p>
          <a:p>
            <a:r>
              <a:rPr lang="id-ID" sz="2400" dirty="0"/>
              <a:t>Sayangnya, metode modifikasi LSB kurang bagus untuk steganografi, karena robustness-nya rendah. Selain itu, dapat terjadi kasus penurunan jumlah warna (fidelity rendah).   </a:t>
            </a:r>
            <a:r>
              <a:rPr lang="id-ID" sz="2400" dirty="0" smtClean="0"/>
              <a:t> </a:t>
            </a:r>
            <a:endParaRPr lang="id-ID" sz="2400" dirty="0"/>
          </a:p>
        </p:txBody>
      </p:sp>
    </p:spTree>
    <p:extLst>
      <p:ext uri="{BB962C8B-B14F-4D97-AF65-F5344CB8AC3E}">
        <p14:creationId xmlns:p14="http://schemas.microsoft.com/office/powerpoint/2010/main" val="15713632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Ukuran Data Yang Disembunyikan </a:t>
            </a:r>
          </a:p>
        </p:txBody>
      </p:sp>
      <p:sp>
        <p:nvSpPr>
          <p:cNvPr id="3" name="Content Placeholder 2"/>
          <p:cNvSpPr>
            <a:spLocks noGrp="1"/>
          </p:cNvSpPr>
          <p:nvPr>
            <p:ph idx="1"/>
          </p:nvPr>
        </p:nvSpPr>
        <p:spPr/>
        <p:txBody>
          <a:bodyPr>
            <a:normAutofit/>
          </a:bodyPr>
          <a:lstStyle/>
          <a:p>
            <a:r>
              <a:rPr lang="id-ID" dirty="0"/>
              <a:t>Ukuran data yang akan disembunyikan bergantung pada ukuran citra penampung. </a:t>
            </a:r>
            <a:endParaRPr lang="id-ID" dirty="0" smtClean="0"/>
          </a:p>
          <a:p>
            <a:r>
              <a:rPr lang="id-ID" dirty="0" smtClean="0"/>
              <a:t>Pada </a:t>
            </a:r>
            <a:r>
              <a:rPr lang="id-ID" dirty="0"/>
              <a:t>citra 24-bit yang berukuran </a:t>
            </a:r>
            <a:endParaRPr lang="id-ID" dirty="0" smtClean="0"/>
          </a:p>
          <a:p>
            <a:pPr marL="0" indent="0">
              <a:buNone/>
            </a:pPr>
            <a:r>
              <a:rPr lang="id-ID" dirty="0"/>
              <a:t>	</a:t>
            </a:r>
            <a:r>
              <a:rPr lang="id-ID" dirty="0" smtClean="0"/>
              <a:t>256 </a:t>
            </a:r>
            <a:r>
              <a:rPr lang="id-ID" dirty="0"/>
              <a:t>× 256 pixel </a:t>
            </a:r>
            <a:r>
              <a:rPr lang="id-ID" dirty="0" smtClean="0"/>
              <a:t>= </a:t>
            </a:r>
            <a:r>
              <a:rPr lang="id-ID" dirty="0"/>
              <a:t>65536 </a:t>
            </a:r>
            <a:r>
              <a:rPr lang="id-ID" dirty="0" smtClean="0"/>
              <a:t>pixel</a:t>
            </a:r>
          </a:p>
          <a:p>
            <a:pPr marL="0" indent="0">
              <a:buNone/>
            </a:pPr>
            <a:r>
              <a:rPr lang="id-ID" dirty="0"/>
              <a:t>	</a:t>
            </a:r>
            <a:r>
              <a:rPr lang="id-ID" dirty="0" smtClean="0"/>
              <a:t>setiap </a:t>
            </a:r>
            <a:r>
              <a:rPr lang="id-ID" dirty="0"/>
              <a:t>pixel berukuran 3 byte (komponen RGB), </a:t>
            </a:r>
            <a:r>
              <a:rPr lang="id-ID" dirty="0" smtClean="0"/>
              <a:t>	berarti </a:t>
            </a:r>
            <a:r>
              <a:rPr lang="id-ID" dirty="0"/>
              <a:t>seluruhnya ada 65536 × 3 = 196608 byte. </a:t>
            </a:r>
            <a:endParaRPr lang="id-ID" dirty="0" smtClean="0"/>
          </a:p>
        </p:txBody>
      </p:sp>
    </p:spTree>
    <p:extLst>
      <p:ext uri="{BB962C8B-B14F-4D97-AF65-F5344CB8AC3E}">
        <p14:creationId xmlns:p14="http://schemas.microsoft.com/office/powerpoint/2010/main" val="7377710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Ukuran Data Yang Disembunyikan </a:t>
            </a:r>
          </a:p>
        </p:txBody>
      </p:sp>
      <p:sp>
        <p:nvSpPr>
          <p:cNvPr id="3" name="Content Placeholder 2"/>
          <p:cNvSpPr>
            <a:spLocks noGrp="1"/>
          </p:cNvSpPr>
          <p:nvPr>
            <p:ph idx="1"/>
          </p:nvPr>
        </p:nvSpPr>
        <p:spPr/>
        <p:txBody>
          <a:bodyPr>
            <a:normAutofit/>
          </a:bodyPr>
          <a:lstStyle/>
          <a:p>
            <a:r>
              <a:rPr lang="id-ID" dirty="0"/>
              <a:t>Karena setiap byte hanya bisa menyembunyikan satu bit di LSB-nya, maka ukuran  data yang akan disembunyikan di dalam citra maksimum  </a:t>
            </a:r>
          </a:p>
          <a:p>
            <a:pPr marL="0" indent="0">
              <a:buNone/>
            </a:pPr>
            <a:r>
              <a:rPr lang="id-ID" dirty="0" smtClean="0"/>
              <a:t>	196608/8 </a:t>
            </a:r>
            <a:r>
              <a:rPr lang="id-ID" dirty="0"/>
              <a:t>= 24576 byte </a:t>
            </a:r>
            <a:endParaRPr lang="id-ID" dirty="0" smtClean="0"/>
          </a:p>
          <a:p>
            <a:r>
              <a:rPr lang="id-ID" dirty="0" smtClean="0"/>
              <a:t>Ukuran </a:t>
            </a:r>
            <a:r>
              <a:rPr lang="id-ID" dirty="0"/>
              <a:t>data ini harus dikurangi dengan panjang nama berkas, karena penyembunyian data rahasia tidak hanya menyembunyikan isi data tersebut, tetapi juga nama berkasnya. </a:t>
            </a:r>
          </a:p>
        </p:txBody>
      </p:sp>
    </p:spTree>
    <p:extLst>
      <p:ext uri="{BB962C8B-B14F-4D97-AF65-F5344CB8AC3E}">
        <p14:creationId xmlns:p14="http://schemas.microsoft.com/office/powerpoint/2010/main" val="32010788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Ukuran Data Yang Disembunyikan </a:t>
            </a:r>
          </a:p>
        </p:txBody>
      </p:sp>
      <p:sp>
        <p:nvSpPr>
          <p:cNvPr id="3" name="Content Placeholder 2"/>
          <p:cNvSpPr>
            <a:spLocks noGrp="1"/>
          </p:cNvSpPr>
          <p:nvPr>
            <p:ph idx="1"/>
          </p:nvPr>
        </p:nvSpPr>
        <p:spPr/>
        <p:txBody>
          <a:bodyPr>
            <a:normAutofit/>
          </a:bodyPr>
          <a:lstStyle/>
          <a:p>
            <a:r>
              <a:rPr lang="id-ID" sz="2400" dirty="0"/>
              <a:t>Semakin besar data disembunyikan di dalam citra, semakin besar pula kemungkinan data tersebut rusak akibat manipulasi pada citra penampung.   </a:t>
            </a:r>
          </a:p>
          <a:p>
            <a:r>
              <a:rPr lang="id-ID" sz="2400" dirty="0" smtClean="0"/>
              <a:t>Untuk </a:t>
            </a:r>
            <a:r>
              <a:rPr lang="id-ID" sz="2400" dirty="0"/>
              <a:t>memperkuat keamanan, data yang akan disembunyikan dapat dienkripsi terlebih dahulu. </a:t>
            </a:r>
            <a:endParaRPr lang="id-ID" sz="2400" dirty="0" smtClean="0"/>
          </a:p>
          <a:p>
            <a:r>
              <a:rPr lang="id-ID" sz="2400" dirty="0" smtClean="0"/>
              <a:t>Sedangkan </a:t>
            </a:r>
            <a:r>
              <a:rPr lang="id-ID" sz="2400" dirty="0"/>
              <a:t>untuk memperkecil ukuran data, data dimampatkan sebelum disembunyikan. </a:t>
            </a:r>
            <a:endParaRPr lang="id-ID" sz="2400" dirty="0" smtClean="0"/>
          </a:p>
          <a:p>
            <a:r>
              <a:rPr lang="id-ID" sz="2400" dirty="0" smtClean="0"/>
              <a:t>Bahkan</a:t>
            </a:r>
            <a:r>
              <a:rPr lang="id-ID" sz="2400" dirty="0"/>
              <a:t>, pemampatan dan enkripsi dapat juga dikombinasikan sebelum melakukan penyembunyian data. </a:t>
            </a:r>
          </a:p>
        </p:txBody>
      </p:sp>
    </p:spTree>
    <p:extLst>
      <p:ext uri="{BB962C8B-B14F-4D97-AF65-F5344CB8AC3E}">
        <p14:creationId xmlns:p14="http://schemas.microsoft.com/office/powerpoint/2010/main" val="36752061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contoh ilustrasi</a:t>
            </a:r>
          </a:p>
        </p:txBody>
      </p:sp>
      <p:sp>
        <p:nvSpPr>
          <p:cNvPr id="3" name="Content Placeholder 2"/>
          <p:cNvSpPr>
            <a:spLocks noGrp="1"/>
          </p:cNvSpPr>
          <p:nvPr>
            <p:ph idx="1"/>
          </p:nvPr>
        </p:nvSpPr>
        <p:spPr/>
        <p:txBody>
          <a:bodyPr>
            <a:normAutofit/>
          </a:bodyPr>
          <a:lstStyle/>
          <a:p>
            <a:r>
              <a:rPr lang="id-ID" sz="2400" dirty="0" smtClean="0"/>
              <a:t>Di </a:t>
            </a:r>
            <a:r>
              <a:rPr lang="id-ID" sz="2400" dirty="0"/>
              <a:t>bawah ini adalah citra lada (peppers.bmp) yang akan digunakan untuk menyembunyikan sebuah dokumen word (hendro.doc</a:t>
            </a:r>
            <a:r>
              <a:rPr lang="id-ID" sz="2400" dirty="0" smtClean="0"/>
              <a:t>)</a:t>
            </a:r>
            <a:endParaRPr lang="id-ID" sz="2400"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8151" t="39683" r="37754" b="17659"/>
          <a:stretch/>
        </p:blipFill>
        <p:spPr bwMode="auto">
          <a:xfrm>
            <a:off x="899592" y="3356992"/>
            <a:ext cx="3135085" cy="3120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8384" t="8617" r="30088" b="5398"/>
          <a:stretch/>
        </p:blipFill>
        <p:spPr bwMode="auto">
          <a:xfrm>
            <a:off x="4283968" y="2983360"/>
            <a:ext cx="3024336" cy="3520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04589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contoh ilustrasi</a:t>
            </a: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782" t="7936" r="29721" b="32739"/>
          <a:stretch/>
        </p:blipFill>
        <p:spPr bwMode="auto">
          <a:xfrm>
            <a:off x="1619672" y="2113563"/>
            <a:ext cx="5399314" cy="4339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9260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contoh ilustrasi</a:t>
            </a:r>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777" t="21231" r="31507" b="43980"/>
          <a:stretch/>
        </p:blipFill>
        <p:spPr bwMode="auto">
          <a:xfrm>
            <a:off x="595837" y="1959496"/>
            <a:ext cx="4408211" cy="2117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8171" t="48202" r="30514" b="16761"/>
          <a:stretch/>
        </p:blipFill>
        <p:spPr bwMode="auto">
          <a:xfrm>
            <a:off x="2480242" y="4466309"/>
            <a:ext cx="4771476" cy="2275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777" t="57927" r="31507" b="16071"/>
          <a:stretch/>
        </p:blipFill>
        <p:spPr bwMode="auto">
          <a:xfrm>
            <a:off x="3851920" y="2710377"/>
            <a:ext cx="4408211" cy="1582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93952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669" t="11508" r="29722" b="3374"/>
          <a:stretch/>
        </p:blipFill>
        <p:spPr bwMode="auto">
          <a:xfrm>
            <a:off x="107504" y="1052736"/>
            <a:ext cx="4189694" cy="4818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8704" t="12026" r="29449" b="8996"/>
          <a:stretch/>
        </p:blipFill>
        <p:spPr bwMode="auto">
          <a:xfrm>
            <a:off x="4508885" y="1844824"/>
            <a:ext cx="4455603" cy="4727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646908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Watermarking</a:t>
            </a:r>
            <a:endParaRPr lang="id-ID" dirty="0"/>
          </a:p>
        </p:txBody>
      </p:sp>
      <p:sp>
        <p:nvSpPr>
          <p:cNvPr id="3" name="Content Placeholder 2"/>
          <p:cNvSpPr>
            <a:spLocks noGrp="1"/>
          </p:cNvSpPr>
          <p:nvPr>
            <p:ph idx="1"/>
          </p:nvPr>
        </p:nvSpPr>
        <p:spPr/>
        <p:txBody>
          <a:bodyPr>
            <a:normAutofit/>
          </a:bodyPr>
          <a:lstStyle/>
          <a:p>
            <a:r>
              <a:rPr lang="id-ID" sz="2400" dirty="0"/>
              <a:t>Salah satu karya intelektual yang dilindungi adalah produk dalam bentuk digital, seperti software dan produk multimedia seperti teks, musik (dalam format MP3 atau WAV), gambar/citra (image),  dan video digital (VCD). </a:t>
            </a:r>
            <a:endParaRPr lang="id-ID" sz="2400" dirty="0" smtClean="0"/>
          </a:p>
          <a:p>
            <a:r>
              <a:rPr lang="id-ID" sz="2400" dirty="0" smtClean="0"/>
              <a:t>Selama </a:t>
            </a:r>
            <a:r>
              <a:rPr lang="id-ID" sz="2400" dirty="0"/>
              <a:t>ini penggandaan atas produk digital tersebut dilakukan secara bebas dan leluasa. </a:t>
            </a:r>
            <a:endParaRPr lang="id-ID" sz="2400" dirty="0" smtClean="0"/>
          </a:p>
          <a:p>
            <a:r>
              <a:rPr lang="id-ID" sz="2400" dirty="0" smtClean="0"/>
              <a:t>Pemegang </a:t>
            </a:r>
            <a:r>
              <a:rPr lang="id-ID" sz="2400" dirty="0"/>
              <a:t>hak cipta atas produk digital tersebut tentu dirugikan karena ia tidak mendapat royalti dari usaha penggandaan tersebut. </a:t>
            </a:r>
          </a:p>
        </p:txBody>
      </p:sp>
    </p:spTree>
    <p:extLst>
      <p:ext uri="{BB962C8B-B14F-4D97-AF65-F5344CB8AC3E}">
        <p14:creationId xmlns:p14="http://schemas.microsoft.com/office/powerpoint/2010/main" val="22611301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Watermarking</a:t>
            </a:r>
            <a:endParaRPr lang="id-ID" dirty="0"/>
          </a:p>
        </p:txBody>
      </p:sp>
      <p:sp>
        <p:nvSpPr>
          <p:cNvPr id="3" name="Content Placeholder 2"/>
          <p:cNvSpPr>
            <a:spLocks noGrp="1"/>
          </p:cNvSpPr>
          <p:nvPr>
            <p:ph idx="1"/>
          </p:nvPr>
        </p:nvSpPr>
        <p:spPr/>
        <p:txBody>
          <a:bodyPr>
            <a:normAutofit fontScale="92500"/>
          </a:bodyPr>
          <a:lstStyle/>
          <a:p>
            <a:r>
              <a:rPr lang="id-ID" dirty="0"/>
              <a:t>Salah satu cara untuk melindungi hak milik intelektual atas produk multimedia (gambar/foto, audio, teks, video) adalah dengan menyisipkan informasi ke dalam data multimedia tersebut dengan teknik digital watermarking. </a:t>
            </a:r>
            <a:endParaRPr lang="id-ID" dirty="0" smtClean="0"/>
          </a:p>
          <a:p>
            <a:r>
              <a:rPr lang="id-ID" dirty="0" smtClean="0"/>
              <a:t>Informasi </a:t>
            </a:r>
            <a:r>
              <a:rPr lang="id-ID" dirty="0"/>
              <a:t>yang disisipkan ke dalam data multimedia disebut watermark, dan watermark dapat dianggap sebagai sidik digital (digital signature) atau stempel digital dari pemilik yang sah atas produk multimedia tersebut. </a:t>
            </a:r>
          </a:p>
        </p:txBody>
      </p:sp>
    </p:spTree>
    <p:extLst>
      <p:ext uri="{BB962C8B-B14F-4D97-AF65-F5344CB8AC3E}">
        <p14:creationId xmlns:p14="http://schemas.microsoft.com/office/powerpoint/2010/main" val="12743790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Watermarking</a:t>
            </a:r>
            <a:endParaRPr lang="id-ID" dirty="0"/>
          </a:p>
        </p:txBody>
      </p:sp>
      <p:sp>
        <p:nvSpPr>
          <p:cNvPr id="3" name="Content Placeholder 2"/>
          <p:cNvSpPr>
            <a:spLocks noGrp="1"/>
          </p:cNvSpPr>
          <p:nvPr>
            <p:ph idx="1"/>
          </p:nvPr>
        </p:nvSpPr>
        <p:spPr/>
        <p:txBody>
          <a:bodyPr>
            <a:normAutofit/>
          </a:bodyPr>
          <a:lstStyle/>
          <a:p>
            <a:r>
              <a:rPr lang="id-ID" sz="2400" dirty="0"/>
              <a:t>Pemberian signature dengan teknik watermarking ini dilakukan sedemikian sehingga informasi yang disisipkan tidak merusak data digital yang dilindungi.   </a:t>
            </a:r>
          </a:p>
          <a:p>
            <a:r>
              <a:rPr lang="id-ID" sz="2400" dirty="0" smtClean="0"/>
              <a:t>Watermark </a:t>
            </a:r>
            <a:r>
              <a:rPr lang="id-ID" sz="2400" dirty="0"/>
              <a:t>di dalam data digital tidak dapat dideteksi oleh orang yang tidak mengetahui rahasia skema penyisipan watermark, dan juga watermark tidak dapat diidentifikasi dan dihilangkan. </a:t>
            </a:r>
            <a:endParaRPr lang="id-ID" sz="2400" dirty="0" smtClean="0"/>
          </a:p>
          <a:p>
            <a:r>
              <a:rPr lang="id-ID" sz="2400" dirty="0"/>
              <a:t>Watermark dapat digunakan sebagai bukti kepemilikan untuk membantu digital publisher melindungi materi yang mempunyai hak cipta (copyright). </a:t>
            </a:r>
          </a:p>
        </p:txBody>
      </p:sp>
    </p:spTree>
    <p:extLst>
      <p:ext uri="{BB962C8B-B14F-4D97-AF65-F5344CB8AC3E}">
        <p14:creationId xmlns:p14="http://schemas.microsoft.com/office/powerpoint/2010/main" val="1131112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Watermarking</a:t>
            </a:r>
            <a:endParaRPr lang="id-ID" dirty="0"/>
          </a:p>
        </p:txBody>
      </p:sp>
      <p:sp>
        <p:nvSpPr>
          <p:cNvPr id="3" name="Content Placeholder 2"/>
          <p:cNvSpPr>
            <a:spLocks noGrp="1"/>
          </p:cNvSpPr>
          <p:nvPr>
            <p:ph idx="1"/>
          </p:nvPr>
        </p:nvSpPr>
        <p:spPr/>
        <p:txBody>
          <a:bodyPr>
            <a:noAutofit/>
          </a:bodyPr>
          <a:lstStyle/>
          <a:p>
            <a:r>
              <a:rPr lang="id-ID" sz="2400" dirty="0"/>
              <a:t>Jika ada orang lain yang mengklaim bahwa produk digital yang didapatkannya adalah miliknya, maka pemegang hak cipta atas karya multimedia tersebut dapat membantah klaim tersebut dengan proses verifikasi. </a:t>
            </a:r>
            <a:endParaRPr lang="id-ID" sz="2400" dirty="0" smtClean="0"/>
          </a:p>
          <a:p>
            <a:r>
              <a:rPr lang="id-ID" sz="2400" dirty="0" smtClean="0"/>
              <a:t>Caranya</a:t>
            </a:r>
            <a:r>
              <a:rPr lang="id-ID" sz="2400" dirty="0"/>
              <a:t>, watermark diekstraksi dari produk digital yang disengketakan. </a:t>
            </a:r>
            <a:endParaRPr lang="id-ID" sz="2400" dirty="0" smtClean="0"/>
          </a:p>
          <a:p>
            <a:r>
              <a:rPr lang="id-ID" sz="2400" dirty="0" smtClean="0"/>
              <a:t>Watermark </a:t>
            </a:r>
            <a:r>
              <a:rPr lang="id-ID" sz="2400" dirty="0"/>
              <a:t>yang diekstraksi tersebut dibandingkan dengan watermark pemegang hak cipta. </a:t>
            </a:r>
            <a:endParaRPr lang="id-ID" sz="2400" dirty="0" smtClean="0"/>
          </a:p>
          <a:p>
            <a:r>
              <a:rPr lang="id-ID" sz="2400" dirty="0" smtClean="0"/>
              <a:t>Jika </a:t>
            </a:r>
            <a:r>
              <a:rPr lang="id-ID" sz="2400" dirty="0"/>
              <a:t>sama, berarti memang dialah pemegang hak cipta produk multimedia tersebut. </a:t>
            </a:r>
          </a:p>
        </p:txBody>
      </p:sp>
    </p:spTree>
    <p:extLst>
      <p:ext uri="{BB962C8B-B14F-4D97-AF65-F5344CB8AC3E}">
        <p14:creationId xmlns:p14="http://schemas.microsoft.com/office/powerpoint/2010/main" val="1131112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a:t>
            </a:r>
          </a:p>
        </p:txBody>
      </p:sp>
      <p:sp>
        <p:nvSpPr>
          <p:cNvPr id="3" name="Content Placeholder 2"/>
          <p:cNvSpPr>
            <a:spLocks noGrp="1"/>
          </p:cNvSpPr>
          <p:nvPr>
            <p:ph idx="1"/>
          </p:nvPr>
        </p:nvSpPr>
        <p:spPr>
          <a:xfrm>
            <a:off x="448965" y="2054655"/>
            <a:ext cx="8229600" cy="4470689"/>
          </a:xfrm>
        </p:spPr>
        <p:txBody>
          <a:bodyPr>
            <a:normAutofit fontScale="92500" lnSpcReduction="20000"/>
          </a:bodyPr>
          <a:lstStyle/>
          <a:p>
            <a:r>
              <a:rPr lang="id-ID" dirty="0"/>
              <a:t>Pada dasarnya, teknik watermarking adalah proses menambahkan kode identifikasi secara permanen ke dalam data digital. </a:t>
            </a:r>
            <a:endParaRPr lang="id-ID" dirty="0" smtClean="0"/>
          </a:p>
          <a:p>
            <a:r>
              <a:rPr lang="id-ID" dirty="0" smtClean="0"/>
              <a:t>Kode </a:t>
            </a:r>
            <a:r>
              <a:rPr lang="id-ID" dirty="0"/>
              <a:t>identifikasi tersebut dapat berupa teks, gambar, </a:t>
            </a:r>
            <a:r>
              <a:rPr lang="id-ID" dirty="0" smtClean="0"/>
              <a:t>suara atau </a:t>
            </a:r>
            <a:r>
              <a:rPr lang="id-ID" dirty="0"/>
              <a:t>video. </a:t>
            </a:r>
            <a:endParaRPr lang="id-ID" dirty="0" smtClean="0"/>
          </a:p>
          <a:p>
            <a:r>
              <a:rPr lang="id-ID" dirty="0" smtClean="0"/>
              <a:t>Selain </a:t>
            </a:r>
            <a:r>
              <a:rPr lang="id-ID" dirty="0"/>
              <a:t>tidak merusak data digital produk yang akan dilindungi, kode yang disisipkan seharusnya memiliki ketahanan (robustness) dari berbagai pemrosesan lanjutan seperti  pengubahan, transformasi geometri, kompresi, </a:t>
            </a:r>
            <a:r>
              <a:rPr lang="id-ID" dirty="0" smtClean="0"/>
              <a:t>enkripsi dan </a:t>
            </a:r>
            <a:r>
              <a:rPr lang="id-ID" dirty="0"/>
              <a:t>sebagainya. </a:t>
            </a:r>
            <a:endParaRPr lang="id-ID" dirty="0" smtClean="0"/>
          </a:p>
          <a:p>
            <a:r>
              <a:rPr lang="id-ID" dirty="0" smtClean="0"/>
              <a:t>Sifat </a:t>
            </a:r>
            <a:r>
              <a:rPr lang="id-ID" dirty="0"/>
              <a:t>robustness berarti data watermark tidak rusak akibat pemrosesan lanjutan tersebut. </a:t>
            </a:r>
          </a:p>
        </p:txBody>
      </p:sp>
    </p:spTree>
    <p:extLst>
      <p:ext uri="{BB962C8B-B14F-4D97-AF65-F5344CB8AC3E}">
        <p14:creationId xmlns:p14="http://schemas.microsoft.com/office/powerpoint/2010/main" val="19101448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a:t>
            </a:r>
          </a:p>
        </p:txBody>
      </p:sp>
      <p:sp>
        <p:nvSpPr>
          <p:cNvPr id="3" name="Content Placeholder 2"/>
          <p:cNvSpPr>
            <a:spLocks noGrp="1"/>
          </p:cNvSpPr>
          <p:nvPr>
            <p:ph idx="1"/>
          </p:nvPr>
        </p:nvSpPr>
        <p:spPr>
          <a:xfrm>
            <a:off x="448965" y="2054655"/>
            <a:ext cx="8229600" cy="4470689"/>
          </a:xfrm>
        </p:spPr>
        <p:txBody>
          <a:bodyPr>
            <a:noAutofit/>
          </a:bodyPr>
          <a:lstStyle/>
          <a:p>
            <a:r>
              <a:rPr lang="id-ID" sz="2400" dirty="0" smtClean="0"/>
              <a:t>Sebuah </a:t>
            </a:r>
            <a:r>
              <a:rPr lang="id-ID" sz="2400" dirty="0"/>
              <a:t>gambar (image) paprika yang disisipi dengan watermark berupa gambar hitam putih yang menyatakan identifikasi pemiliknya (Shanty).  </a:t>
            </a:r>
            <a:endParaRPr lang="id-ID" sz="2400" dirty="0" smtClean="0"/>
          </a:p>
          <a:p>
            <a:r>
              <a:rPr lang="id-ID" sz="2400" dirty="0" smtClean="0"/>
              <a:t>Perhatikanlah </a:t>
            </a:r>
            <a:r>
              <a:rPr lang="id-ID" sz="2400" dirty="0"/>
              <a:t>bahwa setelah disisipi watermark, gambar paprika tetap kelihatan mulus, seolah-olah tidak pernah disisipi watermark sebelumnya. </a:t>
            </a:r>
            <a:endParaRPr lang="id-ID" sz="2400" dirty="0" smtClean="0"/>
          </a:p>
        </p:txBody>
      </p:sp>
    </p:spTree>
    <p:extLst>
      <p:ext uri="{BB962C8B-B14F-4D97-AF65-F5344CB8AC3E}">
        <p14:creationId xmlns:p14="http://schemas.microsoft.com/office/powerpoint/2010/main" val="26979552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a:t>
            </a:r>
          </a:p>
        </p:txBody>
      </p:sp>
      <p:sp>
        <p:nvSpPr>
          <p:cNvPr id="3" name="Content Placeholder 2"/>
          <p:cNvSpPr>
            <a:spLocks noGrp="1"/>
          </p:cNvSpPr>
          <p:nvPr>
            <p:ph idx="1"/>
          </p:nvPr>
        </p:nvSpPr>
        <p:spPr/>
        <p:txBody>
          <a:bodyPr>
            <a:normAutofit/>
          </a:bodyPr>
          <a:lstStyle/>
          <a:p>
            <a:r>
              <a:rPr lang="id-ID" sz="2400" dirty="0"/>
              <a:t>Sebenarnya tidaklah demikian, gambar paprika tersebut mengalami sedikit perubahan akibat watermarking, namun mata manusia mempunyai sifat kurang peka terhadap perubahan kecil ini, sehingga manusia sukar membedakan mana gambar yang asli dan mana gambar yang sudah disisipi watermark. </a:t>
            </a:r>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892" t="8532" r="30726" b="63293"/>
          <a:stretch/>
        </p:blipFill>
        <p:spPr bwMode="auto">
          <a:xfrm>
            <a:off x="2699792" y="4365104"/>
            <a:ext cx="5254171" cy="2061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79552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a:t>
            </a:r>
          </a:p>
        </p:txBody>
      </p:sp>
      <p:sp>
        <p:nvSpPr>
          <p:cNvPr id="3" name="Content Placeholder 2"/>
          <p:cNvSpPr>
            <a:spLocks noGrp="1"/>
          </p:cNvSpPr>
          <p:nvPr>
            <p:ph idx="1"/>
          </p:nvPr>
        </p:nvSpPr>
        <p:spPr>
          <a:xfrm>
            <a:off x="448965" y="2054655"/>
            <a:ext cx="8229600" cy="4470689"/>
          </a:xfrm>
        </p:spPr>
        <p:txBody>
          <a:bodyPr>
            <a:noAutofit/>
          </a:bodyPr>
          <a:lstStyle/>
          <a:p>
            <a:pPr marL="0" indent="0">
              <a:buNone/>
            </a:pPr>
            <a:r>
              <a:rPr lang="id-ID" sz="2400" dirty="0"/>
              <a:t>Berdasarkan tipe dokumen yang diberi watermark, watermarking dapat diklasifikasikan menjadi: </a:t>
            </a:r>
            <a:endParaRPr lang="id-ID" sz="2400" dirty="0" smtClean="0"/>
          </a:p>
          <a:p>
            <a:pPr marL="0" indent="0">
              <a:buNone/>
            </a:pPr>
            <a:r>
              <a:rPr lang="id-ID" sz="2400" dirty="0"/>
              <a:t>	</a:t>
            </a:r>
            <a:r>
              <a:rPr lang="id-ID" sz="2400" dirty="0" smtClean="0"/>
              <a:t>1</a:t>
            </a:r>
            <a:r>
              <a:rPr lang="id-ID" sz="2400" dirty="0"/>
              <a:t>. Image Watermarking </a:t>
            </a:r>
            <a:endParaRPr lang="id-ID" sz="2400" dirty="0" smtClean="0"/>
          </a:p>
          <a:p>
            <a:pPr marL="0" indent="0">
              <a:buNone/>
            </a:pPr>
            <a:r>
              <a:rPr lang="id-ID" sz="2400" dirty="0"/>
              <a:t>	</a:t>
            </a:r>
            <a:r>
              <a:rPr lang="id-ID" sz="2400" dirty="0" smtClean="0"/>
              <a:t>2</a:t>
            </a:r>
            <a:r>
              <a:rPr lang="id-ID" sz="2400" dirty="0"/>
              <a:t>. Video Watermarking </a:t>
            </a:r>
            <a:endParaRPr lang="id-ID" sz="2400" dirty="0" smtClean="0"/>
          </a:p>
          <a:p>
            <a:pPr marL="0" indent="0">
              <a:buNone/>
            </a:pPr>
            <a:r>
              <a:rPr lang="id-ID" sz="2400" dirty="0"/>
              <a:t>	</a:t>
            </a:r>
            <a:r>
              <a:rPr lang="id-ID" sz="2400" dirty="0" smtClean="0"/>
              <a:t>3</a:t>
            </a:r>
            <a:r>
              <a:rPr lang="id-ID" sz="2400" dirty="0"/>
              <a:t>. Audio Watermarking </a:t>
            </a:r>
            <a:endParaRPr lang="id-ID" sz="2400" dirty="0" smtClean="0"/>
          </a:p>
          <a:p>
            <a:pPr marL="0" indent="0">
              <a:buNone/>
            </a:pPr>
            <a:r>
              <a:rPr lang="id-ID" sz="2400" dirty="0"/>
              <a:t>	</a:t>
            </a:r>
            <a:r>
              <a:rPr lang="id-ID" sz="2400" dirty="0" smtClean="0"/>
              <a:t>4</a:t>
            </a:r>
            <a:r>
              <a:rPr lang="id-ID" sz="2400" dirty="0"/>
              <a:t>. Text Watermarking </a:t>
            </a:r>
            <a:endParaRPr lang="id-ID" sz="2400" dirty="0" smtClean="0"/>
          </a:p>
        </p:txBody>
      </p:sp>
    </p:spTree>
    <p:extLst>
      <p:ext uri="{BB962C8B-B14F-4D97-AF65-F5344CB8AC3E}">
        <p14:creationId xmlns:p14="http://schemas.microsoft.com/office/powerpoint/2010/main" val="131945265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a:t>
            </a:r>
          </a:p>
        </p:txBody>
      </p:sp>
      <p:sp>
        <p:nvSpPr>
          <p:cNvPr id="3" name="Content Placeholder 2"/>
          <p:cNvSpPr>
            <a:spLocks noGrp="1"/>
          </p:cNvSpPr>
          <p:nvPr>
            <p:ph idx="1"/>
          </p:nvPr>
        </p:nvSpPr>
        <p:spPr>
          <a:xfrm>
            <a:off x="448965" y="2054655"/>
            <a:ext cx="8229600" cy="4470689"/>
          </a:xfrm>
        </p:spPr>
        <p:txBody>
          <a:bodyPr>
            <a:noAutofit/>
          </a:bodyPr>
          <a:lstStyle/>
          <a:p>
            <a:r>
              <a:rPr lang="id-ID" sz="2400" dirty="0"/>
              <a:t>Watermarking dapat juga dikategorikan sebagai </a:t>
            </a:r>
            <a:endParaRPr lang="id-ID" sz="2400" dirty="0" smtClean="0"/>
          </a:p>
          <a:p>
            <a:pPr marL="0" indent="0">
              <a:buNone/>
            </a:pPr>
            <a:r>
              <a:rPr lang="id-ID" sz="2400" dirty="0"/>
              <a:t>	</a:t>
            </a:r>
            <a:r>
              <a:rPr lang="id-ID" sz="2400" dirty="0" smtClean="0"/>
              <a:t>visible </a:t>
            </a:r>
            <a:r>
              <a:rPr lang="id-ID" sz="2400" dirty="0"/>
              <a:t>watermarking (watermark terlihat oleh indera </a:t>
            </a:r>
            <a:r>
              <a:rPr lang="id-ID" sz="2400" dirty="0" smtClean="0"/>
              <a:t>		manusia</a:t>
            </a:r>
            <a:r>
              <a:rPr lang="id-ID" sz="2400" dirty="0"/>
              <a:t>) </a:t>
            </a:r>
            <a:endParaRPr lang="id-ID" sz="2400" dirty="0" smtClean="0"/>
          </a:p>
          <a:p>
            <a:pPr marL="0" indent="0">
              <a:buNone/>
            </a:pPr>
            <a:r>
              <a:rPr lang="id-ID" sz="2400" dirty="0"/>
              <a:t>	</a:t>
            </a:r>
            <a:r>
              <a:rPr lang="id-ID" sz="2400" dirty="0" smtClean="0"/>
              <a:t>invisible </a:t>
            </a:r>
            <a:r>
              <a:rPr lang="id-ID" sz="2400" dirty="0"/>
              <a:t>watermarking (watermark tidak tampak</a:t>
            </a:r>
            <a:r>
              <a:rPr lang="id-ID" sz="2400" dirty="0" smtClean="0"/>
              <a:t>)   </a:t>
            </a:r>
          </a:p>
          <a:p>
            <a:pPr marL="0" indent="0">
              <a:buNone/>
            </a:pPr>
            <a:endParaRPr lang="id-ID" sz="2400" dirty="0"/>
          </a:p>
          <a:p>
            <a:r>
              <a:rPr lang="id-ID" sz="2400" dirty="0" smtClean="0"/>
              <a:t>Watermarking </a:t>
            </a:r>
            <a:r>
              <a:rPr lang="id-ID" sz="2400" dirty="0"/>
              <a:t>dapat juga dikategorikan sebagai </a:t>
            </a:r>
            <a:endParaRPr lang="id-ID" sz="2400" dirty="0" smtClean="0"/>
          </a:p>
          <a:p>
            <a:pPr marL="0" indent="0">
              <a:buNone/>
            </a:pPr>
            <a:r>
              <a:rPr lang="id-ID" sz="2400" dirty="0"/>
              <a:t>	</a:t>
            </a:r>
            <a:r>
              <a:rPr lang="id-ID" sz="2400" dirty="0" smtClean="0"/>
              <a:t>blind </a:t>
            </a:r>
            <a:r>
              <a:rPr lang="id-ID" sz="2400" dirty="0"/>
              <a:t>watermarking (proses verifikasi watermark tidak </a:t>
            </a:r>
            <a:r>
              <a:rPr lang="id-ID" sz="2400" dirty="0" smtClean="0"/>
              <a:t>		membutuhkan </a:t>
            </a:r>
            <a:r>
              <a:rPr lang="id-ID" sz="2400" dirty="0"/>
              <a:t>citra asal) </a:t>
            </a:r>
          </a:p>
          <a:p>
            <a:pPr marL="0" indent="0">
              <a:buNone/>
            </a:pPr>
            <a:r>
              <a:rPr lang="id-ID" sz="2400" dirty="0" smtClean="0"/>
              <a:t>	non </a:t>
            </a:r>
            <a:r>
              <a:rPr lang="id-ID" sz="2400" dirty="0"/>
              <a:t>blind watermarking (proses verifikasi watermark </a:t>
            </a:r>
            <a:r>
              <a:rPr lang="id-ID" sz="2400" dirty="0" smtClean="0"/>
              <a:t>		membutuhkan </a:t>
            </a:r>
            <a:r>
              <a:rPr lang="id-ID" sz="2400" dirty="0"/>
              <a:t>citra </a:t>
            </a:r>
            <a:r>
              <a:rPr lang="id-ID" sz="2400" dirty="0" smtClean="0"/>
              <a:t>asal</a:t>
            </a:r>
            <a:r>
              <a:rPr lang="id-ID" sz="2400" dirty="0"/>
              <a:t>)</a:t>
            </a:r>
            <a:r>
              <a:rPr lang="id-ID" sz="2400" dirty="0" smtClean="0"/>
              <a:t> </a:t>
            </a:r>
          </a:p>
        </p:txBody>
      </p:sp>
    </p:spTree>
    <p:extLst>
      <p:ext uri="{BB962C8B-B14F-4D97-AF65-F5344CB8AC3E}">
        <p14:creationId xmlns:p14="http://schemas.microsoft.com/office/powerpoint/2010/main" val="7759888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Sejarah Watermarking</a:t>
            </a:r>
            <a:endParaRPr lang="id-ID" dirty="0"/>
          </a:p>
        </p:txBody>
      </p:sp>
      <p:sp>
        <p:nvSpPr>
          <p:cNvPr id="3" name="Content Placeholder 2"/>
          <p:cNvSpPr>
            <a:spLocks noGrp="1"/>
          </p:cNvSpPr>
          <p:nvPr>
            <p:ph idx="1"/>
          </p:nvPr>
        </p:nvSpPr>
        <p:spPr>
          <a:xfrm>
            <a:off x="448965" y="2054655"/>
            <a:ext cx="8229600" cy="4470689"/>
          </a:xfrm>
        </p:spPr>
        <p:txBody>
          <a:bodyPr>
            <a:noAutofit/>
          </a:bodyPr>
          <a:lstStyle/>
          <a:p>
            <a:r>
              <a:rPr lang="id-ID" sz="2400" dirty="0"/>
              <a:t>Watermarking sudah ada sejak 700 tahun yang lalu. </a:t>
            </a:r>
            <a:endParaRPr lang="id-ID" sz="2400" dirty="0" smtClean="0"/>
          </a:p>
          <a:p>
            <a:r>
              <a:rPr lang="id-ID" sz="2400" dirty="0" smtClean="0"/>
              <a:t>Pada </a:t>
            </a:r>
            <a:r>
              <a:rPr lang="id-ID" sz="2400" dirty="0"/>
              <a:t>akhir abad 13, pabrik kertas di Fabriano, Italia, membuat kertas yang diberi watermark atau tanda-air dengan cara menekan bentuk cetakan gambar atau tulisan pada kertas yang baru setengah jadi. </a:t>
            </a:r>
            <a:endParaRPr lang="id-ID" sz="2400" dirty="0" smtClean="0"/>
          </a:p>
          <a:p>
            <a:r>
              <a:rPr lang="id-ID" sz="2400" dirty="0" smtClean="0"/>
              <a:t>Ketika </a:t>
            </a:r>
            <a:r>
              <a:rPr lang="id-ID" sz="2400" dirty="0"/>
              <a:t>kertas dikeringkan terbentuklah suatu kertas yang ber-watermark. </a:t>
            </a:r>
            <a:endParaRPr lang="id-ID" sz="2400" dirty="0" smtClean="0"/>
          </a:p>
          <a:p>
            <a:r>
              <a:rPr lang="id-ID" sz="2400" dirty="0" smtClean="0"/>
              <a:t>Kertas </a:t>
            </a:r>
            <a:r>
              <a:rPr lang="id-ID" sz="2400" dirty="0"/>
              <a:t>ini biasanya digunakan oleh seniman atau sastrawan untuk menulis karya mereka. Kertas yang sudah dibubuhi tanda-air tersebut sekalius dijadikan identifikasi bahwa karya seni di atasnya adalah milik mereka. </a:t>
            </a:r>
            <a:endParaRPr lang="id-ID" sz="2400" dirty="0" smtClean="0"/>
          </a:p>
        </p:txBody>
      </p:sp>
    </p:spTree>
    <p:extLst>
      <p:ext uri="{BB962C8B-B14F-4D97-AF65-F5344CB8AC3E}">
        <p14:creationId xmlns:p14="http://schemas.microsoft.com/office/powerpoint/2010/main" val="7759888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Sejarah Watermarking</a:t>
            </a:r>
            <a:endParaRPr lang="id-ID" dirty="0"/>
          </a:p>
        </p:txBody>
      </p:sp>
      <p:sp>
        <p:nvSpPr>
          <p:cNvPr id="3" name="Content Placeholder 2"/>
          <p:cNvSpPr>
            <a:spLocks noGrp="1"/>
          </p:cNvSpPr>
          <p:nvPr>
            <p:ph idx="1"/>
          </p:nvPr>
        </p:nvSpPr>
        <p:spPr>
          <a:xfrm>
            <a:off x="448965" y="2054655"/>
            <a:ext cx="8229600" cy="4470689"/>
          </a:xfrm>
        </p:spPr>
        <p:txBody>
          <a:bodyPr>
            <a:noAutofit/>
          </a:bodyPr>
          <a:lstStyle/>
          <a:p>
            <a:r>
              <a:rPr lang="id-ID" sz="2400" dirty="0"/>
              <a:t>Ide watermarking pada data digital (sehingga disebut digital watermarking) dikembangkan </a:t>
            </a:r>
            <a:endParaRPr lang="id-ID" sz="2400" dirty="0" smtClean="0"/>
          </a:p>
          <a:p>
            <a:pPr marL="0" indent="0">
              <a:buNone/>
            </a:pPr>
            <a:r>
              <a:rPr lang="id-ID" sz="2400" dirty="0"/>
              <a:t>	</a:t>
            </a:r>
            <a:r>
              <a:rPr lang="id-ID" sz="2400" dirty="0" smtClean="0"/>
              <a:t>di </a:t>
            </a:r>
            <a:r>
              <a:rPr lang="id-ID" sz="2400" dirty="0"/>
              <a:t>Jepang tahun 1990 dan </a:t>
            </a:r>
            <a:endParaRPr lang="id-ID" sz="2400" dirty="0" smtClean="0"/>
          </a:p>
          <a:p>
            <a:pPr marL="0" indent="0">
              <a:buNone/>
            </a:pPr>
            <a:r>
              <a:rPr lang="id-ID" sz="2400" dirty="0"/>
              <a:t>	</a:t>
            </a:r>
            <a:r>
              <a:rPr lang="id-ID" sz="2400" dirty="0" smtClean="0"/>
              <a:t>di </a:t>
            </a:r>
            <a:r>
              <a:rPr lang="id-ID" sz="2400" dirty="0"/>
              <a:t>Swiss tahun </a:t>
            </a:r>
            <a:r>
              <a:rPr lang="id-ID" sz="2400" dirty="0" smtClean="0"/>
              <a:t>1993</a:t>
            </a:r>
            <a:endParaRPr lang="id-ID" sz="2400" dirty="0"/>
          </a:p>
          <a:p>
            <a:pPr marL="0" indent="0">
              <a:buNone/>
            </a:pPr>
            <a:endParaRPr lang="id-ID" sz="2400" dirty="0" smtClean="0"/>
          </a:p>
          <a:p>
            <a:r>
              <a:rPr lang="id-ID" sz="2400" dirty="0" smtClean="0"/>
              <a:t>Digital </a:t>
            </a:r>
            <a:r>
              <a:rPr lang="id-ID" sz="2400" dirty="0"/>
              <a:t>watermarking semakin berkembang seiring dengan semakin meluasnya penggunaan internet, objek digital seperti video, </a:t>
            </a:r>
            <a:r>
              <a:rPr lang="id-ID" sz="2400" dirty="0" smtClean="0"/>
              <a:t>citra dan </a:t>
            </a:r>
            <a:r>
              <a:rPr lang="id-ID" sz="2400" dirty="0"/>
              <a:t>suara yang dapat dengan mudah digandakan dan disebarluaskan. </a:t>
            </a:r>
            <a:endParaRPr lang="id-ID" sz="2400" dirty="0" smtClean="0"/>
          </a:p>
        </p:txBody>
      </p:sp>
    </p:spTree>
    <p:extLst>
      <p:ext uri="{BB962C8B-B14F-4D97-AF65-F5344CB8AC3E}">
        <p14:creationId xmlns:p14="http://schemas.microsoft.com/office/powerpoint/2010/main" val="11469492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Perbedaan Steganografi dengan Watermarking </a:t>
            </a:r>
          </a:p>
        </p:txBody>
      </p:sp>
      <p:sp>
        <p:nvSpPr>
          <p:cNvPr id="3" name="Content Placeholder 2"/>
          <p:cNvSpPr>
            <a:spLocks noGrp="1"/>
          </p:cNvSpPr>
          <p:nvPr>
            <p:ph idx="1"/>
          </p:nvPr>
        </p:nvSpPr>
        <p:spPr/>
        <p:txBody>
          <a:bodyPr>
            <a:normAutofit/>
          </a:bodyPr>
          <a:lstStyle/>
          <a:p>
            <a:r>
              <a:rPr lang="id-ID" sz="2400" dirty="0"/>
              <a:t>Watermarking merupakan aplikasi dari steganografi, namun ada perbedaan antara keduanya. </a:t>
            </a:r>
            <a:endParaRPr lang="id-ID" sz="2400" dirty="0" smtClean="0"/>
          </a:p>
          <a:p>
            <a:r>
              <a:rPr lang="id-ID" sz="2400" dirty="0" smtClean="0"/>
              <a:t>Pada </a:t>
            </a:r>
            <a:r>
              <a:rPr lang="id-ID" sz="2400" dirty="0"/>
              <a:t>steganografi informasi rahasia disembunyikan di dalam media digital dimana media penampung tidak berarti </a:t>
            </a:r>
            <a:r>
              <a:rPr lang="id-ID" sz="2400" dirty="0" smtClean="0"/>
              <a:t>apa-apa</a:t>
            </a:r>
          </a:p>
          <a:p>
            <a:r>
              <a:rPr lang="id-ID" sz="2400" dirty="0" smtClean="0"/>
              <a:t>Pada </a:t>
            </a:r>
            <a:r>
              <a:rPr lang="id-ID" sz="2400" dirty="0"/>
              <a:t>watermarking justru media digital tersebut yang akan dilindungi kepemilikannya dengan pemberian label hak cipta. </a:t>
            </a:r>
            <a:endParaRPr lang="id-ID" sz="2400" dirty="0" smtClean="0"/>
          </a:p>
          <a:p>
            <a:r>
              <a:rPr lang="id-ID" sz="2400" dirty="0"/>
              <a:t>Meskipun steganografi dan watermarking tidak sama, namun secara prinsip proses penyisipan informasi ke dalam data digital tidak jauh berbeda. </a:t>
            </a:r>
            <a:r>
              <a:rPr lang="id-ID" sz="2400" dirty="0" smtClean="0"/>
              <a:t>   </a:t>
            </a:r>
            <a:endParaRPr lang="id-ID" sz="2400" dirty="0"/>
          </a:p>
        </p:txBody>
      </p:sp>
    </p:spTree>
    <p:extLst>
      <p:ext uri="{BB962C8B-B14F-4D97-AF65-F5344CB8AC3E}">
        <p14:creationId xmlns:p14="http://schemas.microsoft.com/office/powerpoint/2010/main" val="23545754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Perbedaan Steganografi dengan Watermarking </a:t>
            </a:r>
          </a:p>
        </p:txBody>
      </p:sp>
      <p:sp>
        <p:nvSpPr>
          <p:cNvPr id="3" name="Content Placeholder 2"/>
          <p:cNvSpPr>
            <a:spLocks noGrp="1"/>
          </p:cNvSpPr>
          <p:nvPr>
            <p:ph idx="1"/>
          </p:nvPr>
        </p:nvSpPr>
        <p:spPr/>
        <p:txBody>
          <a:bodyPr>
            <a:normAutofit/>
          </a:bodyPr>
          <a:lstStyle/>
          <a:p>
            <a:r>
              <a:rPr lang="id-ID" sz="2400" dirty="0" smtClean="0"/>
              <a:t>Data </a:t>
            </a:r>
            <a:r>
              <a:rPr lang="id-ID" sz="2400" dirty="0"/>
              <a:t>watermark yang lazim disisipkan ke dalam data digital adalah teks, citra, atau suara. </a:t>
            </a:r>
            <a:endParaRPr lang="id-ID" sz="2400" dirty="0" smtClean="0"/>
          </a:p>
          <a:p>
            <a:r>
              <a:rPr lang="id-ID" sz="2400" dirty="0" smtClean="0"/>
              <a:t>Watermark </a:t>
            </a:r>
            <a:r>
              <a:rPr lang="id-ID" sz="2400" dirty="0"/>
              <a:t>berupa teks misalnya pernyataan atau pesan yang mengindikasikan kepemilikan dokumen (copyright notification). </a:t>
            </a:r>
            <a:endParaRPr lang="id-ID" sz="2400" dirty="0" smtClean="0"/>
          </a:p>
          <a:p>
            <a:r>
              <a:rPr lang="id-ID" sz="2400" dirty="0" smtClean="0"/>
              <a:t>Watermark </a:t>
            </a:r>
            <a:r>
              <a:rPr lang="id-ID" sz="2400" dirty="0"/>
              <a:t>berupa teks mengandung kelemahan karena kesalahan satu bit akan menghasilkan hasil teks yang berbeda pada waktu verifikasi (ektraksi). </a:t>
            </a:r>
          </a:p>
          <a:p>
            <a:endParaRPr lang="id-ID" dirty="0"/>
          </a:p>
        </p:txBody>
      </p:sp>
    </p:spTree>
    <p:extLst>
      <p:ext uri="{BB962C8B-B14F-4D97-AF65-F5344CB8AC3E}">
        <p14:creationId xmlns:p14="http://schemas.microsoft.com/office/powerpoint/2010/main" val="5778322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Perbedaan Steganografi dengan Watermarking </a:t>
            </a:r>
          </a:p>
        </p:txBody>
      </p:sp>
      <p:sp>
        <p:nvSpPr>
          <p:cNvPr id="3" name="Content Placeholder 2"/>
          <p:cNvSpPr>
            <a:spLocks noGrp="1"/>
          </p:cNvSpPr>
          <p:nvPr>
            <p:ph idx="1"/>
          </p:nvPr>
        </p:nvSpPr>
        <p:spPr/>
        <p:txBody>
          <a:bodyPr>
            <a:normAutofit/>
          </a:bodyPr>
          <a:lstStyle/>
          <a:p>
            <a:r>
              <a:rPr lang="id-ID" sz="2400" dirty="0"/>
              <a:t>Watermark berupa suara atau citra lebih disukai karena kesalahan pada beberapa bit watermark tidak menghasilkan perubahan yang berarti pada  waktu verifikasi. </a:t>
            </a:r>
            <a:endParaRPr lang="id-ID" sz="2400" dirty="0" smtClean="0"/>
          </a:p>
          <a:p>
            <a:r>
              <a:rPr lang="id-ID" sz="2400" dirty="0" smtClean="0"/>
              <a:t>Hasil </a:t>
            </a:r>
            <a:r>
              <a:rPr lang="id-ID" sz="2400" dirty="0"/>
              <a:t>ekstraksi watermark yang mengandung kesalahan tersebut masih dapat dipersepsi secara visual (atau secara pendengaran jika watermark-nya berupa suara). </a:t>
            </a:r>
            <a:endParaRPr lang="id-ID" sz="2400" dirty="0" smtClean="0"/>
          </a:p>
          <a:p>
            <a:r>
              <a:rPr lang="id-ID" sz="2400" dirty="0" smtClean="0"/>
              <a:t>Citra </a:t>
            </a:r>
            <a:r>
              <a:rPr lang="id-ID" sz="2400" dirty="0"/>
              <a:t>yang sering digunakan sebagai watermark biasanya logo perusahaan atau lambang. </a:t>
            </a:r>
          </a:p>
        </p:txBody>
      </p:sp>
    </p:spTree>
    <p:extLst>
      <p:ext uri="{BB962C8B-B14F-4D97-AF65-F5344CB8AC3E}">
        <p14:creationId xmlns:p14="http://schemas.microsoft.com/office/powerpoint/2010/main" val="5778322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Penyisipan Watermark</a:t>
            </a:r>
            <a:endParaRPr lang="id-ID" dirty="0"/>
          </a:p>
        </p:txBody>
      </p:sp>
      <p:sp>
        <p:nvSpPr>
          <p:cNvPr id="3" name="Content Placeholder 2"/>
          <p:cNvSpPr>
            <a:spLocks noGrp="1"/>
          </p:cNvSpPr>
          <p:nvPr>
            <p:ph idx="1"/>
          </p:nvPr>
        </p:nvSpPr>
        <p:spPr/>
        <p:txBody>
          <a:bodyPr>
            <a:normAutofit/>
          </a:bodyPr>
          <a:lstStyle/>
          <a:p>
            <a:r>
              <a:rPr lang="id-ID" sz="2400" dirty="0"/>
              <a:t>Di sini kita hanya meninjau watermarking pada citra digital. </a:t>
            </a:r>
            <a:endParaRPr lang="id-ID" sz="2400" dirty="0" smtClean="0"/>
          </a:p>
          <a:p>
            <a:r>
              <a:rPr lang="id-ID" sz="2400" dirty="0" smtClean="0"/>
              <a:t>Proses </a:t>
            </a:r>
            <a:r>
              <a:rPr lang="id-ID" sz="2400" dirty="0"/>
              <a:t>penyisipan watermark ke dalam citra disebut </a:t>
            </a:r>
            <a:r>
              <a:rPr lang="id-ID" sz="2400" dirty="0" smtClean="0"/>
              <a:t>encoding. </a:t>
            </a:r>
          </a:p>
          <a:p>
            <a:r>
              <a:rPr lang="id-ID" sz="2400" dirty="0" smtClean="0"/>
              <a:t>Encoding </a:t>
            </a:r>
            <a:r>
              <a:rPr lang="id-ID" sz="2400" dirty="0"/>
              <a:t>dapat disertai dengan pemasukan kunci atau tidak memerlukan kunci. </a:t>
            </a:r>
            <a:endParaRPr lang="id-ID" sz="2400" dirty="0" smtClean="0"/>
          </a:p>
          <a:p>
            <a:r>
              <a:rPr lang="id-ID" sz="2400" dirty="0" smtClean="0"/>
              <a:t>Kunci </a:t>
            </a:r>
            <a:r>
              <a:rPr lang="id-ID" sz="2400" dirty="0"/>
              <a:t>diperlukan agar watermark hanya dapat diekstraksi oleh pihak yang sah. </a:t>
            </a:r>
            <a:endParaRPr lang="id-ID" sz="2400" dirty="0" smtClean="0"/>
          </a:p>
          <a:p>
            <a:r>
              <a:rPr lang="id-ID" sz="2400" dirty="0" smtClean="0"/>
              <a:t>Kunci </a:t>
            </a:r>
            <a:r>
              <a:rPr lang="id-ID" sz="2400" dirty="0"/>
              <a:t>juga dimaksudkan untuk mencegah watermark dihapus oleh pihak yang tidak berhak</a:t>
            </a:r>
          </a:p>
        </p:txBody>
      </p:sp>
    </p:spTree>
    <p:extLst>
      <p:ext uri="{BB962C8B-B14F-4D97-AF65-F5344CB8AC3E}">
        <p14:creationId xmlns:p14="http://schemas.microsoft.com/office/powerpoint/2010/main" val="1494040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Penyisipan Watermark</a:t>
            </a:r>
          </a:p>
        </p:txBody>
      </p:sp>
      <p:sp>
        <p:nvSpPr>
          <p:cNvPr id="3" name="Content Placeholder 2"/>
          <p:cNvSpPr>
            <a:spLocks noGrp="1"/>
          </p:cNvSpPr>
          <p:nvPr>
            <p:ph idx="1"/>
          </p:nvPr>
        </p:nvSpPr>
        <p:spPr/>
        <p:txBody>
          <a:bodyPr/>
          <a:lstStyle/>
          <a:p>
            <a:r>
              <a:rPr lang="id-ID" dirty="0" smtClean="0"/>
              <a:t>Proses penyisipan watermark pada citra digital</a:t>
            </a:r>
            <a:endParaRPr lang="id-ID" dirty="0"/>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1235" t="13492" r="29722" b="56151"/>
          <a:stretch/>
        </p:blipFill>
        <p:spPr bwMode="auto">
          <a:xfrm>
            <a:off x="1436216" y="2977379"/>
            <a:ext cx="6304136" cy="2755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27025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Verifikasi Watermark </a:t>
            </a:r>
          </a:p>
        </p:txBody>
      </p:sp>
      <p:sp>
        <p:nvSpPr>
          <p:cNvPr id="3" name="Content Placeholder 2"/>
          <p:cNvSpPr>
            <a:spLocks noGrp="1"/>
          </p:cNvSpPr>
          <p:nvPr>
            <p:ph idx="1"/>
          </p:nvPr>
        </p:nvSpPr>
        <p:spPr/>
        <p:txBody>
          <a:bodyPr>
            <a:normAutofit/>
          </a:bodyPr>
          <a:lstStyle/>
          <a:p>
            <a:r>
              <a:rPr lang="id-ID" dirty="0"/>
              <a:t>Verifikasi watermark dilakukan untuk membuktikan status kepemilikan citra digital yang disengketakan. </a:t>
            </a:r>
            <a:endParaRPr lang="id-ID" dirty="0" smtClean="0"/>
          </a:p>
          <a:p>
            <a:endParaRPr lang="id-ID" dirty="0" smtClean="0"/>
          </a:p>
          <a:p>
            <a:r>
              <a:rPr lang="id-ID" dirty="0" smtClean="0"/>
              <a:t>Verifikasi </a:t>
            </a:r>
            <a:r>
              <a:rPr lang="id-ID" dirty="0"/>
              <a:t>watermark terdiri atas dua </a:t>
            </a:r>
            <a:r>
              <a:rPr lang="id-ID" dirty="0" smtClean="0"/>
              <a:t>sub-proses </a:t>
            </a:r>
          </a:p>
          <a:p>
            <a:pPr marL="0" indent="0">
              <a:buNone/>
            </a:pPr>
            <a:r>
              <a:rPr lang="id-ID" dirty="0"/>
              <a:t>	</a:t>
            </a:r>
            <a:r>
              <a:rPr lang="id-ID" dirty="0" smtClean="0"/>
              <a:t>ekstraksi </a:t>
            </a:r>
            <a:r>
              <a:rPr lang="id-ID" dirty="0"/>
              <a:t>watermark </a:t>
            </a:r>
          </a:p>
          <a:p>
            <a:pPr marL="0" indent="0">
              <a:buNone/>
            </a:pPr>
            <a:r>
              <a:rPr lang="id-ID" dirty="0" smtClean="0"/>
              <a:t>	pembandingan</a:t>
            </a:r>
            <a:endParaRPr lang="id-ID" dirty="0"/>
          </a:p>
        </p:txBody>
      </p:sp>
    </p:spTree>
    <p:extLst>
      <p:ext uri="{BB962C8B-B14F-4D97-AF65-F5344CB8AC3E}">
        <p14:creationId xmlns:p14="http://schemas.microsoft.com/office/powerpoint/2010/main" val="5697681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 Verifikasi Watermark </a:t>
            </a:r>
          </a:p>
        </p:txBody>
      </p:sp>
      <p:sp>
        <p:nvSpPr>
          <p:cNvPr id="3" name="Content Placeholder 2"/>
          <p:cNvSpPr>
            <a:spLocks noGrp="1"/>
          </p:cNvSpPr>
          <p:nvPr>
            <p:ph idx="1"/>
          </p:nvPr>
        </p:nvSpPr>
        <p:spPr/>
        <p:txBody>
          <a:bodyPr>
            <a:normAutofit lnSpcReduction="10000"/>
          </a:bodyPr>
          <a:lstStyle/>
          <a:p>
            <a:r>
              <a:rPr lang="id-ID" sz="2400" dirty="0" smtClean="0"/>
              <a:t>Sub-proses </a:t>
            </a:r>
            <a:r>
              <a:rPr lang="id-ID" sz="2400" dirty="0"/>
              <a:t>ekstraksi watermark disebut juga </a:t>
            </a:r>
            <a:r>
              <a:rPr lang="id-ID" sz="2400" dirty="0" smtClean="0"/>
              <a:t>decoding</a:t>
            </a:r>
          </a:p>
          <a:p>
            <a:r>
              <a:rPr lang="id-ID" sz="2400" dirty="0" smtClean="0"/>
              <a:t>bertujuan </a:t>
            </a:r>
            <a:r>
              <a:rPr lang="id-ID" sz="2400" dirty="0"/>
              <a:t>mengungkap watermark dari dalam citra. </a:t>
            </a:r>
            <a:endParaRPr lang="id-ID" sz="2400" dirty="0" smtClean="0"/>
          </a:p>
          <a:p>
            <a:r>
              <a:rPr lang="id-ID" sz="2400" dirty="0" smtClean="0"/>
              <a:t>Decoding </a:t>
            </a:r>
            <a:r>
              <a:rPr lang="id-ID" sz="2400" dirty="0"/>
              <a:t>dapat mengikutsertakan citra asal (yang belum diberi watermark) atau tidak sama </a:t>
            </a:r>
            <a:r>
              <a:rPr lang="id-ID" sz="2400" dirty="0" smtClean="0"/>
              <a:t>sekali</a:t>
            </a:r>
          </a:p>
          <a:p>
            <a:r>
              <a:rPr lang="id-ID" sz="2400" dirty="0" smtClean="0"/>
              <a:t>karena </a:t>
            </a:r>
            <a:r>
              <a:rPr lang="id-ID" sz="2400" dirty="0"/>
              <a:t>beberapa skema watermarking memang menggunakan citra asal dalam proses decoding untuk meningkatkan unjuk kerja yang lebih baik </a:t>
            </a:r>
            <a:endParaRPr lang="id-ID" sz="2400" dirty="0" smtClean="0"/>
          </a:p>
          <a:p>
            <a:r>
              <a:rPr lang="id-ID" sz="2400" dirty="0"/>
              <a:t>Sub-proses pembandingan bertujuan membandingkan watermark yang diungkap dengan watermark asli dan memberi keputusan tentang watermark tersebut</a:t>
            </a:r>
          </a:p>
        </p:txBody>
      </p:sp>
    </p:spTree>
    <p:extLst>
      <p:ext uri="{BB962C8B-B14F-4D97-AF65-F5344CB8AC3E}">
        <p14:creationId xmlns:p14="http://schemas.microsoft.com/office/powerpoint/2010/main" val="38647443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Verifikasi Watermark</a:t>
            </a:r>
          </a:p>
        </p:txBody>
      </p:sp>
      <p:sp>
        <p:nvSpPr>
          <p:cNvPr id="3" name="Content Placeholder 2"/>
          <p:cNvSpPr>
            <a:spLocks noGrp="1"/>
          </p:cNvSpPr>
          <p:nvPr>
            <p:ph idx="1"/>
          </p:nvPr>
        </p:nvSpPr>
        <p:spPr/>
        <p:txBody>
          <a:bodyPr/>
          <a:lstStyle/>
          <a:p>
            <a:r>
              <a:rPr lang="id-ID" dirty="0" smtClean="0"/>
              <a:t>Proses verifikasi watermark pada citra digital</a:t>
            </a:r>
            <a:endParaRPr lang="id-ID" dirty="0"/>
          </a:p>
        </p:txBody>
      </p:sp>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111" t="26984" r="27156" b="43986"/>
          <a:stretch/>
        </p:blipFill>
        <p:spPr bwMode="auto">
          <a:xfrm>
            <a:off x="923541" y="2780928"/>
            <a:ext cx="7104843"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48430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Tujuan Watermarking Lainnya</a:t>
            </a:r>
          </a:p>
        </p:txBody>
      </p:sp>
      <p:sp>
        <p:nvSpPr>
          <p:cNvPr id="3" name="Content Placeholder 2"/>
          <p:cNvSpPr>
            <a:spLocks noGrp="1"/>
          </p:cNvSpPr>
          <p:nvPr>
            <p:ph idx="1"/>
          </p:nvPr>
        </p:nvSpPr>
        <p:spPr>
          <a:xfrm>
            <a:off x="448965" y="2054655"/>
            <a:ext cx="8229600" cy="4542697"/>
          </a:xfrm>
        </p:spPr>
        <p:txBody>
          <a:bodyPr>
            <a:normAutofit/>
          </a:bodyPr>
          <a:lstStyle/>
          <a:p>
            <a:pPr marL="0" indent="0">
              <a:buNone/>
            </a:pPr>
            <a:r>
              <a:rPr lang="id-ID" sz="2400" dirty="0"/>
              <a:t>Selain untuk tujuan pelabelan hak cipta (copyright labelling), watermarking juga dimanfaatkan untuk tujuan-tujuan lain sebagai </a:t>
            </a:r>
            <a:r>
              <a:rPr lang="id-ID" sz="2400" dirty="0" smtClean="0"/>
              <a:t>berikut: </a:t>
            </a:r>
          </a:p>
          <a:p>
            <a:pPr marL="514350" indent="-514350">
              <a:buAutoNum type="arabicPeriod"/>
            </a:pPr>
            <a:r>
              <a:rPr lang="id-ID" sz="2400" dirty="0" smtClean="0">
                <a:solidFill>
                  <a:srgbClr val="FFFF00"/>
                </a:solidFill>
              </a:rPr>
              <a:t>Tamper-proofing</a:t>
            </a:r>
            <a:r>
              <a:rPr lang="id-ID" sz="2400" dirty="0"/>
              <a:t>. Watermarking digunakan sebagai alat untuk mengidentifikasi atau menunjukkan bahwa data digital telah mengalami perubahan dari aslinya. </a:t>
            </a:r>
            <a:endParaRPr lang="id-ID" sz="2400" dirty="0" smtClean="0"/>
          </a:p>
          <a:p>
            <a:pPr marL="514350" indent="-514350">
              <a:buAutoNum type="arabicPeriod"/>
            </a:pPr>
            <a:r>
              <a:rPr lang="id-ID" sz="2400" dirty="0" smtClean="0">
                <a:solidFill>
                  <a:srgbClr val="FFFF00"/>
                </a:solidFill>
              </a:rPr>
              <a:t>Feature </a:t>
            </a:r>
            <a:r>
              <a:rPr lang="id-ID" sz="2400" dirty="0">
                <a:solidFill>
                  <a:srgbClr val="FFFF00"/>
                </a:solidFill>
              </a:rPr>
              <a:t>location</a:t>
            </a:r>
            <a:r>
              <a:rPr lang="id-ID" sz="2400" dirty="0"/>
              <a:t>. Watermarking digunakan untuk mengidentifikasi isi dari data digital pada lokasi-lokasi tertentu. </a:t>
            </a:r>
            <a:endParaRPr lang="id-ID" sz="2400" dirty="0" smtClean="0"/>
          </a:p>
          <a:p>
            <a:pPr marL="514350" indent="-514350">
              <a:buAutoNum type="arabicPeriod"/>
            </a:pPr>
            <a:r>
              <a:rPr lang="id-ID" sz="2400" dirty="0" smtClean="0">
                <a:solidFill>
                  <a:srgbClr val="FFFF00"/>
                </a:solidFill>
              </a:rPr>
              <a:t>Annotation/caption</a:t>
            </a:r>
            <a:r>
              <a:rPr lang="id-ID" sz="2400" dirty="0"/>
              <a:t>. Watermarking digunakan hanya sebagai keterangan tentang data digital itu sendiri.</a:t>
            </a:r>
          </a:p>
        </p:txBody>
      </p:sp>
    </p:spTree>
    <p:extLst>
      <p:ext uri="{BB962C8B-B14F-4D97-AF65-F5344CB8AC3E}">
        <p14:creationId xmlns:p14="http://schemas.microsoft.com/office/powerpoint/2010/main" val="3025124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 pada Media Digital Lain</a:t>
            </a:r>
          </a:p>
        </p:txBody>
      </p:sp>
      <p:sp>
        <p:nvSpPr>
          <p:cNvPr id="3" name="Content Placeholder 2"/>
          <p:cNvSpPr>
            <a:spLocks noGrp="1"/>
          </p:cNvSpPr>
          <p:nvPr>
            <p:ph idx="1"/>
          </p:nvPr>
        </p:nvSpPr>
        <p:spPr>
          <a:xfrm>
            <a:off x="448965" y="2054655"/>
            <a:ext cx="8229600" cy="4470689"/>
          </a:xfrm>
        </p:spPr>
        <p:txBody>
          <a:bodyPr>
            <a:normAutofit/>
          </a:bodyPr>
          <a:lstStyle/>
          <a:p>
            <a:r>
              <a:rPr lang="id-ID" sz="2400" dirty="0"/>
              <a:t>Sebagian besar penelitian, </a:t>
            </a:r>
            <a:r>
              <a:rPr lang="id-ID" sz="2400" dirty="0" smtClean="0"/>
              <a:t>publikasi dan </a:t>
            </a:r>
            <a:r>
              <a:rPr lang="id-ID" sz="2400" dirty="0"/>
              <a:t>aplikasi di bidang watermarking ditujuan untuk citra digital. </a:t>
            </a:r>
            <a:endParaRPr lang="id-ID" sz="2400" dirty="0" smtClean="0"/>
          </a:p>
          <a:p>
            <a:r>
              <a:rPr lang="id-ID" sz="2400" dirty="0" smtClean="0"/>
              <a:t>Namun</a:t>
            </a:r>
            <a:r>
              <a:rPr lang="id-ID" sz="2400" dirty="0"/>
              <a:t>, watermarking juga dapat diterapkan pada jenis multimedia lain  seperti suara (misalnya musik MP3), video, dan teks.  </a:t>
            </a:r>
          </a:p>
          <a:p>
            <a:r>
              <a:rPr lang="id-ID" sz="2400" dirty="0" smtClean="0"/>
              <a:t>Sedangkan </a:t>
            </a:r>
            <a:r>
              <a:rPr lang="id-ID" sz="2400" dirty="0"/>
              <a:t>watermarking pada video digital harus sedemikian rupa sehingga peralihan gambar dari satu frame ke frame lainnya harus tetap baik dan tidak terlihat dimodifikasi. </a:t>
            </a:r>
            <a:endParaRPr lang="id-ID" sz="2400" dirty="0" smtClean="0"/>
          </a:p>
          <a:p>
            <a:r>
              <a:rPr lang="id-ID" sz="2400" dirty="0" smtClean="0"/>
              <a:t>Karena </a:t>
            </a:r>
            <a:r>
              <a:rPr lang="id-ID" sz="2400" dirty="0"/>
              <a:t>video digital ukurannya relatif besar daripada citra, maka watermark yang disisipkan dapat lebih banyak. </a:t>
            </a:r>
          </a:p>
        </p:txBody>
      </p:sp>
    </p:spTree>
    <p:extLst>
      <p:ext uri="{BB962C8B-B14F-4D97-AF65-F5344CB8AC3E}">
        <p14:creationId xmlns:p14="http://schemas.microsoft.com/office/powerpoint/2010/main" val="11195727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 pada Media Digital Lain</a:t>
            </a:r>
          </a:p>
        </p:txBody>
      </p:sp>
      <p:sp>
        <p:nvSpPr>
          <p:cNvPr id="3" name="Content Placeholder 2"/>
          <p:cNvSpPr>
            <a:spLocks noGrp="1"/>
          </p:cNvSpPr>
          <p:nvPr>
            <p:ph idx="1"/>
          </p:nvPr>
        </p:nvSpPr>
        <p:spPr>
          <a:xfrm>
            <a:off x="448965" y="2054655"/>
            <a:ext cx="8229600" cy="4542697"/>
          </a:xfrm>
        </p:spPr>
        <p:txBody>
          <a:bodyPr>
            <a:normAutofit fontScale="85000" lnSpcReduction="10000"/>
          </a:bodyPr>
          <a:lstStyle/>
          <a:p>
            <a:r>
              <a:rPr lang="id-ID" dirty="0"/>
              <a:t>Khusus watermarking pada data audio, kehati-hatian perlu dilakukan pada perancangan algoritma watermarking-nya, karena suara lebih sensitif daripada </a:t>
            </a:r>
            <a:r>
              <a:rPr lang="id-ID" dirty="0" smtClean="0"/>
              <a:t>gambar</a:t>
            </a:r>
          </a:p>
          <a:p>
            <a:r>
              <a:rPr lang="id-ID" dirty="0" smtClean="0"/>
              <a:t>Hal </a:t>
            </a:r>
            <a:r>
              <a:rPr lang="id-ID" dirty="0"/>
              <a:t>ini berarti suara digital lebih mudah rusak bila ditambahkan watermarking.  </a:t>
            </a:r>
          </a:p>
          <a:p>
            <a:r>
              <a:rPr lang="id-ID" dirty="0" smtClean="0"/>
              <a:t>Saat </a:t>
            </a:r>
            <a:r>
              <a:rPr lang="id-ID" dirty="0"/>
              <a:t>ini, Microsoft sedang meneliti untuk mengembangkan sistem watermarking untuk audio </a:t>
            </a:r>
            <a:r>
              <a:rPr lang="id-ID" dirty="0" smtClean="0"/>
              <a:t>digital yang </a:t>
            </a:r>
            <a:r>
              <a:rPr lang="id-ID" dirty="0"/>
              <a:t>akan dimasukkan ke dalam media player Windows.  </a:t>
            </a:r>
            <a:endParaRPr lang="id-ID" dirty="0" smtClean="0"/>
          </a:p>
          <a:p>
            <a:r>
              <a:rPr lang="id-ID" dirty="0" smtClean="0"/>
              <a:t>Dengan </a:t>
            </a:r>
            <a:r>
              <a:rPr lang="id-ID" dirty="0"/>
              <a:t>sistem watermarking ini, data seperti informasi lisensi disisipkan ke dalam musik/lagu; media player tidak akan memainkan file audio yang memuat watermark yang salah.</a:t>
            </a:r>
          </a:p>
        </p:txBody>
      </p:sp>
    </p:spTree>
    <p:extLst>
      <p:ext uri="{BB962C8B-B14F-4D97-AF65-F5344CB8AC3E}">
        <p14:creationId xmlns:p14="http://schemas.microsoft.com/office/powerpoint/2010/main" val="20285713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 pada Media Digital Lain</a:t>
            </a:r>
          </a:p>
        </p:txBody>
      </p:sp>
      <p:sp>
        <p:nvSpPr>
          <p:cNvPr id="3" name="Content Placeholder 2"/>
          <p:cNvSpPr>
            <a:spLocks noGrp="1"/>
          </p:cNvSpPr>
          <p:nvPr>
            <p:ph idx="1"/>
          </p:nvPr>
        </p:nvSpPr>
        <p:spPr/>
        <p:txBody>
          <a:bodyPr/>
          <a:lstStyle/>
          <a:p>
            <a:r>
              <a:rPr lang="id-ID" dirty="0" smtClean="0"/>
              <a:t>Watermarking </a:t>
            </a:r>
            <a:r>
              <a:rPr lang="id-ID" dirty="0"/>
              <a:t>pada dokumen teks menggunakan metode yang berbeda daripada 3 media lainnya. </a:t>
            </a:r>
            <a:endParaRPr lang="id-ID" dirty="0" smtClean="0"/>
          </a:p>
          <a:p>
            <a:r>
              <a:rPr lang="id-ID" dirty="0" smtClean="0"/>
              <a:t>Salah </a:t>
            </a:r>
            <a:r>
              <a:rPr lang="id-ID" dirty="0"/>
              <a:t>satunya dengan menyisipkan spasi antara dua buah kata atau antara dua buah kalimat di dalam dokumen. </a:t>
            </a:r>
          </a:p>
        </p:txBody>
      </p:sp>
    </p:spTree>
    <p:extLst>
      <p:ext uri="{BB962C8B-B14F-4D97-AF65-F5344CB8AC3E}">
        <p14:creationId xmlns:p14="http://schemas.microsoft.com/office/powerpoint/2010/main" val="20285713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 pada Program Komersil </a:t>
            </a:r>
          </a:p>
        </p:txBody>
      </p:sp>
      <p:sp>
        <p:nvSpPr>
          <p:cNvPr id="3" name="Content Placeholder 2"/>
          <p:cNvSpPr>
            <a:spLocks noGrp="1"/>
          </p:cNvSpPr>
          <p:nvPr>
            <p:ph idx="1"/>
          </p:nvPr>
        </p:nvSpPr>
        <p:spPr/>
        <p:txBody>
          <a:bodyPr>
            <a:normAutofit/>
          </a:bodyPr>
          <a:lstStyle/>
          <a:p>
            <a:r>
              <a:rPr lang="id-ID" sz="2400" dirty="0"/>
              <a:t>Banyak program multimedia komersil dilengkapi dengan menu untuk menambahkan watermark, </a:t>
            </a:r>
            <a:r>
              <a:rPr lang="id-ID" sz="2400" dirty="0" smtClean="0"/>
              <a:t>seperti</a:t>
            </a:r>
          </a:p>
          <a:p>
            <a:pPr marL="0" indent="0">
              <a:buNone/>
            </a:pPr>
            <a:r>
              <a:rPr lang="id-ID" sz="2400" dirty="0"/>
              <a:t>	</a:t>
            </a:r>
            <a:r>
              <a:rPr lang="id-ID" sz="2400" dirty="0" smtClean="0"/>
              <a:t>Adobe </a:t>
            </a:r>
            <a:r>
              <a:rPr lang="id-ID" sz="2400" dirty="0"/>
              <a:t>Photoshop 5.5 (www.adobe.com) </a:t>
            </a:r>
          </a:p>
          <a:p>
            <a:pPr marL="0" indent="0">
              <a:buNone/>
            </a:pPr>
            <a:r>
              <a:rPr lang="id-ID" sz="2400" dirty="0" smtClean="0"/>
              <a:t>	PaintShop </a:t>
            </a:r>
            <a:r>
              <a:rPr lang="id-ID" sz="2400" dirty="0"/>
              <a:t>Pro. 6.  </a:t>
            </a:r>
          </a:p>
        </p:txBody>
      </p:sp>
    </p:spTree>
    <p:extLst>
      <p:ext uri="{BB962C8B-B14F-4D97-AF65-F5344CB8AC3E}">
        <p14:creationId xmlns:p14="http://schemas.microsoft.com/office/powerpoint/2010/main" val="404668135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 pada Program Komersil </a:t>
            </a:r>
          </a:p>
        </p:txBody>
      </p:sp>
      <p:sp>
        <p:nvSpPr>
          <p:cNvPr id="3" name="Content Placeholder 2"/>
          <p:cNvSpPr>
            <a:spLocks noGrp="1"/>
          </p:cNvSpPr>
          <p:nvPr>
            <p:ph idx="1"/>
          </p:nvPr>
        </p:nvSpPr>
        <p:spPr/>
        <p:txBody>
          <a:bodyPr>
            <a:normAutofit/>
          </a:bodyPr>
          <a:lstStyle/>
          <a:p>
            <a:pPr marL="0" indent="0">
              <a:buNone/>
            </a:pPr>
            <a:r>
              <a:rPr lang="id-ID" sz="2400" dirty="0"/>
              <a:t>Contoh menu watermark pada program Paintshop Pro. </a:t>
            </a:r>
            <a:r>
              <a:rPr lang="id-ID" sz="2400" dirty="0" smtClean="0"/>
              <a:t>6</a:t>
            </a:r>
            <a:endParaRPr lang="id-ID" sz="2400" dirty="0"/>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782" t="34324" r="29721" b="10318"/>
          <a:stretch/>
        </p:blipFill>
        <p:spPr bwMode="auto">
          <a:xfrm>
            <a:off x="2195736" y="2636912"/>
            <a:ext cx="5376595"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187865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 pada Program Komersil </a:t>
            </a:r>
          </a:p>
        </p:txBody>
      </p:sp>
      <p:pic>
        <p:nvPicPr>
          <p:cNvPr id="1126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3689" t="48106" r="33155" b="9127"/>
          <a:stretch/>
        </p:blipFill>
        <p:spPr bwMode="auto">
          <a:xfrm>
            <a:off x="4506554" y="3212976"/>
            <a:ext cx="4313918" cy="3128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660" t="1388" r="34555" b="60248"/>
          <a:stretch/>
        </p:blipFill>
        <p:spPr bwMode="auto">
          <a:xfrm>
            <a:off x="336646" y="2062786"/>
            <a:ext cx="3875314" cy="2806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187865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 pada Program Komersil </a:t>
            </a:r>
          </a:p>
        </p:txBody>
      </p:sp>
      <p:sp>
        <p:nvSpPr>
          <p:cNvPr id="3" name="Content Placeholder 2"/>
          <p:cNvSpPr>
            <a:spLocks noGrp="1"/>
          </p:cNvSpPr>
          <p:nvPr>
            <p:ph idx="1"/>
          </p:nvPr>
        </p:nvSpPr>
        <p:spPr/>
        <p:txBody>
          <a:bodyPr>
            <a:normAutofit/>
          </a:bodyPr>
          <a:lstStyle/>
          <a:p>
            <a:r>
              <a:rPr lang="id-ID" sz="2400" dirty="0" smtClean="0"/>
              <a:t>Citra setelah pengisian informasi watermark</a:t>
            </a:r>
            <a:endParaRPr lang="id-ID" sz="2400" dirty="0"/>
          </a:p>
        </p:txBody>
      </p:sp>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9941" t="6699" r="39615" b="57341"/>
          <a:stretch/>
        </p:blipFill>
        <p:spPr bwMode="auto">
          <a:xfrm>
            <a:off x="2339752" y="2708920"/>
            <a:ext cx="3744416" cy="3702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71970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 pada Program Komersil </a:t>
            </a:r>
          </a:p>
        </p:txBody>
      </p:sp>
      <p:sp>
        <p:nvSpPr>
          <p:cNvPr id="3" name="Content Placeholder 2"/>
          <p:cNvSpPr>
            <a:spLocks noGrp="1"/>
          </p:cNvSpPr>
          <p:nvPr>
            <p:ph idx="1"/>
          </p:nvPr>
        </p:nvSpPr>
        <p:spPr/>
        <p:txBody>
          <a:bodyPr>
            <a:normAutofit/>
          </a:bodyPr>
          <a:lstStyle/>
          <a:p>
            <a:r>
              <a:rPr lang="id-ID" sz="2400" dirty="0"/>
              <a:t>Perangkat lunak digital watermarking dari Blue Spike’s GiovanniTM (www.bluespike.com) menggunakan kunci kriptografi untuk membangkitkan watermark ke dalam musik dan citra digital. </a:t>
            </a:r>
          </a:p>
          <a:p>
            <a:r>
              <a:rPr lang="id-ID" sz="2400" dirty="0" smtClean="0"/>
              <a:t>Perusahaan </a:t>
            </a:r>
            <a:r>
              <a:rPr lang="id-ID" sz="2400" dirty="0"/>
              <a:t>software yang menawarkan solusi digital watermarking adalah </a:t>
            </a:r>
            <a:endParaRPr lang="id-ID" sz="2400" dirty="0" smtClean="0"/>
          </a:p>
          <a:p>
            <a:pPr marL="0" indent="0">
              <a:buNone/>
            </a:pPr>
            <a:r>
              <a:rPr lang="id-ID" sz="2400" dirty="0"/>
              <a:t>	</a:t>
            </a:r>
            <a:r>
              <a:rPr lang="id-ID" sz="2400" dirty="0" smtClean="0"/>
              <a:t>Digimarc </a:t>
            </a:r>
            <a:r>
              <a:rPr lang="id-ID" sz="2400" dirty="0"/>
              <a:t>(www.digimark.com) dan </a:t>
            </a:r>
            <a:endParaRPr lang="id-ID" sz="2400" dirty="0" smtClean="0"/>
          </a:p>
          <a:p>
            <a:pPr marL="0" indent="0">
              <a:buNone/>
            </a:pPr>
            <a:r>
              <a:rPr lang="id-ID" sz="2400" dirty="0"/>
              <a:t>	</a:t>
            </a:r>
            <a:r>
              <a:rPr lang="id-ID" sz="2400" dirty="0" smtClean="0"/>
              <a:t>Cognicity </a:t>
            </a:r>
            <a:r>
              <a:rPr lang="id-ID" sz="2400" dirty="0"/>
              <a:t>(www.cognicity.com</a:t>
            </a:r>
            <a:r>
              <a:rPr lang="id-ID" sz="2400" dirty="0" smtClean="0"/>
              <a:t>).</a:t>
            </a:r>
            <a:endParaRPr lang="id-ID" sz="2400" dirty="0"/>
          </a:p>
        </p:txBody>
      </p:sp>
    </p:spTree>
    <p:extLst>
      <p:ext uri="{BB962C8B-B14F-4D97-AF65-F5344CB8AC3E}">
        <p14:creationId xmlns:p14="http://schemas.microsoft.com/office/powerpoint/2010/main" val="38681058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 pada Program Komersil </a:t>
            </a:r>
          </a:p>
        </p:txBody>
      </p:sp>
      <p:sp>
        <p:nvSpPr>
          <p:cNvPr id="3" name="Content Placeholder 2"/>
          <p:cNvSpPr>
            <a:spLocks noGrp="1"/>
          </p:cNvSpPr>
          <p:nvPr>
            <p:ph idx="1"/>
          </p:nvPr>
        </p:nvSpPr>
        <p:spPr/>
        <p:txBody>
          <a:bodyPr>
            <a:normAutofit/>
          </a:bodyPr>
          <a:lstStyle/>
          <a:p>
            <a:pPr marL="0" indent="0">
              <a:buNone/>
            </a:pPr>
            <a:r>
              <a:rPr lang="id-ID" sz="2400" dirty="0" smtClean="0"/>
              <a:t>Situs </a:t>
            </a:r>
            <a:r>
              <a:rPr lang="id-ID" sz="2400" dirty="0"/>
              <a:t>web yang lain tentang steganografi dan digital watermaking yang perlu dikunjungi: </a:t>
            </a:r>
            <a:endParaRPr lang="id-ID" sz="2400" dirty="0" smtClean="0"/>
          </a:p>
          <a:p>
            <a:r>
              <a:rPr lang="id-ID" sz="2400" dirty="0" smtClean="0"/>
              <a:t>www.outguess.org </a:t>
            </a:r>
          </a:p>
          <a:p>
            <a:pPr marL="0" indent="0">
              <a:buNone/>
            </a:pPr>
            <a:r>
              <a:rPr lang="id-ID" sz="2400" dirty="0" smtClean="0"/>
              <a:t>	Menyediakan </a:t>
            </a:r>
            <a:r>
              <a:rPr lang="id-ID" sz="2400" dirty="0"/>
              <a:t>secara gratis kakas steganografi</a:t>
            </a:r>
            <a:r>
              <a:rPr lang="id-ID" sz="2400" dirty="0" smtClean="0"/>
              <a:t>.</a:t>
            </a:r>
            <a:endParaRPr lang="id-ID" sz="2400" dirty="0"/>
          </a:p>
          <a:p>
            <a:r>
              <a:rPr lang="id-ID" sz="2400" dirty="0" smtClean="0"/>
              <a:t>www.demcom.com </a:t>
            </a:r>
          </a:p>
          <a:p>
            <a:pPr marL="0" indent="0">
              <a:buNone/>
            </a:pPr>
            <a:r>
              <a:rPr lang="id-ID" sz="2400" dirty="0"/>
              <a:t>	</a:t>
            </a:r>
            <a:r>
              <a:rPr lang="id-ID" sz="2400" dirty="0" smtClean="0"/>
              <a:t>Perangkat </a:t>
            </a:r>
            <a:r>
              <a:rPr lang="id-ID" sz="2400" dirty="0"/>
              <a:t>lunak Steaganos Security Suite dari DemCom </a:t>
            </a:r>
            <a:r>
              <a:rPr lang="id-ID" sz="2400" dirty="0" smtClean="0"/>
              <a:t>	mengizinkan </a:t>
            </a:r>
            <a:r>
              <a:rPr lang="id-ID" sz="2400" dirty="0"/>
              <a:t>anda untuk mengenkripsi dan </a:t>
            </a:r>
            <a:r>
              <a:rPr lang="id-ID" sz="2400" dirty="0" smtClean="0"/>
              <a:t>	menyembunyikan </a:t>
            </a:r>
            <a:r>
              <a:rPr lang="id-ID" sz="2400" dirty="0"/>
              <a:t>arsip ke dalam berkas audio, video, </a:t>
            </a:r>
            <a:r>
              <a:rPr lang="id-ID" sz="2400" dirty="0" smtClean="0"/>
              <a:t>	teks</a:t>
            </a:r>
            <a:r>
              <a:rPr lang="id-ID" sz="2400" dirty="0"/>
              <a:t>, atau HTML. </a:t>
            </a:r>
          </a:p>
        </p:txBody>
      </p:sp>
    </p:spTree>
    <p:extLst>
      <p:ext uri="{BB962C8B-B14F-4D97-AF65-F5344CB8AC3E}">
        <p14:creationId xmlns:p14="http://schemas.microsoft.com/office/powerpoint/2010/main" val="416722026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Watermarking pada Program Komersil </a:t>
            </a:r>
          </a:p>
        </p:txBody>
      </p:sp>
      <p:sp>
        <p:nvSpPr>
          <p:cNvPr id="3" name="Content Placeholder 2"/>
          <p:cNvSpPr>
            <a:spLocks noGrp="1"/>
          </p:cNvSpPr>
          <p:nvPr>
            <p:ph idx="1"/>
          </p:nvPr>
        </p:nvSpPr>
        <p:spPr/>
        <p:txBody>
          <a:bodyPr>
            <a:normAutofit/>
          </a:bodyPr>
          <a:lstStyle/>
          <a:p>
            <a:r>
              <a:rPr lang="id-ID" sz="2400" dirty="0" smtClean="0"/>
              <a:t>www.cl.cam.ac.uk</a:t>
            </a:r>
            <a:r>
              <a:rPr lang="id-ID" sz="2400" dirty="0"/>
              <a:t>/~fapp2/steganography/index.html </a:t>
            </a:r>
            <a:r>
              <a:rPr lang="id-ID" sz="2400" dirty="0" smtClean="0"/>
              <a:t>	Homepage </a:t>
            </a:r>
            <a:r>
              <a:rPr lang="id-ID" sz="2400" dirty="0"/>
              <a:t>mengenai information hiding yang memiliki </a:t>
            </a:r>
            <a:r>
              <a:rPr lang="id-ID" sz="2400" dirty="0" smtClean="0"/>
              <a:t>	informasi </a:t>
            </a:r>
            <a:r>
              <a:rPr lang="id-ID" sz="2400" dirty="0"/>
              <a:t>teknis, </a:t>
            </a:r>
            <a:r>
              <a:rPr lang="id-ID" sz="2400" dirty="0" smtClean="0"/>
              <a:t>berita dan </a:t>
            </a:r>
            <a:r>
              <a:rPr lang="id-ID" sz="2400" dirty="0"/>
              <a:t>link yang berkaitan dengan </a:t>
            </a:r>
            <a:r>
              <a:rPr lang="id-ID" sz="2400" dirty="0" smtClean="0"/>
              <a:t>	digital </a:t>
            </a:r>
            <a:r>
              <a:rPr lang="id-ID" sz="2400" dirty="0"/>
              <a:t>watermarking dan </a:t>
            </a:r>
            <a:r>
              <a:rPr lang="id-ID" sz="2400" dirty="0" smtClean="0"/>
              <a:t>steganografi</a:t>
            </a:r>
          </a:p>
          <a:p>
            <a:r>
              <a:rPr lang="id-ID" sz="2400" dirty="0" smtClean="0"/>
              <a:t>www.digimarc.com        </a:t>
            </a:r>
          </a:p>
          <a:p>
            <a:pPr marL="0" indent="0">
              <a:buNone/>
            </a:pPr>
            <a:r>
              <a:rPr lang="id-ID" sz="2400" dirty="0"/>
              <a:t>	</a:t>
            </a:r>
            <a:r>
              <a:rPr lang="id-ID" sz="2400" dirty="0" smtClean="0"/>
              <a:t>Homepage </a:t>
            </a:r>
            <a:r>
              <a:rPr lang="id-ID" sz="2400" dirty="0"/>
              <a:t>lainnya dari </a:t>
            </a:r>
            <a:r>
              <a:rPr lang="id-ID" sz="2400" dirty="0" smtClean="0"/>
              <a:t>Digimarc</a:t>
            </a:r>
            <a:endParaRPr lang="id-ID" sz="2400" dirty="0"/>
          </a:p>
        </p:txBody>
      </p:sp>
    </p:spTree>
    <p:extLst>
      <p:ext uri="{BB962C8B-B14F-4D97-AF65-F5344CB8AC3E}">
        <p14:creationId xmlns:p14="http://schemas.microsoft.com/office/powerpoint/2010/main" val="1808042727"/>
      </p:ext>
    </p:extLst>
  </p:cSld>
  <p:clrMapOvr>
    <a:masterClrMapping/>
  </p:clrMapOvr>
</p:sld>
</file>

<file path=ppt/theme/theme1.xml><?xml version="1.0" encoding="utf-8"?>
<a:theme xmlns:a="http://schemas.openxmlformats.org/drawingml/2006/main" name="305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3051</Template>
  <TotalTime>144</TotalTime>
  <Words>2345</Words>
  <Application>Microsoft Office PowerPoint</Application>
  <PresentationFormat>On-screen Show (4:3)</PresentationFormat>
  <Paragraphs>236</Paragraphs>
  <Slides>55</Slides>
  <Notes>0</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3051</vt:lpstr>
      <vt:lpstr>Steganografi  dan  Watermaking</vt:lpstr>
      <vt:lpstr>Sejarah Steganografi </vt:lpstr>
      <vt:lpstr>Sejarah Steganografi </vt:lpstr>
      <vt:lpstr>Sejarah Steganografi </vt:lpstr>
      <vt:lpstr>Sejarah Steganografi </vt:lpstr>
      <vt:lpstr>Sejarah Steganografi </vt:lpstr>
      <vt:lpstr>Definisi Steganografi </vt:lpstr>
      <vt:lpstr>Definisi Steganografi </vt:lpstr>
      <vt:lpstr>Definisi Steganografi </vt:lpstr>
      <vt:lpstr>Kriteria Steganografi yang bagus</vt:lpstr>
      <vt:lpstr>Kriteria Steganografi yang bagus</vt:lpstr>
      <vt:lpstr>Kriteria Steganografi yang bagus</vt:lpstr>
      <vt:lpstr>Kriteria Steganografi yang bagus</vt:lpstr>
      <vt:lpstr> Teknik Penyembunyian Data </vt:lpstr>
      <vt:lpstr> Teknik Penyembunyian Data </vt:lpstr>
      <vt:lpstr> Teknik Penyembunyian Data </vt:lpstr>
      <vt:lpstr> Teknik Penyembunyian Data </vt:lpstr>
      <vt:lpstr> Teknik Penyembunyian Data </vt:lpstr>
      <vt:lpstr> Ukuran Data Yang Disembunyikan </vt:lpstr>
      <vt:lpstr> Ukuran Data Yang Disembunyikan </vt:lpstr>
      <vt:lpstr> Ukuran Data Yang Disembunyikan </vt:lpstr>
      <vt:lpstr>contoh ilustrasi</vt:lpstr>
      <vt:lpstr>contoh ilustrasi</vt:lpstr>
      <vt:lpstr>contoh ilustrasi</vt:lpstr>
      <vt:lpstr>PowerPoint Presentation</vt:lpstr>
      <vt:lpstr>Watermarking</vt:lpstr>
      <vt:lpstr>Watermarking</vt:lpstr>
      <vt:lpstr>Watermarking</vt:lpstr>
      <vt:lpstr>Watermarking</vt:lpstr>
      <vt:lpstr>Watermarking</vt:lpstr>
      <vt:lpstr>Watermarking</vt:lpstr>
      <vt:lpstr>Watermarking</vt:lpstr>
      <vt:lpstr>Watermarking</vt:lpstr>
      <vt:lpstr>Watermarking</vt:lpstr>
      <vt:lpstr>Sejarah Watermarking</vt:lpstr>
      <vt:lpstr>Sejarah Watermarking</vt:lpstr>
      <vt:lpstr> Perbedaan Steganografi dengan Watermarking </vt:lpstr>
      <vt:lpstr> Perbedaan Steganografi dengan Watermarking </vt:lpstr>
      <vt:lpstr> Perbedaan Steganografi dengan Watermarking </vt:lpstr>
      <vt:lpstr>Penyisipan Watermark</vt:lpstr>
      <vt:lpstr>Penyisipan Watermark</vt:lpstr>
      <vt:lpstr> Verifikasi Watermark </vt:lpstr>
      <vt:lpstr> Verifikasi Watermark </vt:lpstr>
      <vt:lpstr>Verifikasi Watermark</vt:lpstr>
      <vt:lpstr>Tujuan Watermarking Lainnya</vt:lpstr>
      <vt:lpstr>Watermarking pada Media Digital Lain</vt:lpstr>
      <vt:lpstr>Watermarking pada Media Digital Lain</vt:lpstr>
      <vt:lpstr>Watermarking pada Media Digital Lain</vt:lpstr>
      <vt:lpstr>Watermarking pada Program Komersil </vt:lpstr>
      <vt:lpstr>Watermarking pada Program Komersil </vt:lpstr>
      <vt:lpstr>Watermarking pada Program Komersil </vt:lpstr>
      <vt:lpstr>Watermarking pada Program Komersil </vt:lpstr>
      <vt:lpstr>Watermarking pada Program Komersil </vt:lpstr>
      <vt:lpstr>Watermarking pada Program Komersil </vt:lpstr>
      <vt:lpstr>Watermarking pada Program Komersil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Steganografi  dan  Watermaking</dc:title>
  <dc:creator>User</dc:creator>
  <cp:lastModifiedBy>User</cp:lastModifiedBy>
  <cp:revision>16</cp:revision>
  <dcterms:created xsi:type="dcterms:W3CDTF">2016-06-22T03:00:30Z</dcterms:created>
  <dcterms:modified xsi:type="dcterms:W3CDTF">2016-06-22T16:07:10Z</dcterms:modified>
</cp:coreProperties>
</file>