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76" r:id="rId4"/>
    <p:sldId id="287" r:id="rId5"/>
    <p:sldId id="288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77" r:id="rId23"/>
    <p:sldId id="278" r:id="rId24"/>
    <p:sldId id="279" r:id="rId25"/>
    <p:sldId id="282" r:id="rId26"/>
    <p:sldId id="283" r:id="rId27"/>
    <p:sldId id="284" r:id="rId28"/>
    <p:sldId id="285" r:id="rId29"/>
    <p:sldId id="286" r:id="rId30"/>
    <p:sldId id="289" r:id="rId31"/>
    <p:sldId id="290" r:id="rId32"/>
    <p:sldId id="291" r:id="rId33"/>
    <p:sldId id="292" r:id="rId3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pPr algn="l" eaLnBrk="1" latinLnBrk="0" hangingPunct="1"/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8C592886-E571-45D5-8B56-343DC94F8FA6}" type="slidenum">
              <a:rPr kumimoji="0" lang="en-US" smtClean="0"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pPr algn="l" eaLnBrk="1" latinLnBrk="0" hangingPunct="1"/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8C592886-E571-45D5-8B56-343DC94F8FA6}" type="slidenum">
              <a:rPr kumimoji="0" lang="en-US" smtClean="0"/>
              <a:t>‹#›</a:t>
            </a:fld>
            <a:endParaRPr kumimoji="0" lang="en-US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8C592886-E571-45D5-8B56-343DC94F8FA6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8C592886-E571-45D5-8B56-343DC94F8FA6}" type="slidenum">
              <a:rPr kumimoji="0" lang="en-US" smtClean="0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pPr algn="l" eaLnBrk="1" latinLnBrk="0" hangingPunct="1"/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8C592886-E571-45D5-8B56-343DC94F8FA6}" type="slidenum">
              <a:rPr kumimoji="0" lang="en-US" smtClean="0"/>
              <a:t>‹#›</a:t>
            </a:fld>
            <a:endParaRPr kumimoji="0" lang="en-US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pPr algn="l" eaLnBrk="1" latinLnBrk="0" hangingPunct="1"/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8C592886-E571-45D5-8B56-343DC94F8FA6}" type="slidenum">
              <a:rPr kumimoji="0" lang="en-US" smtClean="0"/>
              <a:t>‹#›</a:t>
            </a:fld>
            <a:endParaRPr kumimoji="0" lang="en-US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 algn="r" eaLnBrk="1" latinLnBrk="0" hangingPunct="1"/>
            <a:endParaRPr kumimoji="0" lang="en-US" sz="1300" dirty="0">
              <a:solidFill>
                <a:schemeClr val="bg2">
                  <a:tint val="60000"/>
                  <a:satMod val="155000"/>
                </a:schemeClr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 algn="l" eaLnBrk="1" latinLnBrk="0" hangingPunct="1"/>
            <a:fld id="{48D92626-37D2-4832-BF7A-BC283494A20D}" type="datetimeFigureOut">
              <a:rPr lang="en-US" smtClean="0"/>
              <a:t>5/31/2018</a:t>
            </a:fld>
            <a:endParaRPr lang="en-US" sz="1300" dirty="0">
              <a:solidFill>
                <a:schemeClr val="bg2">
                  <a:tint val="60000"/>
                  <a:satMod val="155000"/>
                </a:scheme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pPr algn="r" eaLnBrk="1" latinLnBrk="0" hangingPunct="1"/>
            <a:fld id="{8C592886-E571-45D5-8B56-343DC94F8FA6}" type="slidenum">
              <a:rPr kumimoji="0" lang="en-US" smtClean="0"/>
              <a:t>‹#›</a:t>
            </a:fld>
            <a:endParaRPr kumimoji="0" lang="en-US" sz="1600" b="1" dirty="0">
              <a:solidFill>
                <a:schemeClr val="tx2">
                  <a:shade val="90000"/>
                </a:schemeClr>
              </a:solidFill>
              <a:effectLst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Kompresi/Pemampatan Citra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Pertemuan 13</a:t>
            </a:r>
          </a:p>
        </p:txBody>
      </p:sp>
    </p:spTree>
    <p:extLst>
      <p:ext uri="{BB962C8B-B14F-4D97-AF65-F5344CB8AC3E}">
        <p14:creationId xmlns:p14="http://schemas.microsoft.com/office/powerpoint/2010/main" val="3181779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Kompresi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aplikasi kompresi data yang dilakukan terhadap citra digital </a:t>
            </a:r>
          </a:p>
          <a:p>
            <a:r>
              <a:rPr lang="id-ID" sz="2400" dirty="0">
                <a:solidFill>
                  <a:schemeClr val="bg1"/>
                </a:solidFill>
              </a:rPr>
              <a:t>dengan tujuan untuk mengurangi redundansi dari data-data yang terdapat dalam citra sehingga dapat disimpan atau ditransmisikan secara efisien. </a:t>
            </a:r>
          </a:p>
        </p:txBody>
      </p:sp>
    </p:spTree>
    <p:extLst>
      <p:ext uri="{BB962C8B-B14F-4D97-AF65-F5344CB8AC3E}">
        <p14:creationId xmlns:p14="http://schemas.microsoft.com/office/powerpoint/2010/main" val="2514787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Manfaat Kompresi Citra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Waktu pengiriman data pada saluran komunikasi data lebih singkat </a:t>
            </a:r>
          </a:p>
          <a:p>
            <a:r>
              <a:rPr lang="id-ID" sz="2400" dirty="0">
                <a:solidFill>
                  <a:schemeClr val="bg1"/>
                </a:solidFill>
              </a:rPr>
              <a:t>Contoh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pengiriman gambar dari fax,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video conferencing,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handphone,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download dari internet,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pengiriman data medis,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pengiriman internet,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pengiriman data medis,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pengiriman dari satelit, dsb </a:t>
            </a:r>
          </a:p>
          <a:p>
            <a:r>
              <a:rPr lang="id-ID" sz="2400" dirty="0">
                <a:solidFill>
                  <a:schemeClr val="bg1"/>
                </a:solidFill>
              </a:rPr>
              <a:t>Membutuhkan ruang memori dalam storage lebih sedikit dibandingkan dengan citra yang tidak dimampatkan</a:t>
            </a:r>
          </a:p>
        </p:txBody>
      </p:sp>
    </p:spTree>
    <p:extLst>
      <p:ext uri="{BB962C8B-B14F-4D97-AF65-F5344CB8AC3E}">
        <p14:creationId xmlns:p14="http://schemas.microsoft.com/office/powerpoint/2010/main" val="32455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Teknik Kompresi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sz="2400" dirty="0">
                <a:solidFill>
                  <a:srgbClr val="FFFF00"/>
                </a:solidFill>
              </a:rPr>
              <a:t>Kompresi berbasis Statistik (Lossless)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Merepresentasikan citra dengan frekuensi 	kemunculan 	nilai intensitas tertentu. </a:t>
            </a:r>
          </a:p>
          <a:p>
            <a:r>
              <a:rPr lang="id-ID" sz="2400" dirty="0">
                <a:solidFill>
                  <a:srgbClr val="FFFF00"/>
                </a:solidFill>
              </a:rPr>
              <a:t>Kompresi berbasis Kuantisasi (Lossy)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Mengurangi jumlah intensitas warna. </a:t>
            </a:r>
          </a:p>
          <a:p>
            <a:r>
              <a:rPr lang="id-ID" sz="2400" dirty="0">
                <a:solidFill>
                  <a:srgbClr val="FFFF00"/>
                </a:solidFill>
              </a:rPr>
              <a:t>Kompresi berbasis Transformasi (Lossless/Lossy) </a:t>
            </a:r>
            <a:r>
              <a:rPr lang="id-ID" sz="2400" dirty="0">
                <a:solidFill>
                  <a:schemeClr val="bg1"/>
                </a:solidFill>
              </a:rPr>
              <a:t>	Mengoptimalkan kinerja kompresi berbasis 	statistik dan kuantisasi dengan cara melakukan 	transformasi terlebih dahulu sebelum menerapkan 	salah satu teknik tersebut. 	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Sehingga kompresi bersifat lossy atau lossles 	tergantung teknik mana yang digunakan setelah 	transformasi apakah itu statistik (lossless) atau 	kuantisasi (lossy). </a:t>
            </a:r>
          </a:p>
        </p:txBody>
      </p:sp>
    </p:spTree>
    <p:extLst>
      <p:ext uri="{BB962C8B-B14F-4D97-AF65-F5344CB8AC3E}">
        <p14:creationId xmlns:p14="http://schemas.microsoft.com/office/powerpoint/2010/main" val="104211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Teknik Kompresi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rgbClr val="FFFF00"/>
                </a:solidFill>
              </a:rPr>
              <a:t>Kompresi berbasis fraktal (Lossy)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Fraktal merupakan bentuk rekursif yang 	merepresentasikan komponen dasar objek.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Dalam konsep kompresi, data direpresentasikan 	sebagai pasangan antar elemen fraktal, pola umum 	konfigurasi yang membentuk objek secara 	keseluruhan, dan koefisien transformasi spasial 	(affine) untuk masing-masing fraktal sesuai 	dengan posisinya dalam konfigurasi pembentuk 	objek.</a:t>
            </a:r>
            <a:r>
              <a:rPr lang="id-ID" sz="2400" dirty="0"/>
              <a:t> </a:t>
            </a:r>
            <a:r>
              <a:rPr lang="id-ID" sz="24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58682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Teknik Kompresi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Lossy Compression</a:t>
            </a:r>
          </a:p>
          <a:p>
            <a:r>
              <a:rPr lang="id-ID" sz="2400" dirty="0">
                <a:solidFill>
                  <a:schemeClr val="bg1"/>
                </a:solidFill>
              </a:rPr>
              <a:t>Ukuran file citra menjadi lebih kecil dengan menghilangkan beberapa informasi dalam citra asli.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Teknik ini mengubah detail dan warna pada file citra menjadi lebih sederhana tanpa terlihat perbedaan yang mencolok dalam pandangan manusia, sehingga ukurannya menjadi lebih kecil.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Biasanya digunakan pada citra foto atau image lain yang tidak terlalu memerlukan detail citra, dimana kehilangan bit rate foto tidak berpengaruh pada citra. </a:t>
            </a:r>
          </a:p>
        </p:txBody>
      </p:sp>
    </p:spTree>
    <p:extLst>
      <p:ext uri="{BB962C8B-B14F-4D97-AF65-F5344CB8AC3E}">
        <p14:creationId xmlns:p14="http://schemas.microsoft.com/office/powerpoint/2010/main" val="4282478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Teknik Kompresi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Lossy Compression</a:t>
            </a:r>
          </a:p>
          <a:p>
            <a:r>
              <a:rPr lang="id-ID" sz="2400" dirty="0">
                <a:solidFill>
                  <a:schemeClr val="bg1"/>
                </a:solidFill>
              </a:rPr>
              <a:t>Color reduction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untuk warna-warna tertentu yang mayoritas 	dimana informasi warna disimpan dalam color 	palette.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Chroma subsampling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teknik yang memanfaatkan fakta bahwa mata 	manusia merasa brightness (luminance) lebih 	berpengaruh daripada warna (chrominance) itu 	sendiri, maka dilakukan pengurangan resolusi 	warna dengan disampling ulang.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Biasanya digunakan pada sinyal YUV. </a:t>
            </a:r>
          </a:p>
        </p:txBody>
      </p:sp>
    </p:spTree>
    <p:extLst>
      <p:ext uri="{BB962C8B-B14F-4D97-AF65-F5344CB8AC3E}">
        <p14:creationId xmlns:p14="http://schemas.microsoft.com/office/powerpoint/2010/main" val="1114210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Teknik Kompresi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Lossy Compression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97" t="32341" r="25259" b="37500"/>
          <a:stretch/>
        </p:blipFill>
        <p:spPr bwMode="auto">
          <a:xfrm>
            <a:off x="611560" y="2351314"/>
            <a:ext cx="7289940" cy="3165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7296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Teknik Kompresi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Lossy Compression</a:t>
            </a:r>
          </a:p>
          <a:p>
            <a:r>
              <a:rPr lang="id-ID" sz="2400" dirty="0">
                <a:solidFill>
                  <a:schemeClr val="bg1"/>
                </a:solidFill>
              </a:rPr>
              <a:t>Transform coding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menggunakan Fourier Transform seperti DCT.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Fractal Compression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adalah suatu metode lossy untuk mengkompresi 	citra dengan menggunakan kurva fractal. Sangat 	cocok untuk citra natural seperti pepohonan, 	pakis, pegunungan, dan awan. </a:t>
            </a:r>
          </a:p>
        </p:txBody>
      </p:sp>
    </p:spTree>
    <p:extLst>
      <p:ext uri="{BB962C8B-B14F-4D97-AF65-F5344CB8AC3E}">
        <p14:creationId xmlns:p14="http://schemas.microsoft.com/office/powerpoint/2010/main" val="2446019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Teknik Kompresi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Lossy Compression</a:t>
            </a:r>
          </a:p>
          <a:p>
            <a:r>
              <a:rPr lang="id-ID" sz="2400" dirty="0">
                <a:solidFill>
                  <a:schemeClr val="bg1"/>
                </a:solidFill>
              </a:rPr>
              <a:t>Fractal Compression bersandar pada fakta bahwa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dalam sebuah image, terdapat bagian-bagian 	image yang menyerupai bagian bagian image 	yang lain.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Proses kompresi Fractal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lebih lambat daripada JPEG sedangkan proses 	dekompresinya sama. </a:t>
            </a:r>
          </a:p>
        </p:txBody>
      </p:sp>
    </p:spTree>
    <p:extLst>
      <p:ext uri="{BB962C8B-B14F-4D97-AF65-F5344CB8AC3E}">
        <p14:creationId xmlns:p14="http://schemas.microsoft.com/office/powerpoint/2010/main" val="2588941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Teknik Kompresi Citra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Loseless Compression</a:t>
            </a:r>
          </a:p>
          <a:p>
            <a:r>
              <a:rPr lang="id-ID" sz="2400" dirty="0">
                <a:solidFill>
                  <a:schemeClr val="bg1"/>
                </a:solidFill>
              </a:rPr>
              <a:t>Teknik kompresi citra dimana tidak ada satupun informasi citra yang dihilangkan.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Biasa digunakan pada citra medis.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Metode loseless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Entropy Encoding (Huffman, Aritmatik),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Run Length Encoding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Adaptive Dictionary Based (LZW) </a:t>
            </a:r>
          </a:p>
        </p:txBody>
      </p:sp>
    </p:spTree>
    <p:extLst>
      <p:ext uri="{BB962C8B-B14F-4D97-AF65-F5344CB8AC3E}">
        <p14:creationId xmlns:p14="http://schemas.microsoft.com/office/powerpoint/2010/main" val="1687982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bg1"/>
                </a:solidFill>
              </a:rPr>
              <a:t>Hal yang penting dalam </a:t>
            </a:r>
            <a:br>
              <a:rPr lang="id-ID" dirty="0">
                <a:solidFill>
                  <a:schemeClr val="bg1"/>
                </a:solidFill>
              </a:rPr>
            </a:br>
            <a:r>
              <a:rPr lang="id-ID" dirty="0">
                <a:solidFill>
                  <a:schemeClr val="bg1"/>
                </a:solidFill>
              </a:rPr>
              <a:t>Kompresi Citra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Scalability/Progressive Coding/Embedded Bitstream </a:t>
            </a:r>
          </a:p>
          <a:p>
            <a:r>
              <a:rPr lang="id-ID" sz="2400" dirty="0">
                <a:solidFill>
                  <a:schemeClr val="bg1"/>
                </a:solidFill>
              </a:rPr>
              <a:t>Adalah kualitas dari hasil proses pengkompresian citra karena manipulasi bitstream tanpa adanya dekompresi atau rekompresi.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Biasanya dikenal pada loseless codec.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Contohnya pada saat preview image sementara image tersebut didownload. Semakin baik scalability, makin bagus preview image. </a:t>
            </a:r>
          </a:p>
        </p:txBody>
      </p:sp>
    </p:spTree>
    <p:extLst>
      <p:ext uri="{BB962C8B-B14F-4D97-AF65-F5344CB8AC3E}">
        <p14:creationId xmlns:p14="http://schemas.microsoft.com/office/powerpoint/2010/main" val="3860961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bg1"/>
                </a:solidFill>
              </a:rPr>
              <a:t>Hal yang penting dalam </a:t>
            </a:r>
            <a:br>
              <a:rPr lang="id-ID" dirty="0">
                <a:solidFill>
                  <a:schemeClr val="bg1"/>
                </a:solidFill>
              </a:rPr>
            </a:br>
            <a:r>
              <a:rPr lang="id-ID" dirty="0">
                <a:solidFill>
                  <a:schemeClr val="bg1"/>
                </a:solidFill>
              </a:rPr>
              <a:t>Kompresi Citra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Scalability/Progressive Coding/Embedded Bitstream </a:t>
            </a:r>
          </a:p>
          <a:p>
            <a:r>
              <a:rPr lang="id-ID" sz="2400" dirty="0">
                <a:solidFill>
                  <a:schemeClr val="bg1"/>
                </a:solidFill>
              </a:rPr>
              <a:t>Tipe scalability: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a. Quality progressive: dimana image dikompres 	     secara perlahan-lahan dengan penurunan 	   	     kualitasnya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b. Resolution progressive: dimana image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    dikompresi dengan mengenkode resolusi image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    yang lebih rendah terlebih dahulu baru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    kemudian ke resolusi yang lebih tinggi.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c. Component progressive: dimana image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    dikompresi berdasarkan komponennya, pertama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                mengenkode komponen gray baru kemudian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    komponen warnanya. </a:t>
            </a:r>
          </a:p>
        </p:txBody>
      </p:sp>
    </p:spTree>
    <p:extLst>
      <p:ext uri="{BB962C8B-B14F-4D97-AF65-F5344CB8AC3E}">
        <p14:creationId xmlns:p14="http://schemas.microsoft.com/office/powerpoint/2010/main" val="742892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bg1"/>
                </a:solidFill>
              </a:rPr>
              <a:t>Hal yang penting dalam </a:t>
            </a:r>
            <a:br>
              <a:rPr lang="id-ID" dirty="0">
                <a:solidFill>
                  <a:schemeClr val="bg1"/>
                </a:solidFill>
              </a:rPr>
            </a:br>
            <a:r>
              <a:rPr lang="id-ID" dirty="0">
                <a:solidFill>
                  <a:schemeClr val="bg1"/>
                </a:solidFill>
              </a:rPr>
              <a:t>Kompresi Citra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Scalability/Progressive Coding/Embedded Bitstream </a:t>
            </a:r>
          </a:p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Region of Interest Coding</a:t>
            </a:r>
          </a:p>
          <a:p>
            <a:pPr marL="0" indent="0">
              <a:buNone/>
            </a:pPr>
            <a:r>
              <a:rPr lang="id-ID" sz="2400" dirty="0"/>
              <a:t>	</a:t>
            </a:r>
            <a:r>
              <a:rPr lang="id-ID" sz="2400" dirty="0">
                <a:solidFill>
                  <a:schemeClr val="bg1"/>
                </a:solidFill>
              </a:rPr>
              <a:t>daerah-daerah tertentu dienkode dengan kualitas 	yang lebih tinggi daripada yang lain. </a:t>
            </a:r>
          </a:p>
          <a:p>
            <a:pPr marL="0" indent="0">
              <a:buNone/>
            </a:pPr>
            <a:r>
              <a:rPr lang="id-ID" sz="2400" dirty="0">
                <a:solidFill>
                  <a:srgbClr val="FFFF00"/>
                </a:solidFill>
              </a:rPr>
              <a:t>Meta Information</a:t>
            </a:r>
          </a:p>
          <a:p>
            <a:pPr marL="0" indent="0">
              <a:buNone/>
            </a:pPr>
            <a:r>
              <a:rPr lang="id-ID" sz="2400" dirty="0"/>
              <a:t>	</a:t>
            </a:r>
            <a:r>
              <a:rPr lang="id-ID" sz="2400" dirty="0">
                <a:solidFill>
                  <a:schemeClr val="bg1"/>
                </a:solidFill>
              </a:rPr>
              <a:t>image yang dikompres juga dapat memiliki meta 	information seperti statistik warna, tekstur, small 	preview image, dan author atau copyright 	information</a:t>
            </a:r>
          </a:p>
        </p:txBody>
      </p:sp>
    </p:spTree>
    <p:extLst>
      <p:ext uri="{BB962C8B-B14F-4D97-AF65-F5344CB8AC3E}">
        <p14:creationId xmlns:p14="http://schemas.microsoft.com/office/powerpoint/2010/main" val="28250049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Huffman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>
                <a:solidFill>
                  <a:schemeClr val="bg1"/>
                </a:solidFill>
              </a:rPr>
              <a:t>Metode Huffman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merupakan salah satu teknik kompresi dengan 	cara melakukan pengkodean dalam bentuk bit 	untuk 	mewakili data karakter.</a:t>
            </a:r>
          </a:p>
        </p:txBody>
      </p:sp>
    </p:spTree>
    <p:extLst>
      <p:ext uri="{BB962C8B-B14F-4D97-AF65-F5344CB8AC3E}">
        <p14:creationId xmlns:p14="http://schemas.microsoft.com/office/powerpoint/2010/main" val="1831922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Huffman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Cara kerja atau algoritma metode ini adalah sebagai berikut :</a:t>
            </a:r>
          </a:p>
          <a:p>
            <a:r>
              <a:rPr lang="id-ID" sz="2400" dirty="0">
                <a:solidFill>
                  <a:schemeClr val="bg1"/>
                </a:solidFill>
              </a:rPr>
              <a:t>Menghitung banyaknya jenis karakter dan jumlah dari masing-masing karakter yang terdapat dalam sebuah file.</a:t>
            </a:r>
          </a:p>
          <a:p>
            <a:r>
              <a:rPr lang="id-ID" sz="2400" dirty="0">
                <a:solidFill>
                  <a:schemeClr val="bg1"/>
                </a:solidFill>
              </a:rPr>
              <a:t>Menyusun setiap jenis karakter  dengan urutan jenis karakter yang jumlahnya paling sedikit ke yang jumlahnya paling banyak.</a:t>
            </a:r>
          </a:p>
          <a:p>
            <a:r>
              <a:rPr lang="id-ID" sz="2400" dirty="0">
                <a:solidFill>
                  <a:schemeClr val="bg1"/>
                </a:solidFill>
              </a:rPr>
              <a:t>Membuat pohon biner berdasarkan urutan karakter dari yang jumlahnya terkecil ke yang terbesar, dan memberi kode untuk tiap karakter.</a:t>
            </a:r>
          </a:p>
        </p:txBody>
      </p:sp>
    </p:spTree>
    <p:extLst>
      <p:ext uri="{BB962C8B-B14F-4D97-AF65-F5344CB8AC3E}">
        <p14:creationId xmlns:p14="http://schemas.microsoft.com/office/powerpoint/2010/main" val="3235558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Huffman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Mengganti data yang ada dengan kode bit berdasarkan pohon biner.</a:t>
            </a:r>
          </a:p>
          <a:p>
            <a:r>
              <a:rPr lang="id-ID" sz="2400" dirty="0">
                <a:solidFill>
                  <a:schemeClr val="bg1"/>
                </a:solidFill>
              </a:rPr>
              <a:t>Menyimpan jumlah bit untuk kode bit yang terbesar, jenis karakter yang diurutkan dari frekuensi keluarnya terbesar ke terkecil beserta data yang sudah berubah menjadi kode bit sebagai data hasil kompresi. </a:t>
            </a:r>
          </a:p>
        </p:txBody>
      </p:sp>
    </p:spTree>
    <p:extLst>
      <p:ext uri="{BB962C8B-B14F-4D97-AF65-F5344CB8AC3E}">
        <p14:creationId xmlns:p14="http://schemas.microsoft.com/office/powerpoint/2010/main" val="2391037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Huffman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Contoh teknik kompresi dengan menggunakan metode Huffman pada file teks.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Misalkan sebuah file teks yang isinya “AAAABBBCCCCCD”. File ini memiliki ukuran 13 byte atau satu karakter sama dengan 1 byte.</a:t>
            </a:r>
          </a:p>
          <a:p>
            <a:pPr marL="0" indent="0">
              <a:buNone/>
            </a:pPr>
            <a:endParaRPr lang="id-ID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Berdasarkan pada cara kerja di atas, dapat dilakukan kompresi sebagai berikut :</a:t>
            </a:r>
          </a:p>
          <a:p>
            <a:r>
              <a:rPr lang="id-ID" sz="2400" dirty="0">
                <a:solidFill>
                  <a:schemeClr val="bg1"/>
                </a:solidFill>
              </a:rPr>
              <a:t>Mencatat karakter yang ada dan jumlah tiap karakter.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A = 4,  B = 3, C = 5, D = 1</a:t>
            </a:r>
          </a:p>
          <a:p>
            <a:r>
              <a:rPr lang="id-ID" sz="2400" dirty="0">
                <a:solidFill>
                  <a:schemeClr val="bg1"/>
                </a:solidFill>
              </a:rPr>
              <a:t>Mengurutkan karakter dari yang jumlahnya paling sedikit ke yang paling banyak yaitu :  D, B, A, C</a:t>
            </a:r>
          </a:p>
        </p:txBody>
      </p:sp>
    </p:spTree>
    <p:extLst>
      <p:ext uri="{BB962C8B-B14F-4D97-AF65-F5344CB8AC3E}">
        <p14:creationId xmlns:p14="http://schemas.microsoft.com/office/powerpoint/2010/main" val="36644221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Huffman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Membuat pohon biner berdasarkan urutan karakter yang memiliki frekuensi terkecil hingga yang paling besar. </a:t>
            </a:r>
          </a:p>
        </p:txBody>
      </p:sp>
      <p:pic>
        <p:nvPicPr>
          <p:cNvPr id="1026" name="Picture 2" descr="https://barafirman.files.wordpress.com/2011/06/untitled.png?w=554&amp;h=3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36912"/>
            <a:ext cx="5276850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4601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Huffman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200" dirty="0">
                <a:solidFill>
                  <a:schemeClr val="bg1"/>
                </a:solidFill>
              </a:rPr>
              <a:t>Mengganti data yang ada dengan kode bit berdasarkan pohon biner yang dibuat. </a:t>
            </a:r>
          </a:p>
          <a:p>
            <a:r>
              <a:rPr lang="id-ID" sz="2200" dirty="0">
                <a:solidFill>
                  <a:schemeClr val="bg1"/>
                </a:solidFill>
              </a:rPr>
              <a:t>Penggantian karakter menjadi kode biner, dilihat dari node yang paling atas atau disebut node akar : </a:t>
            </a:r>
          </a:p>
          <a:p>
            <a:pPr marL="0" indent="0">
              <a:buNone/>
            </a:pPr>
            <a:r>
              <a:rPr lang="id-ID" sz="2200" dirty="0">
                <a:solidFill>
                  <a:schemeClr val="bg1"/>
                </a:solidFill>
              </a:rPr>
              <a:t>	A = 01,  B = 001,  C = 1, D = 000.</a:t>
            </a:r>
          </a:p>
          <a:p>
            <a:r>
              <a:rPr lang="id-ID" sz="2200" dirty="0">
                <a:solidFill>
                  <a:schemeClr val="bg1"/>
                </a:solidFill>
              </a:rPr>
              <a:t>Selanjutnya berdasarkan pada kode biner masing-masing karakter ini, semua karakter dalam file dapat diganti menjadi : </a:t>
            </a:r>
          </a:p>
          <a:p>
            <a:pPr marL="0" indent="0">
              <a:buNone/>
            </a:pPr>
            <a:r>
              <a:rPr lang="id-ID" sz="2200" dirty="0">
                <a:solidFill>
                  <a:schemeClr val="bg1"/>
                </a:solidFill>
              </a:rPr>
              <a:t>	0101010100100100111111000</a:t>
            </a:r>
          </a:p>
          <a:p>
            <a:r>
              <a:rPr lang="id-ID" sz="2200" dirty="0">
                <a:solidFill>
                  <a:schemeClr val="bg1"/>
                </a:solidFill>
              </a:rPr>
              <a:t>Karena angka 0 dan angka 1 mewakili 1 bit, sehingga data bit di atas terdiri dari 32 bit atau 4 byte (1 byte = 8 bit)</a:t>
            </a:r>
          </a:p>
        </p:txBody>
      </p:sp>
    </p:spTree>
    <p:extLst>
      <p:ext uri="{BB962C8B-B14F-4D97-AF65-F5344CB8AC3E}">
        <p14:creationId xmlns:p14="http://schemas.microsoft.com/office/powerpoint/2010/main" val="11564573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Huffman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Menyimpan kode bit dari karakter yang frekuensinya terbesar, jenis karakter yang terdapat di dalam file dan data file teks yang sudah dikodekan.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Cara menyimpan data jenis karakter adalah dengan mengurutkan data jenis karakter dari yang frekuensinya paling banyak sampai ke yang paling sedikit, menjadi :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[C,A,B,D] </a:t>
            </a:r>
          </a:p>
          <a:p>
            <a:r>
              <a:rPr lang="id-ID" sz="2400" dirty="0">
                <a:solidFill>
                  <a:schemeClr val="bg1"/>
                </a:solidFill>
              </a:rPr>
              <a:t>File teks di atas, setelah mengalami kompresi, memiliki ukuran sebesar 1 + 4 + 4 = 9 byte.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Jumlah ini terdiri dari 1 byte kode karakter yang memiliki frekuensi terendah, 4 jenis karakter = 4 byte dan 4 byte data kode semua karakter.</a:t>
            </a:r>
          </a:p>
        </p:txBody>
      </p:sp>
    </p:spTree>
    <p:extLst>
      <p:ext uri="{BB962C8B-B14F-4D97-AF65-F5344CB8AC3E}">
        <p14:creationId xmlns:p14="http://schemas.microsoft.com/office/powerpoint/2010/main" val="1545509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RLE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Metode ini digunakan untuk mengompresi citra yang memiliki kelompok-kelompok </a:t>
            </a:r>
            <a:r>
              <a:rPr lang="id-ID" sz="2400" i="1" dirty="0">
                <a:solidFill>
                  <a:schemeClr val="bg1"/>
                </a:solidFill>
              </a:rPr>
              <a:t>pixel </a:t>
            </a:r>
            <a:r>
              <a:rPr lang="id-ID" sz="2400" dirty="0">
                <a:solidFill>
                  <a:schemeClr val="bg1"/>
                </a:solidFill>
              </a:rPr>
              <a:t>yang berderajat keabuan yang sama. </a:t>
            </a:r>
          </a:p>
          <a:p>
            <a:r>
              <a:rPr lang="id-ID" sz="2400" dirty="0">
                <a:solidFill>
                  <a:schemeClr val="bg1"/>
                </a:solidFill>
              </a:rPr>
              <a:t>Kompresi citra dengan metode </a:t>
            </a:r>
            <a:r>
              <a:rPr lang="id-ID" sz="2400" i="1" dirty="0">
                <a:solidFill>
                  <a:schemeClr val="bg1"/>
                </a:solidFill>
              </a:rPr>
              <a:t>Run Length Encoding </a:t>
            </a:r>
            <a:r>
              <a:rPr lang="id-ID" sz="2400" dirty="0">
                <a:solidFill>
                  <a:schemeClr val="bg1"/>
                </a:solidFill>
              </a:rPr>
              <a:t>dilakukan dengan membuat rangkaian pasangan nilai (P,Q) untuk setiap baris </a:t>
            </a:r>
            <a:r>
              <a:rPr lang="id-ID" sz="2400" i="1" dirty="0">
                <a:solidFill>
                  <a:schemeClr val="bg1"/>
                </a:solidFill>
              </a:rPr>
              <a:t>pixel</a:t>
            </a:r>
            <a:r>
              <a:rPr lang="id-ID" sz="2400" dirty="0">
                <a:solidFill>
                  <a:schemeClr val="bg1"/>
                </a:solidFill>
              </a:rPr>
              <a:t>, </a:t>
            </a:r>
          </a:p>
          <a:p>
            <a:r>
              <a:rPr lang="id-ID" sz="2400" dirty="0">
                <a:solidFill>
                  <a:schemeClr val="bg1"/>
                </a:solidFill>
              </a:rPr>
              <a:t>dimana nilai P menyatakan nilai derajat keabuan, sedangkan nilai Q menyatakan jumlah </a:t>
            </a:r>
            <a:r>
              <a:rPr lang="id-ID" sz="2400" i="1" dirty="0">
                <a:solidFill>
                  <a:schemeClr val="bg1"/>
                </a:solidFill>
              </a:rPr>
              <a:t>pixel </a:t>
            </a:r>
            <a:r>
              <a:rPr lang="id-ID" sz="2400" dirty="0">
                <a:solidFill>
                  <a:schemeClr val="bg1"/>
                </a:solidFill>
              </a:rPr>
              <a:t>berurutan yang memiliki derajat keabuan tersebut</a:t>
            </a:r>
          </a:p>
        </p:txBody>
      </p:sp>
    </p:spTree>
    <p:extLst>
      <p:ext uri="{BB962C8B-B14F-4D97-AF65-F5344CB8AC3E}">
        <p14:creationId xmlns:p14="http://schemas.microsoft.com/office/powerpoint/2010/main" val="12478151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RLE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Kompresi metode RLE adalah menjumlahkan pengulangan </a:t>
            </a:r>
            <a:r>
              <a:rPr lang="id-ID" sz="2400" i="1" dirty="0">
                <a:solidFill>
                  <a:schemeClr val="bg1"/>
                </a:solidFill>
              </a:rPr>
              <a:t>byte </a:t>
            </a:r>
            <a:r>
              <a:rPr lang="id-ID" sz="2400" dirty="0">
                <a:solidFill>
                  <a:schemeClr val="bg1"/>
                </a:solidFill>
              </a:rPr>
              <a:t>/ karakter yang sama berturut-turut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 </a:t>
            </a:r>
          </a:p>
          <a:p>
            <a:r>
              <a:rPr lang="id-ID" sz="2400" dirty="0">
                <a:solidFill>
                  <a:schemeClr val="bg1"/>
                </a:solidFill>
              </a:rPr>
              <a:t>dan menampilkan hanya sebuah karakter yang mengalami pengulangan disertai dengan nilai jumlah pengulangan </a:t>
            </a:r>
            <a:r>
              <a:rPr lang="id-ID" sz="2400" i="1" dirty="0">
                <a:solidFill>
                  <a:schemeClr val="bg1"/>
                </a:solidFill>
              </a:rPr>
              <a:t>byte </a:t>
            </a:r>
            <a:r>
              <a:rPr lang="id-ID" sz="2400" dirty="0">
                <a:solidFill>
                  <a:schemeClr val="bg1"/>
                </a:solidFill>
              </a:rPr>
              <a:t>/ karakter, </a:t>
            </a:r>
          </a:p>
          <a:p>
            <a:pPr marL="0" indent="0">
              <a:buNone/>
            </a:pPr>
            <a:endParaRPr lang="id-ID" sz="2400" dirty="0">
              <a:solidFill>
                <a:schemeClr val="bg1"/>
              </a:solidFill>
            </a:endParaRPr>
          </a:p>
          <a:p>
            <a:r>
              <a:rPr lang="id-ID" sz="2400" dirty="0">
                <a:solidFill>
                  <a:schemeClr val="bg1"/>
                </a:solidFill>
              </a:rPr>
              <a:t>sedangkan untuk </a:t>
            </a:r>
            <a:r>
              <a:rPr lang="id-ID" sz="2400" i="1" dirty="0">
                <a:solidFill>
                  <a:schemeClr val="bg1"/>
                </a:solidFill>
              </a:rPr>
              <a:t>byte </a:t>
            </a:r>
            <a:r>
              <a:rPr lang="id-ID" sz="2400" dirty="0">
                <a:solidFill>
                  <a:schemeClr val="bg1"/>
                </a:solidFill>
              </a:rPr>
              <a:t>/ karakter yang tidak terjadi pengulangan maka karakter tersebut tidak akan dikompresi</a:t>
            </a:r>
          </a:p>
        </p:txBody>
      </p:sp>
    </p:spTree>
    <p:extLst>
      <p:ext uri="{BB962C8B-B14F-4D97-AF65-F5344CB8AC3E}">
        <p14:creationId xmlns:p14="http://schemas.microsoft.com/office/powerpoint/2010/main" val="9237838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RLE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misalkan pada kata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	aaab</a:t>
            </a:r>
          </a:p>
          <a:p>
            <a:pPr marL="0" indent="0">
              <a:buNone/>
            </a:pPr>
            <a:endParaRPr lang="id-ID" sz="2400" dirty="0">
              <a:solidFill>
                <a:schemeClr val="bg1"/>
              </a:solidFill>
            </a:endParaRPr>
          </a:p>
          <a:p>
            <a:r>
              <a:rPr lang="id-ID" sz="2400" dirty="0">
                <a:solidFill>
                  <a:schemeClr val="bg1"/>
                </a:solidFill>
              </a:rPr>
              <a:t>yang terjadi pengulangan </a:t>
            </a:r>
            <a:r>
              <a:rPr lang="id-ID" sz="2400" i="1" dirty="0">
                <a:solidFill>
                  <a:schemeClr val="bg1"/>
                </a:solidFill>
              </a:rPr>
              <a:t>byte </a:t>
            </a:r>
            <a:r>
              <a:rPr lang="id-ID" sz="2400" dirty="0">
                <a:solidFill>
                  <a:schemeClr val="bg1"/>
                </a:solidFill>
              </a:rPr>
              <a:t>/ karakter ’a’ sebanyak 3 kali </a:t>
            </a:r>
          </a:p>
          <a:p>
            <a:r>
              <a:rPr lang="id-ID" sz="2400" i="1" dirty="0">
                <a:solidFill>
                  <a:schemeClr val="bg1"/>
                </a:solidFill>
              </a:rPr>
              <a:t>byte </a:t>
            </a:r>
            <a:r>
              <a:rPr lang="id-ID" sz="2400" dirty="0">
                <a:solidFill>
                  <a:schemeClr val="bg1"/>
                </a:solidFill>
              </a:rPr>
              <a:t>/ karakter ’b’ tidak mengalami perulangan sehingga kata tersebut akan dikompresi menjadi ”a3b”.</a:t>
            </a:r>
          </a:p>
          <a:p>
            <a:endParaRPr lang="id-ID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2756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RLE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Contoh lain, pada pesan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a a a a b c c c c b b b b a b b b b</a:t>
            </a:r>
          </a:p>
          <a:p>
            <a:pPr marL="0" indent="0">
              <a:buNone/>
            </a:pPr>
            <a:endParaRPr lang="id-ID" sz="11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id-ID" sz="11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id-ID" sz="11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   a4            4c         4b             4b</a:t>
            </a:r>
          </a:p>
          <a:p>
            <a:pPr marL="0" indent="0">
              <a:buNone/>
            </a:pPr>
            <a:endParaRPr lang="id-ID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  <a:sym typeface="Wingdings" pitchFamily="2" charset="2"/>
              </a:rPr>
              <a:t>	 a4 b 4c 4b a 4 b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  <a:sym typeface="Wingdings" pitchFamily="2" charset="2"/>
              </a:rPr>
              <a:t>	 18 byte/karakter</a:t>
            </a:r>
            <a:endParaRPr lang="id-ID" sz="2400" dirty="0">
              <a:solidFill>
                <a:schemeClr val="bg1"/>
              </a:solidFill>
            </a:endParaRPr>
          </a:p>
        </p:txBody>
      </p:sp>
      <p:sp>
        <p:nvSpPr>
          <p:cNvPr id="4" name="Right Brace 3"/>
          <p:cNvSpPr/>
          <p:nvPr/>
        </p:nvSpPr>
        <p:spPr>
          <a:xfrm rot="16200000" flipH="1">
            <a:off x="1745686" y="2150858"/>
            <a:ext cx="252027" cy="792088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ight Brace 4"/>
          <p:cNvSpPr/>
          <p:nvPr/>
        </p:nvSpPr>
        <p:spPr>
          <a:xfrm rot="16200000" flipH="1">
            <a:off x="2969823" y="2148524"/>
            <a:ext cx="252027" cy="792088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ight Brace 5"/>
          <p:cNvSpPr/>
          <p:nvPr/>
        </p:nvSpPr>
        <p:spPr>
          <a:xfrm rot="16200000" flipH="1">
            <a:off x="3977935" y="2148523"/>
            <a:ext cx="252027" cy="792088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ight Brace 6"/>
          <p:cNvSpPr/>
          <p:nvPr/>
        </p:nvSpPr>
        <p:spPr>
          <a:xfrm rot="16200000" flipH="1">
            <a:off x="5346087" y="2150858"/>
            <a:ext cx="252027" cy="792088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87966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RLE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Lihat tabel dibawah ini:</a:t>
            </a:r>
          </a:p>
          <a:p>
            <a:pPr marL="0" indent="0">
              <a:buNone/>
            </a:pPr>
            <a:endParaRPr lang="id-ID" sz="2400" dirty="0">
              <a:solidFill>
                <a:schemeClr val="bg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880963"/>
              </p:ext>
            </p:extLst>
          </p:nvPr>
        </p:nvGraphicFramePr>
        <p:xfrm>
          <a:off x="924272" y="2406496"/>
          <a:ext cx="6600056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999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dirty="0"/>
                        <a:t>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Simbol Masukan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Simbol Keluaran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Total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aaaa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cccc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bbbb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bbbb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1409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RLE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Dekompresi metode RLE </a:t>
            </a:r>
          </a:p>
          <a:p>
            <a:r>
              <a:rPr lang="id-ID" sz="2400" dirty="0">
                <a:solidFill>
                  <a:schemeClr val="bg1"/>
                </a:solidFill>
              </a:rPr>
              <a:t>adalah dengan menguraikan nilai angka menjadi karakter yang diikuti nilai angka sebanyak nilai angka tersebut, misalnya kata ”a4b”, nilai 4 menyatakan banyaknya huruf ’a’ yang diulang, sehingga setelah didekompresi kata ”a4b” akan menjadi ”aaaab” yang dapat dilihat dari tabel dibawah</a:t>
            </a:r>
          </a:p>
        </p:txBody>
      </p:sp>
    </p:spTree>
    <p:extLst>
      <p:ext uri="{BB962C8B-B14F-4D97-AF65-F5344CB8AC3E}">
        <p14:creationId xmlns:p14="http://schemas.microsoft.com/office/powerpoint/2010/main" val="7210152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RLE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Lihat tabel dibawah ini:</a:t>
            </a:r>
          </a:p>
          <a:p>
            <a:pPr marL="0" indent="0">
              <a:buNone/>
            </a:pPr>
            <a:endParaRPr lang="id-ID" sz="2400" dirty="0">
              <a:solidFill>
                <a:schemeClr val="bg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647093"/>
              </p:ext>
            </p:extLst>
          </p:nvPr>
        </p:nvGraphicFramePr>
        <p:xfrm>
          <a:off x="924272" y="2406496"/>
          <a:ext cx="6600056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dirty="0"/>
                        <a:t>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Simbol Masukan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Simbol Keluaran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Total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aaaa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cccc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bbbb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bbbb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86128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Metode RLE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Untuk mencatat tiap-tiap </a:t>
            </a:r>
            <a:r>
              <a:rPr lang="id-ID" sz="2400" i="1" dirty="0">
                <a:solidFill>
                  <a:schemeClr val="bg1"/>
                </a:solidFill>
              </a:rPr>
              <a:t>byte </a:t>
            </a:r>
            <a:r>
              <a:rPr lang="id-ID" sz="2400" dirty="0">
                <a:solidFill>
                  <a:schemeClr val="bg1"/>
                </a:solidFill>
              </a:rPr>
              <a:t>nilai yang diikuti </a:t>
            </a:r>
          </a:p>
          <a:p>
            <a:pPr marL="0" indent="0">
              <a:buNone/>
            </a:pPr>
            <a:r>
              <a:rPr lang="id-ID" sz="2400" dirty="0">
                <a:solidFill>
                  <a:schemeClr val="bg1"/>
                </a:solidFill>
              </a:rPr>
              <a:t>	digunakan suatu </a:t>
            </a:r>
            <a:r>
              <a:rPr lang="id-ID" sz="2400" i="1" dirty="0">
                <a:solidFill>
                  <a:schemeClr val="bg1"/>
                </a:solidFill>
              </a:rPr>
              <a:t>counter </a:t>
            </a:r>
            <a:r>
              <a:rPr lang="id-ID" sz="2400" dirty="0">
                <a:solidFill>
                  <a:schemeClr val="bg1"/>
                </a:solidFill>
              </a:rPr>
              <a:t>(pencatat jumlah 	banyaknya data yang keluar)</a:t>
            </a:r>
          </a:p>
          <a:p>
            <a:pPr marL="0" indent="0">
              <a:buNone/>
            </a:pPr>
            <a:r>
              <a:rPr lang="id-ID" sz="2400" i="1" dirty="0">
                <a:solidFill>
                  <a:schemeClr val="bg1"/>
                </a:solidFill>
              </a:rPr>
              <a:t>	counter </a:t>
            </a:r>
            <a:r>
              <a:rPr lang="id-ID" sz="2400" dirty="0">
                <a:solidFill>
                  <a:schemeClr val="bg1"/>
                </a:solidFill>
              </a:rPr>
              <a:t>menandakan berapa banyak 	pengulangan </a:t>
            </a:r>
            <a:r>
              <a:rPr lang="id-ID" sz="2400" i="1" dirty="0">
                <a:solidFill>
                  <a:schemeClr val="bg1"/>
                </a:solidFill>
              </a:rPr>
              <a:t>byte </a:t>
            </a:r>
            <a:r>
              <a:rPr lang="id-ID" sz="2400" dirty="0">
                <a:solidFill>
                  <a:schemeClr val="bg1"/>
                </a:solidFill>
              </a:rPr>
              <a:t>yang tercatat. </a:t>
            </a:r>
          </a:p>
          <a:p>
            <a:pPr marL="0" indent="0">
              <a:buNone/>
            </a:pPr>
            <a:endParaRPr lang="id-ID" sz="2400" dirty="0">
              <a:solidFill>
                <a:schemeClr val="bg1"/>
              </a:solidFill>
            </a:endParaRPr>
          </a:p>
          <a:p>
            <a:r>
              <a:rPr lang="id-ID" sz="2400" dirty="0">
                <a:solidFill>
                  <a:schemeClr val="bg1"/>
                </a:solidFill>
              </a:rPr>
              <a:t>Metode kompresi </a:t>
            </a:r>
            <a:r>
              <a:rPr lang="id-ID" sz="2400" i="1" dirty="0">
                <a:solidFill>
                  <a:schemeClr val="bg1"/>
                </a:solidFill>
              </a:rPr>
              <a:t>Run Length Encoding </a:t>
            </a:r>
            <a:r>
              <a:rPr lang="id-ID" sz="2400" dirty="0">
                <a:solidFill>
                  <a:schemeClr val="bg1"/>
                </a:solidFill>
              </a:rPr>
              <a:t>mempunyai 	suatu hasil yang baik untuk </a:t>
            </a:r>
            <a:r>
              <a:rPr lang="id-ID" sz="2400" i="1" dirty="0">
                <a:solidFill>
                  <a:schemeClr val="bg1"/>
                </a:solidFill>
              </a:rPr>
              <a:t>file </a:t>
            </a:r>
            <a:r>
              <a:rPr lang="id-ID" sz="2400" dirty="0">
                <a:solidFill>
                  <a:schemeClr val="bg1"/>
                </a:solidFill>
              </a:rPr>
              <a:t>yang besar, 	sehingga untuk mengkompresi data yang kecil 	tidak menguntungkan.</a:t>
            </a:r>
          </a:p>
        </p:txBody>
      </p:sp>
    </p:spTree>
    <p:extLst>
      <p:ext uri="{BB962C8B-B14F-4D97-AF65-F5344CB8AC3E}">
        <p14:creationId xmlns:p14="http://schemas.microsoft.com/office/powerpoint/2010/main" val="3113869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Kompresi Citra Fraktal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Teori fraktal adalah suatu pendekatan untuk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mengukur bentuk atau menggambarkan</a:t>
            </a:r>
            <a:r>
              <a:rPr lang="en-US" sz="2400" dirty="0">
                <a:solidFill>
                  <a:schemeClr val="bg1"/>
                </a:solidFill>
              </a:rPr>
              <a:t> 	</a:t>
            </a:r>
            <a:r>
              <a:rPr lang="id-ID" sz="2400" dirty="0">
                <a:solidFill>
                  <a:schemeClr val="bg1"/>
                </a:solidFill>
              </a:rPr>
              <a:t>kompleksitas obyek atau untuk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menggambarkan</a:t>
            </a:r>
            <a:r>
              <a:rPr lang="en-US" sz="2400" dirty="0">
                <a:solidFill>
                  <a:schemeClr val="bg1"/>
                </a:solidFill>
              </a:rPr>
              <a:t> 	</a:t>
            </a:r>
            <a:r>
              <a:rPr lang="id-ID" sz="2400" dirty="0">
                <a:solidFill>
                  <a:schemeClr val="bg1"/>
                </a:solidFill>
              </a:rPr>
              <a:t>variasi fitur yang tidak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teratur (Burrough, 1993), 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id-ID" sz="2400" dirty="0">
                <a:solidFill>
                  <a:schemeClr val="bg1"/>
                </a:solidFill>
              </a:rPr>
              <a:t>aplikasi fraktal telah digunakan untuk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mengkarakterisasi berbagai permukaan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benda alam, seperti garis pantai (Lam dan Qiu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1992), permukaan lapisan es (Rees 1992), topografi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(Klinkenberg dan Goodchild 1992), klasifikasi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tutupan lahan dari data penginderaan data jauh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(De Cola 1989), dan banyak lainnya (Lam dan De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Cola 1993).</a:t>
            </a:r>
          </a:p>
        </p:txBody>
      </p:sp>
    </p:spTree>
    <p:extLst>
      <p:ext uri="{BB962C8B-B14F-4D97-AF65-F5344CB8AC3E}">
        <p14:creationId xmlns:p14="http://schemas.microsoft.com/office/powerpoint/2010/main" val="28168768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Kompresi Citra Fraktal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958227"/>
          </a:xfrm>
        </p:spPr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Fraktal juga dapat digunakan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id-ID" sz="2400" dirty="0">
                <a:solidFill>
                  <a:schemeClr val="bg1"/>
                </a:solidFill>
              </a:rPr>
              <a:t>untuk menggambarkan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serta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mengklaskan ketidakaturan tekstur (textural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irregularity) dari citra yang tidak dapat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diterangkan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secara statistik, karena karakteristik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spasial fractal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id-ID" sz="2400" dirty="0">
                <a:solidFill>
                  <a:schemeClr val="bg1"/>
                </a:solidFill>
              </a:rPr>
              <a:t>dapat diukur melalui dimension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fractal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r>
              <a:rPr lang="id-ID" sz="2400" dirty="0">
                <a:solidFill>
                  <a:schemeClr val="bg1"/>
                </a:solidFill>
              </a:rPr>
              <a:t>Dimensi fraktal dapat dipandang sebagai ukuran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ketidakaturan/ irregularity atau heterogenitas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susunan dari suatu area pada skala yang berbeda.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3395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Kompresi Citra Fraktal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958227"/>
          </a:xfrm>
        </p:spPr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Dengan demikian, fraktal adalah obyek atau kuantitas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yang menampilkan kemiripan-diri/self-similarity,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id-ID" sz="2400" dirty="0">
                <a:solidFill>
                  <a:schemeClr val="bg1"/>
                </a:solidFill>
              </a:rPr>
              <a:t>berbagai skala dengan tujuan untuk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menunjukkan “tipe“ yang sama, walaupun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menunjukkan strukturnya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tidak perlu persis sama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untuk semua skala (Nelson, 1996).</a:t>
            </a:r>
          </a:p>
        </p:txBody>
      </p:sp>
    </p:spTree>
    <p:extLst>
      <p:ext uri="{BB962C8B-B14F-4D97-AF65-F5344CB8AC3E}">
        <p14:creationId xmlns:p14="http://schemas.microsoft.com/office/powerpoint/2010/main" val="14823439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Kompresi Citra Fraktal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958227"/>
          </a:xfrm>
        </p:spPr>
        <p:txBody>
          <a:bodyPr>
            <a:normAutofit/>
          </a:bodyPr>
          <a:lstStyle/>
          <a:p>
            <a:r>
              <a:rPr lang="id-ID" sz="2400" dirty="0">
                <a:solidFill>
                  <a:schemeClr val="bg1"/>
                </a:solidFill>
              </a:rPr>
              <a:t>Hal ini berarti bagian-bagian dari obyek akan tampak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sebangun dengan obyek itu sendiri bila dilihat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secara keseluruhan. 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id-ID" sz="2400" dirty="0">
                <a:solidFill>
                  <a:schemeClr val="bg1"/>
                </a:solidFill>
              </a:rPr>
              <a:t>Untuk lebih jelasnya untuk membuat segitiga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Sierpinski, dimana masing-masing segitiga </a:t>
            </a:r>
            <a:r>
              <a:rPr lang="en-US" sz="2400" dirty="0">
                <a:solidFill>
                  <a:schemeClr val="bg1"/>
                </a:solidFill>
              </a:rPr>
              <a:t>	</a:t>
            </a:r>
            <a:r>
              <a:rPr lang="id-ID" sz="2400" dirty="0">
                <a:solidFill>
                  <a:schemeClr val="bg1"/>
                </a:solidFill>
              </a:rPr>
              <a:t>sebangun tetapi skalanya berbeda-beda </a:t>
            </a:r>
            <a:endParaRPr lang="en-US" sz="2400" dirty="0">
              <a:solidFill>
                <a:schemeClr val="bg1"/>
              </a:solidFill>
            </a:endParaRPr>
          </a:p>
          <a:p>
            <a:endParaRPr lang="id-ID" sz="24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37959E-8463-4A1C-A4FB-87EB8ECD1F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87" t="40196" r="16138" b="42996"/>
          <a:stretch/>
        </p:blipFill>
        <p:spPr>
          <a:xfrm>
            <a:off x="1691680" y="4419676"/>
            <a:ext cx="5544610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9823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327</TotalTime>
  <Words>714</Words>
  <Application>Microsoft Office PowerPoint</Application>
  <PresentationFormat>On-screen Show (4:3)</PresentationFormat>
  <Paragraphs>224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Rockwell</vt:lpstr>
      <vt:lpstr>Wingdings</vt:lpstr>
      <vt:lpstr>Wingdings 2</vt:lpstr>
      <vt:lpstr>Foundry</vt:lpstr>
      <vt:lpstr>Kompresi/Pemampatan Citra</vt:lpstr>
      <vt:lpstr>Kompresi Citra</vt:lpstr>
      <vt:lpstr>Manfaat Kompresi Citra</vt:lpstr>
      <vt:lpstr>Teknik Kompresi Citra</vt:lpstr>
      <vt:lpstr>Teknik Kompresi Citra</vt:lpstr>
      <vt:lpstr>Teknik Kompresi Citra</vt:lpstr>
      <vt:lpstr>Teknik Kompresi Citra</vt:lpstr>
      <vt:lpstr>Teknik Kompresi Citra</vt:lpstr>
      <vt:lpstr>Teknik Kompresi Citra</vt:lpstr>
      <vt:lpstr>Teknik Kompresi Citra</vt:lpstr>
      <vt:lpstr>Teknik Kompresi Citra</vt:lpstr>
      <vt:lpstr>Hal yang penting dalam  Kompresi Citra</vt:lpstr>
      <vt:lpstr>Hal yang penting dalam  Kompresi Citra</vt:lpstr>
      <vt:lpstr>Hal yang penting dalam  Kompresi Citra</vt:lpstr>
      <vt:lpstr>Metode Huffman</vt:lpstr>
      <vt:lpstr>Metode Huffman</vt:lpstr>
      <vt:lpstr>Metode Huffman</vt:lpstr>
      <vt:lpstr>Metode Huffman</vt:lpstr>
      <vt:lpstr>Metode Huffman</vt:lpstr>
      <vt:lpstr>Metode Huffman</vt:lpstr>
      <vt:lpstr>Metode Huffman</vt:lpstr>
      <vt:lpstr>Metode RLE</vt:lpstr>
      <vt:lpstr>Metode RLE</vt:lpstr>
      <vt:lpstr>Metode RLE</vt:lpstr>
      <vt:lpstr>Metode RLE</vt:lpstr>
      <vt:lpstr>Metode RLE</vt:lpstr>
      <vt:lpstr>Metode RLE</vt:lpstr>
      <vt:lpstr>Metode RLE</vt:lpstr>
      <vt:lpstr>Metode RLE</vt:lpstr>
      <vt:lpstr>Kompresi Citra Fraktal</vt:lpstr>
      <vt:lpstr>Kompresi Citra Fraktal</vt:lpstr>
      <vt:lpstr>Kompresi Citra Fraktal</vt:lpstr>
      <vt:lpstr>Kompresi Citra Fraktal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Kompresi/Pemampatan Citra</dc:title>
  <dc:creator>User</dc:creator>
  <cp:lastModifiedBy>ning</cp:lastModifiedBy>
  <cp:revision>21</cp:revision>
  <dcterms:created xsi:type="dcterms:W3CDTF">2016-06-15T12:43:39Z</dcterms:created>
  <dcterms:modified xsi:type="dcterms:W3CDTF">2018-05-31T06:22:26Z</dcterms:modified>
</cp:coreProperties>
</file>