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6" r:id="rId9"/>
    <p:sldId id="267" r:id="rId10"/>
    <p:sldId id="268" r:id="rId11"/>
    <p:sldId id="269" r:id="rId12"/>
    <p:sldId id="262" r:id="rId13"/>
    <p:sldId id="270" r:id="rId14"/>
    <p:sldId id="271" r:id="rId15"/>
    <p:sldId id="272" r:id="rId16"/>
    <p:sldId id="273" r:id="rId17"/>
    <p:sldId id="274" r:id="rId18"/>
    <p:sldId id="263" r:id="rId19"/>
    <p:sldId id="277" r:id="rId20"/>
    <p:sldId id="275" r:id="rId21"/>
    <p:sldId id="265" r:id="rId22"/>
    <p:sldId id="276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2AC89-9A3F-45BC-94FD-4B12D0CAC33B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29122A83-2622-4863-B1B2-851E7E8677E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2AC89-9A3F-45BC-94FD-4B12D0CAC33B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22A83-2622-4863-B1B2-851E7E8677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2AC89-9A3F-45BC-94FD-4B12D0CAC33B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22A83-2622-4863-B1B2-851E7E8677E3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2AC89-9A3F-45BC-94FD-4B12D0CAC33B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22A83-2622-4863-B1B2-851E7E8677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2AC89-9A3F-45BC-94FD-4B12D0CAC33B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22A83-2622-4863-B1B2-851E7E8677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2AC89-9A3F-45BC-94FD-4B12D0CAC33B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22A83-2622-4863-B1B2-851E7E8677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2AC89-9A3F-45BC-94FD-4B12D0CAC33B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22A83-2622-4863-B1B2-851E7E8677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2AC89-9A3F-45BC-94FD-4B12D0CAC33B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22A83-2622-4863-B1B2-851E7E8677E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2AC89-9A3F-45BC-94FD-4B12D0CAC33B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22A83-2622-4863-B1B2-851E7E8677E3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2AC89-9A3F-45BC-94FD-4B12D0CAC33B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22A83-2622-4863-B1B2-851E7E8677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2AC89-9A3F-45BC-94FD-4B12D0CAC33B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22A83-2622-4863-B1B2-851E7E8677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1162AC89-9A3F-45BC-94FD-4B12D0CAC33B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29122A83-2622-4863-B1B2-851E7E8677E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Fibria</a:t>
            </a:r>
            <a:r>
              <a:rPr lang="en-US" dirty="0" smtClean="0"/>
              <a:t> </a:t>
            </a:r>
            <a:r>
              <a:rPr lang="en-US" dirty="0" err="1" smtClean="0"/>
              <a:t>kaswinarni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saraf</a:t>
            </a:r>
            <a:r>
              <a:rPr lang="en-US" dirty="0" smtClean="0"/>
              <a:t> </a:t>
            </a:r>
            <a:r>
              <a:rPr lang="en-US" dirty="0" err="1" smtClean="0"/>
              <a:t>tepi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err="1" smtClean="0"/>
              <a:t>Divisi</a:t>
            </a:r>
            <a:r>
              <a:rPr lang="en-US" dirty="0" smtClean="0"/>
              <a:t> </a:t>
            </a:r>
            <a:r>
              <a:rPr lang="en-US" dirty="0" err="1" smtClean="0"/>
              <a:t>eferen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39882"/>
            <a:ext cx="3733800" cy="2064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474518"/>
            <a:ext cx="3884832" cy="2030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1042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Divisi</a:t>
            </a:r>
            <a:r>
              <a:rPr lang="en-US" dirty="0" smtClean="0"/>
              <a:t> </a:t>
            </a:r>
            <a:r>
              <a:rPr lang="en-US" dirty="0" err="1" smtClean="0"/>
              <a:t>Eferen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025" y="3053195"/>
            <a:ext cx="1582880" cy="381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err="1" smtClean="0"/>
              <a:t>Divisi</a:t>
            </a:r>
            <a:r>
              <a:rPr lang="en-US" sz="1400" dirty="0" smtClean="0"/>
              <a:t> </a:t>
            </a:r>
            <a:r>
              <a:rPr lang="en-US" sz="1400" dirty="0" err="1" smtClean="0"/>
              <a:t>Eferen</a:t>
            </a:r>
            <a:endParaRPr lang="en-US" sz="1400" dirty="0"/>
          </a:p>
        </p:txBody>
      </p:sp>
      <p:sp>
        <p:nvSpPr>
          <p:cNvPr id="5" name="Right Arrow 4"/>
          <p:cNvSpPr/>
          <p:nvPr/>
        </p:nvSpPr>
        <p:spPr>
          <a:xfrm>
            <a:off x="2033150" y="1719695"/>
            <a:ext cx="457200" cy="1905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476495" y="1631373"/>
            <a:ext cx="2078181" cy="381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err="1" smtClean="0"/>
              <a:t>Sistem</a:t>
            </a:r>
            <a:r>
              <a:rPr lang="en-US" sz="1400" dirty="0" smtClean="0"/>
              <a:t> </a:t>
            </a:r>
            <a:r>
              <a:rPr lang="en-US" sz="1400" dirty="0" err="1" smtClean="0"/>
              <a:t>Saraf</a:t>
            </a:r>
            <a:r>
              <a:rPr lang="en-US" sz="1400" dirty="0" smtClean="0"/>
              <a:t> </a:t>
            </a:r>
            <a:r>
              <a:rPr lang="en-US" sz="1400" dirty="0" err="1" smtClean="0"/>
              <a:t>Somatik</a:t>
            </a:r>
            <a:endParaRPr lang="en-US" sz="1400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627905" y="3243695"/>
            <a:ext cx="381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2036615" y="1814945"/>
            <a:ext cx="0" cy="142875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ight Arrow 13"/>
          <p:cNvSpPr/>
          <p:nvPr/>
        </p:nvSpPr>
        <p:spPr>
          <a:xfrm>
            <a:off x="4568531" y="1712768"/>
            <a:ext cx="408713" cy="1905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963389" y="1620982"/>
            <a:ext cx="1641763" cy="381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Neuron </a:t>
            </a:r>
            <a:r>
              <a:rPr lang="en-US" sz="1400" dirty="0" err="1" smtClean="0"/>
              <a:t>Motorik</a:t>
            </a:r>
            <a:endParaRPr lang="en-US" sz="1400" dirty="0"/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5791200" y="2000249"/>
            <a:ext cx="0" cy="28575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4963393" y="2285999"/>
            <a:ext cx="1693716" cy="30999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err="1" smtClean="0"/>
              <a:t>Otot</a:t>
            </a:r>
            <a:r>
              <a:rPr lang="en-US" sz="1400" dirty="0" smtClean="0"/>
              <a:t> </a:t>
            </a:r>
            <a:r>
              <a:rPr lang="en-US" sz="1400" dirty="0" err="1" smtClean="0"/>
              <a:t>rangka</a:t>
            </a:r>
            <a:endParaRPr lang="en-US" sz="1400" dirty="0"/>
          </a:p>
        </p:txBody>
      </p:sp>
      <p:cxnSp>
        <p:nvCxnSpPr>
          <p:cNvPr id="19" name="Straight Connector 18"/>
          <p:cNvCxnSpPr/>
          <p:nvPr/>
        </p:nvCxnSpPr>
        <p:spPr>
          <a:xfrm flipV="1">
            <a:off x="2036615" y="3243695"/>
            <a:ext cx="0" cy="142875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ight Arrow 20"/>
          <p:cNvSpPr/>
          <p:nvPr/>
        </p:nvSpPr>
        <p:spPr>
          <a:xfrm>
            <a:off x="2033150" y="4577195"/>
            <a:ext cx="457200" cy="1905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2507674" y="4481945"/>
            <a:ext cx="2078181" cy="381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err="1" smtClean="0"/>
              <a:t>Sistem</a:t>
            </a:r>
            <a:r>
              <a:rPr lang="en-US" sz="1400" dirty="0" smtClean="0"/>
              <a:t> </a:t>
            </a:r>
            <a:r>
              <a:rPr lang="en-US" sz="1400" dirty="0" err="1" smtClean="0"/>
              <a:t>Saraf</a:t>
            </a:r>
            <a:r>
              <a:rPr lang="en-US" sz="1400" dirty="0" smtClean="0"/>
              <a:t> </a:t>
            </a:r>
            <a:r>
              <a:rPr lang="en-US" sz="1400" dirty="0" err="1" smtClean="0"/>
              <a:t>Otonom</a:t>
            </a:r>
            <a:endParaRPr lang="en-US" sz="1400" dirty="0"/>
          </a:p>
        </p:txBody>
      </p:sp>
      <p:sp>
        <p:nvSpPr>
          <p:cNvPr id="23" name="Right Arrow 22"/>
          <p:cNvSpPr/>
          <p:nvPr/>
        </p:nvSpPr>
        <p:spPr>
          <a:xfrm>
            <a:off x="4603167" y="4577195"/>
            <a:ext cx="408713" cy="1905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/>
          <p:cNvCxnSpPr/>
          <p:nvPr/>
        </p:nvCxnSpPr>
        <p:spPr>
          <a:xfrm flipV="1">
            <a:off x="5039590" y="4672445"/>
            <a:ext cx="0" cy="142875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5039590" y="3243695"/>
            <a:ext cx="0" cy="142875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ight Arrow 25"/>
          <p:cNvSpPr/>
          <p:nvPr/>
        </p:nvSpPr>
        <p:spPr>
          <a:xfrm>
            <a:off x="5039589" y="3148445"/>
            <a:ext cx="408713" cy="1905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5448303" y="3053195"/>
            <a:ext cx="1451257" cy="381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err="1" smtClean="0"/>
              <a:t>Saraf</a:t>
            </a:r>
            <a:r>
              <a:rPr lang="en-US" sz="1400" dirty="0" smtClean="0"/>
              <a:t> </a:t>
            </a:r>
            <a:r>
              <a:rPr lang="en-US" sz="1400" dirty="0" err="1" smtClean="0"/>
              <a:t>Simpatis</a:t>
            </a:r>
            <a:endParaRPr lang="en-US" sz="1400" dirty="0"/>
          </a:p>
        </p:txBody>
      </p:sp>
      <p:sp>
        <p:nvSpPr>
          <p:cNvPr id="28" name="Right Arrow 27"/>
          <p:cNvSpPr/>
          <p:nvPr/>
        </p:nvSpPr>
        <p:spPr>
          <a:xfrm>
            <a:off x="5036128" y="6005945"/>
            <a:ext cx="408713" cy="1905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5462157" y="5799854"/>
            <a:ext cx="1465113" cy="56630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err="1" smtClean="0"/>
              <a:t>Saraf</a:t>
            </a:r>
            <a:r>
              <a:rPr lang="en-US" sz="1400" dirty="0" smtClean="0"/>
              <a:t> </a:t>
            </a:r>
            <a:r>
              <a:rPr lang="en-US" sz="1400" dirty="0" err="1" smtClean="0"/>
              <a:t>Parasimpatis</a:t>
            </a:r>
            <a:endParaRPr lang="en-US" sz="1400" dirty="0"/>
          </a:p>
        </p:txBody>
      </p:sp>
      <p:sp>
        <p:nvSpPr>
          <p:cNvPr id="30" name="Right Arrow 29"/>
          <p:cNvSpPr/>
          <p:nvPr/>
        </p:nvSpPr>
        <p:spPr>
          <a:xfrm>
            <a:off x="6941125" y="6019799"/>
            <a:ext cx="408713" cy="1905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7356765" y="5188735"/>
            <a:ext cx="1427017" cy="11668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200" dirty="0" smtClean="0"/>
          </a:p>
          <a:p>
            <a:pPr algn="ctr"/>
            <a:r>
              <a:rPr lang="en-US" sz="1200" dirty="0" err="1" smtClean="0"/>
              <a:t>Otot</a:t>
            </a:r>
            <a:r>
              <a:rPr lang="en-US" sz="1200" dirty="0" smtClean="0"/>
              <a:t> </a:t>
            </a:r>
            <a:r>
              <a:rPr lang="en-US" sz="1200" dirty="0" err="1" smtClean="0"/>
              <a:t>polos</a:t>
            </a:r>
            <a:endParaRPr lang="en-US" sz="1200" dirty="0" smtClean="0"/>
          </a:p>
          <a:p>
            <a:pPr algn="ctr"/>
            <a:r>
              <a:rPr lang="en-US" sz="1200" dirty="0" err="1" smtClean="0"/>
              <a:t>Otot</a:t>
            </a:r>
            <a:r>
              <a:rPr lang="en-US" sz="1200" dirty="0" smtClean="0"/>
              <a:t> </a:t>
            </a:r>
            <a:r>
              <a:rPr lang="en-US" sz="1200" dirty="0" err="1" smtClean="0"/>
              <a:t>Jantung</a:t>
            </a:r>
            <a:endParaRPr lang="en-US" sz="1200" dirty="0" smtClean="0"/>
          </a:p>
          <a:p>
            <a:pPr algn="ctr"/>
            <a:r>
              <a:rPr lang="en-US" sz="1200" dirty="0" err="1" smtClean="0"/>
              <a:t>Kelenjar</a:t>
            </a:r>
            <a:r>
              <a:rPr lang="en-US" sz="1200" dirty="0" smtClean="0"/>
              <a:t> </a:t>
            </a:r>
            <a:r>
              <a:rPr lang="en-US" sz="1200" dirty="0" err="1" smtClean="0"/>
              <a:t>endokrin</a:t>
            </a:r>
            <a:r>
              <a:rPr lang="en-US" sz="1200" dirty="0" smtClean="0"/>
              <a:t> </a:t>
            </a:r>
            <a:r>
              <a:rPr lang="en-US" sz="1200" dirty="0" err="1" smtClean="0"/>
              <a:t>dan</a:t>
            </a:r>
            <a:r>
              <a:rPr lang="en-US" sz="1200" dirty="0" smtClean="0"/>
              <a:t> </a:t>
            </a:r>
            <a:r>
              <a:rPr lang="en-US" sz="1200" dirty="0" err="1" smtClean="0"/>
              <a:t>eksokrin</a:t>
            </a:r>
            <a:endParaRPr lang="en-US" sz="1200" dirty="0" smtClean="0"/>
          </a:p>
          <a:p>
            <a:pPr marL="285750" indent="-285750" algn="ctr">
              <a:buFontTx/>
              <a:buChar char="-"/>
            </a:pPr>
            <a:endParaRPr lang="en-US" sz="1400" dirty="0"/>
          </a:p>
        </p:txBody>
      </p:sp>
      <p:cxnSp>
        <p:nvCxnSpPr>
          <p:cNvPr id="34" name="Straight Connector 33"/>
          <p:cNvCxnSpPr>
            <a:stCxn id="18" idx="3"/>
          </p:cNvCxnSpPr>
          <p:nvPr/>
        </p:nvCxnSpPr>
        <p:spPr>
          <a:xfrm>
            <a:off x="6657109" y="2440997"/>
            <a:ext cx="886691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7543800" y="2440997"/>
            <a:ext cx="0" cy="274060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7543800" y="3581400"/>
            <a:ext cx="457200" cy="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8001000" y="2937595"/>
            <a:ext cx="1059870" cy="174740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Organ </a:t>
            </a:r>
            <a:r>
              <a:rPr lang="en-US" sz="1200" dirty="0" err="1" smtClean="0"/>
              <a:t>efektor</a:t>
            </a:r>
            <a:r>
              <a:rPr lang="en-US" sz="1200" dirty="0" smtClean="0"/>
              <a:t>  </a:t>
            </a:r>
            <a:r>
              <a:rPr lang="en-US" sz="1200" dirty="0" err="1" smtClean="0"/>
              <a:t>dibentuk</a:t>
            </a:r>
            <a:r>
              <a:rPr lang="en-US" sz="1200" dirty="0" smtClean="0"/>
              <a:t> </a:t>
            </a:r>
            <a:r>
              <a:rPr lang="en-US" sz="1200" dirty="0" err="1" smtClean="0"/>
              <a:t>oleh</a:t>
            </a:r>
            <a:r>
              <a:rPr lang="en-US" sz="1200" dirty="0" smtClean="0"/>
              <a:t> </a:t>
            </a:r>
            <a:r>
              <a:rPr lang="en-US" sz="1200" dirty="0" err="1" smtClean="0"/>
              <a:t>jaringan</a:t>
            </a:r>
            <a:r>
              <a:rPr lang="en-US" sz="1200" dirty="0" smtClean="0"/>
              <a:t> </a:t>
            </a:r>
            <a:r>
              <a:rPr lang="en-US" sz="1200" dirty="0" err="1" smtClean="0"/>
              <a:t>otot</a:t>
            </a:r>
            <a:r>
              <a:rPr lang="en-US" sz="1200" dirty="0" smtClean="0"/>
              <a:t> </a:t>
            </a:r>
            <a:r>
              <a:rPr lang="en-US" sz="1200" dirty="0" err="1" smtClean="0"/>
              <a:t>dan</a:t>
            </a:r>
            <a:r>
              <a:rPr lang="en-US" sz="1200" dirty="0" smtClean="0"/>
              <a:t> </a:t>
            </a:r>
            <a:r>
              <a:rPr lang="en-US" sz="1200" dirty="0" err="1" smtClean="0"/>
              <a:t>kelenjar</a:t>
            </a:r>
            <a:endParaRPr lang="en-US" sz="1200" dirty="0"/>
          </a:p>
        </p:txBody>
      </p:sp>
      <p:sp>
        <p:nvSpPr>
          <p:cNvPr id="43" name="Rectangle 42"/>
          <p:cNvSpPr/>
          <p:nvPr/>
        </p:nvSpPr>
        <p:spPr>
          <a:xfrm>
            <a:off x="381000" y="5386820"/>
            <a:ext cx="4038600" cy="82347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Output </a:t>
            </a:r>
            <a:r>
              <a:rPr lang="en-US" sz="1600" b="1" dirty="0" err="1" smtClean="0"/>
              <a:t>Eferen</a:t>
            </a:r>
            <a:r>
              <a:rPr lang="en-US" sz="1600" b="1" dirty="0" smtClean="0"/>
              <a:t> : </a:t>
            </a:r>
            <a:r>
              <a:rPr lang="en-US" sz="1600" b="1" dirty="0" err="1" smtClean="0"/>
              <a:t>gerakan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dan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sekresi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untuk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mempertahankan</a:t>
            </a:r>
            <a:r>
              <a:rPr lang="en-US" sz="1600" b="1" dirty="0" smtClean="0"/>
              <a:t> homeostasis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197144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Divisi</a:t>
            </a:r>
            <a:r>
              <a:rPr lang="en-US" dirty="0"/>
              <a:t> </a:t>
            </a:r>
            <a:r>
              <a:rPr lang="en-US" dirty="0" err="1"/>
              <a:t>Eferen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Divisi</a:t>
            </a:r>
            <a:r>
              <a:rPr lang="en-US" dirty="0" smtClean="0"/>
              <a:t> </a:t>
            </a:r>
            <a:r>
              <a:rPr lang="en-US" dirty="0" err="1" smtClean="0"/>
              <a:t>eferen</a:t>
            </a:r>
            <a:r>
              <a:rPr lang="en-US" dirty="0" smtClean="0"/>
              <a:t> SST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jalur</a:t>
            </a:r>
            <a:r>
              <a:rPr lang="en-US" dirty="0" smtClean="0"/>
              <a:t> </a:t>
            </a:r>
            <a:r>
              <a:rPr lang="en-US" dirty="0" err="1" smtClean="0"/>
              <a:t>komunikasi</a:t>
            </a:r>
            <a:r>
              <a:rPr lang="en-US" dirty="0" smtClean="0"/>
              <a:t> yang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SSP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mengontrol</a:t>
            </a:r>
            <a:r>
              <a:rPr lang="en-US" dirty="0" smtClean="0"/>
              <a:t> </a:t>
            </a:r>
            <a:r>
              <a:rPr lang="en-US" dirty="0" err="1" smtClean="0"/>
              <a:t>aktivitas</a:t>
            </a:r>
            <a:r>
              <a:rPr lang="en-US" dirty="0" smtClean="0"/>
              <a:t> </a:t>
            </a:r>
            <a:r>
              <a:rPr lang="en-US" dirty="0" err="1" smtClean="0"/>
              <a:t>otot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kelenjar</a:t>
            </a:r>
            <a:r>
              <a:rPr lang="en-US" dirty="0" smtClean="0"/>
              <a:t>, organ-organ </a:t>
            </a:r>
            <a:r>
              <a:rPr lang="en-US" dirty="0" err="1" smtClean="0"/>
              <a:t>efektor</a:t>
            </a:r>
            <a:r>
              <a:rPr lang="en-US" dirty="0" smtClean="0"/>
              <a:t> yang </a:t>
            </a:r>
            <a:r>
              <a:rPr lang="en-US" dirty="0" err="1" smtClean="0"/>
              <a:t>melaksanakan</a:t>
            </a:r>
            <a:r>
              <a:rPr lang="en-US" dirty="0" smtClean="0"/>
              <a:t> </a:t>
            </a:r>
            <a:r>
              <a:rPr lang="en-US" dirty="0" err="1" smtClean="0"/>
              <a:t>efek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tindakan</a:t>
            </a:r>
            <a:r>
              <a:rPr lang="en-US" dirty="0" smtClean="0"/>
              <a:t> yang </a:t>
            </a:r>
            <a:r>
              <a:rPr lang="en-US" dirty="0" err="1" smtClean="0"/>
              <a:t>diinginkan</a:t>
            </a:r>
            <a:r>
              <a:rPr lang="en-US" dirty="0" smtClean="0"/>
              <a:t>. </a:t>
            </a:r>
          </a:p>
          <a:p>
            <a:endParaRPr lang="en-US" dirty="0"/>
          </a:p>
          <a:p>
            <a:r>
              <a:rPr lang="en-US" dirty="0" smtClean="0"/>
              <a:t>SSP </a:t>
            </a:r>
            <a:r>
              <a:rPr lang="en-US" dirty="0" err="1" smtClean="0"/>
              <a:t>mengatur</a:t>
            </a:r>
            <a:r>
              <a:rPr lang="en-US" dirty="0" smtClean="0"/>
              <a:t> organ-organ </a:t>
            </a:r>
            <a:r>
              <a:rPr lang="en-US" dirty="0" err="1" smtClean="0"/>
              <a:t>efektor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memicu</a:t>
            </a:r>
            <a:r>
              <a:rPr lang="en-US" dirty="0" smtClean="0"/>
              <a:t> </a:t>
            </a:r>
            <a:r>
              <a:rPr lang="en-US" dirty="0" err="1" smtClean="0"/>
              <a:t>potensial</a:t>
            </a:r>
            <a:r>
              <a:rPr lang="en-US" dirty="0" smtClean="0"/>
              <a:t> </a:t>
            </a:r>
            <a:r>
              <a:rPr lang="en-US" dirty="0" err="1" smtClean="0"/>
              <a:t>aksi</a:t>
            </a:r>
            <a:r>
              <a:rPr lang="en-US" dirty="0" smtClean="0"/>
              <a:t> di </a:t>
            </a:r>
            <a:r>
              <a:rPr lang="en-US" dirty="0" err="1" smtClean="0"/>
              <a:t>badan</a:t>
            </a:r>
            <a:r>
              <a:rPr lang="en-US" dirty="0" smtClean="0"/>
              <a:t> </a:t>
            </a:r>
            <a:r>
              <a:rPr lang="en-US" dirty="0" err="1" smtClean="0"/>
              <a:t>sel</a:t>
            </a:r>
            <a:r>
              <a:rPr lang="en-US" dirty="0" smtClean="0"/>
              <a:t> neuron </a:t>
            </a:r>
            <a:r>
              <a:rPr lang="en-US" dirty="0" err="1" smtClean="0"/>
              <a:t>eferen</a:t>
            </a:r>
            <a:r>
              <a:rPr lang="en-US" dirty="0" smtClean="0"/>
              <a:t> yang </a:t>
            </a:r>
            <a:r>
              <a:rPr lang="en-US" dirty="0" err="1" smtClean="0"/>
              <a:t>aksonnya</a:t>
            </a:r>
            <a:r>
              <a:rPr lang="en-US" dirty="0" smtClean="0"/>
              <a:t> </a:t>
            </a:r>
            <a:r>
              <a:rPr lang="en-US" dirty="0" err="1" smtClean="0"/>
              <a:t>berakhir</a:t>
            </a:r>
            <a:r>
              <a:rPr lang="en-US" dirty="0" smtClean="0"/>
              <a:t> di organ-organ </a:t>
            </a:r>
            <a:r>
              <a:rPr lang="en-US" dirty="0" err="1" smtClean="0"/>
              <a:t>tsb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8065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Divisi</a:t>
            </a:r>
            <a:r>
              <a:rPr lang="en-US" dirty="0"/>
              <a:t> </a:t>
            </a:r>
            <a:r>
              <a:rPr lang="en-US" dirty="0" err="1"/>
              <a:t>Eferen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 smtClean="0"/>
              <a:t>Sistem</a:t>
            </a:r>
            <a:r>
              <a:rPr lang="en-US" b="1" dirty="0" smtClean="0"/>
              <a:t> </a:t>
            </a:r>
            <a:r>
              <a:rPr lang="en-US" b="1" dirty="0" err="1" smtClean="0"/>
              <a:t>saraf</a:t>
            </a:r>
            <a:r>
              <a:rPr lang="en-US" b="1" dirty="0" smtClean="0"/>
              <a:t> </a:t>
            </a:r>
            <a:r>
              <a:rPr lang="en-US" b="1" dirty="0" err="1" smtClean="0"/>
              <a:t>otonom</a:t>
            </a:r>
            <a:r>
              <a:rPr lang="en-US" b="1" dirty="0" smtClean="0"/>
              <a:t> </a:t>
            </a:r>
            <a:r>
              <a:rPr lang="en-US" dirty="0" smtClean="0">
                <a:sym typeface="Wingdings" pitchFamily="2" charset="2"/>
              </a:rPr>
              <a:t> </a:t>
            </a:r>
            <a:r>
              <a:rPr lang="en-US" dirty="0" err="1" smtClean="0">
                <a:sym typeface="Wingdings" pitchFamily="2" charset="2"/>
              </a:rPr>
              <a:t>cabang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involunter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divisi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eferen</a:t>
            </a:r>
            <a:r>
              <a:rPr lang="en-US" dirty="0" smtClean="0">
                <a:sym typeface="Wingdings" pitchFamily="2" charset="2"/>
              </a:rPr>
              <a:t> : </a:t>
            </a:r>
            <a:r>
              <a:rPr lang="en-US" dirty="0" err="1" smtClean="0">
                <a:sym typeface="Wingdings" pitchFamily="2" charset="2"/>
              </a:rPr>
              <a:t>otot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polos</a:t>
            </a:r>
            <a:r>
              <a:rPr lang="en-US" dirty="0" smtClean="0">
                <a:sym typeface="Wingdings" pitchFamily="2" charset="2"/>
              </a:rPr>
              <a:t>, </a:t>
            </a:r>
            <a:r>
              <a:rPr lang="en-US" dirty="0" err="1" smtClean="0">
                <a:sym typeface="Wingdings" pitchFamily="2" charset="2"/>
              </a:rPr>
              <a:t>otot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jantung</a:t>
            </a:r>
            <a:r>
              <a:rPr lang="en-US" dirty="0" smtClean="0">
                <a:sym typeface="Wingdings" pitchFamily="2" charset="2"/>
              </a:rPr>
              <a:t>, </a:t>
            </a:r>
            <a:r>
              <a:rPr lang="en-US" dirty="0" err="1" smtClean="0">
                <a:sym typeface="Wingdings" pitchFamily="2" charset="2"/>
              </a:rPr>
              <a:t>sebagian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besar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kelenjar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eksokrin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dan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sebagian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kelenjar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endokrin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dan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jaringan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adiposa</a:t>
            </a:r>
            <a:r>
              <a:rPr lang="en-US" dirty="0" smtClean="0">
                <a:sym typeface="Wingdings" pitchFamily="2" charset="2"/>
              </a:rPr>
              <a:t> (</a:t>
            </a:r>
            <a:r>
              <a:rPr lang="en-US" dirty="0" err="1" smtClean="0">
                <a:sym typeface="Wingdings" pitchFamily="2" charset="2"/>
              </a:rPr>
              <a:t>lemak</a:t>
            </a:r>
            <a:r>
              <a:rPr lang="en-US" dirty="0" smtClean="0">
                <a:sym typeface="Wingdings" pitchFamily="2" charset="2"/>
              </a:rPr>
              <a:t>).</a:t>
            </a:r>
          </a:p>
          <a:p>
            <a:endParaRPr lang="en-US" dirty="0">
              <a:sym typeface="Wingdings" pitchFamily="2" charset="2"/>
            </a:endParaRPr>
          </a:p>
          <a:p>
            <a:r>
              <a:rPr lang="en-US" b="1" dirty="0" err="1" smtClean="0">
                <a:sym typeface="Wingdings" pitchFamily="2" charset="2"/>
              </a:rPr>
              <a:t>Sistem</a:t>
            </a:r>
            <a:r>
              <a:rPr lang="en-US" b="1" dirty="0" smtClean="0">
                <a:sym typeface="Wingdings" pitchFamily="2" charset="2"/>
              </a:rPr>
              <a:t> </a:t>
            </a:r>
            <a:r>
              <a:rPr lang="en-US" b="1" dirty="0" err="1" smtClean="0">
                <a:sym typeface="Wingdings" pitchFamily="2" charset="2"/>
              </a:rPr>
              <a:t>saraf</a:t>
            </a:r>
            <a:r>
              <a:rPr lang="en-US" b="1" dirty="0" smtClean="0">
                <a:sym typeface="Wingdings" pitchFamily="2" charset="2"/>
              </a:rPr>
              <a:t> </a:t>
            </a:r>
            <a:r>
              <a:rPr lang="en-US" b="1" dirty="0" err="1" smtClean="0">
                <a:sym typeface="Wingdings" pitchFamily="2" charset="2"/>
              </a:rPr>
              <a:t>somatik</a:t>
            </a:r>
            <a:r>
              <a:rPr lang="en-US" b="1" dirty="0" smtClean="0">
                <a:sym typeface="Wingdings" pitchFamily="2" charset="2"/>
              </a:rPr>
              <a:t> </a:t>
            </a:r>
            <a:r>
              <a:rPr lang="en-US" dirty="0" smtClean="0">
                <a:sym typeface="Wingdings" pitchFamily="2" charset="2"/>
              </a:rPr>
              <a:t> </a:t>
            </a:r>
            <a:r>
              <a:rPr lang="en-US" dirty="0" err="1" smtClean="0">
                <a:sym typeface="Wingdings" pitchFamily="2" charset="2"/>
              </a:rPr>
              <a:t>cabang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volunter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divisi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eferen</a:t>
            </a:r>
            <a:r>
              <a:rPr lang="en-US" dirty="0" smtClean="0">
                <a:sym typeface="Wingdings" pitchFamily="2" charset="2"/>
              </a:rPr>
              <a:t> : </a:t>
            </a:r>
            <a:r>
              <a:rPr lang="en-US" dirty="0" err="1" smtClean="0">
                <a:sym typeface="Wingdings" pitchFamily="2" charset="2"/>
              </a:rPr>
              <a:t>otot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rangka</a:t>
            </a:r>
            <a:r>
              <a:rPr lang="en-US" dirty="0" smtClean="0">
                <a:sym typeface="Wingdings" pitchFamily="2" charset="2"/>
              </a:rPr>
              <a:t> (</a:t>
            </a:r>
            <a:r>
              <a:rPr lang="en-US" dirty="0" err="1" smtClean="0">
                <a:sym typeface="Wingdings" pitchFamily="2" charset="2"/>
              </a:rPr>
              <a:t>bekerja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dibawah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kontrol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kesadaran</a:t>
            </a:r>
            <a:r>
              <a:rPr lang="en-US" dirty="0" smtClean="0">
                <a:sym typeface="Wingdings" pitchFamily="2" charset="2"/>
              </a:rPr>
              <a:t>)</a:t>
            </a:r>
          </a:p>
          <a:p>
            <a:endParaRPr lang="en-US" dirty="0">
              <a:sym typeface="Wingdings" pitchFamily="2" charset="2"/>
            </a:endParaRP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743200" y="5268189"/>
            <a:ext cx="4038600" cy="82347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Output </a:t>
            </a:r>
            <a:r>
              <a:rPr lang="en-US" sz="1600" b="1" dirty="0" err="1" smtClean="0"/>
              <a:t>Eferen</a:t>
            </a:r>
            <a:r>
              <a:rPr lang="en-US" sz="1600" b="1" dirty="0" smtClean="0"/>
              <a:t> : </a:t>
            </a:r>
            <a:r>
              <a:rPr lang="en-US" sz="1600" b="1" dirty="0" err="1" smtClean="0"/>
              <a:t>gerakan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dan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sekresi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untuk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mempertahankan</a:t>
            </a:r>
            <a:r>
              <a:rPr lang="en-US" sz="1600" b="1" dirty="0" smtClean="0"/>
              <a:t> homeostasis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2478775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60672" cy="1039427"/>
          </a:xfrm>
        </p:spPr>
        <p:txBody>
          <a:bodyPr>
            <a:normAutofit/>
          </a:bodyPr>
          <a:lstStyle/>
          <a:p>
            <a:r>
              <a:rPr lang="en-US" sz="2400" dirty="0" err="1" smtClean="0"/>
              <a:t>Contoh</a:t>
            </a:r>
            <a:r>
              <a:rPr lang="en-US" sz="2400" dirty="0" smtClean="0"/>
              <a:t> </a:t>
            </a:r>
            <a:r>
              <a:rPr lang="en-US" sz="2400" dirty="0" err="1" smtClean="0"/>
              <a:t>pengaruh</a:t>
            </a:r>
            <a:r>
              <a:rPr lang="en-US" sz="2400" dirty="0" smtClean="0"/>
              <a:t> </a:t>
            </a:r>
            <a:r>
              <a:rPr lang="en-US" sz="2400" dirty="0" err="1" smtClean="0"/>
              <a:t>sinyal</a:t>
            </a:r>
            <a:r>
              <a:rPr lang="en-US" sz="2400" dirty="0" smtClean="0"/>
              <a:t> </a:t>
            </a:r>
            <a:r>
              <a:rPr lang="en-US" sz="2400" dirty="0" err="1" smtClean="0"/>
              <a:t>eferen</a:t>
            </a:r>
            <a:r>
              <a:rPr lang="en-US" sz="2400" dirty="0" smtClean="0"/>
              <a:t> </a:t>
            </a:r>
            <a:r>
              <a:rPr lang="en-US" sz="2400" dirty="0" err="1" smtClean="0"/>
              <a:t>pada</a:t>
            </a:r>
            <a:r>
              <a:rPr lang="en-US" sz="2400" dirty="0" smtClean="0"/>
              <a:t> </a:t>
            </a:r>
            <a:r>
              <a:rPr lang="en-US" sz="2400" dirty="0" err="1" smtClean="0"/>
              <a:t>gerakan</a:t>
            </a:r>
            <a:r>
              <a:rPr lang="en-US" sz="2400" dirty="0" smtClean="0"/>
              <a:t> &amp; </a:t>
            </a:r>
            <a:r>
              <a:rPr lang="en-US" sz="2400" dirty="0" err="1" smtClean="0"/>
              <a:t>sekresi</a:t>
            </a:r>
            <a:endParaRPr lang="en-US" sz="24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118741"/>
              </p:ext>
            </p:extLst>
          </p:nvPr>
        </p:nvGraphicFramePr>
        <p:xfrm>
          <a:off x="381000" y="2133600"/>
          <a:ext cx="8458200" cy="36576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133600"/>
                <a:gridCol w="2209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PENGARUH</a:t>
                      </a:r>
                    </a:p>
                    <a:p>
                      <a:pPr algn="ctr"/>
                      <a:r>
                        <a:rPr lang="en-US" dirty="0" smtClean="0"/>
                        <a:t> (OUTPUT EFEREN)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ORGAN EFEKTOR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RESPON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Gerakan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Jantung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baseline="0" dirty="0" smtClean="0"/>
                        <a:t> (</a:t>
                      </a:r>
                      <a:r>
                        <a:rPr lang="en-US" sz="1400" baseline="0" dirty="0" err="1" smtClean="0"/>
                        <a:t>otot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jantung</a:t>
                      </a:r>
                      <a:r>
                        <a:rPr lang="en-US" sz="1400" baseline="0" dirty="0" smtClean="0"/>
                        <a:t>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Peningkatan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daya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pompa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darah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ketika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tekanan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darah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terlalu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rendah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Lambung</a:t>
                      </a:r>
                      <a:r>
                        <a:rPr lang="en-US" sz="1400" dirty="0" smtClean="0"/>
                        <a:t> (</a:t>
                      </a:r>
                      <a:r>
                        <a:rPr lang="en-US" sz="1400" dirty="0" err="1" smtClean="0"/>
                        <a:t>otot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polos</a:t>
                      </a:r>
                      <a:r>
                        <a:rPr lang="en-US" sz="1400" dirty="0" smtClean="0"/>
                        <a:t>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Penundaan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pengosongan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lambung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sampai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usus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siap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memproses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makanan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Diafragma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otot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pernapasan</a:t>
                      </a:r>
                      <a:r>
                        <a:rPr lang="en-US" sz="1400" dirty="0" smtClean="0"/>
                        <a:t> (</a:t>
                      </a:r>
                      <a:r>
                        <a:rPr lang="en-US" sz="1400" dirty="0" err="1" smtClean="0"/>
                        <a:t>otot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rangka</a:t>
                      </a:r>
                      <a:r>
                        <a:rPr lang="en-US" sz="1400" dirty="0" smtClean="0"/>
                        <a:t>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Memperkuat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bernapas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ketika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melakukan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aktivitas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fisik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berat</a:t>
                      </a:r>
                      <a:r>
                        <a:rPr lang="en-US" sz="1400" baseline="0" dirty="0" smtClean="0"/>
                        <a:t> (</a:t>
                      </a:r>
                      <a:r>
                        <a:rPr lang="en-US" sz="1400" baseline="0" dirty="0" err="1" smtClean="0"/>
                        <a:t>cth</a:t>
                      </a:r>
                      <a:r>
                        <a:rPr lang="en-US" sz="1400" baseline="0" dirty="0" smtClean="0"/>
                        <a:t> : </a:t>
                      </a:r>
                      <a:r>
                        <a:rPr lang="en-US" sz="1400" baseline="0" dirty="0" err="1" smtClean="0"/>
                        <a:t>olahraga</a:t>
                      </a:r>
                      <a:r>
                        <a:rPr lang="en-US" sz="1400" baseline="0" dirty="0" smtClean="0"/>
                        <a:t>)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Sekresi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Kelenjar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keringat</a:t>
                      </a:r>
                      <a:r>
                        <a:rPr lang="en-US" sz="1400" dirty="0" smtClean="0"/>
                        <a:t> (</a:t>
                      </a:r>
                      <a:r>
                        <a:rPr lang="en-US" sz="1400" dirty="0" err="1" smtClean="0"/>
                        <a:t>kelenjar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eksokrin</a:t>
                      </a:r>
                      <a:r>
                        <a:rPr lang="en-US" sz="1400" dirty="0" smtClean="0"/>
                        <a:t>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Inisisasi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pengeluaran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keringat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saat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pajanan</a:t>
                      </a:r>
                      <a:r>
                        <a:rPr lang="en-US" sz="1400" baseline="0" dirty="0" smtClean="0"/>
                        <a:t>  </a:t>
                      </a:r>
                      <a:r>
                        <a:rPr lang="en-US" sz="1400" baseline="0" dirty="0" err="1" smtClean="0"/>
                        <a:t>ke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lingkungan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panas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Pankreas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endokrin</a:t>
                      </a:r>
                      <a:r>
                        <a:rPr lang="en-US" sz="1400" baseline="0" dirty="0" smtClean="0"/>
                        <a:t> (</a:t>
                      </a:r>
                      <a:r>
                        <a:rPr lang="en-US" sz="1400" baseline="0" dirty="0" err="1" smtClean="0"/>
                        <a:t>kelenjar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endokrin</a:t>
                      </a:r>
                      <a:r>
                        <a:rPr lang="en-US" sz="1400" baseline="0" dirty="0" smtClean="0"/>
                        <a:t>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Peningkatan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sekresi</a:t>
                      </a:r>
                      <a:r>
                        <a:rPr lang="en-US" sz="1400" dirty="0" smtClean="0"/>
                        <a:t> insulin, </a:t>
                      </a:r>
                      <a:r>
                        <a:rPr lang="en-US" sz="1400" dirty="0" err="1" smtClean="0"/>
                        <a:t>suatu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hormon</a:t>
                      </a:r>
                      <a:r>
                        <a:rPr lang="en-US" sz="1400" dirty="0" smtClean="0"/>
                        <a:t> yang </a:t>
                      </a:r>
                      <a:r>
                        <a:rPr lang="en-US" sz="1400" dirty="0" err="1" smtClean="0"/>
                        <a:t>dpt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menyebabkan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naiknya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glukosa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setelah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makan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6839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I. </a:t>
            </a:r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saraf</a:t>
            </a:r>
            <a:r>
              <a:rPr lang="en-US" dirty="0" smtClean="0"/>
              <a:t> </a:t>
            </a:r>
            <a:r>
              <a:rPr lang="en-US" dirty="0" err="1" smtClean="0"/>
              <a:t>otonom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981200"/>
            <a:ext cx="8818418" cy="36651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5441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jalur</a:t>
            </a:r>
            <a:r>
              <a:rPr lang="en-US" dirty="0" smtClean="0"/>
              <a:t> </a:t>
            </a:r>
            <a:r>
              <a:rPr lang="en-US" dirty="0" err="1"/>
              <a:t>saraf</a:t>
            </a:r>
            <a:r>
              <a:rPr lang="en-US" dirty="0"/>
              <a:t> </a:t>
            </a:r>
            <a:r>
              <a:rPr lang="en-US" dirty="0" err="1"/>
              <a:t>otonom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Setiap</a:t>
            </a:r>
            <a:r>
              <a:rPr lang="en-US" dirty="0" smtClean="0"/>
              <a:t> </a:t>
            </a:r>
            <a:r>
              <a:rPr lang="en-US" dirty="0" err="1" smtClean="0"/>
              <a:t>jalur</a:t>
            </a:r>
            <a:r>
              <a:rPr lang="en-US" dirty="0" smtClean="0"/>
              <a:t> </a:t>
            </a:r>
            <a:r>
              <a:rPr lang="en-US" dirty="0" err="1" smtClean="0"/>
              <a:t>saraf</a:t>
            </a:r>
            <a:r>
              <a:rPr lang="en-US" dirty="0" smtClean="0"/>
              <a:t> </a:t>
            </a:r>
            <a:r>
              <a:rPr lang="en-US" dirty="0" err="1" smtClean="0"/>
              <a:t>otonom</a:t>
            </a:r>
            <a:r>
              <a:rPr lang="en-US" dirty="0" smtClean="0"/>
              <a:t> yang </a:t>
            </a:r>
            <a:r>
              <a:rPr lang="en-US" dirty="0" err="1" smtClean="0"/>
              <a:t>berjalan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SSP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organ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rangkaian</a:t>
            </a:r>
            <a:r>
              <a:rPr lang="en-US" dirty="0" smtClean="0"/>
              <a:t> </a:t>
            </a:r>
            <a:r>
              <a:rPr lang="en-US" b="1" dirty="0" err="1" smtClean="0"/>
              <a:t>dua</a:t>
            </a:r>
            <a:r>
              <a:rPr lang="en-US" b="1" dirty="0" smtClean="0"/>
              <a:t>-neuron</a:t>
            </a:r>
          </a:p>
          <a:p>
            <a:endParaRPr lang="en-US" b="1" dirty="0"/>
          </a:p>
          <a:p>
            <a:r>
              <a:rPr lang="en-US" dirty="0" err="1" smtClean="0"/>
              <a:t>Badan</a:t>
            </a:r>
            <a:r>
              <a:rPr lang="en-US" dirty="0" smtClean="0"/>
              <a:t> </a:t>
            </a:r>
            <a:r>
              <a:rPr lang="en-US" dirty="0" err="1" smtClean="0"/>
              <a:t>sel</a:t>
            </a:r>
            <a:r>
              <a:rPr lang="en-US" dirty="0" smtClean="0"/>
              <a:t> neuron </a:t>
            </a:r>
            <a:r>
              <a:rPr lang="en-US" dirty="0" err="1" smtClean="0"/>
              <a:t>pertama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rangkaian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terletak</a:t>
            </a:r>
            <a:r>
              <a:rPr lang="en-US" dirty="0" smtClean="0"/>
              <a:t> di SSP. </a:t>
            </a:r>
            <a:r>
              <a:rPr lang="en-US" dirty="0" err="1" smtClean="0"/>
              <a:t>Aksonnya</a:t>
            </a:r>
            <a:r>
              <a:rPr lang="en-US" dirty="0" smtClean="0"/>
              <a:t>, </a:t>
            </a:r>
            <a:r>
              <a:rPr lang="en-US" b="1" dirty="0" err="1" smtClean="0"/>
              <a:t>serat</a:t>
            </a:r>
            <a:r>
              <a:rPr lang="en-US" b="1" dirty="0" smtClean="0"/>
              <a:t> </a:t>
            </a:r>
            <a:r>
              <a:rPr lang="en-US" b="1" dirty="0" err="1" smtClean="0"/>
              <a:t>praganglion</a:t>
            </a:r>
            <a:r>
              <a:rPr lang="en-US" dirty="0" smtClean="0"/>
              <a:t>, </a:t>
            </a:r>
            <a:r>
              <a:rPr lang="en-US" dirty="0" err="1" smtClean="0"/>
              <a:t>bersinaps</a:t>
            </a:r>
            <a:r>
              <a:rPr lang="en-US" dirty="0" smtClean="0"/>
              <a:t> </a:t>
            </a:r>
            <a:r>
              <a:rPr lang="en-US" dirty="0" err="1" smtClean="0"/>
              <a:t>dgn</a:t>
            </a:r>
            <a:r>
              <a:rPr lang="en-US" dirty="0" smtClean="0"/>
              <a:t> </a:t>
            </a:r>
            <a:r>
              <a:rPr lang="en-US" dirty="0" err="1" smtClean="0"/>
              <a:t>badan</a:t>
            </a:r>
            <a:r>
              <a:rPr lang="en-US" dirty="0" smtClean="0"/>
              <a:t> </a:t>
            </a:r>
            <a:r>
              <a:rPr lang="en-US" dirty="0" err="1" smtClean="0"/>
              <a:t>sel</a:t>
            </a:r>
            <a:r>
              <a:rPr lang="en-US" dirty="0" smtClean="0"/>
              <a:t> neuron </a:t>
            </a:r>
            <a:r>
              <a:rPr lang="en-US" dirty="0" err="1" smtClean="0"/>
              <a:t>kedua</a:t>
            </a:r>
            <a:r>
              <a:rPr lang="en-US" dirty="0" smtClean="0"/>
              <a:t>,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terletak</a:t>
            </a:r>
            <a:r>
              <a:rPr lang="en-US" dirty="0" smtClean="0"/>
              <a:t> di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ganglion (ganglion </a:t>
            </a:r>
            <a:r>
              <a:rPr lang="en-US" dirty="0" err="1" smtClean="0"/>
              <a:t>adalah</a:t>
            </a:r>
            <a:r>
              <a:rPr lang="en-US" dirty="0" smtClean="0"/>
              <a:t> : </a:t>
            </a:r>
            <a:r>
              <a:rPr lang="en-US" dirty="0" err="1" smtClean="0"/>
              <a:t>kelompok</a:t>
            </a:r>
            <a:r>
              <a:rPr lang="en-US" dirty="0" smtClean="0"/>
              <a:t> </a:t>
            </a:r>
            <a:r>
              <a:rPr lang="en-US" dirty="0" err="1" smtClean="0"/>
              <a:t>badan</a:t>
            </a:r>
            <a:r>
              <a:rPr lang="en-US" dirty="0" smtClean="0"/>
              <a:t> </a:t>
            </a:r>
            <a:r>
              <a:rPr lang="en-US" dirty="0" err="1" smtClean="0"/>
              <a:t>sel</a:t>
            </a:r>
            <a:r>
              <a:rPr lang="en-US" dirty="0" smtClean="0"/>
              <a:t> neuron </a:t>
            </a:r>
            <a:r>
              <a:rPr lang="en-US" dirty="0" err="1" smtClean="0"/>
              <a:t>diluar</a:t>
            </a:r>
            <a:r>
              <a:rPr lang="en-US" dirty="0" smtClean="0"/>
              <a:t> SSP). </a:t>
            </a:r>
          </a:p>
          <a:p>
            <a:endParaRPr lang="en-US" b="1" dirty="0"/>
          </a:p>
          <a:p>
            <a:r>
              <a:rPr lang="en-US" dirty="0" err="1" smtClean="0"/>
              <a:t>Akson</a:t>
            </a:r>
            <a:r>
              <a:rPr lang="en-US" dirty="0" smtClean="0"/>
              <a:t> neuron </a:t>
            </a:r>
            <a:r>
              <a:rPr lang="en-US" dirty="0" err="1" smtClean="0"/>
              <a:t>kedua</a:t>
            </a:r>
            <a:r>
              <a:rPr lang="en-US" b="1" dirty="0" smtClean="0"/>
              <a:t>, </a:t>
            </a:r>
            <a:r>
              <a:rPr lang="en-US" b="1" dirty="0" err="1" smtClean="0"/>
              <a:t>serat</a:t>
            </a:r>
            <a:r>
              <a:rPr lang="en-US" b="1" dirty="0" smtClean="0"/>
              <a:t> </a:t>
            </a:r>
            <a:r>
              <a:rPr lang="en-US" b="1" dirty="0" err="1" smtClean="0"/>
              <a:t>pascaganglion</a:t>
            </a:r>
            <a:r>
              <a:rPr lang="en-US" b="1" dirty="0" smtClean="0"/>
              <a:t>, </a:t>
            </a:r>
            <a:r>
              <a:rPr lang="en-US" dirty="0" err="1" smtClean="0"/>
              <a:t>menyarafi</a:t>
            </a:r>
            <a:r>
              <a:rPr lang="en-US" dirty="0" smtClean="0"/>
              <a:t> organ </a:t>
            </a:r>
            <a:r>
              <a:rPr lang="en-US" dirty="0" err="1" smtClean="0"/>
              <a:t>efektor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7636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jalur</a:t>
            </a:r>
            <a:r>
              <a:rPr lang="en-US" dirty="0"/>
              <a:t> </a:t>
            </a:r>
            <a:r>
              <a:rPr lang="en-US" dirty="0" err="1"/>
              <a:t>saraf</a:t>
            </a:r>
            <a:r>
              <a:rPr lang="en-US" dirty="0"/>
              <a:t> </a:t>
            </a:r>
            <a:r>
              <a:rPr lang="en-US" dirty="0" err="1"/>
              <a:t>otonom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14300" indent="0">
              <a:buNone/>
            </a:pPr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saraf</a:t>
            </a:r>
            <a:r>
              <a:rPr lang="en-US" dirty="0" smtClean="0"/>
              <a:t> </a:t>
            </a:r>
            <a:r>
              <a:rPr lang="en-US" dirty="0" err="1" smtClean="0"/>
              <a:t>otonom</a:t>
            </a:r>
            <a:r>
              <a:rPr lang="en-US" dirty="0" smtClean="0"/>
              <a:t> </a:t>
            </a:r>
            <a:r>
              <a:rPr lang="en-US" dirty="0" smtClean="0">
                <a:sym typeface="Wingdings" pitchFamily="2" charset="2"/>
              </a:rPr>
              <a:t> </a:t>
            </a:r>
            <a:r>
              <a:rPr lang="en-US" b="1" dirty="0" err="1" smtClean="0">
                <a:sym typeface="Wingdings" pitchFamily="2" charset="2"/>
              </a:rPr>
              <a:t>sistem</a:t>
            </a:r>
            <a:r>
              <a:rPr lang="en-US" b="1" dirty="0" smtClean="0">
                <a:sym typeface="Wingdings" pitchFamily="2" charset="2"/>
              </a:rPr>
              <a:t> </a:t>
            </a:r>
            <a:r>
              <a:rPr lang="en-US" b="1" dirty="0" err="1" smtClean="0">
                <a:sym typeface="Wingdings" pitchFamily="2" charset="2"/>
              </a:rPr>
              <a:t>saraf</a:t>
            </a:r>
            <a:r>
              <a:rPr lang="en-US" b="1" dirty="0" smtClean="0">
                <a:sym typeface="Wingdings" pitchFamily="2" charset="2"/>
              </a:rPr>
              <a:t> </a:t>
            </a:r>
            <a:r>
              <a:rPr lang="en-US" b="1" dirty="0" err="1" smtClean="0">
                <a:sym typeface="Wingdings" pitchFamily="2" charset="2"/>
              </a:rPr>
              <a:t>simpatis</a:t>
            </a:r>
            <a:r>
              <a:rPr lang="en-US" b="1" dirty="0" smtClean="0">
                <a:sym typeface="Wingdings" pitchFamily="2" charset="2"/>
              </a:rPr>
              <a:t> </a:t>
            </a:r>
            <a:r>
              <a:rPr lang="en-US" b="1" dirty="0" err="1" smtClean="0">
                <a:sym typeface="Wingdings" pitchFamily="2" charset="2"/>
              </a:rPr>
              <a:t>dan</a:t>
            </a:r>
            <a:r>
              <a:rPr lang="en-US" b="1" dirty="0" smtClean="0">
                <a:sym typeface="Wingdings" pitchFamily="2" charset="2"/>
              </a:rPr>
              <a:t> </a:t>
            </a:r>
            <a:r>
              <a:rPr lang="en-US" b="1" dirty="0" err="1" smtClean="0">
                <a:sym typeface="Wingdings" pitchFamily="2" charset="2"/>
              </a:rPr>
              <a:t>parasimpatis</a:t>
            </a:r>
            <a:endParaRPr lang="en-US" b="1" dirty="0" smtClean="0">
              <a:sym typeface="Wingdings" pitchFamily="2" charset="2"/>
            </a:endParaRPr>
          </a:p>
          <a:p>
            <a:endParaRPr lang="en-US" dirty="0">
              <a:sym typeface="Wingdings" pitchFamily="2" charset="2"/>
            </a:endParaRPr>
          </a:p>
          <a:p>
            <a:pPr marL="114300" indent="0">
              <a:buNone/>
            </a:pPr>
            <a:r>
              <a:rPr lang="en-US" b="1" dirty="0" err="1" smtClean="0">
                <a:sym typeface="Wingdings" pitchFamily="2" charset="2"/>
              </a:rPr>
              <a:t>Sistem</a:t>
            </a:r>
            <a:r>
              <a:rPr lang="en-US" b="1" dirty="0" smtClean="0">
                <a:sym typeface="Wingdings" pitchFamily="2" charset="2"/>
              </a:rPr>
              <a:t> </a:t>
            </a:r>
            <a:r>
              <a:rPr lang="en-US" b="1" dirty="0" err="1" smtClean="0">
                <a:sym typeface="Wingdings" pitchFamily="2" charset="2"/>
              </a:rPr>
              <a:t>saraf</a:t>
            </a:r>
            <a:r>
              <a:rPr lang="en-US" b="1" dirty="0" smtClean="0">
                <a:sym typeface="Wingdings" pitchFamily="2" charset="2"/>
              </a:rPr>
              <a:t> </a:t>
            </a:r>
            <a:r>
              <a:rPr lang="en-US" b="1" dirty="0" err="1" smtClean="0">
                <a:sym typeface="Wingdings" pitchFamily="2" charset="2"/>
              </a:rPr>
              <a:t>simpatis</a:t>
            </a:r>
            <a:r>
              <a:rPr lang="en-US" b="1" dirty="0">
                <a:sym typeface="Wingdings" pitchFamily="2" charset="2"/>
              </a:rPr>
              <a:t> </a:t>
            </a:r>
            <a:r>
              <a:rPr lang="en-US" b="1" dirty="0" smtClean="0">
                <a:sym typeface="Wingdings" pitchFamily="2" charset="2"/>
              </a:rPr>
              <a:t>:</a:t>
            </a:r>
          </a:p>
          <a:p>
            <a:pPr>
              <a:buFont typeface="Wingdings" pitchFamily="2" charset="2"/>
              <a:buChar char="ü"/>
            </a:pPr>
            <a:r>
              <a:rPr lang="en-US" sz="1800" dirty="0" err="1" smtClean="0">
                <a:sym typeface="Wingdings" pitchFamily="2" charset="2"/>
              </a:rPr>
              <a:t>Serat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saraf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simpatis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berasal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dari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b="1" dirty="0" err="1" smtClean="0">
                <a:sym typeface="Wingdings" pitchFamily="2" charset="2"/>
              </a:rPr>
              <a:t>regio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b="1" dirty="0" err="1" smtClean="0">
                <a:sym typeface="Wingdings" pitchFamily="2" charset="2"/>
              </a:rPr>
              <a:t>thoraks</a:t>
            </a:r>
            <a:r>
              <a:rPr lang="en-US" sz="1800" b="1" dirty="0" smtClean="0">
                <a:sym typeface="Wingdings" pitchFamily="2" charset="2"/>
              </a:rPr>
              <a:t> </a:t>
            </a:r>
            <a:r>
              <a:rPr lang="en-US" sz="1800" b="1" dirty="0" err="1" smtClean="0">
                <a:sym typeface="Wingdings" pitchFamily="2" charset="2"/>
              </a:rPr>
              <a:t>dan</a:t>
            </a:r>
            <a:r>
              <a:rPr lang="en-US" sz="1800" b="1" dirty="0" smtClean="0">
                <a:sym typeface="Wingdings" pitchFamily="2" charset="2"/>
              </a:rPr>
              <a:t> </a:t>
            </a:r>
            <a:r>
              <a:rPr lang="en-US" sz="1800" b="1" dirty="0" err="1" smtClean="0">
                <a:sym typeface="Wingdings" pitchFamily="2" charset="2"/>
              </a:rPr>
              <a:t>lumbal</a:t>
            </a:r>
            <a:r>
              <a:rPr lang="en-US" sz="1800" b="1" dirty="0" smtClean="0">
                <a:sym typeface="Wingdings" pitchFamily="2" charset="2"/>
              </a:rPr>
              <a:t> </a:t>
            </a:r>
            <a:r>
              <a:rPr lang="en-US" sz="1800" b="1" dirty="0" err="1" smtClean="0">
                <a:sym typeface="Wingdings" pitchFamily="2" charset="2"/>
              </a:rPr>
              <a:t>medula</a:t>
            </a:r>
            <a:r>
              <a:rPr lang="en-US" sz="1800" b="1" dirty="0" smtClean="0">
                <a:sym typeface="Wingdings" pitchFamily="2" charset="2"/>
              </a:rPr>
              <a:t> </a:t>
            </a:r>
            <a:r>
              <a:rPr lang="en-US" sz="1800" b="1" dirty="0" err="1" smtClean="0">
                <a:sym typeface="Wingdings" pitchFamily="2" charset="2"/>
              </a:rPr>
              <a:t>spinalis</a:t>
            </a:r>
            <a:r>
              <a:rPr lang="en-US" sz="1800" b="1" dirty="0" smtClean="0">
                <a:sym typeface="Wingdings" pitchFamily="2" charset="2"/>
              </a:rPr>
              <a:t> (</a:t>
            </a:r>
            <a:r>
              <a:rPr lang="en-US" sz="1800" b="1" dirty="0" err="1" smtClean="0">
                <a:sym typeface="Wingdings" pitchFamily="2" charset="2"/>
              </a:rPr>
              <a:t>torakolumball</a:t>
            </a:r>
            <a:r>
              <a:rPr lang="en-US" sz="1800" b="1" dirty="0" smtClean="0">
                <a:sym typeface="Wingdings" pitchFamily="2" charset="2"/>
              </a:rPr>
              <a:t>) </a:t>
            </a:r>
          </a:p>
          <a:p>
            <a:pPr>
              <a:buFont typeface="Wingdings" pitchFamily="2" charset="2"/>
              <a:buChar char="ü"/>
            </a:pPr>
            <a:r>
              <a:rPr lang="en-US" sz="1800" b="1" dirty="0" err="1" smtClean="0">
                <a:sym typeface="Wingdings" pitchFamily="2" charset="2"/>
              </a:rPr>
              <a:t>Serat</a:t>
            </a:r>
            <a:r>
              <a:rPr lang="en-US" sz="1800" b="1" dirty="0" smtClean="0">
                <a:sym typeface="Wingdings" pitchFamily="2" charset="2"/>
              </a:rPr>
              <a:t> </a:t>
            </a:r>
            <a:r>
              <a:rPr lang="en-US" sz="1800" b="1" dirty="0" err="1" smtClean="0">
                <a:sym typeface="Wingdings" pitchFamily="2" charset="2"/>
              </a:rPr>
              <a:t>praganglion</a:t>
            </a:r>
            <a:r>
              <a:rPr lang="en-US" sz="1800" b="1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sebagian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besar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pendek</a:t>
            </a:r>
            <a:r>
              <a:rPr lang="en-US" sz="1800" dirty="0" smtClean="0">
                <a:sym typeface="Wingdings" pitchFamily="2" charset="2"/>
              </a:rPr>
              <a:t>, </a:t>
            </a:r>
            <a:r>
              <a:rPr lang="en-US" sz="1800" dirty="0" err="1" smtClean="0">
                <a:sym typeface="Wingdings" pitchFamily="2" charset="2"/>
              </a:rPr>
              <a:t>bersinaps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dengan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badan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sel</a:t>
            </a:r>
            <a:r>
              <a:rPr lang="en-US" sz="1800" dirty="0" smtClean="0">
                <a:sym typeface="Wingdings" pitchFamily="2" charset="2"/>
              </a:rPr>
              <a:t> neuron </a:t>
            </a:r>
            <a:r>
              <a:rPr lang="en-US" sz="1800" dirty="0" err="1" smtClean="0">
                <a:sym typeface="Wingdings" pitchFamily="2" charset="2"/>
              </a:rPr>
              <a:t>pascaganglion</a:t>
            </a:r>
            <a:r>
              <a:rPr lang="en-US" sz="1800" dirty="0" smtClean="0">
                <a:sym typeface="Wingdings" pitchFamily="2" charset="2"/>
              </a:rPr>
              <a:t> di </a:t>
            </a:r>
            <a:r>
              <a:rPr lang="en-US" sz="1800" dirty="0" err="1" smtClean="0">
                <a:sym typeface="Wingdings" pitchFamily="2" charset="2"/>
              </a:rPr>
              <a:t>dalam</a:t>
            </a:r>
            <a:r>
              <a:rPr lang="en-US" sz="1800" dirty="0" smtClean="0">
                <a:sym typeface="Wingdings" pitchFamily="2" charset="2"/>
              </a:rPr>
              <a:t> ganglia yang </a:t>
            </a:r>
            <a:r>
              <a:rPr lang="en-US" sz="1800" dirty="0" err="1" smtClean="0">
                <a:sym typeface="Wingdings" pitchFamily="2" charset="2"/>
              </a:rPr>
              <a:t>terletak</a:t>
            </a:r>
            <a:r>
              <a:rPr lang="en-US" sz="1800" dirty="0" smtClean="0">
                <a:sym typeface="Wingdings" pitchFamily="2" charset="2"/>
              </a:rPr>
              <a:t> di </a:t>
            </a:r>
            <a:r>
              <a:rPr lang="en-US" sz="1800" dirty="0" err="1" smtClean="0">
                <a:sym typeface="Wingdings" pitchFamily="2" charset="2"/>
              </a:rPr>
              <a:t>rantai</a:t>
            </a:r>
            <a:r>
              <a:rPr lang="en-US" sz="1800" dirty="0" smtClean="0">
                <a:sym typeface="Wingdings" pitchFamily="2" charset="2"/>
              </a:rPr>
              <a:t> ganglion </a:t>
            </a:r>
            <a:r>
              <a:rPr lang="en-US" sz="1800" dirty="0" err="1" smtClean="0">
                <a:sym typeface="Wingdings" pitchFamily="2" charset="2"/>
              </a:rPr>
              <a:t>simpatis</a:t>
            </a:r>
            <a:r>
              <a:rPr lang="en-US" sz="1800" dirty="0" smtClean="0">
                <a:sym typeface="Wingdings" pitchFamily="2" charset="2"/>
              </a:rPr>
              <a:t> (</a:t>
            </a:r>
            <a:r>
              <a:rPr lang="en-US" sz="1800" dirty="0" err="1" smtClean="0">
                <a:sym typeface="Wingdings" pitchFamily="2" charset="2"/>
              </a:rPr>
              <a:t>trunkus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simpatikus</a:t>
            </a:r>
            <a:r>
              <a:rPr lang="en-US" sz="1800" dirty="0" smtClean="0">
                <a:sym typeface="Wingdings" pitchFamily="2" charset="2"/>
              </a:rPr>
              <a:t>) 	yang </a:t>
            </a:r>
            <a:r>
              <a:rPr lang="en-US" sz="1800" dirty="0" err="1" smtClean="0">
                <a:sym typeface="Wingdings" pitchFamily="2" charset="2"/>
              </a:rPr>
              <a:t>berada</a:t>
            </a:r>
            <a:r>
              <a:rPr lang="en-US" sz="1800" dirty="0" smtClean="0">
                <a:sym typeface="Wingdings" pitchFamily="2" charset="2"/>
              </a:rPr>
              <a:t> di </a:t>
            </a:r>
            <a:r>
              <a:rPr lang="en-US" sz="1800" dirty="0" err="1" smtClean="0">
                <a:sym typeface="Wingdings" pitchFamily="2" charset="2"/>
              </a:rPr>
              <a:t>sepanjang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kedua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sisi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medula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spinalis</a:t>
            </a:r>
            <a:endParaRPr lang="en-US" sz="1800" dirty="0" smtClean="0">
              <a:sym typeface="Wingdings" pitchFamily="2" charset="2"/>
            </a:endParaRPr>
          </a:p>
          <a:p>
            <a:pPr>
              <a:buFont typeface="Wingdings" pitchFamily="2" charset="2"/>
              <a:buChar char="ü"/>
            </a:pPr>
            <a:r>
              <a:rPr lang="en-US" sz="1800" dirty="0" err="1" smtClean="0">
                <a:sym typeface="Wingdings" pitchFamily="2" charset="2"/>
              </a:rPr>
              <a:t>Serat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pascaganglion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melewati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rantai</a:t>
            </a:r>
            <a:r>
              <a:rPr lang="en-US" sz="1800" dirty="0" smtClean="0">
                <a:sym typeface="Wingdings" pitchFamily="2" charset="2"/>
              </a:rPr>
              <a:t> ganglion </a:t>
            </a:r>
            <a:r>
              <a:rPr lang="en-US" sz="1800" dirty="0" err="1" smtClean="0">
                <a:sym typeface="Wingdings" pitchFamily="2" charset="2"/>
              </a:rPr>
              <a:t>tanpa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bersinaps</a:t>
            </a:r>
            <a:r>
              <a:rPr lang="en-US" sz="1800" dirty="0" smtClean="0">
                <a:sym typeface="Wingdings" pitchFamily="2" charset="2"/>
              </a:rPr>
              <a:t>. </a:t>
            </a:r>
            <a:r>
              <a:rPr lang="en-US" sz="1800" dirty="0" err="1" smtClean="0">
                <a:sym typeface="Wingdings" pitchFamily="2" charset="2"/>
              </a:rPr>
              <a:t>Serat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ini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berakhir</a:t>
            </a:r>
            <a:r>
              <a:rPr lang="en-US" sz="1800" dirty="0" smtClean="0">
                <a:sym typeface="Wingdings" pitchFamily="2" charset="2"/>
              </a:rPr>
              <a:t> di </a:t>
            </a:r>
            <a:r>
              <a:rPr lang="en-US" sz="1800" b="1" dirty="0" smtClean="0">
                <a:sym typeface="Wingdings" pitchFamily="2" charset="2"/>
              </a:rPr>
              <a:t>ganglion </a:t>
            </a:r>
            <a:r>
              <a:rPr lang="en-US" sz="1800" b="1" dirty="0" err="1" smtClean="0">
                <a:sym typeface="Wingdings" pitchFamily="2" charset="2"/>
              </a:rPr>
              <a:t>kolateral</a:t>
            </a:r>
            <a:r>
              <a:rPr lang="en-US" sz="1800" b="1" dirty="0" smtClean="0">
                <a:sym typeface="Wingdings" pitchFamily="2" charset="2"/>
              </a:rPr>
              <a:t> </a:t>
            </a:r>
            <a:r>
              <a:rPr lang="en-US" sz="1800" b="1" dirty="0" err="1" smtClean="0">
                <a:sym typeface="Wingdings" pitchFamily="2" charset="2"/>
              </a:rPr>
              <a:t>simpatis</a:t>
            </a:r>
            <a:r>
              <a:rPr lang="en-US" sz="1800" b="1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sekitar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separuh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perjalanan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antara</a:t>
            </a:r>
            <a:r>
              <a:rPr lang="en-US" sz="1800" dirty="0" smtClean="0">
                <a:sym typeface="Wingdings" pitchFamily="2" charset="2"/>
              </a:rPr>
              <a:t> SSP </a:t>
            </a:r>
            <a:r>
              <a:rPr lang="en-US" sz="1800" dirty="0" err="1" smtClean="0">
                <a:sym typeface="Wingdings" pitchFamily="2" charset="2"/>
              </a:rPr>
              <a:t>dan</a:t>
            </a:r>
            <a:r>
              <a:rPr lang="en-US" sz="1800" dirty="0" smtClean="0">
                <a:sym typeface="Wingdings" pitchFamily="2" charset="2"/>
              </a:rPr>
              <a:t> organ </a:t>
            </a:r>
            <a:r>
              <a:rPr lang="en-US" sz="1800" dirty="0" err="1" smtClean="0">
                <a:sym typeface="Wingdings" pitchFamily="2" charset="2"/>
              </a:rPr>
              <a:t>yg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disarafi</a:t>
            </a:r>
            <a:r>
              <a:rPr lang="en-US" sz="1800" dirty="0">
                <a:sym typeface="Wingdings" pitchFamily="2" charset="2"/>
              </a:rPr>
              <a:t> </a:t>
            </a:r>
            <a:r>
              <a:rPr lang="en-US" sz="1800" dirty="0" smtClean="0">
                <a:sym typeface="Wingdings" pitchFamily="2" charset="2"/>
              </a:rPr>
              <a:t>(</a:t>
            </a:r>
            <a:r>
              <a:rPr lang="en-US" sz="1800" dirty="0" err="1" smtClean="0">
                <a:sym typeface="Wingdings" pitchFamily="2" charset="2"/>
              </a:rPr>
              <a:t>serat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pascaganglion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menempuh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jarak</a:t>
            </a:r>
            <a:r>
              <a:rPr lang="en-US" sz="1800" dirty="0" smtClean="0">
                <a:sym typeface="Wingdings" pitchFamily="2" charset="2"/>
              </a:rPr>
              <a:t> yang </a:t>
            </a:r>
            <a:r>
              <a:rPr lang="en-US" sz="1800" dirty="0" err="1" smtClean="0">
                <a:sym typeface="Wingdings" pitchFamily="2" charset="2"/>
              </a:rPr>
              <a:t>tersisa</a:t>
            </a:r>
            <a:r>
              <a:rPr lang="en-US" sz="1800" dirty="0" smtClean="0">
                <a:sym typeface="Wingdings" pitchFamily="2" charset="2"/>
              </a:rPr>
              <a:t>)</a:t>
            </a:r>
            <a:endParaRPr lang="en-US" sz="1800" b="1" dirty="0" smtClean="0">
              <a:sym typeface="Wingdings" pitchFamily="2" charset="2"/>
            </a:endParaRPr>
          </a:p>
          <a:p>
            <a:pPr>
              <a:buFont typeface="Wingdings" pitchFamily="2" charset="2"/>
              <a:buChar char="ü"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946145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jalur</a:t>
            </a:r>
            <a:r>
              <a:rPr lang="en-US" dirty="0"/>
              <a:t> </a:t>
            </a:r>
            <a:r>
              <a:rPr lang="en-US" dirty="0" err="1"/>
              <a:t>saraf</a:t>
            </a:r>
            <a:r>
              <a:rPr lang="en-US" dirty="0"/>
              <a:t> </a:t>
            </a:r>
            <a:r>
              <a:rPr lang="en-US" dirty="0" err="1"/>
              <a:t>otonom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b="1" dirty="0" err="1" smtClean="0"/>
              <a:t>Sistem</a:t>
            </a:r>
            <a:r>
              <a:rPr lang="en-US" b="1" dirty="0" smtClean="0"/>
              <a:t> </a:t>
            </a:r>
            <a:r>
              <a:rPr lang="en-US" b="1" dirty="0" err="1" smtClean="0"/>
              <a:t>saraf</a:t>
            </a:r>
            <a:r>
              <a:rPr lang="en-US" b="1" dirty="0" smtClean="0"/>
              <a:t> </a:t>
            </a:r>
            <a:r>
              <a:rPr lang="en-US" b="1" dirty="0" err="1" smtClean="0"/>
              <a:t>parasimpatis</a:t>
            </a:r>
            <a:r>
              <a:rPr lang="en-US" b="1" dirty="0" smtClean="0"/>
              <a:t> :</a:t>
            </a:r>
          </a:p>
          <a:p>
            <a:pPr marL="114300" indent="0">
              <a:buNone/>
            </a:pPr>
            <a:endParaRPr lang="en-US" b="1" dirty="0" smtClean="0"/>
          </a:p>
          <a:p>
            <a:pPr>
              <a:buFont typeface="Wingdings" pitchFamily="2" charset="2"/>
              <a:buChar char="ü"/>
            </a:pPr>
            <a:r>
              <a:rPr lang="en-US" sz="1800" b="1" dirty="0" err="1" smtClean="0"/>
              <a:t>Serat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praganglion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parasimpatis</a:t>
            </a:r>
            <a:r>
              <a:rPr lang="en-US" sz="1800" b="1" dirty="0" smtClean="0"/>
              <a:t> </a:t>
            </a:r>
            <a:r>
              <a:rPr lang="en-US" sz="1800" dirty="0" err="1" smtClean="0"/>
              <a:t>berasal</a:t>
            </a:r>
            <a:r>
              <a:rPr lang="en-US" sz="1800" dirty="0" smtClean="0"/>
              <a:t> </a:t>
            </a:r>
            <a:r>
              <a:rPr lang="en-US" sz="1800" dirty="0" err="1" smtClean="0"/>
              <a:t>dari</a:t>
            </a:r>
            <a:r>
              <a:rPr lang="en-US" sz="1800" dirty="0" smtClean="0"/>
              <a:t> </a:t>
            </a:r>
            <a:r>
              <a:rPr lang="en-US" sz="1800" dirty="0" err="1" smtClean="0"/>
              <a:t>daerah</a:t>
            </a:r>
            <a:r>
              <a:rPr lang="en-US" sz="1800" dirty="0" smtClean="0"/>
              <a:t> </a:t>
            </a:r>
            <a:r>
              <a:rPr lang="en-US" sz="1800" b="1" dirty="0" err="1" smtClean="0"/>
              <a:t>kranial</a:t>
            </a:r>
            <a:r>
              <a:rPr lang="en-US" sz="1800" b="1" dirty="0" smtClean="0"/>
              <a:t> (</a:t>
            </a:r>
            <a:r>
              <a:rPr lang="en-US" sz="1800" b="1" dirty="0" err="1" smtClean="0"/>
              <a:t>otak</a:t>
            </a:r>
            <a:r>
              <a:rPr lang="en-US" sz="1800" b="1" dirty="0" smtClean="0"/>
              <a:t>)    </a:t>
            </a:r>
            <a:r>
              <a:rPr lang="en-US" sz="1800" b="1" dirty="0" err="1" smtClean="0"/>
              <a:t>dan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sakrum</a:t>
            </a:r>
            <a:r>
              <a:rPr lang="en-US" sz="1800" b="1" dirty="0" smtClean="0"/>
              <a:t> (</a:t>
            </a:r>
            <a:r>
              <a:rPr lang="en-US" sz="1800" b="1" dirty="0" err="1" smtClean="0"/>
              <a:t>medula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spinalis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bagian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bawah</a:t>
            </a:r>
            <a:r>
              <a:rPr lang="en-US" sz="1800" b="1" dirty="0" smtClean="0"/>
              <a:t>) </a:t>
            </a:r>
            <a:r>
              <a:rPr lang="en-US" sz="1800" b="1" dirty="0" smtClean="0">
                <a:sym typeface="Wingdings" pitchFamily="2" charset="2"/>
              </a:rPr>
              <a:t> </a:t>
            </a:r>
            <a:r>
              <a:rPr lang="en-US" sz="1800" b="1" dirty="0" err="1" smtClean="0">
                <a:sym typeface="Wingdings" pitchFamily="2" charset="2"/>
              </a:rPr>
              <a:t>kraniosakral</a:t>
            </a:r>
            <a:r>
              <a:rPr lang="en-US" sz="1800" b="1" dirty="0" smtClean="0">
                <a:sym typeface="Wingdings" pitchFamily="2" charset="2"/>
              </a:rPr>
              <a:t> </a:t>
            </a:r>
          </a:p>
          <a:p>
            <a:pPr>
              <a:buFont typeface="Wingdings" pitchFamily="2" charset="2"/>
              <a:buChar char="ü"/>
            </a:pPr>
            <a:endParaRPr lang="en-US" sz="1800" b="1" dirty="0" smtClean="0">
              <a:sym typeface="Wingdings" pitchFamily="2" charset="2"/>
            </a:endParaRPr>
          </a:p>
          <a:p>
            <a:pPr>
              <a:buFont typeface="Wingdings" pitchFamily="2" charset="2"/>
              <a:buChar char="ü"/>
            </a:pPr>
            <a:r>
              <a:rPr lang="en-US" sz="1800" b="1" dirty="0" smtClean="0"/>
              <a:t> </a:t>
            </a:r>
            <a:r>
              <a:rPr lang="en-US" sz="1800" dirty="0" err="1" smtClean="0"/>
              <a:t>Serat-serat</a:t>
            </a:r>
            <a:r>
              <a:rPr lang="en-US" sz="1800" dirty="0" smtClean="0"/>
              <a:t>  </a:t>
            </a:r>
            <a:r>
              <a:rPr lang="en-US" sz="1800" dirty="0" err="1" smtClean="0"/>
              <a:t>ini</a:t>
            </a:r>
            <a:r>
              <a:rPr lang="en-US" sz="1800" dirty="0" smtClean="0"/>
              <a:t> </a:t>
            </a:r>
            <a:r>
              <a:rPr lang="en-US" sz="1800" dirty="0" err="1" smtClean="0"/>
              <a:t>lebih</a:t>
            </a:r>
            <a:r>
              <a:rPr lang="en-US" sz="1800" dirty="0" smtClean="0"/>
              <a:t> </a:t>
            </a:r>
            <a:r>
              <a:rPr lang="en-US" sz="1800" dirty="0" err="1" smtClean="0"/>
              <a:t>panjang</a:t>
            </a:r>
            <a:r>
              <a:rPr lang="en-US" sz="1800" dirty="0" smtClean="0"/>
              <a:t> </a:t>
            </a:r>
            <a:r>
              <a:rPr lang="en-US" sz="1800" dirty="0" err="1" smtClean="0"/>
              <a:t>daripada</a:t>
            </a:r>
            <a:r>
              <a:rPr lang="en-US" sz="1800" dirty="0" smtClean="0"/>
              <a:t> </a:t>
            </a:r>
            <a:r>
              <a:rPr lang="en-US" sz="1800" dirty="0" err="1" smtClean="0"/>
              <a:t>serat</a:t>
            </a:r>
            <a:r>
              <a:rPr lang="en-US" sz="1800" dirty="0" smtClean="0"/>
              <a:t> </a:t>
            </a:r>
            <a:r>
              <a:rPr lang="en-US" sz="1800" dirty="0" err="1" smtClean="0"/>
              <a:t>praganglion</a:t>
            </a:r>
            <a:r>
              <a:rPr lang="en-US" sz="1800" dirty="0" smtClean="0"/>
              <a:t> </a:t>
            </a:r>
            <a:r>
              <a:rPr lang="en-US" sz="1800" dirty="0" err="1" smtClean="0"/>
              <a:t>simpatis</a:t>
            </a:r>
            <a:r>
              <a:rPr lang="en-US" sz="1800" dirty="0" smtClean="0"/>
              <a:t> </a:t>
            </a:r>
            <a:r>
              <a:rPr lang="en-US" sz="1800" dirty="0" err="1" smtClean="0"/>
              <a:t>karena</a:t>
            </a:r>
            <a:r>
              <a:rPr lang="en-US" sz="1800" dirty="0" smtClean="0"/>
              <a:t> </a:t>
            </a:r>
            <a:r>
              <a:rPr lang="en-US" sz="1800" dirty="0" err="1" smtClean="0"/>
              <a:t>tidak</a:t>
            </a:r>
            <a:r>
              <a:rPr lang="en-US" sz="1800" dirty="0" smtClean="0"/>
              <a:t> </a:t>
            </a:r>
            <a:r>
              <a:rPr lang="en-US" sz="1800" dirty="0" err="1" smtClean="0"/>
              <a:t>berakhir</a:t>
            </a:r>
            <a:r>
              <a:rPr lang="en-US" sz="1800" dirty="0" smtClean="0"/>
              <a:t> </a:t>
            </a:r>
            <a:r>
              <a:rPr lang="en-US" sz="1800" dirty="0" err="1" smtClean="0"/>
              <a:t>sampai</a:t>
            </a:r>
            <a:r>
              <a:rPr lang="en-US" sz="1800" dirty="0" smtClean="0"/>
              <a:t> </a:t>
            </a:r>
            <a:r>
              <a:rPr lang="en-US" sz="1800" dirty="0" err="1" smtClean="0"/>
              <a:t>mencapai</a:t>
            </a:r>
            <a:r>
              <a:rPr lang="en-US" sz="1800" dirty="0" smtClean="0"/>
              <a:t> </a:t>
            </a:r>
            <a:r>
              <a:rPr lang="en-US" sz="1800" b="1" dirty="0" smtClean="0"/>
              <a:t>ganglion terminal </a:t>
            </a:r>
            <a:r>
              <a:rPr lang="en-US" sz="1800" dirty="0" smtClean="0"/>
              <a:t>yang </a:t>
            </a:r>
            <a:r>
              <a:rPr lang="en-US" sz="1800" dirty="0" err="1" smtClean="0"/>
              <a:t>terletak</a:t>
            </a:r>
            <a:r>
              <a:rPr lang="en-US" sz="1800" dirty="0" smtClean="0"/>
              <a:t> di </a:t>
            </a:r>
            <a:r>
              <a:rPr lang="en-US" sz="1800" dirty="0" err="1" smtClean="0"/>
              <a:t>dalam</a:t>
            </a:r>
            <a:r>
              <a:rPr lang="en-US" sz="1800" dirty="0" smtClean="0"/>
              <a:t> </a:t>
            </a:r>
            <a:r>
              <a:rPr lang="en-US" sz="1800" dirty="0" err="1" smtClean="0"/>
              <a:t>atau</a:t>
            </a:r>
            <a:r>
              <a:rPr lang="en-US" sz="1800" dirty="0" smtClean="0"/>
              <a:t> </a:t>
            </a:r>
            <a:r>
              <a:rPr lang="en-US" sz="1800" dirty="0" err="1" smtClean="0"/>
              <a:t>dekat</a:t>
            </a:r>
            <a:r>
              <a:rPr lang="en-US" sz="1800" dirty="0" smtClean="0"/>
              <a:t> organ </a:t>
            </a:r>
            <a:r>
              <a:rPr lang="en-US" sz="1800" dirty="0" err="1" smtClean="0"/>
              <a:t>efektor</a:t>
            </a:r>
            <a:endParaRPr lang="en-US" sz="1800" dirty="0" smtClean="0"/>
          </a:p>
          <a:p>
            <a:pPr>
              <a:buFont typeface="Wingdings" pitchFamily="2" charset="2"/>
              <a:buChar char="ü"/>
            </a:pPr>
            <a:endParaRPr lang="en-US" sz="1800" dirty="0"/>
          </a:p>
          <a:p>
            <a:pPr>
              <a:buFont typeface="Wingdings" pitchFamily="2" charset="2"/>
              <a:buChar char="ü"/>
            </a:pPr>
            <a:r>
              <a:rPr lang="en-US" sz="1800" b="1" dirty="0" err="1" smtClean="0"/>
              <a:t>Serat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pascaganglion</a:t>
            </a:r>
            <a:r>
              <a:rPr lang="en-US" sz="1800" b="1" dirty="0" smtClean="0"/>
              <a:t> </a:t>
            </a:r>
            <a:r>
              <a:rPr lang="en-US" sz="1800" dirty="0" err="1" smtClean="0"/>
              <a:t>sangat</a:t>
            </a:r>
            <a:r>
              <a:rPr lang="en-US" sz="1800" dirty="0" smtClean="0"/>
              <a:t> </a:t>
            </a:r>
            <a:r>
              <a:rPr lang="en-US" sz="1800" dirty="0" err="1" smtClean="0"/>
              <a:t>pendek</a:t>
            </a:r>
            <a:r>
              <a:rPr lang="en-US" sz="1800" dirty="0" smtClean="0"/>
              <a:t> </a:t>
            </a:r>
            <a:r>
              <a:rPr lang="en-US" sz="1800" dirty="0" err="1" smtClean="0"/>
              <a:t>dan</a:t>
            </a:r>
            <a:r>
              <a:rPr lang="en-US" sz="1800" dirty="0" smtClean="0"/>
              <a:t> </a:t>
            </a:r>
            <a:r>
              <a:rPr lang="en-US" sz="1800" dirty="0" err="1" smtClean="0"/>
              <a:t>berakhir</a:t>
            </a:r>
            <a:r>
              <a:rPr lang="en-US" sz="1800" dirty="0" smtClean="0"/>
              <a:t> di </a:t>
            </a:r>
            <a:r>
              <a:rPr lang="en-US" sz="1800" dirty="0" err="1" smtClean="0"/>
              <a:t>sel-sel</a:t>
            </a:r>
            <a:r>
              <a:rPr lang="en-US" sz="1800" dirty="0" smtClean="0"/>
              <a:t> organ </a:t>
            </a:r>
            <a:r>
              <a:rPr lang="en-US" sz="1800" dirty="0" err="1" smtClean="0"/>
              <a:t>itu</a:t>
            </a:r>
            <a:r>
              <a:rPr lang="en-US" sz="1800" dirty="0" smtClean="0"/>
              <a:t> </a:t>
            </a:r>
            <a:r>
              <a:rPr lang="en-US" sz="1800" dirty="0" err="1" smtClean="0"/>
              <a:t>sendiri</a:t>
            </a:r>
            <a:endParaRPr lang="en-US" sz="1800" dirty="0" smtClean="0"/>
          </a:p>
          <a:p>
            <a:pPr>
              <a:buFont typeface="Wingdings" pitchFamily="2" charset="2"/>
              <a:buChar char="ü"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73299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jalur</a:t>
            </a:r>
            <a:r>
              <a:rPr lang="en-US" dirty="0"/>
              <a:t> </a:t>
            </a:r>
            <a:r>
              <a:rPr lang="en-US" dirty="0" err="1"/>
              <a:t>saraf</a:t>
            </a:r>
            <a:r>
              <a:rPr lang="en-US" dirty="0"/>
              <a:t> </a:t>
            </a:r>
            <a:r>
              <a:rPr lang="en-US" dirty="0" err="1"/>
              <a:t>otonom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Serat</a:t>
            </a:r>
            <a:r>
              <a:rPr lang="en-US" dirty="0" smtClean="0"/>
              <a:t> </a:t>
            </a:r>
            <a:r>
              <a:rPr lang="en-US" dirty="0" err="1" smtClean="0"/>
              <a:t>praganglion</a:t>
            </a:r>
            <a:r>
              <a:rPr lang="en-US" dirty="0" smtClean="0"/>
              <a:t> </a:t>
            </a:r>
            <a:r>
              <a:rPr lang="en-US" dirty="0" err="1" smtClean="0"/>
              <a:t>simpatis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parasimpatis</a:t>
            </a:r>
            <a:r>
              <a:rPr lang="en-US" dirty="0" smtClean="0"/>
              <a:t> </a:t>
            </a:r>
            <a:r>
              <a:rPr lang="en-US" dirty="0" err="1" smtClean="0"/>
              <a:t>mengeluarkan</a:t>
            </a:r>
            <a:r>
              <a:rPr lang="en-US" dirty="0" smtClean="0"/>
              <a:t> </a:t>
            </a:r>
            <a:r>
              <a:rPr lang="en-US" dirty="0" err="1" smtClean="0"/>
              <a:t>neurotransmiter</a:t>
            </a:r>
            <a:r>
              <a:rPr lang="en-US" dirty="0" smtClean="0"/>
              <a:t> yang </a:t>
            </a:r>
            <a:r>
              <a:rPr lang="en-US" dirty="0" err="1" smtClean="0"/>
              <a:t>sama</a:t>
            </a:r>
            <a:r>
              <a:rPr lang="en-US" dirty="0" smtClean="0"/>
              <a:t>, </a:t>
            </a:r>
            <a:r>
              <a:rPr lang="en-US" dirty="0" err="1" smtClean="0"/>
              <a:t>yaitu</a:t>
            </a:r>
            <a:r>
              <a:rPr lang="en-US" dirty="0" smtClean="0"/>
              <a:t> </a:t>
            </a:r>
            <a:r>
              <a:rPr lang="en-US" b="1" dirty="0" err="1" smtClean="0"/>
              <a:t>Asetilkolin</a:t>
            </a:r>
            <a:r>
              <a:rPr lang="en-US" b="1" dirty="0" smtClean="0"/>
              <a:t> (</a:t>
            </a:r>
            <a:r>
              <a:rPr lang="en-US" b="1" dirty="0" err="1" smtClean="0"/>
              <a:t>ACh</a:t>
            </a:r>
            <a:r>
              <a:rPr lang="en-US" b="1" dirty="0" smtClean="0"/>
              <a:t>)</a:t>
            </a:r>
          </a:p>
          <a:p>
            <a:endParaRPr lang="en-US" dirty="0" smtClean="0"/>
          </a:p>
          <a:p>
            <a:r>
              <a:rPr lang="en-US" dirty="0" err="1" smtClean="0"/>
              <a:t>Tetapi</a:t>
            </a:r>
            <a:r>
              <a:rPr lang="en-US" dirty="0" smtClean="0"/>
              <a:t> </a:t>
            </a:r>
            <a:r>
              <a:rPr lang="en-US" dirty="0" err="1" smtClean="0"/>
              <a:t>ujung</a:t>
            </a:r>
            <a:r>
              <a:rPr lang="en-US" dirty="0" smtClean="0"/>
              <a:t> </a:t>
            </a:r>
            <a:r>
              <a:rPr lang="en-US" dirty="0" err="1" smtClean="0"/>
              <a:t>pascaganglion</a:t>
            </a:r>
            <a:r>
              <a:rPr lang="en-US" dirty="0" smtClean="0"/>
              <a:t> </a:t>
            </a:r>
            <a:r>
              <a:rPr lang="en-US" dirty="0" err="1" smtClean="0"/>
              <a:t>simpatis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parasimpatis</a:t>
            </a:r>
            <a:r>
              <a:rPr lang="en-US" dirty="0" smtClean="0"/>
              <a:t> </a:t>
            </a:r>
            <a:r>
              <a:rPr lang="en-US" dirty="0" err="1" smtClean="0"/>
              <a:t>mengeluarkan</a:t>
            </a:r>
            <a:r>
              <a:rPr lang="en-US" dirty="0" smtClean="0"/>
              <a:t> </a:t>
            </a:r>
            <a:r>
              <a:rPr lang="en-US" dirty="0" err="1" smtClean="0"/>
              <a:t>neurotransmiter</a:t>
            </a:r>
            <a:r>
              <a:rPr lang="en-US" dirty="0" smtClean="0"/>
              <a:t> yang </a:t>
            </a:r>
            <a:r>
              <a:rPr lang="en-US" dirty="0" err="1" smtClean="0"/>
              <a:t>berbeda</a:t>
            </a:r>
            <a:r>
              <a:rPr lang="en-US" dirty="0" smtClean="0"/>
              <a:t>, </a:t>
            </a:r>
            <a:r>
              <a:rPr lang="en-US" dirty="0" err="1" smtClean="0"/>
              <a:t>yaitu</a:t>
            </a:r>
            <a:r>
              <a:rPr lang="en-US" dirty="0" smtClean="0"/>
              <a:t> </a:t>
            </a:r>
            <a:r>
              <a:rPr lang="en-US" b="1" dirty="0" err="1"/>
              <a:t>A</a:t>
            </a:r>
            <a:r>
              <a:rPr lang="en-US" b="1" dirty="0" err="1" smtClean="0"/>
              <a:t>setilkolin</a:t>
            </a:r>
            <a:r>
              <a:rPr lang="en-US" b="1" dirty="0" smtClean="0"/>
              <a:t> (</a:t>
            </a:r>
            <a:r>
              <a:rPr lang="en-US" b="1" dirty="0" err="1" smtClean="0"/>
              <a:t>ACh</a:t>
            </a:r>
            <a:r>
              <a:rPr lang="en-US" b="1" dirty="0" smtClean="0"/>
              <a:t>) </a:t>
            </a:r>
            <a:r>
              <a:rPr lang="en-US" b="1" dirty="0" err="1" smtClean="0"/>
              <a:t>dan</a:t>
            </a:r>
            <a:r>
              <a:rPr lang="en-US" b="1" dirty="0" smtClean="0"/>
              <a:t> </a:t>
            </a:r>
            <a:r>
              <a:rPr lang="en-US" b="1" dirty="0" err="1" smtClean="0"/>
              <a:t>Norepinefrin</a:t>
            </a:r>
            <a:r>
              <a:rPr lang="en-US" b="1" dirty="0" smtClean="0"/>
              <a:t> (NE) </a:t>
            </a:r>
            <a:r>
              <a:rPr lang="en-US" b="1" dirty="0" err="1" smtClean="0"/>
              <a:t>dan</a:t>
            </a:r>
            <a:r>
              <a:rPr lang="en-US" b="1" dirty="0" smtClean="0"/>
              <a:t> </a:t>
            </a:r>
            <a:r>
              <a:rPr lang="en-US" b="1" dirty="0" err="1" smtClean="0"/>
              <a:t>Epinefrin</a:t>
            </a:r>
            <a:r>
              <a:rPr lang="en-US" b="1" dirty="0" smtClean="0"/>
              <a:t> (E)</a:t>
            </a:r>
          </a:p>
          <a:p>
            <a:pPr marL="1143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454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jalur</a:t>
            </a:r>
            <a:r>
              <a:rPr lang="en-US" dirty="0"/>
              <a:t> </a:t>
            </a:r>
            <a:r>
              <a:rPr lang="en-US" dirty="0" err="1"/>
              <a:t>saraf</a:t>
            </a:r>
            <a:r>
              <a:rPr lang="en-US" dirty="0"/>
              <a:t> </a:t>
            </a:r>
            <a:r>
              <a:rPr lang="en-US" dirty="0" err="1"/>
              <a:t>otonom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Serat</a:t>
            </a:r>
            <a:r>
              <a:rPr lang="en-US" dirty="0" smtClean="0"/>
              <a:t> </a:t>
            </a:r>
            <a:r>
              <a:rPr lang="en-US" dirty="0" err="1" smtClean="0"/>
              <a:t>pascaganglion</a:t>
            </a:r>
            <a:r>
              <a:rPr lang="en-US" dirty="0" smtClean="0"/>
              <a:t> </a:t>
            </a:r>
            <a:r>
              <a:rPr lang="en-US" dirty="0" err="1" smtClean="0"/>
              <a:t>parasimpatis</a:t>
            </a:r>
            <a:r>
              <a:rPr lang="en-US" dirty="0" smtClean="0"/>
              <a:t> </a:t>
            </a:r>
            <a:r>
              <a:rPr lang="en-US" dirty="0" err="1" smtClean="0"/>
              <a:t>mengeluarkan</a:t>
            </a:r>
            <a:r>
              <a:rPr lang="en-US" dirty="0" smtClean="0"/>
              <a:t> </a:t>
            </a:r>
            <a:r>
              <a:rPr lang="en-US" b="1" dirty="0" err="1" smtClean="0"/>
              <a:t>asetilkolin</a:t>
            </a:r>
            <a:r>
              <a:rPr lang="en-US" b="1" dirty="0" smtClean="0"/>
              <a:t> (</a:t>
            </a:r>
            <a:r>
              <a:rPr lang="en-US" b="1" dirty="0" err="1" smtClean="0"/>
              <a:t>ACh</a:t>
            </a:r>
            <a:r>
              <a:rPr lang="en-US" b="1" dirty="0" smtClean="0"/>
              <a:t>) </a:t>
            </a:r>
            <a:r>
              <a:rPr lang="en-US" b="1" dirty="0" smtClean="0">
                <a:sym typeface="Wingdings" pitchFamily="2" charset="2"/>
              </a:rPr>
              <a:t> </a:t>
            </a:r>
            <a:r>
              <a:rPr lang="en-US" b="1" dirty="0" err="1" smtClean="0">
                <a:sym typeface="Wingdings" pitchFamily="2" charset="2"/>
              </a:rPr>
              <a:t>serat</a:t>
            </a:r>
            <a:r>
              <a:rPr lang="en-US" b="1" dirty="0" smtClean="0">
                <a:sym typeface="Wingdings" pitchFamily="2" charset="2"/>
              </a:rPr>
              <a:t> </a:t>
            </a:r>
            <a:r>
              <a:rPr lang="en-US" b="1" dirty="0" err="1" smtClean="0">
                <a:sym typeface="Wingdings" pitchFamily="2" charset="2"/>
              </a:rPr>
              <a:t>Kolinergik</a:t>
            </a:r>
            <a:endParaRPr lang="en-US" b="1" dirty="0" smtClean="0">
              <a:sym typeface="Wingdings" pitchFamily="2" charset="2"/>
            </a:endParaRPr>
          </a:p>
          <a:p>
            <a:endParaRPr lang="en-US" b="1" dirty="0">
              <a:sym typeface="Wingdings" pitchFamily="2" charset="2"/>
            </a:endParaRPr>
          </a:p>
          <a:p>
            <a:r>
              <a:rPr lang="en-US" dirty="0" err="1" smtClean="0">
                <a:sym typeface="Wingdings" pitchFamily="2" charset="2"/>
              </a:rPr>
              <a:t>Serat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praganglion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otonom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mengeluarkan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b="1" dirty="0" smtClean="0">
                <a:sym typeface="Wingdings" pitchFamily="2" charset="2"/>
              </a:rPr>
              <a:t>noradrenalin </a:t>
            </a:r>
            <a:r>
              <a:rPr lang="en-US" b="1" dirty="0" err="1" smtClean="0">
                <a:sym typeface="Wingdings" pitchFamily="2" charset="2"/>
              </a:rPr>
              <a:t>atau</a:t>
            </a:r>
            <a:r>
              <a:rPr lang="en-US" b="1" dirty="0" smtClean="0">
                <a:sym typeface="Wingdings" pitchFamily="2" charset="2"/>
              </a:rPr>
              <a:t> </a:t>
            </a:r>
            <a:r>
              <a:rPr lang="en-US" b="1" dirty="0" err="1" smtClean="0">
                <a:sym typeface="Wingdings" pitchFamily="2" charset="2"/>
              </a:rPr>
              <a:t>norepinefrin</a:t>
            </a:r>
            <a:r>
              <a:rPr lang="en-US" b="1" dirty="0" smtClean="0">
                <a:sym typeface="Wingdings" pitchFamily="2" charset="2"/>
              </a:rPr>
              <a:t>  </a:t>
            </a:r>
            <a:r>
              <a:rPr lang="en-US" b="1" dirty="0" err="1" smtClean="0">
                <a:sym typeface="Wingdings" pitchFamily="2" charset="2"/>
              </a:rPr>
              <a:t>serat</a:t>
            </a:r>
            <a:r>
              <a:rPr lang="en-US" b="1" dirty="0" smtClean="0">
                <a:sym typeface="Wingdings" pitchFamily="2" charset="2"/>
              </a:rPr>
              <a:t> </a:t>
            </a:r>
            <a:r>
              <a:rPr lang="en-US" b="1" dirty="0" err="1" smtClean="0">
                <a:sym typeface="Wingdings" pitchFamily="2" charset="2"/>
              </a:rPr>
              <a:t>adrenergik</a:t>
            </a:r>
            <a:endParaRPr lang="en-US" b="1" dirty="0" smtClean="0">
              <a:sym typeface="Wingdings" pitchFamily="2" charset="2"/>
            </a:endParaRPr>
          </a:p>
          <a:p>
            <a:endParaRPr lang="en-US" b="1" dirty="0">
              <a:sym typeface="Wingdings" pitchFamily="2" charset="2"/>
            </a:endParaRPr>
          </a:p>
          <a:p>
            <a:r>
              <a:rPr lang="en-US" dirty="0" err="1" smtClean="0">
                <a:sym typeface="Wingdings" pitchFamily="2" charset="2"/>
              </a:rPr>
              <a:t>Cabang-cabang</a:t>
            </a:r>
            <a:r>
              <a:rPr lang="en-US" dirty="0" smtClean="0">
                <a:sym typeface="Wingdings" pitchFamily="2" charset="2"/>
              </a:rPr>
              <a:t> terminal </a:t>
            </a:r>
            <a:r>
              <a:rPr lang="en-US" dirty="0" err="1" smtClean="0">
                <a:sym typeface="Wingdings" pitchFamily="2" charset="2"/>
              </a:rPr>
              <a:t>serat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otonom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memiliki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banyak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pembengkakan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atau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benjolan</a:t>
            </a:r>
            <a:r>
              <a:rPr lang="en-US" dirty="0" smtClean="0">
                <a:sym typeface="Wingdings" pitchFamily="2" charset="2"/>
              </a:rPr>
              <a:t>  </a:t>
            </a:r>
            <a:r>
              <a:rPr lang="en-US" b="1" dirty="0" smtClean="0">
                <a:sym typeface="Wingdings" pitchFamily="2" charset="2"/>
              </a:rPr>
              <a:t>varicosities</a:t>
            </a:r>
            <a:r>
              <a:rPr lang="en-US" dirty="0" smtClean="0">
                <a:sym typeface="Wingdings" pitchFamily="2" charset="2"/>
              </a:rPr>
              <a:t>, yang </a:t>
            </a:r>
            <a:r>
              <a:rPr lang="en-US" dirty="0" err="1" smtClean="0">
                <a:sym typeface="Wingdings" pitchFamily="2" charset="2"/>
              </a:rPr>
              <a:t>secara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bersama-sama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mengeluarkan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neurotransmiter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ke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daerah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yg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luas</a:t>
            </a:r>
            <a:r>
              <a:rPr lang="en-US" dirty="0" smtClean="0">
                <a:sym typeface="Wingdings" pitchFamily="2" charset="2"/>
              </a:rPr>
              <a:t> di organ yang </a:t>
            </a:r>
            <a:r>
              <a:rPr lang="en-US" dirty="0" err="1" smtClean="0">
                <a:sym typeface="Wingdings" pitchFamily="2" charset="2"/>
              </a:rPr>
              <a:t>disarafi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dan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bukan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satu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sel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259714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17764" y="13856"/>
            <a:ext cx="8782050" cy="6787301"/>
            <a:chOff x="117764" y="13856"/>
            <a:chExt cx="8782050" cy="6787301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92" t="1888" r="5584" b="1624"/>
            <a:stretch/>
          </p:blipFill>
          <p:spPr bwMode="auto">
            <a:xfrm>
              <a:off x="2133599" y="13856"/>
              <a:ext cx="5105401" cy="5294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2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764" y="5305732"/>
              <a:ext cx="8782050" cy="14954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91991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 err="1" smtClean="0"/>
              <a:t>Sistem</a:t>
            </a:r>
            <a:r>
              <a:rPr lang="en-US" sz="2400" dirty="0" smtClean="0"/>
              <a:t> </a:t>
            </a:r>
            <a:r>
              <a:rPr lang="en-US" sz="2400" dirty="0" err="1" smtClean="0"/>
              <a:t>saraf</a:t>
            </a:r>
            <a:r>
              <a:rPr lang="en-US" sz="2400" dirty="0" smtClean="0"/>
              <a:t> </a:t>
            </a:r>
            <a:r>
              <a:rPr lang="en-US" sz="2400" dirty="0" err="1" smtClean="0"/>
              <a:t>simpatis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parasimpatis</a:t>
            </a:r>
            <a:r>
              <a:rPr lang="en-US" sz="2400" dirty="0"/>
              <a:t> </a:t>
            </a:r>
            <a:r>
              <a:rPr lang="en-US" sz="2400" dirty="0" err="1" smtClean="0"/>
              <a:t>secara</a:t>
            </a:r>
            <a:r>
              <a:rPr lang="en-US" sz="2400" dirty="0" smtClean="0"/>
              <a:t> </a:t>
            </a:r>
            <a:r>
              <a:rPr lang="en-US" sz="2400" dirty="0" err="1" smtClean="0"/>
              <a:t>bersama</a:t>
            </a:r>
            <a:r>
              <a:rPr lang="en-US" sz="2400" dirty="0" smtClean="0"/>
              <a:t> </a:t>
            </a:r>
            <a:r>
              <a:rPr lang="en-US" sz="2400" dirty="0" err="1" smtClean="0"/>
              <a:t>menyarafi</a:t>
            </a:r>
            <a:r>
              <a:rPr lang="en-US" sz="2400" dirty="0" smtClean="0"/>
              <a:t> organ </a:t>
            </a:r>
            <a:r>
              <a:rPr lang="en-US" sz="2400" dirty="0" err="1" smtClean="0"/>
              <a:t>visera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Aktivitas</a:t>
            </a:r>
            <a:r>
              <a:rPr lang="en-US" dirty="0" smtClean="0"/>
              <a:t> </a:t>
            </a:r>
            <a:r>
              <a:rPr lang="en-US" dirty="0" err="1" smtClean="0"/>
              <a:t>visera</a:t>
            </a:r>
            <a:r>
              <a:rPr lang="en-US" dirty="0" smtClean="0"/>
              <a:t>, </a:t>
            </a:r>
            <a:r>
              <a:rPr lang="en-US" dirty="0" err="1" smtClean="0"/>
              <a:t>cth</a:t>
            </a:r>
            <a:r>
              <a:rPr lang="en-US" dirty="0" smtClean="0"/>
              <a:t> : </a:t>
            </a:r>
            <a:r>
              <a:rPr lang="en-US" dirty="0" err="1" smtClean="0"/>
              <a:t>sirkulasi</a:t>
            </a:r>
            <a:r>
              <a:rPr lang="en-US" dirty="0" smtClean="0"/>
              <a:t>, </a:t>
            </a:r>
            <a:r>
              <a:rPr lang="en-US" dirty="0" err="1" smtClean="0"/>
              <a:t>pencernaan</a:t>
            </a:r>
            <a:r>
              <a:rPr lang="en-US" dirty="0" smtClean="0"/>
              <a:t>, </a:t>
            </a:r>
            <a:r>
              <a:rPr lang="en-US" dirty="0" err="1" smtClean="0"/>
              <a:t>berkeringat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ukuran</a:t>
            </a:r>
            <a:r>
              <a:rPr lang="en-US" dirty="0" smtClean="0"/>
              <a:t> pupil </a:t>
            </a:r>
            <a:r>
              <a:rPr lang="en-US" dirty="0" err="1" smtClean="0"/>
              <a:t>diatur</a:t>
            </a:r>
            <a:r>
              <a:rPr lang="en-US" dirty="0" smtClean="0"/>
              <a:t> </a:t>
            </a:r>
            <a:r>
              <a:rPr lang="en-US" dirty="0" err="1" smtClean="0"/>
              <a:t>diluar</a:t>
            </a:r>
            <a:r>
              <a:rPr lang="en-US" dirty="0" smtClean="0"/>
              <a:t> </a:t>
            </a:r>
            <a:r>
              <a:rPr lang="en-US" dirty="0" err="1" smtClean="0"/>
              <a:t>kesadaran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kontrol</a:t>
            </a:r>
            <a:r>
              <a:rPr lang="en-US" dirty="0" smtClean="0"/>
              <a:t> </a:t>
            </a:r>
            <a:r>
              <a:rPr lang="en-US" dirty="0" err="1" smtClean="0"/>
              <a:t>volunter</a:t>
            </a:r>
            <a:r>
              <a:rPr lang="en-US" dirty="0" smtClean="0"/>
              <a:t> </a:t>
            </a:r>
            <a:r>
              <a:rPr lang="en-US" dirty="0" err="1" smtClean="0"/>
              <a:t>melalui</a:t>
            </a:r>
            <a:r>
              <a:rPr lang="en-US" dirty="0" smtClean="0"/>
              <a:t> </a:t>
            </a:r>
            <a:r>
              <a:rPr lang="en-US" dirty="0" err="1" smtClean="0"/>
              <a:t>keluaran</a:t>
            </a:r>
            <a:r>
              <a:rPr lang="en-US" dirty="0" smtClean="0"/>
              <a:t> </a:t>
            </a:r>
            <a:r>
              <a:rPr lang="en-US" dirty="0" err="1" smtClean="0"/>
              <a:t>eferen</a:t>
            </a:r>
            <a:r>
              <a:rPr lang="en-US" dirty="0" smtClean="0"/>
              <a:t> </a:t>
            </a:r>
            <a:r>
              <a:rPr lang="en-US" dirty="0" err="1" smtClean="0"/>
              <a:t>otonom</a:t>
            </a:r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saraf</a:t>
            </a:r>
            <a:r>
              <a:rPr lang="en-US" dirty="0" smtClean="0"/>
              <a:t> </a:t>
            </a:r>
            <a:r>
              <a:rPr lang="en-US" dirty="0" err="1" smtClean="0"/>
              <a:t>simpatis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parasimpatis</a:t>
            </a:r>
            <a:r>
              <a:rPr lang="en-US" dirty="0" smtClean="0"/>
              <a:t> </a:t>
            </a:r>
            <a:r>
              <a:rPr lang="en-US" dirty="0" err="1" smtClean="0"/>
              <a:t>umumnya</a:t>
            </a:r>
            <a:r>
              <a:rPr lang="en-US" dirty="0" smtClean="0"/>
              <a:t> </a:t>
            </a:r>
            <a:r>
              <a:rPr lang="en-US" dirty="0" err="1" smtClean="0"/>
              <a:t>menimbulkan</a:t>
            </a:r>
            <a:r>
              <a:rPr lang="en-US" dirty="0" smtClean="0"/>
              <a:t> </a:t>
            </a:r>
            <a:r>
              <a:rPr lang="en-US" dirty="0" err="1" smtClean="0"/>
              <a:t>efek</a:t>
            </a:r>
            <a:r>
              <a:rPr lang="en-US" dirty="0" smtClean="0"/>
              <a:t> yang </a:t>
            </a:r>
            <a:r>
              <a:rPr lang="en-US" dirty="0" err="1" smtClean="0"/>
              <a:t>berlawanan</a:t>
            </a:r>
            <a:r>
              <a:rPr lang="en-US" dirty="0" smtClean="0"/>
              <a:t> di </a:t>
            </a:r>
            <a:r>
              <a:rPr lang="en-US" dirty="0" err="1" smtClean="0"/>
              <a:t>satu</a:t>
            </a:r>
            <a:r>
              <a:rPr lang="en-US" dirty="0" smtClean="0"/>
              <a:t> organ. </a:t>
            </a:r>
            <a:r>
              <a:rPr lang="en-US" dirty="0" err="1" smtClean="0"/>
              <a:t>Cth</a:t>
            </a:r>
            <a:r>
              <a:rPr lang="en-US" dirty="0" smtClean="0"/>
              <a:t> : </a:t>
            </a:r>
            <a:r>
              <a:rPr lang="en-US" dirty="0" err="1" smtClean="0"/>
              <a:t>stimulasi</a:t>
            </a:r>
            <a:r>
              <a:rPr lang="en-US" dirty="0" smtClean="0"/>
              <a:t> </a:t>
            </a:r>
            <a:r>
              <a:rPr lang="en-US" dirty="0" err="1" smtClean="0"/>
              <a:t>simpatis</a:t>
            </a:r>
            <a:r>
              <a:rPr lang="en-US" dirty="0" smtClean="0"/>
              <a:t> </a:t>
            </a:r>
            <a:r>
              <a:rPr lang="en-US" dirty="0" err="1" smtClean="0"/>
              <a:t>meningkatkan</a:t>
            </a:r>
            <a:r>
              <a:rPr lang="en-US" dirty="0" smtClean="0"/>
              <a:t> </a:t>
            </a:r>
            <a:r>
              <a:rPr lang="en-US" dirty="0" err="1" smtClean="0"/>
              <a:t>denyut</a:t>
            </a:r>
            <a:r>
              <a:rPr lang="en-US" dirty="0" smtClean="0"/>
              <a:t> </a:t>
            </a:r>
            <a:r>
              <a:rPr lang="en-US" dirty="0" err="1" smtClean="0"/>
              <a:t>jantung</a:t>
            </a:r>
            <a:r>
              <a:rPr lang="en-US" dirty="0" smtClean="0"/>
              <a:t>, </a:t>
            </a:r>
            <a:r>
              <a:rPr lang="en-US" dirty="0" err="1" smtClean="0"/>
              <a:t>sementara</a:t>
            </a:r>
            <a:r>
              <a:rPr lang="en-US" dirty="0" smtClean="0"/>
              <a:t> </a:t>
            </a:r>
            <a:r>
              <a:rPr lang="en-US" dirty="0" err="1" smtClean="0"/>
              <a:t>stimulasi</a:t>
            </a:r>
            <a:r>
              <a:rPr lang="en-US" dirty="0" smtClean="0"/>
              <a:t> </a:t>
            </a:r>
            <a:r>
              <a:rPr lang="en-US" dirty="0" err="1" smtClean="0"/>
              <a:t>parasimpatis</a:t>
            </a:r>
            <a:r>
              <a:rPr lang="en-US" dirty="0" smtClean="0"/>
              <a:t> </a:t>
            </a:r>
            <a:r>
              <a:rPr lang="en-US" dirty="0" err="1" smtClean="0"/>
              <a:t>menurunkannya</a:t>
            </a:r>
            <a:r>
              <a:rPr lang="en-US" dirty="0" smtClean="0"/>
              <a:t>. </a:t>
            </a:r>
            <a:r>
              <a:rPr lang="en-US" dirty="0" err="1" smtClean="0"/>
              <a:t>Stimulasi</a:t>
            </a:r>
            <a:r>
              <a:rPr lang="en-US" dirty="0" smtClean="0"/>
              <a:t> </a:t>
            </a:r>
            <a:r>
              <a:rPr lang="en-US" dirty="0" err="1" smtClean="0"/>
              <a:t>simpatis</a:t>
            </a:r>
            <a:r>
              <a:rPr lang="en-US" dirty="0" smtClean="0"/>
              <a:t> </a:t>
            </a:r>
            <a:r>
              <a:rPr lang="en-US" dirty="0" err="1" smtClean="0"/>
              <a:t>memperlambat</a:t>
            </a:r>
            <a:r>
              <a:rPr lang="en-US" dirty="0" smtClean="0"/>
              <a:t> </a:t>
            </a:r>
            <a:r>
              <a:rPr lang="en-US" dirty="0" err="1" smtClean="0"/>
              <a:t>gerakan</a:t>
            </a:r>
            <a:r>
              <a:rPr lang="en-US" dirty="0" smtClean="0"/>
              <a:t> di </a:t>
            </a:r>
            <a:r>
              <a:rPr lang="en-US" dirty="0" err="1" smtClean="0"/>
              <a:t>saluran</a:t>
            </a:r>
            <a:r>
              <a:rPr lang="en-US" dirty="0" smtClean="0"/>
              <a:t> </a:t>
            </a:r>
            <a:r>
              <a:rPr lang="en-US" dirty="0" err="1" smtClean="0"/>
              <a:t>cerna</a:t>
            </a:r>
            <a:r>
              <a:rPr lang="en-US" dirty="0" smtClean="0"/>
              <a:t>, </a:t>
            </a:r>
            <a:r>
              <a:rPr lang="en-US" dirty="0" err="1" smtClean="0"/>
              <a:t>sedangkan</a:t>
            </a:r>
            <a:r>
              <a:rPr lang="en-US" dirty="0" smtClean="0"/>
              <a:t> </a:t>
            </a:r>
            <a:r>
              <a:rPr lang="en-US" dirty="0" err="1" smtClean="0"/>
              <a:t>stimulasi</a:t>
            </a:r>
            <a:r>
              <a:rPr lang="en-US" dirty="0" smtClean="0"/>
              <a:t> </a:t>
            </a:r>
            <a:r>
              <a:rPr lang="en-US" dirty="0" err="1" smtClean="0"/>
              <a:t>parasimpatis</a:t>
            </a:r>
            <a:r>
              <a:rPr lang="en-US" dirty="0" smtClean="0"/>
              <a:t> </a:t>
            </a:r>
            <a:r>
              <a:rPr lang="en-US" dirty="0" err="1" smtClean="0"/>
              <a:t>meningkatkannya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1388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err="1" smtClean="0"/>
              <a:t>Saat</a:t>
            </a:r>
            <a:r>
              <a:rPr lang="en-US" sz="2400" dirty="0" smtClean="0"/>
              <a:t> </a:t>
            </a:r>
            <a:r>
              <a:rPr lang="en-US" sz="2400" dirty="0" err="1" smtClean="0"/>
              <a:t>dominansi</a:t>
            </a:r>
            <a:r>
              <a:rPr lang="en-US" sz="2400" dirty="0" smtClean="0"/>
              <a:t> </a:t>
            </a:r>
            <a:r>
              <a:rPr lang="en-US" sz="2400" dirty="0" err="1" smtClean="0"/>
              <a:t>simpatis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14300" indent="0">
              <a:buNone/>
            </a:pPr>
            <a:r>
              <a:rPr lang="en-US" sz="2000" b="1" dirty="0" err="1" smtClean="0"/>
              <a:t>Sistem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simpatis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mendorong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respons-respons</a:t>
            </a:r>
            <a:r>
              <a:rPr lang="en-US" sz="2000" b="1" dirty="0" smtClean="0"/>
              <a:t> yang </a:t>
            </a:r>
            <a:r>
              <a:rPr lang="en-US" sz="2000" b="1" dirty="0" err="1" smtClean="0"/>
              <a:t>mempersiapkan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tubuh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utk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aktivitas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fisik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berat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dalam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situasi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darurat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atau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penuh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stres</a:t>
            </a:r>
            <a:r>
              <a:rPr lang="en-US" sz="2000" b="1" dirty="0" smtClean="0"/>
              <a:t> (</a:t>
            </a:r>
            <a:r>
              <a:rPr lang="en-US" sz="2000" b="1" i="1" dirty="0" err="1" smtClean="0"/>
              <a:t>Respons</a:t>
            </a:r>
            <a:r>
              <a:rPr lang="en-US" sz="2000" b="1" i="1" dirty="0" smtClean="0"/>
              <a:t> </a:t>
            </a:r>
            <a:r>
              <a:rPr lang="en-US" sz="2000" b="1" i="1" dirty="0" err="1" smtClean="0"/>
              <a:t>lawan</a:t>
            </a:r>
            <a:r>
              <a:rPr lang="en-US" sz="2000" b="1" i="1" dirty="0" smtClean="0"/>
              <a:t> </a:t>
            </a:r>
            <a:r>
              <a:rPr lang="en-US" sz="2000" b="1" i="1" dirty="0" err="1" smtClean="0"/>
              <a:t>atau</a:t>
            </a:r>
            <a:r>
              <a:rPr lang="en-US" sz="2000" b="1" i="1" dirty="0" smtClean="0"/>
              <a:t> </a:t>
            </a:r>
            <a:r>
              <a:rPr lang="en-US" sz="2000" b="1" i="1" dirty="0" err="1" smtClean="0"/>
              <a:t>lari</a:t>
            </a:r>
            <a:r>
              <a:rPr lang="en-US" sz="2000" b="1" i="1" dirty="0" smtClean="0"/>
              <a:t>/fight or flight</a:t>
            </a:r>
            <a:r>
              <a:rPr lang="en-US" sz="2000" b="1" dirty="0" smtClean="0"/>
              <a:t>), </a:t>
            </a:r>
            <a:r>
              <a:rPr lang="en-US" sz="2000" b="1" dirty="0" err="1" smtClean="0"/>
              <a:t>cth</a:t>
            </a:r>
            <a:r>
              <a:rPr lang="en-US" sz="2000" b="1" dirty="0" smtClean="0"/>
              <a:t> :</a:t>
            </a:r>
            <a:r>
              <a:rPr lang="en-US" b="1" dirty="0" smtClean="0"/>
              <a:t>	</a:t>
            </a:r>
          </a:p>
          <a:p>
            <a:pPr>
              <a:buFont typeface="Wingdings" pitchFamily="2" charset="2"/>
              <a:buChar char="ü"/>
            </a:pPr>
            <a:r>
              <a:rPr lang="en-US" sz="1700" dirty="0"/>
              <a:t> </a:t>
            </a:r>
            <a:r>
              <a:rPr lang="en-US" sz="1700" dirty="0" err="1" smtClean="0"/>
              <a:t>jantung</a:t>
            </a:r>
            <a:r>
              <a:rPr lang="en-US" sz="1700" dirty="0" smtClean="0"/>
              <a:t> </a:t>
            </a:r>
            <a:r>
              <a:rPr lang="en-US" sz="1700" dirty="0" err="1" smtClean="0"/>
              <a:t>berdenyut</a:t>
            </a:r>
            <a:r>
              <a:rPr lang="en-US" sz="1700" dirty="0" smtClean="0"/>
              <a:t> </a:t>
            </a:r>
            <a:r>
              <a:rPr lang="en-US" sz="1700" dirty="0" err="1" smtClean="0"/>
              <a:t>lebih</a:t>
            </a:r>
            <a:r>
              <a:rPr lang="en-US" sz="1700" dirty="0" smtClean="0"/>
              <a:t> </a:t>
            </a:r>
            <a:r>
              <a:rPr lang="en-US" sz="1700" dirty="0" err="1" smtClean="0"/>
              <a:t>cepat</a:t>
            </a:r>
            <a:r>
              <a:rPr lang="en-US" sz="1700" dirty="0" smtClean="0"/>
              <a:t> </a:t>
            </a:r>
            <a:r>
              <a:rPr lang="en-US" sz="1700" dirty="0" err="1" smtClean="0"/>
              <a:t>dan</a:t>
            </a:r>
            <a:r>
              <a:rPr lang="en-US" sz="1700" dirty="0" smtClean="0"/>
              <a:t> </a:t>
            </a:r>
            <a:r>
              <a:rPr lang="en-US" sz="1700" dirty="0" err="1" smtClean="0"/>
              <a:t>kuat</a:t>
            </a:r>
            <a:endParaRPr lang="en-US" sz="1700" dirty="0" smtClean="0"/>
          </a:p>
          <a:p>
            <a:pPr>
              <a:buFont typeface="Wingdings" pitchFamily="2" charset="2"/>
              <a:buChar char="ü"/>
            </a:pPr>
            <a:r>
              <a:rPr lang="en-US" sz="1700" dirty="0" err="1" smtClean="0"/>
              <a:t>Tekanan</a:t>
            </a:r>
            <a:r>
              <a:rPr lang="en-US" sz="1700" dirty="0" smtClean="0"/>
              <a:t> </a:t>
            </a:r>
            <a:r>
              <a:rPr lang="en-US" sz="1700" dirty="0" err="1" smtClean="0"/>
              <a:t>darah</a:t>
            </a:r>
            <a:r>
              <a:rPr lang="en-US" sz="1700" dirty="0" smtClean="0"/>
              <a:t> </a:t>
            </a:r>
            <a:r>
              <a:rPr lang="en-US" sz="1700" dirty="0" err="1" smtClean="0"/>
              <a:t>meningkat</a:t>
            </a:r>
            <a:r>
              <a:rPr lang="en-US" sz="1700" dirty="0" smtClean="0"/>
              <a:t> </a:t>
            </a:r>
            <a:r>
              <a:rPr lang="en-US" sz="1700" dirty="0" err="1" smtClean="0"/>
              <a:t>akibat</a:t>
            </a:r>
            <a:r>
              <a:rPr lang="en-US" sz="1700" dirty="0" smtClean="0"/>
              <a:t> </a:t>
            </a:r>
            <a:r>
              <a:rPr lang="en-US" sz="1700" dirty="0" err="1" smtClean="0"/>
              <a:t>penyempitan</a:t>
            </a:r>
            <a:r>
              <a:rPr lang="en-US" sz="1700" dirty="0" smtClean="0"/>
              <a:t> (</a:t>
            </a:r>
            <a:r>
              <a:rPr lang="en-US" sz="1700" dirty="0" err="1" smtClean="0"/>
              <a:t>konstriksi</a:t>
            </a:r>
            <a:r>
              <a:rPr lang="en-US" sz="1700" dirty="0" smtClean="0"/>
              <a:t>) </a:t>
            </a:r>
            <a:r>
              <a:rPr lang="en-US" sz="1700" dirty="0" err="1" smtClean="0"/>
              <a:t>pembuluh</a:t>
            </a:r>
            <a:r>
              <a:rPr lang="en-US" sz="1700" dirty="0" smtClean="0"/>
              <a:t> </a:t>
            </a:r>
            <a:r>
              <a:rPr lang="en-US" sz="1700" dirty="0" err="1" smtClean="0"/>
              <a:t>darah</a:t>
            </a:r>
            <a:endParaRPr lang="en-US" sz="1700" dirty="0" smtClean="0"/>
          </a:p>
          <a:p>
            <a:pPr>
              <a:buFont typeface="Wingdings" pitchFamily="2" charset="2"/>
              <a:buChar char="ü"/>
            </a:pPr>
            <a:r>
              <a:rPr lang="en-US" sz="1700" dirty="0" err="1" smtClean="0"/>
              <a:t>Saluran</a:t>
            </a:r>
            <a:r>
              <a:rPr lang="en-US" sz="1700" dirty="0" smtClean="0"/>
              <a:t> </a:t>
            </a:r>
            <a:r>
              <a:rPr lang="en-US" sz="1700" dirty="0" err="1" smtClean="0"/>
              <a:t>napas</a:t>
            </a:r>
            <a:r>
              <a:rPr lang="en-US" sz="1700" dirty="0" smtClean="0"/>
              <a:t> </a:t>
            </a:r>
            <a:r>
              <a:rPr lang="en-US" sz="1700" dirty="0" err="1" smtClean="0"/>
              <a:t>membuka</a:t>
            </a:r>
            <a:r>
              <a:rPr lang="en-US" sz="1700" dirty="0" smtClean="0"/>
              <a:t> </a:t>
            </a:r>
            <a:r>
              <a:rPr lang="en-US" sz="1700" dirty="0" err="1" smtClean="0"/>
              <a:t>lebar</a:t>
            </a:r>
            <a:r>
              <a:rPr lang="en-US" sz="1700" dirty="0" smtClean="0"/>
              <a:t> </a:t>
            </a:r>
            <a:r>
              <a:rPr lang="en-US" sz="1700" dirty="0" err="1" smtClean="0"/>
              <a:t>utk</a:t>
            </a:r>
            <a:r>
              <a:rPr lang="en-US" sz="1700" dirty="0" smtClean="0"/>
              <a:t> </a:t>
            </a:r>
            <a:r>
              <a:rPr lang="en-US" sz="1700" dirty="0" err="1" smtClean="0"/>
              <a:t>memaksimalkan</a:t>
            </a:r>
            <a:r>
              <a:rPr lang="en-US" sz="1700" dirty="0" smtClean="0"/>
              <a:t> </a:t>
            </a:r>
            <a:r>
              <a:rPr lang="en-US" sz="1700" dirty="0" err="1" smtClean="0"/>
              <a:t>aliran</a:t>
            </a:r>
            <a:r>
              <a:rPr lang="en-US" sz="1700" dirty="0" smtClean="0"/>
              <a:t> </a:t>
            </a:r>
            <a:r>
              <a:rPr lang="en-US" sz="1700" dirty="0" err="1" smtClean="0"/>
              <a:t>udara</a:t>
            </a:r>
            <a:endParaRPr lang="en-US" sz="1700" dirty="0" smtClean="0"/>
          </a:p>
          <a:p>
            <a:pPr>
              <a:buFont typeface="Wingdings" pitchFamily="2" charset="2"/>
              <a:buChar char="ü"/>
            </a:pPr>
            <a:r>
              <a:rPr lang="en-US" sz="1700" dirty="0" err="1" smtClean="0"/>
              <a:t>Glikogen</a:t>
            </a:r>
            <a:r>
              <a:rPr lang="en-US" sz="1700" dirty="0" smtClean="0"/>
              <a:t> (</a:t>
            </a:r>
            <a:r>
              <a:rPr lang="en-US" sz="1700" dirty="0" err="1" smtClean="0"/>
              <a:t>gula</a:t>
            </a:r>
            <a:r>
              <a:rPr lang="en-US" sz="1700" dirty="0" smtClean="0"/>
              <a:t> </a:t>
            </a:r>
            <a:r>
              <a:rPr lang="en-US" sz="1700" dirty="0" err="1" smtClean="0"/>
              <a:t>simpanan</a:t>
            </a:r>
            <a:r>
              <a:rPr lang="en-US" sz="1700" dirty="0" smtClean="0"/>
              <a:t>) </a:t>
            </a:r>
            <a:r>
              <a:rPr lang="en-US" sz="1700" dirty="0" err="1" smtClean="0"/>
              <a:t>dan</a:t>
            </a:r>
            <a:r>
              <a:rPr lang="en-US" sz="1700" dirty="0" smtClean="0"/>
              <a:t> </a:t>
            </a:r>
            <a:r>
              <a:rPr lang="en-US" sz="1700" dirty="0" err="1" smtClean="0"/>
              <a:t>simpanan</a:t>
            </a:r>
            <a:r>
              <a:rPr lang="en-US" sz="1700" dirty="0" smtClean="0"/>
              <a:t> </a:t>
            </a:r>
            <a:r>
              <a:rPr lang="en-US" sz="1700" dirty="0" err="1" smtClean="0"/>
              <a:t>lemak</a:t>
            </a:r>
            <a:r>
              <a:rPr lang="en-US" sz="1700" dirty="0" smtClean="0"/>
              <a:t> </a:t>
            </a:r>
            <a:r>
              <a:rPr lang="en-US" sz="1700" dirty="0" err="1" smtClean="0"/>
              <a:t>diuraikan</a:t>
            </a:r>
            <a:r>
              <a:rPr lang="en-US" sz="1700" dirty="0" smtClean="0"/>
              <a:t> </a:t>
            </a:r>
            <a:r>
              <a:rPr lang="en-US" sz="1700" dirty="0" err="1" smtClean="0"/>
              <a:t>utk</a:t>
            </a:r>
            <a:r>
              <a:rPr lang="en-US" sz="1700" dirty="0" smtClean="0"/>
              <a:t> </a:t>
            </a:r>
            <a:r>
              <a:rPr lang="en-US" sz="1700" dirty="0" err="1" smtClean="0"/>
              <a:t>mengeluarkan</a:t>
            </a:r>
            <a:r>
              <a:rPr lang="en-US" sz="1700" dirty="0" smtClean="0"/>
              <a:t> </a:t>
            </a:r>
            <a:r>
              <a:rPr lang="en-US" sz="1700" dirty="0" err="1" smtClean="0"/>
              <a:t>bahan</a:t>
            </a:r>
            <a:r>
              <a:rPr lang="en-US" sz="1700" dirty="0" smtClean="0"/>
              <a:t> </a:t>
            </a:r>
            <a:r>
              <a:rPr lang="en-US" sz="1700" dirty="0" err="1" smtClean="0"/>
              <a:t>bakar</a:t>
            </a:r>
            <a:r>
              <a:rPr lang="en-US" sz="1700" dirty="0" smtClean="0"/>
              <a:t> </a:t>
            </a:r>
            <a:r>
              <a:rPr lang="en-US" sz="1700" dirty="0" err="1" smtClean="0"/>
              <a:t>tambahan</a:t>
            </a:r>
            <a:r>
              <a:rPr lang="en-US" sz="1700" dirty="0" smtClean="0"/>
              <a:t> </a:t>
            </a:r>
            <a:r>
              <a:rPr lang="en-US" sz="1700" dirty="0" err="1" smtClean="0"/>
              <a:t>ke</a:t>
            </a:r>
            <a:r>
              <a:rPr lang="en-US" sz="1700" dirty="0" smtClean="0"/>
              <a:t> </a:t>
            </a:r>
            <a:r>
              <a:rPr lang="en-US" sz="1700" dirty="0" err="1" smtClean="0"/>
              <a:t>dalam</a:t>
            </a:r>
            <a:r>
              <a:rPr lang="en-US" sz="1700" dirty="0" smtClean="0"/>
              <a:t> </a:t>
            </a:r>
            <a:r>
              <a:rPr lang="en-US" sz="1700" dirty="0" err="1" smtClean="0"/>
              <a:t>darah</a:t>
            </a:r>
            <a:endParaRPr lang="en-US" sz="1700" dirty="0" smtClean="0"/>
          </a:p>
          <a:p>
            <a:pPr>
              <a:buFont typeface="Wingdings" pitchFamily="2" charset="2"/>
              <a:buChar char="ü"/>
            </a:pPr>
            <a:r>
              <a:rPr lang="en-US" sz="1700" dirty="0" err="1" smtClean="0"/>
              <a:t>Pembuluh</a:t>
            </a:r>
            <a:r>
              <a:rPr lang="en-US" sz="1700" dirty="0" smtClean="0"/>
              <a:t> </a:t>
            </a:r>
            <a:r>
              <a:rPr lang="en-US" sz="1700" dirty="0" err="1" smtClean="0"/>
              <a:t>darah</a:t>
            </a:r>
            <a:r>
              <a:rPr lang="en-US" sz="1700" dirty="0" smtClean="0"/>
              <a:t> yang </a:t>
            </a:r>
            <a:r>
              <a:rPr lang="en-US" sz="1700" dirty="0" err="1" smtClean="0"/>
              <a:t>mendarahi</a:t>
            </a:r>
            <a:r>
              <a:rPr lang="en-US" sz="1700" dirty="0" smtClean="0"/>
              <a:t> </a:t>
            </a:r>
            <a:r>
              <a:rPr lang="en-US" sz="1700" dirty="0" err="1" smtClean="0"/>
              <a:t>otot</a:t>
            </a:r>
            <a:r>
              <a:rPr lang="en-US" sz="1700" dirty="0" smtClean="0"/>
              <a:t> </a:t>
            </a:r>
            <a:r>
              <a:rPr lang="en-US" sz="1700" dirty="0" err="1" smtClean="0"/>
              <a:t>rangka</a:t>
            </a:r>
            <a:r>
              <a:rPr lang="en-US" sz="1700" dirty="0" smtClean="0"/>
              <a:t> </a:t>
            </a:r>
            <a:r>
              <a:rPr lang="en-US" sz="1700" dirty="0" err="1" smtClean="0"/>
              <a:t>berdilatasi</a:t>
            </a:r>
            <a:r>
              <a:rPr lang="en-US" sz="1700" dirty="0" smtClean="0"/>
              <a:t> (</a:t>
            </a:r>
            <a:r>
              <a:rPr lang="en-US" sz="1700" dirty="0" err="1" smtClean="0"/>
              <a:t>membuka</a:t>
            </a:r>
            <a:r>
              <a:rPr lang="en-US" sz="1700" dirty="0" smtClean="0"/>
              <a:t> </a:t>
            </a:r>
            <a:r>
              <a:rPr lang="en-US" sz="1700" dirty="0" err="1" smtClean="0"/>
              <a:t>lebih</a:t>
            </a:r>
            <a:r>
              <a:rPr lang="en-US" sz="1700" dirty="0" smtClean="0"/>
              <a:t> </a:t>
            </a:r>
            <a:r>
              <a:rPr lang="en-US" sz="1700" dirty="0" err="1" smtClean="0"/>
              <a:t>lebar</a:t>
            </a:r>
            <a:r>
              <a:rPr lang="en-US" sz="1700" dirty="0" smtClean="0"/>
              <a:t>) </a:t>
            </a:r>
          </a:p>
          <a:p>
            <a:pPr>
              <a:buFont typeface="Wingdings" pitchFamily="2" charset="2"/>
              <a:buChar char="ü"/>
            </a:pPr>
            <a:r>
              <a:rPr lang="en-US" sz="1700" dirty="0" smtClean="0"/>
              <a:t>Pupil </a:t>
            </a:r>
            <a:r>
              <a:rPr lang="en-US" sz="1700" dirty="0" err="1" smtClean="0"/>
              <a:t>berdilatasi</a:t>
            </a:r>
            <a:r>
              <a:rPr lang="en-US" sz="1700" dirty="0" smtClean="0"/>
              <a:t> </a:t>
            </a:r>
            <a:r>
              <a:rPr lang="en-US" sz="1700" dirty="0" err="1" smtClean="0"/>
              <a:t>dan</a:t>
            </a:r>
            <a:r>
              <a:rPr lang="en-US" sz="1700" dirty="0" smtClean="0"/>
              <a:t> </a:t>
            </a:r>
            <a:r>
              <a:rPr lang="en-US" sz="1700" dirty="0" err="1" smtClean="0"/>
              <a:t>mata</a:t>
            </a:r>
            <a:r>
              <a:rPr lang="en-US" sz="1700" dirty="0" smtClean="0"/>
              <a:t> </a:t>
            </a:r>
            <a:r>
              <a:rPr lang="en-US" sz="1700" dirty="0" err="1" smtClean="0"/>
              <a:t>menyesuaikan</a:t>
            </a:r>
            <a:r>
              <a:rPr lang="en-US" sz="1700" dirty="0" smtClean="0"/>
              <a:t>  </a:t>
            </a:r>
            <a:r>
              <a:rPr lang="en-US" sz="1700" dirty="0" err="1" smtClean="0"/>
              <a:t>diri</a:t>
            </a:r>
            <a:r>
              <a:rPr lang="en-US" sz="1700" dirty="0" smtClean="0"/>
              <a:t> </a:t>
            </a:r>
            <a:r>
              <a:rPr lang="en-US" sz="1700" dirty="0" err="1" smtClean="0"/>
              <a:t>utk</a:t>
            </a:r>
            <a:r>
              <a:rPr lang="en-US" sz="1700" dirty="0" smtClean="0"/>
              <a:t> </a:t>
            </a:r>
            <a:r>
              <a:rPr lang="en-US" sz="1700" dirty="0" err="1" smtClean="0"/>
              <a:t>melihat</a:t>
            </a:r>
            <a:r>
              <a:rPr lang="en-US" sz="1700" dirty="0" smtClean="0"/>
              <a:t> </a:t>
            </a:r>
            <a:r>
              <a:rPr lang="en-US" sz="1700" dirty="0" err="1" smtClean="0"/>
              <a:t>jauh</a:t>
            </a:r>
            <a:endParaRPr lang="en-US" sz="1700" dirty="0" smtClean="0"/>
          </a:p>
          <a:p>
            <a:pPr>
              <a:buFont typeface="Wingdings" pitchFamily="2" charset="2"/>
              <a:buChar char="ü"/>
            </a:pPr>
            <a:r>
              <a:rPr lang="en-US" sz="1700" dirty="0" err="1" smtClean="0"/>
              <a:t>Berkeringat</a:t>
            </a:r>
            <a:r>
              <a:rPr lang="en-US" sz="1700" dirty="0" smtClean="0"/>
              <a:t> </a:t>
            </a:r>
            <a:r>
              <a:rPr lang="en-US" sz="1700" dirty="0" err="1" smtClean="0"/>
              <a:t>meningkat</a:t>
            </a:r>
            <a:r>
              <a:rPr lang="en-US" sz="1700" dirty="0" smtClean="0"/>
              <a:t> </a:t>
            </a:r>
            <a:r>
              <a:rPr lang="en-US" sz="1700" dirty="0" err="1" smtClean="0"/>
              <a:t>sebagai</a:t>
            </a:r>
            <a:r>
              <a:rPr lang="en-US" sz="1700" dirty="0" smtClean="0"/>
              <a:t> </a:t>
            </a:r>
            <a:r>
              <a:rPr lang="en-US" sz="1700" dirty="0" err="1" smtClean="0"/>
              <a:t>antisipasi</a:t>
            </a:r>
            <a:r>
              <a:rPr lang="en-US" sz="1700" dirty="0" smtClean="0"/>
              <a:t> </a:t>
            </a:r>
            <a:r>
              <a:rPr lang="en-US" sz="1700" dirty="0" err="1" smtClean="0"/>
              <a:t>thd</a:t>
            </a:r>
            <a:r>
              <a:rPr lang="en-US" sz="1700" dirty="0" smtClean="0"/>
              <a:t> </a:t>
            </a:r>
            <a:r>
              <a:rPr lang="en-US" sz="1700" dirty="0" err="1" smtClean="0"/>
              <a:t>peningkatan</a:t>
            </a:r>
            <a:r>
              <a:rPr lang="en-US" sz="1700" dirty="0" smtClean="0"/>
              <a:t> </a:t>
            </a:r>
            <a:r>
              <a:rPr lang="en-US" sz="1700" dirty="0" err="1" smtClean="0"/>
              <a:t>produksi</a:t>
            </a:r>
            <a:r>
              <a:rPr lang="en-US" sz="1700" dirty="0" smtClean="0"/>
              <a:t> </a:t>
            </a:r>
            <a:r>
              <a:rPr lang="en-US" sz="1700" dirty="0" err="1" smtClean="0"/>
              <a:t>panas</a:t>
            </a:r>
            <a:r>
              <a:rPr lang="en-US" sz="1700" dirty="0" smtClean="0"/>
              <a:t> </a:t>
            </a:r>
            <a:r>
              <a:rPr lang="en-US" sz="1700" dirty="0" err="1" smtClean="0"/>
              <a:t>oleh</a:t>
            </a:r>
            <a:r>
              <a:rPr lang="en-US" sz="1700" dirty="0" smtClean="0"/>
              <a:t> </a:t>
            </a:r>
            <a:r>
              <a:rPr lang="en-US" sz="1700" dirty="0" err="1" smtClean="0"/>
              <a:t>aktivitas</a:t>
            </a:r>
            <a:r>
              <a:rPr lang="en-US" sz="1700" dirty="0" smtClean="0"/>
              <a:t> </a:t>
            </a:r>
            <a:r>
              <a:rPr lang="en-US" sz="1700" dirty="0" err="1" smtClean="0"/>
              <a:t>fisik</a:t>
            </a:r>
            <a:endParaRPr lang="en-US" sz="1700" dirty="0" smtClean="0"/>
          </a:p>
          <a:p>
            <a:pPr>
              <a:buFont typeface="Wingdings" pitchFamily="2" charset="2"/>
              <a:buChar char="ü"/>
            </a:pPr>
            <a:endParaRPr lang="en-US" sz="1700" dirty="0" smtClean="0"/>
          </a:p>
          <a:p>
            <a:pPr marL="411480" lvl="1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383829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err="1" smtClean="0"/>
              <a:t>Saat</a:t>
            </a:r>
            <a:r>
              <a:rPr lang="en-US" sz="2400" dirty="0" smtClean="0"/>
              <a:t> </a:t>
            </a:r>
            <a:r>
              <a:rPr lang="en-US" sz="2400" dirty="0" err="1" smtClean="0"/>
              <a:t>dominansi</a:t>
            </a:r>
            <a:r>
              <a:rPr lang="en-US" sz="2400" dirty="0" smtClean="0"/>
              <a:t> </a:t>
            </a:r>
            <a:r>
              <a:rPr lang="en-US" sz="2400" dirty="0" err="1" smtClean="0"/>
              <a:t>parasimpatis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2000" b="1" dirty="0" err="1" smtClean="0"/>
              <a:t>Sistem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parasimpatis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mendominasi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pada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keadaan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tenang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dan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santai</a:t>
            </a:r>
            <a:r>
              <a:rPr lang="en-US" sz="2000" b="1" dirty="0" smtClean="0"/>
              <a:t> (</a:t>
            </a:r>
            <a:r>
              <a:rPr lang="en-US" sz="2000" b="1" i="1" dirty="0" err="1" smtClean="0"/>
              <a:t>Respon</a:t>
            </a:r>
            <a:r>
              <a:rPr lang="en-US" sz="2000" b="1" i="1" dirty="0" smtClean="0"/>
              <a:t> </a:t>
            </a:r>
            <a:r>
              <a:rPr lang="en-US" sz="2000" b="1" i="1" dirty="0" err="1" smtClean="0"/>
              <a:t>istirahat</a:t>
            </a:r>
            <a:r>
              <a:rPr lang="en-US" sz="2000" b="1" i="1" dirty="0" smtClean="0"/>
              <a:t> </a:t>
            </a:r>
            <a:r>
              <a:rPr lang="en-US" sz="2000" b="1" i="1" dirty="0" err="1" smtClean="0"/>
              <a:t>dan</a:t>
            </a:r>
            <a:r>
              <a:rPr lang="en-US" sz="2000" b="1" i="1" dirty="0" smtClean="0"/>
              <a:t> </a:t>
            </a:r>
            <a:r>
              <a:rPr lang="en-US" sz="2000" b="1" i="1" dirty="0" err="1" smtClean="0"/>
              <a:t>cerna</a:t>
            </a:r>
            <a:r>
              <a:rPr lang="en-US" sz="2000" b="1" i="1" dirty="0" smtClean="0"/>
              <a:t>/rest and digest</a:t>
            </a:r>
            <a:r>
              <a:rPr lang="en-US" sz="2000" b="1" dirty="0" smtClean="0"/>
              <a:t>).  </a:t>
            </a:r>
            <a:r>
              <a:rPr lang="en-US" sz="2000" b="1" dirty="0" err="1" smtClean="0"/>
              <a:t>Cth</a:t>
            </a:r>
            <a:r>
              <a:rPr lang="en-US" sz="2000" b="1" dirty="0" smtClean="0"/>
              <a:t> :</a:t>
            </a:r>
          </a:p>
          <a:p>
            <a:pPr>
              <a:buFont typeface="Wingdings" pitchFamily="2" charset="2"/>
              <a:buChar char="ü"/>
            </a:pPr>
            <a:r>
              <a:rPr lang="en-US" sz="2000" dirty="0" err="1" smtClean="0"/>
              <a:t>Jantung</a:t>
            </a:r>
            <a:r>
              <a:rPr lang="en-US" sz="2000" dirty="0" smtClean="0"/>
              <a:t> </a:t>
            </a:r>
            <a:r>
              <a:rPr lang="en-US" sz="2000" dirty="0" err="1" smtClean="0"/>
              <a:t>tdk</a:t>
            </a:r>
            <a:r>
              <a:rPr lang="en-US" sz="2000" dirty="0" smtClean="0"/>
              <a:t> </a:t>
            </a:r>
            <a:r>
              <a:rPr lang="en-US" sz="2000" dirty="0" err="1" smtClean="0"/>
              <a:t>perlu</a:t>
            </a:r>
            <a:r>
              <a:rPr lang="en-US" sz="2000" dirty="0" smtClean="0"/>
              <a:t> </a:t>
            </a:r>
            <a:r>
              <a:rPr lang="en-US" sz="2000" dirty="0" err="1" smtClean="0"/>
              <a:t>berdetak</a:t>
            </a:r>
            <a:r>
              <a:rPr lang="en-US" sz="2000" dirty="0" smtClean="0"/>
              <a:t> </a:t>
            </a:r>
            <a:r>
              <a:rPr lang="en-US" sz="2000" dirty="0" err="1" smtClean="0"/>
              <a:t>keras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kuat</a:t>
            </a:r>
            <a:r>
              <a:rPr lang="en-US" sz="2000" dirty="0" smtClean="0"/>
              <a:t> </a:t>
            </a:r>
            <a:r>
              <a:rPr lang="en-US" sz="2000" dirty="0" err="1" smtClean="0"/>
              <a:t>jika</a:t>
            </a:r>
            <a:r>
              <a:rPr lang="en-US" sz="2000" dirty="0" smtClean="0"/>
              <a:t> </a:t>
            </a:r>
            <a:r>
              <a:rPr lang="en-US" sz="2000" dirty="0" err="1" smtClean="0"/>
              <a:t>seseorang</a:t>
            </a:r>
            <a:r>
              <a:rPr lang="en-US" sz="2000" dirty="0" smtClean="0"/>
              <a:t> </a:t>
            </a:r>
            <a:r>
              <a:rPr lang="en-US" sz="2000" dirty="0" err="1" smtClean="0"/>
              <a:t>dalam</a:t>
            </a:r>
            <a:r>
              <a:rPr lang="en-US" sz="2000" dirty="0" smtClean="0"/>
              <a:t> </a:t>
            </a:r>
            <a:r>
              <a:rPr lang="en-US" sz="2000" dirty="0" err="1" smtClean="0"/>
              <a:t>keadaan</a:t>
            </a:r>
            <a:r>
              <a:rPr lang="en-US" sz="2000" dirty="0" smtClean="0"/>
              <a:t> </a:t>
            </a:r>
            <a:r>
              <a:rPr lang="en-US" sz="2000" dirty="0" err="1" smtClean="0"/>
              <a:t>tenang</a:t>
            </a:r>
            <a:endParaRPr lang="en-US" sz="2000" dirty="0" smtClean="0"/>
          </a:p>
          <a:p>
            <a:pPr marL="11430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71397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 err="1" smtClean="0"/>
              <a:t>Efek</a:t>
            </a:r>
            <a:r>
              <a:rPr lang="en-US" sz="2000" dirty="0" smtClean="0"/>
              <a:t> </a:t>
            </a:r>
            <a:r>
              <a:rPr lang="en-US" sz="2000" dirty="0" err="1" smtClean="0"/>
              <a:t>sistem</a:t>
            </a:r>
            <a:r>
              <a:rPr lang="en-US" sz="2000" dirty="0" smtClean="0"/>
              <a:t> </a:t>
            </a:r>
            <a:r>
              <a:rPr lang="en-US" sz="2000" dirty="0" err="1" smtClean="0"/>
              <a:t>saraf</a:t>
            </a:r>
            <a:r>
              <a:rPr lang="en-US" sz="2000" dirty="0" smtClean="0"/>
              <a:t> </a:t>
            </a:r>
            <a:r>
              <a:rPr lang="en-US" sz="2000" dirty="0" err="1" smtClean="0"/>
              <a:t>otonom</a:t>
            </a:r>
            <a:r>
              <a:rPr lang="en-US" sz="2000" dirty="0" smtClean="0"/>
              <a:t> </a:t>
            </a:r>
            <a:r>
              <a:rPr lang="en-US" sz="2000" dirty="0" err="1" smtClean="0"/>
              <a:t>pada</a:t>
            </a:r>
            <a:r>
              <a:rPr lang="en-US" sz="2000" dirty="0" smtClean="0"/>
              <a:t> </a:t>
            </a:r>
            <a:r>
              <a:rPr lang="en-US" sz="2000" dirty="0" err="1" smtClean="0"/>
              <a:t>berbagai</a:t>
            </a:r>
            <a:r>
              <a:rPr lang="en-US" sz="2000" dirty="0" smtClean="0"/>
              <a:t> organ</a:t>
            </a:r>
            <a:endParaRPr lang="en-US" sz="20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29121313"/>
              </p:ext>
            </p:extLst>
          </p:nvPr>
        </p:nvGraphicFramePr>
        <p:xfrm>
          <a:off x="457200" y="1752600"/>
          <a:ext cx="8229600" cy="45923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447800"/>
                <a:gridCol w="3200400"/>
                <a:gridCol w="3581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ORGAN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EFEK STIMULASI SIMPATIS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EFEK STIMULASI PARASIMPATIS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Jantung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Meningkatkan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kecepatan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dan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kekuatan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kontraksi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Menurunkan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kecepatan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dan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kekuatan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kontraksi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Pembuluh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darah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Konstriksi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Dilatasi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Paru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Dilatasi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bronkhiolus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Konstriksi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bronkhiolus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Saluran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cerna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Menurunkan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motilitas</a:t>
                      </a:r>
                      <a:r>
                        <a:rPr lang="en-US" sz="1200" baseline="0" dirty="0" smtClean="0"/>
                        <a:t> (</a:t>
                      </a:r>
                      <a:r>
                        <a:rPr lang="en-US" sz="1200" baseline="0" dirty="0" err="1" smtClean="0"/>
                        <a:t>gerakan</a:t>
                      </a:r>
                      <a:r>
                        <a:rPr lang="en-US" sz="1200" baseline="0" dirty="0" smtClean="0"/>
                        <a:t>) </a:t>
                      </a:r>
                    </a:p>
                    <a:p>
                      <a:r>
                        <a:rPr lang="en-US" sz="1200" baseline="0" dirty="0" err="1" smtClean="0"/>
                        <a:t>Kontraksi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sfingter</a:t>
                      </a:r>
                      <a:r>
                        <a:rPr lang="en-US" sz="1200" baseline="0" dirty="0" smtClean="0"/>
                        <a:t> (</a:t>
                      </a:r>
                      <a:r>
                        <a:rPr lang="en-US" sz="1200" baseline="0" dirty="0" err="1" smtClean="0"/>
                        <a:t>utk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mencegah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gerakan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maju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isi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saluran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cerna</a:t>
                      </a:r>
                      <a:r>
                        <a:rPr lang="en-US" sz="1200" baseline="0" dirty="0" smtClean="0"/>
                        <a:t>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Meningkatkan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motilitas</a:t>
                      </a:r>
                      <a:endParaRPr lang="en-US" sz="1200" baseline="0" dirty="0" smtClean="0"/>
                    </a:p>
                    <a:p>
                      <a:r>
                        <a:rPr lang="en-US" sz="1200" baseline="0" dirty="0" err="1" smtClean="0"/>
                        <a:t>Relaksasi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sfingter</a:t>
                      </a:r>
                      <a:r>
                        <a:rPr lang="en-US" sz="1200" baseline="0" dirty="0" smtClean="0"/>
                        <a:t> (</a:t>
                      </a:r>
                      <a:r>
                        <a:rPr lang="en-US" sz="1200" baseline="0" dirty="0" err="1" smtClean="0"/>
                        <a:t>utk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memungkinkan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gerakan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maju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saluran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cerna</a:t>
                      </a:r>
                      <a:r>
                        <a:rPr lang="en-US" sz="1200" baseline="0" dirty="0" smtClean="0"/>
                        <a:t>)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Kandung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kemih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Relaksasi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Kontraksi</a:t>
                      </a:r>
                      <a:r>
                        <a:rPr lang="en-US" sz="1200" dirty="0" smtClean="0"/>
                        <a:t> (</a:t>
                      </a:r>
                      <a:r>
                        <a:rPr lang="en-US" sz="1200" dirty="0" err="1" smtClean="0"/>
                        <a:t>pengosongan</a:t>
                      </a:r>
                      <a:r>
                        <a:rPr lang="en-US" sz="1200" dirty="0" smtClean="0"/>
                        <a:t>)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Mata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Dilatasi</a:t>
                      </a:r>
                      <a:r>
                        <a:rPr lang="en-US" sz="1200" dirty="0" smtClean="0"/>
                        <a:t> pupil</a:t>
                      </a:r>
                    </a:p>
                    <a:p>
                      <a:r>
                        <a:rPr lang="en-US" sz="1200" dirty="0" err="1" smtClean="0"/>
                        <a:t>Menyesuaikan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mata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utk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melihat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jauh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Konstriksi</a:t>
                      </a:r>
                      <a:r>
                        <a:rPr lang="en-US" sz="1200" dirty="0" smtClean="0"/>
                        <a:t> pupil</a:t>
                      </a:r>
                    </a:p>
                    <a:p>
                      <a:r>
                        <a:rPr lang="en-US" sz="1200" dirty="0" err="1" smtClean="0"/>
                        <a:t>Menyesuaikan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mata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utk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melihat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dekat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Hati</a:t>
                      </a:r>
                      <a:r>
                        <a:rPr lang="en-US" sz="1200" dirty="0" smtClean="0"/>
                        <a:t> (</a:t>
                      </a:r>
                      <a:r>
                        <a:rPr lang="en-US" sz="1200" dirty="0" err="1" smtClean="0"/>
                        <a:t>simpanan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glikogen</a:t>
                      </a:r>
                      <a:r>
                        <a:rPr lang="en-US" sz="1200" dirty="0" smtClean="0"/>
                        <a:t>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Glikogenolisis</a:t>
                      </a:r>
                      <a:r>
                        <a:rPr lang="en-US" sz="1200" dirty="0" smtClean="0"/>
                        <a:t> (</a:t>
                      </a:r>
                      <a:r>
                        <a:rPr lang="en-US" sz="1200" dirty="0" err="1" smtClean="0"/>
                        <a:t>glukosa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dibenaskan</a:t>
                      </a:r>
                      <a:r>
                        <a:rPr lang="en-US" sz="1200" dirty="0" smtClean="0"/>
                        <a:t>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Tidak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ada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Sel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adiposa</a:t>
                      </a:r>
                      <a:r>
                        <a:rPr lang="en-US" sz="1200" dirty="0" smtClean="0"/>
                        <a:t> (</a:t>
                      </a:r>
                      <a:r>
                        <a:rPr lang="en-US" sz="1200" dirty="0" err="1" smtClean="0"/>
                        <a:t>simpanan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lemak</a:t>
                      </a:r>
                      <a:r>
                        <a:rPr lang="en-US" sz="1200" dirty="0" smtClean="0"/>
                        <a:t>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Lipolisis</a:t>
                      </a:r>
                      <a:r>
                        <a:rPr lang="en-US" sz="1200" dirty="0" smtClean="0"/>
                        <a:t> (</a:t>
                      </a:r>
                      <a:r>
                        <a:rPr lang="en-US" sz="1200" dirty="0" err="1" smtClean="0"/>
                        <a:t>asam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lemak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dibebaskan</a:t>
                      </a:r>
                      <a:r>
                        <a:rPr lang="en-US" sz="1200" dirty="0" smtClean="0"/>
                        <a:t>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Tidak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ada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Genitalia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Ejakulasi&amp;kontraksi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orgasme</a:t>
                      </a:r>
                      <a:r>
                        <a:rPr lang="en-US" sz="1200" dirty="0" smtClean="0"/>
                        <a:t> (</a:t>
                      </a:r>
                      <a:r>
                        <a:rPr lang="en-US" sz="1200" dirty="0" err="1" smtClean="0"/>
                        <a:t>pria</a:t>
                      </a:r>
                      <a:r>
                        <a:rPr lang="en-US" sz="1200" dirty="0" smtClean="0"/>
                        <a:t>);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kontraksi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orgasme</a:t>
                      </a:r>
                      <a:r>
                        <a:rPr lang="en-US" sz="1200" baseline="0" dirty="0" smtClean="0"/>
                        <a:t> (</a:t>
                      </a:r>
                      <a:r>
                        <a:rPr lang="en-US" sz="1200" baseline="0" dirty="0" err="1" smtClean="0"/>
                        <a:t>wanita</a:t>
                      </a:r>
                      <a:r>
                        <a:rPr lang="en-US" sz="1200" baseline="0" dirty="0" smtClean="0"/>
                        <a:t>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Ereksi</a:t>
                      </a:r>
                      <a:r>
                        <a:rPr lang="en-US" sz="1200" dirty="0" smtClean="0"/>
                        <a:t> (</a:t>
                      </a:r>
                      <a:r>
                        <a:rPr lang="en-US" sz="1200" dirty="0" err="1" smtClean="0"/>
                        <a:t>akibat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dilatasi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pembuluh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darah</a:t>
                      </a:r>
                      <a:r>
                        <a:rPr lang="en-US" sz="1200" dirty="0" smtClean="0"/>
                        <a:t> di penis/</a:t>
                      </a:r>
                      <a:r>
                        <a:rPr lang="en-US" sz="1200" dirty="0" err="1" smtClean="0"/>
                        <a:t>pria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dan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klitoris</a:t>
                      </a:r>
                      <a:r>
                        <a:rPr lang="en-US" sz="1200" dirty="0" smtClean="0"/>
                        <a:t>/</a:t>
                      </a:r>
                      <a:r>
                        <a:rPr lang="en-US" sz="1200" dirty="0" err="1" smtClean="0"/>
                        <a:t>wanita</a:t>
                      </a:r>
                      <a:r>
                        <a:rPr lang="en-US" sz="1200" dirty="0" smtClean="0"/>
                        <a:t>)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5571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 err="1"/>
              <a:t>Efek</a:t>
            </a:r>
            <a:r>
              <a:rPr lang="en-US" sz="2000" dirty="0"/>
              <a:t> </a:t>
            </a:r>
            <a:r>
              <a:rPr lang="en-US" sz="2000" dirty="0" err="1"/>
              <a:t>sistem</a:t>
            </a:r>
            <a:r>
              <a:rPr lang="en-US" sz="2000" dirty="0"/>
              <a:t> </a:t>
            </a:r>
            <a:r>
              <a:rPr lang="en-US" sz="2000" dirty="0" err="1"/>
              <a:t>saraf</a:t>
            </a:r>
            <a:r>
              <a:rPr lang="en-US" sz="2000" dirty="0"/>
              <a:t> </a:t>
            </a:r>
            <a:r>
              <a:rPr lang="en-US" sz="2000" dirty="0" err="1"/>
              <a:t>otonom</a:t>
            </a:r>
            <a:r>
              <a:rPr lang="en-US" sz="2000" dirty="0"/>
              <a:t> </a:t>
            </a:r>
            <a:r>
              <a:rPr lang="en-US" sz="2000" dirty="0" err="1"/>
              <a:t>pada</a:t>
            </a:r>
            <a:r>
              <a:rPr lang="en-US" sz="2000" dirty="0"/>
              <a:t> </a:t>
            </a:r>
            <a:r>
              <a:rPr lang="en-US" sz="2000" dirty="0" err="1"/>
              <a:t>berbagai</a:t>
            </a:r>
            <a:r>
              <a:rPr lang="en-US" sz="2000" dirty="0"/>
              <a:t> organ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endParaRPr lang="en-US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7528165"/>
              </p:ext>
            </p:extLst>
          </p:nvPr>
        </p:nvGraphicFramePr>
        <p:xfrm>
          <a:off x="464130" y="1752600"/>
          <a:ext cx="8229600" cy="38557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607125"/>
                <a:gridCol w="3041075"/>
                <a:gridCol w="3581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ORGAN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EFEK STIMULASI SIMPATIS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EFEK STIMULASI PARASIMPATIS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Aktivitas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otak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Meningkatkan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kewaspadaan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Tidak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ada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 err="1" smtClean="0"/>
                        <a:t>Kelenjar</a:t>
                      </a:r>
                      <a:r>
                        <a:rPr lang="en-US" sz="1200" b="1" dirty="0" smtClean="0"/>
                        <a:t> </a:t>
                      </a:r>
                      <a:r>
                        <a:rPr lang="en-US" sz="1200" b="1" dirty="0" err="1" smtClean="0"/>
                        <a:t>eksokrin</a:t>
                      </a:r>
                      <a:r>
                        <a:rPr lang="en-US" sz="1200" b="1" dirty="0" smtClean="0"/>
                        <a:t> :</a:t>
                      </a:r>
                    </a:p>
                    <a:p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Pankreas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eksokrin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Inhibisi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sekresi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pankreas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eksokrin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Stimulasi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sekresi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pankreas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eksokrin</a:t>
                      </a:r>
                      <a:r>
                        <a:rPr lang="en-US" sz="1200" baseline="0" dirty="0" smtClean="0"/>
                        <a:t> (</a:t>
                      </a:r>
                      <a:r>
                        <a:rPr lang="en-US" sz="1200" baseline="0" dirty="0" err="1" smtClean="0"/>
                        <a:t>penting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utk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pencernaan</a:t>
                      </a:r>
                      <a:r>
                        <a:rPr lang="en-US" sz="1200" baseline="0" dirty="0" smtClean="0"/>
                        <a:t>)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Kelenjar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keringat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Stimulasi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sekresi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sebagian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besar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kelenjar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keringat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Stimulasi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sekresi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beberapa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kelenjar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keringat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Kelenjar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liur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Pengeluaran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sedikit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liur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kental</a:t>
                      </a:r>
                      <a:r>
                        <a:rPr lang="en-US" sz="1200" dirty="0" smtClean="0"/>
                        <a:t> kaya mucus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Pengeluaran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banyak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liur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encer</a:t>
                      </a:r>
                      <a:r>
                        <a:rPr lang="en-US" sz="1200" dirty="0" smtClean="0"/>
                        <a:t> kaya </a:t>
                      </a:r>
                      <a:r>
                        <a:rPr lang="en-US" sz="1200" dirty="0" err="1" smtClean="0"/>
                        <a:t>enzim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 err="1" smtClean="0"/>
                        <a:t>Kelenjar</a:t>
                      </a:r>
                      <a:r>
                        <a:rPr lang="en-US" sz="1200" b="1" dirty="0" smtClean="0"/>
                        <a:t> </a:t>
                      </a:r>
                      <a:r>
                        <a:rPr lang="en-US" sz="1200" b="1" dirty="0" err="1" smtClean="0"/>
                        <a:t>endokri</a:t>
                      </a:r>
                      <a:r>
                        <a:rPr lang="en-US" sz="1200" b="1" dirty="0" smtClean="0"/>
                        <a:t> :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Medula</a:t>
                      </a:r>
                      <a:r>
                        <a:rPr lang="en-US" sz="1200" dirty="0" smtClean="0"/>
                        <a:t> adrenal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Stimulasi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sekresi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epinefrin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dan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norepinefrin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Tidak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ada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Pankreas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endokrin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Inhibisi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sekresi</a:t>
                      </a:r>
                      <a:r>
                        <a:rPr lang="en-US" sz="1200" dirty="0" smtClean="0"/>
                        <a:t> insulin ; </a:t>
                      </a:r>
                      <a:r>
                        <a:rPr lang="en-US" sz="1200" dirty="0" err="1" smtClean="0"/>
                        <a:t>stimulasi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sekresi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glukagon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Stimulasi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sekresi</a:t>
                      </a:r>
                      <a:r>
                        <a:rPr lang="en-US" sz="1200" dirty="0" smtClean="0"/>
                        <a:t> insulin </a:t>
                      </a:r>
                      <a:r>
                        <a:rPr lang="en-US" sz="1200" dirty="0" err="1" smtClean="0"/>
                        <a:t>dan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glukagon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1949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3273" y="0"/>
            <a:ext cx="601499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7530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err="1" smtClean="0"/>
              <a:t>Perbedaan</a:t>
            </a:r>
            <a:r>
              <a:rPr lang="en-US" sz="2400" dirty="0" smtClean="0"/>
              <a:t> </a:t>
            </a:r>
            <a:r>
              <a:rPr lang="en-US" sz="2400" dirty="0" err="1" smtClean="0"/>
              <a:t>sistem</a:t>
            </a:r>
            <a:r>
              <a:rPr lang="en-US" sz="2400" dirty="0" smtClean="0"/>
              <a:t> </a:t>
            </a:r>
            <a:r>
              <a:rPr lang="en-US" sz="2400" dirty="0" err="1" smtClean="0"/>
              <a:t>simpatis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parasimpatis</a:t>
            </a:r>
            <a:endParaRPr lang="en-US" sz="24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0141343"/>
              </p:ext>
            </p:extLst>
          </p:nvPr>
        </p:nvGraphicFramePr>
        <p:xfrm>
          <a:off x="457200" y="1752600"/>
          <a:ext cx="8229600" cy="4759960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Letak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Perbedaan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Simpatis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Parasimpatis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Asal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serat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praganglion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Regio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toraks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dan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lumbal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medula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spinalis</a:t>
                      </a:r>
                      <a:r>
                        <a:rPr lang="en-US" sz="1200" dirty="0" smtClean="0"/>
                        <a:t> (</a:t>
                      </a:r>
                      <a:r>
                        <a:rPr lang="en-US" sz="1200" dirty="0" err="1" smtClean="0"/>
                        <a:t>torakolumbal</a:t>
                      </a:r>
                      <a:r>
                        <a:rPr lang="en-US" sz="1200" dirty="0" smtClean="0"/>
                        <a:t>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Regio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kranial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dan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sakrum</a:t>
                      </a:r>
                      <a:r>
                        <a:rPr lang="en-US" sz="1200" baseline="0" dirty="0" smtClean="0"/>
                        <a:t> (</a:t>
                      </a:r>
                      <a:r>
                        <a:rPr lang="en-US" sz="1200" baseline="0" dirty="0" err="1" smtClean="0"/>
                        <a:t>kraniosakral</a:t>
                      </a:r>
                      <a:r>
                        <a:rPr lang="en-US" sz="1200" baseline="0" dirty="0" smtClean="0"/>
                        <a:t>)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Asal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serat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pascaganglion</a:t>
                      </a:r>
                      <a:r>
                        <a:rPr lang="en-US" sz="1400" dirty="0" smtClean="0"/>
                        <a:t> (</a:t>
                      </a:r>
                      <a:r>
                        <a:rPr lang="en-US" sz="1400" dirty="0" err="1" smtClean="0"/>
                        <a:t>lokasi</a:t>
                      </a:r>
                      <a:r>
                        <a:rPr lang="en-US" sz="1400" dirty="0" smtClean="0"/>
                        <a:t> ganglion)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Ganglion </a:t>
                      </a:r>
                      <a:r>
                        <a:rPr lang="en-US" sz="1200" dirty="0" err="1" smtClean="0"/>
                        <a:t>simpatis</a:t>
                      </a:r>
                      <a:r>
                        <a:rPr lang="en-US" sz="1200" dirty="0" smtClean="0"/>
                        <a:t> (</a:t>
                      </a:r>
                      <a:r>
                        <a:rPr lang="en-US" sz="1200" dirty="0" err="1" smtClean="0"/>
                        <a:t>dekat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dgn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medula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spinalis</a:t>
                      </a:r>
                      <a:r>
                        <a:rPr lang="en-US" sz="1200" baseline="0" dirty="0" smtClean="0"/>
                        <a:t>) </a:t>
                      </a:r>
                      <a:r>
                        <a:rPr lang="en-US" sz="1200" baseline="0" dirty="0" err="1" smtClean="0"/>
                        <a:t>jalan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antara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separuh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medula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spinalis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dan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efektor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Ganglion terminal (di </a:t>
                      </a:r>
                      <a:r>
                        <a:rPr lang="en-US" sz="1200" dirty="0" err="1" smtClean="0"/>
                        <a:t>dekat</a:t>
                      </a:r>
                      <a:r>
                        <a:rPr lang="en-US" sz="1200" dirty="0" smtClean="0"/>
                        <a:t> organ </a:t>
                      </a:r>
                      <a:r>
                        <a:rPr lang="en-US" sz="1200" dirty="0" err="1" smtClean="0"/>
                        <a:t>efektor</a:t>
                      </a:r>
                      <a:r>
                        <a:rPr lang="en-US" sz="1200" dirty="0" smtClean="0"/>
                        <a:t>)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Panjang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dan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jenis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serat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Serat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praganglion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pendek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smtClean="0">
                          <a:sym typeface="Wingdings" pitchFamily="2" charset="2"/>
                        </a:rPr>
                        <a:t> </a:t>
                      </a:r>
                      <a:r>
                        <a:rPr lang="en-US" sz="1200" baseline="0" dirty="0" err="1" smtClean="0">
                          <a:sym typeface="Wingdings" pitchFamily="2" charset="2"/>
                        </a:rPr>
                        <a:t>kolinergik</a:t>
                      </a:r>
                      <a:r>
                        <a:rPr lang="en-US" sz="1200" baseline="0" dirty="0" smtClean="0">
                          <a:sym typeface="Wingdings" pitchFamily="2" charset="2"/>
                        </a:rPr>
                        <a:t> </a:t>
                      </a:r>
                      <a:r>
                        <a:rPr lang="en-US" sz="1200" baseline="0" dirty="0" err="1" smtClean="0">
                          <a:sym typeface="Wingdings" pitchFamily="2" charset="2"/>
                        </a:rPr>
                        <a:t>pendek</a:t>
                      </a:r>
                      <a:endParaRPr lang="en-US" sz="1200" baseline="0" dirty="0" smtClean="0">
                        <a:sym typeface="Wingdings" pitchFamily="2" charset="2"/>
                      </a:endParaRPr>
                    </a:p>
                    <a:p>
                      <a:endParaRPr lang="en-US" sz="1200" baseline="0" dirty="0" smtClean="0">
                        <a:sym typeface="Wingdings" pitchFamily="2" charset="2"/>
                      </a:endParaRPr>
                    </a:p>
                    <a:p>
                      <a:r>
                        <a:rPr lang="en-US" sz="1200" baseline="0" dirty="0" err="1" smtClean="0">
                          <a:sym typeface="Wingdings" pitchFamily="2" charset="2"/>
                        </a:rPr>
                        <a:t>Serat</a:t>
                      </a:r>
                      <a:r>
                        <a:rPr lang="en-US" sz="1200" baseline="0" dirty="0" smtClean="0">
                          <a:sym typeface="Wingdings" pitchFamily="2" charset="2"/>
                        </a:rPr>
                        <a:t> </a:t>
                      </a:r>
                      <a:r>
                        <a:rPr lang="en-US" sz="1200" baseline="0" dirty="0" err="1" smtClean="0">
                          <a:sym typeface="Wingdings" pitchFamily="2" charset="2"/>
                        </a:rPr>
                        <a:t>pascaganglion</a:t>
                      </a:r>
                      <a:r>
                        <a:rPr lang="en-US" sz="1200" baseline="0" dirty="0" smtClean="0">
                          <a:sym typeface="Wingdings" pitchFamily="2" charset="2"/>
                        </a:rPr>
                        <a:t> </a:t>
                      </a:r>
                      <a:r>
                        <a:rPr lang="en-US" sz="1200" baseline="0" dirty="0" err="1" smtClean="0">
                          <a:sym typeface="Wingdings" pitchFamily="2" charset="2"/>
                        </a:rPr>
                        <a:t>adrenergik</a:t>
                      </a:r>
                      <a:r>
                        <a:rPr lang="en-US" sz="1200" baseline="0" dirty="0" smtClean="0">
                          <a:sym typeface="Wingdings" pitchFamily="2" charset="2"/>
                        </a:rPr>
                        <a:t> </a:t>
                      </a:r>
                      <a:r>
                        <a:rPr lang="en-US" sz="1200" baseline="0" dirty="0" err="1" smtClean="0">
                          <a:sym typeface="Wingdings" pitchFamily="2" charset="2"/>
                        </a:rPr>
                        <a:t>panjang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Serat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praganglion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kolinergik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panjang</a:t>
                      </a:r>
                      <a:endParaRPr lang="en-US" sz="1200" dirty="0" smtClean="0"/>
                    </a:p>
                    <a:p>
                      <a:endParaRPr lang="en-US" sz="1200" dirty="0" smtClean="0"/>
                    </a:p>
                    <a:p>
                      <a:r>
                        <a:rPr lang="en-US" sz="1200" dirty="0" err="1" smtClean="0"/>
                        <a:t>Serat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pascaganglion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kolinergik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pendek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Organ </a:t>
                      </a:r>
                      <a:r>
                        <a:rPr lang="en-US" sz="1400" dirty="0" err="1" smtClean="0"/>
                        <a:t>efektor</a:t>
                      </a:r>
                      <a:r>
                        <a:rPr lang="en-US" sz="1400" dirty="0" smtClean="0"/>
                        <a:t> yang </a:t>
                      </a:r>
                      <a:r>
                        <a:rPr lang="en-US" sz="1400" dirty="0" err="1" smtClean="0"/>
                        <a:t>disarafi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Otot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jantung</a:t>
                      </a:r>
                      <a:r>
                        <a:rPr lang="en-US" sz="1200" dirty="0" smtClean="0"/>
                        <a:t>, </a:t>
                      </a:r>
                      <a:r>
                        <a:rPr lang="en-US" sz="1200" dirty="0" err="1" smtClean="0"/>
                        <a:t>hampir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semua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otot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polos</a:t>
                      </a:r>
                      <a:r>
                        <a:rPr lang="en-US" sz="1200" dirty="0" smtClean="0"/>
                        <a:t>, </a:t>
                      </a:r>
                      <a:r>
                        <a:rPr lang="en-US" sz="1200" dirty="0" err="1" smtClean="0"/>
                        <a:t>sebagian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besar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kelenjar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eksokrin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dan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sebagaian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kelenjar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endokrin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Otot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jantung</a:t>
                      </a:r>
                      <a:r>
                        <a:rPr lang="en-US" sz="1200" dirty="0" smtClean="0"/>
                        <a:t>, </a:t>
                      </a:r>
                      <a:r>
                        <a:rPr lang="en-US" sz="1200" dirty="0" err="1" smtClean="0"/>
                        <a:t>sebagian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otot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polos</a:t>
                      </a:r>
                      <a:r>
                        <a:rPr lang="en-US" sz="1200" dirty="0" smtClean="0"/>
                        <a:t>,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sebagian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besar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kelenjar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eksokrin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dan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sebagian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kelenjar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endokrin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Neurotransmiter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Praganglion</a:t>
                      </a:r>
                      <a:r>
                        <a:rPr lang="en-US" sz="1200" dirty="0" smtClean="0"/>
                        <a:t> Ach </a:t>
                      </a:r>
                      <a:r>
                        <a:rPr lang="en-US" sz="1200" dirty="0" err="1" smtClean="0"/>
                        <a:t>semua</a:t>
                      </a:r>
                      <a:endParaRPr lang="en-US" sz="1200" dirty="0" smtClean="0"/>
                    </a:p>
                    <a:p>
                      <a:endParaRPr lang="en-US" sz="1200" dirty="0" smtClean="0"/>
                    </a:p>
                    <a:p>
                      <a:r>
                        <a:rPr lang="en-US" sz="1200" dirty="0" err="1" smtClean="0"/>
                        <a:t>Pascaganglion</a:t>
                      </a:r>
                      <a:r>
                        <a:rPr lang="en-US" sz="1200" dirty="0" smtClean="0"/>
                        <a:t> Ach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dan</a:t>
                      </a:r>
                      <a:r>
                        <a:rPr lang="en-US" sz="1200" baseline="0" dirty="0" smtClean="0"/>
                        <a:t> NE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Praganglion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dan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pascaganglion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semua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ACh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Dominansi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Mendominasi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pada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situasi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darurat</a:t>
                      </a:r>
                      <a:r>
                        <a:rPr lang="en-US" sz="1200" baseline="0" dirty="0" smtClean="0"/>
                        <a:t> /</a:t>
                      </a:r>
                      <a:r>
                        <a:rPr lang="en-US" sz="1200" baseline="0" dirty="0" err="1" smtClean="0"/>
                        <a:t>aktivitas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berat</a:t>
                      </a:r>
                      <a:r>
                        <a:rPr lang="en-US" sz="1200" baseline="0" dirty="0" smtClean="0"/>
                        <a:t>, stress (</a:t>
                      </a:r>
                      <a:r>
                        <a:rPr lang="en-US" sz="1200" baseline="0" dirty="0" err="1" smtClean="0"/>
                        <a:t>respon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lawan-lari</a:t>
                      </a:r>
                      <a:r>
                        <a:rPr lang="en-US" sz="1200" baseline="0" dirty="0" smtClean="0"/>
                        <a:t>/fight-flight)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Mendominasi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pada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situasi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santai</a:t>
                      </a:r>
                      <a:r>
                        <a:rPr lang="en-US" sz="1200" dirty="0" smtClean="0"/>
                        <a:t>, </a:t>
                      </a:r>
                      <a:r>
                        <a:rPr lang="en-US" sz="1200" dirty="0" err="1" smtClean="0"/>
                        <a:t>tenang</a:t>
                      </a:r>
                      <a:r>
                        <a:rPr lang="en-US" sz="1200" dirty="0" smtClean="0"/>
                        <a:t> (</a:t>
                      </a:r>
                      <a:r>
                        <a:rPr lang="en-US" sz="1200" dirty="0" err="1" smtClean="0"/>
                        <a:t>respon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istirahat-cerna</a:t>
                      </a:r>
                      <a:r>
                        <a:rPr lang="en-US" sz="1200" dirty="0" smtClean="0"/>
                        <a:t>/rest-digest)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2420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II. </a:t>
            </a:r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saraf</a:t>
            </a:r>
            <a:r>
              <a:rPr lang="en-US" dirty="0" smtClean="0"/>
              <a:t> </a:t>
            </a:r>
            <a:r>
              <a:rPr lang="en-US" dirty="0" err="1" smtClean="0"/>
              <a:t>somatik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 err="1" smtClean="0"/>
              <a:t>Otot</a:t>
            </a:r>
            <a:r>
              <a:rPr lang="en-US" sz="1800" dirty="0" smtClean="0"/>
              <a:t> </a:t>
            </a:r>
            <a:r>
              <a:rPr lang="en-US" sz="1800" dirty="0" err="1" smtClean="0"/>
              <a:t>rangka</a:t>
            </a:r>
            <a:r>
              <a:rPr lang="en-US" sz="1800" dirty="0" smtClean="0"/>
              <a:t> </a:t>
            </a:r>
            <a:r>
              <a:rPr lang="en-US" sz="1800" dirty="0" err="1" smtClean="0"/>
              <a:t>disarafi</a:t>
            </a:r>
            <a:r>
              <a:rPr lang="en-US" sz="1800" dirty="0" smtClean="0"/>
              <a:t> </a:t>
            </a:r>
            <a:r>
              <a:rPr lang="en-US" sz="1800" dirty="0" err="1" smtClean="0"/>
              <a:t>oleh</a:t>
            </a:r>
            <a:r>
              <a:rPr lang="en-US" sz="1800" dirty="0" smtClean="0"/>
              <a:t> neuron </a:t>
            </a:r>
            <a:r>
              <a:rPr lang="en-US" sz="1800" dirty="0" err="1" smtClean="0"/>
              <a:t>motorik</a:t>
            </a:r>
            <a:r>
              <a:rPr lang="en-US" sz="1800" dirty="0" smtClean="0"/>
              <a:t> yang </a:t>
            </a:r>
            <a:r>
              <a:rPr lang="en-US" sz="1800" dirty="0" err="1" smtClean="0"/>
              <a:t>akson-aksonnya</a:t>
            </a:r>
            <a:r>
              <a:rPr lang="en-US" sz="1800" dirty="0" smtClean="0"/>
              <a:t> </a:t>
            </a:r>
            <a:r>
              <a:rPr lang="en-US" sz="1800" dirty="0" err="1" smtClean="0"/>
              <a:t>membentuk</a:t>
            </a:r>
            <a:r>
              <a:rPr lang="en-US" sz="1800" dirty="0" smtClean="0"/>
              <a:t> </a:t>
            </a:r>
            <a:r>
              <a:rPr lang="en-US" sz="1800" dirty="0" err="1" smtClean="0"/>
              <a:t>saraf</a:t>
            </a:r>
            <a:r>
              <a:rPr lang="en-US" sz="1800" dirty="0" smtClean="0"/>
              <a:t> </a:t>
            </a:r>
            <a:r>
              <a:rPr lang="en-US" sz="1800" dirty="0" err="1" smtClean="0"/>
              <a:t>somatik</a:t>
            </a:r>
            <a:r>
              <a:rPr lang="en-US" sz="1800" dirty="0" smtClean="0"/>
              <a:t>. </a:t>
            </a:r>
          </a:p>
          <a:p>
            <a:endParaRPr lang="en-US" sz="1800" dirty="0"/>
          </a:p>
          <a:p>
            <a:r>
              <a:rPr lang="en-US" sz="1800" dirty="0" err="1" smtClean="0"/>
              <a:t>Tidak</a:t>
            </a:r>
            <a:r>
              <a:rPr lang="en-US" sz="1800" dirty="0" smtClean="0"/>
              <a:t> </a:t>
            </a:r>
            <a:r>
              <a:rPr lang="en-US" sz="1800" dirty="0" err="1" smtClean="0"/>
              <a:t>spt</a:t>
            </a:r>
            <a:r>
              <a:rPr lang="en-US" sz="1800" dirty="0" smtClean="0"/>
              <a:t> </a:t>
            </a:r>
            <a:r>
              <a:rPr lang="en-US" sz="1800" dirty="0" err="1" smtClean="0"/>
              <a:t>rangkaian</a:t>
            </a:r>
            <a:r>
              <a:rPr lang="en-US" sz="1800" dirty="0" smtClean="0"/>
              <a:t> </a:t>
            </a:r>
            <a:r>
              <a:rPr lang="en-US" sz="1800" dirty="0" err="1" smtClean="0"/>
              <a:t>dua</a:t>
            </a:r>
            <a:r>
              <a:rPr lang="en-US" sz="1800" dirty="0" smtClean="0"/>
              <a:t>-neuron </a:t>
            </a:r>
            <a:r>
              <a:rPr lang="en-US" sz="1800" dirty="0" err="1" smtClean="0"/>
              <a:t>pada</a:t>
            </a:r>
            <a:r>
              <a:rPr lang="en-US" sz="1800" dirty="0" smtClean="0"/>
              <a:t> </a:t>
            </a:r>
            <a:r>
              <a:rPr lang="en-US" sz="1800" dirty="0" err="1" smtClean="0"/>
              <a:t>serat</a:t>
            </a:r>
            <a:r>
              <a:rPr lang="en-US" sz="1800" dirty="0" smtClean="0"/>
              <a:t> </a:t>
            </a:r>
            <a:r>
              <a:rPr lang="en-US" sz="1800" dirty="0" err="1" smtClean="0"/>
              <a:t>saraf</a:t>
            </a:r>
            <a:r>
              <a:rPr lang="en-US" sz="1800" dirty="0" smtClean="0"/>
              <a:t> </a:t>
            </a:r>
            <a:r>
              <a:rPr lang="en-US" sz="1800" dirty="0" err="1" smtClean="0"/>
              <a:t>otonom</a:t>
            </a:r>
            <a:r>
              <a:rPr lang="en-US" sz="1800" dirty="0" smtClean="0"/>
              <a:t>, </a:t>
            </a:r>
            <a:r>
              <a:rPr lang="en-US" sz="1800" dirty="0" err="1" smtClean="0"/>
              <a:t>akson</a:t>
            </a:r>
            <a:r>
              <a:rPr lang="en-US" sz="1800" dirty="0" smtClean="0"/>
              <a:t> neuron </a:t>
            </a:r>
            <a:r>
              <a:rPr lang="en-US" sz="1800" dirty="0" err="1" smtClean="0"/>
              <a:t>motorik</a:t>
            </a:r>
            <a:r>
              <a:rPr lang="en-US" sz="1800" dirty="0" smtClean="0"/>
              <a:t> </a:t>
            </a:r>
            <a:r>
              <a:rPr lang="en-US" sz="1800" dirty="0" err="1" smtClean="0"/>
              <a:t>berlanjut</a:t>
            </a:r>
            <a:r>
              <a:rPr lang="en-US" sz="1800" dirty="0" smtClean="0"/>
              <a:t> </a:t>
            </a:r>
            <a:r>
              <a:rPr lang="en-US" sz="1800" dirty="0" err="1" smtClean="0"/>
              <a:t>dari</a:t>
            </a:r>
            <a:r>
              <a:rPr lang="en-US" sz="1800" dirty="0" smtClean="0"/>
              <a:t> </a:t>
            </a:r>
            <a:r>
              <a:rPr lang="en-US" sz="1800" dirty="0" err="1" smtClean="0"/>
              <a:t>asalnya</a:t>
            </a:r>
            <a:r>
              <a:rPr lang="en-US" sz="1800" dirty="0" smtClean="0"/>
              <a:t> SSP </a:t>
            </a:r>
            <a:r>
              <a:rPr lang="en-US" sz="1800" dirty="0" err="1" smtClean="0"/>
              <a:t>hingga</a:t>
            </a:r>
            <a:r>
              <a:rPr lang="en-US" sz="1800" dirty="0" smtClean="0"/>
              <a:t> </a:t>
            </a:r>
            <a:r>
              <a:rPr lang="en-US" sz="1800" dirty="0" err="1" smtClean="0"/>
              <a:t>ujungnya</a:t>
            </a:r>
            <a:r>
              <a:rPr lang="en-US" sz="1800" dirty="0" smtClean="0"/>
              <a:t> di </a:t>
            </a:r>
            <a:r>
              <a:rPr lang="en-US" sz="1800" dirty="0" err="1" smtClean="0"/>
              <a:t>otot</a:t>
            </a:r>
            <a:r>
              <a:rPr lang="en-US" sz="1800" dirty="0" smtClean="0"/>
              <a:t> </a:t>
            </a:r>
            <a:r>
              <a:rPr lang="en-US" sz="1800" dirty="0" err="1" smtClean="0"/>
              <a:t>rangka</a:t>
            </a:r>
            <a:r>
              <a:rPr lang="en-US" sz="1800" dirty="0" smtClean="0"/>
              <a:t>. </a:t>
            </a:r>
          </a:p>
          <a:p>
            <a:endParaRPr lang="en-US" sz="1800" dirty="0"/>
          </a:p>
          <a:p>
            <a:r>
              <a:rPr lang="en-US" sz="1800" dirty="0" smtClean="0"/>
              <a:t>Terminal </a:t>
            </a:r>
            <a:r>
              <a:rPr lang="en-US" sz="1800" dirty="0" err="1" smtClean="0"/>
              <a:t>akson</a:t>
            </a:r>
            <a:r>
              <a:rPr lang="en-US" sz="1800" dirty="0" smtClean="0"/>
              <a:t> neuron </a:t>
            </a:r>
            <a:r>
              <a:rPr lang="en-US" sz="1800" dirty="0" err="1" smtClean="0"/>
              <a:t>motorik</a:t>
            </a:r>
            <a:r>
              <a:rPr lang="en-US" sz="1800" dirty="0" smtClean="0"/>
              <a:t> </a:t>
            </a:r>
            <a:r>
              <a:rPr lang="en-US" sz="1800" dirty="0" err="1" smtClean="0"/>
              <a:t>mengeluarkan</a:t>
            </a:r>
            <a:r>
              <a:rPr lang="en-US" sz="1800" dirty="0" smtClean="0"/>
              <a:t> </a:t>
            </a:r>
            <a:r>
              <a:rPr lang="en-US" sz="1800" dirty="0" err="1" smtClean="0"/>
              <a:t>asetilkolin</a:t>
            </a:r>
            <a:r>
              <a:rPr lang="en-US" sz="1800" dirty="0" smtClean="0"/>
              <a:t>, yang </a:t>
            </a:r>
            <a:r>
              <a:rPr lang="en-US" sz="1800" dirty="0" err="1" smtClean="0"/>
              <a:t>menimbulkan</a:t>
            </a:r>
            <a:r>
              <a:rPr lang="en-US" sz="1800" dirty="0" smtClean="0"/>
              <a:t> </a:t>
            </a:r>
            <a:r>
              <a:rPr lang="en-US" sz="1800" dirty="0" err="1" smtClean="0"/>
              <a:t>kontraksi</a:t>
            </a:r>
            <a:r>
              <a:rPr lang="en-US" sz="1800" dirty="0" smtClean="0"/>
              <a:t> </a:t>
            </a:r>
            <a:r>
              <a:rPr lang="en-US" sz="1800" dirty="0" err="1" smtClean="0"/>
              <a:t>sel-sel</a:t>
            </a:r>
            <a:r>
              <a:rPr lang="en-US" sz="1800" dirty="0" smtClean="0"/>
              <a:t> </a:t>
            </a:r>
            <a:r>
              <a:rPr lang="en-US" sz="1800" dirty="0" err="1" smtClean="0"/>
              <a:t>otot</a:t>
            </a:r>
            <a:endParaRPr lang="en-US" sz="1800" dirty="0" smtClean="0"/>
          </a:p>
          <a:p>
            <a:endParaRPr lang="en-US" sz="1800" dirty="0"/>
          </a:p>
          <a:p>
            <a:r>
              <a:rPr lang="en-US" sz="1800" dirty="0" smtClean="0"/>
              <a:t>Neuron </a:t>
            </a:r>
            <a:r>
              <a:rPr lang="en-US" sz="1800" dirty="0" err="1" smtClean="0"/>
              <a:t>motorik</a:t>
            </a:r>
            <a:r>
              <a:rPr lang="en-US" sz="1800" dirty="0" smtClean="0"/>
              <a:t> </a:t>
            </a:r>
            <a:r>
              <a:rPr lang="en-US" sz="1800" dirty="0" err="1" smtClean="0"/>
              <a:t>hanya</a:t>
            </a:r>
            <a:r>
              <a:rPr lang="en-US" sz="1800" dirty="0" smtClean="0"/>
              <a:t> </a:t>
            </a:r>
            <a:r>
              <a:rPr lang="en-US" sz="1800" dirty="0" err="1" smtClean="0"/>
              <a:t>dapat</a:t>
            </a:r>
            <a:r>
              <a:rPr lang="en-US" sz="1800" dirty="0" smtClean="0"/>
              <a:t> </a:t>
            </a:r>
            <a:r>
              <a:rPr lang="en-US" sz="1800" dirty="0" err="1" smtClean="0"/>
              <a:t>merangsang</a:t>
            </a:r>
            <a:r>
              <a:rPr lang="en-US" sz="1800" dirty="0" smtClean="0"/>
              <a:t> </a:t>
            </a:r>
            <a:r>
              <a:rPr lang="en-US" sz="1800" dirty="0" err="1" smtClean="0"/>
              <a:t>otot</a:t>
            </a:r>
            <a:r>
              <a:rPr lang="en-US" sz="1800" dirty="0" smtClean="0"/>
              <a:t> </a:t>
            </a:r>
            <a:r>
              <a:rPr lang="en-US" sz="1800" dirty="0" err="1" smtClean="0"/>
              <a:t>rangka</a:t>
            </a:r>
            <a:r>
              <a:rPr lang="en-US" sz="1800" dirty="0" smtClean="0"/>
              <a:t>, </a:t>
            </a:r>
            <a:r>
              <a:rPr lang="en-US" sz="1800" dirty="0" err="1" smtClean="0"/>
              <a:t>berbeda</a:t>
            </a:r>
            <a:r>
              <a:rPr lang="en-US" sz="1800" dirty="0" smtClean="0"/>
              <a:t> </a:t>
            </a:r>
            <a:r>
              <a:rPr lang="en-US" sz="1800" dirty="0" err="1" smtClean="0"/>
              <a:t>dengan</a:t>
            </a:r>
            <a:r>
              <a:rPr lang="en-US" sz="1800" dirty="0" smtClean="0"/>
              <a:t> </a:t>
            </a:r>
            <a:r>
              <a:rPr lang="en-US" sz="1800" dirty="0" err="1" smtClean="0"/>
              <a:t>serat</a:t>
            </a:r>
            <a:r>
              <a:rPr lang="en-US" sz="1800" dirty="0" smtClean="0"/>
              <a:t> </a:t>
            </a:r>
            <a:r>
              <a:rPr lang="en-US" sz="1800" dirty="0" err="1" smtClean="0"/>
              <a:t>otonom</a:t>
            </a:r>
            <a:r>
              <a:rPr lang="en-US" sz="1800" dirty="0" smtClean="0"/>
              <a:t> </a:t>
            </a:r>
            <a:r>
              <a:rPr lang="en-US" sz="1800" dirty="0" err="1" smtClean="0"/>
              <a:t>yg</a:t>
            </a:r>
            <a:r>
              <a:rPr lang="en-US" sz="1800" dirty="0" smtClean="0"/>
              <a:t> </a:t>
            </a:r>
            <a:r>
              <a:rPr lang="en-US" sz="1800" dirty="0" err="1" smtClean="0"/>
              <a:t>dapat</a:t>
            </a:r>
            <a:r>
              <a:rPr lang="en-US" sz="1800" dirty="0" smtClean="0"/>
              <a:t> </a:t>
            </a:r>
            <a:r>
              <a:rPr lang="en-US" sz="1800" dirty="0" err="1" smtClean="0"/>
              <a:t>merangsang</a:t>
            </a:r>
            <a:r>
              <a:rPr lang="en-US" sz="1800" dirty="0" smtClean="0"/>
              <a:t> </a:t>
            </a:r>
            <a:r>
              <a:rPr lang="en-US" sz="1800" dirty="0" err="1" smtClean="0"/>
              <a:t>atau</a:t>
            </a:r>
            <a:r>
              <a:rPr lang="en-US" sz="1800" dirty="0" smtClean="0"/>
              <a:t> </a:t>
            </a:r>
            <a:r>
              <a:rPr lang="en-US" sz="1800" dirty="0" err="1" smtClean="0"/>
              <a:t>menghambat</a:t>
            </a:r>
            <a:r>
              <a:rPr lang="en-US" sz="1800" dirty="0" smtClean="0"/>
              <a:t> organ </a:t>
            </a:r>
            <a:r>
              <a:rPr lang="en-US" sz="1800" dirty="0" err="1" smtClean="0"/>
              <a:t>efektor</a:t>
            </a:r>
            <a:endParaRPr lang="en-US" sz="1800" dirty="0" smtClean="0"/>
          </a:p>
          <a:p>
            <a:endParaRPr lang="en-US" sz="1800" dirty="0" smtClean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300951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6200" y="115166"/>
            <a:ext cx="6086475" cy="6728979"/>
            <a:chOff x="1333499" y="0"/>
            <a:chExt cx="6086475" cy="6728979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84"/>
            <a:stretch/>
          </p:blipFill>
          <p:spPr bwMode="auto">
            <a:xfrm>
              <a:off x="1333499" y="0"/>
              <a:ext cx="6086475" cy="47079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099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3567"/>
            <a:stretch/>
          </p:blipFill>
          <p:spPr bwMode="auto">
            <a:xfrm>
              <a:off x="1333499" y="4572000"/>
              <a:ext cx="6010275" cy="21569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" name="Rectangle 2"/>
          <p:cNvSpPr/>
          <p:nvPr/>
        </p:nvSpPr>
        <p:spPr>
          <a:xfrm>
            <a:off x="6231950" y="685800"/>
            <a:ext cx="2743200" cy="7620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TAUT NEUROMUSKULAR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02302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pustaka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dirty="0" err="1" smtClean="0"/>
              <a:t>Lauralee</a:t>
            </a:r>
            <a:r>
              <a:rPr lang="en-US" dirty="0" smtClean="0"/>
              <a:t> Sherwood. </a:t>
            </a:r>
            <a:r>
              <a:rPr lang="en-US" dirty="0" err="1" smtClean="0"/>
              <a:t>Fisiologi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. </a:t>
            </a:r>
            <a:r>
              <a:rPr lang="en-US" dirty="0" err="1" smtClean="0"/>
              <a:t>Edisi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6. </a:t>
            </a:r>
            <a:r>
              <a:rPr lang="en-US" dirty="0" err="1" smtClean="0"/>
              <a:t>Penerbit</a:t>
            </a:r>
            <a:r>
              <a:rPr lang="en-US" dirty="0" smtClean="0"/>
              <a:t> </a:t>
            </a:r>
            <a:r>
              <a:rPr lang="en-US" dirty="0" err="1" smtClean="0"/>
              <a:t>Buku</a:t>
            </a:r>
            <a:r>
              <a:rPr lang="en-US" dirty="0" smtClean="0"/>
              <a:t> </a:t>
            </a:r>
            <a:r>
              <a:rPr lang="en-US" dirty="0" err="1" smtClean="0"/>
              <a:t>Kedokteran</a:t>
            </a:r>
            <a:r>
              <a:rPr lang="en-US" dirty="0" smtClean="0"/>
              <a:t> EGC Jakarta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 smtClean="0"/>
          </a:p>
          <a:p>
            <a:pPr marL="114300" indent="0">
              <a:buNone/>
            </a:pPr>
            <a:endParaRPr lang="en-US" dirty="0"/>
          </a:p>
          <a:p>
            <a:pPr marL="114300" indent="0" algn="ctr">
              <a:buNone/>
            </a:pPr>
            <a:r>
              <a:rPr lang="en-US" sz="4000" b="1" dirty="0" smtClean="0"/>
              <a:t>TERIMA KASIH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142268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othecary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Apothecary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515</TotalTime>
  <Words>1143</Words>
  <Application>Microsoft Office PowerPoint</Application>
  <PresentationFormat>On-screen Show (4:3)</PresentationFormat>
  <Paragraphs>192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Apothecary</vt:lpstr>
      <vt:lpstr>Sistem saraf tepi  Divisi eferen</vt:lpstr>
      <vt:lpstr>Divisi Eferen</vt:lpstr>
      <vt:lpstr>Divisi Eferen</vt:lpstr>
      <vt:lpstr>Divisi Eferen</vt:lpstr>
      <vt:lpstr>Contoh pengaruh sinyal eferen pada gerakan &amp; sekresi</vt:lpstr>
      <vt:lpstr>I. Sistem saraf otonom</vt:lpstr>
      <vt:lpstr>jalur saraf otonom</vt:lpstr>
      <vt:lpstr>jalur saraf otonom</vt:lpstr>
      <vt:lpstr>jalur saraf otonom</vt:lpstr>
      <vt:lpstr>jalur saraf otonom</vt:lpstr>
      <vt:lpstr>jalur saraf otonom</vt:lpstr>
      <vt:lpstr>PowerPoint Presentation</vt:lpstr>
      <vt:lpstr>Sistem saraf simpatis dan parasimpatis secara bersama menyarafi organ visera</vt:lpstr>
      <vt:lpstr>Saat dominansi simpatis</vt:lpstr>
      <vt:lpstr>Saat dominansi parasimpatis</vt:lpstr>
      <vt:lpstr>Efek sistem saraf otonom pada berbagai organ</vt:lpstr>
      <vt:lpstr>Efek sistem saraf otonom pada berbagai organ</vt:lpstr>
      <vt:lpstr>PowerPoint Presentation</vt:lpstr>
      <vt:lpstr>Perbedaan sistem simpatis dan parasimpatis</vt:lpstr>
      <vt:lpstr>II. Sistem saraf somatik</vt:lpstr>
      <vt:lpstr>PowerPoint Presentation</vt:lpstr>
      <vt:lpstr>pustaka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Sistem saraf tepi  Divisi eferen</dc:title>
  <dc:creator>User</dc:creator>
  <cp:lastModifiedBy>User</cp:lastModifiedBy>
  <cp:revision>123</cp:revision>
  <dcterms:created xsi:type="dcterms:W3CDTF">2020-12-02T02:39:40Z</dcterms:created>
  <dcterms:modified xsi:type="dcterms:W3CDTF">2020-12-07T03:46:03Z</dcterms:modified>
</cp:coreProperties>
</file>