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78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62F725-5891-45A9-9B96-E8B979D03D4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45259D-2074-4211-A74C-7F577BEA6BEF}">
      <dgm:prSet phldrT="[Text]" custT="1"/>
      <dgm:spPr/>
      <dgm:t>
        <a:bodyPr/>
        <a:lstStyle/>
        <a:p>
          <a:r>
            <a:rPr lang="id-ID" sz="3600" i="1" spc="0" baseline="1026" dirty="0">
              <a:latin typeface="Gill Sans MT"/>
              <a:cs typeface="Gill Sans MT"/>
            </a:rPr>
            <a:t>Benda</a:t>
          </a:r>
          <a:r>
            <a:rPr lang="id-ID" sz="3600" i="1" spc="-65" baseline="1026" dirty="0">
              <a:latin typeface="Gill Sans MT"/>
              <a:cs typeface="Gill Sans MT"/>
            </a:rPr>
            <a:t> </a:t>
          </a:r>
          <a:r>
            <a:rPr lang="id-ID" sz="3600" i="1" spc="0" baseline="1026" dirty="0">
              <a:latin typeface="Gill Sans MT"/>
              <a:cs typeface="Gill Sans MT"/>
            </a:rPr>
            <a:t>/</a:t>
          </a:r>
          <a:r>
            <a:rPr lang="id-ID" sz="3600" i="1" spc="-419" baseline="1026" dirty="0">
              <a:latin typeface="Gill Sans MT"/>
              <a:cs typeface="Gill Sans MT"/>
            </a:rPr>
            <a:t> </a:t>
          </a:r>
          <a:r>
            <a:rPr lang="id-ID" sz="3600" i="1" spc="0" baseline="1026" dirty="0">
              <a:latin typeface="Gill Sans MT"/>
              <a:cs typeface="Gill Sans MT"/>
            </a:rPr>
            <a:t>Things</a:t>
          </a:r>
          <a:r>
            <a:rPr lang="id-ID" sz="3600" i="1" spc="-67" baseline="1026" dirty="0">
              <a:latin typeface="Gill Sans MT"/>
              <a:cs typeface="Gill Sans MT"/>
            </a:rPr>
            <a:t> </a:t>
          </a:r>
          <a:r>
            <a:rPr lang="id-ID" sz="3600" i="1" spc="0" baseline="1026" dirty="0">
              <a:latin typeface="Gill Sans MT"/>
              <a:cs typeface="Gill Sans MT"/>
            </a:rPr>
            <a:t>/</a:t>
          </a:r>
          <a:r>
            <a:rPr lang="id-ID" sz="3600" i="1" spc="19" baseline="1026" dirty="0">
              <a:latin typeface="Gill Sans MT"/>
              <a:cs typeface="Gill Sans MT"/>
            </a:rPr>
            <a:t> </a:t>
          </a:r>
          <a:r>
            <a:rPr lang="id-ID" sz="3600" i="1" spc="0" baseline="1026" dirty="0">
              <a:latin typeface="Gill Sans MT"/>
              <a:cs typeface="Gill Sans MT"/>
            </a:rPr>
            <a:t>Obje</a:t>
          </a:r>
          <a:r>
            <a:rPr lang="id-ID" sz="3600" i="1" spc="4" baseline="1026" dirty="0">
              <a:latin typeface="Gill Sans MT"/>
              <a:cs typeface="Gill Sans MT"/>
            </a:rPr>
            <a:t>k</a:t>
          </a:r>
          <a:r>
            <a:rPr lang="id-ID" sz="3600" i="1" spc="0" baseline="1026" dirty="0">
              <a:latin typeface="Gill Sans MT"/>
              <a:cs typeface="Gill Sans MT"/>
            </a:rPr>
            <a:t>,</a:t>
          </a:r>
          <a:r>
            <a:rPr lang="id-ID" sz="3600" i="1" spc="-277" baseline="1026" dirty="0">
              <a:latin typeface="Gill Sans MT"/>
              <a:cs typeface="Gill Sans MT"/>
            </a:rPr>
            <a:t> </a:t>
          </a:r>
          <a:r>
            <a:rPr lang="id-ID" sz="3600" i="1" spc="0" baseline="1026" dirty="0">
              <a:latin typeface="Gill Sans MT"/>
              <a:cs typeface="Gill Sans MT"/>
            </a:rPr>
            <a:t>ben</a:t>
          </a:r>
          <a:r>
            <a:rPr lang="id-ID" sz="3600" i="1" spc="-14" baseline="1026" dirty="0">
              <a:latin typeface="Gill Sans MT"/>
              <a:cs typeface="Gill Sans MT"/>
            </a:rPr>
            <a:t>t</a:t>
          </a:r>
          <a:r>
            <a:rPr lang="id-ID" sz="3600" i="1" spc="0" baseline="1026" dirty="0">
              <a:latin typeface="Gill Sans MT"/>
              <a:cs typeface="Gill Sans MT"/>
            </a:rPr>
            <a:t>uk</a:t>
          </a:r>
          <a:r>
            <a:rPr lang="id-ID" sz="3600" i="1" spc="-42" baseline="1026" dirty="0">
              <a:latin typeface="Gill Sans MT"/>
              <a:cs typeface="Gill Sans MT"/>
            </a:rPr>
            <a:t> </a:t>
          </a:r>
          <a:r>
            <a:rPr lang="id-ID" sz="3600" i="1" spc="0" baseline="1026" dirty="0">
              <a:latin typeface="Gill Sans MT"/>
              <a:cs typeface="Gill Sans MT"/>
            </a:rPr>
            <a:t>da</a:t>
          </a:r>
          <a:r>
            <a:rPr lang="id-ID" sz="3600" i="1" spc="50" baseline="1026" dirty="0">
              <a:latin typeface="Gill Sans MT"/>
              <a:cs typeface="Gill Sans MT"/>
            </a:rPr>
            <a:t>r</a:t>
          </a:r>
          <a:r>
            <a:rPr lang="id-ID" sz="3600" i="1" spc="0" baseline="1026" dirty="0">
              <a:latin typeface="Gill Sans MT"/>
              <a:cs typeface="Gill Sans MT"/>
            </a:rPr>
            <a:t>i</a:t>
          </a:r>
          <a:r>
            <a:rPr lang="id-ID" sz="3600" i="1" spc="-25" baseline="1026" dirty="0">
              <a:latin typeface="Gill Sans MT"/>
              <a:cs typeface="Gill Sans MT"/>
            </a:rPr>
            <a:t> </a:t>
          </a:r>
          <a:r>
            <a:rPr lang="id-ID" sz="3600" i="1" spc="0" baseline="1026" dirty="0">
              <a:latin typeface="Gill Sans MT"/>
              <a:cs typeface="Gill Sans MT"/>
            </a:rPr>
            <a:t>objek</a:t>
          </a:r>
          <a:endParaRPr lang="en-US" sz="3600" dirty="0"/>
        </a:p>
      </dgm:t>
    </dgm:pt>
    <dgm:pt modelId="{F0F7A2F4-DD4F-488F-9DCA-AAE7D4EF327E}" type="parTrans" cxnId="{34CA4DDD-C58B-4B4C-91E1-600A78D8407B}">
      <dgm:prSet/>
      <dgm:spPr/>
      <dgm:t>
        <a:bodyPr/>
        <a:lstStyle/>
        <a:p>
          <a:endParaRPr lang="en-US"/>
        </a:p>
      </dgm:t>
    </dgm:pt>
    <dgm:pt modelId="{A698FAC7-BF0C-45D6-AF3C-3C6DAC223899}" type="sibTrans" cxnId="{34CA4DDD-C58B-4B4C-91E1-600A78D8407B}">
      <dgm:prSet/>
      <dgm:spPr/>
      <dgm:t>
        <a:bodyPr/>
        <a:lstStyle/>
        <a:p>
          <a:endParaRPr lang="en-US"/>
        </a:p>
      </dgm:t>
    </dgm:pt>
    <dgm:pt modelId="{6B3821B0-B00F-4A7F-A8F2-9A2EBCA3B1DD}">
      <dgm:prSet phldrT="[Text]" custT="1"/>
      <dgm:spPr/>
      <dgm:t>
        <a:bodyPr/>
        <a:lstStyle/>
        <a:p>
          <a:r>
            <a:rPr lang="id-ID" sz="3600" i="1" spc="0" baseline="1437" dirty="0">
              <a:latin typeface="Gill Sans MT"/>
              <a:cs typeface="Gill Sans MT"/>
            </a:rPr>
            <a:t>Hub</a:t>
          </a:r>
          <a:r>
            <a:rPr lang="id-ID" sz="3600" i="1" spc="-9" baseline="1437" dirty="0">
              <a:latin typeface="Gill Sans MT"/>
              <a:cs typeface="Gill Sans MT"/>
            </a:rPr>
            <a:t>u</a:t>
          </a:r>
          <a:r>
            <a:rPr lang="id-ID" sz="3600" i="1" spc="0" baseline="1437" dirty="0">
              <a:latin typeface="Gill Sans MT"/>
              <a:cs typeface="Gill Sans MT"/>
            </a:rPr>
            <a:t>n</a:t>
          </a:r>
          <a:r>
            <a:rPr lang="id-ID" sz="3600" i="1" spc="-9" baseline="1437" dirty="0">
              <a:latin typeface="Gill Sans MT"/>
              <a:cs typeface="Gill Sans MT"/>
            </a:rPr>
            <a:t>g</a:t>
          </a:r>
          <a:r>
            <a:rPr lang="id-ID" sz="3600" i="1" spc="0" baseline="1437" dirty="0">
              <a:latin typeface="Gill Sans MT"/>
              <a:cs typeface="Gill Sans MT"/>
            </a:rPr>
            <a:t>an</a:t>
          </a:r>
          <a:r>
            <a:rPr lang="id-ID" sz="3600" i="1" spc="-19" baseline="1437" dirty="0">
              <a:latin typeface="Gill Sans MT"/>
              <a:cs typeface="Gill Sans MT"/>
            </a:rPr>
            <a:t> </a:t>
          </a:r>
          <a:r>
            <a:rPr lang="id-ID" sz="3600" i="1" spc="0" baseline="1437" dirty="0">
              <a:latin typeface="Gill Sans MT"/>
              <a:cs typeface="Gill Sans MT"/>
            </a:rPr>
            <a:t>/ Re</a:t>
          </a:r>
          <a:r>
            <a:rPr lang="id-ID" sz="3600" i="1" spc="-4" baseline="1437" dirty="0">
              <a:latin typeface="Gill Sans MT"/>
              <a:cs typeface="Gill Sans MT"/>
            </a:rPr>
            <a:t>l</a:t>
          </a:r>
          <a:r>
            <a:rPr lang="id-ID" sz="3600" i="1" spc="0" baseline="1437" dirty="0">
              <a:latin typeface="Gill Sans MT"/>
              <a:cs typeface="Gill Sans MT"/>
            </a:rPr>
            <a:t>at</a:t>
          </a:r>
          <a:r>
            <a:rPr lang="id-ID" sz="3600" i="1" spc="-9" baseline="1437" dirty="0">
              <a:latin typeface="Gill Sans MT"/>
              <a:cs typeface="Gill Sans MT"/>
            </a:rPr>
            <a:t>i</a:t>
          </a:r>
          <a:r>
            <a:rPr lang="id-ID" sz="3600" i="1" spc="0" baseline="1437" dirty="0">
              <a:latin typeface="Gill Sans MT"/>
              <a:cs typeface="Gill Sans MT"/>
            </a:rPr>
            <a:t>ons</a:t>
          </a:r>
          <a:r>
            <a:rPr lang="id-ID" sz="3600" i="1" spc="-4" baseline="1437" dirty="0">
              <a:latin typeface="Gill Sans MT"/>
              <a:cs typeface="Gill Sans MT"/>
            </a:rPr>
            <a:t>h</a:t>
          </a:r>
          <a:r>
            <a:rPr lang="id-ID" sz="3600" i="1" spc="0" baseline="1437" dirty="0">
              <a:latin typeface="Gill Sans MT"/>
              <a:cs typeface="Gill Sans MT"/>
            </a:rPr>
            <a:t>ip</a:t>
          </a:r>
          <a:endParaRPr lang="en-US" sz="3600" dirty="0"/>
        </a:p>
      </dgm:t>
    </dgm:pt>
    <dgm:pt modelId="{D181980E-E505-48D2-9D35-4FDFF6CB55BF}" type="parTrans" cxnId="{3AB7443C-AD69-43E3-BA89-2DA5B7F7EFA3}">
      <dgm:prSet/>
      <dgm:spPr/>
      <dgm:t>
        <a:bodyPr/>
        <a:lstStyle/>
        <a:p>
          <a:endParaRPr lang="en-US"/>
        </a:p>
      </dgm:t>
    </dgm:pt>
    <dgm:pt modelId="{FCAF3A19-7758-4308-87E8-667D9643CC85}" type="sibTrans" cxnId="{3AB7443C-AD69-43E3-BA89-2DA5B7F7EFA3}">
      <dgm:prSet/>
      <dgm:spPr/>
      <dgm:t>
        <a:bodyPr/>
        <a:lstStyle/>
        <a:p>
          <a:endParaRPr lang="en-US"/>
        </a:p>
      </dgm:t>
    </dgm:pt>
    <dgm:pt modelId="{F977F73C-C5A0-4B13-BACB-0D3DBA4697CF}">
      <dgm:prSet phldrT="[Text]" custT="1"/>
      <dgm:spPr/>
      <dgm:t>
        <a:bodyPr/>
        <a:lstStyle/>
        <a:p>
          <a:r>
            <a:rPr lang="id-ID" sz="3600" i="1" spc="0" baseline="1197" dirty="0">
              <a:latin typeface="Gill Sans MT"/>
              <a:cs typeface="Gill Sans MT"/>
            </a:rPr>
            <a:t>Bagan atau Diag</a:t>
          </a:r>
          <a:r>
            <a:rPr lang="id-ID" sz="3600" i="1" spc="-44" baseline="1197" dirty="0">
              <a:latin typeface="Gill Sans MT"/>
              <a:cs typeface="Gill Sans MT"/>
            </a:rPr>
            <a:t>r</a:t>
          </a:r>
          <a:r>
            <a:rPr lang="id-ID" sz="3600" i="1" spc="0" baseline="1197" dirty="0">
              <a:latin typeface="Gill Sans MT"/>
              <a:cs typeface="Gill Sans MT"/>
            </a:rPr>
            <a:t>ams</a:t>
          </a:r>
          <a:endParaRPr lang="en-US" sz="3600" dirty="0"/>
        </a:p>
      </dgm:t>
    </dgm:pt>
    <dgm:pt modelId="{A10694AB-BD69-4509-BA85-611A25ADB583}" type="parTrans" cxnId="{E003FA53-CAEA-496E-89EC-0CD10EDADCC0}">
      <dgm:prSet/>
      <dgm:spPr/>
      <dgm:t>
        <a:bodyPr/>
        <a:lstStyle/>
        <a:p>
          <a:endParaRPr lang="en-US"/>
        </a:p>
      </dgm:t>
    </dgm:pt>
    <dgm:pt modelId="{132968B0-287C-4580-BB73-DE45FC38B478}" type="sibTrans" cxnId="{E003FA53-CAEA-496E-89EC-0CD10EDADCC0}">
      <dgm:prSet/>
      <dgm:spPr/>
      <dgm:t>
        <a:bodyPr/>
        <a:lstStyle/>
        <a:p>
          <a:endParaRPr lang="en-US"/>
        </a:p>
      </dgm:t>
    </dgm:pt>
    <dgm:pt modelId="{69F3FA0D-29D9-4479-9705-D9F2C6015903}" type="pres">
      <dgm:prSet presAssocID="{A762F725-5891-45A9-9B96-E8B979D03D4E}" presName="linear" presStyleCnt="0">
        <dgm:presLayoutVars>
          <dgm:dir/>
          <dgm:animLvl val="lvl"/>
          <dgm:resizeHandles val="exact"/>
        </dgm:presLayoutVars>
      </dgm:prSet>
      <dgm:spPr/>
    </dgm:pt>
    <dgm:pt modelId="{33E70641-21A1-4A77-8462-1A1B82ADDB75}" type="pres">
      <dgm:prSet presAssocID="{DD45259D-2074-4211-A74C-7F577BEA6BEF}" presName="parentLin" presStyleCnt="0"/>
      <dgm:spPr/>
    </dgm:pt>
    <dgm:pt modelId="{4618BC47-9575-4D46-9EBB-DCAB39C2B9C3}" type="pres">
      <dgm:prSet presAssocID="{DD45259D-2074-4211-A74C-7F577BEA6BEF}" presName="parentLeftMargin" presStyleLbl="node1" presStyleIdx="0" presStyleCnt="3"/>
      <dgm:spPr/>
    </dgm:pt>
    <dgm:pt modelId="{9A2F983C-FB9C-43F1-B392-2D09EC55110D}" type="pres">
      <dgm:prSet presAssocID="{DD45259D-2074-4211-A74C-7F577BEA6BEF}" presName="parentText" presStyleLbl="node1" presStyleIdx="0" presStyleCnt="3" custScaleX="115715">
        <dgm:presLayoutVars>
          <dgm:chMax val="0"/>
          <dgm:bulletEnabled val="1"/>
        </dgm:presLayoutVars>
      </dgm:prSet>
      <dgm:spPr/>
    </dgm:pt>
    <dgm:pt modelId="{7CA2F286-BF2A-4E74-8081-9938565559A0}" type="pres">
      <dgm:prSet presAssocID="{DD45259D-2074-4211-A74C-7F577BEA6BEF}" presName="negativeSpace" presStyleCnt="0"/>
      <dgm:spPr/>
    </dgm:pt>
    <dgm:pt modelId="{1DAF6C3D-0C86-41A4-B249-49BA18D13690}" type="pres">
      <dgm:prSet presAssocID="{DD45259D-2074-4211-A74C-7F577BEA6BEF}" presName="childText" presStyleLbl="conFgAcc1" presStyleIdx="0" presStyleCnt="3">
        <dgm:presLayoutVars>
          <dgm:bulletEnabled val="1"/>
        </dgm:presLayoutVars>
      </dgm:prSet>
      <dgm:spPr/>
    </dgm:pt>
    <dgm:pt modelId="{443DCCA9-210E-42FE-BA00-3D10921E9285}" type="pres">
      <dgm:prSet presAssocID="{A698FAC7-BF0C-45D6-AF3C-3C6DAC223899}" presName="spaceBetweenRectangles" presStyleCnt="0"/>
      <dgm:spPr/>
    </dgm:pt>
    <dgm:pt modelId="{9675C75C-DA98-4112-83C5-8B1CAFD4DC22}" type="pres">
      <dgm:prSet presAssocID="{6B3821B0-B00F-4A7F-A8F2-9A2EBCA3B1DD}" presName="parentLin" presStyleCnt="0"/>
      <dgm:spPr/>
    </dgm:pt>
    <dgm:pt modelId="{DDA565D4-70A0-4D74-9CC6-B8A0E92A862C}" type="pres">
      <dgm:prSet presAssocID="{6B3821B0-B00F-4A7F-A8F2-9A2EBCA3B1DD}" presName="parentLeftMargin" presStyleLbl="node1" presStyleIdx="0" presStyleCnt="3"/>
      <dgm:spPr/>
    </dgm:pt>
    <dgm:pt modelId="{C368FC3E-596A-4620-B5F9-FA889B60BC0F}" type="pres">
      <dgm:prSet presAssocID="{6B3821B0-B00F-4A7F-A8F2-9A2EBCA3B1D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AD560990-CBE4-49B6-AEBE-2630CFDA355D}" type="pres">
      <dgm:prSet presAssocID="{6B3821B0-B00F-4A7F-A8F2-9A2EBCA3B1DD}" presName="negativeSpace" presStyleCnt="0"/>
      <dgm:spPr/>
    </dgm:pt>
    <dgm:pt modelId="{B6E936F7-1329-4606-93B9-DD92330D26B7}" type="pres">
      <dgm:prSet presAssocID="{6B3821B0-B00F-4A7F-A8F2-9A2EBCA3B1DD}" presName="childText" presStyleLbl="conFgAcc1" presStyleIdx="1" presStyleCnt="3">
        <dgm:presLayoutVars>
          <dgm:bulletEnabled val="1"/>
        </dgm:presLayoutVars>
      </dgm:prSet>
      <dgm:spPr/>
    </dgm:pt>
    <dgm:pt modelId="{E9163683-4DA3-4B38-9E80-0D865E9CE37B}" type="pres">
      <dgm:prSet presAssocID="{FCAF3A19-7758-4308-87E8-667D9643CC85}" presName="spaceBetweenRectangles" presStyleCnt="0"/>
      <dgm:spPr/>
    </dgm:pt>
    <dgm:pt modelId="{6DAEC209-E5C6-460C-ADBD-7E48347F261F}" type="pres">
      <dgm:prSet presAssocID="{F977F73C-C5A0-4B13-BACB-0D3DBA4697CF}" presName="parentLin" presStyleCnt="0"/>
      <dgm:spPr/>
    </dgm:pt>
    <dgm:pt modelId="{2594ED8B-0F2C-4ACA-BD9D-5FCAB8E9E8BF}" type="pres">
      <dgm:prSet presAssocID="{F977F73C-C5A0-4B13-BACB-0D3DBA4697CF}" presName="parentLeftMargin" presStyleLbl="node1" presStyleIdx="1" presStyleCnt="3"/>
      <dgm:spPr/>
    </dgm:pt>
    <dgm:pt modelId="{50CD3687-D98C-47E2-A0F9-44E2EF234D0A}" type="pres">
      <dgm:prSet presAssocID="{F977F73C-C5A0-4B13-BACB-0D3DBA4697CF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0E5467B2-0D39-46EE-9C85-A4B3C740DF58}" type="pres">
      <dgm:prSet presAssocID="{F977F73C-C5A0-4B13-BACB-0D3DBA4697CF}" presName="negativeSpace" presStyleCnt="0"/>
      <dgm:spPr/>
    </dgm:pt>
    <dgm:pt modelId="{B26D6167-45C5-48D3-8975-784AD1EAFD8E}" type="pres">
      <dgm:prSet presAssocID="{F977F73C-C5A0-4B13-BACB-0D3DBA4697C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F1D000D-A5FD-4601-BCD1-FADC26BD74AC}" type="presOf" srcId="{DD45259D-2074-4211-A74C-7F577BEA6BEF}" destId="{4618BC47-9575-4D46-9EBB-DCAB39C2B9C3}" srcOrd="0" destOrd="0" presId="urn:microsoft.com/office/officeart/2005/8/layout/list1"/>
    <dgm:cxn modelId="{B2B18E30-E747-4FE5-9938-1F9B304BA0F4}" type="presOf" srcId="{DD45259D-2074-4211-A74C-7F577BEA6BEF}" destId="{9A2F983C-FB9C-43F1-B392-2D09EC55110D}" srcOrd="1" destOrd="0" presId="urn:microsoft.com/office/officeart/2005/8/layout/list1"/>
    <dgm:cxn modelId="{3AB7443C-AD69-43E3-BA89-2DA5B7F7EFA3}" srcId="{A762F725-5891-45A9-9B96-E8B979D03D4E}" destId="{6B3821B0-B00F-4A7F-A8F2-9A2EBCA3B1DD}" srcOrd="1" destOrd="0" parTransId="{D181980E-E505-48D2-9D35-4FDFF6CB55BF}" sibTransId="{FCAF3A19-7758-4308-87E8-667D9643CC85}"/>
    <dgm:cxn modelId="{E3E17942-D9E1-415A-B18A-53B3EFE32004}" type="presOf" srcId="{F977F73C-C5A0-4B13-BACB-0D3DBA4697CF}" destId="{2594ED8B-0F2C-4ACA-BD9D-5FCAB8E9E8BF}" srcOrd="0" destOrd="0" presId="urn:microsoft.com/office/officeart/2005/8/layout/list1"/>
    <dgm:cxn modelId="{E003FA53-CAEA-496E-89EC-0CD10EDADCC0}" srcId="{A762F725-5891-45A9-9B96-E8B979D03D4E}" destId="{F977F73C-C5A0-4B13-BACB-0D3DBA4697CF}" srcOrd="2" destOrd="0" parTransId="{A10694AB-BD69-4509-BA85-611A25ADB583}" sibTransId="{132968B0-287C-4580-BB73-DE45FC38B478}"/>
    <dgm:cxn modelId="{EE05E05A-4D39-428E-8B9C-1AB69CDB43A5}" type="presOf" srcId="{6B3821B0-B00F-4A7F-A8F2-9A2EBCA3B1DD}" destId="{C368FC3E-596A-4620-B5F9-FA889B60BC0F}" srcOrd="1" destOrd="0" presId="urn:microsoft.com/office/officeart/2005/8/layout/list1"/>
    <dgm:cxn modelId="{881F38A0-2D5D-422C-93C8-B6231A762447}" type="presOf" srcId="{F977F73C-C5A0-4B13-BACB-0D3DBA4697CF}" destId="{50CD3687-D98C-47E2-A0F9-44E2EF234D0A}" srcOrd="1" destOrd="0" presId="urn:microsoft.com/office/officeart/2005/8/layout/list1"/>
    <dgm:cxn modelId="{EB9274CD-3CED-4A5E-A8C1-A208F3843E10}" type="presOf" srcId="{A762F725-5891-45A9-9B96-E8B979D03D4E}" destId="{69F3FA0D-29D9-4479-9705-D9F2C6015903}" srcOrd="0" destOrd="0" presId="urn:microsoft.com/office/officeart/2005/8/layout/list1"/>
    <dgm:cxn modelId="{AB0704DD-3479-4D2C-BF13-4B1C3676E780}" type="presOf" srcId="{6B3821B0-B00F-4A7F-A8F2-9A2EBCA3B1DD}" destId="{DDA565D4-70A0-4D74-9CC6-B8A0E92A862C}" srcOrd="0" destOrd="0" presId="urn:microsoft.com/office/officeart/2005/8/layout/list1"/>
    <dgm:cxn modelId="{34CA4DDD-C58B-4B4C-91E1-600A78D8407B}" srcId="{A762F725-5891-45A9-9B96-E8B979D03D4E}" destId="{DD45259D-2074-4211-A74C-7F577BEA6BEF}" srcOrd="0" destOrd="0" parTransId="{F0F7A2F4-DD4F-488F-9DCA-AAE7D4EF327E}" sibTransId="{A698FAC7-BF0C-45D6-AF3C-3C6DAC223899}"/>
    <dgm:cxn modelId="{8A13141E-5112-44C5-B544-19CFCC3B496E}" type="presParOf" srcId="{69F3FA0D-29D9-4479-9705-D9F2C6015903}" destId="{33E70641-21A1-4A77-8462-1A1B82ADDB75}" srcOrd="0" destOrd="0" presId="urn:microsoft.com/office/officeart/2005/8/layout/list1"/>
    <dgm:cxn modelId="{DB706966-B136-4DAC-A7E1-814B7DC1A0F2}" type="presParOf" srcId="{33E70641-21A1-4A77-8462-1A1B82ADDB75}" destId="{4618BC47-9575-4D46-9EBB-DCAB39C2B9C3}" srcOrd="0" destOrd="0" presId="urn:microsoft.com/office/officeart/2005/8/layout/list1"/>
    <dgm:cxn modelId="{42BCDF8C-D3F9-4E9C-8385-E9DEE80F1C80}" type="presParOf" srcId="{33E70641-21A1-4A77-8462-1A1B82ADDB75}" destId="{9A2F983C-FB9C-43F1-B392-2D09EC55110D}" srcOrd="1" destOrd="0" presId="urn:microsoft.com/office/officeart/2005/8/layout/list1"/>
    <dgm:cxn modelId="{59ACFAC8-8951-4387-9EFC-735D785152F5}" type="presParOf" srcId="{69F3FA0D-29D9-4479-9705-D9F2C6015903}" destId="{7CA2F286-BF2A-4E74-8081-9938565559A0}" srcOrd="1" destOrd="0" presId="urn:microsoft.com/office/officeart/2005/8/layout/list1"/>
    <dgm:cxn modelId="{A6F775DA-7694-43AD-AB5A-187B9BF27D3A}" type="presParOf" srcId="{69F3FA0D-29D9-4479-9705-D9F2C6015903}" destId="{1DAF6C3D-0C86-41A4-B249-49BA18D13690}" srcOrd="2" destOrd="0" presId="urn:microsoft.com/office/officeart/2005/8/layout/list1"/>
    <dgm:cxn modelId="{E47A3E29-9607-4849-B283-7EF9792A7008}" type="presParOf" srcId="{69F3FA0D-29D9-4479-9705-D9F2C6015903}" destId="{443DCCA9-210E-42FE-BA00-3D10921E9285}" srcOrd="3" destOrd="0" presId="urn:microsoft.com/office/officeart/2005/8/layout/list1"/>
    <dgm:cxn modelId="{C9194E3A-82FF-40E4-A983-C739CCF29C4A}" type="presParOf" srcId="{69F3FA0D-29D9-4479-9705-D9F2C6015903}" destId="{9675C75C-DA98-4112-83C5-8B1CAFD4DC22}" srcOrd="4" destOrd="0" presId="urn:microsoft.com/office/officeart/2005/8/layout/list1"/>
    <dgm:cxn modelId="{BDF993A2-8501-423F-A46D-6C3E17B017F8}" type="presParOf" srcId="{9675C75C-DA98-4112-83C5-8B1CAFD4DC22}" destId="{DDA565D4-70A0-4D74-9CC6-B8A0E92A862C}" srcOrd="0" destOrd="0" presId="urn:microsoft.com/office/officeart/2005/8/layout/list1"/>
    <dgm:cxn modelId="{093DBD27-FDEB-4F53-84AD-F8592E0C6D5A}" type="presParOf" srcId="{9675C75C-DA98-4112-83C5-8B1CAFD4DC22}" destId="{C368FC3E-596A-4620-B5F9-FA889B60BC0F}" srcOrd="1" destOrd="0" presId="urn:microsoft.com/office/officeart/2005/8/layout/list1"/>
    <dgm:cxn modelId="{D5295EF3-C8B7-4EF9-ACDB-BDFD0F3CEBB2}" type="presParOf" srcId="{69F3FA0D-29D9-4479-9705-D9F2C6015903}" destId="{AD560990-CBE4-49B6-AEBE-2630CFDA355D}" srcOrd="5" destOrd="0" presId="urn:microsoft.com/office/officeart/2005/8/layout/list1"/>
    <dgm:cxn modelId="{2553667E-220E-4298-A9D2-43C6ECF4676F}" type="presParOf" srcId="{69F3FA0D-29D9-4479-9705-D9F2C6015903}" destId="{B6E936F7-1329-4606-93B9-DD92330D26B7}" srcOrd="6" destOrd="0" presId="urn:microsoft.com/office/officeart/2005/8/layout/list1"/>
    <dgm:cxn modelId="{DADAD9ED-392C-4019-9A14-B3FC0EA92834}" type="presParOf" srcId="{69F3FA0D-29D9-4479-9705-D9F2C6015903}" destId="{E9163683-4DA3-4B38-9E80-0D865E9CE37B}" srcOrd="7" destOrd="0" presId="urn:microsoft.com/office/officeart/2005/8/layout/list1"/>
    <dgm:cxn modelId="{1893CF6D-5C8C-42BA-9C8C-B4938173B90A}" type="presParOf" srcId="{69F3FA0D-29D9-4479-9705-D9F2C6015903}" destId="{6DAEC209-E5C6-460C-ADBD-7E48347F261F}" srcOrd="8" destOrd="0" presId="urn:microsoft.com/office/officeart/2005/8/layout/list1"/>
    <dgm:cxn modelId="{F9F96540-EEDA-462F-A4F2-9685DB5127BB}" type="presParOf" srcId="{6DAEC209-E5C6-460C-ADBD-7E48347F261F}" destId="{2594ED8B-0F2C-4ACA-BD9D-5FCAB8E9E8BF}" srcOrd="0" destOrd="0" presId="urn:microsoft.com/office/officeart/2005/8/layout/list1"/>
    <dgm:cxn modelId="{B4C14362-81A1-4474-8FAC-7A0A37BBCF04}" type="presParOf" srcId="{6DAEC209-E5C6-460C-ADBD-7E48347F261F}" destId="{50CD3687-D98C-47E2-A0F9-44E2EF234D0A}" srcOrd="1" destOrd="0" presId="urn:microsoft.com/office/officeart/2005/8/layout/list1"/>
    <dgm:cxn modelId="{5E1DC44D-8BBE-4BC4-9ADC-F8BF5CC898DF}" type="presParOf" srcId="{69F3FA0D-29D9-4479-9705-D9F2C6015903}" destId="{0E5467B2-0D39-46EE-9C85-A4B3C740DF58}" srcOrd="9" destOrd="0" presId="urn:microsoft.com/office/officeart/2005/8/layout/list1"/>
    <dgm:cxn modelId="{1E04307A-CEAB-4E78-BE5E-B39C3C97DDE2}" type="presParOf" srcId="{69F3FA0D-29D9-4479-9705-D9F2C6015903}" destId="{B26D6167-45C5-48D3-8975-784AD1EAFD8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AF6C3D-0C86-41A4-B249-49BA18D13690}">
      <dsp:nvSpPr>
        <dsp:cNvPr id="0" name=""/>
        <dsp:cNvSpPr/>
      </dsp:nvSpPr>
      <dsp:spPr>
        <a:xfrm>
          <a:off x="0" y="342778"/>
          <a:ext cx="644723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2F983C-FB9C-43F1-B392-2D09EC55110D}">
      <dsp:nvSpPr>
        <dsp:cNvPr id="0" name=""/>
        <dsp:cNvSpPr/>
      </dsp:nvSpPr>
      <dsp:spPr>
        <a:xfrm>
          <a:off x="322361" y="18058"/>
          <a:ext cx="522229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583" tIns="0" rIns="170583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i="1" kern="1200" spc="0" baseline="1026" dirty="0">
              <a:latin typeface="Gill Sans MT"/>
              <a:cs typeface="Gill Sans MT"/>
            </a:rPr>
            <a:t>Benda</a:t>
          </a:r>
          <a:r>
            <a:rPr lang="id-ID" sz="3600" i="1" kern="1200" spc="-65" baseline="1026" dirty="0">
              <a:latin typeface="Gill Sans MT"/>
              <a:cs typeface="Gill Sans MT"/>
            </a:rPr>
            <a:t> </a:t>
          </a:r>
          <a:r>
            <a:rPr lang="id-ID" sz="3600" i="1" kern="1200" spc="0" baseline="1026" dirty="0">
              <a:latin typeface="Gill Sans MT"/>
              <a:cs typeface="Gill Sans MT"/>
            </a:rPr>
            <a:t>/</a:t>
          </a:r>
          <a:r>
            <a:rPr lang="id-ID" sz="3600" i="1" kern="1200" spc="-419" baseline="1026" dirty="0">
              <a:latin typeface="Gill Sans MT"/>
              <a:cs typeface="Gill Sans MT"/>
            </a:rPr>
            <a:t> </a:t>
          </a:r>
          <a:r>
            <a:rPr lang="id-ID" sz="3600" i="1" kern="1200" spc="0" baseline="1026" dirty="0">
              <a:latin typeface="Gill Sans MT"/>
              <a:cs typeface="Gill Sans MT"/>
            </a:rPr>
            <a:t>Things</a:t>
          </a:r>
          <a:r>
            <a:rPr lang="id-ID" sz="3600" i="1" kern="1200" spc="-67" baseline="1026" dirty="0">
              <a:latin typeface="Gill Sans MT"/>
              <a:cs typeface="Gill Sans MT"/>
            </a:rPr>
            <a:t> </a:t>
          </a:r>
          <a:r>
            <a:rPr lang="id-ID" sz="3600" i="1" kern="1200" spc="0" baseline="1026" dirty="0">
              <a:latin typeface="Gill Sans MT"/>
              <a:cs typeface="Gill Sans MT"/>
            </a:rPr>
            <a:t>/</a:t>
          </a:r>
          <a:r>
            <a:rPr lang="id-ID" sz="3600" i="1" kern="1200" spc="19" baseline="1026" dirty="0">
              <a:latin typeface="Gill Sans MT"/>
              <a:cs typeface="Gill Sans MT"/>
            </a:rPr>
            <a:t> </a:t>
          </a:r>
          <a:r>
            <a:rPr lang="id-ID" sz="3600" i="1" kern="1200" spc="0" baseline="1026" dirty="0">
              <a:latin typeface="Gill Sans MT"/>
              <a:cs typeface="Gill Sans MT"/>
            </a:rPr>
            <a:t>Obje</a:t>
          </a:r>
          <a:r>
            <a:rPr lang="id-ID" sz="3600" i="1" kern="1200" spc="4" baseline="1026" dirty="0">
              <a:latin typeface="Gill Sans MT"/>
              <a:cs typeface="Gill Sans MT"/>
            </a:rPr>
            <a:t>k</a:t>
          </a:r>
          <a:r>
            <a:rPr lang="id-ID" sz="3600" i="1" kern="1200" spc="0" baseline="1026" dirty="0">
              <a:latin typeface="Gill Sans MT"/>
              <a:cs typeface="Gill Sans MT"/>
            </a:rPr>
            <a:t>,</a:t>
          </a:r>
          <a:r>
            <a:rPr lang="id-ID" sz="3600" i="1" kern="1200" spc="-277" baseline="1026" dirty="0">
              <a:latin typeface="Gill Sans MT"/>
              <a:cs typeface="Gill Sans MT"/>
            </a:rPr>
            <a:t> </a:t>
          </a:r>
          <a:r>
            <a:rPr lang="id-ID" sz="3600" i="1" kern="1200" spc="0" baseline="1026" dirty="0">
              <a:latin typeface="Gill Sans MT"/>
              <a:cs typeface="Gill Sans MT"/>
            </a:rPr>
            <a:t>ben</a:t>
          </a:r>
          <a:r>
            <a:rPr lang="id-ID" sz="3600" i="1" kern="1200" spc="-14" baseline="1026" dirty="0">
              <a:latin typeface="Gill Sans MT"/>
              <a:cs typeface="Gill Sans MT"/>
            </a:rPr>
            <a:t>t</a:t>
          </a:r>
          <a:r>
            <a:rPr lang="id-ID" sz="3600" i="1" kern="1200" spc="0" baseline="1026" dirty="0">
              <a:latin typeface="Gill Sans MT"/>
              <a:cs typeface="Gill Sans MT"/>
            </a:rPr>
            <a:t>uk</a:t>
          </a:r>
          <a:r>
            <a:rPr lang="id-ID" sz="3600" i="1" kern="1200" spc="-42" baseline="1026" dirty="0">
              <a:latin typeface="Gill Sans MT"/>
              <a:cs typeface="Gill Sans MT"/>
            </a:rPr>
            <a:t> </a:t>
          </a:r>
          <a:r>
            <a:rPr lang="id-ID" sz="3600" i="1" kern="1200" spc="0" baseline="1026" dirty="0">
              <a:latin typeface="Gill Sans MT"/>
              <a:cs typeface="Gill Sans MT"/>
            </a:rPr>
            <a:t>da</a:t>
          </a:r>
          <a:r>
            <a:rPr lang="id-ID" sz="3600" i="1" kern="1200" spc="50" baseline="1026" dirty="0">
              <a:latin typeface="Gill Sans MT"/>
              <a:cs typeface="Gill Sans MT"/>
            </a:rPr>
            <a:t>r</a:t>
          </a:r>
          <a:r>
            <a:rPr lang="id-ID" sz="3600" i="1" kern="1200" spc="0" baseline="1026" dirty="0">
              <a:latin typeface="Gill Sans MT"/>
              <a:cs typeface="Gill Sans MT"/>
            </a:rPr>
            <a:t>i</a:t>
          </a:r>
          <a:r>
            <a:rPr lang="id-ID" sz="3600" i="1" kern="1200" spc="-25" baseline="1026" dirty="0">
              <a:latin typeface="Gill Sans MT"/>
              <a:cs typeface="Gill Sans MT"/>
            </a:rPr>
            <a:t> </a:t>
          </a:r>
          <a:r>
            <a:rPr lang="id-ID" sz="3600" i="1" kern="1200" spc="0" baseline="1026" dirty="0">
              <a:latin typeface="Gill Sans MT"/>
              <a:cs typeface="Gill Sans MT"/>
            </a:rPr>
            <a:t>objek</a:t>
          </a:r>
          <a:endParaRPr lang="en-US" sz="3600" kern="1200" dirty="0"/>
        </a:p>
      </dsp:txBody>
      <dsp:txXfrm>
        <a:off x="354064" y="49761"/>
        <a:ext cx="5158885" cy="586034"/>
      </dsp:txXfrm>
    </dsp:sp>
    <dsp:sp modelId="{B6E936F7-1329-4606-93B9-DD92330D26B7}">
      <dsp:nvSpPr>
        <dsp:cNvPr id="0" name=""/>
        <dsp:cNvSpPr/>
      </dsp:nvSpPr>
      <dsp:spPr>
        <a:xfrm>
          <a:off x="0" y="1340698"/>
          <a:ext cx="644723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68FC3E-596A-4620-B5F9-FA889B60BC0F}">
      <dsp:nvSpPr>
        <dsp:cNvPr id="0" name=""/>
        <dsp:cNvSpPr/>
      </dsp:nvSpPr>
      <dsp:spPr>
        <a:xfrm>
          <a:off x="322361" y="1015979"/>
          <a:ext cx="4513063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583" tIns="0" rIns="170583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i="1" kern="1200" spc="0" baseline="1437" dirty="0">
              <a:latin typeface="Gill Sans MT"/>
              <a:cs typeface="Gill Sans MT"/>
            </a:rPr>
            <a:t>Hub</a:t>
          </a:r>
          <a:r>
            <a:rPr lang="id-ID" sz="3600" i="1" kern="1200" spc="-9" baseline="1437" dirty="0">
              <a:latin typeface="Gill Sans MT"/>
              <a:cs typeface="Gill Sans MT"/>
            </a:rPr>
            <a:t>u</a:t>
          </a:r>
          <a:r>
            <a:rPr lang="id-ID" sz="3600" i="1" kern="1200" spc="0" baseline="1437" dirty="0">
              <a:latin typeface="Gill Sans MT"/>
              <a:cs typeface="Gill Sans MT"/>
            </a:rPr>
            <a:t>n</a:t>
          </a:r>
          <a:r>
            <a:rPr lang="id-ID" sz="3600" i="1" kern="1200" spc="-9" baseline="1437" dirty="0">
              <a:latin typeface="Gill Sans MT"/>
              <a:cs typeface="Gill Sans MT"/>
            </a:rPr>
            <a:t>g</a:t>
          </a:r>
          <a:r>
            <a:rPr lang="id-ID" sz="3600" i="1" kern="1200" spc="0" baseline="1437" dirty="0">
              <a:latin typeface="Gill Sans MT"/>
              <a:cs typeface="Gill Sans MT"/>
            </a:rPr>
            <a:t>an</a:t>
          </a:r>
          <a:r>
            <a:rPr lang="id-ID" sz="3600" i="1" kern="1200" spc="-19" baseline="1437" dirty="0">
              <a:latin typeface="Gill Sans MT"/>
              <a:cs typeface="Gill Sans MT"/>
            </a:rPr>
            <a:t> </a:t>
          </a:r>
          <a:r>
            <a:rPr lang="id-ID" sz="3600" i="1" kern="1200" spc="0" baseline="1437" dirty="0">
              <a:latin typeface="Gill Sans MT"/>
              <a:cs typeface="Gill Sans MT"/>
            </a:rPr>
            <a:t>/ Re</a:t>
          </a:r>
          <a:r>
            <a:rPr lang="id-ID" sz="3600" i="1" kern="1200" spc="-4" baseline="1437" dirty="0">
              <a:latin typeface="Gill Sans MT"/>
              <a:cs typeface="Gill Sans MT"/>
            </a:rPr>
            <a:t>l</a:t>
          </a:r>
          <a:r>
            <a:rPr lang="id-ID" sz="3600" i="1" kern="1200" spc="0" baseline="1437" dirty="0">
              <a:latin typeface="Gill Sans MT"/>
              <a:cs typeface="Gill Sans MT"/>
            </a:rPr>
            <a:t>at</a:t>
          </a:r>
          <a:r>
            <a:rPr lang="id-ID" sz="3600" i="1" kern="1200" spc="-9" baseline="1437" dirty="0">
              <a:latin typeface="Gill Sans MT"/>
              <a:cs typeface="Gill Sans MT"/>
            </a:rPr>
            <a:t>i</a:t>
          </a:r>
          <a:r>
            <a:rPr lang="id-ID" sz="3600" i="1" kern="1200" spc="0" baseline="1437" dirty="0">
              <a:latin typeface="Gill Sans MT"/>
              <a:cs typeface="Gill Sans MT"/>
            </a:rPr>
            <a:t>ons</a:t>
          </a:r>
          <a:r>
            <a:rPr lang="id-ID" sz="3600" i="1" kern="1200" spc="-4" baseline="1437" dirty="0">
              <a:latin typeface="Gill Sans MT"/>
              <a:cs typeface="Gill Sans MT"/>
            </a:rPr>
            <a:t>h</a:t>
          </a:r>
          <a:r>
            <a:rPr lang="id-ID" sz="3600" i="1" kern="1200" spc="0" baseline="1437" dirty="0">
              <a:latin typeface="Gill Sans MT"/>
              <a:cs typeface="Gill Sans MT"/>
            </a:rPr>
            <a:t>ip</a:t>
          </a:r>
          <a:endParaRPr lang="en-US" sz="3600" kern="1200" dirty="0"/>
        </a:p>
      </dsp:txBody>
      <dsp:txXfrm>
        <a:off x="354064" y="1047682"/>
        <a:ext cx="4449657" cy="586034"/>
      </dsp:txXfrm>
    </dsp:sp>
    <dsp:sp modelId="{B26D6167-45C5-48D3-8975-784AD1EAFD8E}">
      <dsp:nvSpPr>
        <dsp:cNvPr id="0" name=""/>
        <dsp:cNvSpPr/>
      </dsp:nvSpPr>
      <dsp:spPr>
        <a:xfrm>
          <a:off x="0" y="2338619"/>
          <a:ext cx="6447234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CD3687-D98C-47E2-A0F9-44E2EF234D0A}">
      <dsp:nvSpPr>
        <dsp:cNvPr id="0" name=""/>
        <dsp:cNvSpPr/>
      </dsp:nvSpPr>
      <dsp:spPr>
        <a:xfrm>
          <a:off x="322361" y="2013899"/>
          <a:ext cx="4513063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583" tIns="0" rIns="170583" bIns="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600" i="1" kern="1200" spc="0" baseline="1197" dirty="0">
              <a:latin typeface="Gill Sans MT"/>
              <a:cs typeface="Gill Sans MT"/>
            </a:rPr>
            <a:t>Bagan atau Diag</a:t>
          </a:r>
          <a:r>
            <a:rPr lang="id-ID" sz="3600" i="1" kern="1200" spc="-44" baseline="1197" dirty="0">
              <a:latin typeface="Gill Sans MT"/>
              <a:cs typeface="Gill Sans MT"/>
            </a:rPr>
            <a:t>r</a:t>
          </a:r>
          <a:r>
            <a:rPr lang="id-ID" sz="3600" i="1" kern="1200" spc="0" baseline="1197" dirty="0">
              <a:latin typeface="Gill Sans MT"/>
              <a:cs typeface="Gill Sans MT"/>
            </a:rPr>
            <a:t>ams</a:t>
          </a:r>
          <a:endParaRPr lang="en-US" sz="3600" kern="1200" dirty="0"/>
        </a:p>
      </dsp:txBody>
      <dsp:txXfrm>
        <a:off x="354064" y="2045602"/>
        <a:ext cx="4449657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27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284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27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131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79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104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596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134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316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999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5494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365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8519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7027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3836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915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842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UML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SETYONINGSIH WIBOWO, ST., M. KOM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33621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UML (Unified modeling language)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sz="2400" dirty="0"/>
              <a:t>adalah bahasa pemodelan standar yang memiliki sintak dan semantik</a:t>
            </a:r>
            <a:endParaRPr lang="en-US" sz="2400" dirty="0"/>
          </a:p>
          <a:p>
            <a:r>
              <a:rPr lang="id-ID" sz="2400" dirty="0"/>
              <a:t>adalah bahasa pemodelan untuk sistem atau perangkat lunak yang berparadigma (berorientasi objek).</a:t>
            </a:r>
            <a:endParaRPr lang="en-US" sz="2400" dirty="0"/>
          </a:p>
          <a:p>
            <a:r>
              <a:rPr lang="id-ID" sz="2400" dirty="0"/>
              <a:t>Pemodelan (</a:t>
            </a:r>
            <a:r>
              <a:rPr lang="id-ID" sz="2400" i="1" dirty="0"/>
              <a:t>modeling</a:t>
            </a:r>
            <a:r>
              <a:rPr lang="id-ID" sz="2400" dirty="0"/>
              <a:t>) sesungguhnya digunakan untuk penyederhanaan permasalahan-permasalahan yang kompleks sedemikian rupa sehingga lebih mudah dipelajari dan dipahami.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46103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212032"/>
            <a:ext cx="6347713" cy="1320800"/>
          </a:xfrm>
        </p:spPr>
        <p:txBody>
          <a:bodyPr/>
          <a:lstStyle/>
          <a:p>
            <a:r>
              <a:rPr lang="en-US" dirty="0"/>
              <a:t>UML (Unified Modelling Language)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749" y="1758117"/>
            <a:ext cx="7456556" cy="4258365"/>
          </a:xfrm>
        </p:spPr>
        <p:txBody>
          <a:bodyPr>
            <a:normAutofit/>
          </a:bodyPr>
          <a:lstStyle/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GB" altLang="id-ID" sz="2000" dirty="0">
                <a:solidFill>
                  <a:srgbClr val="FF0000"/>
                </a:solidFill>
              </a:rPr>
              <a:t>Unified </a:t>
            </a:r>
            <a:r>
              <a:rPr lang="id-ID" altLang="id-ID" sz="2000" dirty="0">
                <a:solidFill>
                  <a:srgbClr val="FF0000"/>
                </a:solidFill>
              </a:rPr>
              <a:t>karena</a:t>
            </a:r>
            <a:r>
              <a:rPr lang="en-GB" altLang="id-ID" sz="2000" dirty="0">
                <a:solidFill>
                  <a:srgbClr val="FF0000"/>
                </a:solidFill>
              </a:rPr>
              <a:t> …</a:t>
            </a:r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000" dirty="0"/>
              <a:t>	</a:t>
            </a:r>
            <a:r>
              <a:rPr lang="id-ID" altLang="id-ID" sz="2000" dirty="0"/>
              <a:t>Mengkombinasika metode OO yg sudah ada sebelumnya </a:t>
            </a:r>
            <a:endParaRPr lang="en-US" altLang="id-ID" sz="2000" dirty="0"/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000" dirty="0"/>
              <a:t>	</a:t>
            </a:r>
            <a:r>
              <a:rPr lang="id-ID" altLang="id-ID" sz="2000" dirty="0"/>
              <a:t>(</a:t>
            </a:r>
            <a:r>
              <a:rPr lang="en-GB" altLang="id-ID" sz="2000" dirty="0" err="1"/>
              <a:t>Booch</a:t>
            </a:r>
            <a:r>
              <a:rPr lang="en-GB" altLang="id-ID" sz="2000" dirty="0"/>
              <a:t> by </a:t>
            </a:r>
            <a:r>
              <a:rPr lang="en-GB" altLang="id-ID" sz="2000" i="1" dirty="0"/>
              <a:t>Grady </a:t>
            </a:r>
            <a:r>
              <a:rPr lang="en-GB" altLang="id-ID" sz="2000" i="1" dirty="0" err="1"/>
              <a:t>Booch</a:t>
            </a:r>
            <a:r>
              <a:rPr lang="en-GB" altLang="id-ID" sz="2000" i="1" dirty="0"/>
              <a:t>, OMT by Jim Rumbaugh and OOSE 	by Ivar Jacobson)</a:t>
            </a:r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endParaRPr lang="en-GB" altLang="id-ID" sz="2000" i="1" dirty="0"/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GB" altLang="id-ID" sz="2000" dirty="0">
                <a:solidFill>
                  <a:srgbClr val="FF0000"/>
                </a:solidFill>
              </a:rPr>
              <a:t>Modelling </a:t>
            </a:r>
            <a:r>
              <a:rPr lang="id-ID" altLang="id-ID" sz="2000" dirty="0">
                <a:solidFill>
                  <a:srgbClr val="FF0000"/>
                </a:solidFill>
              </a:rPr>
              <a:t>karena</a:t>
            </a:r>
            <a:r>
              <a:rPr lang="en-GB" altLang="id-ID" sz="2000" dirty="0">
                <a:solidFill>
                  <a:srgbClr val="FF0000"/>
                </a:solidFill>
              </a:rPr>
              <a:t>…</a:t>
            </a:r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000" dirty="0"/>
              <a:t>	</a:t>
            </a:r>
            <a:r>
              <a:rPr lang="id-ID" altLang="id-ID" sz="2000" dirty="0"/>
              <a:t>Digunakan terutama untuk memodelkan sistem secara </a:t>
            </a:r>
            <a:endParaRPr lang="en-US" altLang="id-ID" sz="2000" dirty="0"/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000" dirty="0"/>
              <a:t>	</a:t>
            </a:r>
            <a:r>
              <a:rPr lang="id-ID" altLang="id-ID" sz="2000" dirty="0"/>
              <a:t>visual</a:t>
            </a:r>
            <a:r>
              <a:rPr lang="en-US" altLang="id-ID" sz="2000" dirty="0"/>
              <a:t> </a:t>
            </a:r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endParaRPr lang="en-US" altLang="id-ID" sz="2000" dirty="0"/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GB" altLang="id-ID" sz="2000" dirty="0">
                <a:solidFill>
                  <a:srgbClr val="FF0000"/>
                </a:solidFill>
              </a:rPr>
              <a:t>Language </a:t>
            </a:r>
            <a:r>
              <a:rPr lang="id-ID" altLang="id-ID" sz="2000" dirty="0">
                <a:solidFill>
                  <a:srgbClr val="FF0000"/>
                </a:solidFill>
              </a:rPr>
              <a:t>karena</a:t>
            </a:r>
            <a:r>
              <a:rPr lang="en-GB" altLang="id-ID" sz="2000" dirty="0">
                <a:solidFill>
                  <a:srgbClr val="FF0000"/>
                </a:solidFill>
              </a:rPr>
              <a:t> …</a:t>
            </a:r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000" dirty="0"/>
              <a:t>	</a:t>
            </a:r>
            <a:r>
              <a:rPr lang="id-ID" altLang="id-ID" sz="2000" dirty="0"/>
              <a:t>Berisi sintak </a:t>
            </a:r>
            <a:r>
              <a:rPr lang="en-US" altLang="id-ID" sz="2000" dirty="0" err="1"/>
              <a:t>dan</a:t>
            </a:r>
            <a:r>
              <a:rPr lang="en-US" altLang="id-ID" sz="2000" dirty="0"/>
              <a:t> </a:t>
            </a:r>
            <a:r>
              <a:rPr lang="en-US" altLang="id-ID" sz="2000" dirty="0" err="1"/>
              <a:t>semantik</a:t>
            </a:r>
            <a:r>
              <a:rPr lang="en-US" altLang="id-ID" sz="2000" dirty="0"/>
              <a:t> </a:t>
            </a:r>
            <a:r>
              <a:rPr lang="id-ID" altLang="id-ID" sz="2000" dirty="0"/>
              <a:t>yang digunakan untuk </a:t>
            </a:r>
            <a:endParaRPr lang="en-US" altLang="id-ID" sz="2000" dirty="0"/>
          </a:p>
          <a:p>
            <a:pPr marL="0" indent="0" defTabSz="336947">
              <a:lnSpc>
                <a:spcPct val="90000"/>
              </a:lnSpc>
              <a:spcBef>
                <a:spcPts val="488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000" dirty="0"/>
              <a:t>	</a:t>
            </a:r>
            <a:r>
              <a:rPr lang="id-ID" altLang="id-ID" sz="2000" dirty="0"/>
              <a:t>memodelkan pengetahuan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11112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Sejarah UML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524000"/>
            <a:ext cx="8251686" cy="3864273"/>
          </a:xfrm>
        </p:spPr>
        <p:txBody>
          <a:bodyPr>
            <a:normAutofit fontScale="62500" lnSpcReduction="20000"/>
          </a:bodyPr>
          <a:lstStyle/>
          <a:p>
            <a:pPr marL="0" marR="30240" indent="0">
              <a:lnSpc>
                <a:spcPct val="120000"/>
              </a:lnSpc>
              <a:spcBef>
                <a:spcPts val="96"/>
              </a:spcBef>
              <a:buNone/>
            </a:pPr>
            <a:r>
              <a:rPr lang="en-US" sz="3200" dirty="0" err="1">
                <a:solidFill>
                  <a:srgbClr val="FF0000"/>
                </a:solidFill>
                <a:cs typeface="Gill Sans MT"/>
              </a:rPr>
              <a:t>Oktober</a:t>
            </a:r>
            <a:r>
              <a:rPr lang="en-US" sz="3200" dirty="0">
                <a:solidFill>
                  <a:srgbClr val="FF0000"/>
                </a:solidFill>
                <a:cs typeface="Gill Sans MT"/>
              </a:rPr>
              <a:t> 1994</a:t>
            </a:r>
          </a:p>
          <a:p>
            <a:pPr marL="0" marR="30240" indent="0">
              <a:lnSpc>
                <a:spcPct val="120000"/>
              </a:lnSpc>
              <a:spcBef>
                <a:spcPts val="96"/>
              </a:spcBef>
              <a:buNone/>
            </a:pPr>
            <a:r>
              <a:rPr lang="en-US" sz="3200" dirty="0">
                <a:cs typeface="Gill Sans MT"/>
              </a:rPr>
              <a:t>	</a:t>
            </a:r>
            <a:r>
              <a:rPr lang="id-ID" sz="3200" dirty="0">
                <a:cs typeface="Gill Sans MT"/>
              </a:rPr>
              <a:t>D</a:t>
            </a:r>
            <a:r>
              <a:rPr lang="id-ID" sz="3200" spc="-179" dirty="0">
                <a:cs typeface="Gill Sans MT"/>
              </a:rPr>
              <a:t>r</a:t>
            </a:r>
            <a:r>
              <a:rPr lang="id-ID" sz="3200" dirty="0">
                <a:cs typeface="Gill Sans MT"/>
              </a:rPr>
              <a:t>.</a:t>
            </a:r>
            <a:r>
              <a:rPr lang="id-ID" sz="3200" spc="-176" dirty="0">
                <a:cs typeface="Gill Sans MT"/>
              </a:rPr>
              <a:t> </a:t>
            </a:r>
            <a:r>
              <a:rPr lang="id-ID" sz="3200" spc="-3" dirty="0">
                <a:cs typeface="Gill Sans MT"/>
              </a:rPr>
              <a:t>J</a:t>
            </a:r>
            <a:r>
              <a:rPr lang="id-ID" sz="3200" dirty="0">
                <a:cs typeface="Gill Sans MT"/>
              </a:rPr>
              <a:t>a</a:t>
            </a:r>
            <a:r>
              <a:rPr lang="id-ID" sz="3200" spc="-3" dirty="0">
                <a:cs typeface="Gill Sans MT"/>
              </a:rPr>
              <a:t>m</a:t>
            </a:r>
            <a:r>
              <a:rPr lang="id-ID" sz="3200" dirty="0">
                <a:cs typeface="Gill Sans MT"/>
              </a:rPr>
              <a:t>es</a:t>
            </a:r>
            <a:r>
              <a:rPr lang="id-ID" sz="3200" spc="11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Rumbau</a:t>
            </a:r>
            <a:r>
              <a:rPr lang="id-ID" sz="3200" spc="-7" dirty="0">
                <a:cs typeface="Gill Sans MT"/>
              </a:rPr>
              <a:t>g</a:t>
            </a:r>
            <a:r>
              <a:rPr lang="id-ID" sz="3200" dirty="0">
                <a:cs typeface="Gill Sans MT"/>
              </a:rPr>
              <a:t>h</a:t>
            </a:r>
            <a:r>
              <a:rPr lang="id-ID" sz="3200" spc="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berg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bung deng</a:t>
            </a:r>
            <a:r>
              <a:rPr lang="id-ID" sz="3200" spc="-3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n</a:t>
            </a:r>
            <a:r>
              <a:rPr lang="id-ID" sz="3200" spc="3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Rational</a:t>
            </a:r>
            <a:r>
              <a:rPr lang="en-US" sz="3200" dirty="0">
                <a:cs typeface="Gill Sans MT"/>
              </a:rPr>
              <a:t> 	</a:t>
            </a:r>
          </a:p>
          <a:p>
            <a:pPr marL="0" marR="30240" indent="0">
              <a:lnSpc>
                <a:spcPct val="120000"/>
              </a:lnSpc>
              <a:spcBef>
                <a:spcPts val="96"/>
              </a:spcBef>
              <a:buNone/>
            </a:pPr>
            <a:r>
              <a:rPr lang="en-US" sz="3200" dirty="0">
                <a:cs typeface="Gill Sans MT"/>
              </a:rPr>
              <a:t>	</a:t>
            </a:r>
            <a:r>
              <a:rPr lang="id-ID" sz="3200" dirty="0">
                <a:cs typeface="Gill Sans MT"/>
              </a:rPr>
              <a:t>comp</a:t>
            </a:r>
            <a:r>
              <a:rPr lang="id-ID" sz="3200" spc="-3" dirty="0">
                <a:cs typeface="Gill Sans MT"/>
              </a:rPr>
              <a:t>a</a:t>
            </a:r>
            <a:r>
              <a:rPr lang="id-ID" sz="3200" spc="-38" dirty="0">
                <a:cs typeface="Gill Sans MT"/>
              </a:rPr>
              <a:t>n</a:t>
            </a:r>
            <a:r>
              <a:rPr lang="id-ID" sz="3200" dirty="0">
                <a:cs typeface="Gill Sans MT"/>
              </a:rPr>
              <a:t>y (Grady Booc</a:t>
            </a:r>
            <a:r>
              <a:rPr lang="id-ID" sz="3200" spc="3" dirty="0">
                <a:cs typeface="Gill Sans MT"/>
              </a:rPr>
              <a:t>h).</a:t>
            </a:r>
            <a:endParaRPr lang="id-ID" sz="3200" dirty="0">
              <a:cs typeface="Gill Sans MT"/>
            </a:endParaRPr>
          </a:p>
          <a:p>
            <a:pPr marL="0" marR="30240" indent="0">
              <a:lnSpc>
                <a:spcPct val="120000"/>
              </a:lnSpc>
              <a:spcBef>
                <a:spcPts val="451"/>
              </a:spcBef>
              <a:buNone/>
            </a:pPr>
            <a:r>
              <a:rPr lang="en-US" sz="3200" dirty="0">
                <a:cs typeface="Gill Sans MT"/>
              </a:rPr>
              <a:t>	</a:t>
            </a:r>
            <a:r>
              <a:rPr lang="id-ID" sz="3200" dirty="0">
                <a:cs typeface="Gill Sans MT"/>
              </a:rPr>
              <a:t>Gr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dy men</a:t>
            </a:r>
            <a:r>
              <a:rPr lang="id-ID" sz="3200" spc="-7" dirty="0">
                <a:cs typeface="Gill Sans MT"/>
              </a:rPr>
              <a:t>g</a:t>
            </a:r>
            <a:r>
              <a:rPr lang="id-ID" sz="3200" dirty="0">
                <a:cs typeface="Gill Sans MT"/>
              </a:rPr>
              <a:t>emb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ngk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n</a:t>
            </a:r>
            <a:r>
              <a:rPr lang="id-ID" sz="3200" spc="14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OOD</a:t>
            </a:r>
            <a:r>
              <a:rPr lang="id-ID" sz="3200" spc="-11" dirty="0">
                <a:cs typeface="Gill Sans MT"/>
              </a:rPr>
              <a:t> </a:t>
            </a:r>
            <a:r>
              <a:rPr lang="id-ID" sz="3200" spc="3" dirty="0">
                <a:cs typeface="Gill Sans MT"/>
              </a:rPr>
              <a:t>(</a:t>
            </a:r>
            <a:r>
              <a:rPr lang="id-ID" sz="3200" dirty="0">
                <a:cs typeface="Gill Sans MT"/>
              </a:rPr>
              <a:t>desai</a:t>
            </a:r>
            <a:r>
              <a:rPr lang="id-ID" sz="3200" spc="-3" dirty="0">
                <a:cs typeface="Gill Sans MT"/>
              </a:rPr>
              <a:t>n</a:t>
            </a:r>
            <a:r>
              <a:rPr lang="id-ID" sz="3200" dirty="0">
                <a:cs typeface="Gill Sans MT"/>
              </a:rPr>
              <a:t>)</a:t>
            </a:r>
          </a:p>
          <a:p>
            <a:pPr marL="0" marR="818983" indent="0">
              <a:lnSpc>
                <a:spcPct val="120000"/>
              </a:lnSpc>
              <a:spcBef>
                <a:spcPts val="522"/>
              </a:spcBef>
              <a:buNone/>
            </a:pPr>
            <a:r>
              <a:rPr lang="en-US" sz="3200" dirty="0">
                <a:cs typeface="Gill Sans MT"/>
              </a:rPr>
              <a:t>	</a:t>
            </a:r>
            <a:r>
              <a:rPr lang="id-ID" sz="3200" dirty="0">
                <a:cs typeface="Gill Sans MT"/>
              </a:rPr>
              <a:t>Ja</a:t>
            </a:r>
            <a:r>
              <a:rPr lang="id-ID" sz="3200" spc="-3" dirty="0">
                <a:cs typeface="Gill Sans MT"/>
              </a:rPr>
              <a:t>m</a:t>
            </a:r>
            <a:r>
              <a:rPr lang="id-ID" sz="3200" dirty="0">
                <a:cs typeface="Gill Sans MT"/>
              </a:rPr>
              <a:t>es</a:t>
            </a:r>
            <a:r>
              <a:rPr lang="id-ID" sz="3200" spc="11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mengemb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ngk</a:t>
            </a:r>
            <a:r>
              <a:rPr lang="id-ID" sz="3200" spc="-3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n</a:t>
            </a:r>
            <a:r>
              <a:rPr lang="id-ID" sz="3200" spc="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OMT (</a:t>
            </a:r>
            <a:r>
              <a:rPr lang="id-ID" sz="3200" spc="-269" dirty="0">
                <a:cs typeface="Gill Sans MT"/>
              </a:rPr>
              <a:t>T</a:t>
            </a:r>
            <a:r>
              <a:rPr lang="id-ID" sz="3200" dirty="0">
                <a:cs typeface="Gill Sans MT"/>
              </a:rPr>
              <a:t>ekn</a:t>
            </a:r>
            <a:r>
              <a:rPr lang="id-ID" sz="3200" spc="3" dirty="0">
                <a:cs typeface="Gill Sans MT"/>
              </a:rPr>
              <a:t>i</a:t>
            </a:r>
            <a:r>
              <a:rPr lang="id-ID" sz="3200" dirty="0">
                <a:cs typeface="Gill Sans MT"/>
              </a:rPr>
              <a:t>k</a:t>
            </a:r>
            <a:r>
              <a:rPr lang="id-ID" sz="3200" spc="-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m</a:t>
            </a:r>
            <a:r>
              <a:rPr lang="id-ID" sz="3200" spc="-3" dirty="0">
                <a:cs typeface="Gill Sans MT"/>
              </a:rPr>
              <a:t>o</a:t>
            </a:r>
            <a:r>
              <a:rPr lang="id-ID" sz="3200" dirty="0">
                <a:cs typeface="Gill Sans MT"/>
              </a:rPr>
              <a:t>del) </a:t>
            </a:r>
          </a:p>
          <a:p>
            <a:pPr marL="0" marR="818983" indent="0">
              <a:lnSpc>
                <a:spcPct val="120000"/>
              </a:lnSpc>
              <a:spcBef>
                <a:spcPts val="521"/>
              </a:spcBef>
              <a:buNone/>
            </a:pPr>
            <a:r>
              <a:rPr lang="en-US" sz="3200" dirty="0">
                <a:cs typeface="Gill Sans MT"/>
              </a:rPr>
              <a:t>	</a:t>
            </a:r>
            <a:r>
              <a:rPr lang="id-ID" sz="3200" dirty="0">
                <a:cs typeface="Gill Sans MT"/>
              </a:rPr>
              <a:t>Duet me</a:t>
            </a:r>
            <a:r>
              <a:rPr lang="id-ID" sz="3200" spc="-38" dirty="0">
                <a:cs typeface="Gill Sans MT"/>
              </a:rPr>
              <a:t>r</a:t>
            </a:r>
            <a:r>
              <a:rPr lang="id-ID" sz="3200" dirty="0">
                <a:cs typeface="Gill Sans MT"/>
              </a:rPr>
              <a:t>eka mengh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sil</a:t>
            </a:r>
            <a:r>
              <a:rPr lang="id-ID" sz="3200" spc="3" dirty="0">
                <a:cs typeface="Gill Sans MT"/>
              </a:rPr>
              <a:t>k</a:t>
            </a:r>
            <a:r>
              <a:rPr lang="id-ID" sz="3200" dirty="0">
                <a:cs typeface="Gill Sans MT"/>
              </a:rPr>
              <a:t>an</a:t>
            </a:r>
            <a:r>
              <a:rPr lang="id-ID" sz="3200" spc="3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Un</a:t>
            </a:r>
            <a:r>
              <a:rPr lang="id-ID" sz="3200" spc="3" dirty="0">
                <a:cs typeface="Gill Sans MT"/>
              </a:rPr>
              <a:t>i</a:t>
            </a:r>
            <a:r>
              <a:rPr lang="id-ID" sz="3200" dirty="0">
                <a:cs typeface="Gill Sans MT"/>
              </a:rPr>
              <a:t>fied</a:t>
            </a:r>
            <a:r>
              <a:rPr lang="id-ID" sz="3200" spc="-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Method 8.0</a:t>
            </a:r>
            <a:endParaRPr lang="en-US" sz="3200" dirty="0">
              <a:cs typeface="Gill Sans MT"/>
            </a:endParaRPr>
          </a:p>
          <a:p>
            <a:pPr marL="0" marR="818983" indent="0">
              <a:lnSpc>
                <a:spcPct val="120000"/>
              </a:lnSpc>
              <a:spcBef>
                <a:spcPts val="521"/>
              </a:spcBef>
              <a:buNone/>
            </a:pPr>
            <a:endParaRPr lang="en-US" sz="3200" dirty="0">
              <a:cs typeface="Gill Sans MT"/>
            </a:endParaRPr>
          </a:p>
          <a:p>
            <a:pPr marL="0" marR="818983" indent="0">
              <a:lnSpc>
                <a:spcPct val="120000"/>
              </a:lnSpc>
              <a:spcBef>
                <a:spcPts val="521"/>
              </a:spcBef>
              <a:buNone/>
            </a:pPr>
            <a:r>
              <a:rPr lang="en-US" sz="3200" dirty="0" err="1">
                <a:solidFill>
                  <a:srgbClr val="FF0000"/>
                </a:solidFill>
                <a:cs typeface="Gill Sans MT"/>
              </a:rPr>
              <a:t>Oktober</a:t>
            </a:r>
            <a:r>
              <a:rPr lang="en-US" sz="3200" dirty="0">
                <a:solidFill>
                  <a:srgbClr val="FF0000"/>
                </a:solidFill>
                <a:cs typeface="Gill Sans MT"/>
              </a:rPr>
              <a:t> 1995</a:t>
            </a:r>
          </a:p>
          <a:p>
            <a:pPr marL="0" marR="818983" indent="0">
              <a:lnSpc>
                <a:spcPct val="120000"/>
              </a:lnSpc>
              <a:spcBef>
                <a:spcPts val="521"/>
              </a:spcBef>
              <a:buNone/>
            </a:pPr>
            <a:r>
              <a:rPr lang="en-US" sz="3200" dirty="0">
                <a:cs typeface="Gill Sans MT"/>
              </a:rPr>
              <a:t>	</a:t>
            </a:r>
            <a:r>
              <a:rPr lang="id-ID" sz="3200" dirty="0">
                <a:cs typeface="Gill Sans MT"/>
              </a:rPr>
              <a:t>D</a:t>
            </a:r>
            <a:r>
              <a:rPr lang="id-ID" sz="3200" spc="-188" dirty="0">
                <a:cs typeface="Gill Sans MT"/>
              </a:rPr>
              <a:t>r</a:t>
            </a:r>
            <a:r>
              <a:rPr lang="id-ID" sz="3200" dirty="0">
                <a:cs typeface="Gill Sans MT"/>
              </a:rPr>
              <a:t>.</a:t>
            </a:r>
            <a:r>
              <a:rPr lang="id-ID" sz="3200" spc="-179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Ivar Jacobs</a:t>
            </a:r>
            <a:r>
              <a:rPr lang="id-ID" sz="3200" spc="-3" dirty="0">
                <a:cs typeface="Gill Sans MT"/>
              </a:rPr>
              <a:t>o</a:t>
            </a:r>
            <a:r>
              <a:rPr lang="id-ID" sz="3200" dirty="0">
                <a:cs typeface="Gill Sans MT"/>
              </a:rPr>
              <a:t>n </a:t>
            </a:r>
            <a:r>
              <a:rPr lang="id-ID" sz="3200" spc="7" dirty="0">
                <a:cs typeface="Gill Sans MT"/>
              </a:rPr>
              <a:t>(</a:t>
            </a:r>
            <a:r>
              <a:rPr lang="id-ID" sz="3200" dirty="0">
                <a:cs typeface="Gill Sans MT"/>
              </a:rPr>
              <a:t>pengemb</a:t>
            </a:r>
            <a:r>
              <a:rPr lang="id-ID" sz="3200" spc="-3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ng O</a:t>
            </a:r>
            <a:r>
              <a:rPr lang="id-ID" sz="3200" spc="3" dirty="0">
                <a:cs typeface="Gill Sans MT"/>
              </a:rPr>
              <a:t>O</a:t>
            </a:r>
            <a:r>
              <a:rPr lang="id-ID" sz="3200" dirty="0">
                <a:cs typeface="Gill Sans MT"/>
              </a:rPr>
              <a:t>SE)</a:t>
            </a:r>
            <a:r>
              <a:rPr lang="id-ID" sz="3200" spc="491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berg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bung </a:t>
            </a:r>
            <a:endParaRPr lang="en-US" sz="3200" dirty="0">
              <a:cs typeface="Gill Sans MT"/>
            </a:endParaRPr>
          </a:p>
          <a:p>
            <a:pPr marL="0" marR="818983" indent="0">
              <a:lnSpc>
                <a:spcPct val="120000"/>
              </a:lnSpc>
              <a:spcBef>
                <a:spcPts val="521"/>
              </a:spcBef>
              <a:buNone/>
            </a:pPr>
            <a:r>
              <a:rPr lang="en-US" sz="3200" dirty="0">
                <a:cs typeface="Gill Sans MT"/>
              </a:rPr>
              <a:t>	</a:t>
            </a:r>
            <a:r>
              <a:rPr lang="id-ID" sz="3200" dirty="0">
                <a:cs typeface="Gill Sans MT"/>
              </a:rPr>
              <a:t>deng</a:t>
            </a:r>
            <a:r>
              <a:rPr lang="id-ID" sz="3200" spc="-3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n</a:t>
            </a:r>
            <a:r>
              <a:rPr lang="id-ID" sz="3200" spc="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tool use</a:t>
            </a:r>
            <a:r>
              <a:rPr lang="id-ID" sz="3200" spc="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case dan</a:t>
            </a:r>
            <a:r>
              <a:rPr lang="id-ID" sz="3200" spc="-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mengh</a:t>
            </a:r>
            <a:r>
              <a:rPr lang="id-ID" sz="3200" spc="-7" dirty="0">
                <a:cs typeface="Gill Sans MT"/>
              </a:rPr>
              <a:t>a</a:t>
            </a:r>
            <a:r>
              <a:rPr lang="id-ID" sz="3200" dirty="0">
                <a:cs typeface="Gill Sans MT"/>
              </a:rPr>
              <a:t>sil</a:t>
            </a:r>
            <a:r>
              <a:rPr lang="id-ID" sz="3200" spc="3" dirty="0">
                <a:cs typeface="Gill Sans MT"/>
              </a:rPr>
              <a:t>k</a:t>
            </a:r>
            <a:r>
              <a:rPr lang="id-ID" sz="3200" dirty="0">
                <a:cs typeface="Gill Sans MT"/>
              </a:rPr>
              <a:t>an</a:t>
            </a:r>
            <a:r>
              <a:rPr lang="id-ID" sz="3200" spc="7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UML </a:t>
            </a:r>
            <a:r>
              <a:rPr lang="id-ID" sz="3200" spc="-33" dirty="0">
                <a:cs typeface="Gill Sans MT"/>
              </a:rPr>
              <a:t>v</a:t>
            </a:r>
            <a:r>
              <a:rPr lang="id-ID" sz="3200" dirty="0">
                <a:cs typeface="Gill Sans MT"/>
              </a:rPr>
              <a:t>ersi</a:t>
            </a:r>
            <a:r>
              <a:rPr lang="en-US" sz="3200" dirty="0">
                <a:cs typeface="Gill Sans MT"/>
              </a:rPr>
              <a:t> </a:t>
            </a:r>
            <a:r>
              <a:rPr lang="id-ID" sz="3200" dirty="0">
                <a:cs typeface="Gill Sans MT"/>
              </a:rPr>
              <a:t>9.0</a:t>
            </a:r>
            <a:endParaRPr lang="en-US" sz="3200" dirty="0">
              <a:cs typeface="Gill Sans MT"/>
            </a:endParaRPr>
          </a:p>
          <a:p>
            <a:pPr marL="9525" marR="818983">
              <a:lnSpc>
                <a:spcPts val="2087"/>
              </a:lnSpc>
              <a:spcBef>
                <a:spcPts val="521"/>
              </a:spcBef>
            </a:pPr>
            <a:endParaRPr lang="en-US" dirty="0">
              <a:latin typeface="Gill Sans MT"/>
              <a:cs typeface="Gill Sans MT"/>
            </a:endParaRPr>
          </a:p>
          <a:p>
            <a:pPr marL="0" marR="818983" indent="0">
              <a:lnSpc>
                <a:spcPts val="2087"/>
              </a:lnSpc>
              <a:spcBef>
                <a:spcPts val="521"/>
              </a:spcBef>
              <a:buNone/>
            </a:pPr>
            <a:endParaRPr lang="id-ID" dirty="0">
              <a:latin typeface="Gill Sans MT"/>
              <a:cs typeface="Gill Sans MT"/>
            </a:endParaRPr>
          </a:p>
        </p:txBody>
      </p:sp>
    </p:spTree>
    <p:extLst>
      <p:ext uri="{BB962C8B-B14F-4D97-AF65-F5344CB8AC3E}">
        <p14:creationId xmlns:p14="http://schemas.microsoft.com/office/powerpoint/2010/main" val="3568647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82" y="797330"/>
            <a:ext cx="7363590" cy="540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378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What is UML?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7209184" cy="3880773"/>
          </a:xfrm>
        </p:spPr>
        <p:txBody>
          <a:bodyPr>
            <a:normAutofit/>
          </a:bodyPr>
          <a:lstStyle/>
          <a:p>
            <a:pPr marL="0" indent="0" defTabSz="336947">
              <a:lnSpc>
                <a:spcPct val="90000"/>
              </a:lnSpc>
              <a:buNone/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400" dirty="0"/>
              <a:t>Bahasa untuk menangkap dan menggambarkan </a:t>
            </a:r>
            <a:r>
              <a:rPr lang="en-US" altLang="id-ID" sz="2400" dirty="0"/>
              <a:t>	</a:t>
            </a:r>
            <a:r>
              <a:rPr lang="id-ID" altLang="id-ID" sz="2400" dirty="0"/>
              <a:t>pengetahuan</a:t>
            </a:r>
          </a:p>
          <a:p>
            <a:pPr marL="0" indent="0" defTabSz="336947">
              <a:lnSpc>
                <a:spcPct val="90000"/>
              </a:lnSpc>
              <a:buNone/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400" dirty="0"/>
              <a:t>Perangkat untuk menemukan dan membangun </a:t>
            </a:r>
            <a:r>
              <a:rPr lang="en-US" altLang="id-ID" sz="2400" dirty="0"/>
              <a:t>	</a:t>
            </a:r>
            <a:r>
              <a:rPr lang="id-ID" altLang="id-ID" sz="2400" dirty="0"/>
              <a:t>sistem.</a:t>
            </a:r>
            <a:endParaRPr lang="en-GB" altLang="id-ID" sz="2400" dirty="0"/>
          </a:p>
          <a:p>
            <a:pPr marL="0" indent="0" defTabSz="336947">
              <a:lnSpc>
                <a:spcPct val="90000"/>
              </a:lnSpc>
              <a:buNone/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400" dirty="0"/>
              <a:t>Perangkat untuk memodelkan pembangunan sistem </a:t>
            </a:r>
            <a:r>
              <a:rPr lang="en-US" altLang="id-ID" sz="2400" dirty="0"/>
              <a:t>	</a:t>
            </a:r>
            <a:r>
              <a:rPr lang="id-ID" altLang="id-ID" sz="2400" dirty="0"/>
              <a:t>secara visual</a:t>
            </a:r>
            <a:endParaRPr lang="en-GB" altLang="id-ID" sz="2400" dirty="0"/>
          </a:p>
          <a:p>
            <a:pPr marL="0" indent="0" defTabSz="336947">
              <a:lnSpc>
                <a:spcPct val="90000"/>
              </a:lnSpc>
              <a:buNone/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400" dirty="0"/>
              <a:t>Perangkat yang populer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474470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and…What UML is not!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62" y="2160590"/>
            <a:ext cx="7527234" cy="3880773"/>
          </a:xfrm>
        </p:spPr>
        <p:txBody>
          <a:bodyPr>
            <a:normAutofit/>
          </a:bodyPr>
          <a:lstStyle/>
          <a:p>
            <a:pPr marL="255985" indent="-255985" defTabSz="336947">
              <a:lnSpc>
                <a:spcPct val="150000"/>
              </a:lnSpc>
              <a:spcBef>
                <a:spcPts val="0"/>
              </a:spcBef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Bahasa pemrograman visual (IDE)</a:t>
            </a:r>
          </a:p>
          <a:p>
            <a:pPr marL="255985" indent="-255985" defTabSz="336947">
              <a:lnSpc>
                <a:spcPct val="150000"/>
              </a:lnSpc>
              <a:spcBef>
                <a:spcPts val="0"/>
              </a:spcBef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Perangkat pengolah database</a:t>
            </a:r>
          </a:p>
          <a:p>
            <a:pPr marL="255985" indent="-255985" defTabSz="336947">
              <a:lnSpc>
                <a:spcPct val="150000"/>
              </a:lnSpc>
              <a:spcBef>
                <a:spcPts val="0"/>
              </a:spcBef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SDLC</a:t>
            </a:r>
          </a:p>
          <a:p>
            <a:pPr marL="255985" indent="-255985" defTabSz="336947">
              <a:lnSpc>
                <a:spcPct val="150000"/>
              </a:lnSpc>
              <a:spcBef>
                <a:spcPts val="0"/>
              </a:spcBef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Perangkat yang bisa memecahkan semua permasalahan.</a:t>
            </a:r>
            <a:endParaRPr lang="en-GB" altLang="id-ID" sz="2200" dirty="0"/>
          </a:p>
          <a:p>
            <a:pPr marL="255985" indent="-255985" defTabSz="336947">
              <a:lnSpc>
                <a:spcPct val="150000"/>
              </a:lnSpc>
              <a:spcBef>
                <a:spcPts val="0"/>
              </a:spcBef>
              <a:tabLst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Garansi kualitas</a:t>
            </a:r>
          </a:p>
        </p:txBody>
      </p:sp>
    </p:spTree>
    <p:extLst>
      <p:ext uri="{BB962C8B-B14F-4D97-AF65-F5344CB8AC3E}">
        <p14:creationId xmlns:p14="http://schemas.microsoft.com/office/powerpoint/2010/main" val="3084391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What UML </a:t>
            </a:r>
            <a:r>
              <a:rPr lang="en-GB" u="sng" dirty="0">
                <a:solidFill>
                  <a:schemeClr val="accent1">
                    <a:satMod val="150000"/>
                  </a:schemeClr>
                </a:solidFill>
              </a:rPr>
              <a:t>can</a:t>
            </a:r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 do for you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8" y="1696278"/>
            <a:ext cx="7646505" cy="4345085"/>
          </a:xfrm>
        </p:spPr>
        <p:txBody>
          <a:bodyPr>
            <a:normAutofit/>
          </a:bodyPr>
          <a:lstStyle/>
          <a:p>
            <a:pPr marL="36000" indent="-255985" defTabSz="336947">
              <a:spcBef>
                <a:spcPts val="60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GB" altLang="id-ID" sz="2200" b="1" dirty="0">
                <a:solidFill>
                  <a:srgbClr val="FF0000"/>
                </a:solidFill>
              </a:rPr>
              <a:t>Help you to:</a:t>
            </a:r>
          </a:p>
          <a:p>
            <a:pPr marL="36000" indent="0" defTabSz="336947">
              <a:spcBef>
                <a:spcPts val="60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Memudahkan berpikir dan mendokumentasikan sistem </a:t>
            </a:r>
            <a:r>
              <a:rPr lang="en-US" altLang="id-ID" sz="2200" dirty="0"/>
              <a:t>		</a:t>
            </a:r>
            <a:r>
              <a:rPr lang="id-ID" altLang="id-ID" sz="2200" dirty="0"/>
              <a:t>sebelum mengimplemntasikannya</a:t>
            </a:r>
            <a:endParaRPr lang="en-US" altLang="id-ID" sz="2200" dirty="0"/>
          </a:p>
          <a:p>
            <a:pPr marL="36000" indent="0" defTabSz="336947">
              <a:spcBef>
                <a:spcPts val="60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“</a:t>
            </a:r>
            <a:r>
              <a:rPr lang="en-US" altLang="id-ID" sz="2200" dirty="0"/>
              <a:t>M</a:t>
            </a:r>
            <a:r>
              <a:rPr lang="id-ID" altLang="id-ID" sz="2200" dirty="0"/>
              <a:t>eramalkan” sistem</a:t>
            </a:r>
            <a:endParaRPr lang="en-US" altLang="id-ID" sz="2200" dirty="0"/>
          </a:p>
          <a:p>
            <a:pPr marL="36000" indent="0" defTabSz="336947">
              <a:spcBef>
                <a:spcPts val="60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Menurunkan biaya pembangunan</a:t>
            </a:r>
            <a:endParaRPr lang="en-US" altLang="id-ID" sz="2200" dirty="0"/>
          </a:p>
          <a:p>
            <a:pPr marL="36000" indent="0" defTabSz="336947">
              <a:spcBef>
                <a:spcPts val="60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id-ID" altLang="id-ID" sz="2200" dirty="0"/>
              <a:t>Merencanakan dan menganalisa logika sistem(perilaku)</a:t>
            </a:r>
            <a:endParaRPr lang="en-GB" altLang="id-ID" sz="2200" dirty="0"/>
          </a:p>
        </p:txBody>
      </p:sp>
    </p:spTree>
    <p:extLst>
      <p:ext uri="{BB962C8B-B14F-4D97-AF65-F5344CB8AC3E}">
        <p14:creationId xmlns:p14="http://schemas.microsoft.com/office/powerpoint/2010/main" val="17057763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What UML </a:t>
            </a:r>
            <a:r>
              <a:rPr lang="en-GB" u="sng" dirty="0">
                <a:solidFill>
                  <a:schemeClr val="accent1">
                    <a:satMod val="150000"/>
                  </a:schemeClr>
                </a:solidFill>
              </a:rPr>
              <a:t>can</a:t>
            </a:r>
            <a:r>
              <a:rPr lang="en-GB" dirty="0">
                <a:solidFill>
                  <a:schemeClr val="accent1">
                    <a:satMod val="150000"/>
                  </a:schemeClr>
                </a:solidFill>
              </a:rPr>
              <a:t> do for you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9811" y="1470164"/>
            <a:ext cx="7799302" cy="3083222"/>
          </a:xfrm>
        </p:spPr>
        <p:txBody>
          <a:bodyPr>
            <a:normAutofit/>
          </a:bodyPr>
          <a:lstStyle/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GB" altLang="id-ID" sz="2200" b="1" dirty="0">
                <a:solidFill>
                  <a:srgbClr val="FF0000"/>
                </a:solidFill>
              </a:rPr>
              <a:t>Help you to:</a:t>
            </a:r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</a:t>
            </a:r>
            <a:r>
              <a:rPr lang="id-ID" altLang="id-ID" sz="2200" dirty="0"/>
              <a:t>Membuat keputusan yang benar sedini mungkin (sebelum</a:t>
            </a:r>
            <a:endParaRPr lang="en-US" altLang="id-ID" sz="2200" dirty="0"/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	</a:t>
            </a:r>
            <a:r>
              <a:rPr lang="id-ID" altLang="id-ID" sz="2200" dirty="0"/>
              <a:t>melangkah ke coding)</a:t>
            </a:r>
            <a:endParaRPr lang="en-GB" altLang="id-ID" sz="2200" dirty="0"/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</a:t>
            </a:r>
            <a:r>
              <a:rPr lang="id-ID" altLang="id-ID" sz="2200" dirty="0"/>
              <a:t>Men-deploy sistem lebih baik, karena ada perencanaan</a:t>
            </a:r>
            <a:endParaRPr lang="en-US" altLang="id-ID" sz="2200" dirty="0"/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	</a:t>
            </a:r>
            <a:r>
              <a:rPr lang="id-ID" altLang="id-ID" sz="2200" dirty="0"/>
              <a:t>penggunaan memori dan prosesor yang efisien.</a:t>
            </a:r>
            <a:endParaRPr lang="en-GB" altLang="id-ID" sz="2200" dirty="0"/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</a:t>
            </a:r>
            <a:r>
              <a:rPr lang="id-ID" altLang="id-ID" sz="2200" dirty="0"/>
              <a:t>Lebih mudah memodifikasi/mengelola sistem yang</a:t>
            </a:r>
            <a:endParaRPr lang="en-US" altLang="id-ID" sz="2200" dirty="0"/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	</a:t>
            </a:r>
            <a:r>
              <a:rPr lang="id-ID" altLang="id-ID" sz="2200" dirty="0"/>
              <a:t>terdokumentasi dengan baik.</a:t>
            </a:r>
            <a:endParaRPr lang="en-US" altLang="id-ID" sz="2200" dirty="0"/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</a:t>
            </a:r>
            <a:r>
              <a:rPr lang="id-ID" altLang="id-ID" sz="2200" dirty="0"/>
              <a:t>Biaya perawatan yang rendah</a:t>
            </a:r>
            <a:endParaRPr lang="en-US" altLang="id-ID" sz="2200" dirty="0"/>
          </a:p>
          <a:p>
            <a:pPr marL="255985" indent="-255985" defTabSz="336947">
              <a:lnSpc>
                <a:spcPct val="80000"/>
              </a:lnSpc>
              <a:spcBef>
                <a:spcPts val="450"/>
              </a:spcBef>
              <a:buNone/>
              <a:tabLst>
                <a:tab pos="255985" algn="l"/>
                <a:tab pos="683419" algn="l"/>
                <a:tab pos="1369219" algn="l"/>
                <a:tab pos="2055019" algn="l"/>
                <a:tab pos="2740819" algn="l"/>
                <a:tab pos="3426619" algn="l"/>
                <a:tab pos="4112419" algn="l"/>
                <a:tab pos="4798219" algn="l"/>
                <a:tab pos="5484019" algn="l"/>
                <a:tab pos="6169819" algn="l"/>
                <a:tab pos="6855619" algn="l"/>
                <a:tab pos="7541419" algn="l"/>
              </a:tabLst>
            </a:pPr>
            <a:r>
              <a:rPr lang="en-US" altLang="id-ID" sz="2200" dirty="0"/>
              <a:t>	</a:t>
            </a:r>
            <a:r>
              <a:rPr lang="id-ID" altLang="id-ID" sz="2200" dirty="0"/>
              <a:t>Membuat suatu bentuk komunikasi yang standar</a:t>
            </a:r>
            <a:endParaRPr lang="en-GB" altLang="id-ID" sz="22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13453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UML</a:t>
            </a: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6693074"/>
              </p:ext>
            </p:extLst>
          </p:nvPr>
        </p:nvGraphicFramePr>
        <p:xfrm>
          <a:off x="508397" y="2477691"/>
          <a:ext cx="6447234" cy="2911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09794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id-ID" sz="3200" i="1" baseline="1026" dirty="0">
                <a:cs typeface="Gill Sans MT"/>
              </a:rPr>
              <a:t>Benda</a:t>
            </a:r>
            <a:r>
              <a:rPr lang="id-ID" sz="3200" i="1" spc="-49" baseline="1026" dirty="0">
                <a:cs typeface="Gill Sans MT"/>
              </a:rPr>
              <a:t> </a:t>
            </a:r>
            <a:r>
              <a:rPr lang="id-ID" sz="3200" i="1" baseline="1026" dirty="0">
                <a:cs typeface="Gill Sans MT"/>
              </a:rPr>
              <a:t>/</a:t>
            </a:r>
            <a:r>
              <a:rPr lang="id-ID" sz="3200" i="1" spc="-314" baseline="1026" dirty="0">
                <a:cs typeface="Gill Sans MT"/>
              </a:rPr>
              <a:t> </a:t>
            </a:r>
            <a:r>
              <a:rPr lang="id-ID" sz="3200" i="1" baseline="1026" dirty="0">
                <a:cs typeface="Gill Sans MT"/>
              </a:rPr>
              <a:t>Things</a:t>
            </a:r>
            <a:r>
              <a:rPr lang="id-ID" sz="3200" i="1" spc="-50" baseline="1026" dirty="0">
                <a:cs typeface="Gill Sans MT"/>
              </a:rPr>
              <a:t> </a:t>
            </a:r>
            <a:r>
              <a:rPr lang="id-ID" sz="3200" i="1" baseline="1026" dirty="0">
                <a:cs typeface="Gill Sans MT"/>
              </a:rPr>
              <a:t>/</a:t>
            </a:r>
            <a:r>
              <a:rPr lang="id-ID" sz="3200" i="1" spc="14" baseline="1026" dirty="0">
                <a:cs typeface="Gill Sans MT"/>
              </a:rPr>
              <a:t> </a:t>
            </a:r>
            <a:r>
              <a:rPr lang="id-ID" sz="3200" i="1" baseline="1026" dirty="0">
                <a:cs typeface="Gill Sans MT"/>
              </a:rPr>
              <a:t>Obje</a:t>
            </a:r>
            <a:r>
              <a:rPr lang="id-ID" sz="3200" i="1" spc="3" baseline="1026" dirty="0">
                <a:cs typeface="Gill Sans MT"/>
              </a:rPr>
              <a:t>k</a:t>
            </a:r>
            <a:r>
              <a:rPr lang="id-ID" sz="3200" i="1" baseline="1026" dirty="0">
                <a:cs typeface="Gill Sans MT"/>
              </a:rPr>
              <a:t>,</a:t>
            </a:r>
            <a:r>
              <a:rPr lang="id-ID" sz="3200" i="1" spc="-208" baseline="1026" dirty="0">
                <a:cs typeface="Gill Sans MT"/>
              </a:rPr>
              <a:t> </a:t>
            </a:r>
            <a:r>
              <a:rPr lang="id-ID" sz="3200" i="1" baseline="1026" dirty="0">
                <a:cs typeface="Gill Sans MT"/>
              </a:rPr>
              <a:t>ben</a:t>
            </a:r>
            <a:r>
              <a:rPr lang="id-ID" sz="3200" i="1" spc="-11" baseline="1026" dirty="0">
                <a:cs typeface="Gill Sans MT"/>
              </a:rPr>
              <a:t>t</a:t>
            </a:r>
            <a:r>
              <a:rPr lang="id-ID" sz="3200" i="1" baseline="1026" dirty="0">
                <a:cs typeface="Gill Sans MT"/>
              </a:rPr>
              <a:t>uk</a:t>
            </a:r>
            <a:r>
              <a:rPr lang="id-ID" sz="3200" i="1" spc="-32" baseline="1026" dirty="0">
                <a:cs typeface="Gill Sans MT"/>
              </a:rPr>
              <a:t> </a:t>
            </a:r>
            <a:r>
              <a:rPr lang="id-ID" sz="3200" i="1" baseline="1026" dirty="0">
                <a:cs typeface="Gill Sans MT"/>
              </a:rPr>
              <a:t>da</a:t>
            </a:r>
            <a:r>
              <a:rPr lang="id-ID" sz="3200" i="1" spc="38" baseline="1026" dirty="0">
                <a:cs typeface="Gill Sans MT"/>
              </a:rPr>
              <a:t>r</a:t>
            </a:r>
            <a:r>
              <a:rPr lang="id-ID" sz="3200" i="1" baseline="1026" dirty="0">
                <a:cs typeface="Gill Sans MT"/>
              </a:rPr>
              <a:t>i</a:t>
            </a:r>
            <a:r>
              <a:rPr lang="id-ID" sz="3200" i="1" spc="-19" baseline="1026" dirty="0">
                <a:cs typeface="Gill Sans MT"/>
              </a:rPr>
              <a:t> </a:t>
            </a:r>
            <a:r>
              <a:rPr lang="id-ID" sz="3200" i="1" baseline="1026" dirty="0">
                <a:cs typeface="Gill Sans MT"/>
              </a:rPr>
              <a:t>objek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457739"/>
            <a:ext cx="7231269" cy="3930534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Classes</a:t>
            </a:r>
            <a:r>
              <a:rPr lang="en-US" sz="2000" dirty="0"/>
              <a:t>, </a:t>
            </a:r>
            <a:r>
              <a:rPr lang="en-US" sz="2000" dirty="0" err="1"/>
              <a:t>sekelompok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object yang </a:t>
            </a:r>
            <a:r>
              <a:rPr lang="en-US" sz="2000" dirty="0" err="1"/>
              <a:t>mempunyai</a:t>
            </a:r>
            <a:r>
              <a:rPr lang="en-US" sz="2000" dirty="0"/>
              <a:t> </a:t>
            </a:r>
            <a:r>
              <a:rPr lang="en-US" sz="2000" dirty="0" err="1"/>
              <a:t>atribute</a:t>
            </a:r>
            <a:r>
              <a:rPr lang="en-US" sz="2000" dirty="0"/>
              <a:t>, </a:t>
            </a:r>
            <a:r>
              <a:rPr lang="en-US" sz="2000" dirty="0" err="1"/>
              <a:t>operasi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hubungan</a:t>
            </a:r>
            <a:r>
              <a:rPr lang="en-US" sz="2000" dirty="0"/>
              <a:t> yang </a:t>
            </a:r>
            <a:r>
              <a:rPr lang="en-US" sz="2000" dirty="0" err="1"/>
              <a:t>semantik</a:t>
            </a:r>
            <a:endParaRPr lang="id-ID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Interfaces</a:t>
            </a:r>
            <a:r>
              <a:rPr lang="en-US" sz="2000" dirty="0"/>
              <a:t>, </a:t>
            </a:r>
            <a:r>
              <a:rPr lang="en-US" sz="2000" dirty="0" err="1"/>
              <a:t>antar-muka</a:t>
            </a:r>
            <a:r>
              <a:rPr lang="en-US" sz="2000" dirty="0"/>
              <a:t> yang </a:t>
            </a:r>
            <a:r>
              <a:rPr lang="en-US" sz="2000" dirty="0" err="1"/>
              <a:t>menghubungkan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melayani</a:t>
            </a:r>
            <a:r>
              <a:rPr lang="en-US" sz="2000" dirty="0"/>
              <a:t> </a:t>
            </a:r>
            <a:r>
              <a:rPr lang="en-US" sz="2000" dirty="0" err="1"/>
              <a:t>antarkelas</a:t>
            </a:r>
            <a:endParaRPr lang="id-ID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Collaboration</a:t>
            </a:r>
            <a:r>
              <a:rPr lang="en-US" sz="2000" dirty="0"/>
              <a:t>, </a:t>
            </a:r>
            <a:r>
              <a:rPr lang="en-US" sz="2000" dirty="0" err="1"/>
              <a:t>interaksi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kumpulan</a:t>
            </a:r>
            <a:r>
              <a:rPr lang="en-US" sz="2000" dirty="0"/>
              <a:t> </a:t>
            </a:r>
            <a:r>
              <a:rPr lang="en-US" sz="2000" dirty="0" err="1"/>
              <a:t>kelas</a:t>
            </a:r>
            <a:r>
              <a:rPr lang="en-US" sz="2000" dirty="0"/>
              <a:t>– </a:t>
            </a:r>
            <a:r>
              <a:rPr lang="en-US" sz="2000" dirty="0" err="1"/>
              <a:t>kelas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elemen</a:t>
            </a:r>
            <a:r>
              <a:rPr lang="en-US" sz="2000" dirty="0"/>
              <a:t>–</a:t>
            </a:r>
            <a:r>
              <a:rPr lang="en-US" sz="2000" dirty="0" err="1"/>
              <a:t>elemen</a:t>
            </a:r>
            <a:r>
              <a:rPr lang="en-US" sz="2000" dirty="0"/>
              <a:t> yang </a:t>
            </a:r>
            <a:r>
              <a:rPr lang="en-US" sz="2000" dirty="0" err="1"/>
              <a:t>bekerja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bersama</a:t>
            </a:r>
            <a:r>
              <a:rPr lang="en-US" sz="2000" dirty="0"/>
              <a:t>–</a:t>
            </a:r>
            <a:r>
              <a:rPr lang="en-US" sz="2000" dirty="0" err="1"/>
              <a:t>sama</a:t>
            </a:r>
            <a:endParaRPr lang="id-ID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Use cases</a:t>
            </a:r>
            <a:r>
              <a:rPr lang="en-US" sz="2000" dirty="0"/>
              <a:t>, </a:t>
            </a:r>
            <a:r>
              <a:rPr lang="en-US" sz="2000" dirty="0" err="1"/>
              <a:t>pembentuk</a:t>
            </a:r>
            <a:r>
              <a:rPr lang="en-US" sz="2000" dirty="0"/>
              <a:t> </a:t>
            </a:r>
            <a:r>
              <a:rPr lang="en-US" sz="2000" dirty="0" err="1"/>
              <a:t>tingkah</a:t>
            </a:r>
            <a:r>
              <a:rPr lang="en-US" sz="2000" dirty="0"/>
              <a:t> </a:t>
            </a:r>
            <a:r>
              <a:rPr lang="en-US" sz="2000" dirty="0" err="1"/>
              <a:t>laku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</a:t>
            </a:r>
            <a:r>
              <a:rPr lang="en-US" sz="2000" dirty="0" err="1"/>
              <a:t>dalamsebuah</a:t>
            </a:r>
            <a:r>
              <a:rPr lang="en-US" sz="2000" dirty="0"/>
              <a:t> model </a:t>
            </a:r>
            <a:r>
              <a:rPr lang="en-US" sz="2000" dirty="0" err="1"/>
              <a:t>serta</a:t>
            </a:r>
            <a:r>
              <a:rPr lang="en-US" sz="2000" dirty="0"/>
              <a:t> di </a:t>
            </a:r>
            <a:r>
              <a:rPr lang="en-US" sz="2000" dirty="0" err="1"/>
              <a:t>realisasikan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collaboration</a:t>
            </a:r>
            <a:endParaRPr lang="id-ID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Nodes</a:t>
            </a:r>
            <a:r>
              <a:rPr lang="en-US" sz="2000" dirty="0"/>
              <a:t>, </a:t>
            </a:r>
            <a:r>
              <a:rPr lang="en-US" sz="2000" dirty="0" err="1"/>
              <a:t>bentuk</a:t>
            </a:r>
            <a:r>
              <a:rPr lang="en-US" sz="2000" dirty="0"/>
              <a:t> </a:t>
            </a:r>
            <a:r>
              <a:rPr lang="en-US" sz="2000" dirty="0" err="1"/>
              <a:t>fisik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elemen</a:t>
            </a:r>
            <a:r>
              <a:rPr lang="en-US" sz="2000" dirty="0"/>
              <a:t>–</a:t>
            </a:r>
            <a:r>
              <a:rPr lang="en-US" sz="2000" dirty="0" err="1"/>
              <a:t>elemen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dijalankannya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system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295915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id-ID" sz="3200" i="1" baseline="1437" dirty="0">
                <a:latin typeface="Gill Sans MT"/>
                <a:cs typeface="Gill Sans MT"/>
              </a:rPr>
              <a:t>Hub</a:t>
            </a:r>
            <a:r>
              <a:rPr lang="id-ID" sz="3200" i="1" spc="-7" baseline="1437" dirty="0">
                <a:latin typeface="Gill Sans MT"/>
                <a:cs typeface="Gill Sans MT"/>
              </a:rPr>
              <a:t>u</a:t>
            </a:r>
            <a:r>
              <a:rPr lang="id-ID" sz="3200" i="1" baseline="1437" dirty="0">
                <a:latin typeface="Gill Sans MT"/>
                <a:cs typeface="Gill Sans MT"/>
              </a:rPr>
              <a:t>n</a:t>
            </a:r>
            <a:r>
              <a:rPr lang="id-ID" sz="3200" i="1" spc="-7" baseline="1437" dirty="0">
                <a:latin typeface="Gill Sans MT"/>
                <a:cs typeface="Gill Sans MT"/>
              </a:rPr>
              <a:t>g</a:t>
            </a:r>
            <a:r>
              <a:rPr lang="id-ID" sz="3200" i="1" baseline="1437" dirty="0">
                <a:latin typeface="Gill Sans MT"/>
                <a:cs typeface="Gill Sans MT"/>
              </a:rPr>
              <a:t>an</a:t>
            </a:r>
            <a:r>
              <a:rPr lang="id-ID" sz="3200" i="1" spc="-14" baseline="1437" dirty="0">
                <a:latin typeface="Gill Sans MT"/>
                <a:cs typeface="Gill Sans MT"/>
              </a:rPr>
              <a:t> </a:t>
            </a:r>
            <a:r>
              <a:rPr lang="id-ID" sz="3200" i="1" baseline="1437" dirty="0">
                <a:latin typeface="Gill Sans MT"/>
                <a:cs typeface="Gill Sans MT"/>
              </a:rPr>
              <a:t>/ Re</a:t>
            </a:r>
            <a:r>
              <a:rPr lang="id-ID" sz="3200" i="1" spc="-3" baseline="1437" dirty="0">
                <a:latin typeface="Gill Sans MT"/>
                <a:cs typeface="Gill Sans MT"/>
              </a:rPr>
              <a:t>l</a:t>
            </a:r>
            <a:r>
              <a:rPr lang="id-ID" sz="3200" i="1" baseline="1437" dirty="0">
                <a:latin typeface="Gill Sans MT"/>
                <a:cs typeface="Gill Sans MT"/>
              </a:rPr>
              <a:t>at</a:t>
            </a:r>
            <a:r>
              <a:rPr lang="id-ID" sz="3200" i="1" spc="-7" baseline="1437" dirty="0">
                <a:latin typeface="Gill Sans MT"/>
                <a:cs typeface="Gill Sans MT"/>
              </a:rPr>
              <a:t>i</a:t>
            </a:r>
            <a:r>
              <a:rPr lang="id-ID" sz="3200" i="1" baseline="1437" dirty="0">
                <a:latin typeface="Gill Sans MT"/>
                <a:cs typeface="Gill Sans MT"/>
              </a:rPr>
              <a:t>ons</a:t>
            </a:r>
            <a:r>
              <a:rPr lang="id-ID" sz="3200" i="1" spc="-3" baseline="1437" dirty="0">
                <a:latin typeface="Gill Sans MT"/>
                <a:cs typeface="Gill Sans MT"/>
              </a:rPr>
              <a:t>h</a:t>
            </a:r>
            <a:r>
              <a:rPr lang="id-ID" sz="3200" i="1" baseline="1437" dirty="0">
                <a:latin typeface="Gill Sans MT"/>
                <a:cs typeface="Gill Sans MT"/>
              </a:rPr>
              <a:t>ip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298713"/>
            <a:ext cx="7430051" cy="408956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Dependency</a:t>
            </a:r>
            <a:r>
              <a:rPr lang="en-US" sz="2000" dirty="0"/>
              <a:t>,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semantik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yang mana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</a:t>
            </a:r>
            <a:r>
              <a:rPr lang="en-US" sz="2000" dirty="0" err="1"/>
              <a:t>berubah</a:t>
            </a:r>
            <a:r>
              <a:rPr lang="en-US" sz="2000" dirty="0"/>
              <a:t> </a:t>
            </a:r>
            <a:r>
              <a:rPr lang="en-US" sz="2000" dirty="0" err="1"/>
              <a:t>mengakibatkan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</a:t>
            </a:r>
            <a:r>
              <a:rPr lang="en-US" sz="2000" dirty="0" err="1"/>
              <a:t>satunya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berubah</a:t>
            </a:r>
            <a:r>
              <a:rPr lang="en-US" sz="2000" dirty="0"/>
              <a:t> pula.</a:t>
            </a:r>
            <a:endParaRPr lang="id-ID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Association</a:t>
            </a:r>
            <a:r>
              <a:rPr lang="en-US" sz="2000" dirty="0"/>
              <a:t>,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antar</a:t>
            </a:r>
            <a:r>
              <a:rPr lang="en-US" sz="2000" dirty="0"/>
              <a:t> </a:t>
            </a:r>
            <a:r>
              <a:rPr lang="en-US" sz="2000" dirty="0" err="1"/>
              <a:t>benda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struktural</a:t>
            </a:r>
            <a:r>
              <a:rPr lang="en-US" sz="2000" dirty="0"/>
              <a:t> yang </a:t>
            </a:r>
            <a:r>
              <a:rPr lang="en-US" sz="2000" dirty="0" err="1"/>
              <a:t>terhubung</a:t>
            </a:r>
            <a:r>
              <a:rPr lang="en-US" sz="2000" dirty="0"/>
              <a:t> </a:t>
            </a:r>
            <a:r>
              <a:rPr lang="en-US" sz="2000" dirty="0" err="1"/>
              <a:t>diantara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</a:t>
            </a:r>
            <a:r>
              <a:rPr lang="en-US" sz="2000" dirty="0" err="1"/>
              <a:t>dalamkesatuan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endParaRPr lang="id-ID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Generalizations</a:t>
            </a:r>
            <a:r>
              <a:rPr lang="en-US" sz="2000" dirty="0"/>
              <a:t>,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khusus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</a:t>
            </a:r>
            <a:r>
              <a:rPr lang="en-US" sz="2000" dirty="0" err="1"/>
              <a:t>anak</a:t>
            </a:r>
            <a:r>
              <a:rPr lang="en-US" sz="2000" dirty="0"/>
              <a:t> yang </a:t>
            </a:r>
            <a:r>
              <a:rPr lang="en-US" sz="2000" dirty="0" err="1"/>
              <a:t>menggantikan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</a:t>
            </a:r>
            <a:r>
              <a:rPr lang="en-US" sz="2000" dirty="0" err="1"/>
              <a:t>induk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memberikan</a:t>
            </a:r>
            <a:r>
              <a:rPr lang="en-US" sz="2000" dirty="0"/>
              <a:t> </a:t>
            </a:r>
            <a:r>
              <a:rPr lang="en-US" sz="2000" dirty="0" err="1"/>
              <a:t>pengaruhnya</a:t>
            </a:r>
            <a:r>
              <a:rPr lang="en-US" sz="2000" dirty="0"/>
              <a:t> </a:t>
            </a:r>
            <a:r>
              <a:rPr lang="en-US" sz="2000" dirty="0" err="1"/>
              <a:t>dalamhal</a:t>
            </a:r>
            <a:r>
              <a:rPr lang="en-US" sz="2000" dirty="0"/>
              <a:t> </a:t>
            </a:r>
            <a:r>
              <a:rPr lang="en-US" sz="2000" dirty="0" err="1"/>
              <a:t>struktur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tingkah</a:t>
            </a:r>
            <a:r>
              <a:rPr lang="en-US" sz="2000" dirty="0"/>
              <a:t> </a:t>
            </a:r>
            <a:r>
              <a:rPr lang="en-US" sz="2000" dirty="0" err="1"/>
              <a:t>lakunya</a:t>
            </a:r>
            <a:r>
              <a:rPr lang="en-US" sz="2000" dirty="0"/>
              <a:t> </a:t>
            </a:r>
            <a:r>
              <a:rPr lang="en-US" sz="2000" dirty="0" err="1"/>
              <a:t>kepada</a:t>
            </a:r>
            <a:r>
              <a:rPr lang="en-US" sz="2000" dirty="0"/>
              <a:t> </a:t>
            </a:r>
            <a:r>
              <a:rPr lang="en-US" sz="2000" dirty="0" err="1"/>
              <a:t>objek</a:t>
            </a:r>
            <a:r>
              <a:rPr lang="en-US" sz="2000" dirty="0"/>
              <a:t> </a:t>
            </a:r>
            <a:r>
              <a:rPr lang="en-US" sz="2000" dirty="0" err="1"/>
              <a:t>induk</a:t>
            </a:r>
            <a:endParaRPr lang="id-ID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rgbClr val="FF0000"/>
                </a:solidFill>
              </a:rPr>
              <a:t>Realizations</a:t>
            </a:r>
            <a:r>
              <a:rPr lang="en-US" sz="2000" dirty="0"/>
              <a:t>, </a:t>
            </a:r>
            <a:r>
              <a:rPr lang="en-US" sz="2000" dirty="0" err="1"/>
              <a:t>hubungan</a:t>
            </a:r>
            <a:r>
              <a:rPr lang="en-US" sz="2000" dirty="0"/>
              <a:t> </a:t>
            </a:r>
            <a:r>
              <a:rPr lang="en-US" sz="2000" dirty="0" err="1"/>
              <a:t>semantik</a:t>
            </a:r>
            <a:r>
              <a:rPr lang="en-US" sz="2000" dirty="0"/>
              <a:t> </a:t>
            </a:r>
            <a:r>
              <a:rPr lang="en-US" sz="2000" dirty="0" err="1"/>
              <a:t>antar</a:t>
            </a:r>
            <a:r>
              <a:rPr lang="en-US" sz="2000" dirty="0"/>
              <a:t> </a:t>
            </a:r>
            <a:r>
              <a:rPr lang="en-US" sz="2000" dirty="0" err="1"/>
              <a:t>pengelompokkan</a:t>
            </a:r>
            <a:r>
              <a:rPr lang="en-US" sz="2000" dirty="0"/>
              <a:t>    yang </a:t>
            </a:r>
            <a:r>
              <a:rPr lang="en-US" sz="2000" dirty="0" err="1"/>
              <a:t>menjamin</a:t>
            </a:r>
            <a:r>
              <a:rPr lang="en-US" sz="2000" dirty="0"/>
              <a:t> </a:t>
            </a:r>
            <a:r>
              <a:rPr lang="en-US" sz="2000" dirty="0" err="1"/>
              <a:t>adanya</a:t>
            </a:r>
            <a:r>
              <a:rPr lang="en-US" sz="2000" dirty="0"/>
              <a:t> </a:t>
            </a:r>
            <a:r>
              <a:rPr lang="en-US" sz="2000" dirty="0" err="1"/>
              <a:t>ikatan</a:t>
            </a:r>
            <a:r>
              <a:rPr lang="en-US" sz="2000" dirty="0"/>
              <a:t> </a:t>
            </a:r>
            <a:r>
              <a:rPr lang="en-US" sz="2000" dirty="0" err="1"/>
              <a:t>diantaranya</a:t>
            </a:r>
            <a:r>
              <a:rPr lang="en-US" sz="2000" dirty="0"/>
              <a:t> yang </a:t>
            </a:r>
            <a:r>
              <a:rPr lang="en-US" sz="2000" dirty="0" err="1"/>
              <a:t>diwujudkan</a:t>
            </a:r>
            <a:r>
              <a:rPr lang="en-US" sz="2000" dirty="0"/>
              <a:t> </a:t>
            </a:r>
            <a:r>
              <a:rPr lang="en-US" sz="2000" dirty="0" err="1"/>
              <a:t>diantara</a:t>
            </a:r>
            <a:r>
              <a:rPr lang="en-US" sz="2000" dirty="0"/>
              <a:t> interface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kelas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elements, </a:t>
            </a:r>
            <a:r>
              <a:rPr lang="en-US" sz="2000" dirty="0" err="1"/>
              <a:t>serta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use cases </a:t>
            </a:r>
            <a:r>
              <a:rPr lang="en-US" sz="2000" dirty="0" err="1"/>
              <a:t>dan</a:t>
            </a:r>
            <a:r>
              <a:rPr lang="en-US" sz="2000" dirty="0"/>
              <a:t> collaboration</a:t>
            </a:r>
            <a:br>
              <a:rPr lang="en-US" sz="2000" dirty="0"/>
            </a:b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27725570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id-ID" sz="3000" i="1" baseline="1197" dirty="0">
                <a:latin typeface="Gill Sans MT"/>
                <a:cs typeface="Gill Sans MT"/>
              </a:rPr>
              <a:t>Bagan atau Diag</a:t>
            </a:r>
            <a:r>
              <a:rPr lang="id-ID" sz="3000" i="1" spc="-33" baseline="1197" dirty="0">
                <a:latin typeface="Gill Sans MT"/>
                <a:cs typeface="Gill Sans MT"/>
              </a:rPr>
              <a:t>r</a:t>
            </a:r>
            <a:r>
              <a:rPr lang="id-ID" sz="3000" i="1" baseline="1197" dirty="0">
                <a:latin typeface="Gill Sans MT"/>
                <a:cs typeface="Gill Sans MT"/>
              </a:rPr>
              <a:t>ams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1880981"/>
            <a:ext cx="6447501" cy="3507292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800" dirty="0"/>
              <a:t>Use Case (</a:t>
            </a:r>
            <a:r>
              <a:rPr lang="en-US" sz="1800" dirty="0" err="1"/>
              <a:t>aktivitas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Class Diagram (</a:t>
            </a:r>
            <a:r>
              <a:rPr lang="en-US" sz="1800" dirty="0" err="1"/>
              <a:t>kelas-kelas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hub. =</a:t>
            </a:r>
            <a:r>
              <a:rPr lang="en-US" sz="1800" dirty="0" err="1"/>
              <a:t>tabel</a:t>
            </a:r>
            <a:r>
              <a:rPr lang="en-US" sz="1800" dirty="0"/>
              <a:t> = </a:t>
            </a:r>
            <a:r>
              <a:rPr lang="en-US" sz="1800" dirty="0" err="1"/>
              <a:t>relasi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Package diagram (</a:t>
            </a:r>
            <a:r>
              <a:rPr lang="en-US" sz="1800" dirty="0" err="1"/>
              <a:t>elemen</a:t>
            </a:r>
            <a:r>
              <a:rPr lang="en-US" sz="1800" dirty="0"/>
              <a:t> </a:t>
            </a:r>
            <a:r>
              <a:rPr lang="en-US" sz="1800" dirty="0" err="1"/>
              <a:t>logika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Sequence diagram (</a:t>
            </a:r>
            <a:r>
              <a:rPr lang="en-US" sz="1800" dirty="0" err="1"/>
              <a:t>operasi</a:t>
            </a:r>
            <a:r>
              <a:rPr lang="en-US" sz="1800" dirty="0"/>
              <a:t> </a:t>
            </a:r>
            <a:r>
              <a:rPr lang="en-US" sz="1800" dirty="0" err="1"/>
              <a:t>berdasarkan</a:t>
            </a:r>
            <a:r>
              <a:rPr lang="en-US" sz="1800" dirty="0"/>
              <a:t> </a:t>
            </a:r>
            <a:r>
              <a:rPr lang="en-US" sz="1800" dirty="0" err="1"/>
              <a:t>waktu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Collaboration diagram (</a:t>
            </a:r>
            <a:r>
              <a:rPr lang="en-US" sz="1800" dirty="0" err="1"/>
              <a:t>informasi</a:t>
            </a:r>
            <a:r>
              <a:rPr lang="en-US" sz="1800" dirty="0"/>
              <a:t> </a:t>
            </a:r>
            <a:r>
              <a:rPr lang="en-US" sz="1800" dirty="0" err="1"/>
              <a:t>sama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sequ-objek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 err="1"/>
              <a:t>Statechart</a:t>
            </a:r>
            <a:r>
              <a:rPr lang="en-US" sz="1800" dirty="0"/>
              <a:t> diagram (</a:t>
            </a:r>
            <a:r>
              <a:rPr lang="en-US" sz="1800" dirty="0" err="1"/>
              <a:t>transisi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Activity Diagram (</a:t>
            </a:r>
            <a:r>
              <a:rPr lang="en-US" sz="1800" dirty="0" err="1"/>
              <a:t>aktivitas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proses </a:t>
            </a:r>
            <a:r>
              <a:rPr lang="en-US" sz="1800" dirty="0" err="1"/>
              <a:t>tunggal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Component Diagram (</a:t>
            </a:r>
            <a:r>
              <a:rPr lang="en-US" sz="1800" dirty="0" err="1"/>
              <a:t>kode</a:t>
            </a:r>
            <a:r>
              <a:rPr lang="en-US" sz="1800" dirty="0"/>
              <a:t> </a:t>
            </a:r>
            <a:r>
              <a:rPr lang="en-US" sz="1800" dirty="0" err="1"/>
              <a:t>kode</a:t>
            </a:r>
            <a:r>
              <a:rPr lang="en-US" sz="1800" dirty="0"/>
              <a:t> </a:t>
            </a:r>
            <a:r>
              <a:rPr lang="en-US" sz="1800" dirty="0" err="1"/>
              <a:t>modul</a:t>
            </a:r>
            <a:r>
              <a:rPr lang="en-US" sz="1800" dirty="0"/>
              <a:t>)</a:t>
            </a:r>
            <a:endParaRPr lang="id-ID" sz="1800" dirty="0"/>
          </a:p>
          <a:p>
            <a:pPr marL="342900" indent="-342900">
              <a:buFont typeface="+mj-lt"/>
              <a:buAutoNum type="arabicPeriod"/>
            </a:pPr>
            <a:r>
              <a:rPr lang="en-US" sz="1800" dirty="0"/>
              <a:t>Deployment Diagram (</a:t>
            </a:r>
            <a:r>
              <a:rPr lang="en-US" sz="1800" dirty="0" err="1"/>
              <a:t>konfigurasi</a:t>
            </a:r>
            <a:r>
              <a:rPr lang="en-US" sz="1800" dirty="0"/>
              <a:t> </a:t>
            </a:r>
            <a:r>
              <a:rPr lang="en-US" sz="1800" dirty="0" err="1"/>
              <a:t>fisik</a:t>
            </a:r>
            <a:r>
              <a:rPr lang="en-US" sz="1800" dirty="0"/>
              <a:t> hardware </a:t>
            </a:r>
            <a:r>
              <a:rPr lang="en-US" sz="1800" dirty="0" err="1"/>
              <a:t>dan</a:t>
            </a:r>
            <a:r>
              <a:rPr lang="en-US" sz="1800" dirty="0"/>
              <a:t> software)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2008044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D77295-2301-4BE0-B71C-195356248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484" y="1060847"/>
            <a:ext cx="5750719" cy="473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3733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9A4D0-987B-41FE-8524-71B92759D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109FDD-822F-47EB-891C-56F08C55E1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Use case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gambaran</a:t>
            </a:r>
            <a:r>
              <a:rPr lang="en-US" sz="1800" dirty="0"/>
              <a:t> </a:t>
            </a:r>
            <a:r>
              <a:rPr lang="en-US" sz="1800" dirty="0" err="1"/>
              <a:t>fungsionalitas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system, </a:t>
            </a:r>
            <a:r>
              <a:rPr lang="en-US" sz="1800" dirty="0" err="1"/>
              <a:t>sehingga</a:t>
            </a:r>
            <a:r>
              <a:rPr lang="en-US" sz="1800" dirty="0"/>
              <a:t> customer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pengguna</a:t>
            </a:r>
            <a:r>
              <a:rPr lang="en-US" sz="1800" dirty="0"/>
              <a:t> system </a:t>
            </a:r>
            <a:r>
              <a:rPr lang="en-US" sz="1800" dirty="0" err="1"/>
              <a:t>mengerti</a:t>
            </a:r>
            <a:r>
              <a:rPr lang="en-US" sz="1800" dirty="0"/>
              <a:t> </a:t>
            </a:r>
            <a:r>
              <a:rPr lang="en-US" sz="1800" dirty="0" err="1"/>
              <a:t>kegunaan</a:t>
            </a:r>
            <a:r>
              <a:rPr lang="en-US" sz="1800" dirty="0"/>
              <a:t> system yang </a:t>
            </a:r>
            <a:r>
              <a:rPr lang="en-US" sz="1800" dirty="0" err="1"/>
              <a:t>akan</a:t>
            </a:r>
            <a:r>
              <a:rPr lang="en-US" sz="1800" dirty="0"/>
              <a:t> </a:t>
            </a:r>
            <a:r>
              <a:rPr lang="en-US" sz="1800" dirty="0" err="1"/>
              <a:t>dibangun</a:t>
            </a:r>
            <a:endParaRPr lang="en-US" sz="1800" dirty="0"/>
          </a:p>
          <a:p>
            <a:r>
              <a:rPr lang="en-US" sz="1800" dirty="0"/>
              <a:t>Use case diagram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penggambaran</a:t>
            </a:r>
            <a:r>
              <a:rPr lang="en-US" sz="1800" dirty="0"/>
              <a:t> system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sudut</a:t>
            </a:r>
            <a:r>
              <a:rPr lang="en-US" sz="1800" dirty="0"/>
              <a:t> user, </a:t>
            </a:r>
            <a:r>
              <a:rPr lang="en-US" sz="1800" dirty="0" err="1"/>
              <a:t>sehingga</a:t>
            </a:r>
            <a:r>
              <a:rPr lang="en-US" sz="1800" dirty="0"/>
              <a:t> </a:t>
            </a:r>
            <a:r>
              <a:rPr lang="en-US" sz="1800" dirty="0" err="1"/>
              <a:t>pembuatan</a:t>
            </a:r>
            <a:r>
              <a:rPr lang="en-US" sz="1800" dirty="0"/>
              <a:t> use case </a:t>
            </a:r>
            <a:r>
              <a:rPr lang="en-US" sz="1800" dirty="0" err="1"/>
              <a:t>lebih</a:t>
            </a:r>
            <a:r>
              <a:rPr lang="en-US" sz="1800" dirty="0"/>
              <a:t> </a:t>
            </a:r>
            <a:r>
              <a:rPr lang="en-US" sz="1800" dirty="0" err="1"/>
              <a:t>dititikberatkan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fungsionalitas</a:t>
            </a:r>
            <a:r>
              <a:rPr lang="en-US" sz="1800" dirty="0"/>
              <a:t> yang </a:t>
            </a:r>
            <a:r>
              <a:rPr lang="en-US" sz="1800" dirty="0" err="1"/>
              <a:t>ada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system, </a:t>
            </a:r>
            <a:r>
              <a:rPr lang="en-US" sz="1800" dirty="0" err="1"/>
              <a:t>bukan</a:t>
            </a:r>
            <a:r>
              <a:rPr lang="en-US" sz="1800" dirty="0"/>
              <a:t> </a:t>
            </a:r>
            <a:r>
              <a:rPr lang="en-US" sz="1800" dirty="0" err="1"/>
              <a:t>berdasarkan</a:t>
            </a:r>
            <a:r>
              <a:rPr lang="en-US" sz="1800" dirty="0"/>
              <a:t> </a:t>
            </a:r>
            <a:r>
              <a:rPr lang="en-US" sz="1800" dirty="0" err="1"/>
              <a:t>alur</a:t>
            </a:r>
            <a:r>
              <a:rPr lang="en-US" sz="1800" dirty="0"/>
              <a:t> </a:t>
            </a:r>
            <a:r>
              <a:rPr lang="en-US" sz="1800" dirty="0" err="1"/>
              <a:t>kegiatan</a:t>
            </a:r>
            <a:r>
              <a:rPr lang="en-US" sz="1800" dirty="0"/>
              <a:t> system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3424772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Actor</a:t>
            </a:r>
          </a:p>
          <a:p>
            <a:r>
              <a:rPr lang="en-US" sz="1800" dirty="0"/>
              <a:t>Use case</a:t>
            </a:r>
          </a:p>
          <a:p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4222090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b="1" dirty="0">
                <a:solidFill>
                  <a:srgbClr val="FF0000"/>
                </a:solidFill>
              </a:rPr>
              <a:t>Actor</a:t>
            </a:r>
          </a:p>
          <a:p>
            <a:r>
              <a:rPr lang="en-US" sz="1800" dirty="0"/>
              <a:t>Use case</a:t>
            </a:r>
          </a:p>
          <a:p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16288" y="2486026"/>
            <a:ext cx="3590352" cy="2902247"/>
          </a:xfrm>
        </p:spPr>
        <p:txBody>
          <a:bodyPr>
            <a:noAutofit/>
          </a:bodyPr>
          <a:lstStyle/>
          <a:p>
            <a:r>
              <a:rPr lang="en-US" sz="1800" dirty="0"/>
              <a:t>Actor </a:t>
            </a:r>
            <a:r>
              <a:rPr lang="en-US" sz="1800" dirty="0" err="1"/>
              <a:t>bukanlah</a:t>
            </a:r>
            <a:r>
              <a:rPr lang="en-US" sz="1800" dirty="0"/>
              <a:t> </a:t>
            </a:r>
            <a:r>
              <a:rPr lang="en-US" sz="1800" dirty="0" err="1"/>
              <a:t>bagian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use case diagram, </a:t>
            </a:r>
            <a:r>
              <a:rPr lang="en-US" sz="1800" dirty="0" err="1"/>
              <a:t>namun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terciptanya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use case diagram </a:t>
            </a:r>
            <a:r>
              <a:rPr lang="en-US" sz="1800" dirty="0" err="1"/>
              <a:t>diperlukan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actor </a:t>
            </a:r>
            <a:r>
              <a:rPr lang="en-US" sz="1800" dirty="0" err="1"/>
              <a:t>dimana</a:t>
            </a:r>
            <a:r>
              <a:rPr lang="en-US" sz="1800" dirty="0"/>
              <a:t> actor </a:t>
            </a:r>
            <a:r>
              <a:rPr lang="en-US" sz="1800" dirty="0" err="1"/>
              <a:t>tersebut</a:t>
            </a:r>
            <a:r>
              <a:rPr lang="en-US" sz="1800" dirty="0"/>
              <a:t> </a:t>
            </a:r>
            <a:r>
              <a:rPr lang="en-US" sz="1800" dirty="0" err="1"/>
              <a:t>mempresentasikan</a:t>
            </a:r>
            <a:r>
              <a:rPr lang="en-US" sz="1800" dirty="0"/>
              <a:t> </a:t>
            </a:r>
            <a:r>
              <a:rPr lang="en-US" sz="1800" dirty="0" err="1"/>
              <a:t>seorang</a:t>
            </a:r>
            <a:r>
              <a:rPr lang="en-US" sz="1800" dirty="0"/>
              <a:t>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sesuatu</a:t>
            </a:r>
            <a:r>
              <a:rPr lang="en-US" sz="1800" dirty="0"/>
              <a:t> (</a:t>
            </a:r>
            <a:r>
              <a:rPr lang="en-US" sz="1800" dirty="0" err="1"/>
              <a:t>seperti</a:t>
            </a:r>
            <a:r>
              <a:rPr lang="en-US" sz="1800" dirty="0"/>
              <a:t> </a:t>
            </a:r>
            <a:r>
              <a:rPr lang="en-US" sz="1800" dirty="0" err="1"/>
              <a:t>perangkat</a:t>
            </a:r>
            <a:r>
              <a:rPr lang="en-US" sz="1800" dirty="0"/>
              <a:t>, </a:t>
            </a:r>
            <a:r>
              <a:rPr lang="en-US" sz="1800" dirty="0" err="1"/>
              <a:t>sistem</a:t>
            </a:r>
            <a:r>
              <a:rPr lang="en-US" sz="1800" dirty="0"/>
              <a:t> lain) yang </a:t>
            </a:r>
            <a:r>
              <a:rPr lang="en-US" sz="1800" dirty="0" err="1"/>
              <a:t>berinteraksi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system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1997884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b="1" dirty="0">
                <a:solidFill>
                  <a:srgbClr val="FF0000"/>
                </a:solidFill>
              </a:rPr>
              <a:t>Actor</a:t>
            </a:r>
          </a:p>
          <a:p>
            <a:r>
              <a:rPr lang="en-US" sz="1800" dirty="0"/>
              <a:t>Use case</a:t>
            </a:r>
          </a:p>
          <a:p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16288" y="2486026"/>
            <a:ext cx="3590352" cy="2902247"/>
          </a:xfrm>
        </p:spPr>
        <p:txBody>
          <a:bodyPr>
            <a:noAutofit/>
          </a:bodyPr>
          <a:lstStyle/>
          <a:p>
            <a:r>
              <a:rPr lang="en-US" sz="1800" dirty="0"/>
              <a:t>Actor </a:t>
            </a:r>
            <a:r>
              <a:rPr lang="en-US" sz="1800" dirty="0" err="1"/>
              <a:t>digambarkan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stick man</a:t>
            </a:r>
          </a:p>
          <a:p>
            <a:r>
              <a:rPr lang="en-US" sz="1800" dirty="0"/>
              <a:t>Actor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digambarkan</a:t>
            </a:r>
            <a:r>
              <a:rPr lang="en-US" sz="1800" dirty="0"/>
              <a:t> </a:t>
            </a:r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umum</a:t>
            </a:r>
            <a:r>
              <a:rPr lang="en-US" sz="1800" dirty="0"/>
              <a:t>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spesifik</a:t>
            </a:r>
            <a:r>
              <a:rPr lang="en-US" sz="1800" dirty="0"/>
              <a:t>, </a:t>
            </a:r>
            <a:r>
              <a:rPr lang="en-US" sz="1800" dirty="0" err="1"/>
              <a:t>dimana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membedakannya</a:t>
            </a:r>
            <a:r>
              <a:rPr lang="en-US" sz="1800" dirty="0"/>
              <a:t> </a:t>
            </a:r>
            <a:r>
              <a:rPr lang="en-US" sz="1800" dirty="0" err="1"/>
              <a:t>kita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menggunakan</a:t>
            </a:r>
            <a:r>
              <a:rPr lang="en-US" sz="1800" dirty="0"/>
              <a:t> relationship</a:t>
            </a:r>
            <a:endParaRPr lang="id-ID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C8A8A3-5FCB-4BE9-81B1-FB1C75469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161" y="4625871"/>
            <a:ext cx="251222" cy="78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045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Actor</a:t>
            </a:r>
          </a:p>
          <a:p>
            <a:r>
              <a:rPr lang="en-US" sz="1800" b="1" dirty="0">
                <a:solidFill>
                  <a:srgbClr val="FF0000"/>
                </a:solidFill>
              </a:rPr>
              <a:t>Use case</a:t>
            </a:r>
          </a:p>
          <a:p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16288" y="2486026"/>
            <a:ext cx="3590352" cy="2902247"/>
          </a:xfrm>
        </p:spPr>
        <p:txBody>
          <a:bodyPr>
            <a:noAutofit/>
          </a:bodyPr>
          <a:lstStyle/>
          <a:p>
            <a:r>
              <a:rPr lang="en-US" sz="1800" dirty="0"/>
              <a:t>Use case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bentuk</a:t>
            </a:r>
            <a:r>
              <a:rPr lang="en-US" sz="1800" dirty="0"/>
              <a:t> </a:t>
            </a:r>
            <a:r>
              <a:rPr lang="en-US" sz="1800" dirty="0" err="1"/>
              <a:t>fungsionalitas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system. </a:t>
            </a:r>
          </a:p>
          <a:p>
            <a:r>
              <a:rPr lang="en-US" sz="1800" dirty="0"/>
              <a:t>Use case juga </a:t>
            </a:r>
            <a:r>
              <a:rPr lang="en-US" sz="1800" dirty="0" err="1"/>
              <a:t>merupakan</a:t>
            </a:r>
            <a:r>
              <a:rPr lang="en-US" sz="1800" dirty="0"/>
              <a:t> dialog </a:t>
            </a:r>
            <a:r>
              <a:rPr lang="en-US" sz="1800" dirty="0" err="1"/>
              <a:t>antara</a:t>
            </a:r>
            <a:r>
              <a:rPr lang="en-US" sz="1800" dirty="0"/>
              <a:t> actor </a:t>
            </a:r>
            <a:r>
              <a:rPr lang="en-US" sz="1800" dirty="0" err="1"/>
              <a:t>dan</a:t>
            </a:r>
            <a:r>
              <a:rPr lang="en-US" sz="1800" dirty="0"/>
              <a:t> system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25034980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Actor</a:t>
            </a:r>
          </a:p>
          <a:p>
            <a:r>
              <a:rPr lang="en-US" sz="1800" b="1" dirty="0">
                <a:solidFill>
                  <a:srgbClr val="FF0000"/>
                </a:solidFill>
              </a:rPr>
              <a:t>Use case</a:t>
            </a:r>
          </a:p>
          <a:p>
            <a:r>
              <a:rPr lang="en-US" sz="1800" dirty="0" err="1"/>
              <a:t>Relasi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326130" y="2486026"/>
            <a:ext cx="4080510" cy="29022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/>
              <a:t>Cara </a:t>
            </a:r>
            <a:r>
              <a:rPr lang="en-US" sz="1800" b="1" dirty="0" err="1"/>
              <a:t>menentukan</a:t>
            </a:r>
            <a:r>
              <a:rPr lang="en-US" sz="1800" b="1" dirty="0"/>
              <a:t> use case </a:t>
            </a:r>
            <a:r>
              <a:rPr lang="en-US" sz="1800" b="1" dirty="0" err="1"/>
              <a:t>pada</a:t>
            </a:r>
            <a:r>
              <a:rPr lang="en-US" sz="1800" b="1" dirty="0"/>
              <a:t> system</a:t>
            </a:r>
          </a:p>
          <a:p>
            <a:r>
              <a:rPr lang="en-US" sz="1800" dirty="0"/>
              <a:t>Pola </a:t>
            </a:r>
            <a:r>
              <a:rPr lang="en-US" sz="1800" dirty="0" err="1"/>
              <a:t>perilaku</a:t>
            </a:r>
            <a:r>
              <a:rPr lang="en-US" sz="1800" dirty="0"/>
              <a:t> </a:t>
            </a:r>
            <a:r>
              <a:rPr lang="en-US" sz="1800" dirty="0" err="1"/>
              <a:t>perangkat</a:t>
            </a:r>
            <a:r>
              <a:rPr lang="en-US" sz="1800" dirty="0"/>
              <a:t> </a:t>
            </a:r>
            <a:r>
              <a:rPr lang="en-US" sz="1800" dirty="0" err="1"/>
              <a:t>lunak</a:t>
            </a:r>
            <a:r>
              <a:rPr lang="en-US" sz="1800" dirty="0"/>
              <a:t> </a:t>
            </a:r>
            <a:r>
              <a:rPr lang="en-US" sz="1800" dirty="0" err="1"/>
              <a:t>aplikasi</a:t>
            </a:r>
            <a:endParaRPr lang="en-US" sz="1800" dirty="0"/>
          </a:p>
          <a:p>
            <a:r>
              <a:rPr lang="en-US" sz="1800" dirty="0" err="1"/>
              <a:t>Gambaran</a:t>
            </a:r>
            <a:r>
              <a:rPr lang="en-US" sz="1800" dirty="0"/>
              <a:t> </a:t>
            </a:r>
            <a:r>
              <a:rPr lang="en-US" sz="1800" dirty="0" err="1"/>
              <a:t>tugas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sebuah</a:t>
            </a:r>
            <a:r>
              <a:rPr lang="en-US" sz="1800" dirty="0"/>
              <a:t> actor</a:t>
            </a:r>
          </a:p>
          <a:p>
            <a:r>
              <a:rPr lang="en-US" sz="1800" dirty="0"/>
              <a:t>System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benda</a:t>
            </a:r>
            <a:r>
              <a:rPr lang="en-US" sz="1800" dirty="0"/>
              <a:t> yang </a:t>
            </a:r>
            <a:r>
              <a:rPr lang="en-US" sz="1800" dirty="0" err="1"/>
              <a:t>memberikan</a:t>
            </a:r>
            <a:r>
              <a:rPr lang="en-US" sz="1800" dirty="0"/>
              <a:t> </a:t>
            </a:r>
            <a:r>
              <a:rPr lang="en-US" sz="1800" dirty="0" err="1"/>
              <a:t>sesuatu</a:t>
            </a:r>
            <a:r>
              <a:rPr lang="en-US" sz="1800" dirty="0"/>
              <a:t> yang </a:t>
            </a:r>
            <a:r>
              <a:rPr lang="en-US" sz="1800" dirty="0" err="1"/>
              <a:t>bernilai</a:t>
            </a:r>
            <a:r>
              <a:rPr lang="en-US" sz="1800" dirty="0"/>
              <a:t> </a:t>
            </a:r>
            <a:r>
              <a:rPr lang="en-US" sz="1800" dirty="0" err="1"/>
              <a:t>kepada</a:t>
            </a:r>
            <a:r>
              <a:rPr lang="en-US" sz="1800" dirty="0"/>
              <a:t> actor</a:t>
            </a:r>
          </a:p>
          <a:p>
            <a:r>
              <a:rPr lang="en-US" sz="1800" dirty="0" err="1"/>
              <a:t>Apa</a:t>
            </a:r>
            <a:r>
              <a:rPr lang="en-US" sz="1800" dirty="0"/>
              <a:t> yang </a:t>
            </a:r>
            <a:r>
              <a:rPr lang="en-US" sz="1800" dirty="0" err="1"/>
              <a:t>dikerjakan</a:t>
            </a:r>
            <a:r>
              <a:rPr lang="en-US" sz="1800" dirty="0"/>
              <a:t> </a:t>
            </a:r>
            <a:r>
              <a:rPr lang="en-US" sz="1800" dirty="0" err="1"/>
              <a:t>oleh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</a:t>
            </a:r>
            <a:r>
              <a:rPr lang="en-US" sz="1800" dirty="0" err="1"/>
              <a:t>perangkat</a:t>
            </a:r>
            <a:r>
              <a:rPr lang="en-US" sz="1800" dirty="0"/>
              <a:t> </a:t>
            </a:r>
            <a:r>
              <a:rPr lang="en-US" sz="1800" dirty="0" err="1"/>
              <a:t>lunak</a:t>
            </a:r>
            <a:endParaRPr lang="id-ID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391168-4D77-40BC-A246-B3090DAF6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45" y="4609501"/>
            <a:ext cx="1230250" cy="5020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2512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Actor</a:t>
            </a:r>
          </a:p>
          <a:p>
            <a:r>
              <a:rPr lang="en-US" sz="1800" dirty="0">
                <a:solidFill>
                  <a:schemeClr val="tx1"/>
                </a:solidFill>
              </a:rPr>
              <a:t>Use case</a:t>
            </a:r>
          </a:p>
          <a:p>
            <a:r>
              <a:rPr lang="en-US" sz="1800" b="1" dirty="0" err="1">
                <a:solidFill>
                  <a:srgbClr val="FF0000"/>
                </a:solidFill>
              </a:rPr>
              <a:t>Relasi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dalam</a:t>
            </a:r>
            <a:r>
              <a:rPr lang="en-US" sz="1800" b="1" dirty="0">
                <a:solidFill>
                  <a:srgbClr val="FF0000"/>
                </a:solidFill>
              </a:rPr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46145" y="2486026"/>
            <a:ext cx="3960495" cy="29022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/>
              <a:t>Ada </a:t>
            </a:r>
            <a:r>
              <a:rPr lang="en-US" sz="1800" b="1" dirty="0" err="1"/>
              <a:t>beberapa</a:t>
            </a:r>
            <a:r>
              <a:rPr lang="en-US" sz="1800" b="1" dirty="0"/>
              <a:t> </a:t>
            </a:r>
            <a:r>
              <a:rPr lang="en-US" sz="1800" b="1" dirty="0" err="1"/>
              <a:t>relasi</a:t>
            </a:r>
            <a:r>
              <a:rPr lang="en-US" sz="1800" b="1" dirty="0"/>
              <a:t> yang </a:t>
            </a:r>
            <a:r>
              <a:rPr lang="en-US" sz="1800" b="1" dirty="0" err="1"/>
              <a:t>terdapat</a:t>
            </a:r>
            <a:r>
              <a:rPr lang="en-US" sz="1800" b="1" dirty="0"/>
              <a:t> </a:t>
            </a:r>
            <a:r>
              <a:rPr lang="en-US" sz="1800" b="1" dirty="0" err="1"/>
              <a:t>dalam</a:t>
            </a:r>
            <a:r>
              <a:rPr lang="en-US" sz="1800" b="1" dirty="0"/>
              <a:t> use case diagram</a:t>
            </a:r>
          </a:p>
          <a:p>
            <a:r>
              <a:rPr lang="en-US" sz="1800" dirty="0"/>
              <a:t>Association, </a:t>
            </a:r>
            <a:r>
              <a:rPr lang="en-US" sz="1800" dirty="0" err="1"/>
              <a:t>menghubungkan</a:t>
            </a:r>
            <a:r>
              <a:rPr lang="en-US" sz="1800" dirty="0"/>
              <a:t> link </a:t>
            </a:r>
            <a:r>
              <a:rPr lang="en-US" sz="1800" dirty="0" err="1"/>
              <a:t>antar</a:t>
            </a:r>
            <a:r>
              <a:rPr lang="en-US" sz="1800" dirty="0"/>
              <a:t> </a:t>
            </a:r>
            <a:r>
              <a:rPr lang="en-US" sz="1800" dirty="0" err="1"/>
              <a:t>elemen</a:t>
            </a:r>
            <a:endParaRPr lang="en-US" sz="1800" dirty="0"/>
          </a:p>
          <a:p>
            <a:r>
              <a:rPr lang="en-US" sz="1800" dirty="0"/>
              <a:t>Generalization, (inheritance/</a:t>
            </a:r>
            <a:r>
              <a:rPr lang="en-US" sz="1800" dirty="0" err="1"/>
              <a:t>pewarisan</a:t>
            </a:r>
            <a:r>
              <a:rPr lang="en-US" sz="1800" dirty="0"/>
              <a:t>) </a:t>
            </a:r>
            <a:r>
              <a:rPr lang="en-US" sz="1800" dirty="0" err="1"/>
              <a:t>artinya</a:t>
            </a:r>
            <a:r>
              <a:rPr lang="en-US" sz="1800" dirty="0"/>
              <a:t> </a:t>
            </a:r>
            <a:r>
              <a:rPr lang="en-US" sz="1800" dirty="0" err="1"/>
              <a:t>sebuah</a:t>
            </a:r>
            <a:r>
              <a:rPr lang="en-US" sz="1800" dirty="0"/>
              <a:t> </a:t>
            </a:r>
            <a:r>
              <a:rPr lang="en-US" sz="1800" dirty="0" err="1"/>
              <a:t>elemen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spesialisasi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elemen</a:t>
            </a:r>
            <a:r>
              <a:rPr lang="en-US" sz="1800" dirty="0"/>
              <a:t> lain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805629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Actor</a:t>
            </a:r>
          </a:p>
          <a:p>
            <a:r>
              <a:rPr lang="en-US" sz="1800" dirty="0">
                <a:solidFill>
                  <a:schemeClr val="tx1"/>
                </a:solidFill>
              </a:rPr>
              <a:t>Use case</a:t>
            </a:r>
          </a:p>
          <a:p>
            <a:r>
              <a:rPr lang="en-US" sz="1800" b="1" dirty="0" err="1">
                <a:solidFill>
                  <a:srgbClr val="FF0000"/>
                </a:solidFill>
              </a:rPr>
              <a:t>Relasi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dalam</a:t>
            </a:r>
            <a:r>
              <a:rPr lang="en-US" sz="1800" b="1" dirty="0">
                <a:solidFill>
                  <a:srgbClr val="FF0000"/>
                </a:solidFill>
              </a:rPr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63290" y="2486026"/>
            <a:ext cx="3943350" cy="29022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/>
              <a:t>Ada </a:t>
            </a:r>
            <a:r>
              <a:rPr lang="en-US" sz="1800" b="1" dirty="0" err="1"/>
              <a:t>beberapa</a:t>
            </a:r>
            <a:r>
              <a:rPr lang="en-US" sz="1800" b="1" dirty="0"/>
              <a:t> </a:t>
            </a:r>
            <a:r>
              <a:rPr lang="en-US" sz="1800" b="1" dirty="0" err="1"/>
              <a:t>relasi</a:t>
            </a:r>
            <a:r>
              <a:rPr lang="en-US" sz="1800" b="1" dirty="0"/>
              <a:t> yang </a:t>
            </a:r>
            <a:r>
              <a:rPr lang="en-US" sz="1800" b="1" dirty="0" err="1"/>
              <a:t>terdapat</a:t>
            </a:r>
            <a:r>
              <a:rPr lang="en-US" sz="1800" b="1" dirty="0"/>
              <a:t> </a:t>
            </a:r>
            <a:r>
              <a:rPr lang="en-US" sz="1800" b="1" dirty="0" err="1"/>
              <a:t>dalam</a:t>
            </a:r>
            <a:r>
              <a:rPr lang="en-US" sz="1800" b="1" dirty="0"/>
              <a:t> use case diagram</a:t>
            </a:r>
          </a:p>
          <a:p>
            <a:r>
              <a:rPr lang="en-US" sz="1800" dirty="0"/>
              <a:t>Dependency, </a:t>
            </a:r>
            <a:r>
              <a:rPr lang="en-US" sz="1800" dirty="0" err="1"/>
              <a:t>elemen</a:t>
            </a:r>
            <a:r>
              <a:rPr lang="en-US" sz="1800" dirty="0"/>
              <a:t> </a:t>
            </a:r>
            <a:r>
              <a:rPr lang="en-US" sz="1800" dirty="0" err="1"/>
              <a:t>bergantung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</a:t>
            </a:r>
            <a:r>
              <a:rPr lang="en-US" sz="1800" dirty="0" err="1"/>
              <a:t>cara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elemen</a:t>
            </a:r>
            <a:r>
              <a:rPr lang="en-US" sz="1800" dirty="0"/>
              <a:t> lain</a:t>
            </a:r>
          </a:p>
          <a:p>
            <a:r>
              <a:rPr lang="en-US" sz="1800" dirty="0" err="1"/>
              <a:t>Aggregration</a:t>
            </a:r>
            <a:r>
              <a:rPr lang="en-US" sz="1800" dirty="0"/>
              <a:t>,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bentuk</a:t>
            </a:r>
            <a:r>
              <a:rPr lang="en-US" sz="1800" dirty="0"/>
              <a:t> </a:t>
            </a:r>
            <a:r>
              <a:rPr lang="en-US" sz="1800" dirty="0" err="1"/>
              <a:t>asosiasi</a:t>
            </a:r>
            <a:r>
              <a:rPr lang="en-US" sz="1800" dirty="0"/>
              <a:t>, </a:t>
            </a:r>
            <a:r>
              <a:rPr lang="en-US" sz="1800" dirty="0" err="1"/>
              <a:t>dimana</a:t>
            </a:r>
            <a:r>
              <a:rPr lang="en-US" sz="1800" dirty="0"/>
              <a:t> </a:t>
            </a:r>
            <a:r>
              <a:rPr lang="en-US" sz="1800" dirty="0" err="1"/>
              <a:t>elemen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berisi</a:t>
            </a:r>
            <a:r>
              <a:rPr lang="en-US" sz="1800" dirty="0"/>
              <a:t> </a:t>
            </a:r>
            <a:r>
              <a:rPr lang="en-US" sz="1800" dirty="0" err="1"/>
              <a:t>elemen</a:t>
            </a:r>
            <a:r>
              <a:rPr lang="en-US" sz="1800" dirty="0"/>
              <a:t> lain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31822781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Actor</a:t>
            </a:r>
          </a:p>
          <a:p>
            <a:r>
              <a:rPr lang="en-US" sz="1800" dirty="0">
                <a:solidFill>
                  <a:schemeClr val="tx1"/>
                </a:solidFill>
              </a:rPr>
              <a:t>Use case</a:t>
            </a:r>
          </a:p>
          <a:p>
            <a:r>
              <a:rPr lang="en-US" sz="1800" b="1" dirty="0" err="1">
                <a:solidFill>
                  <a:srgbClr val="FF0000"/>
                </a:solidFill>
              </a:rPr>
              <a:t>Relasi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dalam</a:t>
            </a:r>
            <a:r>
              <a:rPr lang="en-US" sz="1800" b="1" dirty="0">
                <a:solidFill>
                  <a:srgbClr val="FF0000"/>
                </a:solidFill>
              </a:rPr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377565" y="2486026"/>
            <a:ext cx="4029075" cy="29022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 err="1"/>
              <a:t>Tipe</a:t>
            </a:r>
            <a:r>
              <a:rPr lang="en-US" sz="1800" b="1" dirty="0"/>
              <a:t> </a:t>
            </a:r>
            <a:r>
              <a:rPr lang="en-US" sz="1800" b="1" dirty="0" err="1"/>
              <a:t>relasi</a:t>
            </a:r>
            <a:r>
              <a:rPr lang="en-US" sz="1800" b="1" dirty="0"/>
              <a:t>/stereotype </a:t>
            </a:r>
            <a:r>
              <a:rPr lang="en-US" sz="1800" b="1" dirty="0" err="1"/>
              <a:t>antara</a:t>
            </a:r>
            <a:r>
              <a:rPr lang="en-US" sz="1800" b="1" dirty="0"/>
              <a:t> lain:</a:t>
            </a:r>
          </a:p>
          <a:p>
            <a:r>
              <a:rPr lang="en-US" sz="1800" dirty="0"/>
              <a:t>&lt;&lt;include&gt;&gt; </a:t>
            </a:r>
            <a:r>
              <a:rPr lang="en-US" sz="1800" dirty="0" err="1"/>
              <a:t>yaitu</a:t>
            </a:r>
            <a:r>
              <a:rPr lang="en-US" sz="1800" dirty="0"/>
              <a:t> </a:t>
            </a:r>
            <a:r>
              <a:rPr lang="en-US" sz="1800" dirty="0" err="1"/>
              <a:t>perilaku</a:t>
            </a:r>
            <a:r>
              <a:rPr lang="en-US" sz="1800" dirty="0"/>
              <a:t> yang </a:t>
            </a:r>
            <a:r>
              <a:rPr lang="en-US" sz="1800" dirty="0" err="1"/>
              <a:t>harus</a:t>
            </a:r>
            <a:r>
              <a:rPr lang="en-US" sz="1800" dirty="0"/>
              <a:t> </a:t>
            </a:r>
            <a:r>
              <a:rPr lang="en-US" sz="1800" dirty="0" err="1"/>
              <a:t>terpenuhi</a:t>
            </a:r>
            <a:r>
              <a:rPr lang="en-US" sz="1800" dirty="0"/>
              <a:t> agar </a:t>
            </a:r>
            <a:r>
              <a:rPr lang="en-US" sz="1800" dirty="0" err="1"/>
              <a:t>sebuah</a:t>
            </a:r>
            <a:r>
              <a:rPr lang="en-US" sz="1800" dirty="0"/>
              <a:t> event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terjadi</a:t>
            </a:r>
            <a:r>
              <a:rPr lang="en-US" sz="1800" dirty="0"/>
              <a:t>,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kondisi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use case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bagian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use case </a:t>
            </a:r>
            <a:r>
              <a:rPr lang="en-US" sz="1800" dirty="0" err="1"/>
              <a:t>lainnya</a:t>
            </a:r>
            <a:endParaRPr lang="en-US" sz="1800" dirty="0"/>
          </a:p>
          <a:p>
            <a:r>
              <a:rPr lang="en-US" sz="1800" dirty="0"/>
              <a:t>&lt;&lt;extends&gt;&gt; </a:t>
            </a:r>
            <a:r>
              <a:rPr lang="en-US" sz="1800" dirty="0" err="1"/>
              <a:t>yaitu</a:t>
            </a:r>
            <a:r>
              <a:rPr lang="en-US" sz="1800" dirty="0"/>
              <a:t> </a:t>
            </a:r>
            <a:r>
              <a:rPr lang="en-US" sz="1800" dirty="0" err="1"/>
              <a:t>perilaku</a:t>
            </a:r>
            <a:r>
              <a:rPr lang="en-US" sz="1800" dirty="0"/>
              <a:t> yang </a:t>
            </a:r>
            <a:r>
              <a:rPr lang="en-US" sz="1800" dirty="0" err="1"/>
              <a:t>hanya</a:t>
            </a:r>
            <a:r>
              <a:rPr lang="en-US" sz="1800" dirty="0"/>
              <a:t> </a:t>
            </a:r>
            <a:r>
              <a:rPr lang="en-US" sz="1800" dirty="0" err="1"/>
              <a:t>berjalan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kondisi</a:t>
            </a:r>
            <a:r>
              <a:rPr lang="en-US" sz="1800" dirty="0"/>
              <a:t> </a:t>
            </a:r>
            <a:r>
              <a:rPr lang="en-US" sz="1800" dirty="0" err="1"/>
              <a:t>tertentu</a:t>
            </a:r>
            <a:r>
              <a:rPr lang="en-US" sz="1800" dirty="0"/>
              <a:t>, </a:t>
            </a:r>
            <a:r>
              <a:rPr lang="en-US" sz="1800" dirty="0" err="1"/>
              <a:t>misalnya</a:t>
            </a:r>
            <a:r>
              <a:rPr lang="en-US" sz="1800" dirty="0"/>
              <a:t>: jam alarm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1879742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486026"/>
            <a:ext cx="3139217" cy="2902247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Actor</a:t>
            </a:r>
          </a:p>
          <a:p>
            <a:r>
              <a:rPr lang="en-US" sz="1800" dirty="0">
                <a:solidFill>
                  <a:schemeClr val="tx1"/>
                </a:solidFill>
              </a:rPr>
              <a:t>Use case</a:t>
            </a:r>
          </a:p>
          <a:p>
            <a:r>
              <a:rPr lang="en-US" sz="1800" b="1" dirty="0" err="1">
                <a:solidFill>
                  <a:srgbClr val="FF0000"/>
                </a:solidFill>
              </a:rPr>
              <a:t>Relasi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dalam</a:t>
            </a:r>
            <a:r>
              <a:rPr lang="en-US" sz="1800" b="1" dirty="0">
                <a:solidFill>
                  <a:srgbClr val="FF0000"/>
                </a:solidFill>
              </a:rPr>
              <a:t> use case</a:t>
            </a:r>
          </a:p>
          <a:p>
            <a:r>
              <a:rPr lang="en-US" sz="1800" dirty="0"/>
              <a:t>Use case diagram</a:t>
            </a:r>
            <a:endParaRPr lang="id-ID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B202D2-A02F-44AD-AF00-F1581BE3E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377565" y="2486026"/>
            <a:ext cx="4029075" cy="29022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 err="1"/>
              <a:t>Tipe</a:t>
            </a:r>
            <a:r>
              <a:rPr lang="en-US" sz="1800" b="1" dirty="0"/>
              <a:t> </a:t>
            </a:r>
            <a:r>
              <a:rPr lang="en-US" sz="1800" b="1" dirty="0" err="1"/>
              <a:t>relasi</a:t>
            </a:r>
            <a:r>
              <a:rPr lang="en-US" sz="1800" b="1" dirty="0"/>
              <a:t>/stereotype </a:t>
            </a:r>
            <a:r>
              <a:rPr lang="en-US" sz="1800" b="1" dirty="0" err="1"/>
              <a:t>antara</a:t>
            </a:r>
            <a:r>
              <a:rPr lang="en-US" sz="1800" b="1" dirty="0"/>
              <a:t> lain:</a:t>
            </a:r>
          </a:p>
          <a:p>
            <a:r>
              <a:rPr lang="en-US" sz="1800" dirty="0"/>
              <a:t>&lt;&lt;communicates&gt;&gt; </a:t>
            </a:r>
            <a:r>
              <a:rPr lang="en-US" sz="1800" dirty="0" err="1"/>
              <a:t>biasanya</a:t>
            </a:r>
            <a:r>
              <a:rPr lang="en-US" sz="1800" dirty="0"/>
              <a:t> </a:t>
            </a:r>
            <a:r>
              <a:rPr lang="en-US" sz="1800" dirty="0" err="1"/>
              <a:t>ditambahkan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asosiasi</a:t>
            </a:r>
            <a:r>
              <a:rPr lang="en-US" sz="1800" dirty="0"/>
              <a:t> yang </a:t>
            </a:r>
            <a:r>
              <a:rPr lang="en-US" sz="1800" dirty="0" err="1"/>
              <a:t>menunjukkan</a:t>
            </a:r>
            <a:r>
              <a:rPr lang="en-US" sz="1800" dirty="0"/>
              <a:t> </a:t>
            </a:r>
            <a:r>
              <a:rPr lang="en-US" sz="1800" dirty="0" err="1"/>
              <a:t>asosiasinya</a:t>
            </a:r>
            <a:r>
              <a:rPr lang="en-US" sz="1800" dirty="0"/>
              <a:t> </a:t>
            </a:r>
            <a:r>
              <a:rPr lang="en-US" sz="1800" dirty="0" err="1"/>
              <a:t>yaitu</a:t>
            </a:r>
            <a:r>
              <a:rPr lang="en-US" sz="1800" dirty="0"/>
              <a:t> communicates association</a:t>
            </a:r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24323127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Komponen-komponen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use case diagram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F32E9-5572-4248-AA09-8346C8341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6809" y="2537461"/>
            <a:ext cx="3139217" cy="285081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Actor</a:t>
            </a:r>
          </a:p>
          <a:p>
            <a:r>
              <a:rPr lang="en-US" sz="1800" dirty="0">
                <a:solidFill>
                  <a:schemeClr val="tx1"/>
                </a:solidFill>
              </a:rPr>
              <a:t>Use case</a:t>
            </a:r>
          </a:p>
          <a:p>
            <a:r>
              <a:rPr lang="en-US" sz="1800" dirty="0" err="1">
                <a:solidFill>
                  <a:schemeClr val="tx1"/>
                </a:solidFill>
              </a:rPr>
              <a:t>Relasi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dalam</a:t>
            </a:r>
            <a:r>
              <a:rPr lang="en-US" sz="1800" dirty="0">
                <a:solidFill>
                  <a:schemeClr val="tx1"/>
                </a:solidFill>
              </a:rPr>
              <a:t> use case</a:t>
            </a:r>
          </a:p>
          <a:p>
            <a:r>
              <a:rPr lang="en-US" sz="1800" b="1" dirty="0">
                <a:solidFill>
                  <a:srgbClr val="FF0000"/>
                </a:solidFill>
              </a:rPr>
              <a:t>Use case diagram</a:t>
            </a:r>
            <a:endParaRPr lang="id-ID" sz="1800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BF93A8-0599-4350-81C7-F931F550F7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23167" y="2537461"/>
            <a:ext cx="3532335" cy="2850812"/>
          </a:xfrm>
        </p:spPr>
        <p:txBody>
          <a:bodyPr>
            <a:normAutofit/>
          </a:bodyPr>
          <a:lstStyle/>
          <a:p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gambaran</a:t>
            </a:r>
            <a:r>
              <a:rPr lang="en-US" sz="1800" dirty="0"/>
              <a:t> graphical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beberapa</a:t>
            </a:r>
            <a:r>
              <a:rPr lang="en-US" sz="1800" dirty="0"/>
              <a:t>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  <a:r>
              <a:rPr lang="en-US" sz="1800" dirty="0" err="1"/>
              <a:t>semua</a:t>
            </a:r>
            <a:r>
              <a:rPr lang="en-US" sz="1800" dirty="0"/>
              <a:t> actor, use case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interaksi</a:t>
            </a:r>
            <a:r>
              <a:rPr lang="en-US" sz="1800" dirty="0"/>
              <a:t> </a:t>
            </a:r>
            <a:r>
              <a:rPr lang="en-US" sz="1800" dirty="0" err="1"/>
              <a:t>diantaranya</a:t>
            </a:r>
            <a:r>
              <a:rPr lang="en-US" sz="1800" dirty="0"/>
              <a:t> yang </a:t>
            </a:r>
            <a:r>
              <a:rPr lang="en-US" sz="1800" dirty="0" err="1"/>
              <a:t>memperkenalkan</a:t>
            </a:r>
            <a:r>
              <a:rPr lang="en-US" sz="1800" dirty="0"/>
              <a:t> </a:t>
            </a:r>
            <a:r>
              <a:rPr lang="en-US" sz="1800" dirty="0" err="1"/>
              <a:t>suatu</a:t>
            </a:r>
            <a:r>
              <a:rPr lang="en-US" sz="1800" dirty="0"/>
              <a:t> system</a:t>
            </a:r>
            <a:endParaRPr lang="id-ID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EE0B31-B385-41DF-81F4-F8CA3DE4B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831" y="4269398"/>
            <a:ext cx="3256073" cy="2316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016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: use case diagram ATM</a:t>
            </a:r>
            <a:endParaRPr lang="id-ID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BF93A8-0599-4350-81C7-F931F550F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3061" y="2537461"/>
            <a:ext cx="4909304" cy="28508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 err="1"/>
              <a:t>Skenario</a:t>
            </a:r>
            <a:r>
              <a:rPr lang="en-US" sz="1800" b="1" dirty="0"/>
              <a:t> use case </a:t>
            </a:r>
            <a:r>
              <a:rPr lang="en-US" sz="1800" b="1" dirty="0" err="1"/>
              <a:t>dideskripsikan</a:t>
            </a:r>
            <a:r>
              <a:rPr lang="en-US" sz="1800" b="1" dirty="0"/>
              <a:t> </a:t>
            </a:r>
            <a:r>
              <a:rPr lang="en-US" sz="1800" b="1" dirty="0" err="1"/>
              <a:t>sebagai</a:t>
            </a:r>
            <a:r>
              <a:rPr lang="en-US" sz="1800" b="1" dirty="0"/>
              <a:t> </a:t>
            </a:r>
            <a:r>
              <a:rPr lang="en-US" sz="1800" b="1" dirty="0" err="1"/>
              <a:t>berikut</a:t>
            </a:r>
            <a:r>
              <a:rPr lang="en-US" sz="1800" b="1" dirty="0"/>
              <a:t>:</a:t>
            </a:r>
          </a:p>
          <a:p>
            <a:r>
              <a:rPr lang="en-US" sz="1800" dirty="0"/>
              <a:t>Nama use case: 	</a:t>
            </a:r>
            <a:r>
              <a:rPr lang="en-US" sz="1800" dirty="0" err="1">
                <a:solidFill>
                  <a:srgbClr val="FF0000"/>
                </a:solidFill>
              </a:rPr>
              <a:t>Authentikasi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  <a:r>
              <a:rPr lang="en-US" sz="1800" dirty="0" err="1">
                <a:solidFill>
                  <a:srgbClr val="FF0000"/>
                </a:solidFill>
              </a:rPr>
              <a:t>nasabah</a:t>
            </a:r>
            <a:endParaRPr lang="en-US" sz="1800" dirty="0">
              <a:solidFill>
                <a:srgbClr val="FF0000"/>
              </a:solidFill>
            </a:endParaRPr>
          </a:p>
          <a:p>
            <a:r>
              <a:rPr lang="en-US" sz="1800" dirty="0"/>
              <a:t>Actor:			</a:t>
            </a:r>
            <a:r>
              <a:rPr lang="en-US" sz="1800" dirty="0" err="1"/>
              <a:t>Nasabah</a:t>
            </a:r>
            <a:r>
              <a:rPr lang="en-US" sz="1800" dirty="0"/>
              <a:t>, Bank</a:t>
            </a:r>
          </a:p>
          <a:p>
            <a:r>
              <a:rPr lang="en-US" sz="1800" dirty="0"/>
              <a:t>Type:				Primary</a:t>
            </a:r>
          </a:p>
          <a:p>
            <a:r>
              <a:rPr lang="en-US" sz="1800" dirty="0" err="1"/>
              <a:t>Tujuan</a:t>
            </a:r>
            <a:r>
              <a:rPr lang="en-US" sz="1800" dirty="0"/>
              <a:t>:			</a:t>
            </a:r>
            <a:r>
              <a:rPr lang="en-US" sz="1800" dirty="0" err="1"/>
              <a:t>Verifikasi</a:t>
            </a:r>
            <a:r>
              <a:rPr lang="en-US" sz="1800" dirty="0"/>
              <a:t> </a:t>
            </a:r>
            <a:r>
              <a:rPr lang="en-US" sz="1800" dirty="0" err="1"/>
              <a:t>nasabah</a:t>
            </a:r>
            <a:r>
              <a:rPr lang="en-US" sz="1800" dirty="0"/>
              <a:t> (user)</a:t>
            </a:r>
          </a:p>
          <a:p>
            <a:pPr marL="0" indent="0">
              <a:buNone/>
            </a:pPr>
            <a:endParaRPr lang="id-ID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EE0B31-B385-41DF-81F4-F8CA3DE4B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27" y="2795841"/>
            <a:ext cx="2469334" cy="175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73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: use case diagram ATM</a:t>
            </a:r>
            <a:endParaRPr lang="id-ID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BF93A8-0599-4350-81C7-F931F550F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3061" y="2537461"/>
            <a:ext cx="4909304" cy="28508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800" b="1" dirty="0" err="1"/>
              <a:t>Langkah-langkah</a:t>
            </a:r>
            <a:r>
              <a:rPr lang="en-US" sz="1800" b="1" dirty="0"/>
              <a:t> yang </a:t>
            </a:r>
            <a:r>
              <a:rPr lang="en-US" sz="1800" b="1" dirty="0" err="1"/>
              <a:t>dilakukan</a:t>
            </a:r>
            <a:r>
              <a:rPr lang="en-US" sz="1800" b="1" dirty="0"/>
              <a:t> Actor </a:t>
            </a:r>
            <a:r>
              <a:rPr lang="en-US" sz="1800" b="1" dirty="0" err="1"/>
              <a:t>dan</a:t>
            </a:r>
            <a:r>
              <a:rPr lang="en-US" sz="1800" b="1" dirty="0"/>
              <a:t> </a:t>
            </a:r>
            <a:r>
              <a:rPr lang="en-US" sz="1800" b="1" dirty="0" err="1"/>
              <a:t>Sistem</a:t>
            </a:r>
            <a:r>
              <a:rPr lang="en-US" sz="1800" b="1" dirty="0"/>
              <a:t>:</a:t>
            </a:r>
          </a:p>
          <a:p>
            <a:r>
              <a:rPr lang="en-US" sz="1800" dirty="0"/>
              <a:t>User </a:t>
            </a:r>
            <a:r>
              <a:rPr lang="en-US" sz="1800" dirty="0" err="1"/>
              <a:t>memasukkan</a:t>
            </a:r>
            <a:r>
              <a:rPr lang="en-US" sz="1800" dirty="0"/>
              <a:t> </a:t>
            </a:r>
            <a:r>
              <a:rPr lang="en-US" sz="1800" dirty="0" err="1"/>
              <a:t>kartu</a:t>
            </a:r>
            <a:r>
              <a:rPr lang="en-US" sz="1800" dirty="0"/>
              <a:t> ATM (Actor)</a:t>
            </a:r>
          </a:p>
          <a:p>
            <a:r>
              <a:rPr lang="en-US" sz="1800" dirty="0" err="1"/>
              <a:t>Mesin</a:t>
            </a:r>
            <a:r>
              <a:rPr lang="en-US" sz="1800" dirty="0"/>
              <a:t> ATM </a:t>
            </a:r>
            <a:r>
              <a:rPr lang="en-US" sz="1800" dirty="0" err="1"/>
              <a:t>meminta</a:t>
            </a:r>
            <a:r>
              <a:rPr lang="en-US" sz="1800" dirty="0"/>
              <a:t> no PIN </a:t>
            </a:r>
            <a:r>
              <a:rPr lang="en-US" sz="1800" dirty="0" err="1"/>
              <a:t>dari</a:t>
            </a:r>
            <a:r>
              <a:rPr lang="en-US" sz="1800" dirty="0"/>
              <a:t> user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r>
              <a:rPr lang="en-US" sz="1800" dirty="0"/>
              <a:t>User </a:t>
            </a:r>
            <a:r>
              <a:rPr lang="en-US" sz="1800" dirty="0" err="1"/>
              <a:t>memasukkan</a:t>
            </a:r>
            <a:r>
              <a:rPr lang="en-US" sz="1800" dirty="0"/>
              <a:t> PIN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menekan</a:t>
            </a:r>
            <a:r>
              <a:rPr lang="en-US" sz="1800" dirty="0"/>
              <a:t> OK (Actor)</a:t>
            </a:r>
          </a:p>
          <a:p>
            <a:r>
              <a:rPr lang="en-US" sz="1800" dirty="0" err="1"/>
              <a:t>Mesin</a:t>
            </a:r>
            <a:r>
              <a:rPr lang="en-US" sz="1800" dirty="0"/>
              <a:t> ATM </a:t>
            </a:r>
            <a:r>
              <a:rPr lang="en-US" sz="1800" dirty="0" err="1"/>
              <a:t>memverifikasi</a:t>
            </a:r>
            <a:r>
              <a:rPr lang="en-US" sz="1800" dirty="0"/>
              <a:t> no PIN </a:t>
            </a:r>
            <a:r>
              <a:rPr lang="en-US" sz="1800" dirty="0" err="1"/>
              <a:t>dengan</a:t>
            </a:r>
            <a:r>
              <a:rPr lang="en-US" sz="1800" dirty="0"/>
              <a:t> Bank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r>
              <a:rPr lang="en-US" sz="1800" dirty="0" err="1"/>
              <a:t>Mesin</a:t>
            </a:r>
            <a:r>
              <a:rPr lang="en-US" sz="1800" dirty="0"/>
              <a:t> ATM </a:t>
            </a:r>
            <a:r>
              <a:rPr lang="en-US" sz="1800" dirty="0" err="1"/>
              <a:t>meminta</a:t>
            </a:r>
            <a:r>
              <a:rPr lang="en-US" sz="1800" dirty="0"/>
              <a:t> </a:t>
            </a:r>
            <a:r>
              <a:rPr lang="en-US" sz="1800" dirty="0" err="1"/>
              <a:t>jenis</a:t>
            </a:r>
            <a:r>
              <a:rPr lang="en-US" sz="1800" dirty="0"/>
              <a:t> </a:t>
            </a:r>
            <a:r>
              <a:rPr lang="en-US" sz="1800" dirty="0" err="1"/>
              <a:t>transaksi</a:t>
            </a:r>
            <a:r>
              <a:rPr lang="en-US" sz="1800" dirty="0"/>
              <a:t>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pPr marL="0" indent="0">
              <a:buNone/>
            </a:pPr>
            <a:endParaRPr lang="id-ID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EE0B31-B385-41DF-81F4-F8CA3DE4B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27" y="2795841"/>
            <a:ext cx="2469334" cy="175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6815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: use case diagram ATM</a:t>
            </a:r>
            <a:endParaRPr lang="id-ID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BF93A8-0599-4350-81C7-F931F550F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3061" y="2537461"/>
            <a:ext cx="4909304" cy="28508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 err="1"/>
              <a:t>Skenario</a:t>
            </a:r>
            <a:r>
              <a:rPr lang="en-US" sz="1800" b="1" dirty="0"/>
              <a:t> use case </a:t>
            </a:r>
            <a:r>
              <a:rPr lang="en-US" sz="1800" b="1" dirty="0" err="1"/>
              <a:t>dideskripsikan</a:t>
            </a:r>
            <a:r>
              <a:rPr lang="en-US" sz="1800" b="1" dirty="0"/>
              <a:t> </a:t>
            </a:r>
            <a:r>
              <a:rPr lang="en-US" sz="1800" b="1" dirty="0" err="1"/>
              <a:t>sebagai</a:t>
            </a:r>
            <a:r>
              <a:rPr lang="en-US" sz="1800" b="1" dirty="0"/>
              <a:t> </a:t>
            </a:r>
            <a:r>
              <a:rPr lang="en-US" sz="1800" b="1" dirty="0" err="1"/>
              <a:t>berikut</a:t>
            </a:r>
            <a:r>
              <a:rPr lang="en-US" sz="1800" b="1" dirty="0"/>
              <a:t>:</a:t>
            </a:r>
          </a:p>
          <a:p>
            <a:r>
              <a:rPr lang="en-US" sz="1800" dirty="0"/>
              <a:t>Nama use case: 	</a:t>
            </a:r>
            <a:r>
              <a:rPr lang="en-US" sz="1800" dirty="0">
                <a:solidFill>
                  <a:srgbClr val="FF0000"/>
                </a:solidFill>
              </a:rPr>
              <a:t>Withdrawal</a:t>
            </a:r>
          </a:p>
          <a:p>
            <a:r>
              <a:rPr lang="en-US" sz="1800" dirty="0"/>
              <a:t>Actor:			Bank, </a:t>
            </a:r>
            <a:r>
              <a:rPr lang="en-US" sz="1800" dirty="0" err="1"/>
              <a:t>Nasabah</a:t>
            </a:r>
            <a:r>
              <a:rPr lang="en-US" sz="1800" dirty="0"/>
              <a:t> (user)</a:t>
            </a:r>
          </a:p>
          <a:p>
            <a:r>
              <a:rPr lang="en-US" sz="1800" dirty="0"/>
              <a:t>Type:				Primary</a:t>
            </a:r>
          </a:p>
          <a:p>
            <a:r>
              <a:rPr lang="en-US" sz="1800" dirty="0" err="1"/>
              <a:t>Tujuan</a:t>
            </a:r>
            <a:r>
              <a:rPr lang="en-US" sz="1800" dirty="0"/>
              <a:t>:			</a:t>
            </a:r>
            <a:r>
              <a:rPr lang="en-US" sz="1800" dirty="0" err="1"/>
              <a:t>Penarikan</a:t>
            </a:r>
            <a:r>
              <a:rPr lang="en-US" sz="1800" dirty="0"/>
              <a:t> </a:t>
            </a:r>
            <a:r>
              <a:rPr lang="en-US" sz="1800" dirty="0" err="1"/>
              <a:t>uang</a:t>
            </a:r>
            <a:r>
              <a:rPr lang="en-US" sz="1800" dirty="0"/>
              <a:t> cash</a:t>
            </a:r>
          </a:p>
          <a:p>
            <a:pPr marL="0" indent="0">
              <a:buNone/>
            </a:pPr>
            <a:endParaRPr lang="id-ID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EE0B31-B385-41DF-81F4-F8CA3DE4B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27" y="2795841"/>
            <a:ext cx="2469334" cy="175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575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4A4ED-B363-4ECB-8ABE-F87E1AD7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: use case diagram ATM</a:t>
            </a:r>
            <a:endParaRPr lang="id-ID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BF93A8-0599-4350-81C7-F931F550F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3061" y="2108836"/>
            <a:ext cx="5166479" cy="375475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1800" b="1" dirty="0" err="1"/>
              <a:t>Langkah-langkah</a:t>
            </a:r>
            <a:r>
              <a:rPr lang="en-US" sz="1800" b="1" dirty="0"/>
              <a:t> yang </a:t>
            </a:r>
            <a:r>
              <a:rPr lang="en-US" sz="1800" b="1" dirty="0" err="1"/>
              <a:t>dilakukan</a:t>
            </a:r>
            <a:r>
              <a:rPr lang="en-US" sz="1800" b="1" dirty="0"/>
              <a:t> Actor </a:t>
            </a:r>
            <a:r>
              <a:rPr lang="en-US" sz="1800" b="1" dirty="0" err="1"/>
              <a:t>dan</a:t>
            </a:r>
            <a:r>
              <a:rPr lang="en-US" sz="1800" b="1" dirty="0"/>
              <a:t> </a:t>
            </a:r>
            <a:r>
              <a:rPr lang="en-US" sz="1800" b="1" dirty="0" err="1"/>
              <a:t>Sistem</a:t>
            </a:r>
            <a:r>
              <a:rPr lang="en-US" sz="1800" b="1" dirty="0"/>
              <a:t>:</a:t>
            </a:r>
          </a:p>
          <a:p>
            <a:r>
              <a:rPr lang="en-US" sz="1800" dirty="0"/>
              <a:t>User </a:t>
            </a:r>
            <a:r>
              <a:rPr lang="en-US" sz="1800" dirty="0" err="1"/>
              <a:t>memilih</a:t>
            </a:r>
            <a:r>
              <a:rPr lang="en-US" sz="1800" dirty="0"/>
              <a:t> menu withdrawal (Actor)</a:t>
            </a:r>
          </a:p>
          <a:p>
            <a:r>
              <a:rPr lang="en-US" sz="1800" dirty="0"/>
              <a:t>ATM </a:t>
            </a:r>
            <a:r>
              <a:rPr lang="en-US" sz="1800" dirty="0" err="1"/>
              <a:t>meminta</a:t>
            </a:r>
            <a:r>
              <a:rPr lang="en-US" sz="1800" dirty="0"/>
              <a:t> </a:t>
            </a:r>
            <a:r>
              <a:rPr lang="en-US" sz="1800" dirty="0" err="1"/>
              <a:t>jumlah</a:t>
            </a:r>
            <a:r>
              <a:rPr lang="en-US" sz="1800" dirty="0"/>
              <a:t> </a:t>
            </a:r>
            <a:r>
              <a:rPr lang="en-US" sz="1800" dirty="0" err="1"/>
              <a:t>uang</a:t>
            </a:r>
            <a:r>
              <a:rPr lang="en-US" sz="1800" dirty="0"/>
              <a:t> yang </a:t>
            </a:r>
            <a:r>
              <a:rPr lang="en-US" sz="1800" dirty="0" err="1"/>
              <a:t>akan</a:t>
            </a:r>
            <a:r>
              <a:rPr lang="en-US" sz="1800" dirty="0"/>
              <a:t> </a:t>
            </a:r>
            <a:r>
              <a:rPr lang="en-US" sz="1800" dirty="0" err="1"/>
              <a:t>ditarik</a:t>
            </a:r>
            <a:r>
              <a:rPr lang="en-US" sz="1800" dirty="0"/>
              <a:t>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r>
              <a:rPr lang="en-US" sz="1800" dirty="0"/>
              <a:t>User </a:t>
            </a:r>
            <a:r>
              <a:rPr lang="en-US" sz="1800" dirty="0" err="1"/>
              <a:t>memasukkan</a:t>
            </a:r>
            <a:r>
              <a:rPr lang="en-US" sz="1800" dirty="0"/>
              <a:t> </a:t>
            </a:r>
            <a:r>
              <a:rPr lang="en-US" sz="1800" dirty="0" err="1"/>
              <a:t>jumlah</a:t>
            </a:r>
            <a:r>
              <a:rPr lang="en-US" sz="1800" dirty="0"/>
              <a:t> </a:t>
            </a:r>
            <a:r>
              <a:rPr lang="en-US" sz="1800" dirty="0" err="1"/>
              <a:t>uang</a:t>
            </a:r>
            <a:r>
              <a:rPr lang="en-US" sz="1800" dirty="0"/>
              <a:t> yang </a:t>
            </a:r>
            <a:r>
              <a:rPr lang="en-US" sz="1800" dirty="0" err="1"/>
              <a:t>akan</a:t>
            </a:r>
            <a:r>
              <a:rPr lang="en-US" sz="1800" dirty="0"/>
              <a:t> </a:t>
            </a:r>
            <a:r>
              <a:rPr lang="en-US" sz="1800" dirty="0" err="1"/>
              <a:t>ditarik</a:t>
            </a:r>
            <a:r>
              <a:rPr lang="en-US" sz="1800" dirty="0"/>
              <a:t> (Actor)</a:t>
            </a:r>
          </a:p>
          <a:p>
            <a:r>
              <a:rPr lang="en-US" sz="1800" dirty="0"/>
              <a:t>ATM </a:t>
            </a:r>
            <a:r>
              <a:rPr lang="en-US" sz="1800" dirty="0" err="1"/>
              <a:t>melakukan</a:t>
            </a:r>
            <a:r>
              <a:rPr lang="en-US" sz="1800" dirty="0"/>
              <a:t> </a:t>
            </a:r>
            <a:r>
              <a:rPr lang="en-US" sz="1800" dirty="0" err="1"/>
              <a:t>validasi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saldo</a:t>
            </a:r>
            <a:r>
              <a:rPr lang="en-US" sz="1800" dirty="0"/>
              <a:t> minimal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rekening</a:t>
            </a:r>
            <a:r>
              <a:rPr lang="en-US" sz="1800" dirty="0"/>
              <a:t> user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r>
              <a:rPr lang="en-US" sz="1800" dirty="0"/>
              <a:t>Update </a:t>
            </a:r>
            <a:r>
              <a:rPr lang="en-US" sz="1800" dirty="0" err="1"/>
              <a:t>saldo</a:t>
            </a:r>
            <a:r>
              <a:rPr lang="en-US" sz="1800" dirty="0"/>
              <a:t>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r>
              <a:rPr lang="en-US" sz="1800" dirty="0"/>
              <a:t>ATM </a:t>
            </a:r>
            <a:r>
              <a:rPr lang="en-US" sz="1800" dirty="0" err="1"/>
              <a:t>mengeluarkan</a:t>
            </a:r>
            <a:r>
              <a:rPr lang="en-US" sz="1800" dirty="0"/>
              <a:t> </a:t>
            </a:r>
            <a:r>
              <a:rPr lang="en-US" sz="1800" dirty="0" err="1"/>
              <a:t>uang</a:t>
            </a:r>
            <a:r>
              <a:rPr lang="en-US" sz="1800" dirty="0"/>
              <a:t>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r>
              <a:rPr lang="en-US" sz="1800" dirty="0"/>
              <a:t>ATM </a:t>
            </a:r>
            <a:r>
              <a:rPr lang="en-US" sz="1800" dirty="0" err="1"/>
              <a:t>mencetak</a:t>
            </a:r>
            <a:r>
              <a:rPr lang="en-US" sz="1800" dirty="0"/>
              <a:t> nota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mengeluarkan</a:t>
            </a:r>
            <a:r>
              <a:rPr lang="en-US" sz="1800" dirty="0"/>
              <a:t> </a:t>
            </a:r>
            <a:r>
              <a:rPr lang="en-US" sz="1800" dirty="0" err="1"/>
              <a:t>kartu</a:t>
            </a:r>
            <a:r>
              <a:rPr lang="en-US" sz="1800" dirty="0"/>
              <a:t> (</a:t>
            </a:r>
            <a:r>
              <a:rPr lang="en-US" sz="1800" dirty="0" err="1"/>
              <a:t>Sistem</a:t>
            </a:r>
            <a:r>
              <a:rPr lang="en-US" sz="1800" dirty="0"/>
              <a:t>)</a:t>
            </a:r>
          </a:p>
          <a:p>
            <a:pPr marL="0" indent="0">
              <a:buNone/>
            </a:pPr>
            <a:endParaRPr lang="id-ID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EE0B31-B385-41DF-81F4-F8CA3DE4B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27" y="2795841"/>
            <a:ext cx="2469334" cy="175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0571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493</TotalTime>
  <Words>1006</Words>
  <Application>Microsoft Office PowerPoint</Application>
  <PresentationFormat>On-screen Show (4:3)</PresentationFormat>
  <Paragraphs>184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Gill Sans MT</vt:lpstr>
      <vt:lpstr>Trebuchet MS</vt:lpstr>
      <vt:lpstr>Wingdings</vt:lpstr>
      <vt:lpstr>Wingdings 3</vt:lpstr>
      <vt:lpstr>Facet</vt:lpstr>
      <vt:lpstr>Konsep dasar UML</vt:lpstr>
      <vt:lpstr>UML (Unified modeling language)</vt:lpstr>
      <vt:lpstr>UML (Unified Modelling Language)</vt:lpstr>
      <vt:lpstr>Sejarah UML</vt:lpstr>
      <vt:lpstr>PowerPoint Presentation</vt:lpstr>
      <vt:lpstr>What is UML?</vt:lpstr>
      <vt:lpstr>and…What UML is not!</vt:lpstr>
      <vt:lpstr>What UML can do for you</vt:lpstr>
      <vt:lpstr>What UML can do for you</vt:lpstr>
      <vt:lpstr>Konsep dasar UML</vt:lpstr>
      <vt:lpstr>Benda / Things / Objek, bentuk dari objek</vt:lpstr>
      <vt:lpstr>Hubungan / Relationship</vt:lpstr>
      <vt:lpstr>Bagan atau Diagrams</vt:lpstr>
      <vt:lpstr>PowerPoint Presentation</vt:lpstr>
      <vt:lpstr>Use Case Diagram</vt:lpstr>
      <vt:lpstr>Komponen-komponen dalam use case diagram</vt:lpstr>
      <vt:lpstr>Komponen-komponen dalam use case diagram</vt:lpstr>
      <vt:lpstr>Komponen-komponen dalam use case diagram</vt:lpstr>
      <vt:lpstr>Komponen-komponen dalam use case diagram</vt:lpstr>
      <vt:lpstr>Komponen-komponen dalam use case diagram</vt:lpstr>
      <vt:lpstr>Komponen-komponen dalam use case diagram</vt:lpstr>
      <vt:lpstr>Komponen-komponen dalam use case diagram</vt:lpstr>
      <vt:lpstr>Komponen-komponen dalam use case diagram</vt:lpstr>
      <vt:lpstr>Komponen-komponen dalam use case diagram</vt:lpstr>
      <vt:lpstr>Komponen-komponen dalam use case diagram</vt:lpstr>
      <vt:lpstr>Contoh: use case diagram ATM</vt:lpstr>
      <vt:lpstr>Contoh: use case diagram ATM</vt:lpstr>
      <vt:lpstr>Contoh: use case diagram ATM</vt:lpstr>
      <vt:lpstr>Contoh: use case diagram ATM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uml</dc:title>
  <dc:creator>ning</dc:creator>
  <cp:lastModifiedBy>ning</cp:lastModifiedBy>
  <cp:revision>33</cp:revision>
  <dcterms:created xsi:type="dcterms:W3CDTF">2016-11-15T23:38:33Z</dcterms:created>
  <dcterms:modified xsi:type="dcterms:W3CDTF">2017-12-12T07:03:51Z</dcterms:modified>
</cp:coreProperties>
</file>