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96" y="-15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10/19/2018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00CC"/>
                </a:solidFill>
                <a:latin typeface="Berlin Sans FB"/>
                <a:cs typeface="Berlin Sans FB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10/19/2018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10/19/2018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10/19/2018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10/19/2018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34034" y="9652"/>
            <a:ext cx="7475931" cy="13823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9795" y="1420748"/>
            <a:ext cx="7544409" cy="4277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00CC"/>
                </a:solidFill>
                <a:latin typeface="Berlin Sans FB"/>
                <a:cs typeface="Berlin Sans FB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10/19/2018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2000" y="2590800"/>
            <a:ext cx="7772400" cy="147002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92710" rIns="0" bIns="0" rtlCol="0">
            <a:spAutoFit/>
          </a:bodyPr>
          <a:lstStyle/>
          <a:p>
            <a:pPr marL="113664" algn="ctr">
              <a:lnSpc>
                <a:spcPct val="100000"/>
              </a:lnSpc>
              <a:spcBef>
                <a:spcPts val="730"/>
              </a:spcBef>
            </a:pPr>
            <a:r>
              <a:rPr sz="4000" b="1" spc="-35" dirty="0">
                <a:solidFill>
                  <a:srgbClr val="0000CC"/>
                </a:solidFill>
                <a:latin typeface="Calibri"/>
                <a:cs typeface="Calibri"/>
              </a:rPr>
              <a:t>FORTIFICATION </a:t>
            </a:r>
            <a:r>
              <a:rPr sz="4000" b="1" spc="-5" dirty="0">
                <a:solidFill>
                  <a:srgbClr val="0000CC"/>
                </a:solidFill>
                <a:latin typeface="Calibri"/>
                <a:cs typeface="Calibri"/>
              </a:rPr>
              <a:t>OF REFINED</a:t>
            </a:r>
            <a:r>
              <a:rPr sz="4000" b="1" spc="-55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4000" b="1" dirty="0">
                <a:solidFill>
                  <a:srgbClr val="0000CC"/>
                </a:solidFill>
                <a:latin typeface="Calibri"/>
                <a:cs typeface="Calibri"/>
              </a:rPr>
              <a:t>OIL-</a:t>
            </a:r>
            <a:endParaRPr sz="4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4000" b="1" spc="-5" dirty="0">
                <a:solidFill>
                  <a:srgbClr val="0000CC"/>
                </a:solidFill>
                <a:latin typeface="Calibri"/>
                <a:cs typeface="Calibri"/>
              </a:rPr>
              <a:t>IS </a:t>
            </a:r>
            <a:r>
              <a:rPr sz="4000" b="1" spc="-15" dirty="0">
                <a:solidFill>
                  <a:srgbClr val="0000CC"/>
                </a:solidFill>
                <a:latin typeface="Calibri"/>
                <a:cs typeface="Calibri"/>
              </a:rPr>
              <a:t>CONSUMER</a:t>
            </a:r>
            <a:r>
              <a:rPr sz="4000" b="1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4000" b="1" spc="-5" dirty="0">
                <a:solidFill>
                  <a:srgbClr val="0000CC"/>
                </a:solidFill>
                <a:latin typeface="Calibri"/>
                <a:cs typeface="Calibri"/>
              </a:rPr>
              <a:t>BENEFITTED?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95400" y="4572000"/>
            <a:ext cx="6898640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id-ID" sz="2800" spc="-10" dirty="0" smtClean="0">
                <a:solidFill>
                  <a:srgbClr val="0D0D0D"/>
                </a:solidFill>
                <a:latin typeface="Berlin Sans FB"/>
                <a:cs typeface="Berlin Sans FB"/>
              </a:rPr>
              <a:t>Department</a:t>
            </a:r>
            <a:r>
              <a:rPr sz="2800" spc="-10" smtClean="0">
                <a:solidFill>
                  <a:srgbClr val="0D0D0D"/>
                </a:solidFill>
                <a:latin typeface="Berlin Sans FB"/>
                <a:cs typeface="Berlin Sans FB"/>
              </a:rPr>
              <a:t> of Food Techn.</a:t>
            </a:r>
          </a:p>
          <a:p>
            <a:pPr algn="ctr">
              <a:lnSpc>
                <a:spcPct val="100000"/>
              </a:lnSpc>
            </a:pPr>
            <a:r>
              <a:rPr lang="x-none" sz="2800" spc="-10" smtClean="0">
                <a:solidFill>
                  <a:srgbClr val="0D0D0D"/>
                </a:solidFill>
                <a:latin typeface="Berlin Sans FB"/>
                <a:cs typeface="Berlin Sans FB"/>
              </a:rPr>
              <a:t>2018</a:t>
            </a:r>
            <a:endParaRPr sz="2800">
              <a:latin typeface="Berlin Sans FB"/>
              <a:cs typeface="Berlin Sans FB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0200" y="2417064"/>
            <a:ext cx="7854950" cy="3518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43890" marR="46990" indent="-631190">
              <a:lnSpc>
                <a:spcPct val="100000"/>
              </a:lnSpc>
              <a:buChar char="•"/>
              <a:tabLst>
                <a:tab pos="643255" algn="l"/>
                <a:tab pos="644525" algn="l"/>
              </a:tabLst>
            </a:pPr>
            <a:r>
              <a:rPr sz="3600" spc="-5" dirty="0">
                <a:solidFill>
                  <a:srgbClr val="0000FF"/>
                </a:solidFill>
                <a:latin typeface="Berlin Sans FB"/>
                <a:cs typeface="Berlin Sans FB"/>
              </a:rPr>
              <a:t>Rapid </a:t>
            </a:r>
            <a:r>
              <a:rPr sz="3600" dirty="0">
                <a:solidFill>
                  <a:srgbClr val="0000FF"/>
                </a:solidFill>
                <a:latin typeface="Berlin Sans FB"/>
                <a:cs typeface="Berlin Sans FB"/>
              </a:rPr>
              <a:t>developmental transition </a:t>
            </a:r>
            <a:r>
              <a:rPr sz="3600" spc="-5" dirty="0">
                <a:solidFill>
                  <a:srgbClr val="0000FF"/>
                </a:solidFill>
                <a:latin typeface="Berlin Sans FB"/>
                <a:cs typeface="Berlin Sans FB"/>
              </a:rPr>
              <a:t>and  urbanization affect </a:t>
            </a:r>
            <a:r>
              <a:rPr sz="3600" dirty="0">
                <a:solidFill>
                  <a:srgbClr val="0000FF"/>
                </a:solidFill>
                <a:latin typeface="Berlin Sans FB"/>
                <a:cs typeface="Berlin Sans FB"/>
              </a:rPr>
              <a:t>both </a:t>
            </a:r>
            <a:r>
              <a:rPr sz="3600" spc="-5" dirty="0">
                <a:solidFill>
                  <a:srgbClr val="0000FF"/>
                </a:solidFill>
                <a:latin typeface="Berlin Sans FB"/>
                <a:cs typeface="Berlin Sans FB"/>
              </a:rPr>
              <a:t>consumption  </a:t>
            </a:r>
            <a:r>
              <a:rPr sz="3600" dirty="0">
                <a:solidFill>
                  <a:srgbClr val="0000FF"/>
                </a:solidFill>
                <a:latin typeface="Berlin Sans FB"/>
                <a:cs typeface="Berlin Sans FB"/>
              </a:rPr>
              <a:t>patterns </a:t>
            </a:r>
            <a:r>
              <a:rPr sz="3600" spc="-5" dirty="0">
                <a:solidFill>
                  <a:srgbClr val="0000FF"/>
                </a:solidFill>
                <a:latin typeface="Berlin Sans FB"/>
                <a:cs typeface="Berlin Sans FB"/>
              </a:rPr>
              <a:t>and </a:t>
            </a:r>
            <a:r>
              <a:rPr sz="3600" dirty="0">
                <a:solidFill>
                  <a:srgbClr val="0000FF"/>
                </a:solidFill>
                <a:latin typeface="Berlin Sans FB"/>
                <a:cs typeface="Berlin Sans FB"/>
              </a:rPr>
              <a:t>energy</a:t>
            </a:r>
            <a:r>
              <a:rPr sz="3600" spc="-50" dirty="0">
                <a:solidFill>
                  <a:srgbClr val="0000FF"/>
                </a:solidFill>
                <a:latin typeface="Berlin Sans FB"/>
                <a:cs typeface="Berlin Sans FB"/>
              </a:rPr>
              <a:t> </a:t>
            </a:r>
            <a:r>
              <a:rPr sz="3600" spc="-5" dirty="0">
                <a:solidFill>
                  <a:srgbClr val="0000FF"/>
                </a:solidFill>
                <a:latin typeface="Berlin Sans FB"/>
                <a:cs typeface="Berlin Sans FB"/>
              </a:rPr>
              <a:t>expenditure.</a:t>
            </a:r>
            <a:endParaRPr sz="3600">
              <a:latin typeface="Berlin Sans FB"/>
              <a:cs typeface="Berlin Sans FB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0000FF"/>
              </a:buClr>
              <a:buFont typeface="Berlin Sans FB"/>
              <a:buChar char="•"/>
            </a:pPr>
            <a:endParaRPr sz="5250">
              <a:latin typeface="Times New Roman"/>
              <a:cs typeface="Times New Roman"/>
            </a:endParaRPr>
          </a:p>
          <a:p>
            <a:pPr marL="643890" indent="-631190">
              <a:lnSpc>
                <a:spcPct val="100000"/>
              </a:lnSpc>
              <a:spcBef>
                <a:spcPts val="5"/>
              </a:spcBef>
              <a:buChar char="•"/>
              <a:tabLst>
                <a:tab pos="643255" algn="l"/>
                <a:tab pos="644525" algn="l"/>
              </a:tabLst>
            </a:pPr>
            <a:r>
              <a:rPr sz="3600" spc="-5" dirty="0">
                <a:solidFill>
                  <a:srgbClr val="0000FF"/>
                </a:solidFill>
                <a:latin typeface="Berlin Sans FB"/>
                <a:cs typeface="Berlin Sans FB"/>
              </a:rPr>
              <a:t>Simplification and </a:t>
            </a:r>
            <a:r>
              <a:rPr sz="3600" dirty="0">
                <a:solidFill>
                  <a:srgbClr val="0000FF"/>
                </a:solidFill>
                <a:latin typeface="Berlin Sans FB"/>
                <a:cs typeface="Berlin Sans FB"/>
              </a:rPr>
              <a:t>no </a:t>
            </a:r>
            <a:r>
              <a:rPr sz="3600" spc="-5" dirty="0">
                <a:solidFill>
                  <a:srgbClr val="0000FF"/>
                </a:solidFill>
                <a:latin typeface="Berlin Sans FB"/>
                <a:cs typeface="Berlin Sans FB"/>
              </a:rPr>
              <a:t>diversification</a:t>
            </a:r>
            <a:r>
              <a:rPr sz="3600" spc="-35" dirty="0">
                <a:solidFill>
                  <a:srgbClr val="0000FF"/>
                </a:solidFill>
                <a:latin typeface="Berlin Sans FB"/>
                <a:cs typeface="Berlin Sans FB"/>
              </a:rPr>
              <a:t> </a:t>
            </a:r>
            <a:r>
              <a:rPr sz="3600" spc="-5" dirty="0">
                <a:solidFill>
                  <a:srgbClr val="0000FF"/>
                </a:solidFill>
                <a:latin typeface="Berlin Sans FB"/>
                <a:cs typeface="Berlin Sans FB"/>
              </a:rPr>
              <a:t>of</a:t>
            </a:r>
            <a:endParaRPr sz="3600">
              <a:latin typeface="Berlin Sans FB"/>
              <a:cs typeface="Berlin Sans FB"/>
            </a:endParaRPr>
          </a:p>
          <a:p>
            <a:pPr marL="643890">
              <a:lnSpc>
                <a:spcPct val="100000"/>
              </a:lnSpc>
            </a:pPr>
            <a:r>
              <a:rPr sz="3600" dirty="0">
                <a:solidFill>
                  <a:srgbClr val="0000FF"/>
                </a:solidFill>
                <a:latin typeface="Berlin Sans FB"/>
                <a:cs typeface="Berlin Sans FB"/>
              </a:rPr>
              <a:t>foods</a:t>
            </a:r>
            <a:endParaRPr sz="3600">
              <a:latin typeface="Berlin Sans FB"/>
              <a:cs typeface="Berlin Sans FB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5287" y="457200"/>
            <a:ext cx="7772400" cy="147002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95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5"/>
              </a:spcBef>
            </a:pPr>
            <a:r>
              <a:rPr sz="4400" b="1" spc="-25" dirty="0">
                <a:solidFill>
                  <a:srgbClr val="0000CC"/>
                </a:solidFill>
                <a:latin typeface="Calibri"/>
                <a:cs typeface="Calibri"/>
              </a:rPr>
              <a:t>Poor </a:t>
            </a:r>
            <a:r>
              <a:rPr sz="4400" b="1" spc="-5" dirty="0">
                <a:solidFill>
                  <a:srgbClr val="0000CC"/>
                </a:solidFill>
                <a:latin typeface="Calibri"/>
                <a:cs typeface="Calibri"/>
              </a:rPr>
              <a:t>diet </a:t>
            </a:r>
            <a:r>
              <a:rPr sz="4400" b="1" dirty="0">
                <a:solidFill>
                  <a:srgbClr val="0000CC"/>
                </a:solidFill>
                <a:latin typeface="Calibri"/>
                <a:cs typeface="Calibri"/>
              </a:rPr>
              <a:t>is </a:t>
            </a:r>
            <a:r>
              <a:rPr sz="4400" b="1" spc="-5" dirty="0">
                <a:solidFill>
                  <a:srgbClr val="0000CC"/>
                </a:solidFill>
                <a:latin typeface="Calibri"/>
                <a:cs typeface="Calibri"/>
              </a:rPr>
              <a:t>the 4th</a:t>
            </a:r>
            <a:r>
              <a:rPr sz="4400" b="1" spc="-75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4400" b="1" spc="-10" dirty="0">
                <a:solidFill>
                  <a:srgbClr val="0000CC"/>
                </a:solidFill>
                <a:latin typeface="Calibri"/>
                <a:cs typeface="Calibri"/>
              </a:rPr>
              <a:t>biggest</a:t>
            </a:r>
            <a:endParaRPr sz="4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4400" b="1" spc="-5" dirty="0">
                <a:solidFill>
                  <a:srgbClr val="0000CC"/>
                </a:solidFill>
                <a:latin typeface="Calibri"/>
                <a:cs typeface="Calibri"/>
              </a:rPr>
              <a:t>global risk </a:t>
            </a:r>
            <a:r>
              <a:rPr sz="4400" b="1" spc="-20" dirty="0">
                <a:solidFill>
                  <a:srgbClr val="0000CC"/>
                </a:solidFill>
                <a:latin typeface="Calibri"/>
                <a:cs typeface="Calibri"/>
              </a:rPr>
              <a:t>factor </a:t>
            </a:r>
            <a:r>
              <a:rPr sz="4400" b="1" spc="-30" dirty="0">
                <a:solidFill>
                  <a:srgbClr val="0000CC"/>
                </a:solidFill>
                <a:latin typeface="Calibri"/>
                <a:cs typeface="Calibri"/>
              </a:rPr>
              <a:t>for</a:t>
            </a:r>
            <a:r>
              <a:rPr sz="4400" b="1" spc="-75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4400" b="1" dirty="0">
                <a:solidFill>
                  <a:srgbClr val="0000CC"/>
                </a:solidFill>
                <a:latin typeface="Calibri"/>
                <a:cs typeface="Calibri"/>
              </a:rPr>
              <a:t>disease</a:t>
            </a:r>
            <a:endParaRPr sz="4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8340" y="2837053"/>
            <a:ext cx="6729095" cy="1105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34035" indent="-521334">
              <a:lnSpc>
                <a:spcPct val="100000"/>
              </a:lnSpc>
              <a:buFont typeface="Arial"/>
              <a:buChar char="•"/>
              <a:tabLst>
                <a:tab pos="534035" algn="l"/>
                <a:tab pos="534670" algn="l"/>
              </a:tabLst>
            </a:pPr>
            <a:r>
              <a:rPr sz="3600" dirty="0">
                <a:latin typeface="Berlin Sans FB"/>
                <a:cs typeface="Berlin Sans FB"/>
              </a:rPr>
              <a:t>Outreach</a:t>
            </a:r>
            <a:endParaRPr sz="3600">
              <a:latin typeface="Berlin Sans FB"/>
              <a:cs typeface="Berlin Sans FB"/>
            </a:endParaRPr>
          </a:p>
          <a:p>
            <a:pPr marL="534035" indent="-521334">
              <a:lnSpc>
                <a:spcPct val="100000"/>
              </a:lnSpc>
              <a:buFont typeface="Arial"/>
              <a:buChar char="•"/>
              <a:tabLst>
                <a:tab pos="534035" algn="l"/>
                <a:tab pos="534670" algn="l"/>
              </a:tabLst>
            </a:pPr>
            <a:r>
              <a:rPr sz="3600" spc="-5" dirty="0">
                <a:latin typeface="Berlin Sans FB"/>
                <a:cs typeface="Berlin Sans FB"/>
              </a:rPr>
              <a:t>Low </a:t>
            </a:r>
            <a:r>
              <a:rPr sz="3600" dirty="0">
                <a:latin typeface="Berlin Sans FB"/>
                <a:cs typeface="Berlin Sans FB"/>
              </a:rPr>
              <a:t>cost high </a:t>
            </a:r>
            <a:r>
              <a:rPr sz="3600" spc="-5" dirty="0">
                <a:latin typeface="Berlin Sans FB"/>
                <a:cs typeface="Berlin Sans FB"/>
              </a:rPr>
              <a:t>impact</a:t>
            </a:r>
            <a:r>
              <a:rPr sz="3600" spc="-65" dirty="0">
                <a:latin typeface="Berlin Sans FB"/>
                <a:cs typeface="Berlin Sans FB"/>
              </a:rPr>
              <a:t> </a:t>
            </a:r>
            <a:r>
              <a:rPr sz="3600" spc="-5" dirty="0">
                <a:latin typeface="Berlin Sans FB"/>
                <a:cs typeface="Berlin Sans FB"/>
              </a:rPr>
              <a:t>technology</a:t>
            </a:r>
            <a:endParaRPr sz="3600">
              <a:latin typeface="Berlin Sans FB"/>
              <a:cs typeface="Berlin Sans FB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712787"/>
            <a:ext cx="7772400" cy="887730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12700" rIns="0" bIns="0" rtlCol="0">
            <a:spAutoFit/>
          </a:bodyPr>
          <a:lstStyle/>
          <a:p>
            <a:pPr marL="271780">
              <a:lnSpc>
                <a:spcPct val="100000"/>
              </a:lnSpc>
              <a:spcBef>
                <a:spcPts val="100"/>
              </a:spcBef>
            </a:pPr>
            <a:r>
              <a:rPr sz="4100" b="1" spc="-25" dirty="0">
                <a:latin typeface="Calibri"/>
                <a:cs typeface="Calibri"/>
              </a:rPr>
              <a:t>Why </a:t>
            </a:r>
            <a:r>
              <a:rPr sz="4100" b="1" spc="-5" dirty="0">
                <a:latin typeface="Calibri"/>
                <a:cs typeface="Calibri"/>
              </a:rPr>
              <a:t>fortify with micronutrients</a:t>
            </a:r>
            <a:r>
              <a:rPr sz="4100" b="1" spc="-130" dirty="0">
                <a:latin typeface="Calibri"/>
                <a:cs typeface="Calibri"/>
              </a:rPr>
              <a:t> </a:t>
            </a:r>
            <a:r>
              <a:rPr sz="4100" b="1" dirty="0">
                <a:latin typeface="Calibri"/>
                <a:cs typeface="Calibri"/>
              </a:rPr>
              <a:t>?</a:t>
            </a:r>
            <a:endParaRPr sz="4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1694" rIns="0" bIns="0" rtlCol="0">
            <a:spAutoFit/>
          </a:bodyPr>
          <a:lstStyle/>
          <a:p>
            <a:pPr marL="595630">
              <a:lnSpc>
                <a:spcPct val="100000"/>
              </a:lnSpc>
            </a:pPr>
            <a:r>
              <a:rPr sz="3200" spc="-5" dirty="0">
                <a:solidFill>
                  <a:srgbClr val="FF0000"/>
                </a:solidFill>
                <a:latin typeface="Arial"/>
                <a:cs typeface="Arial"/>
              </a:rPr>
              <a:t>Fortification best global</a:t>
            </a:r>
            <a:r>
              <a:rPr sz="3200" spc="-6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0000"/>
                </a:solidFill>
                <a:latin typeface="Arial"/>
                <a:cs typeface="Arial"/>
              </a:rPr>
              <a:t>investment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2061209"/>
            <a:ext cx="6541770" cy="960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2085">
              <a:lnSpc>
                <a:spcPct val="100000"/>
              </a:lnSpc>
            </a:pPr>
            <a:r>
              <a:rPr sz="2800" i="1" spc="-5" dirty="0">
                <a:solidFill>
                  <a:srgbClr val="0000FF"/>
                </a:solidFill>
                <a:latin typeface="Calibri"/>
                <a:cs typeface="Calibri"/>
              </a:rPr>
              <a:t>“Providing</a:t>
            </a:r>
            <a:r>
              <a:rPr sz="2800" i="1" spc="-6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800" i="1" spc="-5" dirty="0">
                <a:solidFill>
                  <a:srgbClr val="0000FF"/>
                </a:solidFill>
                <a:latin typeface="Calibri"/>
                <a:cs typeface="Calibri"/>
              </a:rPr>
              <a:t>micronutrients”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Ranked </a:t>
            </a:r>
            <a:r>
              <a:rPr sz="2800" spc="-5" dirty="0">
                <a:solidFill>
                  <a:srgbClr val="0000FF"/>
                </a:solidFill>
                <a:latin typeface="Calibri"/>
                <a:cs typeface="Calibri"/>
              </a:rPr>
              <a:t>as the </a:t>
            </a: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best </a:t>
            </a:r>
            <a:r>
              <a:rPr sz="2800" spc="-5" dirty="0">
                <a:solidFill>
                  <a:srgbClr val="0000FF"/>
                </a:solidFill>
                <a:latin typeface="Calibri"/>
                <a:cs typeface="Calibri"/>
              </a:rPr>
              <a:t>global </a:t>
            </a:r>
            <a:r>
              <a:rPr sz="2800" spc="-25" dirty="0">
                <a:solidFill>
                  <a:srgbClr val="0000FF"/>
                </a:solidFill>
                <a:latin typeface="Calibri"/>
                <a:cs typeface="Calibri"/>
              </a:rPr>
              <a:t>welfare</a:t>
            </a:r>
            <a:r>
              <a:rPr sz="2800" spc="2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0000FF"/>
                </a:solidFill>
                <a:latin typeface="Calibri"/>
                <a:cs typeface="Calibri"/>
              </a:rPr>
              <a:t>investment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72178" y="6208471"/>
            <a:ext cx="4105275" cy="559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00FF"/>
                </a:solidFill>
                <a:latin typeface="Arial"/>
                <a:cs typeface="Arial"/>
              </a:rPr>
              <a:t>World </a:t>
            </a: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Bank Report and</a:t>
            </a:r>
            <a:r>
              <a:rPr sz="1800" spc="-35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2004/2008/2012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00FF"/>
                </a:solidFill>
                <a:latin typeface="Arial"/>
                <a:cs typeface="Arial"/>
              </a:rPr>
              <a:t>Copenhagen</a:t>
            </a:r>
            <a:r>
              <a:rPr sz="1800" spc="-60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00FF"/>
                </a:solidFill>
                <a:latin typeface="Arial"/>
                <a:cs typeface="Arial"/>
              </a:rPr>
              <a:t>Consensus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92555" y="1987097"/>
            <a:ext cx="7159625" cy="1974214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914400">
              <a:lnSpc>
                <a:spcPts val="3940"/>
              </a:lnSpc>
              <a:spcBef>
                <a:spcPts val="80"/>
              </a:spcBef>
              <a:tabLst>
                <a:tab pos="1671955" algn="l"/>
                <a:tab pos="2207260" algn="l"/>
                <a:tab pos="2621915" algn="l"/>
                <a:tab pos="3192145" algn="l"/>
                <a:tab pos="3660140" algn="l"/>
                <a:tab pos="4050029" algn="l"/>
                <a:tab pos="4634230" algn="l"/>
                <a:tab pos="5236210" algn="l"/>
                <a:tab pos="5754370" algn="l"/>
                <a:tab pos="6515100" algn="l"/>
                <a:tab pos="6932295" algn="l"/>
              </a:tabLst>
            </a:pPr>
            <a:r>
              <a:rPr sz="3200" spc="-5" dirty="0">
                <a:latin typeface="Berlin Sans FB"/>
                <a:cs typeface="Berlin Sans FB"/>
              </a:rPr>
              <a:t>Ad</a:t>
            </a:r>
            <a:r>
              <a:rPr sz="3200" spc="-10" dirty="0">
                <a:latin typeface="Berlin Sans FB"/>
                <a:cs typeface="Berlin Sans FB"/>
              </a:rPr>
              <a:t>d</a:t>
            </a:r>
            <a:r>
              <a:rPr sz="3200" spc="-5" dirty="0">
                <a:latin typeface="Berlin Sans FB"/>
                <a:cs typeface="Berlin Sans FB"/>
              </a:rPr>
              <a:t>itio</a:t>
            </a:r>
            <a:r>
              <a:rPr sz="3200" dirty="0">
                <a:latin typeface="Berlin Sans FB"/>
                <a:cs typeface="Berlin Sans FB"/>
              </a:rPr>
              <a:t>n	</a:t>
            </a:r>
            <a:r>
              <a:rPr sz="3200" spc="-785" dirty="0">
                <a:latin typeface="Berlin Sans FB"/>
                <a:cs typeface="Berlin Sans FB"/>
              </a:rPr>
              <a:t> </a:t>
            </a:r>
            <a:r>
              <a:rPr sz="3200" spc="-10" dirty="0">
                <a:latin typeface="Berlin Sans FB"/>
                <a:cs typeface="Berlin Sans FB"/>
              </a:rPr>
              <a:t>o</a:t>
            </a:r>
            <a:r>
              <a:rPr sz="3200" dirty="0">
                <a:latin typeface="Berlin Sans FB"/>
                <a:cs typeface="Berlin Sans FB"/>
              </a:rPr>
              <a:t>f	</a:t>
            </a:r>
            <a:r>
              <a:rPr sz="3200" spc="-5" dirty="0">
                <a:latin typeface="Berlin Sans FB"/>
                <a:cs typeface="Berlin Sans FB"/>
              </a:rPr>
              <a:t>on</a:t>
            </a:r>
            <a:r>
              <a:rPr sz="3200" dirty="0">
                <a:latin typeface="Berlin Sans FB"/>
                <a:cs typeface="Berlin Sans FB"/>
              </a:rPr>
              <a:t>e	</a:t>
            </a:r>
            <a:r>
              <a:rPr sz="3200" spc="-10" dirty="0">
                <a:latin typeface="Berlin Sans FB"/>
                <a:cs typeface="Berlin Sans FB"/>
              </a:rPr>
              <a:t>o</a:t>
            </a:r>
            <a:r>
              <a:rPr sz="3200" dirty="0">
                <a:latin typeface="Berlin Sans FB"/>
                <a:cs typeface="Berlin Sans FB"/>
              </a:rPr>
              <a:t>r	more	essential  nutr</a:t>
            </a:r>
            <a:r>
              <a:rPr sz="3200" spc="-15" dirty="0">
                <a:latin typeface="Berlin Sans FB"/>
                <a:cs typeface="Berlin Sans FB"/>
              </a:rPr>
              <a:t>i</a:t>
            </a:r>
            <a:r>
              <a:rPr sz="3200" dirty="0">
                <a:latin typeface="Berlin Sans FB"/>
                <a:cs typeface="Berlin Sans FB"/>
              </a:rPr>
              <a:t>ents	</a:t>
            </a:r>
            <a:r>
              <a:rPr sz="3200" spc="-5" dirty="0">
                <a:latin typeface="Berlin Sans FB"/>
                <a:cs typeface="Berlin Sans FB"/>
              </a:rPr>
              <a:t>t</a:t>
            </a:r>
            <a:r>
              <a:rPr sz="3200" dirty="0">
                <a:latin typeface="Berlin Sans FB"/>
                <a:cs typeface="Berlin Sans FB"/>
              </a:rPr>
              <a:t>o	a	f</a:t>
            </a:r>
            <a:r>
              <a:rPr sz="3200" spc="5" dirty="0">
                <a:latin typeface="Berlin Sans FB"/>
                <a:cs typeface="Berlin Sans FB"/>
              </a:rPr>
              <a:t>o</a:t>
            </a:r>
            <a:r>
              <a:rPr sz="3200" spc="-5" dirty="0">
                <a:latin typeface="Berlin Sans FB"/>
                <a:cs typeface="Berlin Sans FB"/>
              </a:rPr>
              <a:t>o</a:t>
            </a:r>
            <a:r>
              <a:rPr sz="3200" spc="-15" dirty="0">
                <a:latin typeface="Berlin Sans FB"/>
                <a:cs typeface="Berlin Sans FB"/>
              </a:rPr>
              <a:t>d</a:t>
            </a:r>
            <a:r>
              <a:rPr sz="3200" dirty="0">
                <a:latin typeface="Berlin Sans FB"/>
                <a:cs typeface="Berlin Sans FB"/>
              </a:rPr>
              <a:t>,	wh</a:t>
            </a:r>
            <a:r>
              <a:rPr sz="3200" spc="5" dirty="0">
                <a:latin typeface="Berlin Sans FB"/>
                <a:cs typeface="Berlin Sans FB"/>
              </a:rPr>
              <a:t>e</a:t>
            </a:r>
            <a:r>
              <a:rPr sz="3200" dirty="0">
                <a:latin typeface="Berlin Sans FB"/>
                <a:cs typeface="Berlin Sans FB"/>
              </a:rPr>
              <a:t>th</a:t>
            </a:r>
            <a:r>
              <a:rPr sz="3200" spc="-15" dirty="0">
                <a:latin typeface="Berlin Sans FB"/>
                <a:cs typeface="Berlin Sans FB"/>
              </a:rPr>
              <a:t>e</a:t>
            </a:r>
            <a:r>
              <a:rPr sz="3200" dirty="0">
                <a:latin typeface="Berlin Sans FB"/>
                <a:cs typeface="Berlin Sans FB"/>
              </a:rPr>
              <a:t>r	</a:t>
            </a:r>
            <a:r>
              <a:rPr sz="3200" spc="-10" dirty="0">
                <a:latin typeface="Berlin Sans FB"/>
                <a:cs typeface="Berlin Sans FB"/>
              </a:rPr>
              <a:t>o</a:t>
            </a:r>
            <a:r>
              <a:rPr sz="3200" dirty="0">
                <a:latin typeface="Berlin Sans FB"/>
                <a:cs typeface="Berlin Sans FB"/>
              </a:rPr>
              <a:t>r	</a:t>
            </a:r>
            <a:r>
              <a:rPr sz="3200" spc="-700" dirty="0">
                <a:latin typeface="Berlin Sans FB"/>
                <a:cs typeface="Berlin Sans FB"/>
              </a:rPr>
              <a:t> </a:t>
            </a:r>
            <a:r>
              <a:rPr sz="3200" dirty="0">
                <a:latin typeface="Berlin Sans FB"/>
                <a:cs typeface="Berlin Sans FB"/>
              </a:rPr>
              <a:t>n</a:t>
            </a:r>
            <a:r>
              <a:rPr sz="3200" spc="-15" dirty="0">
                <a:latin typeface="Berlin Sans FB"/>
                <a:cs typeface="Berlin Sans FB"/>
              </a:rPr>
              <a:t>o</a:t>
            </a:r>
            <a:r>
              <a:rPr sz="3200" dirty="0">
                <a:latin typeface="Berlin Sans FB"/>
                <a:cs typeface="Berlin Sans FB"/>
              </a:rPr>
              <a:t>t	it	is</a:t>
            </a:r>
            <a:endParaRPr sz="3200">
              <a:latin typeface="Berlin Sans FB"/>
              <a:cs typeface="Berlin Sans FB"/>
            </a:endParaRPr>
          </a:p>
          <a:p>
            <a:pPr marL="12700">
              <a:lnSpc>
                <a:spcPts val="3695"/>
              </a:lnSpc>
              <a:tabLst>
                <a:tab pos="1716405" algn="l"/>
                <a:tab pos="3599179" algn="l"/>
                <a:tab pos="4112260" algn="l"/>
                <a:tab pos="4868545" algn="l"/>
                <a:tab pos="5924550" algn="l"/>
                <a:tab pos="6597015" algn="l"/>
              </a:tabLst>
            </a:pPr>
            <a:r>
              <a:rPr sz="3200" dirty="0">
                <a:latin typeface="Berlin Sans FB"/>
                <a:cs typeface="Berlin Sans FB"/>
              </a:rPr>
              <a:t>norma</a:t>
            </a:r>
            <a:r>
              <a:rPr sz="3200" spc="-20" dirty="0">
                <a:latin typeface="Berlin Sans FB"/>
                <a:cs typeface="Berlin Sans FB"/>
              </a:rPr>
              <a:t>l</a:t>
            </a:r>
            <a:r>
              <a:rPr sz="3200" spc="-5" dirty="0">
                <a:latin typeface="Berlin Sans FB"/>
                <a:cs typeface="Berlin Sans FB"/>
              </a:rPr>
              <a:t>l</a:t>
            </a:r>
            <a:r>
              <a:rPr sz="3200" dirty="0">
                <a:latin typeface="Berlin Sans FB"/>
                <a:cs typeface="Berlin Sans FB"/>
              </a:rPr>
              <a:t>y	c</a:t>
            </a:r>
            <a:r>
              <a:rPr sz="3200" spc="-15" dirty="0">
                <a:latin typeface="Berlin Sans FB"/>
                <a:cs typeface="Berlin Sans FB"/>
              </a:rPr>
              <a:t>o</a:t>
            </a:r>
            <a:r>
              <a:rPr sz="3200" dirty="0">
                <a:latin typeface="Berlin Sans FB"/>
                <a:cs typeface="Berlin Sans FB"/>
              </a:rPr>
              <a:t>ntained	in	t</a:t>
            </a:r>
            <a:r>
              <a:rPr sz="3200" spc="-20" dirty="0">
                <a:latin typeface="Berlin Sans FB"/>
                <a:cs typeface="Berlin Sans FB"/>
              </a:rPr>
              <a:t>h</a:t>
            </a:r>
            <a:r>
              <a:rPr sz="3200" dirty="0">
                <a:latin typeface="Berlin Sans FB"/>
                <a:cs typeface="Berlin Sans FB"/>
              </a:rPr>
              <a:t>e	</a:t>
            </a:r>
            <a:r>
              <a:rPr sz="3200" spc="-10" dirty="0">
                <a:latin typeface="Berlin Sans FB"/>
                <a:cs typeface="Berlin Sans FB"/>
              </a:rPr>
              <a:t>food</a:t>
            </a:r>
            <a:r>
              <a:rPr sz="3200" dirty="0">
                <a:latin typeface="Berlin Sans FB"/>
                <a:cs typeface="Berlin Sans FB"/>
              </a:rPr>
              <a:t>,	</a:t>
            </a:r>
            <a:r>
              <a:rPr sz="3200" spc="-10" dirty="0">
                <a:latin typeface="Berlin Sans FB"/>
                <a:cs typeface="Berlin Sans FB"/>
              </a:rPr>
              <a:t>fo</a:t>
            </a:r>
            <a:r>
              <a:rPr sz="3200" dirty="0">
                <a:latin typeface="Berlin Sans FB"/>
                <a:cs typeface="Berlin Sans FB"/>
              </a:rPr>
              <a:t>r	the</a:t>
            </a:r>
            <a:endParaRPr sz="3200">
              <a:latin typeface="Berlin Sans FB"/>
              <a:cs typeface="Berlin Sans FB"/>
            </a:endParaRPr>
          </a:p>
          <a:p>
            <a:pPr marL="12700">
              <a:lnSpc>
                <a:spcPct val="100000"/>
              </a:lnSpc>
              <a:tabLst>
                <a:tab pos="1637030" algn="l"/>
                <a:tab pos="2246630" algn="l"/>
                <a:tab pos="4356735" algn="l"/>
                <a:tab pos="4982845" algn="l"/>
                <a:tab pos="6920230" algn="l"/>
              </a:tabLst>
            </a:pPr>
            <a:r>
              <a:rPr sz="3200" dirty="0">
                <a:latin typeface="Berlin Sans FB"/>
                <a:cs typeface="Berlin Sans FB"/>
              </a:rPr>
              <a:t>p</a:t>
            </a:r>
            <a:r>
              <a:rPr sz="3200" spc="-15" dirty="0">
                <a:latin typeface="Berlin Sans FB"/>
                <a:cs typeface="Berlin Sans FB"/>
              </a:rPr>
              <a:t>u</a:t>
            </a:r>
            <a:r>
              <a:rPr sz="3200" spc="-10" dirty="0">
                <a:latin typeface="Berlin Sans FB"/>
                <a:cs typeface="Berlin Sans FB"/>
              </a:rPr>
              <a:t>r</a:t>
            </a:r>
            <a:r>
              <a:rPr sz="3200" dirty="0">
                <a:latin typeface="Berlin Sans FB"/>
                <a:cs typeface="Berlin Sans FB"/>
              </a:rPr>
              <a:t>pose	</a:t>
            </a:r>
            <a:r>
              <a:rPr sz="3200" spc="-10" dirty="0">
                <a:latin typeface="Berlin Sans FB"/>
                <a:cs typeface="Berlin Sans FB"/>
              </a:rPr>
              <a:t>o</a:t>
            </a:r>
            <a:r>
              <a:rPr sz="3200" dirty="0">
                <a:latin typeface="Berlin Sans FB"/>
                <a:cs typeface="Berlin Sans FB"/>
              </a:rPr>
              <a:t>f	pr</a:t>
            </a:r>
            <a:r>
              <a:rPr sz="3200" spc="-15" dirty="0">
                <a:latin typeface="Berlin Sans FB"/>
                <a:cs typeface="Berlin Sans FB"/>
              </a:rPr>
              <a:t>e</a:t>
            </a:r>
            <a:r>
              <a:rPr sz="3200" dirty="0">
                <a:latin typeface="Berlin Sans FB"/>
                <a:cs typeface="Berlin Sans FB"/>
              </a:rPr>
              <a:t>venting	</a:t>
            </a:r>
            <a:r>
              <a:rPr sz="3200" spc="-10" dirty="0">
                <a:latin typeface="Berlin Sans FB"/>
                <a:cs typeface="Berlin Sans FB"/>
              </a:rPr>
              <a:t>o</a:t>
            </a:r>
            <a:r>
              <a:rPr sz="3200" dirty="0">
                <a:latin typeface="Berlin Sans FB"/>
                <a:cs typeface="Berlin Sans FB"/>
              </a:rPr>
              <a:t>r	corr</a:t>
            </a:r>
            <a:r>
              <a:rPr sz="3200" spc="-20" dirty="0">
                <a:latin typeface="Berlin Sans FB"/>
                <a:cs typeface="Berlin Sans FB"/>
              </a:rPr>
              <a:t>e</a:t>
            </a:r>
            <a:r>
              <a:rPr sz="3200" dirty="0">
                <a:latin typeface="Berlin Sans FB"/>
                <a:cs typeface="Berlin Sans FB"/>
              </a:rPr>
              <a:t>cting	a</a:t>
            </a:r>
            <a:endParaRPr sz="3200">
              <a:latin typeface="Berlin Sans FB"/>
              <a:cs typeface="Berlin Sans FB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92555" y="3954653"/>
            <a:ext cx="7159625" cy="1470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3200" spc="-5" dirty="0">
                <a:latin typeface="Berlin Sans FB"/>
                <a:cs typeface="Berlin Sans FB"/>
              </a:rPr>
              <a:t>demonstrated deficiency of one or more  </a:t>
            </a:r>
            <a:r>
              <a:rPr sz="3200" dirty="0">
                <a:latin typeface="Berlin Sans FB"/>
                <a:cs typeface="Berlin Sans FB"/>
              </a:rPr>
              <a:t>nutrients in </a:t>
            </a:r>
            <a:r>
              <a:rPr sz="3200" spc="-5" dirty="0">
                <a:latin typeface="Berlin Sans FB"/>
                <a:cs typeface="Berlin Sans FB"/>
              </a:rPr>
              <a:t>the population or specific  </a:t>
            </a:r>
            <a:r>
              <a:rPr sz="3200" dirty="0">
                <a:latin typeface="Berlin Sans FB"/>
                <a:cs typeface="Berlin Sans FB"/>
              </a:rPr>
              <a:t>population</a:t>
            </a:r>
            <a:r>
              <a:rPr sz="3200" spc="-120" dirty="0">
                <a:latin typeface="Berlin Sans FB"/>
                <a:cs typeface="Berlin Sans FB"/>
              </a:rPr>
              <a:t> </a:t>
            </a:r>
            <a:r>
              <a:rPr sz="3200" dirty="0">
                <a:latin typeface="Berlin Sans FB"/>
                <a:cs typeface="Berlin Sans FB"/>
              </a:rPr>
              <a:t>groups</a:t>
            </a:r>
            <a:endParaRPr sz="3200">
              <a:latin typeface="Berlin Sans FB"/>
              <a:cs typeface="Berlin Sans FB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76009" y="6056883"/>
            <a:ext cx="1360805" cy="223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006FC0"/>
                </a:solidFill>
                <a:latin typeface="Berlin Sans FB"/>
                <a:cs typeface="Berlin Sans FB"/>
              </a:rPr>
              <a:t>(FAO/WHO</a:t>
            </a:r>
            <a:r>
              <a:rPr sz="1400" spc="-100" dirty="0">
                <a:solidFill>
                  <a:srgbClr val="006FC0"/>
                </a:solidFill>
                <a:latin typeface="Berlin Sans FB"/>
                <a:cs typeface="Berlin Sans FB"/>
              </a:rPr>
              <a:t> </a:t>
            </a:r>
            <a:r>
              <a:rPr sz="1400" dirty="0">
                <a:solidFill>
                  <a:srgbClr val="006FC0"/>
                </a:solidFill>
                <a:latin typeface="Berlin Sans FB"/>
                <a:cs typeface="Berlin Sans FB"/>
              </a:rPr>
              <a:t>1994).</a:t>
            </a:r>
            <a:endParaRPr sz="1400">
              <a:latin typeface="Berlin Sans FB"/>
              <a:cs typeface="Berlin Sans FB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3612" y="990663"/>
            <a:ext cx="3301365" cy="58483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23495" rIns="0" bIns="0" rtlCol="0">
            <a:spAutoFit/>
          </a:bodyPr>
          <a:lstStyle/>
          <a:p>
            <a:pPr marL="203200">
              <a:lnSpc>
                <a:spcPct val="100000"/>
              </a:lnSpc>
              <a:spcBef>
                <a:spcPts val="185"/>
              </a:spcBef>
            </a:pPr>
            <a:r>
              <a:rPr sz="3200" spc="-5" dirty="0">
                <a:solidFill>
                  <a:srgbClr val="0000CC"/>
                </a:solidFill>
                <a:latin typeface="Berlin Sans FB"/>
                <a:cs typeface="Berlin Sans FB"/>
              </a:rPr>
              <a:t>Food</a:t>
            </a:r>
            <a:r>
              <a:rPr sz="3200" spc="-45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3200" spc="-5" dirty="0">
                <a:solidFill>
                  <a:srgbClr val="0000CC"/>
                </a:solidFill>
                <a:latin typeface="Berlin Sans FB"/>
                <a:cs typeface="Berlin Sans FB"/>
              </a:rPr>
              <a:t>fortification</a:t>
            </a:r>
            <a:endParaRPr sz="3200">
              <a:latin typeface="Berlin Sans FB"/>
              <a:cs typeface="Berlin Sans FB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9775" y="1554226"/>
            <a:ext cx="3848735" cy="3576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C00000"/>
                </a:solidFill>
                <a:latin typeface="Arial"/>
                <a:cs typeface="Arial"/>
              </a:rPr>
              <a:t>Nation wide</a:t>
            </a:r>
            <a:r>
              <a:rPr sz="28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C00000"/>
                </a:solidFill>
                <a:latin typeface="Arial"/>
                <a:cs typeface="Arial"/>
              </a:rPr>
              <a:t>data</a:t>
            </a:r>
            <a:endParaRPr sz="2800">
              <a:latin typeface="Arial"/>
              <a:cs typeface="Arial"/>
            </a:endParaRPr>
          </a:p>
          <a:p>
            <a:pPr marL="12700" marR="2210435">
              <a:lnSpc>
                <a:spcPct val="100000"/>
              </a:lnSpc>
            </a:pPr>
            <a:r>
              <a:rPr sz="2800" b="1" spc="-5" dirty="0">
                <a:latin typeface="Arial"/>
                <a:cs typeface="Arial"/>
              </a:rPr>
              <a:t>Iodine  Iron  </a:t>
            </a:r>
            <a:r>
              <a:rPr sz="2800" b="1" spc="-10" dirty="0">
                <a:latin typeface="Arial"/>
                <a:cs typeface="Arial"/>
              </a:rPr>
              <a:t>Vitamin</a:t>
            </a:r>
            <a:r>
              <a:rPr sz="2800" b="1" spc="-21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1841500" marR="5080">
              <a:lnSpc>
                <a:spcPct val="109000"/>
              </a:lnSpc>
              <a:spcBef>
                <a:spcPts val="295"/>
              </a:spcBef>
            </a:pPr>
            <a:r>
              <a:rPr sz="2800" b="1" spc="-45" dirty="0">
                <a:solidFill>
                  <a:srgbClr val="C00000"/>
                </a:solidFill>
                <a:latin typeface="Arial"/>
                <a:cs typeface="Arial"/>
              </a:rPr>
              <a:t>Very</a:t>
            </a:r>
            <a:r>
              <a:rPr sz="2800" b="1" spc="-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C00000"/>
                </a:solidFill>
                <a:latin typeface="Arial"/>
                <a:cs typeface="Arial"/>
              </a:rPr>
              <a:t>limited  </a:t>
            </a:r>
            <a:r>
              <a:rPr sz="2800" b="1" spc="-10" dirty="0">
                <a:latin typeface="Arial"/>
                <a:cs typeface="Arial"/>
              </a:rPr>
              <a:t>Vitamin </a:t>
            </a:r>
            <a:r>
              <a:rPr sz="2800" b="1" spc="-5" dirty="0">
                <a:latin typeface="Arial"/>
                <a:cs typeface="Arial"/>
              </a:rPr>
              <a:t>C  Thiamine</a:t>
            </a:r>
            <a:endParaRPr sz="2800">
              <a:latin typeface="Arial"/>
              <a:cs typeface="Arial"/>
            </a:endParaRPr>
          </a:p>
          <a:p>
            <a:pPr marL="1841500">
              <a:lnSpc>
                <a:spcPct val="100000"/>
              </a:lnSpc>
            </a:pPr>
            <a:r>
              <a:rPr sz="2800" b="1" spc="-10" dirty="0">
                <a:latin typeface="Arial"/>
                <a:cs typeface="Arial"/>
              </a:rPr>
              <a:t>Vitamin</a:t>
            </a:r>
            <a:r>
              <a:rPr sz="2800" b="1" spc="-10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3261304"/>
            <a:ext cx="2631440" cy="3576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972819">
              <a:lnSpc>
                <a:spcPct val="117900"/>
              </a:lnSpc>
            </a:pPr>
            <a:r>
              <a:rPr sz="2800" b="1" spc="-5" dirty="0">
                <a:solidFill>
                  <a:srgbClr val="C00000"/>
                </a:solidFill>
                <a:latin typeface="Arial"/>
                <a:cs typeface="Arial"/>
              </a:rPr>
              <a:t>Emerging  </a:t>
            </a:r>
            <a:r>
              <a:rPr sz="2800" b="1" spc="-5" dirty="0">
                <a:latin typeface="Arial"/>
                <a:cs typeface="Arial"/>
              </a:rPr>
              <a:t>Zinc</a:t>
            </a:r>
            <a:endParaRPr sz="2800">
              <a:latin typeface="Arial"/>
              <a:cs typeface="Arial"/>
            </a:endParaRPr>
          </a:p>
          <a:p>
            <a:pPr marL="12700" marR="584835">
              <a:lnSpc>
                <a:spcPct val="100000"/>
              </a:lnSpc>
            </a:pPr>
            <a:r>
              <a:rPr sz="2800" b="1" spc="-5" dirty="0">
                <a:latin typeface="Arial"/>
                <a:cs typeface="Arial"/>
              </a:rPr>
              <a:t>Calcium  </a:t>
            </a:r>
            <a:r>
              <a:rPr sz="2800" b="1" spc="-10" dirty="0">
                <a:latin typeface="Arial"/>
                <a:cs typeface="Arial"/>
              </a:rPr>
              <a:t>Vitamin </a:t>
            </a:r>
            <a:r>
              <a:rPr sz="2800" b="1" spc="-5" dirty="0">
                <a:latin typeface="Arial"/>
                <a:cs typeface="Arial"/>
              </a:rPr>
              <a:t>D  Folic acid  </a:t>
            </a:r>
            <a:r>
              <a:rPr sz="2800" b="1" spc="-10" dirty="0">
                <a:latin typeface="Arial"/>
                <a:cs typeface="Arial"/>
              </a:rPr>
              <a:t>Vitamin</a:t>
            </a:r>
            <a:r>
              <a:rPr sz="2800" b="1" spc="-10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B12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tabLst>
                <a:tab pos="1927860" algn="l"/>
              </a:tabLst>
            </a:pPr>
            <a:r>
              <a:rPr sz="2800" b="1" spc="-5" dirty="0">
                <a:latin typeface="Arial"/>
                <a:cs typeface="Arial"/>
              </a:rPr>
              <a:t>Rib</a:t>
            </a:r>
            <a:r>
              <a:rPr sz="2800" b="1" spc="-15" dirty="0">
                <a:latin typeface="Arial"/>
                <a:cs typeface="Arial"/>
              </a:rPr>
              <a:t>o</a:t>
            </a:r>
            <a:r>
              <a:rPr sz="2800" b="1" spc="-5" dirty="0">
                <a:latin typeface="Arial"/>
                <a:cs typeface="Arial"/>
              </a:rPr>
              <a:t>fl</a:t>
            </a:r>
            <a:r>
              <a:rPr sz="2800" b="1" spc="0" dirty="0">
                <a:latin typeface="Arial"/>
                <a:cs typeface="Arial"/>
              </a:rPr>
              <a:t>a</a:t>
            </a:r>
            <a:r>
              <a:rPr sz="2800" b="1" spc="-5" dirty="0">
                <a:latin typeface="Arial"/>
                <a:cs typeface="Arial"/>
              </a:rPr>
              <a:t>vin</a:t>
            </a:r>
            <a:r>
              <a:rPr sz="2800" b="1" dirty="0">
                <a:latin typeface="Arial"/>
                <a:cs typeface="Arial"/>
              </a:rPr>
              <a:t>	</a:t>
            </a:r>
            <a:r>
              <a:rPr sz="2800" b="1" spc="-5" dirty="0">
                <a:latin typeface="Arial"/>
                <a:cs typeface="Arial"/>
              </a:rPr>
              <a:t>(B2)  Pyridoxine(B6)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5800" y="0"/>
            <a:ext cx="7772400" cy="1470025"/>
          </a:xfrm>
          <a:custGeom>
            <a:avLst/>
            <a:gdLst/>
            <a:ahLst/>
            <a:cxnLst/>
            <a:rect l="l" t="t" r="r" b="b"/>
            <a:pathLst>
              <a:path w="7772400" h="1470025">
                <a:moveTo>
                  <a:pt x="0" y="1470025"/>
                </a:moveTo>
                <a:lnTo>
                  <a:pt x="7772400" y="1470025"/>
                </a:lnTo>
                <a:lnTo>
                  <a:pt x="7772400" y="0"/>
                </a:lnTo>
                <a:lnTo>
                  <a:pt x="0" y="0"/>
                </a:lnTo>
                <a:lnTo>
                  <a:pt x="0" y="1470025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65400" marR="5080" indent="-2553335">
              <a:lnSpc>
                <a:spcPct val="100000"/>
              </a:lnSpc>
            </a:pPr>
            <a:r>
              <a:rPr b="1" spc="-5" dirty="0">
                <a:latin typeface="Calibri"/>
                <a:cs typeface="Calibri"/>
              </a:rPr>
              <a:t>National </a:t>
            </a:r>
            <a:r>
              <a:rPr b="1" spc="-25" dirty="0">
                <a:latin typeface="Calibri"/>
                <a:cs typeface="Calibri"/>
              </a:rPr>
              <a:t>status </a:t>
            </a:r>
            <a:r>
              <a:rPr b="1" spc="-10" dirty="0">
                <a:latin typeface="Calibri"/>
                <a:cs typeface="Calibri"/>
              </a:rPr>
              <a:t>of micronutrient  deficiency</a:t>
            </a:r>
          </a:p>
        </p:txBody>
      </p:sp>
      <p:sp>
        <p:nvSpPr>
          <p:cNvPr id="6" name="object 6"/>
          <p:cNvSpPr/>
          <p:nvPr/>
        </p:nvSpPr>
        <p:spPr>
          <a:xfrm>
            <a:off x="2895600" y="2743200"/>
            <a:ext cx="2306955" cy="609600"/>
          </a:xfrm>
          <a:custGeom>
            <a:avLst/>
            <a:gdLst/>
            <a:ahLst/>
            <a:cxnLst/>
            <a:rect l="l" t="t" r="r" b="b"/>
            <a:pathLst>
              <a:path w="2306954" h="609600">
                <a:moveTo>
                  <a:pt x="0" y="304800"/>
                </a:moveTo>
                <a:lnTo>
                  <a:pt x="8986" y="266578"/>
                </a:lnTo>
                <a:lnTo>
                  <a:pt x="35224" y="229770"/>
                </a:lnTo>
                <a:lnTo>
                  <a:pt x="77633" y="194662"/>
                </a:lnTo>
                <a:lnTo>
                  <a:pt x="135133" y="161539"/>
                </a:lnTo>
                <a:lnTo>
                  <a:pt x="206640" y="130688"/>
                </a:lnTo>
                <a:lnTo>
                  <a:pt x="247310" y="116203"/>
                </a:lnTo>
                <a:lnTo>
                  <a:pt x="291076" y="102394"/>
                </a:lnTo>
                <a:lnTo>
                  <a:pt x="337804" y="89296"/>
                </a:lnTo>
                <a:lnTo>
                  <a:pt x="387358" y="76945"/>
                </a:lnTo>
                <a:lnTo>
                  <a:pt x="439604" y="65377"/>
                </a:lnTo>
                <a:lnTo>
                  <a:pt x="494405" y="54626"/>
                </a:lnTo>
                <a:lnTo>
                  <a:pt x="551628" y="44730"/>
                </a:lnTo>
                <a:lnTo>
                  <a:pt x="611137" y="35724"/>
                </a:lnTo>
                <a:lnTo>
                  <a:pt x="672797" y="27643"/>
                </a:lnTo>
                <a:lnTo>
                  <a:pt x="736472" y="20524"/>
                </a:lnTo>
                <a:lnTo>
                  <a:pt x="802028" y="14401"/>
                </a:lnTo>
                <a:lnTo>
                  <a:pt x="869330" y="9312"/>
                </a:lnTo>
                <a:lnTo>
                  <a:pt x="938241" y="5291"/>
                </a:lnTo>
                <a:lnTo>
                  <a:pt x="1008628" y="2375"/>
                </a:lnTo>
                <a:lnTo>
                  <a:pt x="1080355" y="599"/>
                </a:lnTo>
                <a:lnTo>
                  <a:pt x="1153287" y="0"/>
                </a:lnTo>
                <a:lnTo>
                  <a:pt x="1226218" y="599"/>
                </a:lnTo>
                <a:lnTo>
                  <a:pt x="1297943" y="2375"/>
                </a:lnTo>
                <a:lnTo>
                  <a:pt x="1368327" y="5291"/>
                </a:lnTo>
                <a:lnTo>
                  <a:pt x="1437235" y="9312"/>
                </a:lnTo>
                <a:lnTo>
                  <a:pt x="1504532" y="14401"/>
                </a:lnTo>
                <a:lnTo>
                  <a:pt x="1570084" y="20524"/>
                </a:lnTo>
                <a:lnTo>
                  <a:pt x="1633753" y="27643"/>
                </a:lnTo>
                <a:lnTo>
                  <a:pt x="1695407" y="35724"/>
                </a:lnTo>
                <a:lnTo>
                  <a:pt x="1754910" y="44730"/>
                </a:lnTo>
                <a:lnTo>
                  <a:pt x="1812126" y="54626"/>
                </a:lnTo>
                <a:lnTo>
                  <a:pt x="1866921" y="65377"/>
                </a:lnTo>
                <a:lnTo>
                  <a:pt x="1919159" y="76945"/>
                </a:lnTo>
                <a:lnTo>
                  <a:pt x="1968706" y="89296"/>
                </a:lnTo>
                <a:lnTo>
                  <a:pt x="2015426" y="102394"/>
                </a:lnTo>
                <a:lnTo>
                  <a:pt x="2059185" y="116203"/>
                </a:lnTo>
                <a:lnTo>
                  <a:pt x="2099848" y="130688"/>
                </a:lnTo>
                <a:lnTo>
                  <a:pt x="2137278" y="145811"/>
                </a:lnTo>
                <a:lnTo>
                  <a:pt x="2201904" y="177834"/>
                </a:lnTo>
                <a:lnTo>
                  <a:pt x="2251983" y="211985"/>
                </a:lnTo>
                <a:lnTo>
                  <a:pt x="2286435" y="247980"/>
                </a:lnTo>
                <a:lnTo>
                  <a:pt x="2304178" y="285530"/>
                </a:lnTo>
                <a:lnTo>
                  <a:pt x="2306447" y="304800"/>
                </a:lnTo>
                <a:lnTo>
                  <a:pt x="2304178" y="324083"/>
                </a:lnTo>
                <a:lnTo>
                  <a:pt x="2297462" y="343046"/>
                </a:lnTo>
                <a:lnTo>
                  <a:pt x="2271230" y="379871"/>
                </a:lnTo>
                <a:lnTo>
                  <a:pt x="2228830" y="414989"/>
                </a:lnTo>
                <a:lnTo>
                  <a:pt x="2171342" y="448117"/>
                </a:lnTo>
                <a:lnTo>
                  <a:pt x="2099848" y="478967"/>
                </a:lnTo>
                <a:lnTo>
                  <a:pt x="2059185" y="493449"/>
                </a:lnTo>
                <a:lnTo>
                  <a:pt x="2015426" y="507256"/>
                </a:lnTo>
                <a:lnTo>
                  <a:pt x="1968706" y="520350"/>
                </a:lnTo>
                <a:lnTo>
                  <a:pt x="1919159" y="532698"/>
                </a:lnTo>
                <a:lnTo>
                  <a:pt x="1866921" y="544262"/>
                </a:lnTo>
                <a:lnTo>
                  <a:pt x="1812126" y="555007"/>
                </a:lnTo>
                <a:lnTo>
                  <a:pt x="1754910" y="564899"/>
                </a:lnTo>
                <a:lnTo>
                  <a:pt x="1695407" y="573900"/>
                </a:lnTo>
                <a:lnTo>
                  <a:pt x="1633753" y="581976"/>
                </a:lnTo>
                <a:lnTo>
                  <a:pt x="1570084" y="589091"/>
                </a:lnTo>
                <a:lnTo>
                  <a:pt x="1504532" y="595209"/>
                </a:lnTo>
                <a:lnTo>
                  <a:pt x="1437235" y="600295"/>
                </a:lnTo>
                <a:lnTo>
                  <a:pt x="1368327" y="604312"/>
                </a:lnTo>
                <a:lnTo>
                  <a:pt x="1297943" y="607226"/>
                </a:lnTo>
                <a:lnTo>
                  <a:pt x="1226218" y="609000"/>
                </a:lnTo>
                <a:lnTo>
                  <a:pt x="1153287" y="609600"/>
                </a:lnTo>
                <a:lnTo>
                  <a:pt x="1080355" y="609000"/>
                </a:lnTo>
                <a:lnTo>
                  <a:pt x="1008628" y="607226"/>
                </a:lnTo>
                <a:lnTo>
                  <a:pt x="938241" y="604312"/>
                </a:lnTo>
                <a:lnTo>
                  <a:pt x="869330" y="600295"/>
                </a:lnTo>
                <a:lnTo>
                  <a:pt x="802028" y="595209"/>
                </a:lnTo>
                <a:lnTo>
                  <a:pt x="736472" y="589091"/>
                </a:lnTo>
                <a:lnTo>
                  <a:pt x="672797" y="581976"/>
                </a:lnTo>
                <a:lnTo>
                  <a:pt x="611137" y="573900"/>
                </a:lnTo>
                <a:lnTo>
                  <a:pt x="551628" y="564899"/>
                </a:lnTo>
                <a:lnTo>
                  <a:pt x="494405" y="555007"/>
                </a:lnTo>
                <a:lnTo>
                  <a:pt x="439604" y="544262"/>
                </a:lnTo>
                <a:lnTo>
                  <a:pt x="387358" y="532698"/>
                </a:lnTo>
                <a:lnTo>
                  <a:pt x="337804" y="520350"/>
                </a:lnTo>
                <a:lnTo>
                  <a:pt x="291076" y="507256"/>
                </a:lnTo>
                <a:lnTo>
                  <a:pt x="247310" y="493449"/>
                </a:lnTo>
                <a:lnTo>
                  <a:pt x="206640" y="478967"/>
                </a:lnTo>
                <a:lnTo>
                  <a:pt x="169203" y="463844"/>
                </a:lnTo>
                <a:lnTo>
                  <a:pt x="104564" y="431820"/>
                </a:lnTo>
                <a:lnTo>
                  <a:pt x="54475" y="397661"/>
                </a:lnTo>
                <a:lnTo>
                  <a:pt x="20016" y="361654"/>
                </a:lnTo>
                <a:lnTo>
                  <a:pt x="2269" y="324083"/>
                </a:lnTo>
                <a:lnTo>
                  <a:pt x="0" y="304800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4800" y="4648200"/>
            <a:ext cx="2362200" cy="457200"/>
          </a:xfrm>
          <a:custGeom>
            <a:avLst/>
            <a:gdLst/>
            <a:ahLst/>
            <a:cxnLst/>
            <a:rect l="l" t="t" r="r" b="b"/>
            <a:pathLst>
              <a:path w="2362200" h="457200">
                <a:moveTo>
                  <a:pt x="0" y="228600"/>
                </a:moveTo>
                <a:lnTo>
                  <a:pt x="20498" y="185976"/>
                </a:lnTo>
                <a:lnTo>
                  <a:pt x="55786" y="158977"/>
                </a:lnTo>
                <a:lnTo>
                  <a:pt x="107081" y="133362"/>
                </a:lnTo>
                <a:lnTo>
                  <a:pt x="173276" y="109344"/>
                </a:lnTo>
                <a:lnTo>
                  <a:pt x="211615" y="98002"/>
                </a:lnTo>
                <a:lnTo>
                  <a:pt x="253264" y="87139"/>
                </a:lnTo>
                <a:lnTo>
                  <a:pt x="298084" y="76783"/>
                </a:lnTo>
                <a:lnTo>
                  <a:pt x="345938" y="66960"/>
                </a:lnTo>
                <a:lnTo>
                  <a:pt x="396686" y="57698"/>
                </a:lnTo>
                <a:lnTo>
                  <a:pt x="450191" y="49022"/>
                </a:lnTo>
                <a:lnTo>
                  <a:pt x="506314" y="40961"/>
                </a:lnTo>
                <a:lnTo>
                  <a:pt x="564917" y="33540"/>
                </a:lnTo>
                <a:lnTo>
                  <a:pt x="625861" y="26786"/>
                </a:lnTo>
                <a:lnTo>
                  <a:pt x="689008" y="20727"/>
                </a:lnTo>
                <a:lnTo>
                  <a:pt x="754220" y="15389"/>
                </a:lnTo>
                <a:lnTo>
                  <a:pt x="821358" y="10798"/>
                </a:lnTo>
                <a:lnTo>
                  <a:pt x="890284" y="6982"/>
                </a:lnTo>
                <a:lnTo>
                  <a:pt x="960859" y="3967"/>
                </a:lnTo>
                <a:lnTo>
                  <a:pt x="1032946" y="1781"/>
                </a:lnTo>
                <a:lnTo>
                  <a:pt x="1106406" y="449"/>
                </a:lnTo>
                <a:lnTo>
                  <a:pt x="1181100" y="0"/>
                </a:lnTo>
                <a:lnTo>
                  <a:pt x="1255791" y="449"/>
                </a:lnTo>
                <a:lnTo>
                  <a:pt x="1329248" y="1781"/>
                </a:lnTo>
                <a:lnTo>
                  <a:pt x="1401333" y="3967"/>
                </a:lnTo>
                <a:lnTo>
                  <a:pt x="1471907" y="6982"/>
                </a:lnTo>
                <a:lnTo>
                  <a:pt x="1540831" y="10798"/>
                </a:lnTo>
                <a:lnTo>
                  <a:pt x="1607969" y="15389"/>
                </a:lnTo>
                <a:lnTo>
                  <a:pt x="1673180" y="20727"/>
                </a:lnTo>
                <a:lnTo>
                  <a:pt x="1736327" y="26786"/>
                </a:lnTo>
                <a:lnTo>
                  <a:pt x="1797271" y="33540"/>
                </a:lnTo>
                <a:lnTo>
                  <a:pt x="1855874" y="40961"/>
                </a:lnTo>
                <a:lnTo>
                  <a:pt x="1911997" y="49022"/>
                </a:lnTo>
                <a:lnTo>
                  <a:pt x="1965502" y="57698"/>
                </a:lnTo>
                <a:lnTo>
                  <a:pt x="2016252" y="66960"/>
                </a:lnTo>
                <a:lnTo>
                  <a:pt x="2064106" y="76783"/>
                </a:lnTo>
                <a:lnTo>
                  <a:pt x="2108927" y="87139"/>
                </a:lnTo>
                <a:lnTo>
                  <a:pt x="2150577" y="98002"/>
                </a:lnTo>
                <a:lnTo>
                  <a:pt x="2188917" y="109344"/>
                </a:lnTo>
                <a:lnTo>
                  <a:pt x="2255114" y="133362"/>
                </a:lnTo>
                <a:lnTo>
                  <a:pt x="2306411" y="158977"/>
                </a:lnTo>
                <a:lnTo>
                  <a:pt x="2341700" y="185976"/>
                </a:lnTo>
                <a:lnTo>
                  <a:pt x="2362200" y="228600"/>
                </a:lnTo>
                <a:lnTo>
                  <a:pt x="2359876" y="243055"/>
                </a:lnTo>
                <a:lnTo>
                  <a:pt x="2352997" y="257272"/>
                </a:lnTo>
                <a:lnTo>
                  <a:pt x="2326126" y="284882"/>
                </a:lnTo>
                <a:lnTo>
                  <a:pt x="2282694" y="311216"/>
                </a:lnTo>
                <a:lnTo>
                  <a:pt x="2223809" y="336059"/>
                </a:lnTo>
                <a:lnTo>
                  <a:pt x="2150577" y="359197"/>
                </a:lnTo>
                <a:lnTo>
                  <a:pt x="2108927" y="370060"/>
                </a:lnTo>
                <a:lnTo>
                  <a:pt x="2064106" y="380416"/>
                </a:lnTo>
                <a:lnTo>
                  <a:pt x="2016251" y="390239"/>
                </a:lnTo>
                <a:lnTo>
                  <a:pt x="1965502" y="399501"/>
                </a:lnTo>
                <a:lnTo>
                  <a:pt x="1911997" y="408177"/>
                </a:lnTo>
                <a:lnTo>
                  <a:pt x="1855874" y="416238"/>
                </a:lnTo>
                <a:lnTo>
                  <a:pt x="1797271" y="423659"/>
                </a:lnTo>
                <a:lnTo>
                  <a:pt x="1736327" y="430413"/>
                </a:lnTo>
                <a:lnTo>
                  <a:pt x="1673180" y="436472"/>
                </a:lnTo>
                <a:lnTo>
                  <a:pt x="1607969" y="441810"/>
                </a:lnTo>
                <a:lnTo>
                  <a:pt x="1540831" y="446401"/>
                </a:lnTo>
                <a:lnTo>
                  <a:pt x="1471907" y="450217"/>
                </a:lnTo>
                <a:lnTo>
                  <a:pt x="1401333" y="453232"/>
                </a:lnTo>
                <a:lnTo>
                  <a:pt x="1329248" y="455418"/>
                </a:lnTo>
                <a:lnTo>
                  <a:pt x="1255791" y="456750"/>
                </a:lnTo>
                <a:lnTo>
                  <a:pt x="1181100" y="457200"/>
                </a:lnTo>
                <a:lnTo>
                  <a:pt x="1106406" y="456750"/>
                </a:lnTo>
                <a:lnTo>
                  <a:pt x="1032946" y="455418"/>
                </a:lnTo>
                <a:lnTo>
                  <a:pt x="960859" y="453232"/>
                </a:lnTo>
                <a:lnTo>
                  <a:pt x="890284" y="450217"/>
                </a:lnTo>
                <a:lnTo>
                  <a:pt x="821358" y="446401"/>
                </a:lnTo>
                <a:lnTo>
                  <a:pt x="754220" y="441810"/>
                </a:lnTo>
                <a:lnTo>
                  <a:pt x="689008" y="436472"/>
                </a:lnTo>
                <a:lnTo>
                  <a:pt x="625861" y="430413"/>
                </a:lnTo>
                <a:lnTo>
                  <a:pt x="564917" y="423659"/>
                </a:lnTo>
                <a:lnTo>
                  <a:pt x="506314" y="416238"/>
                </a:lnTo>
                <a:lnTo>
                  <a:pt x="450191" y="408177"/>
                </a:lnTo>
                <a:lnTo>
                  <a:pt x="396686" y="399501"/>
                </a:lnTo>
                <a:lnTo>
                  <a:pt x="345938" y="390239"/>
                </a:lnTo>
                <a:lnTo>
                  <a:pt x="298084" y="380416"/>
                </a:lnTo>
                <a:lnTo>
                  <a:pt x="253264" y="370060"/>
                </a:lnTo>
                <a:lnTo>
                  <a:pt x="211615" y="359197"/>
                </a:lnTo>
                <a:lnTo>
                  <a:pt x="173276" y="347855"/>
                </a:lnTo>
                <a:lnTo>
                  <a:pt x="107081" y="323837"/>
                </a:lnTo>
                <a:lnTo>
                  <a:pt x="55786" y="298222"/>
                </a:lnTo>
                <a:lnTo>
                  <a:pt x="20498" y="271223"/>
                </a:lnTo>
                <a:lnTo>
                  <a:pt x="0" y="228600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2140" y="934973"/>
            <a:ext cx="6636384" cy="2777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5455" indent="-452755">
              <a:lnSpc>
                <a:spcPct val="100000"/>
              </a:lnSpc>
              <a:buFont typeface="Arial"/>
              <a:buChar char="•"/>
              <a:tabLst>
                <a:tab pos="465455" algn="l"/>
                <a:tab pos="466090" algn="l"/>
              </a:tabLst>
            </a:pPr>
            <a:r>
              <a:rPr sz="3200" spc="-5" dirty="0">
                <a:latin typeface="Calibri"/>
                <a:cs typeface="Calibri"/>
              </a:rPr>
              <a:t>Salt</a:t>
            </a:r>
            <a:endParaRPr sz="3200">
              <a:latin typeface="Calibri"/>
              <a:cs typeface="Calibri"/>
            </a:endParaRPr>
          </a:p>
          <a:p>
            <a:pPr marL="465455" indent="-452755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465455" algn="l"/>
                <a:tab pos="466090" algn="l"/>
              </a:tabLst>
            </a:pPr>
            <a:r>
              <a:rPr sz="3200" spc="-5" dirty="0">
                <a:latin typeface="Calibri"/>
                <a:cs typeface="Calibri"/>
              </a:rPr>
              <a:t>Wheat</a:t>
            </a:r>
            <a:r>
              <a:rPr sz="3200" spc="-11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flour</a:t>
            </a:r>
            <a:endParaRPr sz="3200">
              <a:latin typeface="Calibri"/>
              <a:cs typeface="Calibri"/>
            </a:endParaRPr>
          </a:p>
          <a:p>
            <a:pPr marL="465455" indent="-452755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465455" algn="l"/>
                <a:tab pos="466090" algn="l"/>
              </a:tabLst>
            </a:pPr>
            <a:r>
              <a:rPr sz="3200" dirty="0">
                <a:latin typeface="Calibri"/>
                <a:cs typeface="Calibri"/>
              </a:rPr>
              <a:t>Rice</a:t>
            </a:r>
            <a:endParaRPr sz="3200">
              <a:latin typeface="Calibri"/>
              <a:cs typeface="Calibri"/>
            </a:endParaRPr>
          </a:p>
          <a:p>
            <a:pPr marL="465455" indent="-452755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465455" algn="l"/>
                <a:tab pos="466090" algn="l"/>
              </a:tabLst>
            </a:pPr>
            <a:r>
              <a:rPr sz="3200" spc="-25" dirty="0">
                <a:latin typeface="Calibri"/>
                <a:cs typeface="Calibri"/>
              </a:rPr>
              <a:t>Vegetable </a:t>
            </a:r>
            <a:r>
              <a:rPr sz="3200" spc="-5" dirty="0">
                <a:latin typeface="Calibri"/>
                <a:cs typeface="Calibri"/>
              </a:rPr>
              <a:t>oils </a:t>
            </a:r>
            <a:r>
              <a:rPr sz="3200" spc="-30" dirty="0">
                <a:latin typeface="Calibri"/>
                <a:cs typeface="Calibri"/>
              </a:rPr>
              <a:t>for fat </a:t>
            </a:r>
            <a:r>
              <a:rPr sz="3200" spc="-5" dirty="0">
                <a:latin typeface="Calibri"/>
                <a:cs typeface="Calibri"/>
              </a:rPr>
              <a:t>soluble</a:t>
            </a:r>
            <a:r>
              <a:rPr sz="3200" spc="4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vitamins</a:t>
            </a:r>
            <a:endParaRPr sz="3200">
              <a:latin typeface="Calibri"/>
              <a:cs typeface="Calibri"/>
            </a:endParaRPr>
          </a:p>
          <a:p>
            <a:pPr marL="465455" indent="-452755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465455" algn="l"/>
                <a:tab pos="466090" algn="l"/>
              </a:tabLst>
            </a:pPr>
            <a:r>
              <a:rPr sz="3200" spc="-5" dirty="0">
                <a:latin typeface="Calibri"/>
                <a:cs typeface="Calibri"/>
              </a:rPr>
              <a:t>Milk </a:t>
            </a:r>
            <a:r>
              <a:rPr sz="3200" spc="-30" dirty="0">
                <a:latin typeface="Calibri"/>
                <a:cs typeface="Calibri"/>
              </a:rPr>
              <a:t>for </a:t>
            </a:r>
            <a:r>
              <a:rPr sz="3200" spc="-5" dirty="0">
                <a:latin typeface="Calibri"/>
                <a:cs typeface="Calibri"/>
              </a:rPr>
              <a:t>vitamins </a:t>
            </a:r>
            <a:r>
              <a:rPr sz="3200" dirty="0">
                <a:latin typeface="Calibri"/>
                <a:cs typeface="Calibri"/>
              </a:rPr>
              <a:t>A&amp;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D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81000" y="2514600"/>
            <a:ext cx="7162800" cy="762000"/>
          </a:xfrm>
          <a:custGeom>
            <a:avLst/>
            <a:gdLst/>
            <a:ahLst/>
            <a:cxnLst/>
            <a:rect l="l" t="t" r="r" b="b"/>
            <a:pathLst>
              <a:path w="7162800" h="762000">
                <a:moveTo>
                  <a:pt x="0" y="381000"/>
                </a:moveTo>
                <a:lnTo>
                  <a:pt x="21018" y="339482"/>
                </a:lnTo>
                <a:lnTo>
                  <a:pt x="53244" y="315179"/>
                </a:lnTo>
                <a:lnTo>
                  <a:pt x="99605" y="291392"/>
                </a:lnTo>
                <a:lnTo>
                  <a:pt x="138132" y="275846"/>
                </a:lnTo>
                <a:lnTo>
                  <a:pt x="182592" y="260567"/>
                </a:lnTo>
                <a:lnTo>
                  <a:pt x="232844" y="245569"/>
                </a:lnTo>
                <a:lnTo>
                  <a:pt x="288749" y="230868"/>
                </a:lnTo>
                <a:lnTo>
                  <a:pt x="350167" y="216479"/>
                </a:lnTo>
                <a:lnTo>
                  <a:pt x="416959" y="202415"/>
                </a:lnTo>
                <a:lnTo>
                  <a:pt x="488983" y="188693"/>
                </a:lnTo>
                <a:lnTo>
                  <a:pt x="526914" y="181965"/>
                </a:lnTo>
                <a:lnTo>
                  <a:pt x="566102" y="175327"/>
                </a:lnTo>
                <a:lnTo>
                  <a:pt x="606527" y="168782"/>
                </a:lnTo>
                <a:lnTo>
                  <a:pt x="648173" y="162332"/>
                </a:lnTo>
                <a:lnTo>
                  <a:pt x="691023" y="155978"/>
                </a:lnTo>
                <a:lnTo>
                  <a:pt x="735059" y="149722"/>
                </a:lnTo>
                <a:lnTo>
                  <a:pt x="780263" y="143567"/>
                </a:lnTo>
                <a:lnTo>
                  <a:pt x="826619" y="137513"/>
                </a:lnTo>
                <a:lnTo>
                  <a:pt x="874107" y="131564"/>
                </a:lnTo>
                <a:lnTo>
                  <a:pt x="922712" y="125720"/>
                </a:lnTo>
                <a:lnTo>
                  <a:pt x="972416" y="119984"/>
                </a:lnTo>
                <a:lnTo>
                  <a:pt x="1023200" y="114357"/>
                </a:lnTo>
                <a:lnTo>
                  <a:pt x="1075048" y="108841"/>
                </a:lnTo>
                <a:lnTo>
                  <a:pt x="1127943" y="103439"/>
                </a:lnTo>
                <a:lnTo>
                  <a:pt x="1181866" y="98151"/>
                </a:lnTo>
                <a:lnTo>
                  <a:pt x="1236800" y="92981"/>
                </a:lnTo>
                <a:lnTo>
                  <a:pt x="1292728" y="87929"/>
                </a:lnTo>
                <a:lnTo>
                  <a:pt x="1349632" y="82998"/>
                </a:lnTo>
                <a:lnTo>
                  <a:pt x="1407494" y="78189"/>
                </a:lnTo>
                <a:lnTo>
                  <a:pt x="1466298" y="73505"/>
                </a:lnTo>
                <a:lnTo>
                  <a:pt x="1526026" y="68947"/>
                </a:lnTo>
                <a:lnTo>
                  <a:pt x="1586660" y="64517"/>
                </a:lnTo>
                <a:lnTo>
                  <a:pt x="1648183" y="60216"/>
                </a:lnTo>
                <a:lnTo>
                  <a:pt x="1710577" y="56048"/>
                </a:lnTo>
                <a:lnTo>
                  <a:pt x="1773825" y="52013"/>
                </a:lnTo>
                <a:lnTo>
                  <a:pt x="1837910" y="48114"/>
                </a:lnTo>
                <a:lnTo>
                  <a:pt x="1902813" y="44352"/>
                </a:lnTo>
                <a:lnTo>
                  <a:pt x="1968518" y="40729"/>
                </a:lnTo>
                <a:lnTo>
                  <a:pt x="2035007" y="37247"/>
                </a:lnTo>
                <a:lnTo>
                  <a:pt x="2102262" y="33908"/>
                </a:lnTo>
                <a:lnTo>
                  <a:pt x="2170266" y="30713"/>
                </a:lnTo>
                <a:lnTo>
                  <a:pt x="2239001" y="27666"/>
                </a:lnTo>
                <a:lnTo>
                  <a:pt x="2308451" y="24767"/>
                </a:lnTo>
                <a:lnTo>
                  <a:pt x="2378597" y="22018"/>
                </a:lnTo>
                <a:lnTo>
                  <a:pt x="2449422" y="19421"/>
                </a:lnTo>
                <a:lnTo>
                  <a:pt x="2520909" y="16979"/>
                </a:lnTo>
                <a:lnTo>
                  <a:pt x="2593040" y="14692"/>
                </a:lnTo>
                <a:lnTo>
                  <a:pt x="2665797" y="12563"/>
                </a:lnTo>
                <a:lnTo>
                  <a:pt x="2739164" y="10594"/>
                </a:lnTo>
                <a:lnTo>
                  <a:pt x="2813122" y="8786"/>
                </a:lnTo>
                <a:lnTo>
                  <a:pt x="2887655" y="7142"/>
                </a:lnTo>
                <a:lnTo>
                  <a:pt x="2962744" y="5663"/>
                </a:lnTo>
                <a:lnTo>
                  <a:pt x="3038372" y="4351"/>
                </a:lnTo>
                <a:lnTo>
                  <a:pt x="3114522" y="3207"/>
                </a:lnTo>
                <a:lnTo>
                  <a:pt x="3191176" y="2235"/>
                </a:lnTo>
                <a:lnTo>
                  <a:pt x="3268317" y="1435"/>
                </a:lnTo>
                <a:lnTo>
                  <a:pt x="3345928" y="810"/>
                </a:lnTo>
                <a:lnTo>
                  <a:pt x="3423990" y="361"/>
                </a:lnTo>
                <a:lnTo>
                  <a:pt x="3502486" y="90"/>
                </a:lnTo>
                <a:lnTo>
                  <a:pt x="3581400" y="0"/>
                </a:lnTo>
                <a:lnTo>
                  <a:pt x="3660313" y="90"/>
                </a:lnTo>
                <a:lnTo>
                  <a:pt x="3738809" y="361"/>
                </a:lnTo>
                <a:lnTo>
                  <a:pt x="3816871" y="810"/>
                </a:lnTo>
                <a:lnTo>
                  <a:pt x="3894482" y="1435"/>
                </a:lnTo>
                <a:lnTo>
                  <a:pt x="3971623" y="2235"/>
                </a:lnTo>
                <a:lnTo>
                  <a:pt x="4048277" y="3207"/>
                </a:lnTo>
                <a:lnTo>
                  <a:pt x="4124427" y="4351"/>
                </a:lnTo>
                <a:lnTo>
                  <a:pt x="4200056" y="5663"/>
                </a:lnTo>
                <a:lnTo>
                  <a:pt x="4275145" y="7142"/>
                </a:lnTo>
                <a:lnTo>
                  <a:pt x="4349677" y="8786"/>
                </a:lnTo>
                <a:lnTo>
                  <a:pt x="4423636" y="10594"/>
                </a:lnTo>
                <a:lnTo>
                  <a:pt x="4497003" y="12563"/>
                </a:lnTo>
                <a:lnTo>
                  <a:pt x="4569760" y="14692"/>
                </a:lnTo>
                <a:lnTo>
                  <a:pt x="4641891" y="16979"/>
                </a:lnTo>
                <a:lnTo>
                  <a:pt x="4713378" y="19421"/>
                </a:lnTo>
                <a:lnTo>
                  <a:pt x="4784203" y="22018"/>
                </a:lnTo>
                <a:lnTo>
                  <a:pt x="4854350" y="24767"/>
                </a:lnTo>
                <a:lnTo>
                  <a:pt x="4923799" y="27666"/>
                </a:lnTo>
                <a:lnTo>
                  <a:pt x="4992535" y="30713"/>
                </a:lnTo>
                <a:lnTo>
                  <a:pt x="5060539" y="33908"/>
                </a:lnTo>
                <a:lnTo>
                  <a:pt x="5127795" y="37247"/>
                </a:lnTo>
                <a:lnTo>
                  <a:pt x="5194283" y="40729"/>
                </a:lnTo>
                <a:lnTo>
                  <a:pt x="5259988" y="44352"/>
                </a:lnTo>
                <a:lnTo>
                  <a:pt x="5324892" y="48114"/>
                </a:lnTo>
                <a:lnTo>
                  <a:pt x="5388976" y="52013"/>
                </a:lnTo>
                <a:lnTo>
                  <a:pt x="5452225" y="56048"/>
                </a:lnTo>
                <a:lnTo>
                  <a:pt x="5514619" y="60216"/>
                </a:lnTo>
                <a:lnTo>
                  <a:pt x="5576142" y="64517"/>
                </a:lnTo>
                <a:lnTo>
                  <a:pt x="5636776" y="68947"/>
                </a:lnTo>
                <a:lnTo>
                  <a:pt x="5696504" y="73505"/>
                </a:lnTo>
                <a:lnTo>
                  <a:pt x="5755308" y="78189"/>
                </a:lnTo>
                <a:lnTo>
                  <a:pt x="5813171" y="82998"/>
                </a:lnTo>
                <a:lnTo>
                  <a:pt x="5870075" y="87929"/>
                </a:lnTo>
                <a:lnTo>
                  <a:pt x="5926003" y="92981"/>
                </a:lnTo>
                <a:lnTo>
                  <a:pt x="5980938" y="98151"/>
                </a:lnTo>
                <a:lnTo>
                  <a:pt x="6034861" y="103439"/>
                </a:lnTo>
                <a:lnTo>
                  <a:pt x="6087755" y="108841"/>
                </a:lnTo>
                <a:lnTo>
                  <a:pt x="6139604" y="114357"/>
                </a:lnTo>
                <a:lnTo>
                  <a:pt x="6190388" y="119984"/>
                </a:lnTo>
                <a:lnTo>
                  <a:pt x="6240092" y="125720"/>
                </a:lnTo>
                <a:lnTo>
                  <a:pt x="6288697" y="131564"/>
                </a:lnTo>
                <a:lnTo>
                  <a:pt x="6336186" y="137513"/>
                </a:lnTo>
                <a:lnTo>
                  <a:pt x="6382541" y="143567"/>
                </a:lnTo>
                <a:lnTo>
                  <a:pt x="6427745" y="149722"/>
                </a:lnTo>
                <a:lnTo>
                  <a:pt x="6471781" y="155978"/>
                </a:lnTo>
                <a:lnTo>
                  <a:pt x="6514631" y="162332"/>
                </a:lnTo>
                <a:lnTo>
                  <a:pt x="6556278" y="168782"/>
                </a:lnTo>
                <a:lnTo>
                  <a:pt x="6596703" y="175327"/>
                </a:lnTo>
                <a:lnTo>
                  <a:pt x="6635890" y="181965"/>
                </a:lnTo>
                <a:lnTo>
                  <a:pt x="6673821" y="188693"/>
                </a:lnTo>
                <a:lnTo>
                  <a:pt x="6745846" y="202415"/>
                </a:lnTo>
                <a:lnTo>
                  <a:pt x="6812637" y="216479"/>
                </a:lnTo>
                <a:lnTo>
                  <a:pt x="6874055" y="230868"/>
                </a:lnTo>
                <a:lnTo>
                  <a:pt x="6929960" y="245569"/>
                </a:lnTo>
                <a:lnTo>
                  <a:pt x="6980212" y="260567"/>
                </a:lnTo>
                <a:lnTo>
                  <a:pt x="7024671" y="275846"/>
                </a:lnTo>
                <a:lnTo>
                  <a:pt x="7063198" y="291392"/>
                </a:lnTo>
                <a:lnTo>
                  <a:pt x="7109558" y="315179"/>
                </a:lnTo>
                <a:lnTo>
                  <a:pt x="7141784" y="339482"/>
                </a:lnTo>
                <a:lnTo>
                  <a:pt x="7161947" y="372604"/>
                </a:lnTo>
                <a:lnTo>
                  <a:pt x="7162800" y="381000"/>
                </a:lnTo>
                <a:lnTo>
                  <a:pt x="7161947" y="389395"/>
                </a:lnTo>
                <a:lnTo>
                  <a:pt x="7159402" y="397747"/>
                </a:lnTo>
                <a:lnTo>
                  <a:pt x="7132642" y="430672"/>
                </a:lnTo>
                <a:lnTo>
                  <a:pt x="7095652" y="454809"/>
                </a:lnTo>
                <a:lnTo>
                  <a:pt x="7044685" y="478412"/>
                </a:lnTo>
                <a:lnTo>
                  <a:pt x="7003175" y="493827"/>
                </a:lnTo>
                <a:lnTo>
                  <a:pt x="6955801" y="508967"/>
                </a:lnTo>
                <a:lnTo>
                  <a:pt x="6902706" y="523818"/>
                </a:lnTo>
                <a:lnTo>
                  <a:pt x="6844027" y="538365"/>
                </a:lnTo>
                <a:lnTo>
                  <a:pt x="6779904" y="552594"/>
                </a:lnTo>
                <a:lnTo>
                  <a:pt x="6710479" y="566488"/>
                </a:lnTo>
                <a:lnTo>
                  <a:pt x="6635890" y="580034"/>
                </a:lnTo>
                <a:lnTo>
                  <a:pt x="6596703" y="586672"/>
                </a:lnTo>
                <a:lnTo>
                  <a:pt x="6556278" y="593217"/>
                </a:lnTo>
                <a:lnTo>
                  <a:pt x="6514631" y="599667"/>
                </a:lnTo>
                <a:lnTo>
                  <a:pt x="6471781" y="606021"/>
                </a:lnTo>
                <a:lnTo>
                  <a:pt x="6427745" y="612277"/>
                </a:lnTo>
                <a:lnTo>
                  <a:pt x="6382541" y="618432"/>
                </a:lnTo>
                <a:lnTo>
                  <a:pt x="6336186" y="624486"/>
                </a:lnTo>
                <a:lnTo>
                  <a:pt x="6288697" y="630435"/>
                </a:lnTo>
                <a:lnTo>
                  <a:pt x="6240092" y="636279"/>
                </a:lnTo>
                <a:lnTo>
                  <a:pt x="6190388" y="642015"/>
                </a:lnTo>
                <a:lnTo>
                  <a:pt x="6139604" y="647642"/>
                </a:lnTo>
                <a:lnTo>
                  <a:pt x="6087755" y="653158"/>
                </a:lnTo>
                <a:lnTo>
                  <a:pt x="6034861" y="658560"/>
                </a:lnTo>
                <a:lnTo>
                  <a:pt x="5980938" y="663848"/>
                </a:lnTo>
                <a:lnTo>
                  <a:pt x="5926003" y="669018"/>
                </a:lnTo>
                <a:lnTo>
                  <a:pt x="5870075" y="674070"/>
                </a:lnTo>
                <a:lnTo>
                  <a:pt x="5813171" y="679001"/>
                </a:lnTo>
                <a:lnTo>
                  <a:pt x="5755308" y="683810"/>
                </a:lnTo>
                <a:lnTo>
                  <a:pt x="5696504" y="688494"/>
                </a:lnTo>
                <a:lnTo>
                  <a:pt x="5636776" y="693052"/>
                </a:lnTo>
                <a:lnTo>
                  <a:pt x="5576142" y="697482"/>
                </a:lnTo>
                <a:lnTo>
                  <a:pt x="5514619" y="701783"/>
                </a:lnTo>
                <a:lnTo>
                  <a:pt x="5452225" y="705951"/>
                </a:lnTo>
                <a:lnTo>
                  <a:pt x="5388976" y="709986"/>
                </a:lnTo>
                <a:lnTo>
                  <a:pt x="5324892" y="713885"/>
                </a:lnTo>
                <a:lnTo>
                  <a:pt x="5259988" y="717647"/>
                </a:lnTo>
                <a:lnTo>
                  <a:pt x="5194283" y="721270"/>
                </a:lnTo>
                <a:lnTo>
                  <a:pt x="5127795" y="724752"/>
                </a:lnTo>
                <a:lnTo>
                  <a:pt x="5060539" y="728091"/>
                </a:lnTo>
                <a:lnTo>
                  <a:pt x="4992535" y="731286"/>
                </a:lnTo>
                <a:lnTo>
                  <a:pt x="4923799" y="734333"/>
                </a:lnTo>
                <a:lnTo>
                  <a:pt x="4854350" y="737232"/>
                </a:lnTo>
                <a:lnTo>
                  <a:pt x="4784203" y="739981"/>
                </a:lnTo>
                <a:lnTo>
                  <a:pt x="4713378" y="742578"/>
                </a:lnTo>
                <a:lnTo>
                  <a:pt x="4641891" y="745020"/>
                </a:lnTo>
                <a:lnTo>
                  <a:pt x="4569760" y="747307"/>
                </a:lnTo>
                <a:lnTo>
                  <a:pt x="4497003" y="749436"/>
                </a:lnTo>
                <a:lnTo>
                  <a:pt x="4423636" y="751405"/>
                </a:lnTo>
                <a:lnTo>
                  <a:pt x="4349677" y="753213"/>
                </a:lnTo>
                <a:lnTo>
                  <a:pt x="4275145" y="754857"/>
                </a:lnTo>
                <a:lnTo>
                  <a:pt x="4200056" y="756336"/>
                </a:lnTo>
                <a:lnTo>
                  <a:pt x="4124427" y="757648"/>
                </a:lnTo>
                <a:lnTo>
                  <a:pt x="4048277" y="758792"/>
                </a:lnTo>
                <a:lnTo>
                  <a:pt x="3971623" y="759764"/>
                </a:lnTo>
                <a:lnTo>
                  <a:pt x="3894482" y="760564"/>
                </a:lnTo>
                <a:lnTo>
                  <a:pt x="3816871" y="761189"/>
                </a:lnTo>
                <a:lnTo>
                  <a:pt x="3738809" y="761638"/>
                </a:lnTo>
                <a:lnTo>
                  <a:pt x="3660313" y="761909"/>
                </a:lnTo>
                <a:lnTo>
                  <a:pt x="3581400" y="762000"/>
                </a:lnTo>
                <a:lnTo>
                  <a:pt x="3502486" y="761909"/>
                </a:lnTo>
                <a:lnTo>
                  <a:pt x="3423990" y="761638"/>
                </a:lnTo>
                <a:lnTo>
                  <a:pt x="3345928" y="761189"/>
                </a:lnTo>
                <a:lnTo>
                  <a:pt x="3268317" y="760564"/>
                </a:lnTo>
                <a:lnTo>
                  <a:pt x="3191176" y="759764"/>
                </a:lnTo>
                <a:lnTo>
                  <a:pt x="3114522" y="758792"/>
                </a:lnTo>
                <a:lnTo>
                  <a:pt x="3038372" y="757648"/>
                </a:lnTo>
                <a:lnTo>
                  <a:pt x="2962743" y="756336"/>
                </a:lnTo>
                <a:lnTo>
                  <a:pt x="2887654" y="754857"/>
                </a:lnTo>
                <a:lnTo>
                  <a:pt x="2813122" y="753213"/>
                </a:lnTo>
                <a:lnTo>
                  <a:pt x="2739163" y="751405"/>
                </a:lnTo>
                <a:lnTo>
                  <a:pt x="2665796" y="749436"/>
                </a:lnTo>
                <a:lnTo>
                  <a:pt x="2593039" y="747307"/>
                </a:lnTo>
                <a:lnTo>
                  <a:pt x="2520908" y="745020"/>
                </a:lnTo>
                <a:lnTo>
                  <a:pt x="2449421" y="742578"/>
                </a:lnTo>
                <a:lnTo>
                  <a:pt x="2378596" y="739981"/>
                </a:lnTo>
                <a:lnTo>
                  <a:pt x="2308449" y="737232"/>
                </a:lnTo>
                <a:lnTo>
                  <a:pt x="2239000" y="734333"/>
                </a:lnTo>
                <a:lnTo>
                  <a:pt x="2170264" y="731286"/>
                </a:lnTo>
                <a:lnTo>
                  <a:pt x="2102260" y="728091"/>
                </a:lnTo>
                <a:lnTo>
                  <a:pt x="2035004" y="724752"/>
                </a:lnTo>
                <a:lnTo>
                  <a:pt x="1968516" y="721270"/>
                </a:lnTo>
                <a:lnTo>
                  <a:pt x="1902811" y="717647"/>
                </a:lnTo>
                <a:lnTo>
                  <a:pt x="1837907" y="713885"/>
                </a:lnTo>
                <a:lnTo>
                  <a:pt x="1773823" y="709986"/>
                </a:lnTo>
                <a:lnTo>
                  <a:pt x="1710574" y="705951"/>
                </a:lnTo>
                <a:lnTo>
                  <a:pt x="1648180" y="701783"/>
                </a:lnTo>
                <a:lnTo>
                  <a:pt x="1586657" y="697482"/>
                </a:lnTo>
                <a:lnTo>
                  <a:pt x="1526023" y="693052"/>
                </a:lnTo>
                <a:lnTo>
                  <a:pt x="1466295" y="688494"/>
                </a:lnTo>
                <a:lnTo>
                  <a:pt x="1407491" y="683810"/>
                </a:lnTo>
                <a:lnTo>
                  <a:pt x="1349628" y="679001"/>
                </a:lnTo>
                <a:lnTo>
                  <a:pt x="1292724" y="674070"/>
                </a:lnTo>
                <a:lnTo>
                  <a:pt x="1236796" y="669018"/>
                </a:lnTo>
                <a:lnTo>
                  <a:pt x="1181861" y="663848"/>
                </a:lnTo>
                <a:lnTo>
                  <a:pt x="1127938" y="658560"/>
                </a:lnTo>
                <a:lnTo>
                  <a:pt x="1075044" y="653158"/>
                </a:lnTo>
                <a:lnTo>
                  <a:pt x="1023195" y="647642"/>
                </a:lnTo>
                <a:lnTo>
                  <a:pt x="972411" y="642015"/>
                </a:lnTo>
                <a:lnTo>
                  <a:pt x="922707" y="636279"/>
                </a:lnTo>
                <a:lnTo>
                  <a:pt x="874102" y="630435"/>
                </a:lnTo>
                <a:lnTo>
                  <a:pt x="826613" y="624486"/>
                </a:lnTo>
                <a:lnTo>
                  <a:pt x="780258" y="618432"/>
                </a:lnTo>
                <a:lnTo>
                  <a:pt x="735054" y="612277"/>
                </a:lnTo>
                <a:lnTo>
                  <a:pt x="691018" y="606021"/>
                </a:lnTo>
                <a:lnTo>
                  <a:pt x="648168" y="599667"/>
                </a:lnTo>
                <a:lnTo>
                  <a:pt x="606521" y="593217"/>
                </a:lnTo>
                <a:lnTo>
                  <a:pt x="566096" y="586672"/>
                </a:lnTo>
                <a:lnTo>
                  <a:pt x="526909" y="580034"/>
                </a:lnTo>
                <a:lnTo>
                  <a:pt x="488978" y="573306"/>
                </a:lnTo>
                <a:lnTo>
                  <a:pt x="416953" y="559584"/>
                </a:lnTo>
                <a:lnTo>
                  <a:pt x="350162" y="545520"/>
                </a:lnTo>
                <a:lnTo>
                  <a:pt x="288744" y="531131"/>
                </a:lnTo>
                <a:lnTo>
                  <a:pt x="232839" y="516430"/>
                </a:lnTo>
                <a:lnTo>
                  <a:pt x="182587" y="501432"/>
                </a:lnTo>
                <a:lnTo>
                  <a:pt x="138128" y="486153"/>
                </a:lnTo>
                <a:lnTo>
                  <a:pt x="99601" y="470607"/>
                </a:lnTo>
                <a:lnTo>
                  <a:pt x="53241" y="446820"/>
                </a:lnTo>
                <a:lnTo>
                  <a:pt x="21015" y="422517"/>
                </a:lnTo>
                <a:lnTo>
                  <a:pt x="852" y="389395"/>
                </a:lnTo>
                <a:lnTo>
                  <a:pt x="0" y="381000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17370">
              <a:lnSpc>
                <a:spcPct val="100000"/>
              </a:lnSpc>
            </a:pPr>
            <a:r>
              <a:rPr sz="4800" spc="-5" dirty="0">
                <a:solidFill>
                  <a:srgbClr val="C00000"/>
                </a:solidFill>
              </a:rPr>
              <a:t>Identified</a:t>
            </a:r>
            <a:r>
              <a:rPr sz="4800" spc="-60" dirty="0">
                <a:solidFill>
                  <a:srgbClr val="C00000"/>
                </a:solidFill>
              </a:rPr>
              <a:t> </a:t>
            </a:r>
            <a:r>
              <a:rPr sz="4800" spc="-10" dirty="0">
                <a:solidFill>
                  <a:srgbClr val="C00000"/>
                </a:solidFill>
              </a:rPr>
              <a:t>vehicles</a:t>
            </a:r>
            <a:endParaRPr sz="4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76400" y="82689"/>
            <a:ext cx="6096000" cy="708025"/>
          </a:xfrm>
          <a:custGeom>
            <a:avLst/>
            <a:gdLst/>
            <a:ahLst/>
            <a:cxnLst/>
            <a:rect l="l" t="t" r="r" b="b"/>
            <a:pathLst>
              <a:path w="6096000" h="708025">
                <a:moveTo>
                  <a:pt x="0" y="707885"/>
                </a:moveTo>
                <a:lnTo>
                  <a:pt x="6096000" y="707885"/>
                </a:lnTo>
                <a:lnTo>
                  <a:pt x="6096000" y="0"/>
                </a:lnTo>
                <a:lnTo>
                  <a:pt x="0" y="0"/>
                </a:lnTo>
                <a:lnTo>
                  <a:pt x="0" y="707885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7822" rIns="0" bIns="0" rtlCol="0">
            <a:spAutoFit/>
          </a:bodyPr>
          <a:lstStyle/>
          <a:p>
            <a:pPr marL="1309370">
              <a:lnSpc>
                <a:spcPct val="100000"/>
              </a:lnSpc>
            </a:pPr>
            <a:r>
              <a:rPr sz="4000" spc="-5" dirty="0">
                <a:solidFill>
                  <a:srgbClr val="0000CC"/>
                </a:solidFill>
                <a:latin typeface="Berlin Sans FB"/>
                <a:cs typeface="Berlin Sans FB"/>
              </a:rPr>
              <a:t>History of oil</a:t>
            </a:r>
            <a:r>
              <a:rPr sz="4000" spc="-25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4000" spc="-5" dirty="0">
                <a:solidFill>
                  <a:srgbClr val="0000CC"/>
                </a:solidFill>
                <a:latin typeface="Berlin Sans FB"/>
                <a:cs typeface="Berlin Sans FB"/>
              </a:rPr>
              <a:t>fortification</a:t>
            </a:r>
            <a:endParaRPr sz="4000">
              <a:latin typeface="Berlin Sans FB"/>
              <a:cs typeface="Berlin Sans FB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2140" y="1550161"/>
            <a:ext cx="8150859" cy="4109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5455" marR="330835" indent="-452755">
              <a:lnSpc>
                <a:spcPct val="100000"/>
              </a:lnSpc>
              <a:buFont typeface="Arial"/>
              <a:buChar char="•"/>
              <a:tabLst>
                <a:tab pos="465455" algn="l"/>
                <a:tab pos="466090" algn="l"/>
              </a:tabLst>
            </a:pPr>
            <a:r>
              <a:rPr sz="2400" b="1" dirty="0">
                <a:latin typeface="Calibri"/>
                <a:cs typeface="Calibri"/>
              </a:rPr>
              <a:t>In </a:t>
            </a:r>
            <a:r>
              <a:rPr sz="2400" b="1" spc="-5" dirty="0">
                <a:latin typeface="Calibri"/>
                <a:cs typeface="Calibri"/>
              </a:rPr>
              <a:t>India, </a:t>
            </a:r>
            <a:r>
              <a:rPr sz="2400" b="1" dirty="0">
                <a:latin typeface="Calibri"/>
                <a:cs typeface="Calibri"/>
              </a:rPr>
              <a:t>a </a:t>
            </a:r>
            <a:r>
              <a:rPr sz="2400" b="1" spc="-20" dirty="0">
                <a:latin typeface="Calibri"/>
                <a:cs typeface="Calibri"/>
              </a:rPr>
              <a:t>hydrogenated </a:t>
            </a:r>
            <a:r>
              <a:rPr sz="2400" b="1" dirty="0">
                <a:latin typeface="Calibri"/>
                <a:cs typeface="Calibri"/>
              </a:rPr>
              <a:t>oil </a:t>
            </a:r>
            <a:r>
              <a:rPr sz="2400" b="1" spc="-20" dirty="0">
                <a:latin typeface="Calibri"/>
                <a:cs typeface="Calibri"/>
              </a:rPr>
              <a:t>(Vanaspati) </a:t>
            </a:r>
            <a:r>
              <a:rPr sz="2400" b="1" spc="-10" dirty="0">
                <a:latin typeface="Calibri"/>
                <a:cs typeface="Calibri"/>
              </a:rPr>
              <a:t>that replaces </a:t>
            </a:r>
            <a:r>
              <a:rPr sz="2400" b="1" spc="-5" dirty="0">
                <a:latin typeface="Calibri"/>
                <a:cs typeface="Calibri"/>
              </a:rPr>
              <a:t>ghee  </a:t>
            </a:r>
            <a:r>
              <a:rPr sz="2400" b="1" dirty="0">
                <a:latin typeface="Calibri"/>
                <a:cs typeface="Calibri"/>
              </a:rPr>
              <a:t>has been </a:t>
            </a:r>
            <a:r>
              <a:rPr sz="2400" b="1" spc="-10" dirty="0">
                <a:latin typeface="Calibri"/>
                <a:cs typeface="Calibri"/>
              </a:rPr>
              <a:t>fortified </a:t>
            </a:r>
            <a:r>
              <a:rPr sz="2400" b="1" spc="-5" dirty="0">
                <a:latin typeface="Calibri"/>
                <a:cs typeface="Calibri"/>
              </a:rPr>
              <a:t>with vitamin </a:t>
            </a:r>
            <a:r>
              <a:rPr sz="2400" b="1" dirty="0">
                <a:latin typeface="Calibri"/>
                <a:cs typeface="Calibri"/>
              </a:rPr>
              <a:t>A since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1953.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465455" indent="-452755">
              <a:lnSpc>
                <a:spcPct val="100000"/>
              </a:lnSpc>
              <a:buFont typeface="Arial"/>
              <a:buChar char="•"/>
              <a:tabLst>
                <a:tab pos="465455" algn="l"/>
                <a:tab pos="466090" algn="l"/>
              </a:tabLst>
            </a:pPr>
            <a:r>
              <a:rPr sz="2400" b="1" spc="-5" dirty="0">
                <a:latin typeface="Calibri"/>
                <a:cs typeface="Calibri"/>
              </a:rPr>
              <a:t>Oil </a:t>
            </a:r>
            <a:r>
              <a:rPr sz="2400" b="1" spc="-10" dirty="0">
                <a:latin typeface="Calibri"/>
                <a:cs typeface="Calibri"/>
              </a:rPr>
              <a:t>fortification </a:t>
            </a:r>
            <a:r>
              <a:rPr sz="2400" b="1" dirty="0">
                <a:latin typeface="Calibri"/>
                <a:cs typeface="Calibri"/>
              </a:rPr>
              <a:t>is </a:t>
            </a:r>
            <a:r>
              <a:rPr sz="2400" b="1" spc="-5" dirty="0">
                <a:latin typeface="Calibri"/>
                <a:cs typeface="Calibri"/>
              </a:rPr>
              <a:t>less </a:t>
            </a:r>
            <a:r>
              <a:rPr sz="2400" b="1" dirty="0">
                <a:latin typeface="Calibri"/>
                <a:cs typeface="Calibri"/>
              </a:rPr>
              <a:t>common </a:t>
            </a:r>
            <a:r>
              <a:rPr sz="2400" b="1" spc="-5" dirty="0">
                <a:latin typeface="Calibri"/>
                <a:cs typeface="Calibri"/>
              </a:rPr>
              <a:t>(in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Morocco).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465455" marR="360045" indent="-452755">
              <a:lnSpc>
                <a:spcPct val="100000"/>
              </a:lnSpc>
              <a:buFont typeface="Arial"/>
              <a:buChar char="•"/>
              <a:tabLst>
                <a:tab pos="532130" algn="l"/>
                <a:tab pos="532765" algn="l"/>
              </a:tabLst>
            </a:pPr>
            <a:r>
              <a:rPr sz="2400" b="1" spc="-5" dirty="0">
                <a:latin typeface="Calibri"/>
                <a:cs typeface="Calibri"/>
              </a:rPr>
              <a:t>The technology </a:t>
            </a:r>
            <a:r>
              <a:rPr sz="2400" b="1" spc="-15" dirty="0">
                <a:latin typeface="Calibri"/>
                <a:cs typeface="Calibri"/>
              </a:rPr>
              <a:t>for </a:t>
            </a:r>
            <a:r>
              <a:rPr sz="2400" b="1" spc="-5" dirty="0">
                <a:latin typeface="Calibri"/>
                <a:cs typeface="Calibri"/>
              </a:rPr>
              <a:t>adding the vitamin </a:t>
            </a:r>
            <a:r>
              <a:rPr sz="2400" b="1" spc="-15" dirty="0">
                <a:latin typeface="Calibri"/>
                <a:cs typeface="Calibri"/>
              </a:rPr>
              <a:t>to </a:t>
            </a:r>
            <a:r>
              <a:rPr sz="2400" b="1" dirty="0">
                <a:latin typeface="Calibri"/>
                <a:cs typeface="Calibri"/>
              </a:rPr>
              <a:t>oil is simple and  </a:t>
            </a:r>
            <a:r>
              <a:rPr sz="2400" b="1" spc="-10" dirty="0">
                <a:latin typeface="Calibri"/>
                <a:cs typeface="Calibri"/>
              </a:rPr>
              <a:t>inexpensive.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465455" marR="5080" indent="-452755">
              <a:lnSpc>
                <a:spcPct val="100000"/>
              </a:lnSpc>
              <a:buFont typeface="Arial"/>
              <a:buChar char="•"/>
              <a:tabLst>
                <a:tab pos="465455" algn="l"/>
                <a:tab pos="466090" algn="l"/>
              </a:tabLst>
            </a:pPr>
            <a:r>
              <a:rPr sz="2400" b="1" spc="-5" dirty="0">
                <a:latin typeface="Calibri"/>
                <a:cs typeface="Calibri"/>
              </a:rPr>
              <a:t>Oils </a:t>
            </a:r>
            <a:r>
              <a:rPr sz="2400" b="1" spc="-10" dirty="0">
                <a:latin typeface="Calibri"/>
                <a:cs typeface="Calibri"/>
              </a:rPr>
              <a:t>are </a:t>
            </a:r>
            <a:r>
              <a:rPr sz="2400" b="1" dirty="0">
                <a:latin typeface="Calibri"/>
                <a:cs typeface="Calibri"/>
              </a:rPr>
              <a:t>used </a:t>
            </a:r>
            <a:r>
              <a:rPr sz="2400" b="1" spc="-25" dirty="0">
                <a:latin typeface="Calibri"/>
                <a:cs typeface="Calibri"/>
              </a:rPr>
              <a:t>widely, </a:t>
            </a:r>
            <a:r>
              <a:rPr sz="2400" b="1" dirty="0">
                <a:latin typeface="Calibri"/>
                <a:cs typeface="Calibri"/>
              </a:rPr>
              <a:t>so </a:t>
            </a:r>
            <a:r>
              <a:rPr sz="2400" b="1" spc="-10" dirty="0">
                <a:latin typeface="Calibri"/>
                <a:cs typeface="Calibri"/>
              </a:rPr>
              <a:t>there </a:t>
            </a:r>
            <a:r>
              <a:rPr sz="2400" b="1" dirty="0">
                <a:latin typeface="Calibri"/>
                <a:cs typeface="Calibri"/>
              </a:rPr>
              <a:t>is a </a:t>
            </a:r>
            <a:r>
              <a:rPr sz="2400" b="1" spc="-10" dirty="0">
                <a:latin typeface="Calibri"/>
                <a:cs typeface="Calibri"/>
              </a:rPr>
              <a:t>potential </a:t>
            </a:r>
            <a:r>
              <a:rPr sz="2400" b="1" spc="-15" dirty="0">
                <a:latin typeface="Calibri"/>
                <a:cs typeface="Calibri"/>
              </a:rPr>
              <a:t>for </a:t>
            </a:r>
            <a:r>
              <a:rPr sz="2400" b="1" spc="-5" dirty="0">
                <a:latin typeface="Calibri"/>
                <a:cs typeface="Calibri"/>
              </a:rPr>
              <a:t>more </a:t>
            </a:r>
            <a:r>
              <a:rPr sz="2400" b="1" dirty="0">
                <a:latin typeface="Calibri"/>
                <a:cs typeface="Calibri"/>
              </a:rPr>
              <a:t>oil </a:t>
            </a:r>
            <a:r>
              <a:rPr sz="2400" b="1" spc="-15" dirty="0">
                <a:latin typeface="Calibri"/>
                <a:cs typeface="Calibri"/>
              </a:rPr>
              <a:t>to </a:t>
            </a:r>
            <a:r>
              <a:rPr sz="2400" b="1" dirty="0">
                <a:latin typeface="Calibri"/>
                <a:cs typeface="Calibri"/>
              </a:rPr>
              <a:t>be  </a:t>
            </a:r>
            <a:r>
              <a:rPr sz="2400" b="1" spc="-10" dirty="0">
                <a:latin typeface="Calibri"/>
                <a:cs typeface="Calibri"/>
              </a:rPr>
              <a:t>fortified </a:t>
            </a:r>
            <a:r>
              <a:rPr sz="2400" b="1" spc="-5" dirty="0">
                <a:latin typeface="Calibri"/>
                <a:cs typeface="Calibri"/>
              </a:rPr>
              <a:t>with this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vitamin.</a:t>
            </a:r>
            <a:endParaRPr sz="2400">
              <a:latin typeface="Calibri"/>
              <a:cs typeface="Calibri"/>
            </a:endParaRPr>
          </a:p>
          <a:p>
            <a:pPr marL="451484" lvl="1" indent="-286385">
              <a:lnSpc>
                <a:spcPct val="100000"/>
              </a:lnSpc>
              <a:spcBef>
                <a:spcPts val="1305"/>
              </a:spcBef>
              <a:buFont typeface="Arial"/>
              <a:buChar char="•"/>
              <a:tabLst>
                <a:tab pos="451484" algn="l"/>
                <a:tab pos="452120" algn="l"/>
              </a:tabLst>
            </a:pPr>
            <a:r>
              <a:rPr sz="1800" spc="-5" dirty="0">
                <a:solidFill>
                  <a:srgbClr val="0000CC"/>
                </a:solidFill>
                <a:latin typeface="Berlin Sans FB"/>
                <a:cs typeface="Berlin Sans FB"/>
              </a:rPr>
              <a:t>Traditionally cultivated</a:t>
            </a:r>
            <a:r>
              <a:rPr sz="1800" spc="-1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1800" spc="-5" dirty="0">
                <a:solidFill>
                  <a:srgbClr val="0000CC"/>
                </a:solidFill>
                <a:latin typeface="Berlin Sans FB"/>
                <a:cs typeface="Berlin Sans FB"/>
              </a:rPr>
              <a:t>oilseeds</a:t>
            </a:r>
            <a:endParaRPr sz="1800">
              <a:latin typeface="Berlin Sans FB"/>
              <a:cs typeface="Berlin Sans FB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61484" y="5649467"/>
            <a:ext cx="4389755" cy="283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17575" algn="l"/>
                <a:tab pos="1998345" algn="l"/>
                <a:tab pos="3045460" algn="l"/>
                <a:tab pos="4003040" algn="l"/>
              </a:tabLst>
            </a:pPr>
            <a:r>
              <a:rPr sz="1800" dirty="0">
                <a:solidFill>
                  <a:srgbClr val="0000CC"/>
                </a:solidFill>
                <a:latin typeface="Berlin Sans FB"/>
                <a:cs typeface="Berlin Sans FB"/>
              </a:rPr>
              <a:t>sesame,	saffl</a:t>
            </a:r>
            <a:r>
              <a:rPr sz="1800" spc="-5" dirty="0">
                <a:solidFill>
                  <a:srgbClr val="0000CC"/>
                </a:solidFill>
                <a:latin typeface="Berlin Sans FB"/>
                <a:cs typeface="Berlin Sans FB"/>
              </a:rPr>
              <a:t>ow</a:t>
            </a:r>
            <a:r>
              <a:rPr sz="1800" spc="-10" dirty="0">
                <a:solidFill>
                  <a:srgbClr val="0000CC"/>
                </a:solidFill>
                <a:latin typeface="Berlin Sans FB"/>
                <a:cs typeface="Berlin Sans FB"/>
              </a:rPr>
              <a:t>e</a:t>
            </a:r>
            <a:r>
              <a:rPr sz="1800" spc="10" dirty="0">
                <a:solidFill>
                  <a:srgbClr val="0000CC"/>
                </a:solidFill>
                <a:latin typeface="Berlin Sans FB"/>
                <a:cs typeface="Berlin Sans FB"/>
              </a:rPr>
              <a:t>r</a:t>
            </a:r>
            <a:r>
              <a:rPr sz="1800" dirty="0">
                <a:solidFill>
                  <a:srgbClr val="0000CC"/>
                </a:solidFill>
                <a:latin typeface="Berlin Sans FB"/>
                <a:cs typeface="Berlin Sans FB"/>
              </a:rPr>
              <a:t>,	</a:t>
            </a:r>
            <a:r>
              <a:rPr sz="1800" spc="5" dirty="0">
                <a:solidFill>
                  <a:srgbClr val="0000CC"/>
                </a:solidFill>
                <a:latin typeface="Berlin Sans FB"/>
                <a:cs typeface="Berlin Sans FB"/>
              </a:rPr>
              <a:t>l</a:t>
            </a:r>
            <a:r>
              <a:rPr sz="1800" spc="-15" dirty="0">
                <a:solidFill>
                  <a:srgbClr val="0000CC"/>
                </a:solidFill>
                <a:latin typeface="Berlin Sans FB"/>
                <a:cs typeface="Berlin Sans FB"/>
              </a:rPr>
              <a:t>i</a:t>
            </a:r>
            <a:r>
              <a:rPr sz="1800" spc="-10" dirty="0">
                <a:solidFill>
                  <a:srgbClr val="0000CC"/>
                </a:solidFill>
                <a:latin typeface="Berlin Sans FB"/>
                <a:cs typeface="Berlin Sans FB"/>
              </a:rPr>
              <a:t>n</a:t>
            </a:r>
            <a:r>
              <a:rPr sz="1800" dirty="0">
                <a:solidFill>
                  <a:srgbClr val="0000CC"/>
                </a:solidFill>
                <a:latin typeface="Berlin Sans FB"/>
                <a:cs typeface="Berlin Sans FB"/>
              </a:rPr>
              <a:t>se</a:t>
            </a:r>
            <a:r>
              <a:rPr sz="1800" spc="-10" dirty="0">
                <a:solidFill>
                  <a:srgbClr val="0000CC"/>
                </a:solidFill>
                <a:latin typeface="Berlin Sans FB"/>
                <a:cs typeface="Berlin Sans FB"/>
              </a:rPr>
              <a:t>e</a:t>
            </a:r>
            <a:r>
              <a:rPr sz="1800" dirty="0">
                <a:solidFill>
                  <a:srgbClr val="0000CC"/>
                </a:solidFill>
                <a:latin typeface="Berlin Sans FB"/>
                <a:cs typeface="Berlin Sans FB"/>
              </a:rPr>
              <a:t>d,	soyb</a:t>
            </a:r>
            <a:r>
              <a:rPr sz="1800" spc="-15" dirty="0">
                <a:solidFill>
                  <a:srgbClr val="0000CC"/>
                </a:solidFill>
                <a:latin typeface="Berlin Sans FB"/>
                <a:cs typeface="Berlin Sans FB"/>
              </a:rPr>
              <a:t>e</a:t>
            </a:r>
            <a:r>
              <a:rPr sz="1800" spc="-5" dirty="0">
                <a:solidFill>
                  <a:srgbClr val="0000CC"/>
                </a:solidFill>
                <a:latin typeface="Berlin Sans FB"/>
                <a:cs typeface="Berlin Sans FB"/>
              </a:rPr>
              <a:t>a</a:t>
            </a:r>
            <a:r>
              <a:rPr sz="1800" dirty="0">
                <a:solidFill>
                  <a:srgbClr val="0000CC"/>
                </a:solidFill>
                <a:latin typeface="Berlin Sans FB"/>
                <a:cs typeface="Berlin Sans FB"/>
              </a:rPr>
              <a:t>n	</a:t>
            </a:r>
            <a:r>
              <a:rPr sz="1800" spc="5" dirty="0">
                <a:solidFill>
                  <a:srgbClr val="0000CC"/>
                </a:solidFill>
                <a:latin typeface="Berlin Sans FB"/>
                <a:cs typeface="Berlin Sans FB"/>
              </a:rPr>
              <a:t>a</a:t>
            </a:r>
            <a:r>
              <a:rPr sz="1800" spc="-10" dirty="0">
                <a:solidFill>
                  <a:srgbClr val="0000CC"/>
                </a:solidFill>
                <a:latin typeface="Berlin Sans FB"/>
                <a:cs typeface="Berlin Sans FB"/>
              </a:rPr>
              <a:t>n</a:t>
            </a:r>
            <a:r>
              <a:rPr sz="1800" dirty="0">
                <a:solidFill>
                  <a:srgbClr val="0000CC"/>
                </a:solidFill>
                <a:latin typeface="Berlin Sans FB"/>
                <a:cs typeface="Berlin Sans FB"/>
              </a:rPr>
              <a:t>d</a:t>
            </a:r>
            <a:endParaRPr sz="1800">
              <a:latin typeface="Berlin Sans FB"/>
              <a:cs typeface="Berlin Sans FB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4844" y="5649467"/>
            <a:ext cx="3342004" cy="1108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4640">
              <a:lnSpc>
                <a:spcPct val="100000"/>
              </a:lnSpc>
              <a:tabLst>
                <a:tab pos="1565275" algn="l"/>
              </a:tabLst>
            </a:pPr>
            <a:r>
              <a:rPr sz="1800" spc="-5" dirty="0">
                <a:solidFill>
                  <a:srgbClr val="0000CC"/>
                </a:solidFill>
                <a:latin typeface="Berlin Sans FB"/>
                <a:cs typeface="Berlin Sans FB"/>
              </a:rPr>
              <a:t>Groundnut,	mustard/rapeseed,</a:t>
            </a:r>
            <a:endParaRPr sz="1800">
              <a:latin typeface="Berlin Sans FB"/>
              <a:cs typeface="Berlin Sans FB"/>
            </a:endParaRPr>
          </a:p>
          <a:p>
            <a:pPr marL="294640">
              <a:lnSpc>
                <a:spcPts val="2155"/>
              </a:lnSpc>
              <a:spcBef>
                <a:spcPts val="10"/>
              </a:spcBef>
            </a:pPr>
            <a:r>
              <a:rPr sz="1800" spc="-5" dirty="0">
                <a:solidFill>
                  <a:srgbClr val="0000CC"/>
                </a:solidFill>
                <a:latin typeface="Berlin Sans FB"/>
                <a:cs typeface="Berlin Sans FB"/>
              </a:rPr>
              <a:t>sunflower</a:t>
            </a:r>
            <a:endParaRPr sz="1800">
              <a:latin typeface="Berlin Sans FB"/>
              <a:cs typeface="Berlin Sans FB"/>
            </a:endParaRPr>
          </a:p>
          <a:p>
            <a:pPr marL="352425" marR="688975" indent="-339725">
              <a:lnSpc>
                <a:spcPts val="2170"/>
              </a:lnSpc>
              <a:spcBef>
                <a:spcPts val="5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5" dirty="0">
                <a:solidFill>
                  <a:srgbClr val="0000CC"/>
                </a:solidFill>
                <a:latin typeface="Berlin Sans FB"/>
                <a:cs typeface="Berlin Sans FB"/>
              </a:rPr>
              <a:t>Non-conventional oils  Rice bran oil, </a:t>
            </a:r>
            <a:r>
              <a:rPr sz="1800" dirty="0">
                <a:solidFill>
                  <a:srgbClr val="0000CC"/>
                </a:solidFill>
                <a:latin typeface="Berlin Sans FB"/>
                <a:cs typeface="Berlin Sans FB"/>
              </a:rPr>
              <a:t>coconut</a:t>
            </a:r>
            <a:r>
              <a:rPr sz="1800" spc="-45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1800" spc="-5" dirty="0">
                <a:solidFill>
                  <a:srgbClr val="0000CC"/>
                </a:solidFill>
                <a:latin typeface="Berlin Sans FB"/>
                <a:cs typeface="Berlin Sans FB"/>
              </a:rPr>
              <a:t>oil</a:t>
            </a:r>
            <a:endParaRPr sz="1800">
              <a:latin typeface="Berlin Sans FB"/>
              <a:cs typeface="Berlin Sans FB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2140" y="1503934"/>
            <a:ext cx="7722870" cy="4555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34035" indent="-521334">
              <a:lnSpc>
                <a:spcPts val="3195"/>
              </a:lnSpc>
              <a:buFont typeface="Arial"/>
              <a:buChar char="•"/>
              <a:tabLst>
                <a:tab pos="534035" algn="l"/>
                <a:tab pos="534670" algn="l"/>
              </a:tabLst>
            </a:pP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Fortified </a:t>
            </a:r>
            <a:r>
              <a:rPr sz="2800" spc="-20" dirty="0">
                <a:solidFill>
                  <a:srgbClr val="0000FF"/>
                </a:solidFill>
                <a:latin typeface="Calibri"/>
                <a:cs typeface="Calibri"/>
              </a:rPr>
              <a:t>food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consumed </a:t>
            </a:r>
            <a:r>
              <a:rPr sz="2800" spc="-5" dirty="0">
                <a:solidFill>
                  <a:srgbClr val="0000FF"/>
                </a:solidFill>
                <a:latin typeface="Calibri"/>
                <a:cs typeface="Calibri"/>
              </a:rPr>
              <a:t>in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adequate amounts</a:t>
            </a:r>
            <a:r>
              <a:rPr sz="2800" spc="10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by</a:t>
            </a:r>
            <a:endParaRPr sz="2800">
              <a:latin typeface="Calibri"/>
              <a:cs typeface="Calibri"/>
            </a:endParaRPr>
          </a:p>
          <a:p>
            <a:pPr marL="534035">
              <a:lnSpc>
                <a:spcPts val="3195"/>
              </a:lnSpc>
            </a:pPr>
            <a:r>
              <a:rPr sz="2800" spc="-20" dirty="0">
                <a:solidFill>
                  <a:srgbClr val="0000FF"/>
                </a:solidFill>
                <a:latin typeface="Calibri"/>
                <a:cs typeface="Calibri"/>
              </a:rPr>
              <a:t>target</a:t>
            </a:r>
            <a:r>
              <a:rPr sz="2800" spc="-10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population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800">
              <a:latin typeface="Times New Roman"/>
              <a:cs typeface="Times New Roman"/>
            </a:endParaRPr>
          </a:p>
          <a:p>
            <a:pPr marL="534035" indent="-521334">
              <a:lnSpc>
                <a:spcPts val="3190"/>
              </a:lnSpc>
              <a:spcBef>
                <a:spcPts val="2155"/>
              </a:spcBef>
              <a:buFont typeface="Arial"/>
              <a:buChar char="•"/>
              <a:tabLst>
                <a:tab pos="534035" algn="l"/>
                <a:tab pos="534670" algn="l"/>
              </a:tabLst>
            </a:pP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Fortificants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that </a:t>
            </a: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are </a:t>
            </a:r>
            <a:r>
              <a:rPr sz="2800" spc="-20" dirty="0">
                <a:solidFill>
                  <a:srgbClr val="0000FF"/>
                </a:solidFill>
                <a:latin typeface="Calibri"/>
                <a:cs typeface="Calibri"/>
              </a:rPr>
              <a:t>stable </a:t>
            </a:r>
            <a:r>
              <a:rPr sz="2800" spc="-5" dirty="0">
                <a:solidFill>
                  <a:srgbClr val="0000FF"/>
                </a:solidFill>
                <a:latin typeface="Calibri"/>
                <a:cs typeface="Calibri"/>
              </a:rPr>
              <a:t>and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well absorbed,</a:t>
            </a:r>
            <a:r>
              <a:rPr sz="2800" spc="15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but</a:t>
            </a:r>
            <a:endParaRPr sz="2800">
              <a:latin typeface="Calibri"/>
              <a:cs typeface="Calibri"/>
            </a:endParaRPr>
          </a:p>
          <a:p>
            <a:pPr marL="534035">
              <a:lnSpc>
                <a:spcPts val="3190"/>
              </a:lnSpc>
            </a:pPr>
            <a:r>
              <a:rPr sz="2800" spc="-5" dirty="0">
                <a:solidFill>
                  <a:srgbClr val="0000FF"/>
                </a:solidFill>
                <a:latin typeface="Calibri"/>
                <a:cs typeface="Calibri"/>
              </a:rPr>
              <a:t>do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not </a:t>
            </a:r>
            <a:r>
              <a:rPr sz="2800" spc="-20" dirty="0">
                <a:solidFill>
                  <a:srgbClr val="0000FF"/>
                </a:solidFill>
                <a:latin typeface="Calibri"/>
                <a:cs typeface="Calibri"/>
              </a:rPr>
              <a:t>affect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sensory </a:t>
            </a: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properties </a:t>
            </a:r>
            <a:r>
              <a:rPr sz="2800" spc="-5" dirty="0">
                <a:solidFill>
                  <a:srgbClr val="0000FF"/>
                </a:solidFill>
                <a:latin typeface="Calibri"/>
                <a:cs typeface="Calibri"/>
              </a:rPr>
              <a:t>of</a:t>
            </a:r>
            <a:r>
              <a:rPr sz="2800" spc="12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0000FF"/>
                </a:solidFill>
                <a:latin typeface="Calibri"/>
                <a:cs typeface="Calibri"/>
              </a:rPr>
              <a:t>foods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800">
              <a:latin typeface="Times New Roman"/>
              <a:cs typeface="Times New Roman"/>
            </a:endParaRPr>
          </a:p>
          <a:p>
            <a:pPr marL="534035" indent="-521334">
              <a:lnSpc>
                <a:spcPct val="100000"/>
              </a:lnSpc>
              <a:spcBef>
                <a:spcPts val="2160"/>
              </a:spcBef>
              <a:buFont typeface="Arial"/>
              <a:buChar char="•"/>
              <a:tabLst>
                <a:tab pos="534035" algn="l"/>
                <a:tab pos="534670" algn="l"/>
              </a:tabLst>
            </a:pPr>
            <a:r>
              <a:rPr sz="2800" spc="-45" dirty="0">
                <a:solidFill>
                  <a:srgbClr val="0000FF"/>
                </a:solidFill>
                <a:latin typeface="Calibri"/>
                <a:cs typeface="Calibri"/>
              </a:rPr>
              <a:t>Preferably, </a:t>
            </a: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centrally processed </a:t>
            </a:r>
            <a:r>
              <a:rPr sz="2800" spc="-20" dirty="0">
                <a:solidFill>
                  <a:srgbClr val="0000FF"/>
                </a:solidFill>
                <a:latin typeface="Calibri"/>
                <a:cs typeface="Calibri"/>
              </a:rPr>
              <a:t>food</a:t>
            </a:r>
            <a:r>
              <a:rPr sz="2800" spc="18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vehicles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Clr>
                <a:srgbClr val="0000FF"/>
              </a:buClr>
              <a:buFont typeface="Arial"/>
              <a:buChar char="•"/>
            </a:pPr>
            <a:endParaRPr sz="2900">
              <a:latin typeface="Times New Roman"/>
              <a:cs typeface="Times New Roman"/>
            </a:endParaRPr>
          </a:p>
          <a:p>
            <a:pPr marL="534035" indent="-521334">
              <a:lnSpc>
                <a:spcPct val="100000"/>
              </a:lnSpc>
              <a:spcBef>
                <a:spcPts val="2039"/>
              </a:spcBef>
              <a:buFont typeface="Arial"/>
              <a:buChar char="•"/>
              <a:tabLst>
                <a:tab pos="534035" algn="l"/>
                <a:tab pos="534670" algn="l"/>
              </a:tabLst>
            </a:pP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Government </a:t>
            </a:r>
            <a:r>
              <a:rPr sz="2800" spc="-5" dirty="0">
                <a:solidFill>
                  <a:srgbClr val="0000FF"/>
                </a:solidFill>
                <a:latin typeface="Calibri"/>
                <a:cs typeface="Calibri"/>
              </a:rPr>
              <a:t>and </a:t>
            </a:r>
            <a:r>
              <a:rPr sz="2800" spc="-20" dirty="0">
                <a:solidFill>
                  <a:srgbClr val="0000FF"/>
                </a:solidFill>
                <a:latin typeface="Calibri"/>
                <a:cs typeface="Calibri"/>
              </a:rPr>
              <a:t>food </a:t>
            </a:r>
            <a:r>
              <a:rPr sz="2800" spc="-10" dirty="0">
                <a:solidFill>
                  <a:srgbClr val="0000FF"/>
                </a:solidFill>
                <a:latin typeface="Calibri"/>
                <a:cs typeface="Calibri"/>
              </a:rPr>
              <a:t>industry</a:t>
            </a:r>
            <a:r>
              <a:rPr sz="2800" spc="12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0000FF"/>
                </a:solidFill>
                <a:latin typeface="Calibri"/>
                <a:cs typeface="Calibri"/>
              </a:rPr>
              <a:t>partnership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76400" y="82689"/>
            <a:ext cx="6096000" cy="708025"/>
          </a:xfrm>
          <a:custGeom>
            <a:avLst/>
            <a:gdLst/>
            <a:ahLst/>
            <a:cxnLst/>
            <a:rect l="l" t="t" r="r" b="b"/>
            <a:pathLst>
              <a:path w="6096000" h="708025">
                <a:moveTo>
                  <a:pt x="0" y="707885"/>
                </a:moveTo>
                <a:lnTo>
                  <a:pt x="6096000" y="707885"/>
                </a:lnTo>
                <a:lnTo>
                  <a:pt x="6096000" y="0"/>
                </a:lnTo>
                <a:lnTo>
                  <a:pt x="0" y="0"/>
                </a:lnTo>
                <a:lnTo>
                  <a:pt x="0" y="707885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7822" rIns="0" bIns="0" rtlCol="0">
            <a:spAutoFit/>
          </a:bodyPr>
          <a:lstStyle/>
          <a:p>
            <a:pPr marL="1483360">
              <a:lnSpc>
                <a:spcPct val="100000"/>
              </a:lnSpc>
            </a:pPr>
            <a:r>
              <a:rPr sz="4000" spc="-5" dirty="0">
                <a:solidFill>
                  <a:srgbClr val="0000CC"/>
                </a:solidFill>
                <a:latin typeface="Berlin Sans FB"/>
                <a:cs typeface="Berlin Sans FB"/>
              </a:rPr>
              <a:t>Criteria for</a:t>
            </a:r>
            <a:r>
              <a:rPr sz="4000" spc="-2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4000" spc="-5" dirty="0">
                <a:solidFill>
                  <a:srgbClr val="0000CC"/>
                </a:solidFill>
                <a:latin typeface="Berlin Sans FB"/>
                <a:cs typeface="Berlin Sans FB"/>
              </a:rPr>
              <a:t>fortification</a:t>
            </a:r>
            <a:endParaRPr sz="4000">
              <a:latin typeface="Berlin Sans FB"/>
              <a:cs typeface="Berlin Sans FB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52297" y="1604326"/>
            <a:ext cx="7004684" cy="4868545"/>
          </a:xfrm>
          <a:custGeom>
            <a:avLst/>
            <a:gdLst/>
            <a:ahLst/>
            <a:cxnLst/>
            <a:rect l="l" t="t" r="r" b="b"/>
            <a:pathLst>
              <a:path w="7004684" h="4868545">
                <a:moveTo>
                  <a:pt x="0" y="4868534"/>
                </a:moveTo>
                <a:lnTo>
                  <a:pt x="7004275" y="4868534"/>
                </a:lnTo>
                <a:lnTo>
                  <a:pt x="7004275" y="0"/>
                </a:lnTo>
                <a:lnTo>
                  <a:pt x="0" y="0"/>
                </a:lnTo>
                <a:lnTo>
                  <a:pt x="0" y="4868534"/>
                </a:lnTo>
                <a:close/>
              </a:path>
            </a:pathLst>
          </a:custGeom>
          <a:ln w="155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927035" y="1950962"/>
            <a:ext cx="5892165" cy="0"/>
          </a:xfrm>
          <a:custGeom>
            <a:avLst/>
            <a:gdLst/>
            <a:ahLst/>
            <a:cxnLst/>
            <a:rect l="l" t="t" r="r" b="b"/>
            <a:pathLst>
              <a:path w="5892165">
                <a:moveTo>
                  <a:pt x="0" y="0"/>
                </a:moveTo>
                <a:lnTo>
                  <a:pt x="5892142" y="0"/>
                </a:lnTo>
              </a:path>
            </a:pathLst>
          </a:custGeom>
          <a:ln w="1606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33589" y="1950962"/>
            <a:ext cx="0" cy="3401695"/>
          </a:xfrm>
          <a:custGeom>
            <a:avLst/>
            <a:gdLst/>
            <a:ahLst/>
            <a:cxnLst/>
            <a:rect l="l" t="t" r="r" b="b"/>
            <a:pathLst>
              <a:path h="3401695">
                <a:moveTo>
                  <a:pt x="0" y="0"/>
                </a:moveTo>
                <a:lnTo>
                  <a:pt x="0" y="3401439"/>
                </a:lnTo>
              </a:path>
            </a:pathLst>
          </a:custGeom>
          <a:ln w="1441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941447" y="5368469"/>
            <a:ext cx="5892165" cy="0"/>
          </a:xfrm>
          <a:custGeom>
            <a:avLst/>
            <a:gdLst/>
            <a:ahLst/>
            <a:cxnLst/>
            <a:rect l="l" t="t" r="r" b="b"/>
            <a:pathLst>
              <a:path w="5892165">
                <a:moveTo>
                  <a:pt x="0" y="0"/>
                </a:moveTo>
                <a:lnTo>
                  <a:pt x="5892142" y="0"/>
                </a:lnTo>
              </a:path>
            </a:pathLst>
          </a:custGeom>
          <a:ln w="1606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927035" y="1967458"/>
            <a:ext cx="0" cy="3401060"/>
          </a:xfrm>
          <a:custGeom>
            <a:avLst/>
            <a:gdLst/>
            <a:ahLst/>
            <a:cxnLst/>
            <a:rect l="l" t="t" r="r" b="b"/>
            <a:pathLst>
              <a:path h="3401060">
                <a:moveTo>
                  <a:pt x="0" y="0"/>
                </a:moveTo>
                <a:lnTo>
                  <a:pt x="0" y="3401011"/>
                </a:lnTo>
              </a:path>
            </a:pathLst>
          </a:custGeom>
          <a:ln w="1441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345946" y="2338088"/>
            <a:ext cx="563245" cy="3022600"/>
          </a:xfrm>
          <a:custGeom>
            <a:avLst/>
            <a:gdLst/>
            <a:ahLst/>
            <a:cxnLst/>
            <a:rect l="l" t="t" r="r" b="b"/>
            <a:pathLst>
              <a:path w="563244" h="3022600">
                <a:moveTo>
                  <a:pt x="563032" y="3022347"/>
                </a:moveTo>
                <a:lnTo>
                  <a:pt x="563032" y="0"/>
                </a:lnTo>
                <a:lnTo>
                  <a:pt x="0" y="0"/>
                </a:lnTo>
                <a:lnTo>
                  <a:pt x="0" y="3022347"/>
                </a:lnTo>
                <a:lnTo>
                  <a:pt x="563032" y="3022347"/>
                </a:lnTo>
                <a:close/>
              </a:path>
            </a:pathLst>
          </a:custGeom>
          <a:solidFill>
            <a:srgbClr val="99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345946" y="2338088"/>
            <a:ext cx="563245" cy="3022600"/>
          </a:xfrm>
          <a:custGeom>
            <a:avLst/>
            <a:gdLst/>
            <a:ahLst/>
            <a:cxnLst/>
            <a:rect l="l" t="t" r="r" b="b"/>
            <a:pathLst>
              <a:path w="563244" h="3022600">
                <a:moveTo>
                  <a:pt x="563032" y="3022347"/>
                </a:moveTo>
                <a:lnTo>
                  <a:pt x="563032" y="0"/>
                </a:lnTo>
                <a:lnTo>
                  <a:pt x="0" y="0"/>
                </a:lnTo>
                <a:lnTo>
                  <a:pt x="0" y="3022347"/>
                </a:lnTo>
                <a:lnTo>
                  <a:pt x="563032" y="3022347"/>
                </a:lnTo>
              </a:path>
            </a:pathLst>
          </a:custGeom>
          <a:ln w="14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09929" y="3095415"/>
            <a:ext cx="578485" cy="2265045"/>
          </a:xfrm>
          <a:custGeom>
            <a:avLst/>
            <a:gdLst/>
            <a:ahLst/>
            <a:cxnLst/>
            <a:rect l="l" t="t" r="r" b="b"/>
            <a:pathLst>
              <a:path w="578485" h="2265045">
                <a:moveTo>
                  <a:pt x="577924" y="2265020"/>
                </a:moveTo>
                <a:lnTo>
                  <a:pt x="577924" y="0"/>
                </a:lnTo>
                <a:lnTo>
                  <a:pt x="0" y="0"/>
                </a:lnTo>
                <a:lnTo>
                  <a:pt x="0" y="2265020"/>
                </a:lnTo>
                <a:lnTo>
                  <a:pt x="577924" y="2265020"/>
                </a:lnTo>
                <a:close/>
              </a:path>
            </a:pathLst>
          </a:custGeom>
          <a:solidFill>
            <a:srgbClr val="99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309929" y="3095415"/>
            <a:ext cx="578485" cy="2265045"/>
          </a:xfrm>
          <a:custGeom>
            <a:avLst/>
            <a:gdLst/>
            <a:ahLst/>
            <a:cxnLst/>
            <a:rect l="l" t="t" r="r" b="b"/>
            <a:pathLst>
              <a:path w="578485" h="2265045">
                <a:moveTo>
                  <a:pt x="577924" y="2265020"/>
                </a:moveTo>
                <a:lnTo>
                  <a:pt x="577924" y="0"/>
                </a:lnTo>
                <a:lnTo>
                  <a:pt x="0" y="0"/>
                </a:lnTo>
                <a:lnTo>
                  <a:pt x="0" y="2265020"/>
                </a:lnTo>
                <a:lnTo>
                  <a:pt x="577924" y="2265020"/>
                </a:lnTo>
              </a:path>
            </a:pathLst>
          </a:custGeom>
          <a:ln w="145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288613" y="5142985"/>
            <a:ext cx="563245" cy="217804"/>
          </a:xfrm>
          <a:custGeom>
            <a:avLst/>
            <a:gdLst/>
            <a:ahLst/>
            <a:cxnLst/>
            <a:rect l="l" t="t" r="r" b="b"/>
            <a:pathLst>
              <a:path w="563245" h="217804">
                <a:moveTo>
                  <a:pt x="563032" y="217450"/>
                </a:moveTo>
                <a:lnTo>
                  <a:pt x="563032" y="0"/>
                </a:lnTo>
                <a:lnTo>
                  <a:pt x="0" y="0"/>
                </a:lnTo>
                <a:lnTo>
                  <a:pt x="0" y="217450"/>
                </a:lnTo>
                <a:lnTo>
                  <a:pt x="563032" y="217450"/>
                </a:lnTo>
                <a:close/>
              </a:path>
            </a:pathLst>
          </a:custGeom>
          <a:solidFill>
            <a:srgbClr val="99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88613" y="5142985"/>
            <a:ext cx="563245" cy="217804"/>
          </a:xfrm>
          <a:custGeom>
            <a:avLst/>
            <a:gdLst/>
            <a:ahLst/>
            <a:cxnLst/>
            <a:rect l="l" t="t" r="r" b="b"/>
            <a:pathLst>
              <a:path w="563245" h="217804">
                <a:moveTo>
                  <a:pt x="563032" y="217450"/>
                </a:moveTo>
                <a:lnTo>
                  <a:pt x="563032" y="0"/>
                </a:lnTo>
                <a:lnTo>
                  <a:pt x="0" y="0"/>
                </a:lnTo>
                <a:lnTo>
                  <a:pt x="0" y="217450"/>
                </a:lnTo>
                <a:lnTo>
                  <a:pt x="563032" y="217450"/>
                </a:lnTo>
              </a:path>
            </a:pathLst>
          </a:custGeom>
          <a:ln w="158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909074" y="2756921"/>
            <a:ext cx="563880" cy="2604135"/>
          </a:xfrm>
          <a:custGeom>
            <a:avLst/>
            <a:gdLst/>
            <a:ahLst/>
            <a:cxnLst/>
            <a:rect l="l" t="t" r="r" b="b"/>
            <a:pathLst>
              <a:path w="563879" h="2604135">
                <a:moveTo>
                  <a:pt x="563512" y="2603514"/>
                </a:moveTo>
                <a:lnTo>
                  <a:pt x="563512" y="0"/>
                </a:lnTo>
                <a:lnTo>
                  <a:pt x="0" y="0"/>
                </a:lnTo>
                <a:lnTo>
                  <a:pt x="0" y="2603514"/>
                </a:lnTo>
                <a:lnTo>
                  <a:pt x="563512" y="2603514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909074" y="2756921"/>
            <a:ext cx="563880" cy="2604135"/>
          </a:xfrm>
          <a:custGeom>
            <a:avLst/>
            <a:gdLst/>
            <a:ahLst/>
            <a:cxnLst/>
            <a:rect l="l" t="t" r="r" b="b"/>
            <a:pathLst>
              <a:path w="563879" h="2604135">
                <a:moveTo>
                  <a:pt x="563512" y="2603514"/>
                </a:moveTo>
                <a:lnTo>
                  <a:pt x="563512" y="0"/>
                </a:lnTo>
                <a:lnTo>
                  <a:pt x="0" y="0"/>
                </a:lnTo>
                <a:lnTo>
                  <a:pt x="0" y="2603514"/>
                </a:lnTo>
                <a:lnTo>
                  <a:pt x="563512" y="2603514"/>
                </a:lnTo>
              </a:path>
            </a:pathLst>
          </a:custGeom>
          <a:ln w="144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87758" y="4739684"/>
            <a:ext cx="563245" cy="621030"/>
          </a:xfrm>
          <a:custGeom>
            <a:avLst/>
            <a:gdLst/>
            <a:ahLst/>
            <a:cxnLst/>
            <a:rect l="l" t="t" r="r" b="b"/>
            <a:pathLst>
              <a:path w="563245" h="621029">
                <a:moveTo>
                  <a:pt x="563032" y="620751"/>
                </a:moveTo>
                <a:lnTo>
                  <a:pt x="563032" y="0"/>
                </a:lnTo>
                <a:lnTo>
                  <a:pt x="0" y="0"/>
                </a:lnTo>
                <a:lnTo>
                  <a:pt x="0" y="620751"/>
                </a:lnTo>
                <a:lnTo>
                  <a:pt x="563032" y="620751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87758" y="4739684"/>
            <a:ext cx="563245" cy="621030"/>
          </a:xfrm>
          <a:custGeom>
            <a:avLst/>
            <a:gdLst/>
            <a:ahLst/>
            <a:cxnLst/>
            <a:rect l="l" t="t" r="r" b="b"/>
            <a:pathLst>
              <a:path w="563245" h="621029">
                <a:moveTo>
                  <a:pt x="563032" y="620751"/>
                </a:moveTo>
                <a:lnTo>
                  <a:pt x="563032" y="0"/>
                </a:lnTo>
                <a:lnTo>
                  <a:pt x="0" y="0"/>
                </a:lnTo>
                <a:lnTo>
                  <a:pt x="0" y="620751"/>
                </a:lnTo>
                <a:lnTo>
                  <a:pt x="563032" y="620751"/>
                </a:lnTo>
              </a:path>
            </a:pathLst>
          </a:custGeom>
          <a:ln w="151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851646" y="5255459"/>
            <a:ext cx="563245" cy="105410"/>
          </a:xfrm>
          <a:custGeom>
            <a:avLst/>
            <a:gdLst/>
            <a:ahLst/>
            <a:cxnLst/>
            <a:rect l="l" t="t" r="r" b="b"/>
            <a:pathLst>
              <a:path w="563245" h="105410">
                <a:moveTo>
                  <a:pt x="563032" y="104976"/>
                </a:moveTo>
                <a:lnTo>
                  <a:pt x="563032" y="0"/>
                </a:lnTo>
                <a:lnTo>
                  <a:pt x="0" y="0"/>
                </a:lnTo>
                <a:lnTo>
                  <a:pt x="0" y="104976"/>
                </a:lnTo>
                <a:lnTo>
                  <a:pt x="563032" y="104976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851646" y="5255459"/>
            <a:ext cx="563245" cy="105410"/>
          </a:xfrm>
          <a:custGeom>
            <a:avLst/>
            <a:gdLst/>
            <a:ahLst/>
            <a:cxnLst/>
            <a:rect l="l" t="t" r="r" b="b"/>
            <a:pathLst>
              <a:path w="563245" h="105410">
                <a:moveTo>
                  <a:pt x="563032" y="104976"/>
                </a:moveTo>
                <a:lnTo>
                  <a:pt x="563032" y="0"/>
                </a:lnTo>
                <a:lnTo>
                  <a:pt x="0" y="0"/>
                </a:lnTo>
                <a:lnTo>
                  <a:pt x="0" y="104976"/>
                </a:lnTo>
                <a:lnTo>
                  <a:pt x="563032" y="104976"/>
                </a:lnTo>
              </a:path>
            </a:pathLst>
          </a:custGeom>
          <a:ln w="160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927035" y="1950962"/>
            <a:ext cx="0" cy="3401695"/>
          </a:xfrm>
          <a:custGeom>
            <a:avLst/>
            <a:gdLst/>
            <a:ahLst/>
            <a:cxnLst/>
            <a:rect l="l" t="t" r="r" b="b"/>
            <a:pathLst>
              <a:path h="3401695">
                <a:moveTo>
                  <a:pt x="0" y="0"/>
                </a:moveTo>
                <a:lnTo>
                  <a:pt x="0" y="3401439"/>
                </a:lnTo>
              </a:path>
            </a:pathLst>
          </a:custGeom>
          <a:ln w="144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869386" y="5368469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869386" y="4981771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869386" y="4610606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869386" y="4224015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69386" y="3853386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869386" y="3466688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869386" y="3095415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869386" y="2708718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869386" y="2338088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869386" y="1950962"/>
            <a:ext cx="43815" cy="0"/>
          </a:xfrm>
          <a:custGeom>
            <a:avLst/>
            <a:gdLst/>
            <a:ahLst/>
            <a:cxnLst/>
            <a:rect l="l" t="t" r="r" b="b"/>
            <a:pathLst>
              <a:path w="43814">
                <a:moveTo>
                  <a:pt x="0" y="0"/>
                </a:moveTo>
                <a:lnTo>
                  <a:pt x="43236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927035" y="5368469"/>
            <a:ext cx="5892165" cy="0"/>
          </a:xfrm>
          <a:custGeom>
            <a:avLst/>
            <a:gdLst/>
            <a:ahLst/>
            <a:cxnLst/>
            <a:rect l="l" t="t" r="r" b="b"/>
            <a:pathLst>
              <a:path w="5892165">
                <a:moveTo>
                  <a:pt x="0" y="0"/>
                </a:moveTo>
                <a:lnTo>
                  <a:pt x="5892142" y="0"/>
                </a:lnTo>
              </a:path>
            </a:pathLst>
          </a:custGeom>
          <a:ln w="160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927035" y="5384537"/>
            <a:ext cx="0" cy="48260"/>
          </a:xfrm>
          <a:custGeom>
            <a:avLst/>
            <a:gdLst/>
            <a:ahLst/>
            <a:cxnLst/>
            <a:rect l="l" t="t" r="r" b="b"/>
            <a:pathLst>
              <a:path h="48260">
                <a:moveTo>
                  <a:pt x="0" y="48203"/>
                </a:moveTo>
                <a:lnTo>
                  <a:pt x="0" y="0"/>
                </a:lnTo>
              </a:path>
            </a:pathLst>
          </a:custGeom>
          <a:ln w="144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891402" y="5384537"/>
            <a:ext cx="0" cy="48260"/>
          </a:xfrm>
          <a:custGeom>
            <a:avLst/>
            <a:gdLst/>
            <a:ahLst/>
            <a:cxnLst/>
            <a:rect l="l" t="t" r="r" b="b"/>
            <a:pathLst>
              <a:path h="48260">
                <a:moveTo>
                  <a:pt x="0" y="48203"/>
                </a:moveTo>
                <a:lnTo>
                  <a:pt x="0" y="0"/>
                </a:lnTo>
              </a:path>
            </a:pathLst>
          </a:custGeom>
          <a:ln w="144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869702" y="5384537"/>
            <a:ext cx="0" cy="48260"/>
          </a:xfrm>
          <a:custGeom>
            <a:avLst/>
            <a:gdLst/>
            <a:ahLst/>
            <a:cxnLst/>
            <a:rect l="l" t="t" r="r" b="b"/>
            <a:pathLst>
              <a:path h="48260">
                <a:moveTo>
                  <a:pt x="0" y="48203"/>
                </a:moveTo>
                <a:lnTo>
                  <a:pt x="0" y="0"/>
                </a:lnTo>
              </a:path>
            </a:pathLst>
          </a:custGeom>
          <a:ln w="144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833589" y="5384537"/>
            <a:ext cx="0" cy="48260"/>
          </a:xfrm>
          <a:custGeom>
            <a:avLst/>
            <a:gdLst/>
            <a:ahLst/>
            <a:cxnLst/>
            <a:rect l="l" t="t" r="r" b="b"/>
            <a:pathLst>
              <a:path h="48260">
                <a:moveTo>
                  <a:pt x="0" y="48203"/>
                </a:moveTo>
                <a:lnTo>
                  <a:pt x="0" y="0"/>
                </a:lnTo>
              </a:path>
            </a:pathLst>
          </a:custGeom>
          <a:ln w="144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1472093" y="1814252"/>
            <a:ext cx="306705" cy="3666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50" spc="-130" dirty="0">
                <a:latin typeface="Arial"/>
                <a:cs typeface="Arial"/>
              </a:rPr>
              <a:t>450</a:t>
            </a:r>
            <a:endParaRPr sz="16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65"/>
              </a:spcBef>
            </a:pPr>
            <a:r>
              <a:rPr sz="1650" spc="-130" dirty="0">
                <a:latin typeface="Arial"/>
                <a:cs typeface="Arial"/>
              </a:rPr>
              <a:t>400</a:t>
            </a:r>
            <a:endParaRPr sz="16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935"/>
              </a:spcBef>
            </a:pPr>
            <a:r>
              <a:rPr sz="1650" spc="-130" dirty="0">
                <a:latin typeface="Arial"/>
                <a:cs typeface="Arial"/>
              </a:rPr>
              <a:t>350</a:t>
            </a:r>
            <a:endParaRPr sz="16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65"/>
              </a:spcBef>
            </a:pPr>
            <a:r>
              <a:rPr sz="1650" spc="-130" dirty="0">
                <a:latin typeface="Arial"/>
                <a:cs typeface="Arial"/>
              </a:rPr>
              <a:t>300</a:t>
            </a:r>
            <a:endParaRPr sz="16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935"/>
              </a:spcBef>
            </a:pPr>
            <a:r>
              <a:rPr sz="1650" spc="-130" dirty="0">
                <a:latin typeface="Arial"/>
                <a:cs typeface="Arial"/>
              </a:rPr>
              <a:t>250</a:t>
            </a:r>
            <a:endParaRPr sz="16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65"/>
              </a:spcBef>
            </a:pPr>
            <a:r>
              <a:rPr sz="1650" spc="-130" dirty="0">
                <a:latin typeface="Arial"/>
                <a:cs typeface="Arial"/>
              </a:rPr>
              <a:t>200</a:t>
            </a:r>
            <a:endParaRPr sz="16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940"/>
              </a:spcBef>
            </a:pPr>
            <a:r>
              <a:rPr sz="1650" spc="-130" dirty="0">
                <a:latin typeface="Arial"/>
                <a:cs typeface="Arial"/>
              </a:rPr>
              <a:t>150</a:t>
            </a:r>
            <a:endParaRPr sz="16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65"/>
              </a:spcBef>
            </a:pPr>
            <a:r>
              <a:rPr sz="1650" spc="-130" dirty="0">
                <a:latin typeface="Arial"/>
                <a:cs typeface="Arial"/>
              </a:rPr>
              <a:t>100</a:t>
            </a:r>
            <a:endParaRPr sz="1650">
              <a:latin typeface="Arial"/>
              <a:cs typeface="Arial"/>
            </a:endParaRPr>
          </a:p>
          <a:p>
            <a:pPr marL="97790" algn="ctr">
              <a:lnSpc>
                <a:spcPct val="100000"/>
              </a:lnSpc>
              <a:spcBef>
                <a:spcPts val="935"/>
              </a:spcBef>
            </a:pPr>
            <a:r>
              <a:rPr sz="1650" spc="-130" dirty="0">
                <a:latin typeface="Arial"/>
                <a:cs typeface="Arial"/>
              </a:rPr>
              <a:t>50</a:t>
            </a:r>
            <a:endParaRPr sz="1650">
              <a:latin typeface="Arial"/>
              <a:cs typeface="Arial"/>
            </a:endParaRPr>
          </a:p>
          <a:p>
            <a:pPr marL="201930" algn="ctr">
              <a:lnSpc>
                <a:spcPts val="1964"/>
              </a:lnSpc>
              <a:spcBef>
                <a:spcPts val="1065"/>
              </a:spcBef>
            </a:pPr>
            <a:r>
              <a:rPr sz="1650" spc="-100" dirty="0"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584226" y="5537583"/>
            <a:ext cx="627380" cy="249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64"/>
              </a:lnSpc>
            </a:pPr>
            <a:r>
              <a:rPr sz="1650" spc="-170" dirty="0">
                <a:latin typeface="Arial"/>
                <a:cs typeface="Arial"/>
              </a:rPr>
              <a:t>C</a:t>
            </a:r>
            <a:r>
              <a:rPr sz="1650" spc="-130" dirty="0">
                <a:latin typeface="Arial"/>
                <a:cs typeface="Arial"/>
              </a:rPr>
              <a:t>e</a:t>
            </a:r>
            <a:r>
              <a:rPr sz="1650" spc="-100" dirty="0">
                <a:latin typeface="Arial"/>
                <a:cs typeface="Arial"/>
              </a:rPr>
              <a:t>r</a:t>
            </a:r>
            <a:r>
              <a:rPr sz="1650" spc="-130" dirty="0">
                <a:latin typeface="Arial"/>
                <a:cs typeface="Arial"/>
              </a:rPr>
              <a:t>ea</a:t>
            </a:r>
            <a:r>
              <a:rPr sz="1650" spc="-30" dirty="0">
                <a:latin typeface="Arial"/>
                <a:cs typeface="Arial"/>
              </a:rPr>
              <a:t>l</a:t>
            </a:r>
            <a:r>
              <a:rPr sz="1650" spc="-90" dirty="0">
                <a:latin typeface="Arial"/>
                <a:cs typeface="Arial"/>
              </a:rPr>
              <a:t>s</a:t>
            </a:r>
            <a:endParaRPr sz="16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086062" y="5537583"/>
            <a:ext cx="1591945" cy="249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64"/>
              </a:lnSpc>
            </a:pPr>
            <a:r>
              <a:rPr sz="1650" spc="-65" dirty="0">
                <a:latin typeface="Arial"/>
                <a:cs typeface="Arial"/>
              </a:rPr>
              <a:t>Milk&amp;milk</a:t>
            </a:r>
            <a:r>
              <a:rPr sz="1650" spc="-5" dirty="0">
                <a:latin typeface="Arial"/>
                <a:cs typeface="Arial"/>
              </a:rPr>
              <a:t> </a:t>
            </a:r>
            <a:r>
              <a:rPr sz="1650" spc="-95" dirty="0">
                <a:latin typeface="Arial"/>
                <a:cs typeface="Arial"/>
              </a:rPr>
              <a:t>products</a:t>
            </a:r>
            <a:endParaRPr sz="16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425624" y="5537583"/>
            <a:ext cx="842644" cy="249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64"/>
              </a:lnSpc>
            </a:pPr>
            <a:r>
              <a:rPr sz="1650" spc="-80" dirty="0">
                <a:latin typeface="Arial"/>
                <a:cs typeface="Arial"/>
              </a:rPr>
              <a:t>Fats&amp;</a:t>
            </a:r>
            <a:r>
              <a:rPr sz="1650" spc="-40" dirty="0">
                <a:latin typeface="Arial"/>
                <a:cs typeface="Arial"/>
              </a:rPr>
              <a:t> </a:t>
            </a:r>
            <a:r>
              <a:rPr sz="1650" spc="-70" dirty="0">
                <a:latin typeface="Arial"/>
                <a:cs typeface="Arial"/>
              </a:rPr>
              <a:t>oils</a:t>
            </a:r>
            <a:endParaRPr sz="16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177477" y="3479826"/>
            <a:ext cx="213360" cy="34607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590"/>
              </a:lnSpc>
            </a:pPr>
            <a:r>
              <a:rPr sz="1450" b="1" dirty="0">
                <a:latin typeface="Arial"/>
                <a:cs typeface="Arial"/>
              </a:rPr>
              <a:t>g</a:t>
            </a:r>
            <a:r>
              <a:rPr sz="1450" b="1" spc="50" dirty="0">
                <a:latin typeface="Arial"/>
                <a:cs typeface="Arial"/>
              </a:rPr>
              <a:t>/</a:t>
            </a:r>
            <a:r>
              <a:rPr sz="1450" b="1" dirty="0">
                <a:latin typeface="Arial"/>
                <a:cs typeface="Arial"/>
              </a:rPr>
              <a:t>d</a:t>
            </a:r>
            <a:endParaRPr sz="145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985177" y="6166502"/>
            <a:ext cx="100965" cy="113030"/>
          </a:xfrm>
          <a:custGeom>
            <a:avLst/>
            <a:gdLst/>
            <a:ahLst/>
            <a:cxnLst/>
            <a:rect l="l" t="t" r="r" b="b"/>
            <a:pathLst>
              <a:path w="100964" h="113029">
                <a:moveTo>
                  <a:pt x="0" y="112474"/>
                </a:moveTo>
                <a:lnTo>
                  <a:pt x="100884" y="112474"/>
                </a:lnTo>
                <a:lnTo>
                  <a:pt x="100884" y="0"/>
                </a:lnTo>
                <a:lnTo>
                  <a:pt x="0" y="0"/>
                </a:lnTo>
                <a:lnTo>
                  <a:pt x="0" y="112474"/>
                </a:lnTo>
                <a:close/>
              </a:path>
            </a:pathLst>
          </a:custGeom>
          <a:solidFill>
            <a:srgbClr val="99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985177" y="6166502"/>
            <a:ext cx="100965" cy="113030"/>
          </a:xfrm>
          <a:custGeom>
            <a:avLst/>
            <a:gdLst/>
            <a:ahLst/>
            <a:cxnLst/>
            <a:rect l="l" t="t" r="r" b="b"/>
            <a:pathLst>
              <a:path w="100964" h="113029">
                <a:moveTo>
                  <a:pt x="0" y="112474"/>
                </a:moveTo>
                <a:lnTo>
                  <a:pt x="100884" y="112474"/>
                </a:lnTo>
                <a:lnTo>
                  <a:pt x="100884" y="0"/>
                </a:lnTo>
                <a:lnTo>
                  <a:pt x="0" y="0"/>
                </a:lnTo>
                <a:lnTo>
                  <a:pt x="0" y="112474"/>
                </a:lnTo>
                <a:close/>
              </a:path>
            </a:pathLst>
          </a:custGeom>
          <a:ln w="15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082802" y="6166502"/>
            <a:ext cx="100965" cy="113030"/>
          </a:xfrm>
          <a:custGeom>
            <a:avLst/>
            <a:gdLst/>
            <a:ahLst/>
            <a:cxnLst/>
            <a:rect l="l" t="t" r="r" b="b"/>
            <a:pathLst>
              <a:path w="100964" h="113029">
                <a:moveTo>
                  <a:pt x="0" y="112474"/>
                </a:moveTo>
                <a:lnTo>
                  <a:pt x="100884" y="112474"/>
                </a:lnTo>
                <a:lnTo>
                  <a:pt x="100884" y="0"/>
                </a:lnTo>
                <a:lnTo>
                  <a:pt x="0" y="0"/>
                </a:lnTo>
                <a:lnTo>
                  <a:pt x="0" y="112474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082802" y="6166502"/>
            <a:ext cx="100965" cy="113030"/>
          </a:xfrm>
          <a:custGeom>
            <a:avLst/>
            <a:gdLst/>
            <a:ahLst/>
            <a:cxnLst/>
            <a:rect l="l" t="t" r="r" b="b"/>
            <a:pathLst>
              <a:path w="100964" h="113029">
                <a:moveTo>
                  <a:pt x="0" y="112474"/>
                </a:moveTo>
                <a:lnTo>
                  <a:pt x="100884" y="112474"/>
                </a:lnTo>
                <a:lnTo>
                  <a:pt x="100884" y="0"/>
                </a:lnTo>
                <a:lnTo>
                  <a:pt x="0" y="0"/>
                </a:lnTo>
                <a:lnTo>
                  <a:pt x="0" y="112474"/>
                </a:lnTo>
                <a:close/>
              </a:path>
            </a:pathLst>
          </a:custGeom>
          <a:ln w="15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3913116" y="6037424"/>
            <a:ext cx="1906270" cy="370840"/>
          </a:xfrm>
          <a:prstGeom prst="rect">
            <a:avLst/>
          </a:prstGeom>
          <a:ln w="16018">
            <a:solidFill>
              <a:srgbClr val="000000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222885">
              <a:lnSpc>
                <a:spcPct val="100000"/>
              </a:lnSpc>
              <a:spcBef>
                <a:spcPts val="315"/>
              </a:spcBef>
              <a:tabLst>
                <a:tab pos="1319530" algn="l"/>
              </a:tabLst>
            </a:pPr>
            <a:r>
              <a:rPr sz="1650" spc="-75" dirty="0">
                <a:latin typeface="Arial"/>
                <a:cs typeface="Arial"/>
              </a:rPr>
              <a:t>calculated	</a:t>
            </a:r>
            <a:r>
              <a:rPr sz="1650" spc="-80" dirty="0">
                <a:latin typeface="Arial"/>
                <a:cs typeface="Arial"/>
              </a:rPr>
              <a:t>actual</a:t>
            </a:r>
            <a:endParaRPr sz="165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952297" y="1604326"/>
            <a:ext cx="7004684" cy="4868545"/>
          </a:xfrm>
          <a:custGeom>
            <a:avLst/>
            <a:gdLst/>
            <a:ahLst/>
            <a:cxnLst/>
            <a:rect l="l" t="t" r="r" b="b"/>
            <a:pathLst>
              <a:path w="7004684" h="4868545">
                <a:moveTo>
                  <a:pt x="0" y="4868534"/>
                </a:moveTo>
                <a:lnTo>
                  <a:pt x="7004275" y="4868534"/>
                </a:lnTo>
                <a:lnTo>
                  <a:pt x="7004275" y="0"/>
                </a:lnTo>
                <a:lnTo>
                  <a:pt x="0" y="0"/>
                </a:lnTo>
                <a:lnTo>
                  <a:pt x="0" y="4868534"/>
                </a:lnTo>
                <a:close/>
              </a:path>
            </a:pathLst>
          </a:custGeom>
          <a:ln w="155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>
            <a:spLocks noGrp="1"/>
          </p:cNvSpPr>
          <p:nvPr>
            <p:ph type="title"/>
          </p:nvPr>
        </p:nvSpPr>
        <p:spPr>
          <a:xfrm>
            <a:off x="672185" y="172720"/>
            <a:ext cx="7650480" cy="1009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50895" marR="5080" indent="-3338829">
              <a:lnSpc>
                <a:spcPct val="100000"/>
              </a:lnSpc>
            </a:pPr>
            <a:r>
              <a:rPr sz="3200" spc="-30" dirty="0"/>
              <a:t>Intake </a:t>
            </a:r>
            <a:r>
              <a:rPr sz="3200" spc="-5" dirty="0"/>
              <a:t>of </a:t>
            </a:r>
            <a:r>
              <a:rPr sz="3200" dirty="0"/>
              <a:t>visible </a:t>
            </a:r>
            <a:r>
              <a:rPr sz="3200" spc="-30" dirty="0"/>
              <a:t>fat </a:t>
            </a:r>
            <a:r>
              <a:rPr sz="3200" dirty="0"/>
              <a:t>in adult male </a:t>
            </a:r>
            <a:r>
              <a:rPr sz="3200" spc="-5" dirty="0"/>
              <a:t>(NNMB/ </a:t>
            </a:r>
            <a:r>
              <a:rPr sz="3200" spc="-15" dirty="0"/>
              <a:t>RDA  </a:t>
            </a:r>
            <a:r>
              <a:rPr sz="3200" spc="-5" dirty="0"/>
              <a:t>2010)</a:t>
            </a:r>
            <a:endParaRPr sz="3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25851" y="4913376"/>
            <a:ext cx="675640" cy="646430"/>
          </a:xfrm>
          <a:custGeom>
            <a:avLst/>
            <a:gdLst/>
            <a:ahLst/>
            <a:cxnLst/>
            <a:rect l="l" t="t" r="r" b="b"/>
            <a:pathLst>
              <a:path w="675639" h="646429">
                <a:moveTo>
                  <a:pt x="675132" y="0"/>
                </a:moveTo>
                <a:lnTo>
                  <a:pt x="0" y="0"/>
                </a:lnTo>
                <a:lnTo>
                  <a:pt x="0" y="646176"/>
                </a:lnTo>
                <a:lnTo>
                  <a:pt x="675132" y="646176"/>
                </a:lnTo>
                <a:lnTo>
                  <a:pt x="675132" y="0"/>
                </a:lnTo>
                <a:close/>
              </a:path>
            </a:pathLst>
          </a:custGeom>
          <a:solidFill>
            <a:srgbClr val="457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15967" y="5064252"/>
            <a:ext cx="675640" cy="495300"/>
          </a:xfrm>
          <a:custGeom>
            <a:avLst/>
            <a:gdLst/>
            <a:ahLst/>
            <a:cxnLst/>
            <a:rect l="l" t="t" r="r" b="b"/>
            <a:pathLst>
              <a:path w="675639" h="495300">
                <a:moveTo>
                  <a:pt x="675132" y="0"/>
                </a:moveTo>
                <a:lnTo>
                  <a:pt x="0" y="0"/>
                </a:lnTo>
                <a:lnTo>
                  <a:pt x="0" y="495300"/>
                </a:lnTo>
                <a:lnTo>
                  <a:pt x="675132" y="495300"/>
                </a:lnTo>
                <a:lnTo>
                  <a:pt x="675132" y="0"/>
                </a:lnTo>
                <a:close/>
              </a:path>
            </a:pathLst>
          </a:custGeom>
          <a:solidFill>
            <a:srgbClr val="457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25851" y="4738115"/>
            <a:ext cx="675640" cy="175260"/>
          </a:xfrm>
          <a:custGeom>
            <a:avLst/>
            <a:gdLst/>
            <a:ahLst/>
            <a:cxnLst/>
            <a:rect l="l" t="t" r="r" b="b"/>
            <a:pathLst>
              <a:path w="675639" h="175260">
                <a:moveTo>
                  <a:pt x="675132" y="0"/>
                </a:moveTo>
                <a:lnTo>
                  <a:pt x="0" y="0"/>
                </a:lnTo>
                <a:lnTo>
                  <a:pt x="0" y="175259"/>
                </a:lnTo>
                <a:lnTo>
                  <a:pt x="675132" y="175259"/>
                </a:lnTo>
                <a:lnTo>
                  <a:pt x="675132" y="0"/>
                </a:lnTo>
                <a:close/>
              </a:path>
            </a:pathLst>
          </a:custGeom>
          <a:solidFill>
            <a:srgbClr val="AA46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15967" y="4911852"/>
            <a:ext cx="675640" cy="152400"/>
          </a:xfrm>
          <a:custGeom>
            <a:avLst/>
            <a:gdLst/>
            <a:ahLst/>
            <a:cxnLst/>
            <a:rect l="l" t="t" r="r" b="b"/>
            <a:pathLst>
              <a:path w="675639" h="152400">
                <a:moveTo>
                  <a:pt x="675132" y="0"/>
                </a:moveTo>
                <a:lnTo>
                  <a:pt x="0" y="0"/>
                </a:lnTo>
                <a:lnTo>
                  <a:pt x="0" y="152400"/>
                </a:lnTo>
                <a:lnTo>
                  <a:pt x="675132" y="152400"/>
                </a:lnTo>
                <a:lnTo>
                  <a:pt x="675132" y="0"/>
                </a:lnTo>
                <a:close/>
              </a:path>
            </a:pathLst>
          </a:custGeom>
          <a:solidFill>
            <a:srgbClr val="AA46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25851" y="4255008"/>
            <a:ext cx="675640" cy="483234"/>
          </a:xfrm>
          <a:custGeom>
            <a:avLst/>
            <a:gdLst/>
            <a:ahLst/>
            <a:cxnLst/>
            <a:rect l="l" t="t" r="r" b="b"/>
            <a:pathLst>
              <a:path w="675639" h="483235">
                <a:moveTo>
                  <a:pt x="675132" y="0"/>
                </a:moveTo>
                <a:lnTo>
                  <a:pt x="0" y="0"/>
                </a:lnTo>
                <a:lnTo>
                  <a:pt x="0" y="483108"/>
                </a:lnTo>
                <a:lnTo>
                  <a:pt x="675132" y="483108"/>
                </a:lnTo>
                <a:lnTo>
                  <a:pt x="675132" y="0"/>
                </a:lnTo>
                <a:close/>
              </a:path>
            </a:pathLst>
          </a:custGeom>
          <a:solidFill>
            <a:srgbClr val="88A4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315967" y="4392167"/>
            <a:ext cx="675640" cy="520065"/>
          </a:xfrm>
          <a:custGeom>
            <a:avLst/>
            <a:gdLst/>
            <a:ahLst/>
            <a:cxnLst/>
            <a:rect l="l" t="t" r="r" b="b"/>
            <a:pathLst>
              <a:path w="675639" h="520064">
                <a:moveTo>
                  <a:pt x="675132" y="0"/>
                </a:moveTo>
                <a:lnTo>
                  <a:pt x="0" y="0"/>
                </a:lnTo>
                <a:lnTo>
                  <a:pt x="0" y="519683"/>
                </a:lnTo>
                <a:lnTo>
                  <a:pt x="675132" y="519683"/>
                </a:lnTo>
                <a:lnTo>
                  <a:pt x="675132" y="0"/>
                </a:lnTo>
                <a:close/>
              </a:path>
            </a:pathLst>
          </a:custGeom>
          <a:solidFill>
            <a:srgbClr val="88A4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25851" y="4032503"/>
            <a:ext cx="675640" cy="222885"/>
          </a:xfrm>
          <a:custGeom>
            <a:avLst/>
            <a:gdLst/>
            <a:ahLst/>
            <a:cxnLst/>
            <a:rect l="l" t="t" r="r" b="b"/>
            <a:pathLst>
              <a:path w="675639" h="222885">
                <a:moveTo>
                  <a:pt x="675132" y="0"/>
                </a:moveTo>
                <a:lnTo>
                  <a:pt x="0" y="0"/>
                </a:lnTo>
                <a:lnTo>
                  <a:pt x="0" y="222504"/>
                </a:lnTo>
                <a:lnTo>
                  <a:pt x="675132" y="222504"/>
                </a:lnTo>
                <a:lnTo>
                  <a:pt x="675132" y="0"/>
                </a:lnTo>
                <a:close/>
              </a:path>
            </a:pathLst>
          </a:custGeom>
          <a:solidFill>
            <a:srgbClr val="7057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15967" y="4194047"/>
            <a:ext cx="675640" cy="198120"/>
          </a:xfrm>
          <a:custGeom>
            <a:avLst/>
            <a:gdLst/>
            <a:ahLst/>
            <a:cxnLst/>
            <a:rect l="l" t="t" r="r" b="b"/>
            <a:pathLst>
              <a:path w="675639" h="198120">
                <a:moveTo>
                  <a:pt x="675132" y="0"/>
                </a:moveTo>
                <a:lnTo>
                  <a:pt x="0" y="0"/>
                </a:lnTo>
                <a:lnTo>
                  <a:pt x="0" y="198119"/>
                </a:lnTo>
                <a:lnTo>
                  <a:pt x="675132" y="198119"/>
                </a:lnTo>
                <a:lnTo>
                  <a:pt x="675132" y="0"/>
                </a:lnTo>
                <a:close/>
              </a:path>
            </a:pathLst>
          </a:custGeom>
          <a:solidFill>
            <a:srgbClr val="7057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625851" y="3747515"/>
            <a:ext cx="675640" cy="285115"/>
          </a:xfrm>
          <a:custGeom>
            <a:avLst/>
            <a:gdLst/>
            <a:ahLst/>
            <a:cxnLst/>
            <a:rect l="l" t="t" r="r" b="b"/>
            <a:pathLst>
              <a:path w="675639" h="285114">
                <a:moveTo>
                  <a:pt x="675132" y="0"/>
                </a:moveTo>
                <a:lnTo>
                  <a:pt x="0" y="0"/>
                </a:lnTo>
                <a:lnTo>
                  <a:pt x="0" y="284987"/>
                </a:lnTo>
                <a:lnTo>
                  <a:pt x="675132" y="284987"/>
                </a:lnTo>
                <a:lnTo>
                  <a:pt x="675132" y="0"/>
                </a:lnTo>
                <a:close/>
              </a:path>
            </a:pathLst>
          </a:custGeom>
          <a:solidFill>
            <a:srgbClr val="4197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315967" y="3922776"/>
            <a:ext cx="675640" cy="271780"/>
          </a:xfrm>
          <a:custGeom>
            <a:avLst/>
            <a:gdLst/>
            <a:ahLst/>
            <a:cxnLst/>
            <a:rect l="l" t="t" r="r" b="b"/>
            <a:pathLst>
              <a:path w="675639" h="271779">
                <a:moveTo>
                  <a:pt x="675132" y="0"/>
                </a:moveTo>
                <a:lnTo>
                  <a:pt x="0" y="0"/>
                </a:lnTo>
                <a:lnTo>
                  <a:pt x="0" y="271272"/>
                </a:lnTo>
                <a:lnTo>
                  <a:pt x="675132" y="271272"/>
                </a:lnTo>
                <a:lnTo>
                  <a:pt x="675132" y="0"/>
                </a:lnTo>
                <a:close/>
              </a:path>
            </a:pathLst>
          </a:custGeom>
          <a:solidFill>
            <a:srgbClr val="4197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625851" y="3349752"/>
            <a:ext cx="675640" cy="398145"/>
          </a:xfrm>
          <a:custGeom>
            <a:avLst/>
            <a:gdLst/>
            <a:ahLst/>
            <a:cxnLst/>
            <a:rect l="l" t="t" r="r" b="b"/>
            <a:pathLst>
              <a:path w="675639" h="398145">
                <a:moveTo>
                  <a:pt x="675132" y="0"/>
                </a:moveTo>
                <a:lnTo>
                  <a:pt x="0" y="0"/>
                </a:lnTo>
                <a:lnTo>
                  <a:pt x="0" y="397764"/>
                </a:lnTo>
                <a:lnTo>
                  <a:pt x="675132" y="397764"/>
                </a:lnTo>
                <a:lnTo>
                  <a:pt x="675132" y="0"/>
                </a:lnTo>
                <a:close/>
              </a:path>
            </a:pathLst>
          </a:custGeom>
          <a:solidFill>
            <a:srgbClr val="DB84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315967" y="3576828"/>
            <a:ext cx="675640" cy="346075"/>
          </a:xfrm>
          <a:custGeom>
            <a:avLst/>
            <a:gdLst/>
            <a:ahLst/>
            <a:cxnLst/>
            <a:rect l="l" t="t" r="r" b="b"/>
            <a:pathLst>
              <a:path w="675639" h="346075">
                <a:moveTo>
                  <a:pt x="675132" y="0"/>
                </a:moveTo>
                <a:lnTo>
                  <a:pt x="0" y="0"/>
                </a:lnTo>
                <a:lnTo>
                  <a:pt x="0" y="345948"/>
                </a:lnTo>
                <a:lnTo>
                  <a:pt x="675132" y="345948"/>
                </a:lnTo>
                <a:lnTo>
                  <a:pt x="675132" y="0"/>
                </a:lnTo>
                <a:close/>
              </a:path>
            </a:pathLst>
          </a:custGeom>
          <a:solidFill>
            <a:srgbClr val="DB84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625851" y="3177539"/>
            <a:ext cx="675640" cy="172720"/>
          </a:xfrm>
          <a:custGeom>
            <a:avLst/>
            <a:gdLst/>
            <a:ahLst/>
            <a:cxnLst/>
            <a:rect l="l" t="t" r="r" b="b"/>
            <a:pathLst>
              <a:path w="675639" h="172720">
                <a:moveTo>
                  <a:pt x="675132" y="0"/>
                </a:moveTo>
                <a:lnTo>
                  <a:pt x="0" y="0"/>
                </a:lnTo>
                <a:lnTo>
                  <a:pt x="0" y="172212"/>
                </a:lnTo>
                <a:lnTo>
                  <a:pt x="675132" y="172212"/>
                </a:lnTo>
                <a:lnTo>
                  <a:pt x="675132" y="0"/>
                </a:lnTo>
                <a:close/>
              </a:path>
            </a:pathLst>
          </a:custGeom>
          <a:solidFill>
            <a:srgbClr val="92A9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315967" y="3322320"/>
            <a:ext cx="675640" cy="254635"/>
          </a:xfrm>
          <a:custGeom>
            <a:avLst/>
            <a:gdLst/>
            <a:ahLst/>
            <a:cxnLst/>
            <a:rect l="l" t="t" r="r" b="b"/>
            <a:pathLst>
              <a:path w="675639" h="254635">
                <a:moveTo>
                  <a:pt x="675132" y="0"/>
                </a:moveTo>
                <a:lnTo>
                  <a:pt x="0" y="0"/>
                </a:lnTo>
                <a:lnTo>
                  <a:pt x="0" y="254507"/>
                </a:lnTo>
                <a:lnTo>
                  <a:pt x="675132" y="254507"/>
                </a:lnTo>
                <a:lnTo>
                  <a:pt x="675132" y="0"/>
                </a:lnTo>
                <a:close/>
              </a:path>
            </a:pathLst>
          </a:custGeom>
          <a:solidFill>
            <a:srgbClr val="92A9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25851" y="2859023"/>
            <a:ext cx="675640" cy="318770"/>
          </a:xfrm>
          <a:custGeom>
            <a:avLst/>
            <a:gdLst/>
            <a:ahLst/>
            <a:cxnLst/>
            <a:rect l="l" t="t" r="r" b="b"/>
            <a:pathLst>
              <a:path w="675639" h="318769">
                <a:moveTo>
                  <a:pt x="675132" y="0"/>
                </a:moveTo>
                <a:lnTo>
                  <a:pt x="0" y="0"/>
                </a:lnTo>
                <a:lnTo>
                  <a:pt x="0" y="318515"/>
                </a:lnTo>
                <a:lnTo>
                  <a:pt x="675132" y="318515"/>
                </a:lnTo>
                <a:lnTo>
                  <a:pt x="675132" y="0"/>
                </a:lnTo>
                <a:close/>
              </a:path>
            </a:pathLst>
          </a:custGeom>
          <a:solidFill>
            <a:srgbClr val="D192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315967" y="3057144"/>
            <a:ext cx="675640" cy="265430"/>
          </a:xfrm>
          <a:custGeom>
            <a:avLst/>
            <a:gdLst/>
            <a:ahLst/>
            <a:cxnLst/>
            <a:rect l="l" t="t" r="r" b="b"/>
            <a:pathLst>
              <a:path w="675639" h="265429">
                <a:moveTo>
                  <a:pt x="675132" y="0"/>
                </a:moveTo>
                <a:lnTo>
                  <a:pt x="0" y="0"/>
                </a:lnTo>
                <a:lnTo>
                  <a:pt x="0" y="265175"/>
                </a:lnTo>
                <a:lnTo>
                  <a:pt x="675132" y="265175"/>
                </a:lnTo>
                <a:lnTo>
                  <a:pt x="675132" y="0"/>
                </a:lnTo>
                <a:close/>
              </a:path>
            </a:pathLst>
          </a:custGeom>
          <a:solidFill>
            <a:srgbClr val="D192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625851" y="2385060"/>
            <a:ext cx="675640" cy="474345"/>
          </a:xfrm>
          <a:custGeom>
            <a:avLst/>
            <a:gdLst/>
            <a:ahLst/>
            <a:cxnLst/>
            <a:rect l="l" t="t" r="r" b="b"/>
            <a:pathLst>
              <a:path w="675639" h="474344">
                <a:moveTo>
                  <a:pt x="675132" y="0"/>
                </a:moveTo>
                <a:lnTo>
                  <a:pt x="0" y="0"/>
                </a:lnTo>
                <a:lnTo>
                  <a:pt x="0" y="473963"/>
                </a:lnTo>
                <a:lnTo>
                  <a:pt x="675132" y="473963"/>
                </a:lnTo>
                <a:lnTo>
                  <a:pt x="675132" y="0"/>
                </a:lnTo>
                <a:close/>
              </a:path>
            </a:pathLst>
          </a:custGeom>
          <a:solidFill>
            <a:srgbClr val="B8CD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15967" y="2389632"/>
            <a:ext cx="675640" cy="668020"/>
          </a:xfrm>
          <a:custGeom>
            <a:avLst/>
            <a:gdLst/>
            <a:ahLst/>
            <a:cxnLst/>
            <a:rect l="l" t="t" r="r" b="b"/>
            <a:pathLst>
              <a:path w="675639" h="668019">
                <a:moveTo>
                  <a:pt x="675132" y="0"/>
                </a:moveTo>
                <a:lnTo>
                  <a:pt x="0" y="0"/>
                </a:lnTo>
                <a:lnTo>
                  <a:pt x="0" y="667512"/>
                </a:lnTo>
                <a:lnTo>
                  <a:pt x="675132" y="667512"/>
                </a:lnTo>
                <a:lnTo>
                  <a:pt x="675132" y="0"/>
                </a:lnTo>
                <a:close/>
              </a:path>
            </a:pathLst>
          </a:custGeom>
          <a:solidFill>
            <a:srgbClr val="B8CD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18360" y="1755648"/>
            <a:ext cx="0" cy="3804285"/>
          </a:xfrm>
          <a:custGeom>
            <a:avLst/>
            <a:gdLst/>
            <a:ahLst/>
            <a:cxnLst/>
            <a:rect l="l" t="t" r="r" b="b"/>
            <a:pathLst>
              <a:path h="3804285">
                <a:moveTo>
                  <a:pt x="0" y="3803904"/>
                </a:moveTo>
                <a:lnTo>
                  <a:pt x="0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071116" y="5559552"/>
            <a:ext cx="47625" cy="0"/>
          </a:xfrm>
          <a:custGeom>
            <a:avLst/>
            <a:gdLst/>
            <a:ahLst/>
            <a:cxnLst/>
            <a:rect l="l" t="t" r="r" b="b"/>
            <a:pathLst>
              <a:path w="47625">
                <a:moveTo>
                  <a:pt x="0" y="0"/>
                </a:moveTo>
                <a:lnTo>
                  <a:pt x="47243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071116" y="4925567"/>
            <a:ext cx="47625" cy="0"/>
          </a:xfrm>
          <a:custGeom>
            <a:avLst/>
            <a:gdLst/>
            <a:ahLst/>
            <a:cxnLst/>
            <a:rect l="l" t="t" r="r" b="b"/>
            <a:pathLst>
              <a:path w="47625">
                <a:moveTo>
                  <a:pt x="0" y="0"/>
                </a:moveTo>
                <a:lnTo>
                  <a:pt x="47243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071116" y="4291584"/>
            <a:ext cx="47625" cy="0"/>
          </a:xfrm>
          <a:custGeom>
            <a:avLst/>
            <a:gdLst/>
            <a:ahLst/>
            <a:cxnLst/>
            <a:rect l="l" t="t" r="r" b="b"/>
            <a:pathLst>
              <a:path w="47625">
                <a:moveTo>
                  <a:pt x="0" y="0"/>
                </a:moveTo>
                <a:lnTo>
                  <a:pt x="47243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071116" y="3657600"/>
            <a:ext cx="47625" cy="0"/>
          </a:xfrm>
          <a:custGeom>
            <a:avLst/>
            <a:gdLst/>
            <a:ahLst/>
            <a:cxnLst/>
            <a:rect l="l" t="t" r="r" b="b"/>
            <a:pathLst>
              <a:path w="47625">
                <a:moveTo>
                  <a:pt x="0" y="0"/>
                </a:moveTo>
                <a:lnTo>
                  <a:pt x="47243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071116" y="3023616"/>
            <a:ext cx="47625" cy="0"/>
          </a:xfrm>
          <a:custGeom>
            <a:avLst/>
            <a:gdLst/>
            <a:ahLst/>
            <a:cxnLst/>
            <a:rect l="l" t="t" r="r" b="b"/>
            <a:pathLst>
              <a:path w="47625">
                <a:moveTo>
                  <a:pt x="0" y="0"/>
                </a:moveTo>
                <a:lnTo>
                  <a:pt x="47243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071116" y="2389632"/>
            <a:ext cx="47625" cy="0"/>
          </a:xfrm>
          <a:custGeom>
            <a:avLst/>
            <a:gdLst/>
            <a:ahLst/>
            <a:cxnLst/>
            <a:rect l="l" t="t" r="r" b="b"/>
            <a:pathLst>
              <a:path w="47625">
                <a:moveTo>
                  <a:pt x="0" y="0"/>
                </a:moveTo>
                <a:lnTo>
                  <a:pt x="47243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071116" y="1755648"/>
            <a:ext cx="47625" cy="0"/>
          </a:xfrm>
          <a:custGeom>
            <a:avLst/>
            <a:gdLst/>
            <a:ahLst/>
            <a:cxnLst/>
            <a:rect l="l" t="t" r="r" b="b"/>
            <a:pathLst>
              <a:path w="47625">
                <a:moveTo>
                  <a:pt x="0" y="0"/>
                </a:moveTo>
                <a:lnTo>
                  <a:pt x="47243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118360" y="5559552"/>
            <a:ext cx="3380740" cy="0"/>
          </a:xfrm>
          <a:custGeom>
            <a:avLst/>
            <a:gdLst/>
            <a:ahLst/>
            <a:cxnLst/>
            <a:rect l="l" t="t" r="r" b="b"/>
            <a:pathLst>
              <a:path w="3380740">
                <a:moveTo>
                  <a:pt x="0" y="0"/>
                </a:moveTo>
                <a:lnTo>
                  <a:pt x="3380231" y="0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118360" y="5559552"/>
            <a:ext cx="0" cy="64135"/>
          </a:xfrm>
          <a:custGeom>
            <a:avLst/>
            <a:gdLst/>
            <a:ahLst/>
            <a:cxnLst/>
            <a:rect l="l" t="t" r="r" b="b"/>
            <a:pathLst>
              <a:path h="64135">
                <a:moveTo>
                  <a:pt x="0" y="0"/>
                </a:moveTo>
                <a:lnTo>
                  <a:pt x="0" y="64008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808476" y="5559552"/>
            <a:ext cx="0" cy="64135"/>
          </a:xfrm>
          <a:custGeom>
            <a:avLst/>
            <a:gdLst/>
            <a:ahLst/>
            <a:cxnLst/>
            <a:rect l="l" t="t" r="r" b="b"/>
            <a:pathLst>
              <a:path h="64135">
                <a:moveTo>
                  <a:pt x="0" y="0"/>
                </a:moveTo>
                <a:lnTo>
                  <a:pt x="0" y="64008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498591" y="5559552"/>
            <a:ext cx="0" cy="64135"/>
          </a:xfrm>
          <a:custGeom>
            <a:avLst/>
            <a:gdLst/>
            <a:ahLst/>
            <a:cxnLst/>
            <a:rect l="l" t="t" r="r" b="b"/>
            <a:pathLst>
              <a:path h="64135">
                <a:moveTo>
                  <a:pt x="0" y="0"/>
                </a:moveTo>
                <a:lnTo>
                  <a:pt x="0" y="64008"/>
                </a:lnTo>
              </a:path>
            </a:pathLst>
          </a:custGeom>
          <a:ln w="9144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2815844" y="5137403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2</a:t>
            </a:r>
            <a:r>
              <a:rPr sz="1200" spc="5" dirty="0">
                <a:latin typeface="Calibri"/>
                <a:cs typeface="Calibri"/>
              </a:rPr>
              <a:t>0</a:t>
            </a:r>
            <a:r>
              <a:rPr sz="1200" spc="-5" dirty="0">
                <a:latin typeface="Calibri"/>
                <a:cs typeface="Calibri"/>
              </a:rPr>
              <a:t>.4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505959" y="5212715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</a:t>
            </a:r>
            <a:r>
              <a:rPr sz="1200" spc="5" dirty="0">
                <a:latin typeface="Calibri"/>
                <a:cs typeface="Calibri"/>
              </a:rPr>
              <a:t>5</a:t>
            </a:r>
            <a:r>
              <a:rPr sz="1200" spc="-5" dirty="0">
                <a:latin typeface="Calibri"/>
                <a:cs typeface="Calibri"/>
              </a:rPr>
              <a:t>.6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853944" y="4726178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5.6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544059" y="4888992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4.8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815844" y="4396994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</a:t>
            </a:r>
            <a:r>
              <a:rPr sz="1200" spc="5" dirty="0">
                <a:latin typeface="Calibri"/>
                <a:cs typeface="Calibri"/>
              </a:rPr>
              <a:t>5</a:t>
            </a:r>
            <a:r>
              <a:rPr sz="1200" spc="-5" dirty="0">
                <a:latin typeface="Calibri"/>
                <a:cs typeface="Calibri"/>
              </a:rPr>
              <a:t>.2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505959" y="4552188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</a:t>
            </a:r>
            <a:r>
              <a:rPr sz="1200" spc="5" dirty="0">
                <a:latin typeface="Calibri"/>
                <a:cs typeface="Calibri"/>
              </a:rPr>
              <a:t>6</a:t>
            </a:r>
            <a:r>
              <a:rPr sz="1200" spc="-5" dirty="0">
                <a:latin typeface="Calibri"/>
                <a:cs typeface="Calibri"/>
              </a:rPr>
              <a:t>.4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853944" y="4044695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7.0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544059" y="4192778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6.2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853944" y="3790822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9.0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544059" y="3958082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8.6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815844" y="3448811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</a:t>
            </a:r>
            <a:r>
              <a:rPr sz="1200" spc="5" dirty="0">
                <a:latin typeface="Calibri"/>
                <a:cs typeface="Calibri"/>
              </a:rPr>
              <a:t>2</a:t>
            </a:r>
            <a:r>
              <a:rPr sz="1200" spc="-5" dirty="0">
                <a:latin typeface="Calibri"/>
                <a:cs typeface="Calibri"/>
              </a:rPr>
              <a:t>.6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505959" y="3649726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</a:t>
            </a:r>
            <a:r>
              <a:rPr sz="1200" spc="5" dirty="0">
                <a:latin typeface="Calibri"/>
                <a:cs typeface="Calibri"/>
              </a:rPr>
              <a:t>0</a:t>
            </a:r>
            <a:r>
              <a:rPr sz="1200" spc="-5" dirty="0">
                <a:latin typeface="Calibri"/>
                <a:cs typeface="Calibri"/>
              </a:rPr>
              <a:t>.9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853944" y="3163823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5.4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544059" y="3350005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8.0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815844" y="2918459"/>
            <a:ext cx="29654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10</a:t>
            </a:r>
            <a:r>
              <a:rPr sz="1200" spc="-5" dirty="0">
                <a:latin typeface="Calibri"/>
                <a:cs typeface="Calibri"/>
              </a:rPr>
              <a:t>.1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544059" y="3089783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8.4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815844" y="2521965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</a:t>
            </a:r>
            <a:r>
              <a:rPr sz="1200" spc="5" dirty="0">
                <a:latin typeface="Calibri"/>
                <a:cs typeface="Calibri"/>
              </a:rPr>
              <a:t>4</a:t>
            </a:r>
            <a:r>
              <a:rPr sz="1200" spc="-5" dirty="0">
                <a:latin typeface="Calibri"/>
                <a:cs typeface="Calibri"/>
              </a:rPr>
              <a:t>.9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505959" y="2622803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2</a:t>
            </a:r>
            <a:r>
              <a:rPr sz="1200" spc="5" dirty="0">
                <a:latin typeface="Calibri"/>
                <a:cs typeface="Calibri"/>
              </a:rPr>
              <a:t>1</a:t>
            </a:r>
            <a:r>
              <a:rPr sz="1200" spc="-5" dirty="0">
                <a:latin typeface="Calibri"/>
                <a:cs typeface="Calibri"/>
              </a:rPr>
              <a:t>.1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771014" y="5451957"/>
            <a:ext cx="2184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0.0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694433" y="4817617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2</a:t>
            </a:r>
            <a:r>
              <a:rPr sz="1200" spc="5" dirty="0">
                <a:latin typeface="Calibri"/>
                <a:cs typeface="Calibri"/>
              </a:rPr>
              <a:t>0</a:t>
            </a:r>
            <a:r>
              <a:rPr sz="1200" spc="-5" dirty="0">
                <a:latin typeface="Calibri"/>
                <a:cs typeface="Calibri"/>
              </a:rPr>
              <a:t>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694433" y="4183379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4</a:t>
            </a:r>
            <a:r>
              <a:rPr sz="1200" spc="5" dirty="0">
                <a:latin typeface="Calibri"/>
                <a:cs typeface="Calibri"/>
              </a:rPr>
              <a:t>0</a:t>
            </a:r>
            <a:r>
              <a:rPr sz="1200" spc="-5" dirty="0">
                <a:latin typeface="Calibri"/>
                <a:cs typeface="Calibri"/>
              </a:rPr>
              <a:t>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694433" y="3549142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6</a:t>
            </a:r>
            <a:r>
              <a:rPr sz="1200" spc="5" dirty="0">
                <a:latin typeface="Calibri"/>
                <a:cs typeface="Calibri"/>
              </a:rPr>
              <a:t>0</a:t>
            </a:r>
            <a:r>
              <a:rPr sz="1200" spc="-5" dirty="0">
                <a:latin typeface="Calibri"/>
                <a:cs typeface="Calibri"/>
              </a:rPr>
              <a:t>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694433" y="2914777"/>
            <a:ext cx="296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8</a:t>
            </a:r>
            <a:r>
              <a:rPr sz="1200" spc="5" dirty="0">
                <a:latin typeface="Calibri"/>
                <a:cs typeface="Calibri"/>
              </a:rPr>
              <a:t>0</a:t>
            </a:r>
            <a:r>
              <a:rPr sz="1200" spc="-5" dirty="0">
                <a:latin typeface="Calibri"/>
                <a:cs typeface="Calibri"/>
              </a:rPr>
              <a:t>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616202" y="2280792"/>
            <a:ext cx="3740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</a:t>
            </a:r>
            <a:r>
              <a:rPr sz="1200" spc="5" dirty="0">
                <a:latin typeface="Calibri"/>
                <a:cs typeface="Calibri"/>
              </a:rPr>
              <a:t>0</a:t>
            </a:r>
            <a:r>
              <a:rPr sz="1200" dirty="0">
                <a:latin typeface="Calibri"/>
                <a:cs typeface="Calibri"/>
              </a:rPr>
              <a:t>0.0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616202" y="1646554"/>
            <a:ext cx="3740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1</a:t>
            </a:r>
            <a:r>
              <a:rPr sz="1200" spc="5" dirty="0">
                <a:latin typeface="Calibri"/>
                <a:cs typeface="Calibri"/>
              </a:rPr>
              <a:t>2</a:t>
            </a:r>
            <a:r>
              <a:rPr sz="1200" dirty="0">
                <a:latin typeface="Calibri"/>
                <a:cs typeface="Calibri"/>
              </a:rPr>
              <a:t>0.0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737485" y="5680354"/>
            <a:ext cx="218503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661160" algn="l"/>
              </a:tabLst>
            </a:pPr>
            <a:r>
              <a:rPr sz="1600" spc="-5" dirty="0">
                <a:latin typeface="Calibri"/>
                <a:cs typeface="Calibri"/>
              </a:rPr>
              <a:t>Ru</a:t>
            </a:r>
            <a:r>
              <a:rPr sz="1600" spc="-50" dirty="0">
                <a:latin typeface="Calibri"/>
                <a:cs typeface="Calibri"/>
              </a:rPr>
              <a:t>r</a:t>
            </a:r>
            <a:r>
              <a:rPr sz="1600" spc="-5" dirty="0">
                <a:latin typeface="Calibri"/>
                <a:cs typeface="Calibri"/>
              </a:rPr>
              <a:t>al</a:t>
            </a:r>
            <a:r>
              <a:rPr sz="1600" dirty="0">
                <a:latin typeface="Calibri"/>
                <a:cs typeface="Calibri"/>
              </a:rPr>
              <a:t>	</a:t>
            </a:r>
            <a:r>
              <a:rPr sz="1600" spc="-5" dirty="0">
                <a:latin typeface="Calibri"/>
                <a:cs typeface="Calibri"/>
              </a:rPr>
              <a:t>U</a:t>
            </a:r>
            <a:r>
              <a:rPr sz="1600" spc="-15" dirty="0">
                <a:latin typeface="Calibri"/>
                <a:cs typeface="Calibri"/>
              </a:rPr>
              <a:t>r</a:t>
            </a:r>
            <a:r>
              <a:rPr sz="1600" spc="-10" dirty="0">
                <a:latin typeface="Calibri"/>
                <a:cs typeface="Calibri"/>
              </a:rPr>
              <a:t>b</a:t>
            </a:r>
            <a:r>
              <a:rPr sz="1600" spc="-5" dirty="0">
                <a:latin typeface="Calibri"/>
                <a:cs typeface="Calibri"/>
              </a:rPr>
              <a:t>an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5818632" y="1783079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4"/>
                </a:moveTo>
                <a:lnTo>
                  <a:pt x="83820" y="85344"/>
                </a:lnTo>
                <a:lnTo>
                  <a:pt x="83820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B8CD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818632" y="2266188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4"/>
                </a:moveTo>
                <a:lnTo>
                  <a:pt x="83820" y="85344"/>
                </a:lnTo>
                <a:lnTo>
                  <a:pt x="83820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D192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 txBox="1"/>
          <p:nvPr/>
        </p:nvSpPr>
        <p:spPr>
          <a:xfrm>
            <a:off x="5927216" y="1713804"/>
            <a:ext cx="1591945" cy="689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699"/>
              </a:lnSpc>
            </a:pPr>
            <a:r>
              <a:rPr sz="1200" spc="-5" dirty="0">
                <a:latin typeface="Calibri"/>
                <a:cs typeface="Calibri"/>
              </a:rPr>
              <a:t>beverages,</a:t>
            </a:r>
            <a:r>
              <a:rPr sz="1200" spc="-10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refreshments,  processed</a:t>
            </a:r>
            <a:r>
              <a:rPr sz="1200" spc="-10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food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94"/>
              </a:spcBef>
            </a:pPr>
            <a:r>
              <a:rPr sz="1200" spc="-25" dirty="0">
                <a:latin typeface="Calibri"/>
                <a:cs typeface="Calibri"/>
              </a:rPr>
              <a:t>sugar, </a:t>
            </a:r>
            <a:r>
              <a:rPr sz="1200" spc="-5" dirty="0">
                <a:latin typeface="Calibri"/>
                <a:cs typeface="Calibri"/>
              </a:rPr>
              <a:t>salt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6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spices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5818632" y="2749295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4"/>
                </a:moveTo>
                <a:lnTo>
                  <a:pt x="83820" y="85344"/>
                </a:lnTo>
                <a:lnTo>
                  <a:pt x="83820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92A9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5927216" y="2682494"/>
            <a:ext cx="3530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fruits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5818632" y="3230879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4"/>
                </a:moveTo>
                <a:lnTo>
                  <a:pt x="83820" y="85344"/>
                </a:lnTo>
                <a:lnTo>
                  <a:pt x="83820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DB84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5927216" y="3165094"/>
            <a:ext cx="6883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5" dirty="0">
                <a:latin typeface="Calibri"/>
                <a:cs typeface="Calibri"/>
              </a:rPr>
              <a:t>v</a:t>
            </a:r>
            <a:r>
              <a:rPr sz="1200" dirty="0">
                <a:latin typeface="Calibri"/>
                <a:cs typeface="Calibri"/>
              </a:rPr>
              <a:t>e</a:t>
            </a:r>
            <a:r>
              <a:rPr sz="1200" spc="-15" dirty="0">
                <a:latin typeface="Calibri"/>
                <a:cs typeface="Calibri"/>
              </a:rPr>
              <a:t>g</a:t>
            </a:r>
            <a:r>
              <a:rPr sz="1200" spc="-10" dirty="0">
                <a:latin typeface="Calibri"/>
                <a:cs typeface="Calibri"/>
              </a:rPr>
              <a:t>et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5" dirty="0">
                <a:latin typeface="Calibri"/>
                <a:cs typeface="Calibri"/>
              </a:rPr>
              <a:t>b</a:t>
            </a:r>
            <a:r>
              <a:rPr sz="1200" dirty="0">
                <a:latin typeface="Calibri"/>
                <a:cs typeface="Calibri"/>
              </a:rPr>
              <a:t>les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5818632" y="3713988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3"/>
                </a:moveTo>
                <a:lnTo>
                  <a:pt x="83820" y="85343"/>
                </a:lnTo>
                <a:lnTo>
                  <a:pt x="83820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4197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5927216" y="3647820"/>
            <a:ext cx="103314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5" dirty="0">
                <a:latin typeface="Calibri"/>
                <a:cs typeface="Calibri"/>
              </a:rPr>
              <a:t>egg, </a:t>
            </a:r>
            <a:r>
              <a:rPr sz="1200" dirty="0">
                <a:latin typeface="Calibri"/>
                <a:cs typeface="Calibri"/>
              </a:rPr>
              <a:t>fish &amp;</a:t>
            </a:r>
            <a:r>
              <a:rPr sz="1200" spc="-13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meat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5818632" y="4197096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3"/>
                </a:moveTo>
                <a:lnTo>
                  <a:pt x="83820" y="85343"/>
                </a:lnTo>
                <a:lnTo>
                  <a:pt x="83820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7057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5927216" y="4130675"/>
            <a:ext cx="5873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Edible</a:t>
            </a:r>
            <a:r>
              <a:rPr sz="1200" spc="-1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oil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5818632" y="4678679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4"/>
                </a:moveTo>
                <a:lnTo>
                  <a:pt x="83820" y="85344"/>
                </a:lnTo>
                <a:lnTo>
                  <a:pt x="83820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88A4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5927216" y="4613147"/>
            <a:ext cx="130175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milk &amp; milk</a:t>
            </a:r>
            <a:r>
              <a:rPr sz="1200" spc="-114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products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5818632" y="5161788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3"/>
                </a:moveTo>
                <a:lnTo>
                  <a:pt x="83820" y="85343"/>
                </a:lnTo>
                <a:lnTo>
                  <a:pt x="83820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AA46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5927216" y="5096002"/>
            <a:ext cx="146431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pulses &amp; their</a:t>
            </a:r>
            <a:r>
              <a:rPr sz="1200" spc="-13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products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5818632" y="5644896"/>
            <a:ext cx="83820" cy="85725"/>
          </a:xfrm>
          <a:custGeom>
            <a:avLst/>
            <a:gdLst/>
            <a:ahLst/>
            <a:cxnLst/>
            <a:rect l="l" t="t" r="r" b="b"/>
            <a:pathLst>
              <a:path w="83820" h="85725">
                <a:moveTo>
                  <a:pt x="0" y="85343"/>
                </a:moveTo>
                <a:lnTo>
                  <a:pt x="83820" y="85343"/>
                </a:lnTo>
                <a:lnTo>
                  <a:pt x="83820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457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 txBox="1"/>
          <p:nvPr/>
        </p:nvSpPr>
        <p:spPr>
          <a:xfrm>
            <a:off x="5927216" y="5578754"/>
            <a:ext cx="172529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cereals </a:t>
            </a:r>
            <a:r>
              <a:rPr sz="1200" dirty="0">
                <a:latin typeface="Calibri"/>
                <a:cs typeface="Calibri"/>
              </a:rPr>
              <a:t>&amp; </a:t>
            </a:r>
            <a:r>
              <a:rPr sz="1200" spc="-5" dirty="0">
                <a:latin typeface="Calibri"/>
                <a:cs typeface="Calibri"/>
              </a:rPr>
              <a:t>cereal</a:t>
            </a:r>
            <a:r>
              <a:rPr sz="1200" spc="-7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substitutes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187703" y="3014852"/>
            <a:ext cx="254000" cy="106108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spc="-45" dirty="0">
                <a:latin typeface="Calibri"/>
                <a:cs typeface="Calibri"/>
              </a:rPr>
              <a:t>P</a:t>
            </a:r>
            <a:r>
              <a:rPr sz="1800" dirty="0">
                <a:latin typeface="Calibri"/>
                <a:cs typeface="Calibri"/>
              </a:rPr>
              <a:t>e</a:t>
            </a:r>
            <a:r>
              <a:rPr sz="1800" spc="-25" dirty="0">
                <a:latin typeface="Calibri"/>
                <a:cs typeface="Calibri"/>
              </a:rPr>
              <a:t>r</a:t>
            </a:r>
            <a:r>
              <a:rPr sz="1800" spc="-10" dirty="0">
                <a:latin typeface="Calibri"/>
                <a:cs typeface="Calibri"/>
              </a:rPr>
              <a:t>c</a:t>
            </a:r>
            <a:r>
              <a:rPr sz="1800" dirty="0">
                <a:latin typeface="Calibri"/>
                <a:cs typeface="Calibri"/>
              </a:rPr>
              <a:t>e</a:t>
            </a:r>
            <a:r>
              <a:rPr sz="1800" spc="-10" dirty="0">
                <a:latin typeface="Calibri"/>
                <a:cs typeface="Calibri"/>
              </a:rPr>
              <a:t>n</a:t>
            </a:r>
            <a:r>
              <a:rPr sz="1800" spc="-30" dirty="0">
                <a:latin typeface="Calibri"/>
                <a:cs typeface="Calibri"/>
              </a:rPr>
              <a:t>t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5" dirty="0">
                <a:latin typeface="Calibri"/>
                <a:cs typeface="Calibri"/>
              </a:rPr>
              <a:t>g</a:t>
            </a:r>
            <a:r>
              <a:rPr sz="1800" dirty="0">
                <a:latin typeface="Calibri"/>
                <a:cs typeface="Calibri"/>
              </a:rPr>
              <a:t>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755394" y="6060947"/>
            <a:ext cx="5575300" cy="37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Berlin Sans FB"/>
                <a:cs typeface="Berlin Sans FB"/>
              </a:rPr>
              <a:t>Mean Per Capita Expenditure by </a:t>
            </a:r>
            <a:r>
              <a:rPr sz="2400" dirty="0">
                <a:latin typeface="Berlin Sans FB"/>
                <a:cs typeface="Berlin Sans FB"/>
              </a:rPr>
              <a:t>food</a:t>
            </a:r>
            <a:r>
              <a:rPr sz="2400" spc="-35" dirty="0">
                <a:latin typeface="Berlin Sans FB"/>
                <a:cs typeface="Berlin Sans FB"/>
              </a:rPr>
              <a:t> </a:t>
            </a:r>
            <a:r>
              <a:rPr sz="2400" spc="-5" dirty="0">
                <a:latin typeface="Berlin Sans FB"/>
                <a:cs typeface="Berlin Sans FB"/>
              </a:rPr>
              <a:t>items</a:t>
            </a:r>
            <a:endParaRPr sz="2400">
              <a:latin typeface="Berlin Sans FB"/>
              <a:cs typeface="Berlin Sans FB"/>
            </a:endParaRPr>
          </a:p>
        </p:txBody>
      </p:sp>
      <p:sp>
        <p:nvSpPr>
          <p:cNvPr id="77" name="object 77"/>
          <p:cNvSpPr txBox="1">
            <a:spLocks noGrp="1"/>
          </p:cNvSpPr>
          <p:nvPr>
            <p:ph type="title"/>
          </p:nvPr>
        </p:nvSpPr>
        <p:spPr>
          <a:xfrm>
            <a:off x="381000" y="304761"/>
            <a:ext cx="8534400" cy="83121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39370" rIns="0" bIns="0" rtlCol="0">
            <a:spAutoFit/>
          </a:bodyPr>
          <a:lstStyle/>
          <a:p>
            <a:pPr marL="227329" marR="220979" indent="420370">
              <a:lnSpc>
                <a:spcPct val="100000"/>
              </a:lnSpc>
              <a:spcBef>
                <a:spcPts val="310"/>
              </a:spcBef>
            </a:pP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Usage of oil in households is an important consideration in  determining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the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choice of oil as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a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vehicle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for vitamin</a:t>
            </a:r>
            <a:r>
              <a:rPr sz="2400" spc="-25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fortification</a:t>
            </a:r>
            <a:endParaRPr sz="2400">
              <a:latin typeface="Berlin Sans FB"/>
              <a:cs typeface="Berlin Sans FB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83641"/>
            <a:ext cx="9144000" cy="462280"/>
          </a:xfrm>
          <a:custGeom>
            <a:avLst/>
            <a:gdLst/>
            <a:ahLst/>
            <a:cxnLst/>
            <a:rect l="l" t="t" r="r" b="b"/>
            <a:pathLst>
              <a:path w="9144000" h="462280">
                <a:moveTo>
                  <a:pt x="0" y="461670"/>
                </a:moveTo>
                <a:lnTo>
                  <a:pt x="9144000" y="461670"/>
                </a:lnTo>
                <a:lnTo>
                  <a:pt x="9144000" y="0"/>
                </a:lnTo>
                <a:lnTo>
                  <a:pt x="0" y="0"/>
                </a:lnTo>
                <a:lnTo>
                  <a:pt x="0" y="46167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423417"/>
            <a:ext cx="8825230" cy="37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Factors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to consider for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stability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and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retention of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vitamins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in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fortified</a:t>
            </a:r>
            <a:r>
              <a:rPr sz="2400" spc="-12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oil</a:t>
            </a:r>
            <a:endParaRPr sz="2400">
              <a:latin typeface="Berlin Sans FB"/>
              <a:cs typeface="Berlin Sans FB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1625" indent="-286385">
              <a:lnSpc>
                <a:spcPct val="100000"/>
              </a:lnSpc>
              <a:buFont typeface="Arial"/>
              <a:buChar char="•"/>
              <a:tabLst>
                <a:tab pos="302260" algn="l"/>
                <a:tab pos="302895" algn="l"/>
              </a:tabLst>
            </a:pPr>
            <a:r>
              <a:rPr spc="-10" dirty="0"/>
              <a:t>Oxidative </a:t>
            </a:r>
            <a:r>
              <a:rPr spc="-5" dirty="0"/>
              <a:t>Stability of oil</a:t>
            </a:r>
            <a:r>
              <a:rPr spc="-5" dirty="0">
                <a:solidFill>
                  <a:srgbClr val="943735"/>
                </a:solidFill>
              </a:rPr>
              <a:t>: </a:t>
            </a:r>
            <a:r>
              <a:rPr spc="-5" dirty="0">
                <a:solidFill>
                  <a:srgbClr val="000000"/>
                </a:solidFill>
              </a:rPr>
              <a:t>saturated,</a:t>
            </a:r>
            <a:r>
              <a:rPr spc="90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unsaturated</a:t>
            </a:r>
          </a:p>
          <a:p>
            <a:pPr marL="301625" indent="-286385">
              <a:lnSpc>
                <a:spcPct val="100000"/>
              </a:lnSpc>
              <a:buFont typeface="Arial"/>
              <a:buChar char="•"/>
              <a:tabLst>
                <a:tab pos="302260" algn="l"/>
                <a:tab pos="302895" algn="l"/>
              </a:tabLst>
            </a:pPr>
            <a:r>
              <a:rPr spc="-10" dirty="0"/>
              <a:t>Exposure </a:t>
            </a:r>
            <a:r>
              <a:rPr spc="-5" dirty="0"/>
              <a:t>to oxygen</a:t>
            </a:r>
            <a:r>
              <a:rPr spc="-5" dirty="0">
                <a:solidFill>
                  <a:srgbClr val="943735"/>
                </a:solidFill>
              </a:rPr>
              <a:t>: </a:t>
            </a:r>
            <a:r>
              <a:rPr spc="-5" dirty="0">
                <a:solidFill>
                  <a:srgbClr val="000000"/>
                </a:solidFill>
              </a:rPr>
              <a:t>volume/surface</a:t>
            </a:r>
            <a:r>
              <a:rPr spc="95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ratio</a:t>
            </a:r>
          </a:p>
          <a:p>
            <a:pPr marL="301625" indent="-286385">
              <a:lnSpc>
                <a:spcPct val="100000"/>
              </a:lnSpc>
              <a:buFont typeface="Arial"/>
              <a:buChar char="•"/>
              <a:tabLst>
                <a:tab pos="302260" algn="l"/>
                <a:tab pos="302895" algn="l"/>
              </a:tabLst>
            </a:pPr>
            <a:r>
              <a:rPr spc="-10" dirty="0"/>
              <a:t>Exposure </a:t>
            </a:r>
            <a:r>
              <a:rPr spc="-5" dirty="0"/>
              <a:t>to light</a:t>
            </a:r>
            <a:r>
              <a:rPr spc="-5" dirty="0">
                <a:solidFill>
                  <a:srgbClr val="943735"/>
                </a:solidFill>
              </a:rPr>
              <a:t>: </a:t>
            </a:r>
            <a:r>
              <a:rPr spc="-5" dirty="0">
                <a:solidFill>
                  <a:srgbClr val="000000"/>
                </a:solidFill>
              </a:rPr>
              <a:t>dark, semi dark, UV</a:t>
            </a:r>
            <a:r>
              <a:rPr spc="70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light</a:t>
            </a:r>
          </a:p>
          <a:p>
            <a:pPr marL="301625" indent="-286385">
              <a:lnSpc>
                <a:spcPct val="100000"/>
              </a:lnSpc>
              <a:buFont typeface="Arial"/>
              <a:buChar char="•"/>
              <a:tabLst>
                <a:tab pos="302260" algn="l"/>
                <a:tab pos="302895" algn="l"/>
              </a:tabLst>
            </a:pPr>
            <a:r>
              <a:rPr spc="-5" dirty="0"/>
              <a:t>Temperatures during storage</a:t>
            </a:r>
            <a:r>
              <a:rPr spc="-5" dirty="0">
                <a:solidFill>
                  <a:srgbClr val="943735"/>
                </a:solidFill>
              </a:rPr>
              <a:t>: </a:t>
            </a:r>
            <a:r>
              <a:rPr spc="-5" dirty="0">
                <a:solidFill>
                  <a:srgbClr val="000000"/>
                </a:solidFill>
              </a:rPr>
              <a:t>cold,</a:t>
            </a:r>
            <a:r>
              <a:rPr spc="55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hot</a:t>
            </a:r>
          </a:p>
          <a:p>
            <a:pPr marL="301625" indent="-286385">
              <a:lnSpc>
                <a:spcPct val="100000"/>
              </a:lnSpc>
              <a:buFont typeface="Arial"/>
              <a:buChar char="•"/>
              <a:tabLst>
                <a:tab pos="302260" algn="l"/>
                <a:tab pos="302895" algn="l"/>
              </a:tabLst>
            </a:pPr>
            <a:r>
              <a:rPr spc="-5" dirty="0"/>
              <a:t>Temperatures during cooking</a:t>
            </a:r>
            <a:r>
              <a:rPr spc="-5" dirty="0">
                <a:solidFill>
                  <a:srgbClr val="000000"/>
                </a:solidFill>
              </a:rPr>
              <a:t>: </a:t>
            </a:r>
            <a:r>
              <a:rPr spc="-10" dirty="0">
                <a:solidFill>
                  <a:srgbClr val="000000"/>
                </a:solidFill>
              </a:rPr>
              <a:t>low, </a:t>
            </a:r>
            <a:r>
              <a:rPr spc="-5" dirty="0">
                <a:solidFill>
                  <a:srgbClr val="000000"/>
                </a:solidFill>
              </a:rPr>
              <a:t>medium,</a:t>
            </a:r>
            <a:r>
              <a:rPr spc="110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high</a:t>
            </a:r>
          </a:p>
          <a:p>
            <a:pPr marL="301625">
              <a:lnSpc>
                <a:spcPct val="100000"/>
              </a:lnSpc>
            </a:pPr>
            <a:r>
              <a:rPr spc="-5" dirty="0">
                <a:solidFill>
                  <a:srgbClr val="000000"/>
                </a:solidFill>
              </a:rPr>
              <a:t>heat</a:t>
            </a:r>
          </a:p>
          <a:p>
            <a:pPr marL="301625" indent="-286385">
              <a:lnSpc>
                <a:spcPct val="100000"/>
              </a:lnSpc>
              <a:buFont typeface="Arial"/>
              <a:buChar char="•"/>
              <a:tabLst>
                <a:tab pos="302260" algn="l"/>
                <a:tab pos="302895" algn="l"/>
              </a:tabLst>
            </a:pPr>
            <a:r>
              <a:rPr spc="-10" dirty="0"/>
              <a:t>Duration </a:t>
            </a:r>
            <a:r>
              <a:rPr spc="-5" dirty="0"/>
              <a:t>of cooking</a:t>
            </a:r>
            <a:r>
              <a:rPr spc="-5" dirty="0">
                <a:solidFill>
                  <a:srgbClr val="943735"/>
                </a:solidFill>
              </a:rPr>
              <a:t>: </a:t>
            </a:r>
            <a:r>
              <a:rPr spc="-5" dirty="0">
                <a:solidFill>
                  <a:srgbClr val="000000"/>
                </a:solidFill>
              </a:rPr>
              <a:t>short &amp; </a:t>
            </a:r>
            <a:r>
              <a:rPr spc="-10" dirty="0">
                <a:solidFill>
                  <a:srgbClr val="000000"/>
                </a:solidFill>
              </a:rPr>
              <a:t>long</a:t>
            </a:r>
            <a:r>
              <a:rPr spc="105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duration</a:t>
            </a:r>
          </a:p>
          <a:p>
            <a:pPr marL="301625" indent="-286385">
              <a:lnSpc>
                <a:spcPct val="100000"/>
              </a:lnSpc>
              <a:buFont typeface="Arial"/>
              <a:buChar char="•"/>
              <a:tabLst>
                <a:tab pos="302260" algn="l"/>
                <a:tab pos="302895" algn="l"/>
              </a:tabLst>
            </a:pPr>
            <a:r>
              <a:rPr spc="-5" dirty="0"/>
              <a:t>Methods of cooking</a:t>
            </a:r>
            <a:r>
              <a:rPr spc="-5" dirty="0">
                <a:solidFill>
                  <a:srgbClr val="943735"/>
                </a:solidFill>
              </a:rPr>
              <a:t>: </a:t>
            </a:r>
            <a:r>
              <a:rPr spc="-10" dirty="0">
                <a:solidFill>
                  <a:srgbClr val="000000"/>
                </a:solidFill>
              </a:rPr>
              <a:t>boiling, </a:t>
            </a:r>
            <a:r>
              <a:rPr spc="-5" dirty="0">
                <a:solidFill>
                  <a:srgbClr val="000000"/>
                </a:solidFill>
              </a:rPr>
              <a:t>pressure</a:t>
            </a:r>
            <a:r>
              <a:rPr spc="105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cooking,</a:t>
            </a:r>
          </a:p>
          <a:p>
            <a:pPr marL="301625">
              <a:lnSpc>
                <a:spcPct val="100000"/>
              </a:lnSpc>
            </a:pPr>
            <a:r>
              <a:rPr spc="-10" dirty="0">
                <a:solidFill>
                  <a:srgbClr val="000000"/>
                </a:solidFill>
              </a:rPr>
              <a:t>baking, </a:t>
            </a:r>
            <a:r>
              <a:rPr spc="-5" dirty="0">
                <a:solidFill>
                  <a:srgbClr val="000000"/>
                </a:solidFill>
              </a:rPr>
              <a:t>shallow fry, deep try, repeated</a:t>
            </a:r>
            <a:r>
              <a:rPr spc="55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fry</a:t>
            </a:r>
          </a:p>
          <a:p>
            <a:pPr marL="301625" indent="-286385">
              <a:lnSpc>
                <a:spcPct val="100000"/>
              </a:lnSpc>
              <a:buFont typeface="Arial"/>
              <a:buChar char="•"/>
              <a:tabLst>
                <a:tab pos="302260" algn="l"/>
                <a:tab pos="302895" algn="l"/>
              </a:tabLst>
            </a:pPr>
            <a:r>
              <a:rPr spc="-5" dirty="0"/>
              <a:t>Storage time</a:t>
            </a:r>
            <a:r>
              <a:rPr spc="-5" dirty="0">
                <a:solidFill>
                  <a:srgbClr val="943735"/>
                </a:solidFill>
              </a:rPr>
              <a:t>: </a:t>
            </a:r>
            <a:r>
              <a:rPr spc="-5" dirty="0">
                <a:solidFill>
                  <a:srgbClr val="000000"/>
                </a:solidFill>
              </a:rPr>
              <a:t>weeks to</a:t>
            </a:r>
            <a:r>
              <a:rPr spc="25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months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276471" y="3657600"/>
            <a:ext cx="4867528" cy="32003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1000" y="4495736"/>
            <a:ext cx="3886200" cy="1569720"/>
          </a:xfrm>
          <a:prstGeom prst="rect">
            <a:avLst/>
          </a:prstGeom>
          <a:solidFill>
            <a:srgbClr val="C3D59B"/>
          </a:solidFill>
        </p:spPr>
        <p:txBody>
          <a:bodyPr vert="horz" wrap="square" lIns="0" tIns="40640" rIns="0" bIns="0" rtlCol="0">
            <a:spAutoFit/>
          </a:bodyPr>
          <a:lstStyle/>
          <a:p>
            <a:pPr marL="133350" marR="126364" indent="-635" algn="ctr">
              <a:lnSpc>
                <a:spcPct val="100000"/>
              </a:lnSpc>
              <a:spcBef>
                <a:spcPts val="320"/>
              </a:spcBef>
            </a:pP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Stability of Vitamin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A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in  Fortified Soybean Oil After  Repeated Frying of</a:t>
            </a:r>
            <a:r>
              <a:rPr sz="2400" spc="-65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Potatoes  at</a:t>
            </a:r>
            <a:r>
              <a:rPr sz="2400" spc="-9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117-170°C.</a:t>
            </a:r>
            <a:endParaRPr sz="2400">
              <a:latin typeface="Berlin Sans FB"/>
              <a:cs typeface="Berlin Sans FB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2412"/>
            <a:ext cx="4276426" cy="36551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267200" y="860425"/>
            <a:ext cx="4267200" cy="1569720"/>
          </a:xfrm>
          <a:prstGeom prst="rect">
            <a:avLst/>
          </a:prstGeom>
          <a:solidFill>
            <a:srgbClr val="C3D59B"/>
          </a:solidFill>
        </p:spPr>
        <p:txBody>
          <a:bodyPr vert="horz" wrap="square" lIns="0" tIns="40005" rIns="0" bIns="0" rtlCol="0">
            <a:spAutoFit/>
          </a:bodyPr>
          <a:lstStyle/>
          <a:p>
            <a:pPr marL="153670" marR="144145" indent="-3175" algn="ctr">
              <a:lnSpc>
                <a:spcPct val="100000"/>
              </a:lnSpc>
              <a:spcBef>
                <a:spcPts val="315"/>
              </a:spcBef>
              <a:tabLst>
                <a:tab pos="2668270" algn="l"/>
              </a:tabLst>
            </a:pP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Stability of Vitamin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A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Fortified  Soybean Oil During Storage at  </a:t>
            </a:r>
            <a:r>
              <a:rPr sz="2400" dirty="0">
                <a:solidFill>
                  <a:srgbClr val="0000CC"/>
                </a:solidFill>
                <a:latin typeface="Berlin Sans FB"/>
                <a:cs typeface="Berlin Sans FB"/>
              </a:rPr>
              <a:t>room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 temperature	23°C</a:t>
            </a:r>
            <a:r>
              <a:rPr sz="2400" spc="-8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Under  Different</a:t>
            </a:r>
            <a:r>
              <a:rPr sz="2400" spc="-9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400" spc="-5" dirty="0">
                <a:solidFill>
                  <a:srgbClr val="0000CC"/>
                </a:solidFill>
                <a:latin typeface="Berlin Sans FB"/>
                <a:cs typeface="Berlin Sans FB"/>
              </a:rPr>
              <a:t>Conditions</a:t>
            </a:r>
            <a:endParaRPr sz="2400">
              <a:latin typeface="Berlin Sans FB"/>
              <a:cs typeface="Berlin Sans FB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739" y="6582664"/>
            <a:ext cx="357124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20" dirty="0">
                <a:solidFill>
                  <a:srgbClr val="6600CC"/>
                </a:solidFill>
                <a:latin typeface="Calibri"/>
                <a:cs typeface="Calibri"/>
              </a:rPr>
              <a:t>Favaro </a:t>
            </a:r>
            <a:r>
              <a:rPr sz="1400" spc="-10" dirty="0">
                <a:solidFill>
                  <a:srgbClr val="6600CC"/>
                </a:solidFill>
                <a:latin typeface="Calibri"/>
                <a:cs typeface="Calibri"/>
              </a:rPr>
              <a:t>et </a:t>
            </a:r>
            <a:r>
              <a:rPr sz="1400" dirty="0">
                <a:solidFill>
                  <a:srgbClr val="6600CC"/>
                </a:solidFill>
                <a:latin typeface="Calibri"/>
                <a:cs typeface="Calibri"/>
              </a:rPr>
              <a:t>al </a:t>
            </a:r>
            <a:r>
              <a:rPr sz="1400" spc="-10" dirty="0">
                <a:solidFill>
                  <a:srgbClr val="6600CC"/>
                </a:solidFill>
                <a:latin typeface="Calibri"/>
                <a:cs typeface="Calibri"/>
              </a:rPr>
              <a:t>J.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Food Comp. </a:t>
            </a:r>
            <a:r>
              <a:rPr sz="1400" dirty="0">
                <a:solidFill>
                  <a:srgbClr val="6600CC"/>
                </a:solidFill>
                <a:latin typeface="Calibri"/>
                <a:cs typeface="Calibri"/>
              </a:rPr>
              <a:t>Anal.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1991; 4:</a:t>
            </a:r>
            <a:r>
              <a:rPr sz="1400" spc="-10" dirty="0">
                <a:solidFill>
                  <a:srgbClr val="6600CC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237-244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09800" y="1676336"/>
            <a:ext cx="4675251" cy="40203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24000" y="228549"/>
            <a:ext cx="6858000" cy="110807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38735" rIns="0" bIns="0" rtlCol="0">
            <a:spAutoFit/>
          </a:bodyPr>
          <a:lstStyle/>
          <a:p>
            <a:pPr marL="104139" marR="95885" algn="ctr">
              <a:lnSpc>
                <a:spcPct val="100000"/>
              </a:lnSpc>
              <a:spcBef>
                <a:spcPts val="305"/>
              </a:spcBef>
            </a:pP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Serum Retinol </a:t>
            </a:r>
            <a:r>
              <a:rPr sz="2200" dirty="0">
                <a:solidFill>
                  <a:srgbClr val="0000CC"/>
                </a:solidFill>
                <a:latin typeface="Berlin Sans FB"/>
                <a:cs typeface="Berlin Sans FB"/>
              </a:rPr>
              <a:t>levels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in Humans After Ingestion of Cooked 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and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Uncooked Fortified Oil</a:t>
            </a:r>
            <a:r>
              <a:rPr sz="2200" spc="2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with</a:t>
            </a:r>
            <a:endParaRPr sz="2200">
              <a:latin typeface="Berlin Sans FB"/>
              <a:cs typeface="Berlin Sans FB"/>
            </a:endParaRPr>
          </a:p>
          <a:p>
            <a:pPr marL="635" algn="ctr">
              <a:lnSpc>
                <a:spcPct val="100000"/>
              </a:lnSpc>
            </a:pP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Vitamin</a:t>
            </a:r>
            <a:r>
              <a:rPr sz="2200" spc="-6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A</a:t>
            </a:r>
            <a:endParaRPr sz="2200">
              <a:latin typeface="Berlin Sans FB"/>
              <a:cs typeface="Berlin Sans FB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081" y="5883757"/>
            <a:ext cx="413639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10" dirty="0">
                <a:solidFill>
                  <a:srgbClr val="6600CC"/>
                </a:solidFill>
                <a:latin typeface="Calibri"/>
                <a:cs typeface="Calibri"/>
              </a:rPr>
              <a:t>Dutra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de Oliveira </a:t>
            </a:r>
            <a:r>
              <a:rPr sz="1400" spc="-10" dirty="0">
                <a:solidFill>
                  <a:srgbClr val="6600CC"/>
                </a:solidFill>
                <a:latin typeface="Calibri"/>
                <a:cs typeface="Calibri"/>
              </a:rPr>
              <a:t>Int. J.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Food Sci. </a:t>
            </a:r>
            <a:r>
              <a:rPr sz="1400" spc="-30" dirty="0">
                <a:solidFill>
                  <a:srgbClr val="6600CC"/>
                </a:solidFill>
                <a:latin typeface="Calibri"/>
                <a:cs typeface="Calibri"/>
              </a:rPr>
              <a:t>Nutr.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1994;  45:</a:t>
            </a:r>
            <a:r>
              <a:rPr sz="1400" spc="45" dirty="0">
                <a:solidFill>
                  <a:srgbClr val="6600CC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203-207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" y="533400"/>
            <a:ext cx="4479036" cy="30363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1000" y="4267225"/>
            <a:ext cx="4038600" cy="1446530"/>
          </a:xfrm>
          <a:prstGeom prst="rect">
            <a:avLst/>
          </a:prstGeom>
          <a:solidFill>
            <a:srgbClr val="C3D59B"/>
          </a:solidFill>
        </p:spPr>
        <p:txBody>
          <a:bodyPr vert="horz" wrap="square" lIns="0" tIns="40005" rIns="0" bIns="0" rtlCol="0">
            <a:spAutoFit/>
          </a:bodyPr>
          <a:lstStyle/>
          <a:p>
            <a:pPr marL="297815" marR="293370" indent="1270" algn="ctr">
              <a:lnSpc>
                <a:spcPct val="100000"/>
              </a:lnSpc>
              <a:spcBef>
                <a:spcPts val="315"/>
              </a:spcBef>
            </a:pP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Stability of vitamin A </a:t>
            </a:r>
            <a:r>
              <a:rPr sz="2200" dirty="0">
                <a:solidFill>
                  <a:srgbClr val="0000CC"/>
                </a:solidFill>
                <a:latin typeface="Berlin Sans FB"/>
                <a:cs typeface="Berlin Sans FB"/>
              </a:rPr>
              <a:t>under 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different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household conditions 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after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4 weeks of storage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at 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30 ±</a:t>
            </a:r>
            <a:r>
              <a:rPr sz="2200" spc="-105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5°C</a:t>
            </a:r>
            <a:endParaRPr sz="2200">
              <a:latin typeface="Berlin Sans FB"/>
              <a:cs typeface="Berlin Sans FB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37428" y="6530238"/>
            <a:ext cx="3510279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Laillou  </a:t>
            </a:r>
            <a:r>
              <a:rPr sz="1400" spc="-10" dirty="0">
                <a:solidFill>
                  <a:srgbClr val="6600CC"/>
                </a:solidFill>
                <a:latin typeface="Calibri"/>
                <a:cs typeface="Calibri"/>
              </a:rPr>
              <a:t>et </a:t>
            </a:r>
            <a:r>
              <a:rPr sz="1400" dirty="0">
                <a:solidFill>
                  <a:srgbClr val="6600CC"/>
                </a:solidFill>
                <a:latin typeface="Calibri"/>
                <a:cs typeface="Calibri"/>
              </a:rPr>
              <a:t>al </a:t>
            </a:r>
            <a:r>
              <a:rPr sz="1400" i="1" spc="-10" dirty="0">
                <a:solidFill>
                  <a:srgbClr val="6600CC"/>
                </a:solidFill>
                <a:latin typeface="Calibri"/>
                <a:cs typeface="Calibri"/>
              </a:rPr>
              <a:t>Food </a:t>
            </a:r>
            <a:r>
              <a:rPr sz="1400" i="1" spc="-5" dirty="0">
                <a:solidFill>
                  <a:srgbClr val="6600CC"/>
                </a:solidFill>
                <a:latin typeface="Calibri"/>
                <a:cs typeface="Calibri"/>
              </a:rPr>
              <a:t>Nutr Bull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2012; 33(3):</a:t>
            </a:r>
            <a:r>
              <a:rPr sz="1400" spc="50" dirty="0">
                <a:solidFill>
                  <a:srgbClr val="6600CC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186-193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447791" y="213614"/>
            <a:ext cx="2952115" cy="57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0000CC"/>
                </a:solidFill>
                <a:latin typeface="Calibri"/>
                <a:cs typeface="Calibri"/>
              </a:rPr>
              <a:t>Fortified </a:t>
            </a:r>
            <a:r>
              <a:rPr sz="1800" b="1" dirty="0">
                <a:solidFill>
                  <a:srgbClr val="0000CC"/>
                </a:solidFill>
                <a:latin typeface="Calibri"/>
                <a:cs typeface="Calibri"/>
              </a:rPr>
              <a:t>oil A </a:t>
            </a:r>
            <a:r>
              <a:rPr sz="1800" b="1" spc="-5" dirty="0">
                <a:solidFill>
                  <a:srgbClr val="0000CC"/>
                </a:solidFill>
                <a:latin typeface="Calibri"/>
                <a:cs typeface="Calibri"/>
              </a:rPr>
              <a:t>(PV </a:t>
            </a:r>
            <a:r>
              <a:rPr sz="1800" b="1" i="1" spc="-5" dirty="0">
                <a:solidFill>
                  <a:srgbClr val="0000CC"/>
                </a:solidFill>
                <a:latin typeface="Calibri"/>
                <a:cs typeface="Calibri"/>
              </a:rPr>
              <a:t>:0.4</a:t>
            </a:r>
            <a:r>
              <a:rPr sz="1800" b="1" i="1" spc="-85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1800" b="1" i="1" spc="-15" dirty="0">
                <a:solidFill>
                  <a:srgbClr val="0000CC"/>
                </a:solidFill>
                <a:latin typeface="Calibri"/>
                <a:cs typeface="Calibri"/>
              </a:rPr>
              <a:t>mEq/kg)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0000CC"/>
                </a:solidFill>
                <a:latin typeface="Calibri"/>
                <a:cs typeface="Calibri"/>
              </a:rPr>
              <a:t>Fortified </a:t>
            </a:r>
            <a:r>
              <a:rPr sz="1800" b="1" dirty="0">
                <a:solidFill>
                  <a:srgbClr val="0000CC"/>
                </a:solidFill>
                <a:latin typeface="Calibri"/>
                <a:cs typeface="Calibri"/>
              </a:rPr>
              <a:t>oil B </a:t>
            </a:r>
            <a:r>
              <a:rPr sz="1800" b="1" spc="-15" dirty="0">
                <a:solidFill>
                  <a:srgbClr val="0000CC"/>
                </a:solidFill>
                <a:latin typeface="Calibri"/>
                <a:cs typeface="Calibri"/>
              </a:rPr>
              <a:t>(PV: </a:t>
            </a:r>
            <a:r>
              <a:rPr sz="1800" b="1" i="1" dirty="0">
                <a:solidFill>
                  <a:srgbClr val="0000CC"/>
                </a:solidFill>
                <a:latin typeface="Calibri"/>
                <a:cs typeface="Calibri"/>
              </a:rPr>
              <a:t>5.8</a:t>
            </a:r>
            <a:r>
              <a:rPr sz="1800" b="1" i="1" spc="-85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1800" b="1" i="1" spc="-15" dirty="0">
                <a:solidFill>
                  <a:srgbClr val="0000CC"/>
                </a:solidFill>
                <a:latin typeface="Calibri"/>
                <a:cs typeface="Calibri"/>
              </a:rPr>
              <a:t>mEq/kg)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495800" y="1447749"/>
            <a:ext cx="4572000" cy="1108075"/>
          </a:xfrm>
          <a:custGeom>
            <a:avLst/>
            <a:gdLst/>
            <a:ahLst/>
            <a:cxnLst/>
            <a:rect l="l" t="t" r="r" b="b"/>
            <a:pathLst>
              <a:path w="4572000" h="1108075">
                <a:moveTo>
                  <a:pt x="0" y="1107998"/>
                </a:moveTo>
                <a:lnTo>
                  <a:pt x="4572000" y="1107998"/>
                </a:lnTo>
                <a:lnTo>
                  <a:pt x="4572000" y="0"/>
                </a:lnTo>
                <a:lnTo>
                  <a:pt x="0" y="0"/>
                </a:lnTo>
                <a:lnTo>
                  <a:pt x="0" y="1107998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618735" y="1487170"/>
            <a:ext cx="4326890" cy="1014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3175" algn="ctr">
              <a:lnSpc>
                <a:spcPct val="100000"/>
              </a:lnSpc>
            </a:pP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Vitamin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A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decay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under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different 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household conditions after 4 weeks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of 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storage 30 ±</a:t>
            </a:r>
            <a:r>
              <a:rPr sz="2200" spc="-5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5°C</a:t>
            </a:r>
            <a:endParaRPr sz="2200">
              <a:latin typeface="Berlin Sans FB"/>
              <a:cs typeface="Berlin Sans FB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19200"/>
            <a:ext cx="9129268" cy="411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0" y="693216"/>
            <a:ext cx="8305800" cy="769620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28575" rIns="0" bIns="0" rtlCol="0">
            <a:spAutoFit/>
          </a:bodyPr>
          <a:lstStyle/>
          <a:p>
            <a:pPr marL="1951989" marR="172720" indent="-1776095">
              <a:lnSpc>
                <a:spcPct val="100000"/>
              </a:lnSpc>
              <a:spcBef>
                <a:spcPts val="225"/>
              </a:spcBef>
            </a:pPr>
            <a:r>
              <a:rPr sz="2200" b="1" spc="-10" dirty="0">
                <a:solidFill>
                  <a:srgbClr val="0000CC"/>
                </a:solidFill>
                <a:latin typeface="Calibri"/>
                <a:cs typeface="Calibri"/>
              </a:rPr>
              <a:t>Stability of vitamin </a:t>
            </a:r>
            <a:r>
              <a:rPr sz="2200" b="1" spc="-5" dirty="0">
                <a:solidFill>
                  <a:srgbClr val="0000CC"/>
                </a:solidFill>
                <a:latin typeface="Calibri"/>
                <a:cs typeface="Calibri"/>
              </a:rPr>
              <a:t>A </a:t>
            </a:r>
            <a:r>
              <a:rPr sz="2200" b="1" spc="-10" dirty="0">
                <a:solidFill>
                  <a:srgbClr val="0000CC"/>
                </a:solidFill>
                <a:latin typeface="Calibri"/>
                <a:cs typeface="Calibri"/>
              </a:rPr>
              <a:t>and </a:t>
            </a:r>
            <a:r>
              <a:rPr sz="2200" b="1" spc="-15" dirty="0">
                <a:solidFill>
                  <a:srgbClr val="0000CC"/>
                </a:solidFill>
                <a:latin typeface="Calibri"/>
                <a:cs typeface="Calibri"/>
              </a:rPr>
              <a:t>peroxide value </a:t>
            </a:r>
            <a:r>
              <a:rPr sz="2200" b="1" spc="-10" dirty="0">
                <a:solidFill>
                  <a:srgbClr val="0000CC"/>
                </a:solidFill>
                <a:latin typeface="Calibri"/>
                <a:cs typeface="Calibri"/>
              </a:rPr>
              <a:t>(PV) </a:t>
            </a:r>
            <a:r>
              <a:rPr sz="2200" b="1" spc="-5" dirty="0">
                <a:solidFill>
                  <a:srgbClr val="0000CC"/>
                </a:solidFill>
                <a:latin typeface="Calibri"/>
                <a:cs typeface="Calibri"/>
              </a:rPr>
              <a:t>in </a:t>
            </a:r>
            <a:r>
              <a:rPr sz="2200" b="1" spc="-10" dirty="0">
                <a:solidFill>
                  <a:srgbClr val="0000CC"/>
                </a:solidFill>
                <a:latin typeface="Calibri"/>
                <a:cs typeface="Calibri"/>
              </a:rPr>
              <a:t>fortified </a:t>
            </a:r>
            <a:r>
              <a:rPr sz="2200" b="1" spc="-5" dirty="0">
                <a:solidFill>
                  <a:srgbClr val="0000CC"/>
                </a:solidFill>
                <a:latin typeface="Calibri"/>
                <a:cs typeface="Calibri"/>
              </a:rPr>
              <a:t>oils A </a:t>
            </a:r>
            <a:r>
              <a:rPr sz="2200" b="1" spc="-10" dirty="0">
                <a:solidFill>
                  <a:srgbClr val="0000CC"/>
                </a:solidFill>
                <a:latin typeface="Calibri"/>
                <a:cs typeface="Calibri"/>
              </a:rPr>
              <a:t>and </a:t>
            </a:r>
            <a:r>
              <a:rPr sz="2200" b="1" spc="-5" dirty="0">
                <a:solidFill>
                  <a:srgbClr val="0000CC"/>
                </a:solidFill>
                <a:latin typeface="Calibri"/>
                <a:cs typeface="Calibri"/>
              </a:rPr>
              <a:t>B  during 1 </a:t>
            </a:r>
            <a:r>
              <a:rPr sz="2200" b="1" spc="-15" dirty="0">
                <a:solidFill>
                  <a:srgbClr val="0000CC"/>
                </a:solidFill>
                <a:latin typeface="Calibri"/>
                <a:cs typeface="Calibri"/>
              </a:rPr>
              <a:t>month </a:t>
            </a:r>
            <a:r>
              <a:rPr sz="2200" b="1" spc="-5" dirty="0">
                <a:solidFill>
                  <a:srgbClr val="0000CC"/>
                </a:solidFill>
                <a:latin typeface="Calibri"/>
                <a:cs typeface="Calibri"/>
              </a:rPr>
              <a:t>of </a:t>
            </a:r>
            <a:r>
              <a:rPr sz="2200" b="1" spc="-15" dirty="0">
                <a:solidFill>
                  <a:srgbClr val="0000CC"/>
                </a:solidFill>
                <a:latin typeface="Calibri"/>
                <a:cs typeface="Calibri"/>
              </a:rPr>
              <a:t>accelerated</a:t>
            </a:r>
            <a:r>
              <a:rPr sz="2200" b="1" spc="65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2200" b="1" spc="-25" dirty="0">
                <a:solidFill>
                  <a:srgbClr val="0000CC"/>
                </a:solidFill>
                <a:latin typeface="Calibri"/>
                <a:cs typeface="Calibri"/>
              </a:rPr>
              <a:t>storage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8340" y="5042661"/>
            <a:ext cx="7560309" cy="1155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0000CC"/>
                </a:solidFill>
                <a:latin typeface="Calibri"/>
                <a:cs typeface="Calibri"/>
              </a:rPr>
              <a:t>Fortified </a:t>
            </a:r>
            <a:r>
              <a:rPr sz="1800" b="1" dirty="0">
                <a:solidFill>
                  <a:srgbClr val="0000CC"/>
                </a:solidFill>
                <a:latin typeface="Calibri"/>
                <a:cs typeface="Calibri"/>
              </a:rPr>
              <a:t>oil A </a:t>
            </a:r>
            <a:r>
              <a:rPr sz="1800" b="1" spc="-5" dirty="0">
                <a:solidFill>
                  <a:srgbClr val="0000CC"/>
                </a:solidFill>
                <a:latin typeface="Calibri"/>
                <a:cs typeface="Calibri"/>
              </a:rPr>
              <a:t>(PV </a:t>
            </a:r>
            <a:r>
              <a:rPr sz="1800" b="1" i="1" dirty="0">
                <a:solidFill>
                  <a:srgbClr val="0000CC"/>
                </a:solidFill>
                <a:latin typeface="Calibri"/>
                <a:cs typeface="Calibri"/>
              </a:rPr>
              <a:t>:0.4</a:t>
            </a:r>
            <a:r>
              <a:rPr sz="1800" b="1" i="1" spc="-114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1800" b="1" i="1" spc="-15" dirty="0">
                <a:solidFill>
                  <a:srgbClr val="0000CC"/>
                </a:solidFill>
                <a:latin typeface="Calibri"/>
                <a:cs typeface="Calibri"/>
              </a:rPr>
              <a:t>mEq/kg)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0000CC"/>
                </a:solidFill>
                <a:latin typeface="Calibri"/>
                <a:cs typeface="Calibri"/>
              </a:rPr>
              <a:t>Fortified </a:t>
            </a:r>
            <a:r>
              <a:rPr sz="1800" b="1" dirty="0">
                <a:solidFill>
                  <a:srgbClr val="0000CC"/>
                </a:solidFill>
                <a:latin typeface="Calibri"/>
                <a:cs typeface="Calibri"/>
              </a:rPr>
              <a:t>oil B </a:t>
            </a:r>
            <a:r>
              <a:rPr sz="1800" b="1" spc="-15" dirty="0">
                <a:solidFill>
                  <a:srgbClr val="0000CC"/>
                </a:solidFill>
                <a:latin typeface="Calibri"/>
                <a:cs typeface="Calibri"/>
              </a:rPr>
              <a:t>(PV: </a:t>
            </a:r>
            <a:r>
              <a:rPr sz="1800" b="1" i="1" dirty="0">
                <a:solidFill>
                  <a:srgbClr val="0000CC"/>
                </a:solidFill>
                <a:latin typeface="Calibri"/>
                <a:cs typeface="Calibri"/>
              </a:rPr>
              <a:t>5.8</a:t>
            </a:r>
            <a:r>
              <a:rPr sz="1800" b="1" i="1" spc="-100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1800" b="1" i="1" spc="-15" dirty="0">
                <a:solidFill>
                  <a:srgbClr val="0000CC"/>
                </a:solidFill>
                <a:latin typeface="Calibri"/>
                <a:cs typeface="Calibri"/>
              </a:rPr>
              <a:t>mEq/kg)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100">
              <a:latin typeface="Times New Roman"/>
              <a:cs typeface="Times New Roman"/>
            </a:endParaRPr>
          </a:p>
          <a:p>
            <a:pPr marL="3061335">
              <a:lnSpc>
                <a:spcPct val="100000"/>
              </a:lnSpc>
            </a:pPr>
            <a:r>
              <a:rPr sz="1800" spc="-5" dirty="0">
                <a:solidFill>
                  <a:srgbClr val="0000CC"/>
                </a:solidFill>
                <a:latin typeface="Calibri"/>
                <a:cs typeface="Calibri"/>
              </a:rPr>
              <a:t>Laillou  et </a:t>
            </a:r>
            <a:r>
              <a:rPr sz="1800" dirty="0">
                <a:solidFill>
                  <a:srgbClr val="0000CC"/>
                </a:solidFill>
                <a:latin typeface="Calibri"/>
                <a:cs typeface="Calibri"/>
              </a:rPr>
              <a:t>al </a:t>
            </a:r>
            <a:r>
              <a:rPr sz="1800" i="1" spc="-10" dirty="0">
                <a:solidFill>
                  <a:srgbClr val="0000CC"/>
                </a:solidFill>
                <a:latin typeface="Calibri"/>
                <a:cs typeface="Calibri"/>
              </a:rPr>
              <a:t>Food </a:t>
            </a:r>
            <a:r>
              <a:rPr sz="1800" i="1" dirty="0">
                <a:solidFill>
                  <a:srgbClr val="0000CC"/>
                </a:solidFill>
                <a:latin typeface="Calibri"/>
                <a:cs typeface="Calibri"/>
              </a:rPr>
              <a:t>Nutr Bull </a:t>
            </a:r>
            <a:r>
              <a:rPr sz="1800" dirty="0">
                <a:solidFill>
                  <a:srgbClr val="0000CC"/>
                </a:solidFill>
                <a:latin typeface="Calibri"/>
                <a:cs typeface="Calibri"/>
              </a:rPr>
              <a:t>2012; </a:t>
            </a:r>
            <a:r>
              <a:rPr sz="1800" spc="-5" dirty="0">
                <a:solidFill>
                  <a:srgbClr val="0000CC"/>
                </a:solidFill>
                <a:latin typeface="Calibri"/>
                <a:cs typeface="Calibri"/>
              </a:rPr>
              <a:t>33(3):</a:t>
            </a:r>
            <a:r>
              <a:rPr sz="1800" spc="25" dirty="0">
                <a:solidFill>
                  <a:srgbClr val="0000CC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0000CC"/>
                </a:solidFill>
                <a:latin typeface="Calibri"/>
                <a:cs typeface="Calibri"/>
              </a:rPr>
              <a:t>186-193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7244" y="2623946"/>
            <a:ext cx="7235190" cy="9823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5080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solidFill>
                  <a:srgbClr val="0000CC"/>
                </a:solidFill>
                <a:latin typeface="Berlin Sans FB"/>
                <a:cs typeface="Berlin Sans FB"/>
              </a:rPr>
              <a:t>The </a:t>
            </a:r>
            <a:r>
              <a:rPr sz="3200" dirty="0">
                <a:solidFill>
                  <a:srgbClr val="0000CC"/>
                </a:solidFill>
                <a:latin typeface="Berlin Sans FB"/>
                <a:cs typeface="Berlin Sans FB"/>
              </a:rPr>
              <a:t>major nutrient proposed </a:t>
            </a:r>
            <a:r>
              <a:rPr sz="3200" spc="-5" dirty="0">
                <a:solidFill>
                  <a:srgbClr val="0000CC"/>
                </a:solidFill>
                <a:latin typeface="Berlin Sans FB"/>
                <a:cs typeface="Berlin Sans FB"/>
              </a:rPr>
              <a:t>for oil  fortification across </a:t>
            </a:r>
            <a:r>
              <a:rPr sz="3200" dirty="0">
                <a:solidFill>
                  <a:srgbClr val="0000CC"/>
                </a:solidFill>
                <a:latin typeface="Berlin Sans FB"/>
                <a:cs typeface="Berlin Sans FB"/>
              </a:rPr>
              <a:t>the </a:t>
            </a:r>
            <a:r>
              <a:rPr sz="3200" spc="-5" dirty="0">
                <a:solidFill>
                  <a:srgbClr val="0000CC"/>
                </a:solidFill>
                <a:latin typeface="Berlin Sans FB"/>
                <a:cs typeface="Berlin Sans FB"/>
              </a:rPr>
              <a:t>globe is </a:t>
            </a:r>
            <a:r>
              <a:rPr sz="3200" dirty="0">
                <a:solidFill>
                  <a:srgbClr val="0000CC"/>
                </a:solidFill>
                <a:latin typeface="Berlin Sans FB"/>
                <a:cs typeface="Berlin Sans FB"/>
              </a:rPr>
              <a:t>vitamin</a:t>
            </a:r>
            <a:r>
              <a:rPr sz="3200" spc="-5" dirty="0">
                <a:solidFill>
                  <a:srgbClr val="0000CC"/>
                </a:solidFill>
                <a:latin typeface="Berlin Sans FB"/>
                <a:cs typeface="Berlin Sans FB"/>
              </a:rPr>
              <a:t> A.</a:t>
            </a:r>
            <a:endParaRPr sz="3200">
              <a:latin typeface="Berlin Sans FB"/>
              <a:cs typeface="Berlin Sans FB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61228" y="6278168"/>
            <a:ext cx="310769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6600CC"/>
                </a:solidFill>
                <a:latin typeface="Calibri"/>
                <a:cs typeface="Calibri"/>
              </a:rPr>
              <a:t>Ritu &amp;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Gupta </a:t>
            </a:r>
            <a:r>
              <a:rPr sz="1400" i="1" spc="-5" dirty="0">
                <a:solidFill>
                  <a:srgbClr val="6600CC"/>
                </a:solidFill>
                <a:latin typeface="Calibri"/>
                <a:cs typeface="Calibri"/>
              </a:rPr>
              <a:t>Nutrients </a:t>
            </a:r>
            <a:r>
              <a:rPr sz="1400" b="1" spc="-5" dirty="0">
                <a:solidFill>
                  <a:srgbClr val="6600CC"/>
                </a:solidFill>
                <a:latin typeface="Calibri"/>
                <a:cs typeface="Calibri"/>
              </a:rPr>
              <a:t>2014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, </a:t>
            </a:r>
            <a:r>
              <a:rPr sz="1400" i="1" dirty="0">
                <a:solidFill>
                  <a:srgbClr val="6600CC"/>
                </a:solidFill>
                <a:latin typeface="Calibri"/>
                <a:cs typeface="Calibri"/>
              </a:rPr>
              <a:t>6</a:t>
            </a:r>
            <a:r>
              <a:rPr sz="1400" dirty="0">
                <a:solidFill>
                  <a:srgbClr val="6600CC"/>
                </a:solidFill>
                <a:latin typeface="Calibri"/>
                <a:cs typeface="Calibri"/>
              </a:rPr>
              <a:t>,</a:t>
            </a:r>
            <a:r>
              <a:rPr sz="1400" spc="-20" dirty="0">
                <a:solidFill>
                  <a:srgbClr val="6600CC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3601-3623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61009" rIns="0" bIns="0" rtlCol="0">
            <a:spAutoFit/>
          </a:bodyPr>
          <a:lstStyle/>
          <a:p>
            <a:pPr marL="2054860">
              <a:lnSpc>
                <a:spcPct val="100000"/>
              </a:lnSpc>
            </a:pPr>
            <a:r>
              <a:rPr sz="4000" spc="-10" dirty="0"/>
              <a:t>Concluisons</a:t>
            </a:r>
            <a:endParaRPr sz="40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3540" y="1598421"/>
            <a:ext cx="8419465" cy="3799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Lack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of literature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data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on vitamin D fortification in oil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and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its</a:t>
            </a:r>
            <a:r>
              <a:rPr sz="2200" spc="195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stability</a:t>
            </a:r>
            <a:endParaRPr sz="2200">
              <a:latin typeface="Berlin Sans FB"/>
              <a:cs typeface="Berlin Sans FB"/>
            </a:endParaRPr>
          </a:p>
          <a:p>
            <a:pPr marL="355600">
              <a:lnSpc>
                <a:spcPct val="100000"/>
              </a:lnSpc>
            </a:pP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during different cooking applications</a:t>
            </a:r>
            <a:endParaRPr sz="2200">
              <a:latin typeface="Berlin Sans FB"/>
              <a:cs typeface="Berlin Sans FB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 marL="123189" marR="570230">
              <a:lnSpc>
                <a:spcPct val="100000"/>
              </a:lnSpc>
              <a:spcBef>
                <a:spcPts val="1614"/>
              </a:spcBef>
            </a:pP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Frying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salmon resulted in degradation of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50%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of the vitamin D  content in the fish,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while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baking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did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not result in a significant </a:t>
            </a:r>
            <a:r>
              <a:rPr sz="2200" dirty="0">
                <a:solidFill>
                  <a:srgbClr val="0000CC"/>
                </a:solidFill>
                <a:latin typeface="Berlin Sans FB"/>
                <a:cs typeface="Berlin Sans FB"/>
              </a:rPr>
              <a:t>loss of 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vitamin</a:t>
            </a:r>
            <a:r>
              <a:rPr sz="2200" spc="-95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D</a:t>
            </a:r>
            <a:endParaRPr sz="2200">
              <a:latin typeface="Berlin Sans FB"/>
              <a:cs typeface="Berlin Sans FB"/>
            </a:endParaRPr>
          </a:p>
          <a:p>
            <a:pPr marL="3987165">
              <a:lnSpc>
                <a:spcPts val="1710"/>
              </a:lnSpc>
            </a:pPr>
            <a:r>
              <a:rPr sz="1400" spc="-5" dirty="0">
                <a:solidFill>
                  <a:srgbClr val="0000CC"/>
                </a:solidFill>
                <a:latin typeface="Berlin Sans FB"/>
                <a:cs typeface="Berlin Sans FB"/>
              </a:rPr>
              <a:t>Lu et </a:t>
            </a:r>
            <a:r>
              <a:rPr sz="1400" dirty="0">
                <a:solidFill>
                  <a:srgbClr val="0000CC"/>
                </a:solidFill>
                <a:latin typeface="Berlin Sans FB"/>
                <a:cs typeface="Berlin Sans FB"/>
              </a:rPr>
              <a:t>al </a:t>
            </a:r>
            <a:r>
              <a:rPr sz="1450" i="1" spc="-10" dirty="0">
                <a:solidFill>
                  <a:srgbClr val="0000CC"/>
                </a:solidFill>
                <a:latin typeface="Berlin Sans FB"/>
                <a:cs typeface="Berlin Sans FB"/>
              </a:rPr>
              <a:t>J. </a:t>
            </a:r>
            <a:r>
              <a:rPr sz="1450" i="1" spc="-25" dirty="0">
                <a:solidFill>
                  <a:srgbClr val="0000CC"/>
                </a:solidFill>
                <a:latin typeface="Berlin Sans FB"/>
                <a:cs typeface="Berlin Sans FB"/>
              </a:rPr>
              <a:t>Steroid. </a:t>
            </a:r>
            <a:r>
              <a:rPr sz="1450" i="1" spc="-30" dirty="0">
                <a:solidFill>
                  <a:srgbClr val="0000CC"/>
                </a:solidFill>
                <a:latin typeface="Berlin Sans FB"/>
                <a:cs typeface="Berlin Sans FB"/>
              </a:rPr>
              <a:t>Biochem. </a:t>
            </a:r>
            <a:r>
              <a:rPr sz="1450" i="1" spc="-25" dirty="0">
                <a:solidFill>
                  <a:srgbClr val="0000CC"/>
                </a:solidFill>
                <a:latin typeface="Berlin Sans FB"/>
                <a:cs typeface="Berlin Sans FB"/>
              </a:rPr>
              <a:t>Mol. Biol. </a:t>
            </a:r>
            <a:r>
              <a:rPr sz="1400" dirty="0">
                <a:solidFill>
                  <a:srgbClr val="0000CC"/>
                </a:solidFill>
                <a:latin typeface="Berlin Sans FB"/>
                <a:cs typeface="Berlin Sans FB"/>
              </a:rPr>
              <a:t>2007, </a:t>
            </a:r>
            <a:r>
              <a:rPr sz="1450" i="1" spc="-20" dirty="0">
                <a:solidFill>
                  <a:srgbClr val="0000CC"/>
                </a:solidFill>
                <a:latin typeface="Berlin Sans FB"/>
                <a:cs typeface="Berlin Sans FB"/>
              </a:rPr>
              <a:t>103</a:t>
            </a:r>
            <a:r>
              <a:rPr sz="1400" spc="-20" dirty="0">
                <a:solidFill>
                  <a:srgbClr val="0000CC"/>
                </a:solidFill>
                <a:latin typeface="Berlin Sans FB"/>
                <a:cs typeface="Berlin Sans FB"/>
              </a:rPr>
              <a:t>,</a:t>
            </a:r>
            <a:r>
              <a:rPr sz="1400" spc="-1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1400" dirty="0">
                <a:solidFill>
                  <a:srgbClr val="0000CC"/>
                </a:solidFill>
                <a:latin typeface="Berlin Sans FB"/>
                <a:cs typeface="Berlin Sans FB"/>
              </a:rPr>
              <a:t>642–644.</a:t>
            </a:r>
            <a:endParaRPr sz="1400">
              <a:latin typeface="Berlin Sans FB"/>
              <a:cs typeface="Berlin Sans FB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marL="123189">
              <a:lnSpc>
                <a:spcPts val="2605"/>
              </a:lnSpc>
              <a:spcBef>
                <a:spcPts val="1145"/>
              </a:spcBef>
              <a:tabLst>
                <a:tab pos="1673225" algn="l"/>
              </a:tabLst>
            </a:pP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Refined</a:t>
            </a:r>
            <a:r>
              <a:rPr sz="2200" spc="2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oils-	low specific heat and high </a:t>
            </a:r>
            <a:r>
              <a:rPr sz="2200" dirty="0">
                <a:solidFill>
                  <a:srgbClr val="0000CC"/>
                </a:solidFill>
                <a:latin typeface="Berlin Sans FB"/>
                <a:cs typeface="Berlin Sans FB"/>
              </a:rPr>
              <a:t>smoke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points (&gt;180</a:t>
            </a:r>
            <a:r>
              <a:rPr sz="2200" spc="110" dirty="0">
                <a:solidFill>
                  <a:srgbClr val="0000CC"/>
                </a:solidFill>
                <a:latin typeface="Berlin Sans FB"/>
                <a:cs typeface="Berlin Sans FB"/>
              </a:rPr>
              <a:t>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°C).</a:t>
            </a:r>
            <a:endParaRPr sz="2200">
              <a:latin typeface="Berlin Sans FB"/>
              <a:cs typeface="Berlin Sans FB"/>
            </a:endParaRPr>
          </a:p>
          <a:p>
            <a:pPr marL="123189" marR="3559810">
              <a:lnSpc>
                <a:spcPts val="2700"/>
              </a:lnSpc>
              <a:spcBef>
                <a:spcPts val="5"/>
              </a:spcBef>
            </a:pPr>
            <a:r>
              <a:rPr sz="2200" spc="-5" dirty="0">
                <a:solidFill>
                  <a:srgbClr val="0000CC"/>
                </a:solidFill>
                <a:latin typeface="Calibri"/>
                <a:cs typeface="Calibri"/>
              </a:rPr>
              <a:t>↑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smoke points – better choice </a:t>
            </a:r>
            <a:r>
              <a:rPr sz="2200" dirty="0">
                <a:solidFill>
                  <a:srgbClr val="0000CC"/>
                </a:solidFill>
                <a:latin typeface="Berlin Sans FB"/>
                <a:cs typeface="Berlin Sans FB"/>
              </a:rPr>
              <a:t>for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frying 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Repeated </a:t>
            </a:r>
            <a:r>
              <a:rPr sz="2200" spc="-5" dirty="0">
                <a:solidFill>
                  <a:srgbClr val="0000CC"/>
                </a:solidFill>
                <a:latin typeface="Berlin Sans FB"/>
                <a:cs typeface="Berlin Sans FB"/>
              </a:rPr>
              <a:t>frying- </a:t>
            </a:r>
            <a:r>
              <a:rPr sz="2200" spc="-5" dirty="0">
                <a:solidFill>
                  <a:srgbClr val="0000CC"/>
                </a:solidFill>
                <a:latin typeface="Arial"/>
                <a:cs typeface="Arial"/>
              </a:rPr>
              <a:t>↑</a:t>
            </a:r>
            <a:r>
              <a:rPr sz="2200" spc="-10" dirty="0">
                <a:solidFill>
                  <a:srgbClr val="0000CC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0000CC"/>
                </a:solidFill>
                <a:latin typeface="Berlin Sans FB"/>
                <a:cs typeface="Berlin Sans FB"/>
              </a:rPr>
              <a:t>oxidation</a:t>
            </a:r>
            <a:endParaRPr sz="2200">
              <a:latin typeface="Berlin Sans FB"/>
              <a:cs typeface="Berlin Sans FB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61228" y="6278168"/>
            <a:ext cx="310769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6600CC"/>
                </a:solidFill>
                <a:latin typeface="Calibri"/>
                <a:cs typeface="Calibri"/>
              </a:rPr>
              <a:t>Ritu &amp;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Gupta </a:t>
            </a:r>
            <a:r>
              <a:rPr sz="1400" i="1" spc="-5" dirty="0">
                <a:solidFill>
                  <a:srgbClr val="6600CC"/>
                </a:solidFill>
                <a:latin typeface="Calibri"/>
                <a:cs typeface="Calibri"/>
              </a:rPr>
              <a:t>Nutrients </a:t>
            </a:r>
            <a:r>
              <a:rPr sz="1400" b="1" spc="-5" dirty="0">
                <a:solidFill>
                  <a:srgbClr val="6600CC"/>
                </a:solidFill>
                <a:latin typeface="Calibri"/>
                <a:cs typeface="Calibri"/>
              </a:rPr>
              <a:t>2014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, </a:t>
            </a:r>
            <a:r>
              <a:rPr sz="1400" i="1" dirty="0">
                <a:solidFill>
                  <a:srgbClr val="6600CC"/>
                </a:solidFill>
                <a:latin typeface="Calibri"/>
                <a:cs typeface="Calibri"/>
              </a:rPr>
              <a:t>6</a:t>
            </a:r>
            <a:r>
              <a:rPr sz="1400" dirty="0">
                <a:solidFill>
                  <a:srgbClr val="6600CC"/>
                </a:solidFill>
                <a:latin typeface="Calibri"/>
                <a:cs typeface="Calibri"/>
              </a:rPr>
              <a:t>,</a:t>
            </a:r>
            <a:r>
              <a:rPr sz="1400" spc="-20" dirty="0">
                <a:solidFill>
                  <a:srgbClr val="6600CC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6600CC"/>
                </a:solidFill>
                <a:latin typeface="Calibri"/>
                <a:cs typeface="Calibri"/>
              </a:rPr>
              <a:t>3601-3623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8853" rIns="0" bIns="0" rtlCol="0">
            <a:spAutoFit/>
          </a:bodyPr>
          <a:lstStyle/>
          <a:p>
            <a:pPr marL="2355215">
              <a:lnSpc>
                <a:spcPct val="100000"/>
              </a:lnSpc>
            </a:pPr>
            <a:r>
              <a:rPr spc="-10" dirty="0"/>
              <a:t>Vitamin</a:t>
            </a:r>
            <a:r>
              <a:rPr spc="-95" dirty="0"/>
              <a:t> </a:t>
            </a:r>
            <a:r>
              <a:rPr dirty="0"/>
              <a:t>D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8340" y="619505"/>
            <a:ext cx="7694295" cy="3563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40610">
              <a:lnSpc>
                <a:spcPct val="100000"/>
              </a:lnSpc>
            </a:pPr>
            <a:r>
              <a:rPr sz="4400" dirty="0">
                <a:latin typeface="Calibri"/>
                <a:cs typeface="Calibri"/>
              </a:rPr>
              <a:t>Conclusions</a:t>
            </a:r>
            <a:endParaRPr sz="4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6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4400" dirty="0">
                <a:solidFill>
                  <a:srgbClr val="0000CC"/>
                </a:solidFill>
                <a:latin typeface="Berlin Sans FB"/>
                <a:cs typeface="Berlin Sans FB"/>
              </a:rPr>
              <a:t>Refined vegetable oil may not  be </a:t>
            </a:r>
            <a:r>
              <a:rPr sz="4400" spc="-5" dirty="0">
                <a:solidFill>
                  <a:srgbClr val="0000CC"/>
                </a:solidFill>
                <a:latin typeface="Berlin Sans FB"/>
                <a:cs typeface="Berlin Sans FB"/>
              </a:rPr>
              <a:t>suitable </a:t>
            </a:r>
            <a:r>
              <a:rPr sz="4400" dirty="0">
                <a:solidFill>
                  <a:srgbClr val="0000CC"/>
                </a:solidFill>
                <a:latin typeface="Berlin Sans FB"/>
                <a:cs typeface="Berlin Sans FB"/>
              </a:rPr>
              <a:t>vehicles for vitamin D  </a:t>
            </a:r>
            <a:r>
              <a:rPr sz="4400" spc="-5" dirty="0">
                <a:solidFill>
                  <a:srgbClr val="0000CC"/>
                </a:solidFill>
                <a:latin typeface="Berlin Sans FB"/>
                <a:cs typeface="Berlin Sans FB"/>
              </a:rPr>
              <a:t>fortification.</a:t>
            </a:r>
            <a:endParaRPr sz="4400">
              <a:latin typeface="Berlin Sans FB"/>
              <a:cs typeface="Berlin Sans FB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152400"/>
            <a:ext cx="8610600" cy="519163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2250" y="146050"/>
            <a:ext cx="8623300" cy="5204460"/>
          </a:xfrm>
          <a:custGeom>
            <a:avLst/>
            <a:gdLst/>
            <a:ahLst/>
            <a:cxnLst/>
            <a:rect l="l" t="t" r="r" b="b"/>
            <a:pathLst>
              <a:path w="8623300" h="5204460">
                <a:moveTo>
                  <a:pt x="0" y="5204333"/>
                </a:moveTo>
                <a:lnTo>
                  <a:pt x="8623300" y="5204333"/>
                </a:lnTo>
                <a:lnTo>
                  <a:pt x="8623300" y="0"/>
                </a:lnTo>
                <a:lnTo>
                  <a:pt x="0" y="0"/>
                </a:lnTo>
                <a:lnTo>
                  <a:pt x="0" y="520433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592829" y="5432044"/>
            <a:ext cx="1731010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spc="-5" dirty="0">
                <a:latin typeface="Calibri"/>
                <a:cs typeface="Calibri"/>
              </a:rPr>
              <a:t>Thank</a:t>
            </a:r>
            <a:r>
              <a:rPr sz="3200" spc="-8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you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769</Words>
  <Application>Microsoft Office PowerPoint</Application>
  <PresentationFormat>On-screen Show (4:3)</PresentationFormat>
  <Paragraphs>159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Slide 1</vt:lpstr>
      <vt:lpstr>Slide 2</vt:lpstr>
      <vt:lpstr>Why fortify with micronutrients ?</vt:lpstr>
      <vt:lpstr>Fortification best global investment</vt:lpstr>
      <vt:lpstr>Addition  of one or more essential  nutrients to a food, whether or  not it is normally contained in the food, for the purpose of preventing or correcting a</vt:lpstr>
      <vt:lpstr>National status of micronutrient  deficiency</vt:lpstr>
      <vt:lpstr>Identified vehicles</vt:lpstr>
      <vt:lpstr>History of oil fortification</vt:lpstr>
      <vt:lpstr>Criteria for fortification</vt:lpstr>
      <vt:lpstr>Intake of visible fat in adult male (NNMB/ RDA  2010)</vt:lpstr>
      <vt:lpstr>Usage of oil in households is an important consideration in  determining the choice of oil as a vehicle for vitamin fortification</vt:lpstr>
      <vt:lpstr>Factors to consider for stability and retention of vitamins in fortified oil</vt:lpstr>
      <vt:lpstr>Stability of Vitamin A Fortified  Soybean Oil During Storage at  room temperature 23°C Under  Different Conditions</vt:lpstr>
      <vt:lpstr>Slide 14</vt:lpstr>
      <vt:lpstr>Fortified oil A (PV :0.4 mEq/kg) Fortified oil B (PV: 5.8 mEq/kg)</vt:lpstr>
      <vt:lpstr>Stability of vitamin A and peroxide value (PV) in fortified oils A and B  during 1 month of accelerated storage</vt:lpstr>
      <vt:lpstr>Concluisons</vt:lpstr>
      <vt:lpstr>Vitamin D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archana</dc:creator>
  <cp:lastModifiedBy>Toshiba</cp:lastModifiedBy>
  <cp:revision>3</cp:revision>
  <dcterms:created xsi:type="dcterms:W3CDTF">2016-11-03T06:13:00Z</dcterms:created>
  <dcterms:modified xsi:type="dcterms:W3CDTF">2018-10-19T04:33:19Z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2015-04-20T00:00:00Z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2016-11-03T00:00:00Z</vt:filetime>
  </property>
</Properties>
</file>