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372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18870" y="913841"/>
            <a:ext cx="10154259" cy="7575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 u="sng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 u="sng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 u="sng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 u="sng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6400799"/>
            <a:ext cx="12192000" cy="457200"/>
          </a:xfrm>
          <a:custGeom>
            <a:avLst/>
            <a:gdLst/>
            <a:ahLst/>
            <a:cxnLst/>
            <a:rect l="l" t="t" r="r" b="b"/>
            <a:pathLst>
              <a:path w="12192000" h="457200">
                <a:moveTo>
                  <a:pt x="0" y="457199"/>
                </a:moveTo>
                <a:lnTo>
                  <a:pt x="12192000" y="457199"/>
                </a:lnTo>
                <a:lnTo>
                  <a:pt x="12192000" y="0"/>
                </a:lnTo>
                <a:lnTo>
                  <a:pt x="0" y="0"/>
                </a:lnTo>
                <a:lnTo>
                  <a:pt x="0" y="457199"/>
                </a:lnTo>
                <a:close/>
              </a:path>
            </a:pathLst>
          </a:custGeom>
          <a:solidFill>
            <a:srgbClr val="BC57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6333744"/>
            <a:ext cx="12192000" cy="67310"/>
          </a:xfrm>
          <a:custGeom>
            <a:avLst/>
            <a:gdLst/>
            <a:ahLst/>
            <a:cxnLst/>
            <a:rect l="l" t="t" r="r" b="b"/>
            <a:pathLst>
              <a:path w="12192000" h="67310">
                <a:moveTo>
                  <a:pt x="0" y="67055"/>
                </a:moveTo>
                <a:lnTo>
                  <a:pt x="12192000" y="67055"/>
                </a:lnTo>
                <a:lnTo>
                  <a:pt x="12192000" y="0"/>
                </a:lnTo>
                <a:lnTo>
                  <a:pt x="0" y="0"/>
                </a:lnTo>
                <a:lnTo>
                  <a:pt x="0" y="67055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6400799"/>
            <a:ext cx="12192000" cy="457200"/>
          </a:xfrm>
          <a:custGeom>
            <a:avLst/>
            <a:gdLst/>
            <a:ahLst/>
            <a:cxnLst/>
            <a:rect l="l" t="t" r="r" b="b"/>
            <a:pathLst>
              <a:path w="12192000" h="457200">
                <a:moveTo>
                  <a:pt x="0" y="457199"/>
                </a:moveTo>
                <a:lnTo>
                  <a:pt x="12192000" y="457199"/>
                </a:lnTo>
                <a:lnTo>
                  <a:pt x="12192000" y="0"/>
                </a:lnTo>
                <a:lnTo>
                  <a:pt x="0" y="0"/>
                </a:lnTo>
                <a:lnTo>
                  <a:pt x="0" y="457199"/>
                </a:lnTo>
                <a:close/>
              </a:path>
            </a:pathLst>
          </a:custGeom>
          <a:solidFill>
            <a:srgbClr val="BC57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6333744"/>
            <a:ext cx="12192000" cy="67310"/>
          </a:xfrm>
          <a:custGeom>
            <a:avLst/>
            <a:gdLst/>
            <a:ahLst/>
            <a:cxnLst/>
            <a:rect l="l" t="t" r="r" b="b"/>
            <a:pathLst>
              <a:path w="12192000" h="67310">
                <a:moveTo>
                  <a:pt x="0" y="67055"/>
                </a:moveTo>
                <a:lnTo>
                  <a:pt x="12192000" y="67055"/>
                </a:lnTo>
                <a:lnTo>
                  <a:pt x="12192000" y="0"/>
                </a:lnTo>
                <a:lnTo>
                  <a:pt x="0" y="0"/>
                </a:lnTo>
                <a:lnTo>
                  <a:pt x="0" y="67055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18870" y="913841"/>
            <a:ext cx="10154259" cy="7575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 u="sng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176324" y="1803809"/>
            <a:ext cx="9839350" cy="26854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7" y="6400799"/>
            <a:ext cx="12189460" cy="457200"/>
          </a:xfrm>
          <a:custGeom>
            <a:avLst/>
            <a:gdLst/>
            <a:ahLst/>
            <a:cxnLst/>
            <a:rect l="l" t="t" r="r" b="b"/>
            <a:pathLst>
              <a:path w="12189460" h="457200">
                <a:moveTo>
                  <a:pt x="0" y="457199"/>
                </a:moveTo>
                <a:lnTo>
                  <a:pt x="12188952" y="457199"/>
                </a:lnTo>
                <a:lnTo>
                  <a:pt x="12188952" y="0"/>
                </a:lnTo>
                <a:lnTo>
                  <a:pt x="0" y="0"/>
                </a:lnTo>
                <a:lnTo>
                  <a:pt x="0" y="457199"/>
                </a:lnTo>
                <a:close/>
              </a:path>
            </a:pathLst>
          </a:custGeom>
          <a:solidFill>
            <a:srgbClr val="BC57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333744"/>
            <a:ext cx="12189460" cy="64135"/>
          </a:xfrm>
          <a:custGeom>
            <a:avLst/>
            <a:gdLst/>
            <a:ahLst/>
            <a:cxnLst/>
            <a:rect l="l" t="t" r="r" b="b"/>
            <a:pathLst>
              <a:path w="12189460" h="64135">
                <a:moveTo>
                  <a:pt x="0" y="64007"/>
                </a:moveTo>
                <a:lnTo>
                  <a:pt x="12188952" y="64007"/>
                </a:lnTo>
                <a:lnTo>
                  <a:pt x="12188952" y="0"/>
                </a:lnTo>
                <a:lnTo>
                  <a:pt x="0" y="0"/>
                </a:lnTo>
                <a:lnTo>
                  <a:pt x="0" y="64007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176324" y="2991688"/>
            <a:ext cx="9919335" cy="18332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906000" algn="l"/>
              </a:tabLst>
            </a:pPr>
            <a:r>
              <a:rPr sz="8000" b="0" u="sng" spc="-70" dirty="0">
                <a:solidFill>
                  <a:srgbClr val="252525"/>
                </a:solidFill>
                <a:uFill>
                  <a:solidFill>
                    <a:srgbClr val="7E7E7E"/>
                  </a:solidFill>
                </a:uFill>
                <a:latin typeface="Calibri Light"/>
                <a:cs typeface="Calibri Light"/>
              </a:rPr>
              <a:t>PERTEMUAN </a:t>
            </a:r>
            <a:r>
              <a:rPr sz="8000" u="sng" dirty="0">
                <a:solidFill>
                  <a:srgbClr val="252525"/>
                </a:solidFill>
                <a:uFill>
                  <a:solidFill>
                    <a:srgbClr val="7E7E7E"/>
                  </a:solidFill>
                </a:uFill>
                <a:latin typeface="Calibri Light"/>
                <a:cs typeface="Calibri Light"/>
              </a:rPr>
              <a:t>9</a:t>
            </a:r>
            <a:r>
              <a:rPr sz="8000" b="0" u="sng" spc="-229" dirty="0" smtClean="0">
                <a:solidFill>
                  <a:srgbClr val="252525"/>
                </a:solidFill>
                <a:uFill>
                  <a:solidFill>
                    <a:srgbClr val="7E7E7E"/>
                  </a:solidFill>
                </a:uFill>
                <a:latin typeface="Calibri Light"/>
                <a:cs typeface="Calibri Light"/>
              </a:rPr>
              <a:t> </a:t>
            </a:r>
            <a:r>
              <a:rPr sz="8000" b="0" u="sng" spc="-40" dirty="0">
                <a:solidFill>
                  <a:srgbClr val="252525"/>
                </a:solidFill>
                <a:uFill>
                  <a:solidFill>
                    <a:srgbClr val="7E7E7E"/>
                  </a:solidFill>
                </a:uFill>
                <a:latin typeface="Calibri Light"/>
                <a:cs typeface="Calibri Light"/>
              </a:rPr>
              <a:t>DW	</a:t>
            </a:r>
            <a:endParaRPr sz="8000" dirty="0">
              <a:latin typeface="Calibri Light"/>
              <a:cs typeface="Calibri Light"/>
            </a:endParaRPr>
          </a:p>
          <a:p>
            <a:pPr marL="15240">
              <a:lnSpc>
                <a:spcPct val="100000"/>
              </a:lnSpc>
              <a:spcBef>
                <a:spcPts val="1745"/>
              </a:spcBef>
            </a:pPr>
            <a:r>
              <a:rPr sz="2400" b="0" spc="175" dirty="0">
                <a:solidFill>
                  <a:srgbClr val="626F52"/>
                </a:solidFill>
                <a:latin typeface="Calibri Light"/>
                <a:cs typeface="Calibri Light"/>
              </a:rPr>
              <a:t>DIMENSION</a:t>
            </a:r>
            <a:r>
              <a:rPr sz="2400" b="0" spc="390" dirty="0">
                <a:solidFill>
                  <a:srgbClr val="626F52"/>
                </a:solidFill>
                <a:latin typeface="Calibri Light"/>
                <a:cs typeface="Calibri Light"/>
              </a:rPr>
              <a:t> </a:t>
            </a:r>
            <a:r>
              <a:rPr sz="2400" b="0" spc="175" dirty="0">
                <a:solidFill>
                  <a:srgbClr val="626F52"/>
                </a:solidFill>
                <a:latin typeface="Calibri Light"/>
                <a:cs typeface="Calibri Light"/>
              </a:rPr>
              <a:t>MODELLING</a:t>
            </a:r>
            <a:endParaRPr sz="2400" dirty="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45" dirty="0"/>
              <a:t>Outline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2762250" cy="183451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309370">
              <a:lnSpc>
                <a:spcPct val="148300"/>
              </a:lnSpc>
              <a:spcBef>
                <a:spcPts val="100"/>
              </a:spcBef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Pengantar 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Star Schema  Snow</a:t>
            </a:r>
            <a:r>
              <a:rPr sz="2000" spc="-7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Schema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Kelebihan dan</a:t>
            </a:r>
            <a:r>
              <a:rPr sz="20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Kekurangan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80" dirty="0"/>
              <a:t>Pengantar </a:t>
            </a:r>
            <a:r>
              <a:rPr spc="-60" dirty="0"/>
              <a:t>Pemodelan</a:t>
            </a:r>
            <a:r>
              <a:rPr spc="-175" dirty="0"/>
              <a:t> </a:t>
            </a:r>
            <a:r>
              <a:rPr spc="-45" dirty="0"/>
              <a:t>Dimensi	</a:t>
            </a:r>
          </a:p>
        </p:txBody>
      </p:sp>
      <p:sp>
        <p:nvSpPr>
          <p:cNvPr id="3" name="object 3"/>
          <p:cNvSpPr/>
          <p:nvPr/>
        </p:nvSpPr>
        <p:spPr>
          <a:xfrm>
            <a:off x="1256991" y="2279904"/>
            <a:ext cx="4365458" cy="30348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297548" y="1831975"/>
            <a:ext cx="4549140" cy="278511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Pengambilan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kebutuhan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akan menghasilkan 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Dokumen Kebutuhan</a:t>
            </a:r>
            <a:r>
              <a:rPr sz="20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DW</a:t>
            </a:r>
            <a:endParaRPr sz="2000">
              <a:latin typeface="Calibri"/>
              <a:cs typeface="Calibri"/>
            </a:endParaRPr>
          </a:p>
          <a:p>
            <a:pPr marL="12700" marR="546100">
              <a:lnSpc>
                <a:spcPts val="2160"/>
              </a:lnSpc>
              <a:spcBef>
                <a:spcPts val="140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 dalam dokumen kebutuhan DW</a:t>
            </a:r>
            <a:r>
              <a:rPr sz="2000" spc="-114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ada 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information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package</a:t>
            </a:r>
            <a:endParaRPr sz="2000">
              <a:latin typeface="Calibri"/>
              <a:cs typeface="Calibri"/>
            </a:endParaRPr>
          </a:p>
          <a:p>
            <a:pPr marL="12700" marR="443230">
              <a:lnSpc>
                <a:spcPts val="2160"/>
              </a:lnSpc>
              <a:spcBef>
                <a:spcPts val="139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Dalam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Information package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terkandung 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rancangan</a:t>
            </a:r>
            <a:r>
              <a:rPr sz="2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endParaRPr sz="2000">
              <a:latin typeface="Calibri"/>
              <a:cs typeface="Calibri"/>
            </a:endParaRPr>
          </a:p>
          <a:p>
            <a:pPr marL="12700" marR="260985">
              <a:lnSpc>
                <a:spcPts val="2160"/>
              </a:lnSpc>
              <a:spcBef>
                <a:spcPts val="140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Dari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rancangan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tersebut akan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dibuat  dimensional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model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915161" y="2015489"/>
            <a:ext cx="1978660" cy="2117090"/>
          </a:xfrm>
          <a:custGeom>
            <a:avLst/>
            <a:gdLst/>
            <a:ahLst/>
            <a:cxnLst/>
            <a:rect l="l" t="t" r="r" b="b"/>
            <a:pathLst>
              <a:path w="1978660" h="2117090">
                <a:moveTo>
                  <a:pt x="0" y="1058418"/>
                </a:moveTo>
                <a:lnTo>
                  <a:pt x="1076" y="1008590"/>
                </a:lnTo>
                <a:lnTo>
                  <a:pt x="4274" y="959356"/>
                </a:lnTo>
                <a:lnTo>
                  <a:pt x="9546" y="910766"/>
                </a:lnTo>
                <a:lnTo>
                  <a:pt x="16845" y="862871"/>
                </a:lnTo>
                <a:lnTo>
                  <a:pt x="26123" y="815722"/>
                </a:lnTo>
                <a:lnTo>
                  <a:pt x="37332" y="769369"/>
                </a:lnTo>
                <a:lnTo>
                  <a:pt x="50426" y="723863"/>
                </a:lnTo>
                <a:lnTo>
                  <a:pt x="65355" y="679255"/>
                </a:lnTo>
                <a:lnTo>
                  <a:pt x="82074" y="635597"/>
                </a:lnTo>
                <a:lnTo>
                  <a:pt x="100535" y="592938"/>
                </a:lnTo>
                <a:lnTo>
                  <a:pt x="120689" y="551329"/>
                </a:lnTo>
                <a:lnTo>
                  <a:pt x="142490" y="510822"/>
                </a:lnTo>
                <a:lnTo>
                  <a:pt x="165890" y="471467"/>
                </a:lnTo>
                <a:lnTo>
                  <a:pt x="190841" y="433315"/>
                </a:lnTo>
                <a:lnTo>
                  <a:pt x="217296" y="396417"/>
                </a:lnTo>
                <a:lnTo>
                  <a:pt x="245208" y="360824"/>
                </a:lnTo>
                <a:lnTo>
                  <a:pt x="274529" y="326586"/>
                </a:lnTo>
                <a:lnTo>
                  <a:pt x="305211" y="293754"/>
                </a:lnTo>
                <a:lnTo>
                  <a:pt x="337207" y="262379"/>
                </a:lnTo>
                <a:lnTo>
                  <a:pt x="370469" y="232512"/>
                </a:lnTo>
                <a:lnTo>
                  <a:pt x="404951" y="204203"/>
                </a:lnTo>
                <a:lnTo>
                  <a:pt x="440604" y="177504"/>
                </a:lnTo>
                <a:lnTo>
                  <a:pt x="477380" y="152466"/>
                </a:lnTo>
                <a:lnTo>
                  <a:pt x="515234" y="129138"/>
                </a:lnTo>
                <a:lnTo>
                  <a:pt x="554116" y="107573"/>
                </a:lnTo>
                <a:lnTo>
                  <a:pt x="593979" y="87820"/>
                </a:lnTo>
                <a:lnTo>
                  <a:pt x="634777" y="69930"/>
                </a:lnTo>
                <a:lnTo>
                  <a:pt x="676460" y="53955"/>
                </a:lnTo>
                <a:lnTo>
                  <a:pt x="718983" y="39945"/>
                </a:lnTo>
                <a:lnTo>
                  <a:pt x="762297" y="27951"/>
                </a:lnTo>
                <a:lnTo>
                  <a:pt x="806355" y="18024"/>
                </a:lnTo>
                <a:lnTo>
                  <a:pt x="851109" y="10215"/>
                </a:lnTo>
                <a:lnTo>
                  <a:pt x="896513" y="4573"/>
                </a:lnTo>
                <a:lnTo>
                  <a:pt x="942517" y="1151"/>
                </a:lnTo>
                <a:lnTo>
                  <a:pt x="989076" y="0"/>
                </a:lnTo>
                <a:lnTo>
                  <a:pt x="1035634" y="1151"/>
                </a:lnTo>
                <a:lnTo>
                  <a:pt x="1081638" y="4573"/>
                </a:lnTo>
                <a:lnTo>
                  <a:pt x="1127042" y="10215"/>
                </a:lnTo>
                <a:lnTo>
                  <a:pt x="1171796" y="18024"/>
                </a:lnTo>
                <a:lnTo>
                  <a:pt x="1215854" y="27951"/>
                </a:lnTo>
                <a:lnTo>
                  <a:pt x="1259168" y="39945"/>
                </a:lnTo>
                <a:lnTo>
                  <a:pt x="1301691" y="53955"/>
                </a:lnTo>
                <a:lnTo>
                  <a:pt x="1343374" y="69930"/>
                </a:lnTo>
                <a:lnTo>
                  <a:pt x="1384172" y="87820"/>
                </a:lnTo>
                <a:lnTo>
                  <a:pt x="1424035" y="107573"/>
                </a:lnTo>
                <a:lnTo>
                  <a:pt x="1462917" y="129138"/>
                </a:lnTo>
                <a:lnTo>
                  <a:pt x="1500771" y="152466"/>
                </a:lnTo>
                <a:lnTo>
                  <a:pt x="1537547" y="177504"/>
                </a:lnTo>
                <a:lnTo>
                  <a:pt x="1573200" y="204203"/>
                </a:lnTo>
                <a:lnTo>
                  <a:pt x="1607682" y="232512"/>
                </a:lnTo>
                <a:lnTo>
                  <a:pt x="1640944" y="262379"/>
                </a:lnTo>
                <a:lnTo>
                  <a:pt x="1672940" y="293754"/>
                </a:lnTo>
                <a:lnTo>
                  <a:pt x="1703622" y="326586"/>
                </a:lnTo>
                <a:lnTo>
                  <a:pt x="1732943" y="360824"/>
                </a:lnTo>
                <a:lnTo>
                  <a:pt x="1760855" y="396417"/>
                </a:lnTo>
                <a:lnTo>
                  <a:pt x="1787310" y="433315"/>
                </a:lnTo>
                <a:lnTo>
                  <a:pt x="1812261" y="471467"/>
                </a:lnTo>
                <a:lnTo>
                  <a:pt x="1835661" y="510822"/>
                </a:lnTo>
                <a:lnTo>
                  <a:pt x="1857462" y="551329"/>
                </a:lnTo>
                <a:lnTo>
                  <a:pt x="1877616" y="592938"/>
                </a:lnTo>
                <a:lnTo>
                  <a:pt x="1896077" y="635597"/>
                </a:lnTo>
                <a:lnTo>
                  <a:pt x="1912796" y="679255"/>
                </a:lnTo>
                <a:lnTo>
                  <a:pt x="1927725" y="723863"/>
                </a:lnTo>
                <a:lnTo>
                  <a:pt x="1940819" y="769369"/>
                </a:lnTo>
                <a:lnTo>
                  <a:pt x="1952028" y="815722"/>
                </a:lnTo>
                <a:lnTo>
                  <a:pt x="1961306" y="862871"/>
                </a:lnTo>
                <a:lnTo>
                  <a:pt x="1968605" y="910766"/>
                </a:lnTo>
                <a:lnTo>
                  <a:pt x="1973877" y="959356"/>
                </a:lnTo>
                <a:lnTo>
                  <a:pt x="1977075" y="1008590"/>
                </a:lnTo>
                <a:lnTo>
                  <a:pt x="1978152" y="1058418"/>
                </a:lnTo>
                <a:lnTo>
                  <a:pt x="1977075" y="1108245"/>
                </a:lnTo>
                <a:lnTo>
                  <a:pt x="1973877" y="1157479"/>
                </a:lnTo>
                <a:lnTo>
                  <a:pt x="1968605" y="1206069"/>
                </a:lnTo>
                <a:lnTo>
                  <a:pt x="1961306" y="1253964"/>
                </a:lnTo>
                <a:lnTo>
                  <a:pt x="1952028" y="1301113"/>
                </a:lnTo>
                <a:lnTo>
                  <a:pt x="1940819" y="1347466"/>
                </a:lnTo>
                <a:lnTo>
                  <a:pt x="1927725" y="1392972"/>
                </a:lnTo>
                <a:lnTo>
                  <a:pt x="1912796" y="1437580"/>
                </a:lnTo>
                <a:lnTo>
                  <a:pt x="1896077" y="1481238"/>
                </a:lnTo>
                <a:lnTo>
                  <a:pt x="1877616" y="1523897"/>
                </a:lnTo>
                <a:lnTo>
                  <a:pt x="1857462" y="1565506"/>
                </a:lnTo>
                <a:lnTo>
                  <a:pt x="1835661" y="1606013"/>
                </a:lnTo>
                <a:lnTo>
                  <a:pt x="1812261" y="1645368"/>
                </a:lnTo>
                <a:lnTo>
                  <a:pt x="1787310" y="1683520"/>
                </a:lnTo>
                <a:lnTo>
                  <a:pt x="1760855" y="1720418"/>
                </a:lnTo>
                <a:lnTo>
                  <a:pt x="1732943" y="1756011"/>
                </a:lnTo>
                <a:lnTo>
                  <a:pt x="1703622" y="1790249"/>
                </a:lnTo>
                <a:lnTo>
                  <a:pt x="1672940" y="1823081"/>
                </a:lnTo>
                <a:lnTo>
                  <a:pt x="1640944" y="1854456"/>
                </a:lnTo>
                <a:lnTo>
                  <a:pt x="1607682" y="1884323"/>
                </a:lnTo>
                <a:lnTo>
                  <a:pt x="1573200" y="1912632"/>
                </a:lnTo>
                <a:lnTo>
                  <a:pt x="1537547" y="1939331"/>
                </a:lnTo>
                <a:lnTo>
                  <a:pt x="1500771" y="1964369"/>
                </a:lnTo>
                <a:lnTo>
                  <a:pt x="1462917" y="1987697"/>
                </a:lnTo>
                <a:lnTo>
                  <a:pt x="1424035" y="2009262"/>
                </a:lnTo>
                <a:lnTo>
                  <a:pt x="1384172" y="2029015"/>
                </a:lnTo>
                <a:lnTo>
                  <a:pt x="1343374" y="2046905"/>
                </a:lnTo>
                <a:lnTo>
                  <a:pt x="1301691" y="2062880"/>
                </a:lnTo>
                <a:lnTo>
                  <a:pt x="1259168" y="2076890"/>
                </a:lnTo>
                <a:lnTo>
                  <a:pt x="1215854" y="2088884"/>
                </a:lnTo>
                <a:lnTo>
                  <a:pt x="1171796" y="2098811"/>
                </a:lnTo>
                <a:lnTo>
                  <a:pt x="1127042" y="2106620"/>
                </a:lnTo>
                <a:lnTo>
                  <a:pt x="1081638" y="2112262"/>
                </a:lnTo>
                <a:lnTo>
                  <a:pt x="1035634" y="2115684"/>
                </a:lnTo>
                <a:lnTo>
                  <a:pt x="989076" y="2116836"/>
                </a:lnTo>
                <a:lnTo>
                  <a:pt x="942517" y="2115684"/>
                </a:lnTo>
                <a:lnTo>
                  <a:pt x="896513" y="2112262"/>
                </a:lnTo>
                <a:lnTo>
                  <a:pt x="851109" y="2106620"/>
                </a:lnTo>
                <a:lnTo>
                  <a:pt x="806355" y="2098811"/>
                </a:lnTo>
                <a:lnTo>
                  <a:pt x="762297" y="2088884"/>
                </a:lnTo>
                <a:lnTo>
                  <a:pt x="718983" y="2076890"/>
                </a:lnTo>
                <a:lnTo>
                  <a:pt x="676460" y="2062880"/>
                </a:lnTo>
                <a:lnTo>
                  <a:pt x="634777" y="2046905"/>
                </a:lnTo>
                <a:lnTo>
                  <a:pt x="593979" y="2029015"/>
                </a:lnTo>
                <a:lnTo>
                  <a:pt x="554116" y="2009262"/>
                </a:lnTo>
                <a:lnTo>
                  <a:pt x="515234" y="1987697"/>
                </a:lnTo>
                <a:lnTo>
                  <a:pt x="477380" y="1964369"/>
                </a:lnTo>
                <a:lnTo>
                  <a:pt x="440604" y="1939331"/>
                </a:lnTo>
                <a:lnTo>
                  <a:pt x="404951" y="1912632"/>
                </a:lnTo>
                <a:lnTo>
                  <a:pt x="370469" y="1884323"/>
                </a:lnTo>
                <a:lnTo>
                  <a:pt x="337207" y="1854456"/>
                </a:lnTo>
                <a:lnTo>
                  <a:pt x="305211" y="1823081"/>
                </a:lnTo>
                <a:lnTo>
                  <a:pt x="274529" y="1790249"/>
                </a:lnTo>
                <a:lnTo>
                  <a:pt x="245208" y="1756011"/>
                </a:lnTo>
                <a:lnTo>
                  <a:pt x="217296" y="1720418"/>
                </a:lnTo>
                <a:lnTo>
                  <a:pt x="190841" y="1683520"/>
                </a:lnTo>
                <a:lnTo>
                  <a:pt x="165890" y="1645368"/>
                </a:lnTo>
                <a:lnTo>
                  <a:pt x="142490" y="1606013"/>
                </a:lnTo>
                <a:lnTo>
                  <a:pt x="120689" y="1565506"/>
                </a:lnTo>
                <a:lnTo>
                  <a:pt x="100535" y="1523897"/>
                </a:lnTo>
                <a:lnTo>
                  <a:pt x="82074" y="1481238"/>
                </a:lnTo>
                <a:lnTo>
                  <a:pt x="65355" y="1437580"/>
                </a:lnTo>
                <a:lnTo>
                  <a:pt x="50426" y="1392972"/>
                </a:lnTo>
                <a:lnTo>
                  <a:pt x="37332" y="1347466"/>
                </a:lnTo>
                <a:lnTo>
                  <a:pt x="26123" y="1301113"/>
                </a:lnTo>
                <a:lnTo>
                  <a:pt x="16845" y="1253964"/>
                </a:lnTo>
                <a:lnTo>
                  <a:pt x="9546" y="1206069"/>
                </a:lnTo>
                <a:lnTo>
                  <a:pt x="4274" y="1157479"/>
                </a:lnTo>
                <a:lnTo>
                  <a:pt x="1076" y="1108245"/>
                </a:lnTo>
                <a:lnTo>
                  <a:pt x="0" y="1058418"/>
                </a:lnTo>
                <a:close/>
              </a:path>
            </a:pathLst>
          </a:custGeom>
          <a:ln w="38100">
            <a:solidFill>
              <a:srgbClr val="BC572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893314" y="2015489"/>
            <a:ext cx="1976755" cy="2117090"/>
          </a:xfrm>
          <a:custGeom>
            <a:avLst/>
            <a:gdLst/>
            <a:ahLst/>
            <a:cxnLst/>
            <a:rect l="l" t="t" r="r" b="b"/>
            <a:pathLst>
              <a:path w="1976754" h="2117090">
                <a:moveTo>
                  <a:pt x="0" y="1058418"/>
                </a:moveTo>
                <a:lnTo>
                  <a:pt x="1075" y="1008590"/>
                </a:lnTo>
                <a:lnTo>
                  <a:pt x="4271" y="959356"/>
                </a:lnTo>
                <a:lnTo>
                  <a:pt x="9538" y="910766"/>
                </a:lnTo>
                <a:lnTo>
                  <a:pt x="16831" y="862871"/>
                </a:lnTo>
                <a:lnTo>
                  <a:pt x="26101" y="815722"/>
                </a:lnTo>
                <a:lnTo>
                  <a:pt x="37301" y="769369"/>
                </a:lnTo>
                <a:lnTo>
                  <a:pt x="50383" y="723863"/>
                </a:lnTo>
                <a:lnTo>
                  <a:pt x="65300" y="679255"/>
                </a:lnTo>
                <a:lnTo>
                  <a:pt x="82005" y="635597"/>
                </a:lnTo>
                <a:lnTo>
                  <a:pt x="100450" y="592938"/>
                </a:lnTo>
                <a:lnTo>
                  <a:pt x="120588" y="551329"/>
                </a:lnTo>
                <a:lnTo>
                  <a:pt x="142371" y="510822"/>
                </a:lnTo>
                <a:lnTo>
                  <a:pt x="165751" y="471467"/>
                </a:lnTo>
                <a:lnTo>
                  <a:pt x="190682" y="433315"/>
                </a:lnTo>
                <a:lnTo>
                  <a:pt x="217116" y="396417"/>
                </a:lnTo>
                <a:lnTo>
                  <a:pt x="245005" y="360824"/>
                </a:lnTo>
                <a:lnTo>
                  <a:pt x="274303" y="326586"/>
                </a:lnTo>
                <a:lnTo>
                  <a:pt x="304960" y="293754"/>
                </a:lnTo>
                <a:lnTo>
                  <a:pt x="336931" y="262379"/>
                </a:lnTo>
                <a:lnTo>
                  <a:pt x="370167" y="232512"/>
                </a:lnTo>
                <a:lnTo>
                  <a:pt x="404622" y="204203"/>
                </a:lnTo>
                <a:lnTo>
                  <a:pt x="440247" y="177504"/>
                </a:lnTo>
                <a:lnTo>
                  <a:pt x="476995" y="152466"/>
                </a:lnTo>
                <a:lnTo>
                  <a:pt x="514819" y="129138"/>
                </a:lnTo>
                <a:lnTo>
                  <a:pt x="553671" y="107573"/>
                </a:lnTo>
                <a:lnTo>
                  <a:pt x="593505" y="87820"/>
                </a:lnTo>
                <a:lnTo>
                  <a:pt x="634271" y="69930"/>
                </a:lnTo>
                <a:lnTo>
                  <a:pt x="675924" y="53955"/>
                </a:lnTo>
                <a:lnTo>
                  <a:pt x="718415" y="39945"/>
                </a:lnTo>
                <a:lnTo>
                  <a:pt x="761697" y="27951"/>
                </a:lnTo>
                <a:lnTo>
                  <a:pt x="805723" y="18024"/>
                </a:lnTo>
                <a:lnTo>
                  <a:pt x="850445" y="10215"/>
                </a:lnTo>
                <a:lnTo>
                  <a:pt x="895816" y="4573"/>
                </a:lnTo>
                <a:lnTo>
                  <a:pt x="941788" y="1151"/>
                </a:lnTo>
                <a:lnTo>
                  <a:pt x="988313" y="0"/>
                </a:lnTo>
                <a:lnTo>
                  <a:pt x="1034839" y="1151"/>
                </a:lnTo>
                <a:lnTo>
                  <a:pt x="1080811" y="4573"/>
                </a:lnTo>
                <a:lnTo>
                  <a:pt x="1126182" y="10215"/>
                </a:lnTo>
                <a:lnTo>
                  <a:pt x="1170904" y="18024"/>
                </a:lnTo>
                <a:lnTo>
                  <a:pt x="1214930" y="27951"/>
                </a:lnTo>
                <a:lnTo>
                  <a:pt x="1258212" y="39945"/>
                </a:lnTo>
                <a:lnTo>
                  <a:pt x="1300703" y="53955"/>
                </a:lnTo>
                <a:lnTo>
                  <a:pt x="1342356" y="69930"/>
                </a:lnTo>
                <a:lnTo>
                  <a:pt x="1383122" y="87820"/>
                </a:lnTo>
                <a:lnTo>
                  <a:pt x="1422956" y="107573"/>
                </a:lnTo>
                <a:lnTo>
                  <a:pt x="1461808" y="129138"/>
                </a:lnTo>
                <a:lnTo>
                  <a:pt x="1499632" y="152466"/>
                </a:lnTo>
                <a:lnTo>
                  <a:pt x="1536380" y="177504"/>
                </a:lnTo>
                <a:lnTo>
                  <a:pt x="1572005" y="204203"/>
                </a:lnTo>
                <a:lnTo>
                  <a:pt x="1606460" y="232512"/>
                </a:lnTo>
                <a:lnTo>
                  <a:pt x="1639696" y="262379"/>
                </a:lnTo>
                <a:lnTo>
                  <a:pt x="1671667" y="293754"/>
                </a:lnTo>
                <a:lnTo>
                  <a:pt x="1702324" y="326586"/>
                </a:lnTo>
                <a:lnTo>
                  <a:pt x="1731622" y="360824"/>
                </a:lnTo>
                <a:lnTo>
                  <a:pt x="1759511" y="396417"/>
                </a:lnTo>
                <a:lnTo>
                  <a:pt x="1785945" y="433315"/>
                </a:lnTo>
                <a:lnTo>
                  <a:pt x="1810876" y="471467"/>
                </a:lnTo>
                <a:lnTo>
                  <a:pt x="1834256" y="510822"/>
                </a:lnTo>
                <a:lnTo>
                  <a:pt x="1856039" y="551329"/>
                </a:lnTo>
                <a:lnTo>
                  <a:pt x="1876177" y="592938"/>
                </a:lnTo>
                <a:lnTo>
                  <a:pt x="1894622" y="635597"/>
                </a:lnTo>
                <a:lnTo>
                  <a:pt x="1911327" y="679255"/>
                </a:lnTo>
                <a:lnTo>
                  <a:pt x="1926244" y="723863"/>
                </a:lnTo>
                <a:lnTo>
                  <a:pt x="1939326" y="769369"/>
                </a:lnTo>
                <a:lnTo>
                  <a:pt x="1950526" y="815722"/>
                </a:lnTo>
                <a:lnTo>
                  <a:pt x="1959796" y="862871"/>
                </a:lnTo>
                <a:lnTo>
                  <a:pt x="1967089" y="910766"/>
                </a:lnTo>
                <a:lnTo>
                  <a:pt x="1972356" y="959356"/>
                </a:lnTo>
                <a:lnTo>
                  <a:pt x="1975552" y="1008590"/>
                </a:lnTo>
                <a:lnTo>
                  <a:pt x="1976627" y="1058418"/>
                </a:lnTo>
                <a:lnTo>
                  <a:pt x="1975552" y="1108245"/>
                </a:lnTo>
                <a:lnTo>
                  <a:pt x="1972356" y="1157479"/>
                </a:lnTo>
                <a:lnTo>
                  <a:pt x="1967089" y="1206069"/>
                </a:lnTo>
                <a:lnTo>
                  <a:pt x="1959796" y="1253964"/>
                </a:lnTo>
                <a:lnTo>
                  <a:pt x="1950526" y="1301113"/>
                </a:lnTo>
                <a:lnTo>
                  <a:pt x="1939326" y="1347466"/>
                </a:lnTo>
                <a:lnTo>
                  <a:pt x="1926244" y="1392972"/>
                </a:lnTo>
                <a:lnTo>
                  <a:pt x="1911327" y="1437580"/>
                </a:lnTo>
                <a:lnTo>
                  <a:pt x="1894622" y="1481238"/>
                </a:lnTo>
                <a:lnTo>
                  <a:pt x="1876177" y="1523897"/>
                </a:lnTo>
                <a:lnTo>
                  <a:pt x="1856039" y="1565506"/>
                </a:lnTo>
                <a:lnTo>
                  <a:pt x="1834256" y="1606013"/>
                </a:lnTo>
                <a:lnTo>
                  <a:pt x="1810876" y="1645368"/>
                </a:lnTo>
                <a:lnTo>
                  <a:pt x="1785945" y="1683520"/>
                </a:lnTo>
                <a:lnTo>
                  <a:pt x="1759511" y="1720418"/>
                </a:lnTo>
                <a:lnTo>
                  <a:pt x="1731622" y="1756011"/>
                </a:lnTo>
                <a:lnTo>
                  <a:pt x="1702324" y="1790249"/>
                </a:lnTo>
                <a:lnTo>
                  <a:pt x="1671667" y="1823081"/>
                </a:lnTo>
                <a:lnTo>
                  <a:pt x="1639696" y="1854456"/>
                </a:lnTo>
                <a:lnTo>
                  <a:pt x="1606460" y="1884323"/>
                </a:lnTo>
                <a:lnTo>
                  <a:pt x="1572005" y="1912632"/>
                </a:lnTo>
                <a:lnTo>
                  <a:pt x="1536380" y="1939331"/>
                </a:lnTo>
                <a:lnTo>
                  <a:pt x="1499632" y="1964369"/>
                </a:lnTo>
                <a:lnTo>
                  <a:pt x="1461808" y="1987697"/>
                </a:lnTo>
                <a:lnTo>
                  <a:pt x="1422956" y="2009262"/>
                </a:lnTo>
                <a:lnTo>
                  <a:pt x="1383122" y="2029015"/>
                </a:lnTo>
                <a:lnTo>
                  <a:pt x="1342356" y="2046905"/>
                </a:lnTo>
                <a:lnTo>
                  <a:pt x="1300703" y="2062880"/>
                </a:lnTo>
                <a:lnTo>
                  <a:pt x="1258212" y="2076890"/>
                </a:lnTo>
                <a:lnTo>
                  <a:pt x="1214930" y="2088884"/>
                </a:lnTo>
                <a:lnTo>
                  <a:pt x="1170904" y="2098811"/>
                </a:lnTo>
                <a:lnTo>
                  <a:pt x="1126182" y="2106620"/>
                </a:lnTo>
                <a:lnTo>
                  <a:pt x="1080811" y="2112262"/>
                </a:lnTo>
                <a:lnTo>
                  <a:pt x="1034839" y="2115684"/>
                </a:lnTo>
                <a:lnTo>
                  <a:pt x="988313" y="2116836"/>
                </a:lnTo>
                <a:lnTo>
                  <a:pt x="941788" y="2115684"/>
                </a:lnTo>
                <a:lnTo>
                  <a:pt x="895816" y="2112262"/>
                </a:lnTo>
                <a:lnTo>
                  <a:pt x="850445" y="2106620"/>
                </a:lnTo>
                <a:lnTo>
                  <a:pt x="805723" y="2098811"/>
                </a:lnTo>
                <a:lnTo>
                  <a:pt x="761697" y="2088884"/>
                </a:lnTo>
                <a:lnTo>
                  <a:pt x="718415" y="2076890"/>
                </a:lnTo>
                <a:lnTo>
                  <a:pt x="675924" y="2062880"/>
                </a:lnTo>
                <a:lnTo>
                  <a:pt x="634271" y="2046905"/>
                </a:lnTo>
                <a:lnTo>
                  <a:pt x="593505" y="2029015"/>
                </a:lnTo>
                <a:lnTo>
                  <a:pt x="553671" y="2009262"/>
                </a:lnTo>
                <a:lnTo>
                  <a:pt x="514819" y="1987697"/>
                </a:lnTo>
                <a:lnTo>
                  <a:pt x="476995" y="1964369"/>
                </a:lnTo>
                <a:lnTo>
                  <a:pt x="440247" y="1939331"/>
                </a:lnTo>
                <a:lnTo>
                  <a:pt x="404622" y="1912632"/>
                </a:lnTo>
                <a:lnTo>
                  <a:pt x="370167" y="1884323"/>
                </a:lnTo>
                <a:lnTo>
                  <a:pt x="336931" y="1854456"/>
                </a:lnTo>
                <a:lnTo>
                  <a:pt x="304960" y="1823081"/>
                </a:lnTo>
                <a:lnTo>
                  <a:pt x="274303" y="1790249"/>
                </a:lnTo>
                <a:lnTo>
                  <a:pt x="245005" y="1756011"/>
                </a:lnTo>
                <a:lnTo>
                  <a:pt x="217116" y="1720418"/>
                </a:lnTo>
                <a:lnTo>
                  <a:pt x="190682" y="1683520"/>
                </a:lnTo>
                <a:lnTo>
                  <a:pt x="165751" y="1645368"/>
                </a:lnTo>
                <a:lnTo>
                  <a:pt x="142371" y="1606013"/>
                </a:lnTo>
                <a:lnTo>
                  <a:pt x="120588" y="1565506"/>
                </a:lnTo>
                <a:lnTo>
                  <a:pt x="100450" y="1523897"/>
                </a:lnTo>
                <a:lnTo>
                  <a:pt x="82005" y="1481238"/>
                </a:lnTo>
                <a:lnTo>
                  <a:pt x="65300" y="1437580"/>
                </a:lnTo>
                <a:lnTo>
                  <a:pt x="50383" y="1392972"/>
                </a:lnTo>
                <a:lnTo>
                  <a:pt x="37301" y="1347466"/>
                </a:lnTo>
                <a:lnTo>
                  <a:pt x="26101" y="1301113"/>
                </a:lnTo>
                <a:lnTo>
                  <a:pt x="16831" y="1253964"/>
                </a:lnTo>
                <a:lnTo>
                  <a:pt x="9538" y="1206069"/>
                </a:lnTo>
                <a:lnTo>
                  <a:pt x="4271" y="1157479"/>
                </a:lnTo>
                <a:lnTo>
                  <a:pt x="1075" y="1108245"/>
                </a:lnTo>
                <a:lnTo>
                  <a:pt x="0" y="1058418"/>
                </a:lnTo>
                <a:close/>
              </a:path>
            </a:pathLst>
          </a:custGeom>
          <a:ln w="38100">
            <a:solidFill>
              <a:srgbClr val="BC572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059173" y="3752850"/>
            <a:ext cx="1976755" cy="2117090"/>
          </a:xfrm>
          <a:custGeom>
            <a:avLst/>
            <a:gdLst/>
            <a:ahLst/>
            <a:cxnLst/>
            <a:rect l="l" t="t" r="r" b="b"/>
            <a:pathLst>
              <a:path w="1976754" h="2117090">
                <a:moveTo>
                  <a:pt x="0" y="1058418"/>
                </a:moveTo>
                <a:lnTo>
                  <a:pt x="1075" y="1008590"/>
                </a:lnTo>
                <a:lnTo>
                  <a:pt x="4271" y="959356"/>
                </a:lnTo>
                <a:lnTo>
                  <a:pt x="9538" y="910766"/>
                </a:lnTo>
                <a:lnTo>
                  <a:pt x="16831" y="862871"/>
                </a:lnTo>
                <a:lnTo>
                  <a:pt x="26101" y="815722"/>
                </a:lnTo>
                <a:lnTo>
                  <a:pt x="37301" y="769369"/>
                </a:lnTo>
                <a:lnTo>
                  <a:pt x="50383" y="723863"/>
                </a:lnTo>
                <a:lnTo>
                  <a:pt x="65300" y="679255"/>
                </a:lnTo>
                <a:lnTo>
                  <a:pt x="82005" y="635597"/>
                </a:lnTo>
                <a:lnTo>
                  <a:pt x="100450" y="592938"/>
                </a:lnTo>
                <a:lnTo>
                  <a:pt x="120588" y="551329"/>
                </a:lnTo>
                <a:lnTo>
                  <a:pt x="142371" y="510822"/>
                </a:lnTo>
                <a:lnTo>
                  <a:pt x="165751" y="471467"/>
                </a:lnTo>
                <a:lnTo>
                  <a:pt x="190682" y="433315"/>
                </a:lnTo>
                <a:lnTo>
                  <a:pt x="217116" y="396417"/>
                </a:lnTo>
                <a:lnTo>
                  <a:pt x="245005" y="360824"/>
                </a:lnTo>
                <a:lnTo>
                  <a:pt x="274303" y="326586"/>
                </a:lnTo>
                <a:lnTo>
                  <a:pt x="304960" y="293754"/>
                </a:lnTo>
                <a:lnTo>
                  <a:pt x="336931" y="262379"/>
                </a:lnTo>
                <a:lnTo>
                  <a:pt x="370167" y="232512"/>
                </a:lnTo>
                <a:lnTo>
                  <a:pt x="404622" y="204203"/>
                </a:lnTo>
                <a:lnTo>
                  <a:pt x="440247" y="177504"/>
                </a:lnTo>
                <a:lnTo>
                  <a:pt x="476995" y="152466"/>
                </a:lnTo>
                <a:lnTo>
                  <a:pt x="514819" y="129138"/>
                </a:lnTo>
                <a:lnTo>
                  <a:pt x="553671" y="107573"/>
                </a:lnTo>
                <a:lnTo>
                  <a:pt x="593505" y="87820"/>
                </a:lnTo>
                <a:lnTo>
                  <a:pt x="634271" y="69930"/>
                </a:lnTo>
                <a:lnTo>
                  <a:pt x="675924" y="53955"/>
                </a:lnTo>
                <a:lnTo>
                  <a:pt x="718415" y="39945"/>
                </a:lnTo>
                <a:lnTo>
                  <a:pt x="761697" y="27951"/>
                </a:lnTo>
                <a:lnTo>
                  <a:pt x="805723" y="18024"/>
                </a:lnTo>
                <a:lnTo>
                  <a:pt x="850445" y="10215"/>
                </a:lnTo>
                <a:lnTo>
                  <a:pt x="895816" y="4573"/>
                </a:lnTo>
                <a:lnTo>
                  <a:pt x="941788" y="1151"/>
                </a:lnTo>
                <a:lnTo>
                  <a:pt x="988313" y="0"/>
                </a:lnTo>
                <a:lnTo>
                  <a:pt x="1034839" y="1151"/>
                </a:lnTo>
                <a:lnTo>
                  <a:pt x="1080811" y="4573"/>
                </a:lnTo>
                <a:lnTo>
                  <a:pt x="1126182" y="10215"/>
                </a:lnTo>
                <a:lnTo>
                  <a:pt x="1170904" y="18024"/>
                </a:lnTo>
                <a:lnTo>
                  <a:pt x="1214930" y="27951"/>
                </a:lnTo>
                <a:lnTo>
                  <a:pt x="1258212" y="39945"/>
                </a:lnTo>
                <a:lnTo>
                  <a:pt x="1300703" y="53955"/>
                </a:lnTo>
                <a:lnTo>
                  <a:pt x="1342356" y="69930"/>
                </a:lnTo>
                <a:lnTo>
                  <a:pt x="1383122" y="87820"/>
                </a:lnTo>
                <a:lnTo>
                  <a:pt x="1422956" y="107573"/>
                </a:lnTo>
                <a:lnTo>
                  <a:pt x="1461808" y="129138"/>
                </a:lnTo>
                <a:lnTo>
                  <a:pt x="1499632" y="152466"/>
                </a:lnTo>
                <a:lnTo>
                  <a:pt x="1536380" y="177504"/>
                </a:lnTo>
                <a:lnTo>
                  <a:pt x="1572005" y="204203"/>
                </a:lnTo>
                <a:lnTo>
                  <a:pt x="1606460" y="232512"/>
                </a:lnTo>
                <a:lnTo>
                  <a:pt x="1639696" y="262379"/>
                </a:lnTo>
                <a:lnTo>
                  <a:pt x="1671667" y="293754"/>
                </a:lnTo>
                <a:lnTo>
                  <a:pt x="1702324" y="326586"/>
                </a:lnTo>
                <a:lnTo>
                  <a:pt x="1731622" y="360824"/>
                </a:lnTo>
                <a:lnTo>
                  <a:pt x="1759511" y="396417"/>
                </a:lnTo>
                <a:lnTo>
                  <a:pt x="1785945" y="433315"/>
                </a:lnTo>
                <a:lnTo>
                  <a:pt x="1810876" y="471467"/>
                </a:lnTo>
                <a:lnTo>
                  <a:pt x="1834256" y="510822"/>
                </a:lnTo>
                <a:lnTo>
                  <a:pt x="1856039" y="551329"/>
                </a:lnTo>
                <a:lnTo>
                  <a:pt x="1876177" y="592938"/>
                </a:lnTo>
                <a:lnTo>
                  <a:pt x="1894622" y="635597"/>
                </a:lnTo>
                <a:lnTo>
                  <a:pt x="1911327" y="679255"/>
                </a:lnTo>
                <a:lnTo>
                  <a:pt x="1926244" y="723863"/>
                </a:lnTo>
                <a:lnTo>
                  <a:pt x="1939326" y="769369"/>
                </a:lnTo>
                <a:lnTo>
                  <a:pt x="1950526" y="815722"/>
                </a:lnTo>
                <a:lnTo>
                  <a:pt x="1959796" y="862871"/>
                </a:lnTo>
                <a:lnTo>
                  <a:pt x="1967089" y="910766"/>
                </a:lnTo>
                <a:lnTo>
                  <a:pt x="1972356" y="959356"/>
                </a:lnTo>
                <a:lnTo>
                  <a:pt x="1975552" y="1008590"/>
                </a:lnTo>
                <a:lnTo>
                  <a:pt x="1976627" y="1058418"/>
                </a:lnTo>
                <a:lnTo>
                  <a:pt x="1975552" y="1108245"/>
                </a:lnTo>
                <a:lnTo>
                  <a:pt x="1972356" y="1157479"/>
                </a:lnTo>
                <a:lnTo>
                  <a:pt x="1967089" y="1206069"/>
                </a:lnTo>
                <a:lnTo>
                  <a:pt x="1959796" y="1253964"/>
                </a:lnTo>
                <a:lnTo>
                  <a:pt x="1950526" y="1301113"/>
                </a:lnTo>
                <a:lnTo>
                  <a:pt x="1939326" y="1347466"/>
                </a:lnTo>
                <a:lnTo>
                  <a:pt x="1926244" y="1392972"/>
                </a:lnTo>
                <a:lnTo>
                  <a:pt x="1911327" y="1437580"/>
                </a:lnTo>
                <a:lnTo>
                  <a:pt x="1894622" y="1481238"/>
                </a:lnTo>
                <a:lnTo>
                  <a:pt x="1876177" y="1523897"/>
                </a:lnTo>
                <a:lnTo>
                  <a:pt x="1856039" y="1565506"/>
                </a:lnTo>
                <a:lnTo>
                  <a:pt x="1834256" y="1606013"/>
                </a:lnTo>
                <a:lnTo>
                  <a:pt x="1810876" y="1645368"/>
                </a:lnTo>
                <a:lnTo>
                  <a:pt x="1785945" y="1683520"/>
                </a:lnTo>
                <a:lnTo>
                  <a:pt x="1759511" y="1720418"/>
                </a:lnTo>
                <a:lnTo>
                  <a:pt x="1731622" y="1756011"/>
                </a:lnTo>
                <a:lnTo>
                  <a:pt x="1702324" y="1790249"/>
                </a:lnTo>
                <a:lnTo>
                  <a:pt x="1671667" y="1823081"/>
                </a:lnTo>
                <a:lnTo>
                  <a:pt x="1639696" y="1854456"/>
                </a:lnTo>
                <a:lnTo>
                  <a:pt x="1606460" y="1884323"/>
                </a:lnTo>
                <a:lnTo>
                  <a:pt x="1572005" y="1912632"/>
                </a:lnTo>
                <a:lnTo>
                  <a:pt x="1536380" y="1939331"/>
                </a:lnTo>
                <a:lnTo>
                  <a:pt x="1499632" y="1964369"/>
                </a:lnTo>
                <a:lnTo>
                  <a:pt x="1461808" y="1987697"/>
                </a:lnTo>
                <a:lnTo>
                  <a:pt x="1422956" y="2009262"/>
                </a:lnTo>
                <a:lnTo>
                  <a:pt x="1383122" y="2029015"/>
                </a:lnTo>
                <a:lnTo>
                  <a:pt x="1342356" y="2046905"/>
                </a:lnTo>
                <a:lnTo>
                  <a:pt x="1300703" y="2062880"/>
                </a:lnTo>
                <a:lnTo>
                  <a:pt x="1258212" y="2076890"/>
                </a:lnTo>
                <a:lnTo>
                  <a:pt x="1214930" y="2088884"/>
                </a:lnTo>
                <a:lnTo>
                  <a:pt x="1170904" y="2098811"/>
                </a:lnTo>
                <a:lnTo>
                  <a:pt x="1126182" y="2106620"/>
                </a:lnTo>
                <a:lnTo>
                  <a:pt x="1080811" y="2112262"/>
                </a:lnTo>
                <a:lnTo>
                  <a:pt x="1034839" y="2115684"/>
                </a:lnTo>
                <a:lnTo>
                  <a:pt x="988313" y="2116836"/>
                </a:lnTo>
                <a:lnTo>
                  <a:pt x="941788" y="2115684"/>
                </a:lnTo>
                <a:lnTo>
                  <a:pt x="895816" y="2112262"/>
                </a:lnTo>
                <a:lnTo>
                  <a:pt x="850445" y="2106620"/>
                </a:lnTo>
                <a:lnTo>
                  <a:pt x="805723" y="2098811"/>
                </a:lnTo>
                <a:lnTo>
                  <a:pt x="761697" y="2088884"/>
                </a:lnTo>
                <a:lnTo>
                  <a:pt x="718415" y="2076890"/>
                </a:lnTo>
                <a:lnTo>
                  <a:pt x="675924" y="2062880"/>
                </a:lnTo>
                <a:lnTo>
                  <a:pt x="634271" y="2046905"/>
                </a:lnTo>
                <a:lnTo>
                  <a:pt x="593505" y="2029015"/>
                </a:lnTo>
                <a:lnTo>
                  <a:pt x="553671" y="2009262"/>
                </a:lnTo>
                <a:lnTo>
                  <a:pt x="514819" y="1987697"/>
                </a:lnTo>
                <a:lnTo>
                  <a:pt x="476995" y="1964369"/>
                </a:lnTo>
                <a:lnTo>
                  <a:pt x="440247" y="1939331"/>
                </a:lnTo>
                <a:lnTo>
                  <a:pt x="404622" y="1912632"/>
                </a:lnTo>
                <a:lnTo>
                  <a:pt x="370167" y="1884323"/>
                </a:lnTo>
                <a:lnTo>
                  <a:pt x="336931" y="1854456"/>
                </a:lnTo>
                <a:lnTo>
                  <a:pt x="304960" y="1823081"/>
                </a:lnTo>
                <a:lnTo>
                  <a:pt x="274303" y="1790249"/>
                </a:lnTo>
                <a:lnTo>
                  <a:pt x="245005" y="1756011"/>
                </a:lnTo>
                <a:lnTo>
                  <a:pt x="217116" y="1720418"/>
                </a:lnTo>
                <a:lnTo>
                  <a:pt x="190682" y="1683520"/>
                </a:lnTo>
                <a:lnTo>
                  <a:pt x="165751" y="1645368"/>
                </a:lnTo>
                <a:lnTo>
                  <a:pt x="142371" y="1606013"/>
                </a:lnTo>
                <a:lnTo>
                  <a:pt x="120588" y="1565506"/>
                </a:lnTo>
                <a:lnTo>
                  <a:pt x="100450" y="1523897"/>
                </a:lnTo>
                <a:lnTo>
                  <a:pt x="82005" y="1481238"/>
                </a:lnTo>
                <a:lnTo>
                  <a:pt x="65300" y="1437580"/>
                </a:lnTo>
                <a:lnTo>
                  <a:pt x="50383" y="1392972"/>
                </a:lnTo>
                <a:lnTo>
                  <a:pt x="37301" y="1347466"/>
                </a:lnTo>
                <a:lnTo>
                  <a:pt x="26101" y="1301113"/>
                </a:lnTo>
                <a:lnTo>
                  <a:pt x="16831" y="1253964"/>
                </a:lnTo>
                <a:lnTo>
                  <a:pt x="9538" y="1206069"/>
                </a:lnTo>
                <a:lnTo>
                  <a:pt x="4271" y="1157479"/>
                </a:lnTo>
                <a:lnTo>
                  <a:pt x="1075" y="1108245"/>
                </a:lnTo>
                <a:lnTo>
                  <a:pt x="0" y="1058418"/>
                </a:lnTo>
                <a:close/>
              </a:path>
            </a:pathLst>
          </a:custGeom>
          <a:ln w="38100">
            <a:solidFill>
              <a:srgbClr val="BC572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544574" y="3862578"/>
            <a:ext cx="1976755" cy="2117090"/>
          </a:xfrm>
          <a:custGeom>
            <a:avLst/>
            <a:gdLst/>
            <a:ahLst/>
            <a:cxnLst/>
            <a:rect l="l" t="t" r="r" b="b"/>
            <a:pathLst>
              <a:path w="1976754" h="2117090">
                <a:moveTo>
                  <a:pt x="0" y="1058418"/>
                </a:moveTo>
                <a:lnTo>
                  <a:pt x="1075" y="1008590"/>
                </a:lnTo>
                <a:lnTo>
                  <a:pt x="4271" y="959356"/>
                </a:lnTo>
                <a:lnTo>
                  <a:pt x="9538" y="910766"/>
                </a:lnTo>
                <a:lnTo>
                  <a:pt x="16831" y="862871"/>
                </a:lnTo>
                <a:lnTo>
                  <a:pt x="26101" y="815722"/>
                </a:lnTo>
                <a:lnTo>
                  <a:pt x="37301" y="769369"/>
                </a:lnTo>
                <a:lnTo>
                  <a:pt x="50383" y="723863"/>
                </a:lnTo>
                <a:lnTo>
                  <a:pt x="65300" y="679255"/>
                </a:lnTo>
                <a:lnTo>
                  <a:pt x="82005" y="635597"/>
                </a:lnTo>
                <a:lnTo>
                  <a:pt x="100450" y="592938"/>
                </a:lnTo>
                <a:lnTo>
                  <a:pt x="120588" y="551329"/>
                </a:lnTo>
                <a:lnTo>
                  <a:pt x="142371" y="510822"/>
                </a:lnTo>
                <a:lnTo>
                  <a:pt x="165751" y="471467"/>
                </a:lnTo>
                <a:lnTo>
                  <a:pt x="190682" y="433315"/>
                </a:lnTo>
                <a:lnTo>
                  <a:pt x="217116" y="396417"/>
                </a:lnTo>
                <a:lnTo>
                  <a:pt x="245005" y="360824"/>
                </a:lnTo>
                <a:lnTo>
                  <a:pt x="274303" y="326586"/>
                </a:lnTo>
                <a:lnTo>
                  <a:pt x="304960" y="293754"/>
                </a:lnTo>
                <a:lnTo>
                  <a:pt x="336931" y="262379"/>
                </a:lnTo>
                <a:lnTo>
                  <a:pt x="370167" y="232512"/>
                </a:lnTo>
                <a:lnTo>
                  <a:pt x="404622" y="204203"/>
                </a:lnTo>
                <a:lnTo>
                  <a:pt x="440247" y="177504"/>
                </a:lnTo>
                <a:lnTo>
                  <a:pt x="476995" y="152466"/>
                </a:lnTo>
                <a:lnTo>
                  <a:pt x="514819" y="129138"/>
                </a:lnTo>
                <a:lnTo>
                  <a:pt x="553671" y="107573"/>
                </a:lnTo>
                <a:lnTo>
                  <a:pt x="593505" y="87820"/>
                </a:lnTo>
                <a:lnTo>
                  <a:pt x="634271" y="69930"/>
                </a:lnTo>
                <a:lnTo>
                  <a:pt x="675924" y="53955"/>
                </a:lnTo>
                <a:lnTo>
                  <a:pt x="718415" y="39945"/>
                </a:lnTo>
                <a:lnTo>
                  <a:pt x="761697" y="27951"/>
                </a:lnTo>
                <a:lnTo>
                  <a:pt x="805723" y="18024"/>
                </a:lnTo>
                <a:lnTo>
                  <a:pt x="850445" y="10215"/>
                </a:lnTo>
                <a:lnTo>
                  <a:pt x="895816" y="4573"/>
                </a:lnTo>
                <a:lnTo>
                  <a:pt x="941788" y="1151"/>
                </a:lnTo>
                <a:lnTo>
                  <a:pt x="988313" y="0"/>
                </a:lnTo>
                <a:lnTo>
                  <a:pt x="1034839" y="1151"/>
                </a:lnTo>
                <a:lnTo>
                  <a:pt x="1080811" y="4573"/>
                </a:lnTo>
                <a:lnTo>
                  <a:pt x="1126182" y="10215"/>
                </a:lnTo>
                <a:lnTo>
                  <a:pt x="1170904" y="18024"/>
                </a:lnTo>
                <a:lnTo>
                  <a:pt x="1214930" y="27951"/>
                </a:lnTo>
                <a:lnTo>
                  <a:pt x="1258212" y="39945"/>
                </a:lnTo>
                <a:lnTo>
                  <a:pt x="1300703" y="53955"/>
                </a:lnTo>
                <a:lnTo>
                  <a:pt x="1342356" y="69930"/>
                </a:lnTo>
                <a:lnTo>
                  <a:pt x="1383122" y="87820"/>
                </a:lnTo>
                <a:lnTo>
                  <a:pt x="1422956" y="107573"/>
                </a:lnTo>
                <a:lnTo>
                  <a:pt x="1461808" y="129138"/>
                </a:lnTo>
                <a:lnTo>
                  <a:pt x="1499632" y="152466"/>
                </a:lnTo>
                <a:lnTo>
                  <a:pt x="1536380" y="177504"/>
                </a:lnTo>
                <a:lnTo>
                  <a:pt x="1572005" y="204203"/>
                </a:lnTo>
                <a:lnTo>
                  <a:pt x="1606460" y="232512"/>
                </a:lnTo>
                <a:lnTo>
                  <a:pt x="1639696" y="262379"/>
                </a:lnTo>
                <a:lnTo>
                  <a:pt x="1671667" y="293754"/>
                </a:lnTo>
                <a:lnTo>
                  <a:pt x="1702324" y="326586"/>
                </a:lnTo>
                <a:lnTo>
                  <a:pt x="1731622" y="360824"/>
                </a:lnTo>
                <a:lnTo>
                  <a:pt x="1759511" y="396417"/>
                </a:lnTo>
                <a:lnTo>
                  <a:pt x="1785945" y="433315"/>
                </a:lnTo>
                <a:lnTo>
                  <a:pt x="1810876" y="471467"/>
                </a:lnTo>
                <a:lnTo>
                  <a:pt x="1834256" y="510822"/>
                </a:lnTo>
                <a:lnTo>
                  <a:pt x="1856039" y="551329"/>
                </a:lnTo>
                <a:lnTo>
                  <a:pt x="1876177" y="592938"/>
                </a:lnTo>
                <a:lnTo>
                  <a:pt x="1894622" y="635597"/>
                </a:lnTo>
                <a:lnTo>
                  <a:pt x="1911327" y="679255"/>
                </a:lnTo>
                <a:lnTo>
                  <a:pt x="1926244" y="723863"/>
                </a:lnTo>
                <a:lnTo>
                  <a:pt x="1939326" y="769369"/>
                </a:lnTo>
                <a:lnTo>
                  <a:pt x="1950526" y="815722"/>
                </a:lnTo>
                <a:lnTo>
                  <a:pt x="1959796" y="862871"/>
                </a:lnTo>
                <a:lnTo>
                  <a:pt x="1967089" y="910766"/>
                </a:lnTo>
                <a:lnTo>
                  <a:pt x="1972356" y="959356"/>
                </a:lnTo>
                <a:lnTo>
                  <a:pt x="1975552" y="1008590"/>
                </a:lnTo>
                <a:lnTo>
                  <a:pt x="1976627" y="1058418"/>
                </a:lnTo>
                <a:lnTo>
                  <a:pt x="1975552" y="1108245"/>
                </a:lnTo>
                <a:lnTo>
                  <a:pt x="1972356" y="1157479"/>
                </a:lnTo>
                <a:lnTo>
                  <a:pt x="1967089" y="1206069"/>
                </a:lnTo>
                <a:lnTo>
                  <a:pt x="1959796" y="1253964"/>
                </a:lnTo>
                <a:lnTo>
                  <a:pt x="1950526" y="1301113"/>
                </a:lnTo>
                <a:lnTo>
                  <a:pt x="1939326" y="1347466"/>
                </a:lnTo>
                <a:lnTo>
                  <a:pt x="1926244" y="1392972"/>
                </a:lnTo>
                <a:lnTo>
                  <a:pt x="1911327" y="1437580"/>
                </a:lnTo>
                <a:lnTo>
                  <a:pt x="1894622" y="1481238"/>
                </a:lnTo>
                <a:lnTo>
                  <a:pt x="1876177" y="1523897"/>
                </a:lnTo>
                <a:lnTo>
                  <a:pt x="1856039" y="1565506"/>
                </a:lnTo>
                <a:lnTo>
                  <a:pt x="1834256" y="1606013"/>
                </a:lnTo>
                <a:lnTo>
                  <a:pt x="1810876" y="1645368"/>
                </a:lnTo>
                <a:lnTo>
                  <a:pt x="1785945" y="1683520"/>
                </a:lnTo>
                <a:lnTo>
                  <a:pt x="1759511" y="1720418"/>
                </a:lnTo>
                <a:lnTo>
                  <a:pt x="1731622" y="1756011"/>
                </a:lnTo>
                <a:lnTo>
                  <a:pt x="1702324" y="1790249"/>
                </a:lnTo>
                <a:lnTo>
                  <a:pt x="1671667" y="1823081"/>
                </a:lnTo>
                <a:lnTo>
                  <a:pt x="1639696" y="1854456"/>
                </a:lnTo>
                <a:lnTo>
                  <a:pt x="1606460" y="1884323"/>
                </a:lnTo>
                <a:lnTo>
                  <a:pt x="1572005" y="1912632"/>
                </a:lnTo>
                <a:lnTo>
                  <a:pt x="1536380" y="1939331"/>
                </a:lnTo>
                <a:lnTo>
                  <a:pt x="1499632" y="1964369"/>
                </a:lnTo>
                <a:lnTo>
                  <a:pt x="1461808" y="1987697"/>
                </a:lnTo>
                <a:lnTo>
                  <a:pt x="1422956" y="2009262"/>
                </a:lnTo>
                <a:lnTo>
                  <a:pt x="1383122" y="2029015"/>
                </a:lnTo>
                <a:lnTo>
                  <a:pt x="1342356" y="2046905"/>
                </a:lnTo>
                <a:lnTo>
                  <a:pt x="1300703" y="2062880"/>
                </a:lnTo>
                <a:lnTo>
                  <a:pt x="1258212" y="2076890"/>
                </a:lnTo>
                <a:lnTo>
                  <a:pt x="1214930" y="2088884"/>
                </a:lnTo>
                <a:lnTo>
                  <a:pt x="1170904" y="2098811"/>
                </a:lnTo>
                <a:lnTo>
                  <a:pt x="1126182" y="2106620"/>
                </a:lnTo>
                <a:lnTo>
                  <a:pt x="1080811" y="2112262"/>
                </a:lnTo>
                <a:lnTo>
                  <a:pt x="1034839" y="2115684"/>
                </a:lnTo>
                <a:lnTo>
                  <a:pt x="988313" y="2116836"/>
                </a:lnTo>
                <a:lnTo>
                  <a:pt x="941788" y="2115684"/>
                </a:lnTo>
                <a:lnTo>
                  <a:pt x="895816" y="2112262"/>
                </a:lnTo>
                <a:lnTo>
                  <a:pt x="850445" y="2106620"/>
                </a:lnTo>
                <a:lnTo>
                  <a:pt x="805723" y="2098811"/>
                </a:lnTo>
                <a:lnTo>
                  <a:pt x="761697" y="2088884"/>
                </a:lnTo>
                <a:lnTo>
                  <a:pt x="718415" y="2076890"/>
                </a:lnTo>
                <a:lnTo>
                  <a:pt x="675924" y="2062880"/>
                </a:lnTo>
                <a:lnTo>
                  <a:pt x="634271" y="2046905"/>
                </a:lnTo>
                <a:lnTo>
                  <a:pt x="593505" y="2029015"/>
                </a:lnTo>
                <a:lnTo>
                  <a:pt x="553671" y="2009262"/>
                </a:lnTo>
                <a:lnTo>
                  <a:pt x="514819" y="1987697"/>
                </a:lnTo>
                <a:lnTo>
                  <a:pt x="476995" y="1964369"/>
                </a:lnTo>
                <a:lnTo>
                  <a:pt x="440247" y="1939331"/>
                </a:lnTo>
                <a:lnTo>
                  <a:pt x="404622" y="1912632"/>
                </a:lnTo>
                <a:lnTo>
                  <a:pt x="370167" y="1884323"/>
                </a:lnTo>
                <a:lnTo>
                  <a:pt x="336931" y="1854456"/>
                </a:lnTo>
                <a:lnTo>
                  <a:pt x="304960" y="1823081"/>
                </a:lnTo>
                <a:lnTo>
                  <a:pt x="274303" y="1790249"/>
                </a:lnTo>
                <a:lnTo>
                  <a:pt x="245005" y="1756011"/>
                </a:lnTo>
                <a:lnTo>
                  <a:pt x="217116" y="1720418"/>
                </a:lnTo>
                <a:lnTo>
                  <a:pt x="190682" y="1683520"/>
                </a:lnTo>
                <a:lnTo>
                  <a:pt x="165751" y="1645368"/>
                </a:lnTo>
                <a:lnTo>
                  <a:pt x="142371" y="1606013"/>
                </a:lnTo>
                <a:lnTo>
                  <a:pt x="120588" y="1565506"/>
                </a:lnTo>
                <a:lnTo>
                  <a:pt x="100450" y="1523897"/>
                </a:lnTo>
                <a:lnTo>
                  <a:pt x="82005" y="1481238"/>
                </a:lnTo>
                <a:lnTo>
                  <a:pt x="65300" y="1437580"/>
                </a:lnTo>
                <a:lnTo>
                  <a:pt x="50383" y="1392972"/>
                </a:lnTo>
                <a:lnTo>
                  <a:pt x="37301" y="1347466"/>
                </a:lnTo>
                <a:lnTo>
                  <a:pt x="26101" y="1301113"/>
                </a:lnTo>
                <a:lnTo>
                  <a:pt x="16831" y="1253964"/>
                </a:lnTo>
                <a:lnTo>
                  <a:pt x="9538" y="1206069"/>
                </a:lnTo>
                <a:lnTo>
                  <a:pt x="4271" y="1157479"/>
                </a:lnTo>
                <a:lnTo>
                  <a:pt x="1075" y="1108245"/>
                </a:lnTo>
                <a:lnTo>
                  <a:pt x="0" y="1058418"/>
                </a:lnTo>
                <a:close/>
              </a:path>
            </a:pathLst>
          </a:custGeom>
          <a:ln w="38100">
            <a:solidFill>
              <a:srgbClr val="BC572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80" dirty="0"/>
              <a:t>Pengantar </a:t>
            </a:r>
            <a:r>
              <a:rPr spc="-60" dirty="0"/>
              <a:t>Pemodelan</a:t>
            </a:r>
            <a:r>
              <a:rPr spc="-175" dirty="0"/>
              <a:t> </a:t>
            </a:r>
            <a:r>
              <a:rPr spc="-45" dirty="0"/>
              <a:t>Dimensi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31975"/>
            <a:ext cx="545465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Fakta-fakta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ada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dimasukkan 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ke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dalam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fact</a:t>
            </a:r>
            <a:r>
              <a:rPr sz="2000" spc="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table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252556" y="2480458"/>
            <a:ext cx="5241295" cy="36119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80" dirty="0"/>
              <a:t>Pengantar </a:t>
            </a:r>
            <a:r>
              <a:rPr spc="-60" dirty="0"/>
              <a:t>Pemodelan</a:t>
            </a:r>
            <a:r>
              <a:rPr spc="-175" dirty="0"/>
              <a:t> </a:t>
            </a:r>
            <a:r>
              <a:rPr spc="-45" dirty="0"/>
              <a:t>Dimensi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31975"/>
            <a:ext cx="67494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Hal-hal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berkaitan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dengan dimensi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akan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dibuat tabel</a:t>
            </a:r>
            <a:r>
              <a:rPr sz="2000" spc="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455420" y="2385615"/>
            <a:ext cx="4776534" cy="363178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52727" y="286511"/>
            <a:ext cx="9025128" cy="64068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55" dirty="0"/>
              <a:t>Prinsip </a:t>
            </a:r>
            <a:r>
              <a:rPr spc="-60" dirty="0"/>
              <a:t>Pemodelan</a:t>
            </a:r>
            <a:r>
              <a:rPr spc="-145" dirty="0"/>
              <a:t> </a:t>
            </a:r>
            <a:r>
              <a:rPr spc="-45" dirty="0"/>
              <a:t>Dimensi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8002905" cy="2287270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Model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harus mampu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menyediakan akses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r>
              <a:rPr sz="2000" spc="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terbaik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Model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harus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bersifat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query-centric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5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Harus bisa dioptimasi untuk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query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analisis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Model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harus menunjukkan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bahwa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tabel dimensi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berkaitan dengan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tabel</a:t>
            </a:r>
            <a:r>
              <a:rPr sz="2000" spc="7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fakta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Harus mengizinkan analisis drill down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atau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roll</a:t>
            </a:r>
            <a:r>
              <a:rPr sz="2000" spc="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up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80" dirty="0"/>
              <a:t>Pengantar </a:t>
            </a:r>
            <a:r>
              <a:rPr spc="-60" dirty="0"/>
              <a:t>Pemodelan</a:t>
            </a:r>
            <a:r>
              <a:rPr spc="-175" dirty="0"/>
              <a:t> </a:t>
            </a:r>
            <a:r>
              <a:rPr spc="-45" dirty="0"/>
              <a:t>Dimensi	</a:t>
            </a:r>
          </a:p>
        </p:txBody>
      </p:sp>
      <p:sp>
        <p:nvSpPr>
          <p:cNvPr id="3" name="object 3"/>
          <p:cNvSpPr/>
          <p:nvPr/>
        </p:nvSpPr>
        <p:spPr>
          <a:xfrm>
            <a:off x="3349752" y="1845563"/>
            <a:ext cx="5553455" cy="44912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Star</a:t>
            </a:r>
            <a:r>
              <a:rPr spc="-175" dirty="0"/>
              <a:t> </a:t>
            </a:r>
            <a:r>
              <a:rPr spc="-45" dirty="0"/>
              <a:t>Schema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31975"/>
            <a:ext cx="9564370" cy="605155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Memudahkan untuk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menjelaskan bahwa suatu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fakta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dilakukan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oleh siapa, bagaimana,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kapan  dst.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Star</a:t>
            </a:r>
            <a:r>
              <a:rPr spc="-175" dirty="0"/>
              <a:t> </a:t>
            </a:r>
            <a:r>
              <a:rPr spc="-45" dirty="0"/>
              <a:t>Schema	</a:t>
            </a:r>
          </a:p>
        </p:txBody>
      </p:sp>
      <p:sp>
        <p:nvSpPr>
          <p:cNvPr id="3" name="object 3"/>
          <p:cNvSpPr/>
          <p:nvPr/>
        </p:nvSpPr>
        <p:spPr>
          <a:xfrm>
            <a:off x="4902708" y="266700"/>
            <a:ext cx="6696456" cy="57805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Star</a:t>
            </a:r>
            <a:r>
              <a:rPr spc="-175" dirty="0"/>
              <a:t> </a:t>
            </a:r>
            <a:r>
              <a:rPr spc="-45" dirty="0"/>
              <a:t>Schema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31975"/>
            <a:ext cx="194437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Analisis Drill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Down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867655" y="676655"/>
            <a:ext cx="5809488" cy="4724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Star</a:t>
            </a:r>
            <a:r>
              <a:rPr spc="-175" dirty="0"/>
              <a:t> </a:t>
            </a:r>
            <a:r>
              <a:rPr spc="-45" dirty="0"/>
              <a:t>Schema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31975"/>
            <a:ext cx="234632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Karakter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tabel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664964" y="475487"/>
            <a:ext cx="7487411" cy="42656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Star</a:t>
            </a:r>
            <a:r>
              <a:rPr spc="-175" dirty="0"/>
              <a:t> </a:t>
            </a:r>
            <a:r>
              <a:rPr spc="-45" dirty="0"/>
              <a:t>Schema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31975"/>
            <a:ext cx="204597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Karakter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tabel</a:t>
            </a:r>
            <a:r>
              <a:rPr sz="20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fakta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276344" y="771144"/>
            <a:ext cx="7915656" cy="41224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Star</a:t>
            </a:r>
            <a:r>
              <a:rPr spc="-175" dirty="0"/>
              <a:t> </a:t>
            </a:r>
            <a:r>
              <a:rPr spc="-45" dirty="0"/>
              <a:t>Schema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03809"/>
            <a:ext cx="5180965" cy="65913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Mengenai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primary 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key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dari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tiap-tiap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tabel</a:t>
            </a:r>
            <a:r>
              <a:rPr sz="2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0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Tidak termasuk primary </a:t>
            </a:r>
            <a:r>
              <a:rPr sz="1800" spc="-25" dirty="0">
                <a:solidFill>
                  <a:srgbClr val="404040"/>
                </a:solidFill>
                <a:latin typeface="Calibri"/>
                <a:cs typeface="Calibri"/>
              </a:rPr>
              <a:t>key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dari tiap hasil</a:t>
            </a:r>
            <a:r>
              <a:rPr sz="1800" spc="8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40" dirty="0">
                <a:solidFill>
                  <a:srgbClr val="404040"/>
                </a:solidFill>
                <a:latin typeface="Calibri"/>
                <a:cs typeface="Calibri"/>
              </a:rPr>
              <a:t>OLTP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55" dirty="0"/>
              <a:t>Kelebihan </a:t>
            </a:r>
            <a:r>
              <a:rPr spc="-60" dirty="0"/>
              <a:t>Star</a:t>
            </a:r>
            <a:r>
              <a:rPr spc="-200" dirty="0"/>
              <a:t> </a:t>
            </a:r>
            <a:r>
              <a:rPr spc="-45" dirty="0"/>
              <a:t>Schema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7085965" cy="2457450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Mudah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dipahami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Mengoptimasi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navigasi</a:t>
            </a:r>
            <a:endParaRPr sz="2000">
              <a:latin typeface="Calibri"/>
              <a:cs typeface="Calibri"/>
            </a:endParaRPr>
          </a:p>
          <a:p>
            <a:pPr marL="12700" marR="3935729">
              <a:lnSpc>
                <a:spcPts val="3560"/>
              </a:lnSpc>
              <a:spcBef>
                <a:spcPts val="309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Cocok untuk pengolahan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kueri  Adanya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ts val="2050"/>
              </a:lnSpc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20" dirty="0">
                <a:solidFill>
                  <a:srgbClr val="404040"/>
                </a:solidFill>
                <a:latin typeface="Calibri"/>
                <a:cs typeface="Calibri"/>
              </a:rPr>
              <a:t>STARJoin: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join multitable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cepat,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sekali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jalan, dan dapat</a:t>
            </a:r>
            <a:r>
              <a:rPr sz="1800" spc="1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diparalelisasi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20" dirty="0">
                <a:solidFill>
                  <a:srgbClr val="404040"/>
                </a:solidFill>
                <a:latin typeface="Calibri"/>
                <a:cs typeface="Calibri"/>
              </a:rPr>
              <a:t>STARIndex: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indeks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khusus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untuk mempercepat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proses</a:t>
            </a:r>
            <a:r>
              <a:rPr sz="18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join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80" dirty="0"/>
              <a:t>Kekurangan </a:t>
            </a:r>
            <a:r>
              <a:rPr spc="-60" dirty="0"/>
              <a:t>Star</a:t>
            </a:r>
            <a:r>
              <a:rPr spc="-180" dirty="0"/>
              <a:t> </a:t>
            </a:r>
            <a:r>
              <a:rPr spc="-45" dirty="0"/>
              <a:t>Schema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6544945" cy="930275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Tidak bisa diadaptasi untuk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i="1" spc="-5" dirty="0">
                <a:solidFill>
                  <a:srgbClr val="404040"/>
                </a:solidFill>
                <a:latin typeface="Calibri"/>
                <a:cs typeface="Calibri"/>
              </a:rPr>
              <a:t>update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dalam database</a:t>
            </a:r>
            <a:r>
              <a:rPr sz="20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sistem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Kurang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cocok untuk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menampung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r>
              <a:rPr sz="20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historis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Pemodelan </a:t>
            </a:r>
            <a:r>
              <a:rPr spc="-45" dirty="0"/>
              <a:t>Dimensi:</a:t>
            </a:r>
            <a:r>
              <a:rPr spc="-180" dirty="0"/>
              <a:t> </a:t>
            </a:r>
            <a:r>
              <a:rPr spc="-35" dirty="0"/>
              <a:t>isu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31975"/>
            <a:ext cx="327152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Mengatasi perbaikan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kesalahan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296231" y="2141414"/>
            <a:ext cx="5602025" cy="39590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Pemodelan </a:t>
            </a:r>
            <a:r>
              <a:rPr spc="-45" dirty="0"/>
              <a:t>Dimensi:</a:t>
            </a:r>
            <a:r>
              <a:rPr spc="-180" dirty="0"/>
              <a:t> </a:t>
            </a:r>
            <a:r>
              <a:rPr spc="-35" dirty="0"/>
              <a:t>isu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31975"/>
            <a:ext cx="3942079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Mengubah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pada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r>
              <a:rPr sz="20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warehouse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041391" y="2068067"/>
            <a:ext cx="6269736" cy="42656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Pemodelan </a:t>
            </a:r>
            <a:r>
              <a:rPr spc="-45" dirty="0"/>
              <a:t>Dimensi:</a:t>
            </a:r>
            <a:r>
              <a:rPr spc="-180" dirty="0"/>
              <a:t> </a:t>
            </a:r>
            <a:r>
              <a:rPr spc="-35" dirty="0"/>
              <a:t>isu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31975"/>
            <a:ext cx="224663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Soft-tentative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change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047232" y="1931297"/>
            <a:ext cx="5200650" cy="36389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70" dirty="0"/>
              <a:t>Snowflake</a:t>
            </a:r>
            <a:r>
              <a:rPr spc="-155" dirty="0"/>
              <a:t> </a:t>
            </a:r>
            <a:r>
              <a:rPr spc="-45" dirty="0"/>
              <a:t>Schema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31975"/>
            <a:ext cx="29800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Menormalisasi </a:t>
            </a:r>
            <a:r>
              <a:rPr sz="2000" spc="-45" dirty="0">
                <a:solidFill>
                  <a:srgbClr val="404040"/>
                </a:solidFill>
                <a:latin typeface="Calibri"/>
                <a:cs typeface="Calibri"/>
              </a:rPr>
              <a:t>STAR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Schema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14771" y="1940833"/>
            <a:ext cx="4943475" cy="36488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70" dirty="0"/>
              <a:t>Snowflake</a:t>
            </a:r>
            <a:r>
              <a:rPr spc="-155" dirty="0"/>
              <a:t> </a:t>
            </a:r>
            <a:r>
              <a:rPr spc="-45" dirty="0"/>
              <a:t>Schema	</a:t>
            </a:r>
          </a:p>
        </p:txBody>
      </p:sp>
      <p:sp>
        <p:nvSpPr>
          <p:cNvPr id="3" name="object 3"/>
          <p:cNvSpPr/>
          <p:nvPr/>
        </p:nvSpPr>
        <p:spPr>
          <a:xfrm>
            <a:off x="3061770" y="1850121"/>
            <a:ext cx="5639811" cy="39616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90572" y="627887"/>
            <a:ext cx="6324600" cy="46192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70" dirty="0"/>
              <a:t>Snowflake</a:t>
            </a:r>
            <a:r>
              <a:rPr spc="-155" dirty="0"/>
              <a:t> </a:t>
            </a:r>
            <a:r>
              <a:rPr spc="-45" dirty="0"/>
              <a:t>Schema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03809"/>
            <a:ext cx="5636895" cy="1628139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Pilihan: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0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Normalisasi sebagian satu tabel</a:t>
            </a:r>
            <a:r>
              <a:rPr sz="18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4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Normalisasi sebagian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atau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penuh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beberapa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tabel</a:t>
            </a:r>
            <a:r>
              <a:rPr sz="1800" spc="1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Normalisasi sebagian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semua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tabel</a:t>
            </a:r>
            <a:r>
              <a:rPr sz="18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4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Normalisasi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semua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tabel dimensi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secara</a:t>
            </a:r>
            <a:r>
              <a:rPr sz="18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penuh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5" dirty="0"/>
              <a:t>Snowflake:</a:t>
            </a:r>
            <a:r>
              <a:rPr spc="-204" dirty="0"/>
              <a:t> </a:t>
            </a:r>
            <a:r>
              <a:rPr spc="-60" dirty="0"/>
              <a:t>kapan?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03809"/>
            <a:ext cx="8792210" cy="982344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Pertimbangan: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0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Jika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tabel dimensi memiliki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terlalu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banyak</a:t>
            </a:r>
            <a:r>
              <a:rPr sz="1800" spc="8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4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Penggunaan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demografis/daerah yang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mungkin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digunakan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banyak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information</a:t>
            </a:r>
            <a:r>
              <a:rPr sz="1800" spc="2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package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5" dirty="0"/>
              <a:t>Snowflake:</a:t>
            </a:r>
            <a:r>
              <a:rPr spc="-204" dirty="0"/>
              <a:t> </a:t>
            </a:r>
            <a:r>
              <a:rPr spc="-60" dirty="0"/>
              <a:t>kapan?	</a:t>
            </a:r>
          </a:p>
        </p:txBody>
      </p:sp>
      <p:sp>
        <p:nvSpPr>
          <p:cNvPr id="3" name="object 3"/>
          <p:cNvSpPr/>
          <p:nvPr/>
        </p:nvSpPr>
        <p:spPr>
          <a:xfrm>
            <a:off x="2584207" y="1891363"/>
            <a:ext cx="6538300" cy="428841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55" dirty="0"/>
              <a:t>Kelebihan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6156325" cy="930275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Mampu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membantu efisiensi</a:t>
            </a:r>
            <a:r>
              <a:rPr sz="20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penyimpanan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Struktur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normal lebih mudah dipelihara dan</a:t>
            </a:r>
            <a:r>
              <a:rPr sz="2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di-update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80" dirty="0"/>
              <a:t>Kekurangan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6235065" cy="1381760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Skema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akan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lebih sulit untuk</a:t>
            </a:r>
            <a:r>
              <a:rPr sz="2000" spc="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dipahami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Navigasi akan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semakin</a:t>
            </a:r>
            <a:r>
              <a:rPr sz="20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sulit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55"/>
              </a:spcBef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Performa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query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menurun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akibat join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lebih</a:t>
            </a:r>
            <a:r>
              <a:rPr sz="20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banyak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Ringkasan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03809"/>
            <a:ext cx="8231505" cy="268541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Pemodelan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dimensi harus mengikuti</a:t>
            </a:r>
            <a:r>
              <a:rPr sz="2000" spc="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prinsip-prinsip: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0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Berbasis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query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4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Mampu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dioptimasi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Dapat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dilakukan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analisis drill down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atau roll</a:t>
            </a:r>
            <a:r>
              <a:rPr sz="1800" spc="1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up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Pemodelan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dimensi paling sederhana menggunakan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konsep star</a:t>
            </a:r>
            <a:r>
              <a:rPr sz="2000" spc="7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schema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5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Star schema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memodelkan satu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tabel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fakta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dengan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banyak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tabel</a:t>
            </a:r>
            <a:r>
              <a:rPr sz="2000" spc="9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5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Snowflake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schema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adalah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bentuk normal sebagian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atau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penuh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dari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star</a:t>
            </a:r>
            <a:r>
              <a:rPr sz="2000" spc="8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schema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374</Words>
  <Application>Microsoft Office PowerPoint</Application>
  <PresentationFormat>Widescreen</PresentationFormat>
  <Paragraphs>77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1" baseType="lpstr">
      <vt:lpstr>Calibri</vt:lpstr>
      <vt:lpstr>Calibri Light</vt:lpstr>
      <vt:lpstr>Office Theme</vt:lpstr>
      <vt:lpstr>PowerPoint Presentation</vt:lpstr>
      <vt:lpstr>Outline </vt:lpstr>
      <vt:lpstr>Pengantar Pemodelan Dimensi </vt:lpstr>
      <vt:lpstr>Pengantar Pemodelan Dimensi </vt:lpstr>
      <vt:lpstr>Pengantar Pemodelan Dimensi </vt:lpstr>
      <vt:lpstr>PowerPoint Presentation</vt:lpstr>
      <vt:lpstr>Prinsip Pemodelan Dimensi </vt:lpstr>
      <vt:lpstr>Pengantar Pemodelan Dimensi </vt:lpstr>
      <vt:lpstr>Star Schema </vt:lpstr>
      <vt:lpstr>Star Schema </vt:lpstr>
      <vt:lpstr>Star Schema </vt:lpstr>
      <vt:lpstr>Star Schema </vt:lpstr>
      <vt:lpstr>Star Schema </vt:lpstr>
      <vt:lpstr>Star Schema </vt:lpstr>
      <vt:lpstr>Kelebihan Star Schema </vt:lpstr>
      <vt:lpstr>Kekurangan Star Schema </vt:lpstr>
      <vt:lpstr>Pemodelan Dimensi: isu </vt:lpstr>
      <vt:lpstr>Pemodelan Dimensi: isu </vt:lpstr>
      <vt:lpstr>Pemodelan Dimensi: isu </vt:lpstr>
      <vt:lpstr>Snowflake Schema </vt:lpstr>
      <vt:lpstr>Snowflake Schema </vt:lpstr>
      <vt:lpstr>PowerPoint Presentation</vt:lpstr>
      <vt:lpstr>Snowflake Schema </vt:lpstr>
      <vt:lpstr>Snowflake: kapan? </vt:lpstr>
      <vt:lpstr>Snowflake: kapan? </vt:lpstr>
      <vt:lpstr>Kelebihan </vt:lpstr>
      <vt:lpstr>Kekurangan </vt:lpstr>
      <vt:lpstr>Ringkasan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PERTEMUAN 6 DW</dc:title>
  <dc:creator>hani</dc:creator>
  <cp:lastModifiedBy>INFORMATIKA</cp:lastModifiedBy>
  <cp:revision>2</cp:revision>
  <dcterms:created xsi:type="dcterms:W3CDTF">2019-08-27T03:50:13Z</dcterms:created>
  <dcterms:modified xsi:type="dcterms:W3CDTF">2019-08-27T04:41:20Z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2018-02-01T00:00:00Z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2019-08-27T00:00:00Z</vt:filetime>
  </property>
</Properties>
</file>