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2" r:id="rId2"/>
    <p:sldId id="257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301" r:id="rId13"/>
  </p:sldIdLst>
  <p:sldSz cx="9144000" cy="6858000" type="screen4x3"/>
  <p:notesSz cx="9144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0" autoAdjust="0"/>
    <p:restoredTop sz="94660"/>
  </p:normalViewPr>
  <p:slideViewPr>
    <p:cSldViewPr>
      <p:cViewPr varScale="1">
        <p:scale>
          <a:sx n="76" d="100"/>
          <a:sy n="76" d="100"/>
        </p:scale>
        <p:origin x="150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5971540"/>
          </a:xfrm>
          <a:custGeom>
            <a:avLst/>
            <a:gdLst/>
            <a:ahLst/>
            <a:cxnLst/>
            <a:rect l="l" t="t" r="r" b="b"/>
            <a:pathLst>
              <a:path w="9144000" h="5971540">
                <a:moveTo>
                  <a:pt x="0" y="5971032"/>
                </a:moveTo>
                <a:lnTo>
                  <a:pt x="9144000" y="5971032"/>
                </a:lnTo>
                <a:lnTo>
                  <a:pt x="9144000" y="0"/>
                </a:lnTo>
                <a:lnTo>
                  <a:pt x="0" y="0"/>
                </a:lnTo>
                <a:lnTo>
                  <a:pt x="0" y="5971032"/>
                </a:lnTo>
                <a:close/>
              </a:path>
            </a:pathLst>
          </a:custGeom>
          <a:solidFill>
            <a:srgbClr val="DEF5F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5971032"/>
            <a:ext cx="9144000" cy="887094"/>
          </a:xfrm>
          <a:custGeom>
            <a:avLst/>
            <a:gdLst/>
            <a:ahLst/>
            <a:cxnLst/>
            <a:rect l="l" t="t" r="r" b="b"/>
            <a:pathLst>
              <a:path w="9144000" h="887095">
                <a:moveTo>
                  <a:pt x="0" y="886968"/>
                </a:moveTo>
                <a:lnTo>
                  <a:pt x="9144000" y="886968"/>
                </a:lnTo>
                <a:lnTo>
                  <a:pt x="9144000" y="0"/>
                </a:lnTo>
                <a:lnTo>
                  <a:pt x="0" y="0"/>
                </a:lnTo>
                <a:lnTo>
                  <a:pt x="0" y="8869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6053328"/>
            <a:ext cx="2240280" cy="713740"/>
          </a:xfrm>
          <a:custGeom>
            <a:avLst/>
            <a:gdLst/>
            <a:ahLst/>
            <a:cxnLst/>
            <a:rect l="l" t="t" r="r" b="b"/>
            <a:pathLst>
              <a:path w="2240280" h="713740">
                <a:moveTo>
                  <a:pt x="0" y="713232"/>
                </a:moveTo>
                <a:lnTo>
                  <a:pt x="2240280" y="713232"/>
                </a:lnTo>
                <a:lnTo>
                  <a:pt x="2240280" y="0"/>
                </a:lnTo>
                <a:lnTo>
                  <a:pt x="0" y="0"/>
                </a:lnTo>
                <a:lnTo>
                  <a:pt x="0" y="713232"/>
                </a:lnTo>
                <a:close/>
              </a:path>
            </a:pathLst>
          </a:custGeom>
          <a:solidFill>
            <a:srgbClr val="DA1F2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2359151" y="6044184"/>
            <a:ext cx="6784975" cy="713740"/>
          </a:xfrm>
          <a:custGeom>
            <a:avLst/>
            <a:gdLst/>
            <a:ahLst/>
            <a:cxnLst/>
            <a:rect l="l" t="t" r="r" b="b"/>
            <a:pathLst>
              <a:path w="6784975" h="713740">
                <a:moveTo>
                  <a:pt x="0" y="713231"/>
                </a:moveTo>
                <a:lnTo>
                  <a:pt x="6784848" y="713231"/>
                </a:lnTo>
                <a:lnTo>
                  <a:pt x="6784848" y="0"/>
                </a:lnTo>
                <a:lnTo>
                  <a:pt x="0" y="0"/>
                </a:lnTo>
                <a:lnTo>
                  <a:pt x="0" y="713231"/>
                </a:lnTo>
                <a:close/>
              </a:path>
            </a:pathLst>
          </a:custGeom>
          <a:solidFill>
            <a:srgbClr val="2CA1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07288" y="165353"/>
            <a:ext cx="8129422" cy="3911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100" b="0" i="1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65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100" b="0" i="1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100" b="0" i="1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475519" y="675627"/>
            <a:ext cx="1249045" cy="3473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100" b="0" i="1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07288" y="1181126"/>
            <a:ext cx="4411980" cy="20193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5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0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22.png"/><Relationship Id="rId4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51.png"/><Relationship Id="rId18" Type="http://schemas.openxmlformats.org/officeDocument/2006/relationships/image" Target="../media/image56.png"/><Relationship Id="rId26" Type="http://schemas.openxmlformats.org/officeDocument/2006/relationships/image" Target="../media/image64.png"/><Relationship Id="rId3" Type="http://schemas.openxmlformats.org/officeDocument/2006/relationships/image" Target="../media/image41.png"/><Relationship Id="rId21" Type="http://schemas.openxmlformats.org/officeDocument/2006/relationships/image" Target="../media/image59.png"/><Relationship Id="rId7" Type="http://schemas.openxmlformats.org/officeDocument/2006/relationships/image" Target="../media/image45.png"/><Relationship Id="rId12" Type="http://schemas.openxmlformats.org/officeDocument/2006/relationships/image" Target="../media/image50.png"/><Relationship Id="rId17" Type="http://schemas.openxmlformats.org/officeDocument/2006/relationships/image" Target="../media/image55.png"/><Relationship Id="rId25" Type="http://schemas.openxmlformats.org/officeDocument/2006/relationships/image" Target="../media/image63.png"/><Relationship Id="rId33" Type="http://schemas.openxmlformats.org/officeDocument/2006/relationships/image" Target="../media/image71.png"/><Relationship Id="rId2" Type="http://schemas.openxmlformats.org/officeDocument/2006/relationships/image" Target="../media/image40.png"/><Relationship Id="rId16" Type="http://schemas.openxmlformats.org/officeDocument/2006/relationships/image" Target="../media/image54.png"/><Relationship Id="rId20" Type="http://schemas.openxmlformats.org/officeDocument/2006/relationships/image" Target="../media/image58.png"/><Relationship Id="rId29" Type="http://schemas.openxmlformats.org/officeDocument/2006/relationships/image" Target="../media/image6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4.png"/><Relationship Id="rId11" Type="http://schemas.openxmlformats.org/officeDocument/2006/relationships/image" Target="../media/image49.png"/><Relationship Id="rId24" Type="http://schemas.openxmlformats.org/officeDocument/2006/relationships/image" Target="../media/image62.png"/><Relationship Id="rId32" Type="http://schemas.openxmlformats.org/officeDocument/2006/relationships/image" Target="../media/image70.png"/><Relationship Id="rId5" Type="http://schemas.openxmlformats.org/officeDocument/2006/relationships/image" Target="../media/image43.png"/><Relationship Id="rId15" Type="http://schemas.openxmlformats.org/officeDocument/2006/relationships/image" Target="../media/image53.png"/><Relationship Id="rId23" Type="http://schemas.openxmlformats.org/officeDocument/2006/relationships/image" Target="../media/image61.png"/><Relationship Id="rId28" Type="http://schemas.openxmlformats.org/officeDocument/2006/relationships/image" Target="../media/image66.png"/><Relationship Id="rId10" Type="http://schemas.openxmlformats.org/officeDocument/2006/relationships/image" Target="../media/image48.png"/><Relationship Id="rId19" Type="http://schemas.openxmlformats.org/officeDocument/2006/relationships/image" Target="../media/image57.png"/><Relationship Id="rId31" Type="http://schemas.openxmlformats.org/officeDocument/2006/relationships/image" Target="../media/image69.png"/><Relationship Id="rId4" Type="http://schemas.openxmlformats.org/officeDocument/2006/relationships/image" Target="../media/image42.png"/><Relationship Id="rId9" Type="http://schemas.openxmlformats.org/officeDocument/2006/relationships/image" Target="../media/image47.png"/><Relationship Id="rId14" Type="http://schemas.openxmlformats.org/officeDocument/2006/relationships/image" Target="../media/image52.png"/><Relationship Id="rId22" Type="http://schemas.openxmlformats.org/officeDocument/2006/relationships/image" Target="../media/image60.png"/><Relationship Id="rId27" Type="http://schemas.openxmlformats.org/officeDocument/2006/relationships/image" Target="../media/image65.png"/><Relationship Id="rId30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4"/>
          </p:nvPr>
        </p:nvSpPr>
        <p:spPr>
          <a:xfrm>
            <a:off x="1447800" y="2743200"/>
            <a:ext cx="6400800" cy="1107996"/>
          </a:xfrm>
        </p:spPr>
        <p:txBody>
          <a:bodyPr/>
          <a:lstStyle/>
          <a:p>
            <a:pPr algn="ctr"/>
            <a:r>
              <a:rPr lang="id-ID" sz="3600" dirty="0" smtClean="0">
                <a:latin typeface="Algerian" panose="04020705040A02060702" pitchFamily="82" charset="0"/>
              </a:rPr>
              <a:t>Besaran Karakteristik Penampang</a:t>
            </a:r>
            <a:endParaRPr lang="id-ID" sz="3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1427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425450"/>
            <a:ext cx="5410200" cy="0"/>
          </a:xfrm>
          <a:custGeom>
            <a:avLst/>
            <a:gdLst/>
            <a:ahLst/>
            <a:cxnLst/>
            <a:rect l="l" t="t" r="r" b="b"/>
            <a:pathLst>
              <a:path w="5410200">
                <a:moveTo>
                  <a:pt x="0" y="0"/>
                </a:moveTo>
                <a:lnTo>
                  <a:pt x="5410199" y="0"/>
                </a:lnTo>
              </a:path>
            </a:pathLst>
          </a:custGeom>
          <a:ln w="51561">
            <a:solidFill>
              <a:srgbClr val="CCB4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142571" y="0"/>
            <a:ext cx="1905" cy="311150"/>
          </a:xfrm>
          <a:custGeom>
            <a:avLst/>
            <a:gdLst/>
            <a:ahLst/>
            <a:cxnLst/>
            <a:rect l="l" t="t" r="r" b="b"/>
            <a:pathLst>
              <a:path w="1904" h="311150">
                <a:moveTo>
                  <a:pt x="0" y="310667"/>
                </a:moveTo>
                <a:lnTo>
                  <a:pt x="1428" y="310667"/>
                </a:lnTo>
                <a:lnTo>
                  <a:pt x="1428" y="0"/>
                </a:lnTo>
                <a:lnTo>
                  <a:pt x="0" y="0"/>
                </a:lnTo>
                <a:lnTo>
                  <a:pt x="0" y="310667"/>
                </a:lnTo>
                <a:close/>
              </a:path>
            </a:pathLst>
          </a:custGeom>
          <a:solidFill>
            <a:srgbClr val="636B8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71864" y="0"/>
            <a:ext cx="13335" cy="311150"/>
          </a:xfrm>
          <a:custGeom>
            <a:avLst/>
            <a:gdLst/>
            <a:ahLst/>
            <a:cxnLst/>
            <a:rect l="l" t="t" r="r" b="b"/>
            <a:pathLst>
              <a:path w="13334" h="311150">
                <a:moveTo>
                  <a:pt x="0" y="310667"/>
                </a:moveTo>
                <a:lnTo>
                  <a:pt x="13081" y="310667"/>
                </a:lnTo>
                <a:lnTo>
                  <a:pt x="13081" y="0"/>
                </a:lnTo>
                <a:lnTo>
                  <a:pt x="0" y="0"/>
                </a:lnTo>
                <a:lnTo>
                  <a:pt x="0" y="310667"/>
                </a:lnTo>
                <a:close/>
              </a:path>
            </a:pathLst>
          </a:custGeom>
          <a:solidFill>
            <a:srgbClr val="636B8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02903" y="0"/>
            <a:ext cx="41910" cy="311150"/>
          </a:xfrm>
          <a:custGeom>
            <a:avLst/>
            <a:gdLst/>
            <a:ahLst/>
            <a:cxnLst/>
            <a:rect l="l" t="t" r="r" b="b"/>
            <a:pathLst>
              <a:path w="41909" h="311150">
                <a:moveTo>
                  <a:pt x="0" y="310667"/>
                </a:moveTo>
                <a:lnTo>
                  <a:pt x="41528" y="310667"/>
                </a:lnTo>
                <a:lnTo>
                  <a:pt x="41528" y="0"/>
                </a:lnTo>
                <a:lnTo>
                  <a:pt x="0" y="0"/>
                </a:lnTo>
                <a:lnTo>
                  <a:pt x="0" y="310667"/>
                </a:lnTo>
                <a:close/>
              </a:path>
            </a:pathLst>
          </a:custGeom>
          <a:solidFill>
            <a:srgbClr val="636B8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970518" y="0"/>
            <a:ext cx="5080" cy="311150"/>
          </a:xfrm>
          <a:custGeom>
            <a:avLst/>
            <a:gdLst/>
            <a:ahLst/>
            <a:cxnLst/>
            <a:rect l="l" t="t" r="r" b="b"/>
            <a:pathLst>
              <a:path w="5079" h="311150">
                <a:moveTo>
                  <a:pt x="0" y="310667"/>
                </a:moveTo>
                <a:lnTo>
                  <a:pt x="4952" y="310667"/>
                </a:lnTo>
                <a:lnTo>
                  <a:pt x="4952" y="0"/>
                </a:lnTo>
                <a:lnTo>
                  <a:pt x="0" y="0"/>
                </a:lnTo>
                <a:lnTo>
                  <a:pt x="0" y="310667"/>
                </a:lnTo>
                <a:close/>
              </a:path>
            </a:pathLst>
          </a:custGeom>
          <a:solidFill>
            <a:srgbClr val="636B8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0"/>
            <a:ext cx="8916035" cy="311150"/>
          </a:xfrm>
          <a:custGeom>
            <a:avLst/>
            <a:gdLst/>
            <a:ahLst/>
            <a:cxnLst/>
            <a:rect l="l" t="t" r="r" b="b"/>
            <a:pathLst>
              <a:path w="8916035" h="311150">
                <a:moveTo>
                  <a:pt x="0" y="310667"/>
                </a:moveTo>
                <a:lnTo>
                  <a:pt x="8915654" y="310667"/>
                </a:lnTo>
                <a:lnTo>
                  <a:pt x="8915654" y="0"/>
                </a:lnTo>
                <a:lnTo>
                  <a:pt x="0" y="0"/>
                </a:lnTo>
                <a:lnTo>
                  <a:pt x="0" y="310667"/>
                </a:lnTo>
                <a:close/>
              </a:path>
            </a:pathLst>
          </a:custGeom>
          <a:solidFill>
            <a:srgbClr val="636B8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143285" y="308227"/>
            <a:ext cx="0" cy="132080"/>
          </a:xfrm>
          <a:custGeom>
            <a:avLst/>
            <a:gdLst/>
            <a:ahLst/>
            <a:cxnLst/>
            <a:rect l="l" t="t" r="r" b="b"/>
            <a:pathLst>
              <a:path h="132079">
                <a:moveTo>
                  <a:pt x="0" y="131878"/>
                </a:moveTo>
                <a:lnTo>
                  <a:pt x="0" y="0"/>
                </a:lnTo>
                <a:lnTo>
                  <a:pt x="0" y="131878"/>
                </a:lnTo>
                <a:close/>
              </a:path>
            </a:pathLst>
          </a:custGeom>
          <a:solidFill>
            <a:srgbClr val="CCB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078404" y="308227"/>
            <a:ext cx="0" cy="132080"/>
          </a:xfrm>
          <a:custGeom>
            <a:avLst/>
            <a:gdLst/>
            <a:ahLst/>
            <a:cxnLst/>
            <a:rect l="l" t="t" r="r" b="b"/>
            <a:pathLst>
              <a:path h="132079">
                <a:moveTo>
                  <a:pt x="0" y="131878"/>
                </a:moveTo>
                <a:lnTo>
                  <a:pt x="0" y="0"/>
                </a:lnTo>
                <a:lnTo>
                  <a:pt x="0" y="131878"/>
                </a:lnTo>
                <a:close/>
              </a:path>
            </a:pathLst>
          </a:custGeom>
          <a:solidFill>
            <a:srgbClr val="CCB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002903" y="308227"/>
            <a:ext cx="41910" cy="91440"/>
          </a:xfrm>
          <a:custGeom>
            <a:avLst/>
            <a:gdLst/>
            <a:ahLst/>
            <a:cxnLst/>
            <a:rect l="l" t="t" r="r" b="b"/>
            <a:pathLst>
              <a:path w="41909" h="91439">
                <a:moveTo>
                  <a:pt x="0" y="91441"/>
                </a:moveTo>
                <a:lnTo>
                  <a:pt x="41528" y="91441"/>
                </a:lnTo>
                <a:lnTo>
                  <a:pt x="41528" y="0"/>
                </a:lnTo>
                <a:lnTo>
                  <a:pt x="0" y="0"/>
                </a:lnTo>
                <a:lnTo>
                  <a:pt x="0" y="91441"/>
                </a:lnTo>
                <a:close/>
              </a:path>
            </a:pathLst>
          </a:custGeom>
          <a:solidFill>
            <a:srgbClr val="CCB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972994" y="308227"/>
            <a:ext cx="0" cy="132080"/>
          </a:xfrm>
          <a:custGeom>
            <a:avLst/>
            <a:gdLst/>
            <a:ahLst/>
            <a:cxnLst/>
            <a:rect l="l" t="t" r="r" b="b"/>
            <a:pathLst>
              <a:path h="132079">
                <a:moveTo>
                  <a:pt x="0" y="131878"/>
                </a:moveTo>
                <a:lnTo>
                  <a:pt x="0" y="0"/>
                </a:lnTo>
                <a:lnTo>
                  <a:pt x="0" y="131878"/>
                </a:lnTo>
                <a:close/>
              </a:path>
            </a:pathLst>
          </a:custGeom>
          <a:solidFill>
            <a:srgbClr val="CCB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0" y="308227"/>
            <a:ext cx="8916035" cy="91440"/>
          </a:xfrm>
          <a:custGeom>
            <a:avLst/>
            <a:gdLst/>
            <a:ahLst/>
            <a:cxnLst/>
            <a:rect l="l" t="t" r="r" b="b"/>
            <a:pathLst>
              <a:path w="8916035" h="91439">
                <a:moveTo>
                  <a:pt x="0" y="91441"/>
                </a:moveTo>
                <a:lnTo>
                  <a:pt x="8915654" y="91441"/>
                </a:lnTo>
                <a:lnTo>
                  <a:pt x="8915654" y="0"/>
                </a:lnTo>
                <a:lnTo>
                  <a:pt x="0" y="0"/>
                </a:lnTo>
                <a:lnTo>
                  <a:pt x="0" y="91441"/>
                </a:lnTo>
                <a:close/>
              </a:path>
            </a:pathLst>
          </a:custGeom>
          <a:solidFill>
            <a:srgbClr val="CCB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002903" y="360271"/>
            <a:ext cx="41910" cy="80010"/>
          </a:xfrm>
          <a:custGeom>
            <a:avLst/>
            <a:gdLst/>
            <a:ahLst/>
            <a:cxnLst/>
            <a:rect l="l" t="t" r="r" b="b"/>
            <a:pathLst>
              <a:path w="41909" h="80009">
                <a:moveTo>
                  <a:pt x="0" y="79834"/>
                </a:moveTo>
                <a:lnTo>
                  <a:pt x="41528" y="79834"/>
                </a:lnTo>
                <a:lnTo>
                  <a:pt x="41528" y="0"/>
                </a:lnTo>
                <a:lnTo>
                  <a:pt x="0" y="0"/>
                </a:lnTo>
                <a:lnTo>
                  <a:pt x="0" y="79834"/>
                </a:lnTo>
                <a:close/>
              </a:path>
            </a:pathLst>
          </a:custGeom>
          <a:solidFill>
            <a:srgbClr val="CCB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410200" y="360271"/>
            <a:ext cx="3505835" cy="80010"/>
          </a:xfrm>
          <a:custGeom>
            <a:avLst/>
            <a:gdLst/>
            <a:ahLst/>
            <a:cxnLst/>
            <a:rect l="l" t="t" r="r" b="b"/>
            <a:pathLst>
              <a:path w="3505834" h="80009">
                <a:moveTo>
                  <a:pt x="0" y="79834"/>
                </a:moveTo>
                <a:lnTo>
                  <a:pt x="3505454" y="79834"/>
                </a:lnTo>
                <a:lnTo>
                  <a:pt x="3505454" y="0"/>
                </a:lnTo>
                <a:lnTo>
                  <a:pt x="0" y="0"/>
                </a:lnTo>
                <a:lnTo>
                  <a:pt x="0" y="79834"/>
                </a:lnTo>
                <a:close/>
              </a:path>
            </a:pathLst>
          </a:custGeom>
          <a:solidFill>
            <a:srgbClr val="CCB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142571" y="440105"/>
            <a:ext cx="1905" cy="180340"/>
          </a:xfrm>
          <a:custGeom>
            <a:avLst/>
            <a:gdLst/>
            <a:ahLst/>
            <a:cxnLst/>
            <a:rect l="l" t="t" r="r" b="b"/>
            <a:pathLst>
              <a:path w="1904" h="180340">
                <a:moveTo>
                  <a:pt x="0" y="180035"/>
                </a:moveTo>
                <a:lnTo>
                  <a:pt x="1428" y="180035"/>
                </a:lnTo>
                <a:lnTo>
                  <a:pt x="1428" y="0"/>
                </a:lnTo>
                <a:lnTo>
                  <a:pt x="0" y="0"/>
                </a:lnTo>
                <a:lnTo>
                  <a:pt x="0" y="180035"/>
                </a:lnTo>
                <a:close/>
              </a:path>
            </a:pathLst>
          </a:custGeom>
          <a:solidFill>
            <a:srgbClr val="CCB400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071864" y="440105"/>
            <a:ext cx="13335" cy="180340"/>
          </a:xfrm>
          <a:custGeom>
            <a:avLst/>
            <a:gdLst/>
            <a:ahLst/>
            <a:cxnLst/>
            <a:rect l="l" t="t" r="r" b="b"/>
            <a:pathLst>
              <a:path w="13334" h="180340">
                <a:moveTo>
                  <a:pt x="0" y="180035"/>
                </a:moveTo>
                <a:lnTo>
                  <a:pt x="13081" y="180035"/>
                </a:lnTo>
                <a:lnTo>
                  <a:pt x="13081" y="0"/>
                </a:lnTo>
                <a:lnTo>
                  <a:pt x="0" y="0"/>
                </a:lnTo>
                <a:lnTo>
                  <a:pt x="0" y="180035"/>
                </a:lnTo>
                <a:close/>
              </a:path>
            </a:pathLst>
          </a:custGeom>
          <a:solidFill>
            <a:srgbClr val="CCB400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002903" y="440105"/>
            <a:ext cx="41910" cy="180340"/>
          </a:xfrm>
          <a:custGeom>
            <a:avLst/>
            <a:gdLst/>
            <a:ahLst/>
            <a:cxnLst/>
            <a:rect l="l" t="t" r="r" b="b"/>
            <a:pathLst>
              <a:path w="41909" h="180340">
                <a:moveTo>
                  <a:pt x="0" y="180035"/>
                </a:moveTo>
                <a:lnTo>
                  <a:pt x="41528" y="180035"/>
                </a:lnTo>
                <a:lnTo>
                  <a:pt x="41528" y="0"/>
                </a:lnTo>
                <a:lnTo>
                  <a:pt x="0" y="0"/>
                </a:lnTo>
                <a:lnTo>
                  <a:pt x="0" y="180035"/>
                </a:lnTo>
                <a:close/>
              </a:path>
            </a:pathLst>
          </a:custGeom>
          <a:solidFill>
            <a:srgbClr val="CCB400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410200" y="440105"/>
            <a:ext cx="3565525" cy="180340"/>
          </a:xfrm>
          <a:custGeom>
            <a:avLst/>
            <a:gdLst/>
            <a:ahLst/>
            <a:cxnLst/>
            <a:rect l="l" t="t" r="r" b="b"/>
            <a:pathLst>
              <a:path w="3565525" h="180340">
                <a:moveTo>
                  <a:pt x="0" y="180035"/>
                </a:moveTo>
                <a:lnTo>
                  <a:pt x="3565271" y="180035"/>
                </a:lnTo>
                <a:lnTo>
                  <a:pt x="3565271" y="0"/>
                </a:lnTo>
                <a:lnTo>
                  <a:pt x="0" y="0"/>
                </a:lnTo>
                <a:lnTo>
                  <a:pt x="0" y="180035"/>
                </a:lnTo>
                <a:close/>
              </a:path>
            </a:pathLst>
          </a:custGeom>
          <a:solidFill>
            <a:srgbClr val="CCB400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407278" y="511175"/>
            <a:ext cx="3063240" cy="0"/>
          </a:xfrm>
          <a:custGeom>
            <a:avLst/>
            <a:gdLst/>
            <a:ahLst/>
            <a:cxnLst/>
            <a:rect l="l" t="t" r="r" b="b"/>
            <a:pathLst>
              <a:path w="3063240">
                <a:moveTo>
                  <a:pt x="0" y="0"/>
                </a:moveTo>
                <a:lnTo>
                  <a:pt x="3063240" y="0"/>
                </a:lnTo>
              </a:path>
            </a:pathLst>
          </a:custGeom>
          <a:ln w="27431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373619" y="607187"/>
            <a:ext cx="1600200" cy="0"/>
          </a:xfrm>
          <a:custGeom>
            <a:avLst/>
            <a:gdLst/>
            <a:ahLst/>
            <a:cxnLst/>
            <a:rect l="l" t="t" r="r" b="b"/>
            <a:pathLst>
              <a:path w="1600200">
                <a:moveTo>
                  <a:pt x="0" y="0"/>
                </a:moveTo>
                <a:lnTo>
                  <a:pt x="1600200" y="0"/>
                </a:lnTo>
              </a:path>
            </a:pathLst>
          </a:custGeom>
          <a:ln w="365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113758" y="0"/>
            <a:ext cx="0" cy="622300"/>
          </a:xfrm>
          <a:custGeom>
            <a:avLst/>
            <a:gdLst/>
            <a:ahLst/>
            <a:cxnLst/>
            <a:rect l="l" t="t" r="r" b="b"/>
            <a:pathLst>
              <a:path h="622300">
                <a:moveTo>
                  <a:pt x="0" y="0"/>
                </a:moveTo>
                <a:lnTo>
                  <a:pt x="0" y="621791"/>
                </a:lnTo>
              </a:path>
            </a:pathLst>
          </a:custGeom>
          <a:ln w="57626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058147" y="0"/>
            <a:ext cx="0" cy="622300"/>
          </a:xfrm>
          <a:custGeom>
            <a:avLst/>
            <a:gdLst/>
            <a:ahLst/>
            <a:cxnLst/>
            <a:rect l="l" t="t" r="r" b="b"/>
            <a:pathLst>
              <a:path h="622300">
                <a:moveTo>
                  <a:pt x="0" y="0"/>
                </a:moveTo>
                <a:lnTo>
                  <a:pt x="0" y="621791"/>
                </a:lnTo>
              </a:path>
            </a:pathLst>
          </a:custGeom>
          <a:ln w="27431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9029953" y="0"/>
            <a:ext cx="0" cy="622300"/>
          </a:xfrm>
          <a:custGeom>
            <a:avLst/>
            <a:gdLst/>
            <a:ahLst/>
            <a:cxnLst/>
            <a:rect l="l" t="t" r="r" b="b"/>
            <a:pathLst>
              <a:path h="622300">
                <a:moveTo>
                  <a:pt x="0" y="0"/>
                </a:moveTo>
                <a:lnTo>
                  <a:pt x="0" y="621791"/>
                </a:lnTo>
              </a:path>
            </a:pathLst>
          </a:custGeom>
          <a:ln w="9143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8989186" y="0"/>
            <a:ext cx="0" cy="622300"/>
          </a:xfrm>
          <a:custGeom>
            <a:avLst/>
            <a:gdLst/>
            <a:ahLst/>
            <a:cxnLst/>
            <a:rect l="l" t="t" r="r" b="b"/>
            <a:pathLst>
              <a:path h="622300">
                <a:moveTo>
                  <a:pt x="0" y="0"/>
                </a:moveTo>
                <a:lnTo>
                  <a:pt x="0" y="621791"/>
                </a:lnTo>
              </a:path>
            </a:pathLst>
          </a:custGeom>
          <a:ln w="27431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8943085" y="380"/>
            <a:ext cx="0" cy="585470"/>
          </a:xfrm>
          <a:custGeom>
            <a:avLst/>
            <a:gdLst/>
            <a:ahLst/>
            <a:cxnLst/>
            <a:rect l="l" t="t" r="r" b="b"/>
            <a:pathLst>
              <a:path h="585470">
                <a:moveTo>
                  <a:pt x="0" y="0"/>
                </a:moveTo>
                <a:lnTo>
                  <a:pt x="0" y="585216"/>
                </a:lnTo>
              </a:path>
            </a:pathLst>
          </a:custGeom>
          <a:ln w="54864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8878061" y="380"/>
            <a:ext cx="0" cy="585470"/>
          </a:xfrm>
          <a:custGeom>
            <a:avLst/>
            <a:gdLst/>
            <a:ahLst/>
            <a:cxnLst/>
            <a:rect l="l" t="t" r="r" b="b"/>
            <a:pathLst>
              <a:path h="585470">
                <a:moveTo>
                  <a:pt x="0" y="0"/>
                </a:moveTo>
                <a:lnTo>
                  <a:pt x="0" y="585216"/>
                </a:lnTo>
              </a:path>
            </a:pathLst>
          </a:custGeom>
          <a:ln w="9143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>
            <a:spLocks noGrp="1"/>
          </p:cNvSpPr>
          <p:nvPr>
            <p:ph type="title"/>
          </p:nvPr>
        </p:nvSpPr>
        <p:spPr>
          <a:xfrm>
            <a:off x="474370" y="449706"/>
            <a:ext cx="271780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i="0" spc="30" dirty="0">
                <a:solidFill>
                  <a:srgbClr val="FF0000"/>
                </a:solidFill>
                <a:latin typeface="Trebuchet MS"/>
                <a:cs typeface="Trebuchet MS"/>
              </a:rPr>
              <a:t>Luas</a:t>
            </a:r>
            <a:r>
              <a:rPr sz="2800" b="1" i="0" spc="-235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2800" b="1" i="0" spc="-60" dirty="0">
                <a:solidFill>
                  <a:srgbClr val="FF0000"/>
                </a:solidFill>
                <a:latin typeface="Trebuchet MS"/>
                <a:cs typeface="Trebuchet MS"/>
              </a:rPr>
              <a:t>Penampang</a:t>
            </a:r>
            <a:endParaRPr sz="2800">
              <a:latin typeface="Trebuchet MS"/>
              <a:cs typeface="Trebuchet MS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721868" y="893467"/>
            <a:ext cx="7088505" cy="992505"/>
          </a:xfrm>
          <a:prstGeom prst="rect">
            <a:avLst/>
          </a:prstGeom>
        </p:spPr>
        <p:txBody>
          <a:bodyPr vert="horz" wrap="square" lIns="0" tIns="723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70"/>
              </a:spcBef>
            </a:pPr>
            <a:r>
              <a:rPr sz="2000" b="1" spc="-145" dirty="0">
                <a:solidFill>
                  <a:srgbClr val="6F2F9F"/>
                </a:solidFill>
                <a:latin typeface="Trebuchet MS"/>
                <a:cs typeface="Trebuchet MS"/>
              </a:rPr>
              <a:t>a. </a:t>
            </a:r>
            <a:r>
              <a:rPr sz="2000" b="1" spc="15" dirty="0">
                <a:solidFill>
                  <a:srgbClr val="6F2F9F"/>
                </a:solidFill>
                <a:latin typeface="Trebuchet MS"/>
                <a:cs typeface="Trebuchet MS"/>
              </a:rPr>
              <a:t>Bidang </a:t>
            </a:r>
            <a:r>
              <a:rPr sz="2000" b="1" spc="-110" dirty="0">
                <a:solidFill>
                  <a:srgbClr val="6F2F9F"/>
                </a:solidFill>
                <a:latin typeface="Trebuchet MS"/>
                <a:cs typeface="Trebuchet MS"/>
              </a:rPr>
              <a:t>berbentuk tak</a:t>
            </a:r>
            <a:r>
              <a:rPr sz="2000" b="1" spc="-295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000" b="1" spc="-80" dirty="0">
                <a:solidFill>
                  <a:srgbClr val="6F2F9F"/>
                </a:solidFill>
                <a:latin typeface="Trebuchet MS"/>
                <a:cs typeface="Trebuchet MS"/>
              </a:rPr>
              <a:t>beraturan</a:t>
            </a:r>
            <a:endParaRPr sz="2000">
              <a:latin typeface="Trebuchet MS"/>
              <a:cs typeface="Trebuchet MS"/>
            </a:endParaRPr>
          </a:p>
          <a:p>
            <a:pPr marL="297815" marR="5080" indent="397510">
              <a:lnSpc>
                <a:spcPct val="100000"/>
              </a:lnSpc>
              <a:spcBef>
                <a:spcPts val="420"/>
              </a:spcBef>
            </a:pPr>
            <a:r>
              <a:rPr sz="1800" b="1" spc="25" dirty="0">
                <a:latin typeface="Trebuchet MS"/>
                <a:cs typeface="Trebuchet MS"/>
              </a:rPr>
              <a:t>Luas</a:t>
            </a:r>
            <a:r>
              <a:rPr sz="1800" b="1" spc="-120" dirty="0">
                <a:latin typeface="Trebuchet MS"/>
                <a:cs typeface="Trebuchet MS"/>
              </a:rPr>
              <a:t> </a:t>
            </a:r>
            <a:r>
              <a:rPr sz="1800" b="1" spc="-60" dirty="0">
                <a:latin typeface="Trebuchet MS"/>
                <a:cs typeface="Trebuchet MS"/>
              </a:rPr>
              <a:t>penampang</a:t>
            </a:r>
            <a:r>
              <a:rPr sz="1800" b="1" spc="-130" dirty="0">
                <a:latin typeface="Trebuchet MS"/>
                <a:cs typeface="Trebuchet MS"/>
              </a:rPr>
              <a:t> </a:t>
            </a:r>
            <a:r>
              <a:rPr sz="1800" b="1" spc="-60" dirty="0">
                <a:latin typeface="Trebuchet MS"/>
                <a:cs typeface="Trebuchet MS"/>
              </a:rPr>
              <a:t>didefinisikan</a:t>
            </a:r>
            <a:r>
              <a:rPr sz="1800" b="1" spc="-130" dirty="0">
                <a:latin typeface="Trebuchet MS"/>
                <a:cs typeface="Trebuchet MS"/>
              </a:rPr>
              <a:t> </a:t>
            </a:r>
            <a:r>
              <a:rPr sz="1800" b="1" spc="-20" dirty="0">
                <a:latin typeface="Trebuchet MS"/>
                <a:cs typeface="Trebuchet MS"/>
              </a:rPr>
              <a:t>sebagai</a:t>
            </a:r>
            <a:r>
              <a:rPr sz="1800" b="1" spc="-130" dirty="0">
                <a:latin typeface="Trebuchet MS"/>
                <a:cs typeface="Trebuchet MS"/>
              </a:rPr>
              <a:t> </a:t>
            </a:r>
            <a:r>
              <a:rPr sz="1800" b="1" spc="-60" dirty="0">
                <a:latin typeface="Trebuchet MS"/>
                <a:cs typeface="Trebuchet MS"/>
              </a:rPr>
              <a:t>integral</a:t>
            </a:r>
            <a:r>
              <a:rPr sz="1800" b="1" spc="-145" dirty="0">
                <a:latin typeface="Trebuchet MS"/>
                <a:cs typeface="Trebuchet MS"/>
              </a:rPr>
              <a:t> </a:t>
            </a:r>
            <a:r>
              <a:rPr sz="1800" b="1" spc="-35" dirty="0">
                <a:latin typeface="Trebuchet MS"/>
                <a:cs typeface="Trebuchet MS"/>
              </a:rPr>
              <a:t>dari</a:t>
            </a:r>
            <a:r>
              <a:rPr sz="1800" b="1" spc="-114" dirty="0">
                <a:latin typeface="Trebuchet MS"/>
                <a:cs typeface="Trebuchet MS"/>
              </a:rPr>
              <a:t> </a:t>
            </a:r>
            <a:r>
              <a:rPr sz="1800" b="1" dirty="0">
                <a:latin typeface="Trebuchet MS"/>
                <a:cs typeface="Trebuchet MS"/>
              </a:rPr>
              <a:t>luas</a:t>
            </a:r>
            <a:r>
              <a:rPr sz="1800" b="1" spc="-114" dirty="0">
                <a:latin typeface="Trebuchet MS"/>
                <a:cs typeface="Trebuchet MS"/>
              </a:rPr>
              <a:t> </a:t>
            </a:r>
            <a:r>
              <a:rPr sz="1800" b="1" spc="-125" dirty="0">
                <a:latin typeface="Trebuchet MS"/>
                <a:cs typeface="Trebuchet MS"/>
              </a:rPr>
              <a:t>elemen  </a:t>
            </a:r>
            <a:r>
              <a:rPr sz="1800" b="1" spc="-60" dirty="0">
                <a:latin typeface="Trebuchet MS"/>
                <a:cs typeface="Trebuchet MS"/>
              </a:rPr>
              <a:t>diferensial</a:t>
            </a:r>
            <a:r>
              <a:rPr sz="1800" b="1" spc="-155" dirty="0">
                <a:latin typeface="Trebuchet MS"/>
                <a:cs typeface="Trebuchet MS"/>
              </a:rPr>
              <a:t> </a:t>
            </a:r>
            <a:r>
              <a:rPr sz="1800" b="1" spc="80" dirty="0">
                <a:latin typeface="Trebuchet MS"/>
                <a:cs typeface="Trebuchet MS"/>
              </a:rPr>
              <a:t>dA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986027" y="1940051"/>
            <a:ext cx="3243072" cy="26715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071537" y="2000250"/>
            <a:ext cx="3071876" cy="25003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55662" y="1984375"/>
            <a:ext cx="3103880" cy="2532380"/>
          </a:xfrm>
          <a:custGeom>
            <a:avLst/>
            <a:gdLst/>
            <a:ahLst/>
            <a:cxnLst/>
            <a:rect l="l" t="t" r="r" b="b"/>
            <a:pathLst>
              <a:path w="3103879" h="2532379">
                <a:moveTo>
                  <a:pt x="0" y="2532126"/>
                </a:moveTo>
                <a:lnTo>
                  <a:pt x="3103626" y="2532126"/>
                </a:lnTo>
                <a:lnTo>
                  <a:pt x="3103626" y="0"/>
                </a:lnTo>
                <a:lnTo>
                  <a:pt x="0" y="0"/>
                </a:lnTo>
                <a:lnTo>
                  <a:pt x="0" y="2532126"/>
                </a:lnTo>
                <a:close/>
              </a:path>
            </a:pathLst>
          </a:custGeom>
          <a:ln w="317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916167" y="2869692"/>
            <a:ext cx="1383791" cy="74066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000750" y="2928873"/>
            <a:ext cx="1214450" cy="571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5984875" y="2912998"/>
            <a:ext cx="1246505" cy="603250"/>
          </a:xfrm>
          <a:custGeom>
            <a:avLst/>
            <a:gdLst/>
            <a:ahLst/>
            <a:cxnLst/>
            <a:rect l="l" t="t" r="r" b="b"/>
            <a:pathLst>
              <a:path w="1246504" h="603250">
                <a:moveTo>
                  <a:pt x="0" y="603250"/>
                </a:moveTo>
                <a:lnTo>
                  <a:pt x="1246200" y="603250"/>
                </a:lnTo>
                <a:lnTo>
                  <a:pt x="1246200" y="0"/>
                </a:lnTo>
                <a:lnTo>
                  <a:pt x="0" y="0"/>
                </a:lnTo>
                <a:lnTo>
                  <a:pt x="0" y="603250"/>
                </a:lnTo>
                <a:close/>
              </a:path>
            </a:pathLst>
          </a:custGeom>
          <a:ln w="317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643501" y="2928873"/>
            <a:ext cx="929005" cy="500380"/>
          </a:xfrm>
          <a:custGeom>
            <a:avLst/>
            <a:gdLst/>
            <a:ahLst/>
            <a:cxnLst/>
            <a:rect l="l" t="t" r="r" b="b"/>
            <a:pathLst>
              <a:path w="929004" h="500379">
                <a:moveTo>
                  <a:pt x="678561" y="0"/>
                </a:moveTo>
                <a:lnTo>
                  <a:pt x="678561" y="125095"/>
                </a:lnTo>
                <a:lnTo>
                  <a:pt x="0" y="125095"/>
                </a:lnTo>
                <a:lnTo>
                  <a:pt x="0" y="375158"/>
                </a:lnTo>
                <a:lnTo>
                  <a:pt x="678561" y="375158"/>
                </a:lnTo>
                <a:lnTo>
                  <a:pt x="678561" y="500125"/>
                </a:lnTo>
                <a:lnTo>
                  <a:pt x="928624" y="250062"/>
                </a:lnTo>
                <a:lnTo>
                  <a:pt x="678561" y="0"/>
                </a:lnTo>
                <a:close/>
              </a:path>
            </a:pathLst>
          </a:custGeom>
          <a:solidFill>
            <a:srgbClr val="D1624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4643501" y="2928873"/>
            <a:ext cx="929005" cy="500380"/>
          </a:xfrm>
          <a:custGeom>
            <a:avLst/>
            <a:gdLst/>
            <a:ahLst/>
            <a:cxnLst/>
            <a:rect l="l" t="t" r="r" b="b"/>
            <a:pathLst>
              <a:path w="929004" h="500379">
                <a:moveTo>
                  <a:pt x="0" y="125095"/>
                </a:moveTo>
                <a:lnTo>
                  <a:pt x="678561" y="125095"/>
                </a:lnTo>
                <a:lnTo>
                  <a:pt x="678561" y="0"/>
                </a:lnTo>
                <a:lnTo>
                  <a:pt x="928624" y="250062"/>
                </a:lnTo>
                <a:lnTo>
                  <a:pt x="678561" y="500125"/>
                </a:lnTo>
                <a:lnTo>
                  <a:pt x="678561" y="375158"/>
                </a:lnTo>
                <a:lnTo>
                  <a:pt x="0" y="375158"/>
                </a:lnTo>
                <a:lnTo>
                  <a:pt x="0" y="125095"/>
                </a:lnTo>
                <a:close/>
              </a:path>
            </a:pathLst>
          </a:custGeom>
          <a:ln w="19050">
            <a:solidFill>
              <a:srgbClr val="99463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864819" y="5170170"/>
            <a:ext cx="5227320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0" dirty="0">
                <a:latin typeface="Trebuchet MS"/>
                <a:cs typeface="Trebuchet MS"/>
              </a:rPr>
              <a:t>dengan</a:t>
            </a:r>
            <a:endParaRPr sz="1800">
              <a:latin typeface="Trebuchet MS"/>
              <a:cs typeface="Trebuchet MS"/>
            </a:endParaRPr>
          </a:p>
          <a:p>
            <a:pPr marL="355600" marR="5080">
              <a:lnSpc>
                <a:spcPct val="100000"/>
              </a:lnSpc>
              <a:tabLst>
                <a:tab pos="755015" algn="l"/>
              </a:tabLst>
            </a:pPr>
            <a:r>
              <a:rPr sz="1800" b="1" spc="200" dirty="0">
                <a:latin typeface="Trebuchet MS"/>
                <a:cs typeface="Trebuchet MS"/>
              </a:rPr>
              <a:t>A	</a:t>
            </a:r>
            <a:r>
              <a:rPr sz="1800" b="1" spc="-265" dirty="0">
                <a:latin typeface="Trebuchet MS"/>
                <a:cs typeface="Trebuchet MS"/>
              </a:rPr>
              <a:t>: </a:t>
            </a:r>
            <a:r>
              <a:rPr sz="1800" b="1" spc="25" dirty="0">
                <a:latin typeface="Trebuchet MS"/>
                <a:cs typeface="Trebuchet MS"/>
              </a:rPr>
              <a:t>Luas </a:t>
            </a:r>
            <a:r>
              <a:rPr sz="1800" b="1" spc="-60" dirty="0">
                <a:latin typeface="Trebuchet MS"/>
                <a:cs typeface="Trebuchet MS"/>
              </a:rPr>
              <a:t>penampang </a:t>
            </a:r>
            <a:r>
              <a:rPr sz="1800" b="1" spc="-25" dirty="0">
                <a:latin typeface="Trebuchet MS"/>
                <a:cs typeface="Trebuchet MS"/>
              </a:rPr>
              <a:t>secara </a:t>
            </a:r>
            <a:r>
              <a:rPr sz="1800" b="1" spc="-60" dirty="0">
                <a:latin typeface="Trebuchet MS"/>
                <a:cs typeface="Trebuchet MS"/>
              </a:rPr>
              <a:t>keseluruhan</a:t>
            </a:r>
            <a:r>
              <a:rPr sz="1800" b="1" spc="-370" dirty="0">
                <a:latin typeface="Trebuchet MS"/>
                <a:cs typeface="Trebuchet MS"/>
              </a:rPr>
              <a:t> </a:t>
            </a:r>
            <a:r>
              <a:rPr sz="1800" b="1" spc="-180" dirty="0">
                <a:latin typeface="Trebuchet MS"/>
                <a:cs typeface="Trebuchet MS"/>
              </a:rPr>
              <a:t>(mm2)  </a:t>
            </a:r>
            <a:r>
              <a:rPr sz="1800" b="1" spc="80" dirty="0">
                <a:latin typeface="Trebuchet MS"/>
                <a:cs typeface="Trebuchet MS"/>
              </a:rPr>
              <a:t>dA </a:t>
            </a:r>
            <a:r>
              <a:rPr sz="1800" b="1" spc="-265" dirty="0">
                <a:latin typeface="Trebuchet MS"/>
                <a:cs typeface="Trebuchet MS"/>
              </a:rPr>
              <a:t>: </a:t>
            </a:r>
            <a:r>
              <a:rPr sz="1800" b="1" spc="25" dirty="0">
                <a:latin typeface="Trebuchet MS"/>
                <a:cs typeface="Trebuchet MS"/>
              </a:rPr>
              <a:t>Luas </a:t>
            </a:r>
            <a:r>
              <a:rPr sz="1800" b="1" spc="-125" dirty="0">
                <a:latin typeface="Trebuchet MS"/>
                <a:cs typeface="Trebuchet MS"/>
              </a:rPr>
              <a:t>elemen </a:t>
            </a:r>
            <a:r>
              <a:rPr sz="1800" b="1" spc="-60" dirty="0">
                <a:latin typeface="Trebuchet MS"/>
                <a:cs typeface="Trebuchet MS"/>
              </a:rPr>
              <a:t>diferensial </a:t>
            </a:r>
            <a:r>
              <a:rPr sz="1800" b="1" spc="-355" dirty="0">
                <a:latin typeface="Trebuchet MS"/>
                <a:cs typeface="Trebuchet MS"/>
              </a:rPr>
              <a:t>= </a:t>
            </a:r>
            <a:r>
              <a:rPr sz="1800" b="1" spc="-120" dirty="0">
                <a:latin typeface="Trebuchet MS"/>
                <a:cs typeface="Trebuchet MS"/>
              </a:rPr>
              <a:t>dx </a:t>
            </a:r>
            <a:r>
              <a:rPr sz="1800" b="1" spc="-265" dirty="0">
                <a:latin typeface="Trebuchet MS"/>
                <a:cs typeface="Trebuchet MS"/>
              </a:rPr>
              <a:t>.</a:t>
            </a:r>
            <a:r>
              <a:rPr sz="1800" b="1" spc="-135" dirty="0">
                <a:latin typeface="Trebuchet MS"/>
                <a:cs typeface="Trebuchet MS"/>
              </a:rPr>
              <a:t> </a:t>
            </a:r>
            <a:r>
              <a:rPr sz="1800" b="1" spc="65" dirty="0">
                <a:latin typeface="Trebuchet MS"/>
                <a:cs typeface="Trebuchet MS"/>
              </a:rPr>
              <a:t>Dy</a:t>
            </a:r>
            <a:endParaRPr sz="1800">
              <a:latin typeface="Trebuchet MS"/>
              <a:cs typeface="Trebuchet MS"/>
            </a:endParaRPr>
          </a:p>
          <a:p>
            <a:pPr marL="355600">
              <a:lnSpc>
                <a:spcPct val="100000"/>
              </a:lnSpc>
            </a:pPr>
            <a:r>
              <a:rPr sz="1800" b="1" spc="-120" dirty="0">
                <a:latin typeface="Trebuchet MS"/>
                <a:cs typeface="Trebuchet MS"/>
              </a:rPr>
              <a:t>dx </a:t>
            </a:r>
            <a:r>
              <a:rPr sz="1800" b="1" spc="-265" dirty="0">
                <a:latin typeface="Trebuchet MS"/>
                <a:cs typeface="Trebuchet MS"/>
              </a:rPr>
              <a:t>: </a:t>
            </a:r>
            <a:r>
              <a:rPr sz="1800" b="1" spc="-45" dirty="0">
                <a:latin typeface="Trebuchet MS"/>
                <a:cs typeface="Trebuchet MS"/>
              </a:rPr>
              <a:t>Lebar</a:t>
            </a:r>
            <a:r>
              <a:rPr sz="1800" b="1" spc="-220" dirty="0">
                <a:latin typeface="Trebuchet MS"/>
                <a:cs typeface="Trebuchet MS"/>
              </a:rPr>
              <a:t> </a:t>
            </a:r>
            <a:r>
              <a:rPr sz="1800" b="1" spc="-125" dirty="0">
                <a:latin typeface="Trebuchet MS"/>
                <a:cs typeface="Trebuchet MS"/>
              </a:rPr>
              <a:t>elemen</a:t>
            </a:r>
            <a:endParaRPr sz="1800">
              <a:latin typeface="Trebuchet MS"/>
              <a:cs typeface="Trebuchet MS"/>
            </a:endParaRPr>
          </a:p>
          <a:p>
            <a:pPr marL="355600">
              <a:lnSpc>
                <a:spcPct val="100000"/>
              </a:lnSpc>
            </a:pPr>
            <a:r>
              <a:rPr sz="1800" b="1" spc="-5" dirty="0">
                <a:latin typeface="Trebuchet MS"/>
                <a:cs typeface="Trebuchet MS"/>
              </a:rPr>
              <a:t>dy </a:t>
            </a:r>
            <a:r>
              <a:rPr sz="1800" b="1" spc="-265" dirty="0">
                <a:latin typeface="Trebuchet MS"/>
                <a:cs typeface="Trebuchet MS"/>
              </a:rPr>
              <a:t>: </a:t>
            </a:r>
            <a:r>
              <a:rPr sz="1800" b="1" spc="-30" dirty="0">
                <a:latin typeface="Trebuchet MS"/>
                <a:cs typeface="Trebuchet MS"/>
              </a:rPr>
              <a:t>Tinggi</a:t>
            </a:r>
            <a:r>
              <a:rPr sz="1800" b="1" spc="-185" dirty="0">
                <a:latin typeface="Trebuchet MS"/>
                <a:cs typeface="Trebuchet MS"/>
              </a:rPr>
              <a:t> </a:t>
            </a:r>
            <a:r>
              <a:rPr sz="1800" b="1" spc="-125" dirty="0">
                <a:latin typeface="Trebuchet MS"/>
                <a:cs typeface="Trebuchet MS"/>
              </a:rPr>
              <a:t>elemen</a:t>
            </a:r>
            <a:endParaRPr sz="18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7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64642" y="593801"/>
            <a:ext cx="824738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i="0" spc="-180" dirty="0">
                <a:solidFill>
                  <a:srgbClr val="6F2F9F"/>
                </a:solidFill>
                <a:latin typeface="Trebuchet MS"/>
                <a:cs typeface="Trebuchet MS"/>
              </a:rPr>
              <a:t>b. </a:t>
            </a:r>
            <a:r>
              <a:rPr sz="2400" b="1" i="0" spc="-50" dirty="0">
                <a:solidFill>
                  <a:srgbClr val="6F2F9F"/>
                </a:solidFill>
                <a:latin typeface="Trebuchet MS"/>
                <a:cs typeface="Trebuchet MS"/>
              </a:rPr>
              <a:t>Penampang </a:t>
            </a:r>
            <a:r>
              <a:rPr sz="2400" b="1" i="0" spc="-35" dirty="0">
                <a:solidFill>
                  <a:srgbClr val="6F2F9F"/>
                </a:solidFill>
                <a:latin typeface="Trebuchet MS"/>
                <a:cs typeface="Trebuchet MS"/>
              </a:rPr>
              <a:t>bidang </a:t>
            </a:r>
            <a:r>
              <a:rPr sz="2400" b="1" i="0" spc="-110" dirty="0">
                <a:solidFill>
                  <a:srgbClr val="6F2F9F"/>
                </a:solidFill>
                <a:latin typeface="Trebuchet MS"/>
                <a:cs typeface="Trebuchet MS"/>
              </a:rPr>
              <a:t>mempunyai </a:t>
            </a:r>
            <a:r>
              <a:rPr sz="2400" b="1" i="0" spc="-140" dirty="0">
                <a:solidFill>
                  <a:srgbClr val="6F2F9F"/>
                </a:solidFill>
                <a:latin typeface="Trebuchet MS"/>
                <a:cs typeface="Trebuchet MS"/>
              </a:rPr>
              <a:t>tepi </a:t>
            </a:r>
            <a:r>
              <a:rPr sz="2400" b="1" i="0" spc="-135" dirty="0">
                <a:solidFill>
                  <a:srgbClr val="6F2F9F"/>
                </a:solidFill>
                <a:latin typeface="Trebuchet MS"/>
                <a:cs typeface="Trebuchet MS"/>
              </a:rPr>
              <a:t>tak </a:t>
            </a:r>
            <a:r>
              <a:rPr sz="2400" b="1" i="0" spc="-95" dirty="0">
                <a:solidFill>
                  <a:srgbClr val="6F2F9F"/>
                </a:solidFill>
                <a:latin typeface="Trebuchet MS"/>
                <a:cs typeface="Trebuchet MS"/>
              </a:rPr>
              <a:t>beraturan </a:t>
            </a:r>
            <a:r>
              <a:rPr sz="2400" b="1" i="0" spc="-50" dirty="0">
                <a:solidFill>
                  <a:srgbClr val="6F2F9F"/>
                </a:solidFill>
                <a:latin typeface="Trebuchet MS"/>
                <a:cs typeface="Trebuchet MS"/>
              </a:rPr>
              <a:t>dan</a:t>
            </a:r>
            <a:r>
              <a:rPr sz="2400" b="1" i="0" spc="-395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i="0" spc="-100" dirty="0">
                <a:solidFill>
                  <a:srgbClr val="6F2F9F"/>
                </a:solidFill>
                <a:latin typeface="Trebuchet MS"/>
                <a:cs typeface="Trebuchet MS"/>
              </a:rPr>
              <a:t>tidak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914837" y="2821555"/>
            <a:ext cx="983083" cy="83610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083024" y="3568979"/>
            <a:ext cx="274744" cy="3239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470835" y="2943681"/>
            <a:ext cx="545749" cy="55652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557849" y="2943681"/>
            <a:ext cx="493434" cy="55652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744118" y="959865"/>
            <a:ext cx="7606665" cy="4150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00" dirty="0">
                <a:solidFill>
                  <a:srgbClr val="6F2F9F"/>
                </a:solidFill>
                <a:latin typeface="Trebuchet MS"/>
                <a:cs typeface="Trebuchet MS"/>
              </a:rPr>
              <a:t>terdefinisi </a:t>
            </a:r>
            <a:r>
              <a:rPr sz="2400" b="1" spc="-30" dirty="0">
                <a:solidFill>
                  <a:srgbClr val="6F2F9F"/>
                </a:solidFill>
                <a:latin typeface="Trebuchet MS"/>
                <a:cs typeface="Trebuchet MS"/>
              </a:rPr>
              <a:t>secara </a:t>
            </a:r>
            <a:r>
              <a:rPr sz="2400" b="1" spc="-70" dirty="0">
                <a:solidFill>
                  <a:srgbClr val="6F2F9F"/>
                </a:solidFill>
                <a:latin typeface="Trebuchet MS"/>
                <a:cs typeface="Trebuchet MS"/>
              </a:rPr>
              <a:t>sistematis</a:t>
            </a:r>
            <a:r>
              <a:rPr sz="2400" b="1" spc="-39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spc="-70" dirty="0">
                <a:solidFill>
                  <a:srgbClr val="6F2F9F"/>
                </a:solidFill>
                <a:latin typeface="Trebuchet MS"/>
                <a:cs typeface="Trebuchet MS"/>
              </a:rPr>
              <a:t>sederhana</a:t>
            </a:r>
            <a:endParaRPr sz="2400">
              <a:latin typeface="Trebuchet MS"/>
              <a:cs typeface="Trebuchet MS"/>
            </a:endParaRPr>
          </a:p>
          <a:p>
            <a:pPr marL="61594" marR="5080" indent="382270" algn="just">
              <a:lnSpc>
                <a:spcPct val="100000"/>
              </a:lnSpc>
              <a:spcBef>
                <a:spcPts val="2130"/>
              </a:spcBef>
            </a:pPr>
            <a:r>
              <a:rPr sz="2000" b="1" spc="20" dirty="0">
                <a:latin typeface="Trebuchet MS"/>
                <a:cs typeface="Trebuchet MS"/>
              </a:rPr>
              <a:t>Luas </a:t>
            </a:r>
            <a:r>
              <a:rPr sz="2000" b="1" spc="-70" dirty="0">
                <a:latin typeface="Trebuchet MS"/>
                <a:cs typeface="Trebuchet MS"/>
              </a:rPr>
              <a:t>penampang </a:t>
            </a:r>
            <a:r>
              <a:rPr sz="2000" b="1" spc="-65" dirty="0">
                <a:latin typeface="Trebuchet MS"/>
                <a:cs typeface="Trebuchet MS"/>
              </a:rPr>
              <a:t>dapat </a:t>
            </a:r>
            <a:r>
              <a:rPr sz="2000" b="1" spc="-105" dirty="0">
                <a:latin typeface="Trebuchet MS"/>
                <a:cs typeface="Trebuchet MS"/>
              </a:rPr>
              <a:t>ditentukan </a:t>
            </a:r>
            <a:r>
              <a:rPr sz="2000" b="1" spc="-55" dirty="0">
                <a:latin typeface="Trebuchet MS"/>
                <a:cs typeface="Trebuchet MS"/>
              </a:rPr>
              <a:t>dengan </a:t>
            </a:r>
            <a:r>
              <a:rPr sz="2000" b="1" spc="-100" dirty="0">
                <a:latin typeface="Trebuchet MS"/>
                <a:cs typeface="Trebuchet MS"/>
              </a:rPr>
              <a:t>membagi </a:t>
            </a:r>
            <a:r>
              <a:rPr sz="2000" b="1" spc="-35" dirty="0">
                <a:latin typeface="Trebuchet MS"/>
                <a:cs typeface="Trebuchet MS"/>
              </a:rPr>
              <a:t>bidang  </a:t>
            </a:r>
            <a:r>
              <a:rPr sz="2000" b="1" spc="-114" dirty="0">
                <a:latin typeface="Trebuchet MS"/>
                <a:cs typeface="Trebuchet MS"/>
              </a:rPr>
              <a:t>menjadi </a:t>
            </a:r>
            <a:r>
              <a:rPr sz="2000" b="1" spc="-135" dirty="0">
                <a:latin typeface="Trebuchet MS"/>
                <a:cs typeface="Trebuchet MS"/>
              </a:rPr>
              <a:t>elemen-elemen </a:t>
            </a:r>
            <a:r>
              <a:rPr sz="2000" b="1" spc="-60" dirty="0">
                <a:latin typeface="Trebuchet MS"/>
                <a:cs typeface="Trebuchet MS"/>
              </a:rPr>
              <a:t>terhingga </a:t>
            </a:r>
            <a:r>
              <a:rPr sz="2000" b="1" spc="-5" dirty="0">
                <a:latin typeface="Trebuchet MS"/>
                <a:cs typeface="Trebuchet MS"/>
              </a:rPr>
              <a:t>yang </a:t>
            </a:r>
            <a:r>
              <a:rPr sz="2000" b="1" spc="-100" dirty="0">
                <a:latin typeface="Trebuchet MS"/>
                <a:cs typeface="Trebuchet MS"/>
              </a:rPr>
              <a:t>kecil-kecil, kemudian  </a:t>
            </a:r>
            <a:r>
              <a:rPr sz="2000" b="1" spc="-105" dirty="0">
                <a:latin typeface="Trebuchet MS"/>
                <a:cs typeface="Trebuchet MS"/>
              </a:rPr>
              <a:t>menjumlahkannya.</a:t>
            </a:r>
            <a:endParaRPr sz="2000">
              <a:latin typeface="Trebuchet MS"/>
              <a:cs typeface="Trebuchet MS"/>
            </a:endParaRPr>
          </a:p>
          <a:p>
            <a:pPr marR="763270" algn="ctr">
              <a:lnSpc>
                <a:spcPts val="2295"/>
              </a:lnSpc>
              <a:spcBef>
                <a:spcPts val="1225"/>
              </a:spcBef>
            </a:pPr>
            <a:r>
              <a:rPr sz="2050" i="1" spc="50" dirty="0">
                <a:latin typeface="Times New Roman"/>
                <a:cs typeface="Times New Roman"/>
              </a:rPr>
              <a:t>n</a:t>
            </a:r>
            <a:endParaRPr sz="2050">
              <a:latin typeface="Times New Roman"/>
              <a:cs typeface="Times New Roman"/>
            </a:endParaRPr>
          </a:p>
          <a:p>
            <a:pPr marR="695325" algn="ctr">
              <a:lnSpc>
                <a:spcPts val="4095"/>
              </a:lnSpc>
              <a:tabLst>
                <a:tab pos="1706880" algn="l"/>
              </a:tabLst>
            </a:pPr>
            <a:r>
              <a:rPr sz="3550" i="1" spc="85" dirty="0">
                <a:latin typeface="Times New Roman"/>
                <a:cs typeface="Times New Roman"/>
              </a:rPr>
              <a:t>A	</a:t>
            </a:r>
            <a:r>
              <a:rPr sz="3550" i="1" spc="-114" dirty="0">
                <a:latin typeface="Times New Roman"/>
                <a:cs typeface="Times New Roman"/>
              </a:rPr>
              <a:t>A</a:t>
            </a:r>
            <a:r>
              <a:rPr sz="3075" i="1" spc="-172" baseline="-24390" dirty="0">
                <a:latin typeface="Times New Roman"/>
                <a:cs typeface="Times New Roman"/>
              </a:rPr>
              <a:t>i</a:t>
            </a:r>
            <a:endParaRPr sz="3075" baseline="-24390">
              <a:latin typeface="Times New Roman"/>
              <a:cs typeface="Times New Roman"/>
            </a:endParaRPr>
          </a:p>
          <a:p>
            <a:pPr marR="746760" algn="ctr">
              <a:lnSpc>
                <a:spcPct val="100000"/>
              </a:lnSpc>
              <a:spcBef>
                <a:spcPts val="660"/>
              </a:spcBef>
              <a:tabLst>
                <a:tab pos="229235" algn="l"/>
              </a:tabLst>
            </a:pPr>
            <a:r>
              <a:rPr sz="2050" i="1" spc="25" dirty="0">
                <a:latin typeface="Times New Roman"/>
                <a:cs typeface="Times New Roman"/>
              </a:rPr>
              <a:t>i	</a:t>
            </a:r>
            <a:r>
              <a:rPr sz="2050" spc="50" dirty="0">
                <a:latin typeface="Times New Roman"/>
                <a:cs typeface="Times New Roman"/>
              </a:rPr>
              <a:t>1</a:t>
            </a:r>
            <a:endParaRPr sz="20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000">
              <a:latin typeface="Times New Roman"/>
              <a:cs typeface="Times New Roman"/>
            </a:endParaRPr>
          </a:p>
          <a:p>
            <a:pPr marL="204470">
              <a:lnSpc>
                <a:spcPct val="100000"/>
              </a:lnSpc>
            </a:pPr>
            <a:r>
              <a:rPr sz="2000" b="1" spc="-125" dirty="0">
                <a:latin typeface="Arial"/>
                <a:cs typeface="Arial"/>
              </a:rPr>
              <a:t>Dengan</a:t>
            </a:r>
            <a:r>
              <a:rPr sz="2000" b="1" spc="-105" dirty="0">
                <a:latin typeface="Arial"/>
                <a:cs typeface="Arial"/>
              </a:rPr>
              <a:t> </a:t>
            </a:r>
            <a:r>
              <a:rPr sz="2000" b="1" spc="-165" dirty="0">
                <a:latin typeface="Arial"/>
                <a:cs typeface="Arial"/>
              </a:rPr>
              <a:t>:</a:t>
            </a:r>
            <a:endParaRPr sz="2000">
              <a:latin typeface="Arial"/>
              <a:cs typeface="Arial"/>
            </a:endParaRPr>
          </a:p>
          <a:p>
            <a:pPr marL="1118870">
              <a:lnSpc>
                <a:spcPct val="100000"/>
              </a:lnSpc>
              <a:tabLst>
                <a:tab pos="1572260" algn="l"/>
              </a:tabLst>
            </a:pPr>
            <a:r>
              <a:rPr sz="2000" b="1" spc="-140" dirty="0">
                <a:latin typeface="Arial"/>
                <a:cs typeface="Arial"/>
              </a:rPr>
              <a:t>n	</a:t>
            </a:r>
            <a:r>
              <a:rPr sz="2000" b="1" spc="5" dirty="0">
                <a:latin typeface="Arial"/>
                <a:cs typeface="Arial"/>
              </a:rPr>
              <a:t>= </a:t>
            </a:r>
            <a:r>
              <a:rPr sz="2000" b="1" spc="-155" dirty="0">
                <a:latin typeface="Arial"/>
                <a:cs typeface="Arial"/>
              </a:rPr>
              <a:t>Jumlah </a:t>
            </a:r>
            <a:r>
              <a:rPr sz="2000" b="1" spc="-95" dirty="0">
                <a:latin typeface="Arial"/>
                <a:cs typeface="Arial"/>
              </a:rPr>
              <a:t>elemen </a:t>
            </a:r>
            <a:r>
              <a:rPr sz="2000" b="1" spc="-175" dirty="0">
                <a:latin typeface="Arial"/>
                <a:cs typeface="Arial"/>
              </a:rPr>
              <a:t>yang</a:t>
            </a:r>
            <a:r>
              <a:rPr sz="2000" b="1" spc="-125" dirty="0">
                <a:latin typeface="Arial"/>
                <a:cs typeface="Arial"/>
              </a:rPr>
              <a:t> </a:t>
            </a:r>
            <a:r>
              <a:rPr sz="2000" b="1" spc="-105" dirty="0">
                <a:latin typeface="Arial"/>
                <a:cs typeface="Arial"/>
              </a:rPr>
              <a:t>terbentuk</a:t>
            </a:r>
            <a:endParaRPr sz="2000">
              <a:latin typeface="Arial"/>
              <a:cs typeface="Arial"/>
            </a:endParaRPr>
          </a:p>
          <a:p>
            <a:pPr marL="1118870">
              <a:lnSpc>
                <a:spcPct val="100000"/>
              </a:lnSpc>
              <a:tabLst>
                <a:tab pos="1573530" algn="l"/>
              </a:tabLst>
            </a:pPr>
            <a:r>
              <a:rPr sz="2000" b="1" spc="-145" dirty="0">
                <a:latin typeface="Arial"/>
                <a:cs typeface="Arial"/>
              </a:rPr>
              <a:t>“</a:t>
            </a:r>
            <a:r>
              <a:rPr sz="2000" b="1" i="1" spc="-145" dirty="0">
                <a:latin typeface="Trebuchet MS"/>
                <a:cs typeface="Trebuchet MS"/>
              </a:rPr>
              <a:t>A</a:t>
            </a:r>
            <a:r>
              <a:rPr sz="2000" b="1" i="1" spc="-295" dirty="0">
                <a:latin typeface="Trebuchet MS"/>
                <a:cs typeface="Trebuchet MS"/>
              </a:rPr>
              <a:t> </a:t>
            </a:r>
            <a:r>
              <a:rPr sz="1950" b="1" i="1" spc="-179" baseline="-21367" dirty="0">
                <a:latin typeface="Trebuchet MS"/>
                <a:cs typeface="Trebuchet MS"/>
              </a:rPr>
              <a:t>i	</a:t>
            </a:r>
            <a:r>
              <a:rPr sz="2000" b="1" spc="5" dirty="0">
                <a:latin typeface="Arial"/>
                <a:cs typeface="Arial"/>
              </a:rPr>
              <a:t>= </a:t>
            </a:r>
            <a:r>
              <a:rPr sz="2000" b="1" spc="-155" dirty="0">
                <a:latin typeface="Arial"/>
                <a:cs typeface="Arial"/>
              </a:rPr>
              <a:t>Luas </a:t>
            </a:r>
            <a:r>
              <a:rPr sz="2000" b="1" spc="-95" dirty="0">
                <a:latin typeface="Arial"/>
                <a:cs typeface="Arial"/>
              </a:rPr>
              <a:t>elemen </a:t>
            </a:r>
            <a:r>
              <a:rPr sz="2000" b="1" spc="-110" dirty="0">
                <a:latin typeface="Arial"/>
                <a:cs typeface="Arial"/>
              </a:rPr>
              <a:t>ke </a:t>
            </a:r>
            <a:r>
              <a:rPr sz="2000" b="1" spc="-15" dirty="0">
                <a:latin typeface="Arial"/>
                <a:cs typeface="Arial"/>
              </a:rPr>
              <a:t>–i </a:t>
            </a:r>
            <a:r>
              <a:rPr sz="2000" b="1" spc="-100" dirty="0">
                <a:latin typeface="Arial"/>
                <a:cs typeface="Arial"/>
              </a:rPr>
              <a:t>(in</a:t>
            </a:r>
            <a:r>
              <a:rPr sz="2000" b="1" spc="-459" dirty="0">
                <a:latin typeface="Arial"/>
                <a:cs typeface="Arial"/>
              </a:rPr>
              <a:t> </a:t>
            </a:r>
            <a:r>
              <a:rPr sz="1950" b="1" spc="82" baseline="25641" dirty="0">
                <a:latin typeface="Arial"/>
                <a:cs typeface="Arial"/>
              </a:rPr>
              <a:t>2 </a:t>
            </a:r>
            <a:r>
              <a:rPr sz="2000" b="1" spc="-75" dirty="0">
                <a:latin typeface="Arial"/>
                <a:cs typeface="Arial"/>
              </a:rPr>
              <a:t>atau </a:t>
            </a:r>
            <a:r>
              <a:rPr sz="2000" b="1" spc="-145" dirty="0">
                <a:latin typeface="Arial"/>
                <a:cs typeface="Arial"/>
              </a:rPr>
              <a:t>mm </a:t>
            </a:r>
            <a:r>
              <a:rPr sz="1950" b="1" spc="-7" baseline="25641" dirty="0">
                <a:latin typeface="Arial"/>
                <a:cs typeface="Arial"/>
              </a:rPr>
              <a:t>2</a:t>
            </a:r>
            <a:r>
              <a:rPr sz="2000" b="1" spc="-5" dirty="0">
                <a:latin typeface="Arial"/>
                <a:cs typeface="Arial"/>
              </a:rPr>
              <a:t>)</a:t>
            </a:r>
            <a:endParaRPr sz="20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501001" y="5072126"/>
            <a:ext cx="1642998" cy="164299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6985"/>
            <a:ext cx="9137015" cy="6844030"/>
          </a:xfrm>
          <a:custGeom>
            <a:avLst/>
            <a:gdLst/>
            <a:ahLst/>
            <a:cxnLst/>
            <a:rect l="l" t="t" r="r" b="b"/>
            <a:pathLst>
              <a:path w="9137015" h="6844030">
                <a:moveTo>
                  <a:pt x="0" y="0"/>
                </a:moveTo>
                <a:lnTo>
                  <a:pt x="9137015" y="6843981"/>
                </a:lnTo>
              </a:path>
            </a:pathLst>
          </a:custGeom>
          <a:ln w="12700">
            <a:solidFill>
              <a:srgbClr val="E3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468745" y="4948428"/>
            <a:ext cx="2673350" cy="1900555"/>
          </a:xfrm>
          <a:custGeom>
            <a:avLst/>
            <a:gdLst/>
            <a:ahLst/>
            <a:cxnLst/>
            <a:rect l="l" t="t" r="r" b="b"/>
            <a:pathLst>
              <a:path w="2673350" h="1900554">
                <a:moveTo>
                  <a:pt x="2672969" y="0"/>
                </a:moveTo>
                <a:lnTo>
                  <a:pt x="0" y="1900191"/>
                </a:lnTo>
              </a:path>
            </a:pathLst>
          </a:custGeom>
          <a:ln w="12700">
            <a:solidFill>
              <a:srgbClr val="E7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93014" y="593801"/>
            <a:ext cx="57118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3569970" algn="l"/>
              </a:tabLst>
            </a:pPr>
            <a:r>
              <a:rPr sz="2800" b="1" i="0" spc="-229" dirty="0">
                <a:solidFill>
                  <a:srgbClr val="FF0000"/>
                </a:solidFill>
                <a:latin typeface="Trebuchet MS"/>
                <a:cs typeface="Trebuchet MS"/>
              </a:rPr>
              <a:t>c.</a:t>
            </a:r>
            <a:r>
              <a:rPr sz="2800" b="1" i="0" spc="-155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2800" b="1" i="0" spc="-60" dirty="0">
                <a:solidFill>
                  <a:srgbClr val="FF0000"/>
                </a:solidFill>
                <a:latin typeface="Trebuchet MS"/>
                <a:cs typeface="Trebuchet MS"/>
              </a:rPr>
              <a:t>Penampang</a:t>
            </a:r>
            <a:r>
              <a:rPr sz="2800" b="1" i="0" spc="-175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2800" b="1" i="0" spc="20" dirty="0">
                <a:solidFill>
                  <a:srgbClr val="FF0000"/>
                </a:solidFill>
                <a:latin typeface="Trebuchet MS"/>
                <a:cs typeface="Trebuchet MS"/>
              </a:rPr>
              <a:t>Bidang	</a:t>
            </a:r>
            <a:r>
              <a:rPr sz="2800" b="1" i="0" spc="-30" dirty="0">
                <a:solidFill>
                  <a:srgbClr val="FF0000"/>
                </a:solidFill>
                <a:latin typeface="Trebuchet MS"/>
                <a:cs typeface="Trebuchet MS"/>
              </a:rPr>
              <a:t>Secara</a:t>
            </a:r>
            <a:r>
              <a:rPr sz="2800" b="1" i="0" spc="-250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2800" b="1" i="0" spc="-195" dirty="0">
                <a:solidFill>
                  <a:srgbClr val="FF0000"/>
                </a:solidFill>
                <a:latin typeface="Trebuchet MS"/>
                <a:cs typeface="Trebuchet MS"/>
              </a:rPr>
              <a:t>Umum</a:t>
            </a:r>
            <a:endParaRPr sz="2800">
              <a:latin typeface="Trebuchet MS"/>
              <a:cs typeface="Trebuchet MS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101852" y="1549908"/>
            <a:ext cx="7077456" cy="30769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030" y="0"/>
            <a:ext cx="9146173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78916" y="449706"/>
            <a:ext cx="20986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i="0" spc="-114" dirty="0">
                <a:solidFill>
                  <a:srgbClr val="FF0000"/>
                </a:solidFill>
                <a:latin typeface="Trebuchet MS"/>
                <a:cs typeface="Trebuchet MS"/>
              </a:rPr>
              <a:t>Momen</a:t>
            </a:r>
            <a:r>
              <a:rPr sz="2800" b="1" i="0" spc="-260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2800" b="1" i="0" spc="-55" dirty="0">
                <a:solidFill>
                  <a:srgbClr val="FF0000"/>
                </a:solidFill>
                <a:latin typeface="Trebuchet MS"/>
                <a:cs typeface="Trebuchet MS"/>
              </a:rPr>
              <a:t>Statis</a:t>
            </a:r>
            <a:endParaRPr sz="28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21868" y="1167130"/>
            <a:ext cx="7700645" cy="21177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571500" algn="just">
              <a:lnSpc>
                <a:spcPct val="100000"/>
              </a:lnSpc>
              <a:spcBef>
                <a:spcPts val="105"/>
              </a:spcBef>
            </a:pPr>
            <a:r>
              <a:rPr sz="2000" b="1" spc="-85" dirty="0">
                <a:solidFill>
                  <a:srgbClr val="C80DB3"/>
                </a:solidFill>
                <a:latin typeface="Trebuchet MS"/>
                <a:cs typeface="Trebuchet MS"/>
              </a:rPr>
              <a:t>Momen </a:t>
            </a:r>
            <a:r>
              <a:rPr sz="2000" b="1" spc="-45" dirty="0">
                <a:solidFill>
                  <a:srgbClr val="C80DB3"/>
                </a:solidFill>
                <a:latin typeface="Trebuchet MS"/>
                <a:cs typeface="Trebuchet MS"/>
              </a:rPr>
              <a:t>statis </a:t>
            </a:r>
            <a:r>
              <a:rPr sz="2000" b="1" spc="-40" dirty="0">
                <a:solidFill>
                  <a:srgbClr val="C80DB3"/>
                </a:solidFill>
                <a:latin typeface="Trebuchet MS"/>
                <a:cs typeface="Trebuchet MS"/>
              </a:rPr>
              <a:t>dari </a:t>
            </a:r>
            <a:r>
              <a:rPr sz="2000" b="1" spc="-45" dirty="0">
                <a:solidFill>
                  <a:srgbClr val="C80DB3"/>
                </a:solidFill>
                <a:latin typeface="Trebuchet MS"/>
                <a:cs typeface="Trebuchet MS"/>
              </a:rPr>
              <a:t>suatu </a:t>
            </a:r>
            <a:r>
              <a:rPr sz="2000" b="1" spc="-20" dirty="0">
                <a:solidFill>
                  <a:srgbClr val="C80DB3"/>
                </a:solidFill>
                <a:latin typeface="Trebuchet MS"/>
                <a:cs typeface="Trebuchet MS"/>
              </a:rPr>
              <a:t>luasan </a:t>
            </a:r>
            <a:r>
              <a:rPr sz="2000" b="1" spc="-80" dirty="0">
                <a:solidFill>
                  <a:srgbClr val="C80DB3"/>
                </a:solidFill>
                <a:latin typeface="Trebuchet MS"/>
                <a:cs typeface="Trebuchet MS"/>
              </a:rPr>
              <a:t>terhadap </a:t>
            </a:r>
            <a:r>
              <a:rPr sz="2000" b="1" spc="-65" dirty="0">
                <a:solidFill>
                  <a:srgbClr val="C80DB3"/>
                </a:solidFill>
                <a:latin typeface="Trebuchet MS"/>
                <a:cs typeface="Trebuchet MS"/>
              </a:rPr>
              <a:t>sumbu  </a:t>
            </a:r>
            <a:r>
              <a:rPr sz="2000" b="1" spc="-210" dirty="0">
                <a:solidFill>
                  <a:srgbClr val="C80DB3"/>
                </a:solidFill>
                <a:latin typeface="Trebuchet MS"/>
                <a:cs typeface="Trebuchet MS"/>
              </a:rPr>
              <a:t>x </a:t>
            </a:r>
            <a:r>
              <a:rPr sz="2000" b="1" spc="-45" dirty="0">
                <a:solidFill>
                  <a:srgbClr val="C80DB3"/>
                </a:solidFill>
                <a:latin typeface="Trebuchet MS"/>
                <a:cs typeface="Trebuchet MS"/>
              </a:rPr>
              <a:t>dan </a:t>
            </a:r>
            <a:r>
              <a:rPr sz="2000" b="1" spc="35" dirty="0">
                <a:solidFill>
                  <a:srgbClr val="C80DB3"/>
                </a:solidFill>
                <a:latin typeface="Trebuchet MS"/>
                <a:cs typeface="Trebuchet MS"/>
              </a:rPr>
              <a:t>y  </a:t>
            </a:r>
            <a:r>
              <a:rPr sz="2000" b="1" spc="-65" dirty="0">
                <a:solidFill>
                  <a:srgbClr val="C80DB3"/>
                </a:solidFill>
                <a:latin typeface="Trebuchet MS"/>
                <a:cs typeface="Trebuchet MS"/>
              </a:rPr>
              <a:t>didefinisikan </a:t>
            </a:r>
            <a:r>
              <a:rPr sz="2000" b="1" spc="-25" dirty="0">
                <a:solidFill>
                  <a:srgbClr val="C80DB3"/>
                </a:solidFill>
                <a:latin typeface="Trebuchet MS"/>
                <a:cs typeface="Trebuchet MS"/>
              </a:rPr>
              <a:t>sebagai </a:t>
            </a:r>
            <a:r>
              <a:rPr sz="2000" b="1" spc="-70" dirty="0">
                <a:solidFill>
                  <a:srgbClr val="C80DB3"/>
                </a:solidFill>
                <a:latin typeface="Trebuchet MS"/>
                <a:cs typeface="Trebuchet MS"/>
              </a:rPr>
              <a:t>integral </a:t>
            </a:r>
            <a:r>
              <a:rPr sz="2000" b="1" spc="-40" dirty="0">
                <a:solidFill>
                  <a:srgbClr val="C80DB3"/>
                </a:solidFill>
                <a:latin typeface="Trebuchet MS"/>
                <a:cs typeface="Trebuchet MS"/>
              </a:rPr>
              <a:t>dari </a:t>
            </a:r>
            <a:r>
              <a:rPr sz="2000" b="1" spc="-20" dirty="0">
                <a:solidFill>
                  <a:srgbClr val="C80DB3"/>
                </a:solidFill>
                <a:latin typeface="Trebuchet MS"/>
                <a:cs typeface="Trebuchet MS"/>
              </a:rPr>
              <a:t>hasil </a:t>
            </a:r>
            <a:r>
              <a:rPr sz="2000" b="1" spc="-60" dirty="0">
                <a:solidFill>
                  <a:srgbClr val="C80DB3"/>
                </a:solidFill>
                <a:latin typeface="Trebuchet MS"/>
                <a:cs typeface="Trebuchet MS"/>
              </a:rPr>
              <a:t>kali </a:t>
            </a:r>
            <a:r>
              <a:rPr sz="2000" b="1" spc="-5" dirty="0">
                <a:solidFill>
                  <a:srgbClr val="C80DB3"/>
                </a:solidFill>
                <a:latin typeface="Trebuchet MS"/>
                <a:cs typeface="Trebuchet MS"/>
              </a:rPr>
              <a:t>luas </a:t>
            </a:r>
            <a:r>
              <a:rPr sz="2000" b="1" spc="-65" dirty="0">
                <a:solidFill>
                  <a:srgbClr val="C80DB3"/>
                </a:solidFill>
                <a:latin typeface="Trebuchet MS"/>
                <a:cs typeface="Trebuchet MS"/>
              </a:rPr>
              <a:t>setiap  </a:t>
            </a:r>
            <a:r>
              <a:rPr sz="2000" b="1" spc="-95" dirty="0">
                <a:solidFill>
                  <a:srgbClr val="C80DB3"/>
                </a:solidFill>
                <a:latin typeface="Trebuchet MS"/>
                <a:cs typeface="Trebuchet MS"/>
              </a:rPr>
              <a:t>elemendiferensial </a:t>
            </a:r>
            <a:r>
              <a:rPr sz="2000" b="1" spc="80" dirty="0">
                <a:solidFill>
                  <a:srgbClr val="C80DB3"/>
                </a:solidFill>
                <a:latin typeface="Trebuchet MS"/>
                <a:cs typeface="Trebuchet MS"/>
              </a:rPr>
              <a:t>dA </a:t>
            </a:r>
            <a:r>
              <a:rPr sz="2000" b="1" spc="-55" dirty="0">
                <a:solidFill>
                  <a:srgbClr val="C80DB3"/>
                </a:solidFill>
                <a:latin typeface="Trebuchet MS"/>
                <a:cs typeface="Trebuchet MS"/>
              </a:rPr>
              <a:t>dengan </a:t>
            </a:r>
            <a:r>
              <a:rPr sz="2000" b="1" spc="-90" dirty="0">
                <a:solidFill>
                  <a:srgbClr val="C80DB3"/>
                </a:solidFill>
                <a:latin typeface="Trebuchet MS"/>
                <a:cs typeface="Trebuchet MS"/>
              </a:rPr>
              <a:t>jarak </a:t>
            </a:r>
            <a:r>
              <a:rPr sz="2000" b="1" spc="-130" dirty="0">
                <a:solidFill>
                  <a:srgbClr val="C80DB3"/>
                </a:solidFill>
                <a:latin typeface="Trebuchet MS"/>
                <a:cs typeface="Trebuchet MS"/>
              </a:rPr>
              <a:t>titik </a:t>
            </a:r>
            <a:r>
              <a:rPr sz="2000" b="1" spc="-105" dirty="0">
                <a:solidFill>
                  <a:srgbClr val="C80DB3"/>
                </a:solidFill>
                <a:latin typeface="Trebuchet MS"/>
                <a:cs typeface="Trebuchet MS"/>
              </a:rPr>
              <a:t>berat </a:t>
            </a:r>
            <a:r>
              <a:rPr sz="2000" b="1" spc="-15" dirty="0">
                <a:solidFill>
                  <a:srgbClr val="C80DB3"/>
                </a:solidFill>
                <a:latin typeface="Trebuchet MS"/>
                <a:cs typeface="Trebuchet MS"/>
              </a:rPr>
              <a:t>luasan </a:t>
            </a:r>
            <a:r>
              <a:rPr sz="2000" b="1" spc="-145" dirty="0">
                <a:solidFill>
                  <a:srgbClr val="C80DB3"/>
                </a:solidFill>
                <a:latin typeface="Trebuchet MS"/>
                <a:cs typeface="Trebuchet MS"/>
              </a:rPr>
              <a:t>elemen </a:t>
            </a:r>
            <a:r>
              <a:rPr sz="2000" b="1" spc="-105" dirty="0">
                <a:solidFill>
                  <a:srgbClr val="C80DB3"/>
                </a:solidFill>
                <a:latin typeface="Trebuchet MS"/>
                <a:cs typeface="Trebuchet MS"/>
              </a:rPr>
              <a:t>tersebut  </a:t>
            </a:r>
            <a:r>
              <a:rPr sz="2000" b="1" spc="-80" dirty="0">
                <a:solidFill>
                  <a:srgbClr val="C80DB3"/>
                </a:solidFill>
                <a:latin typeface="Trebuchet MS"/>
                <a:cs typeface="Trebuchet MS"/>
              </a:rPr>
              <a:t>terhadap </a:t>
            </a:r>
            <a:r>
              <a:rPr sz="2000" b="1" spc="-40" dirty="0">
                <a:solidFill>
                  <a:srgbClr val="C80DB3"/>
                </a:solidFill>
                <a:latin typeface="Trebuchet MS"/>
                <a:cs typeface="Trebuchet MS"/>
              </a:rPr>
              <a:t>suatu </a:t>
            </a:r>
            <a:r>
              <a:rPr sz="2000" b="1" spc="-55" dirty="0">
                <a:solidFill>
                  <a:srgbClr val="C80DB3"/>
                </a:solidFill>
                <a:latin typeface="Trebuchet MS"/>
                <a:cs typeface="Trebuchet MS"/>
              </a:rPr>
              <a:t>sumbu </a:t>
            </a:r>
            <a:r>
              <a:rPr sz="2000" b="1" spc="10" dirty="0">
                <a:solidFill>
                  <a:srgbClr val="C80DB3"/>
                </a:solidFill>
                <a:latin typeface="Trebuchet MS"/>
                <a:cs typeface="Trebuchet MS"/>
              </a:rPr>
              <a:t>yang</a:t>
            </a:r>
            <a:r>
              <a:rPr sz="2000" b="1" spc="-385" dirty="0">
                <a:solidFill>
                  <a:srgbClr val="C80DB3"/>
                </a:solidFill>
                <a:latin typeface="Trebuchet MS"/>
                <a:cs typeface="Trebuchet MS"/>
              </a:rPr>
              <a:t> </a:t>
            </a:r>
            <a:r>
              <a:rPr sz="2000" b="1" spc="-90" dirty="0">
                <a:solidFill>
                  <a:srgbClr val="C80DB3"/>
                </a:solidFill>
                <a:latin typeface="Trebuchet MS"/>
                <a:cs typeface="Trebuchet MS"/>
              </a:rPr>
              <a:t>ditinjau</a:t>
            </a:r>
            <a:endParaRPr sz="20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</a:pPr>
            <a:endParaRPr sz="2300">
              <a:latin typeface="Times New Roman"/>
              <a:cs typeface="Times New Roman"/>
            </a:endParaRPr>
          </a:p>
          <a:p>
            <a:pPr marL="83820">
              <a:lnSpc>
                <a:spcPct val="100000"/>
              </a:lnSpc>
              <a:spcBef>
                <a:spcPts val="1820"/>
              </a:spcBef>
            </a:pPr>
            <a:r>
              <a:rPr sz="2000" b="1" u="sng" spc="-7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Terhadap </a:t>
            </a:r>
            <a:r>
              <a:rPr sz="2000" b="1" u="sng" spc="-5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sumbu </a:t>
            </a:r>
            <a:r>
              <a:rPr sz="2000" b="1" u="sng" spc="-21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x</a:t>
            </a:r>
            <a:r>
              <a:rPr sz="2000" b="1" u="sng" spc="-29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2000" b="1" u="sng" spc="-29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:</a:t>
            </a:r>
            <a:endParaRPr sz="2000">
              <a:latin typeface="Trebuchet MS"/>
              <a:cs typeface="Trebuchet MS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375660" y="3577375"/>
            <a:ext cx="215620" cy="5628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43420" y="3622098"/>
            <a:ext cx="322821" cy="37908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545333" y="3610613"/>
            <a:ext cx="2446655" cy="39751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450" spc="-60" dirty="0">
                <a:latin typeface="Times New Roman"/>
                <a:cs typeface="Times New Roman"/>
              </a:rPr>
              <a:t>y.dA </a:t>
            </a:r>
            <a:r>
              <a:rPr sz="2450" spc="20" dirty="0">
                <a:latin typeface="Times New Roman"/>
                <a:cs typeface="Times New Roman"/>
              </a:rPr>
              <a:t>(in</a:t>
            </a:r>
            <a:r>
              <a:rPr sz="2100" spc="30" baseline="43650" dirty="0">
                <a:latin typeface="Times New Roman"/>
                <a:cs typeface="Times New Roman"/>
              </a:rPr>
              <a:t>3 </a:t>
            </a:r>
            <a:r>
              <a:rPr sz="2450" spc="-50" dirty="0">
                <a:latin typeface="Times New Roman"/>
                <a:cs typeface="Times New Roman"/>
              </a:rPr>
              <a:t>atau </a:t>
            </a:r>
            <a:r>
              <a:rPr sz="2450" spc="-10" dirty="0">
                <a:latin typeface="Times New Roman"/>
                <a:cs typeface="Times New Roman"/>
              </a:rPr>
              <a:t>mm</a:t>
            </a:r>
            <a:r>
              <a:rPr sz="2100" spc="-15" baseline="43650" dirty="0">
                <a:latin typeface="Times New Roman"/>
                <a:cs typeface="Times New Roman"/>
              </a:rPr>
              <a:t>3</a:t>
            </a:r>
            <a:r>
              <a:rPr sz="2100" spc="-277" baseline="43650" dirty="0">
                <a:latin typeface="Times New Roman"/>
                <a:cs typeface="Times New Roman"/>
              </a:rPr>
              <a:t> </a:t>
            </a:r>
            <a:r>
              <a:rPr sz="2450" dirty="0">
                <a:latin typeface="Times New Roman"/>
                <a:cs typeface="Times New Roman"/>
              </a:rPr>
              <a:t>)</a:t>
            </a:r>
            <a:endParaRPr sz="24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533137" y="3687778"/>
            <a:ext cx="474980" cy="39751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675" spc="104" baseline="13605" dirty="0">
                <a:latin typeface="Times New Roman"/>
                <a:cs typeface="Times New Roman"/>
              </a:rPr>
              <a:t>M</a:t>
            </a:r>
            <a:r>
              <a:rPr sz="1400" spc="20" dirty="0">
                <a:latin typeface="Times New Roman"/>
                <a:cs typeface="Times New Roman"/>
              </a:rPr>
              <a:t>s</a:t>
            </a:r>
            <a:r>
              <a:rPr sz="1400" spc="15" dirty="0">
                <a:latin typeface="Times New Roman"/>
                <a:cs typeface="Times New Roman"/>
              </a:rPr>
              <a:t>x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370114" y="5006125"/>
            <a:ext cx="215620" cy="5628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137874" y="5050848"/>
            <a:ext cx="322821" cy="37908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535476" y="5039363"/>
            <a:ext cx="2455545" cy="39751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450" spc="-60" dirty="0">
                <a:latin typeface="Times New Roman"/>
                <a:cs typeface="Times New Roman"/>
              </a:rPr>
              <a:t>x.dA </a:t>
            </a:r>
            <a:r>
              <a:rPr sz="2450" spc="25" dirty="0">
                <a:latin typeface="Times New Roman"/>
                <a:cs typeface="Times New Roman"/>
              </a:rPr>
              <a:t>(in</a:t>
            </a:r>
            <a:r>
              <a:rPr sz="2100" spc="37" baseline="43650" dirty="0">
                <a:latin typeface="Times New Roman"/>
                <a:cs typeface="Times New Roman"/>
              </a:rPr>
              <a:t>3 </a:t>
            </a:r>
            <a:r>
              <a:rPr sz="2450" spc="-50" dirty="0">
                <a:latin typeface="Times New Roman"/>
                <a:cs typeface="Times New Roman"/>
              </a:rPr>
              <a:t>atau </a:t>
            </a:r>
            <a:r>
              <a:rPr sz="2450" spc="-10" dirty="0">
                <a:latin typeface="Times New Roman"/>
                <a:cs typeface="Times New Roman"/>
              </a:rPr>
              <a:t>mm</a:t>
            </a:r>
            <a:r>
              <a:rPr sz="2100" spc="-15" baseline="43650" dirty="0">
                <a:latin typeface="Times New Roman"/>
                <a:cs typeface="Times New Roman"/>
              </a:rPr>
              <a:t>3</a:t>
            </a:r>
            <a:r>
              <a:rPr sz="2100" spc="-202" baseline="43650" dirty="0">
                <a:latin typeface="Times New Roman"/>
                <a:cs typeface="Times New Roman"/>
              </a:rPr>
              <a:t> </a:t>
            </a:r>
            <a:r>
              <a:rPr sz="2450" dirty="0">
                <a:latin typeface="Times New Roman"/>
                <a:cs typeface="Times New Roman"/>
              </a:rPr>
              <a:t>)</a:t>
            </a:r>
            <a:endParaRPr sz="245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64819" y="4540758"/>
            <a:ext cx="2201545" cy="9734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00"/>
              </a:spcBef>
            </a:pPr>
            <a:r>
              <a:rPr sz="2000" b="1" u="sng" spc="-7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Terhadap </a:t>
            </a:r>
            <a:r>
              <a:rPr sz="2000" b="1" u="sng" spc="-5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sumbu </a:t>
            </a:r>
            <a:r>
              <a:rPr sz="2000" b="1" u="sng" spc="3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y</a:t>
            </a:r>
            <a:r>
              <a:rPr sz="2000" b="1" u="sng" spc="-33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2000" b="1" u="sng" spc="-29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:</a:t>
            </a:r>
            <a:endParaRPr sz="20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800">
              <a:latin typeface="Times New Roman"/>
              <a:cs typeface="Times New Roman"/>
            </a:endParaRPr>
          </a:p>
          <a:p>
            <a:pPr marR="62865" algn="r">
              <a:lnSpc>
                <a:spcPct val="100000"/>
              </a:lnSpc>
            </a:pPr>
            <a:r>
              <a:rPr sz="3675" spc="104" baseline="13605" dirty="0">
                <a:latin typeface="Times New Roman"/>
                <a:cs typeface="Times New Roman"/>
              </a:rPr>
              <a:t>M</a:t>
            </a:r>
            <a:r>
              <a:rPr sz="1400" spc="20" dirty="0">
                <a:latin typeface="Times New Roman"/>
                <a:cs typeface="Times New Roman"/>
              </a:rPr>
              <a:t>s</a:t>
            </a:r>
            <a:r>
              <a:rPr sz="1400" spc="15" dirty="0">
                <a:latin typeface="Times New Roman"/>
                <a:cs typeface="Times New Roman"/>
              </a:rPr>
              <a:t>y</a:t>
            </a:r>
            <a:endParaRPr sz="1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50240" y="449706"/>
            <a:ext cx="3716654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i="0" spc="-165" dirty="0">
                <a:latin typeface="Trebuchet MS"/>
                <a:cs typeface="Trebuchet MS"/>
              </a:rPr>
              <a:t>Titik </a:t>
            </a:r>
            <a:r>
              <a:rPr sz="2800" b="1" i="0" dirty="0">
                <a:latin typeface="Trebuchet MS"/>
                <a:cs typeface="Trebuchet MS"/>
              </a:rPr>
              <a:t>Pusat </a:t>
            </a:r>
            <a:r>
              <a:rPr sz="2800" b="1" i="0" spc="-70" dirty="0">
                <a:latin typeface="Trebuchet MS"/>
                <a:cs typeface="Trebuchet MS"/>
              </a:rPr>
              <a:t>Berat</a:t>
            </a:r>
            <a:r>
              <a:rPr sz="2800" b="1" i="0" spc="-380" dirty="0">
                <a:latin typeface="Trebuchet MS"/>
                <a:cs typeface="Trebuchet MS"/>
              </a:rPr>
              <a:t> </a:t>
            </a:r>
            <a:r>
              <a:rPr sz="2800" b="1" i="0" spc="-30" dirty="0">
                <a:latin typeface="Trebuchet MS"/>
                <a:cs typeface="Trebuchet MS"/>
              </a:rPr>
              <a:t>Benda</a:t>
            </a:r>
            <a:endParaRPr sz="2800">
              <a:latin typeface="Trebuchet MS"/>
              <a:cs typeface="Trebuchet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643501" y="2571750"/>
            <a:ext cx="3924554" cy="2286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18936" y="4778736"/>
            <a:ext cx="130175" cy="0"/>
          </a:xfrm>
          <a:custGeom>
            <a:avLst/>
            <a:gdLst/>
            <a:ahLst/>
            <a:cxnLst/>
            <a:rect l="l" t="t" r="r" b="b"/>
            <a:pathLst>
              <a:path w="130175">
                <a:moveTo>
                  <a:pt x="0" y="0"/>
                </a:moveTo>
                <a:lnTo>
                  <a:pt x="129808" y="0"/>
                </a:lnTo>
              </a:path>
            </a:pathLst>
          </a:custGeom>
          <a:ln w="110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293139" y="4778736"/>
            <a:ext cx="147955" cy="0"/>
          </a:xfrm>
          <a:custGeom>
            <a:avLst/>
            <a:gdLst/>
            <a:ahLst/>
            <a:cxnLst/>
            <a:rect l="l" t="t" r="r" b="b"/>
            <a:pathLst>
              <a:path w="147955">
                <a:moveTo>
                  <a:pt x="0" y="0"/>
                </a:moveTo>
                <a:lnTo>
                  <a:pt x="147543" y="0"/>
                </a:lnTo>
              </a:path>
            </a:pathLst>
          </a:custGeom>
          <a:ln w="110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15386" y="1095501"/>
            <a:ext cx="7879715" cy="455676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18745" marR="5080" indent="444500" algn="just">
              <a:lnSpc>
                <a:spcPct val="100000"/>
              </a:lnSpc>
              <a:spcBef>
                <a:spcPts val="105"/>
              </a:spcBef>
            </a:pPr>
            <a:r>
              <a:rPr sz="2000" b="1" spc="-120" dirty="0">
                <a:latin typeface="Trebuchet MS"/>
                <a:cs typeface="Trebuchet MS"/>
              </a:rPr>
              <a:t>Titik </a:t>
            </a:r>
            <a:r>
              <a:rPr sz="2000" b="1" spc="-45" dirty="0">
                <a:latin typeface="Trebuchet MS"/>
                <a:cs typeface="Trebuchet MS"/>
              </a:rPr>
              <a:t>pusat </a:t>
            </a:r>
            <a:r>
              <a:rPr sz="2000" b="1" spc="-105" dirty="0">
                <a:latin typeface="Trebuchet MS"/>
                <a:cs typeface="Trebuchet MS"/>
              </a:rPr>
              <a:t>berat </a:t>
            </a:r>
            <a:r>
              <a:rPr sz="2000" b="1" spc="-50" dirty="0">
                <a:latin typeface="Trebuchet MS"/>
                <a:cs typeface="Trebuchet MS"/>
              </a:rPr>
              <a:t>suatu </a:t>
            </a:r>
            <a:r>
              <a:rPr sz="2000" b="1" spc="-65" dirty="0">
                <a:latin typeface="Trebuchet MS"/>
                <a:cs typeface="Trebuchet MS"/>
              </a:rPr>
              <a:t>penampang dapat </a:t>
            </a:r>
            <a:r>
              <a:rPr sz="2000" b="1" spc="-60" dirty="0">
                <a:latin typeface="Trebuchet MS"/>
                <a:cs typeface="Trebuchet MS"/>
              </a:rPr>
              <a:t>dinyatakan </a:t>
            </a:r>
            <a:r>
              <a:rPr sz="2000" b="1" spc="-25" dirty="0">
                <a:latin typeface="Trebuchet MS"/>
                <a:cs typeface="Trebuchet MS"/>
              </a:rPr>
              <a:t>sebagai </a:t>
            </a:r>
            <a:r>
              <a:rPr sz="2000" b="1" spc="-135" dirty="0">
                <a:latin typeface="Trebuchet MS"/>
                <a:cs typeface="Trebuchet MS"/>
              </a:rPr>
              <a:t>titik  </a:t>
            </a:r>
            <a:r>
              <a:rPr sz="2000" b="1" spc="-60" dirty="0">
                <a:latin typeface="Trebuchet MS"/>
                <a:cs typeface="Trebuchet MS"/>
              </a:rPr>
              <a:t>tangkap </a:t>
            </a:r>
            <a:r>
              <a:rPr sz="2000" b="1" spc="-95" dirty="0">
                <a:latin typeface="Trebuchet MS"/>
                <a:cs typeface="Trebuchet MS"/>
              </a:rPr>
              <a:t>resultante </a:t>
            </a:r>
            <a:r>
              <a:rPr sz="2000" b="1" spc="20" dirty="0">
                <a:latin typeface="Trebuchet MS"/>
                <a:cs typeface="Trebuchet MS"/>
              </a:rPr>
              <a:t>gaya </a:t>
            </a:r>
            <a:r>
              <a:rPr sz="2000" b="1" spc="-65" dirty="0">
                <a:latin typeface="Trebuchet MS"/>
                <a:cs typeface="Trebuchet MS"/>
              </a:rPr>
              <a:t>dalam </a:t>
            </a:r>
            <a:r>
              <a:rPr sz="2000" b="1" spc="-45" dirty="0">
                <a:latin typeface="Trebuchet MS"/>
                <a:cs typeface="Trebuchet MS"/>
              </a:rPr>
              <a:t>arah </a:t>
            </a:r>
            <a:r>
              <a:rPr sz="2000" b="1" spc="-65" dirty="0">
                <a:latin typeface="Trebuchet MS"/>
                <a:cs typeface="Trebuchet MS"/>
              </a:rPr>
              <a:t>horizontal </a:t>
            </a:r>
            <a:r>
              <a:rPr sz="2000" b="1" spc="-55" dirty="0">
                <a:latin typeface="Trebuchet MS"/>
                <a:cs typeface="Trebuchet MS"/>
              </a:rPr>
              <a:t>dan </a:t>
            </a:r>
            <a:r>
              <a:rPr sz="2000" b="1" spc="-95" dirty="0">
                <a:latin typeface="Trebuchet MS"/>
                <a:cs typeface="Trebuchet MS"/>
              </a:rPr>
              <a:t>vertikal </a:t>
            </a:r>
            <a:r>
              <a:rPr sz="2000" b="1" spc="-75" dirty="0">
                <a:latin typeface="Trebuchet MS"/>
                <a:cs typeface="Trebuchet MS"/>
              </a:rPr>
              <a:t>atau  </a:t>
            </a:r>
            <a:r>
              <a:rPr sz="2000" b="1" spc="-45" dirty="0">
                <a:latin typeface="Trebuchet MS"/>
                <a:cs typeface="Trebuchet MS"/>
              </a:rPr>
              <a:t>suatu </a:t>
            </a:r>
            <a:r>
              <a:rPr sz="2000" b="1" spc="-130" dirty="0">
                <a:latin typeface="Trebuchet MS"/>
                <a:cs typeface="Trebuchet MS"/>
              </a:rPr>
              <a:t>titik </a:t>
            </a:r>
            <a:r>
              <a:rPr sz="2000" b="1" spc="-70" dirty="0">
                <a:latin typeface="Trebuchet MS"/>
                <a:cs typeface="Trebuchet MS"/>
              </a:rPr>
              <a:t>dimana </a:t>
            </a:r>
            <a:r>
              <a:rPr sz="2000" b="1" spc="-75" dirty="0">
                <a:latin typeface="Trebuchet MS"/>
                <a:cs typeface="Trebuchet MS"/>
              </a:rPr>
              <a:t>semua </a:t>
            </a:r>
            <a:r>
              <a:rPr sz="2000" b="1" spc="-105" dirty="0">
                <a:latin typeface="Trebuchet MS"/>
                <a:cs typeface="Trebuchet MS"/>
              </a:rPr>
              <a:t>berat </a:t>
            </a:r>
            <a:r>
              <a:rPr sz="2000" b="1" spc="-80" dirty="0">
                <a:latin typeface="Trebuchet MS"/>
                <a:cs typeface="Trebuchet MS"/>
              </a:rPr>
              <a:t>terpusat </a:t>
            </a:r>
            <a:r>
              <a:rPr sz="2000" b="1" spc="-30" dirty="0">
                <a:latin typeface="Trebuchet MS"/>
                <a:cs typeface="Trebuchet MS"/>
              </a:rPr>
              <a:t>pada </a:t>
            </a:r>
            <a:r>
              <a:rPr sz="2000" b="1" spc="-130" dirty="0">
                <a:latin typeface="Trebuchet MS"/>
                <a:cs typeface="Trebuchet MS"/>
              </a:rPr>
              <a:t>titik </a:t>
            </a:r>
            <a:r>
              <a:rPr sz="2000" b="1" spc="-125" dirty="0">
                <a:latin typeface="Trebuchet MS"/>
                <a:cs typeface="Trebuchet MS"/>
              </a:rPr>
              <a:t>tersebut. </a:t>
            </a:r>
            <a:r>
              <a:rPr sz="2000" b="1" spc="-55" dirty="0">
                <a:latin typeface="Trebuchet MS"/>
                <a:cs typeface="Trebuchet MS"/>
              </a:rPr>
              <a:t>Koordinat  </a:t>
            </a:r>
            <a:r>
              <a:rPr sz="2000" b="1" spc="-210" dirty="0">
                <a:latin typeface="Trebuchet MS"/>
                <a:cs typeface="Trebuchet MS"/>
              </a:rPr>
              <a:t>x </a:t>
            </a:r>
            <a:r>
              <a:rPr sz="2000" b="1" spc="-45" dirty="0">
                <a:latin typeface="Trebuchet MS"/>
                <a:cs typeface="Trebuchet MS"/>
              </a:rPr>
              <a:t>dan </a:t>
            </a:r>
            <a:r>
              <a:rPr sz="2000" b="1" spc="35" dirty="0">
                <a:latin typeface="Trebuchet MS"/>
                <a:cs typeface="Trebuchet MS"/>
              </a:rPr>
              <a:t>y </a:t>
            </a:r>
            <a:r>
              <a:rPr sz="2000" b="1" spc="-40" dirty="0">
                <a:latin typeface="Trebuchet MS"/>
                <a:cs typeface="Trebuchet MS"/>
              </a:rPr>
              <a:t>dari </a:t>
            </a:r>
            <a:r>
              <a:rPr sz="2000" b="1" spc="-45" dirty="0">
                <a:latin typeface="Trebuchet MS"/>
                <a:cs typeface="Trebuchet MS"/>
              </a:rPr>
              <a:t>pusat </a:t>
            </a:r>
            <a:r>
              <a:rPr sz="2000" b="1" spc="-105" dirty="0">
                <a:latin typeface="Trebuchet MS"/>
                <a:cs typeface="Trebuchet MS"/>
              </a:rPr>
              <a:t>berat </a:t>
            </a:r>
            <a:r>
              <a:rPr sz="2000" b="1" spc="-35" dirty="0">
                <a:latin typeface="Trebuchet MS"/>
                <a:cs typeface="Trebuchet MS"/>
              </a:rPr>
              <a:t>sama </a:t>
            </a:r>
            <a:r>
              <a:rPr sz="2000" b="1" spc="-55" dirty="0">
                <a:latin typeface="Trebuchet MS"/>
                <a:cs typeface="Trebuchet MS"/>
              </a:rPr>
              <a:t>dengan </a:t>
            </a:r>
            <a:r>
              <a:rPr sz="2000" b="1" spc="-140" dirty="0">
                <a:latin typeface="Trebuchet MS"/>
                <a:cs typeface="Trebuchet MS"/>
              </a:rPr>
              <a:t>momen </a:t>
            </a:r>
            <a:r>
              <a:rPr sz="2000" b="1" spc="-45" dirty="0">
                <a:latin typeface="Trebuchet MS"/>
                <a:cs typeface="Trebuchet MS"/>
              </a:rPr>
              <a:t>statis </a:t>
            </a:r>
            <a:r>
              <a:rPr sz="2000" b="1" spc="-30" dirty="0">
                <a:latin typeface="Trebuchet MS"/>
                <a:cs typeface="Trebuchet MS"/>
              </a:rPr>
              <a:t>dibagi </a:t>
            </a:r>
            <a:r>
              <a:rPr sz="2000" b="1" spc="-55" dirty="0">
                <a:latin typeface="Trebuchet MS"/>
                <a:cs typeface="Trebuchet MS"/>
              </a:rPr>
              <a:t>dengan  </a:t>
            </a:r>
            <a:r>
              <a:rPr sz="2000" b="1" spc="5" dirty="0">
                <a:latin typeface="Trebuchet MS"/>
                <a:cs typeface="Trebuchet MS"/>
              </a:rPr>
              <a:t>luas</a:t>
            </a:r>
            <a:r>
              <a:rPr sz="2000" b="1" spc="-150" dirty="0">
                <a:latin typeface="Trebuchet MS"/>
                <a:cs typeface="Trebuchet MS"/>
              </a:rPr>
              <a:t> </a:t>
            </a:r>
            <a:r>
              <a:rPr sz="2000" b="1" spc="-60" dirty="0">
                <a:latin typeface="Trebuchet MS"/>
                <a:cs typeface="Trebuchet MS"/>
              </a:rPr>
              <a:t>penampang</a:t>
            </a:r>
            <a:endParaRPr sz="2000">
              <a:latin typeface="Trebuchet MS"/>
              <a:cs typeface="Trebuchet MS"/>
            </a:endParaRPr>
          </a:p>
          <a:p>
            <a:pPr marL="5211445">
              <a:lnSpc>
                <a:spcPts val="1680"/>
              </a:lnSpc>
            </a:pPr>
            <a:r>
              <a:rPr sz="2700" spc="-7" baseline="-35493" dirty="0">
                <a:latin typeface="Arial"/>
                <a:cs typeface="Arial"/>
              </a:rPr>
              <a:t>M</a:t>
            </a:r>
            <a:r>
              <a:rPr sz="1800" spc="-7" baseline="-53240" dirty="0">
                <a:latin typeface="Arial"/>
                <a:cs typeface="Arial"/>
              </a:rPr>
              <a:t>1 </a:t>
            </a:r>
            <a:r>
              <a:rPr sz="2700" baseline="-16975" dirty="0">
                <a:latin typeface="Arial"/>
                <a:cs typeface="Arial"/>
              </a:rPr>
              <a:t>M</a:t>
            </a:r>
            <a:r>
              <a:rPr sz="1800" baseline="-25462" dirty="0">
                <a:latin typeface="Arial"/>
                <a:cs typeface="Arial"/>
              </a:rPr>
              <a:t>2</a:t>
            </a:r>
            <a:r>
              <a:rPr sz="1800" spc="427" baseline="-25462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M</a:t>
            </a:r>
            <a:r>
              <a:rPr sz="1200" spc="-5" dirty="0">
                <a:latin typeface="Arial"/>
                <a:cs typeface="Arial"/>
              </a:rPr>
              <a:t>3</a:t>
            </a:r>
            <a:endParaRPr sz="1200">
              <a:latin typeface="Arial"/>
              <a:cs typeface="Arial"/>
            </a:endParaRPr>
          </a:p>
          <a:p>
            <a:pPr marL="46990">
              <a:lnSpc>
                <a:spcPct val="100000"/>
              </a:lnSpc>
              <a:spcBef>
                <a:spcPts val="384"/>
              </a:spcBef>
            </a:pPr>
            <a:r>
              <a:rPr sz="2000" b="1" spc="-75" dirty="0">
                <a:latin typeface="Trebuchet MS"/>
                <a:cs typeface="Trebuchet MS"/>
              </a:rPr>
              <a:t>Dimana:</a:t>
            </a:r>
            <a:endParaRPr sz="2000">
              <a:latin typeface="Trebuchet MS"/>
              <a:cs typeface="Trebuchet MS"/>
            </a:endParaRPr>
          </a:p>
          <a:p>
            <a:pPr marL="46990">
              <a:lnSpc>
                <a:spcPct val="100000"/>
              </a:lnSpc>
            </a:pPr>
            <a:r>
              <a:rPr sz="2000" b="1" spc="-290" dirty="0">
                <a:latin typeface="Trebuchet MS"/>
                <a:cs typeface="Trebuchet MS"/>
              </a:rPr>
              <a:t>m</a:t>
            </a:r>
            <a:r>
              <a:rPr sz="1400" b="1" spc="-290" dirty="0">
                <a:latin typeface="Trebuchet MS"/>
                <a:cs typeface="Trebuchet MS"/>
              </a:rPr>
              <a:t>1</a:t>
            </a:r>
            <a:r>
              <a:rPr sz="2000" b="1" spc="-290" dirty="0">
                <a:latin typeface="Trebuchet MS"/>
                <a:cs typeface="Trebuchet MS"/>
              </a:rPr>
              <a:t>, </a:t>
            </a:r>
            <a:r>
              <a:rPr sz="2000" b="1" spc="-210" dirty="0">
                <a:latin typeface="Trebuchet MS"/>
                <a:cs typeface="Trebuchet MS"/>
              </a:rPr>
              <a:t>m</a:t>
            </a:r>
            <a:r>
              <a:rPr sz="1400" b="1" spc="-210" dirty="0">
                <a:latin typeface="Trebuchet MS"/>
                <a:cs typeface="Trebuchet MS"/>
              </a:rPr>
              <a:t>2</a:t>
            </a:r>
            <a:r>
              <a:rPr sz="2000" b="1" spc="-210" dirty="0">
                <a:latin typeface="Trebuchet MS"/>
                <a:cs typeface="Trebuchet MS"/>
              </a:rPr>
              <a:t>, </a:t>
            </a:r>
            <a:r>
              <a:rPr sz="2000" b="1" spc="-165" dirty="0">
                <a:latin typeface="Trebuchet MS"/>
                <a:cs typeface="Trebuchet MS"/>
              </a:rPr>
              <a:t>m</a:t>
            </a:r>
            <a:r>
              <a:rPr sz="1400" b="1" spc="-165" dirty="0">
                <a:latin typeface="Trebuchet MS"/>
                <a:cs typeface="Trebuchet MS"/>
              </a:rPr>
              <a:t>3 </a:t>
            </a:r>
            <a:r>
              <a:rPr sz="2000" b="1" spc="-390" dirty="0">
                <a:latin typeface="Trebuchet MS"/>
                <a:cs typeface="Trebuchet MS"/>
              </a:rPr>
              <a:t>= </a:t>
            </a:r>
            <a:r>
              <a:rPr sz="2000" b="1" dirty="0">
                <a:latin typeface="Trebuchet MS"/>
                <a:cs typeface="Trebuchet MS"/>
              </a:rPr>
              <a:t>massa</a:t>
            </a:r>
            <a:r>
              <a:rPr sz="2000" b="1" spc="-370" dirty="0">
                <a:latin typeface="Trebuchet MS"/>
                <a:cs typeface="Trebuchet MS"/>
              </a:rPr>
              <a:t> </a:t>
            </a:r>
            <a:r>
              <a:rPr sz="2000" b="1" spc="10" dirty="0">
                <a:latin typeface="Trebuchet MS"/>
                <a:cs typeface="Trebuchet MS"/>
              </a:rPr>
              <a:t>pias</a:t>
            </a:r>
            <a:endParaRPr sz="2000">
              <a:latin typeface="Trebuchet MS"/>
              <a:cs typeface="Trebuchet MS"/>
            </a:endParaRPr>
          </a:p>
          <a:p>
            <a:pPr marL="46990">
              <a:lnSpc>
                <a:spcPct val="100000"/>
              </a:lnSpc>
            </a:pPr>
            <a:r>
              <a:rPr sz="2000" b="1" spc="-290" dirty="0">
                <a:latin typeface="Trebuchet MS"/>
                <a:cs typeface="Trebuchet MS"/>
              </a:rPr>
              <a:t>x</a:t>
            </a:r>
            <a:r>
              <a:rPr sz="1400" b="1" spc="-290" dirty="0">
                <a:latin typeface="Trebuchet MS"/>
                <a:cs typeface="Trebuchet MS"/>
              </a:rPr>
              <a:t>1</a:t>
            </a:r>
            <a:r>
              <a:rPr sz="2000" b="1" spc="-290" dirty="0">
                <a:latin typeface="Trebuchet MS"/>
                <a:cs typeface="Trebuchet MS"/>
              </a:rPr>
              <a:t>, </a:t>
            </a:r>
            <a:r>
              <a:rPr sz="2000" b="1" spc="-210" dirty="0">
                <a:latin typeface="Trebuchet MS"/>
                <a:cs typeface="Trebuchet MS"/>
              </a:rPr>
              <a:t>x</a:t>
            </a:r>
            <a:r>
              <a:rPr sz="1400" b="1" spc="-210" dirty="0">
                <a:latin typeface="Trebuchet MS"/>
                <a:cs typeface="Trebuchet MS"/>
              </a:rPr>
              <a:t>2</a:t>
            </a:r>
            <a:r>
              <a:rPr sz="2000" b="1" spc="-210" dirty="0">
                <a:latin typeface="Trebuchet MS"/>
                <a:cs typeface="Trebuchet MS"/>
              </a:rPr>
              <a:t>, </a:t>
            </a:r>
            <a:r>
              <a:rPr sz="2000" b="1" spc="-160" dirty="0">
                <a:latin typeface="Trebuchet MS"/>
                <a:cs typeface="Trebuchet MS"/>
              </a:rPr>
              <a:t>x</a:t>
            </a:r>
            <a:r>
              <a:rPr sz="1400" b="1" spc="-160" dirty="0">
                <a:latin typeface="Trebuchet MS"/>
                <a:cs typeface="Trebuchet MS"/>
              </a:rPr>
              <a:t>3 </a:t>
            </a:r>
            <a:r>
              <a:rPr sz="2000" b="1" spc="-390" dirty="0">
                <a:latin typeface="Trebuchet MS"/>
                <a:cs typeface="Trebuchet MS"/>
              </a:rPr>
              <a:t>= </a:t>
            </a:r>
            <a:r>
              <a:rPr sz="2000" b="1" spc="-90" dirty="0">
                <a:latin typeface="Trebuchet MS"/>
                <a:cs typeface="Trebuchet MS"/>
              </a:rPr>
              <a:t>jarak </a:t>
            </a:r>
            <a:r>
              <a:rPr sz="2000" b="1" spc="-5" dirty="0">
                <a:latin typeface="Trebuchet MS"/>
                <a:cs typeface="Trebuchet MS"/>
              </a:rPr>
              <a:t>massa</a:t>
            </a:r>
            <a:r>
              <a:rPr sz="2000" b="1" spc="-190" dirty="0">
                <a:latin typeface="Trebuchet MS"/>
                <a:cs typeface="Trebuchet MS"/>
              </a:rPr>
              <a:t> </a:t>
            </a:r>
            <a:r>
              <a:rPr sz="2000" b="1" spc="-80" dirty="0">
                <a:latin typeface="Trebuchet MS"/>
                <a:cs typeface="Trebuchet MS"/>
              </a:rPr>
              <a:t>terhadap</a:t>
            </a:r>
            <a:endParaRPr sz="2000">
              <a:latin typeface="Trebuchet MS"/>
              <a:cs typeface="Trebuchet MS"/>
            </a:endParaRPr>
          </a:p>
          <a:p>
            <a:pPr marL="46990">
              <a:lnSpc>
                <a:spcPct val="100000"/>
              </a:lnSpc>
            </a:pPr>
            <a:r>
              <a:rPr sz="2000" b="1" spc="-125" dirty="0">
                <a:latin typeface="Trebuchet MS"/>
                <a:cs typeface="Trebuchet MS"/>
              </a:rPr>
              <a:t>titik </a:t>
            </a:r>
            <a:r>
              <a:rPr sz="2000" b="1" spc="-35" dirty="0">
                <a:latin typeface="Trebuchet MS"/>
                <a:cs typeface="Trebuchet MS"/>
              </a:rPr>
              <a:t>pusat </a:t>
            </a:r>
            <a:r>
              <a:rPr sz="2000" b="1" spc="-80" dirty="0">
                <a:latin typeface="Trebuchet MS"/>
                <a:cs typeface="Trebuchet MS"/>
              </a:rPr>
              <a:t>O </a:t>
            </a:r>
            <a:r>
              <a:rPr sz="2000" b="1" spc="-20" dirty="0">
                <a:latin typeface="Trebuchet MS"/>
                <a:cs typeface="Trebuchet MS"/>
              </a:rPr>
              <a:t>pada </a:t>
            </a:r>
            <a:r>
              <a:rPr sz="2000" b="1" spc="-55" dirty="0">
                <a:latin typeface="Trebuchet MS"/>
                <a:cs typeface="Trebuchet MS"/>
              </a:rPr>
              <a:t>sumbu</a:t>
            </a:r>
            <a:r>
              <a:rPr sz="2000" b="1" spc="-375" dirty="0">
                <a:latin typeface="Trebuchet MS"/>
                <a:cs typeface="Trebuchet MS"/>
              </a:rPr>
              <a:t> </a:t>
            </a:r>
            <a:r>
              <a:rPr sz="2000" b="1" spc="-210" dirty="0">
                <a:latin typeface="Trebuchet MS"/>
                <a:cs typeface="Trebuchet MS"/>
              </a:rPr>
              <a:t>x</a:t>
            </a:r>
            <a:endParaRPr sz="2000">
              <a:latin typeface="Trebuchet MS"/>
              <a:cs typeface="Trebuchet MS"/>
            </a:endParaRPr>
          </a:p>
          <a:p>
            <a:pPr marL="46990" marR="4078604">
              <a:lnSpc>
                <a:spcPct val="100000"/>
              </a:lnSpc>
            </a:pPr>
            <a:r>
              <a:rPr sz="2000" b="1" spc="-210" dirty="0">
                <a:latin typeface="Trebuchet MS"/>
                <a:cs typeface="Trebuchet MS"/>
              </a:rPr>
              <a:t>y</a:t>
            </a:r>
            <a:r>
              <a:rPr sz="1400" b="1" spc="-210" dirty="0">
                <a:latin typeface="Trebuchet MS"/>
                <a:cs typeface="Trebuchet MS"/>
              </a:rPr>
              <a:t>1</a:t>
            </a:r>
            <a:r>
              <a:rPr sz="2000" b="1" spc="-210" dirty="0">
                <a:latin typeface="Trebuchet MS"/>
                <a:cs typeface="Trebuchet MS"/>
              </a:rPr>
              <a:t>, </a:t>
            </a:r>
            <a:r>
              <a:rPr sz="2000" b="1" spc="-140" dirty="0">
                <a:latin typeface="Trebuchet MS"/>
                <a:cs typeface="Trebuchet MS"/>
              </a:rPr>
              <a:t>y</a:t>
            </a:r>
            <a:r>
              <a:rPr sz="1400" b="1" spc="-140" dirty="0">
                <a:latin typeface="Trebuchet MS"/>
                <a:cs typeface="Trebuchet MS"/>
              </a:rPr>
              <a:t>2</a:t>
            </a:r>
            <a:r>
              <a:rPr sz="2000" b="1" spc="-140" dirty="0">
                <a:latin typeface="Trebuchet MS"/>
                <a:cs typeface="Trebuchet MS"/>
              </a:rPr>
              <a:t>, </a:t>
            </a:r>
            <a:r>
              <a:rPr sz="2000" b="1" spc="-50" dirty="0">
                <a:latin typeface="Trebuchet MS"/>
                <a:cs typeface="Trebuchet MS"/>
              </a:rPr>
              <a:t>y</a:t>
            </a:r>
            <a:r>
              <a:rPr sz="1400" b="1" spc="-50" dirty="0">
                <a:latin typeface="Trebuchet MS"/>
                <a:cs typeface="Trebuchet MS"/>
              </a:rPr>
              <a:t>3 </a:t>
            </a:r>
            <a:r>
              <a:rPr sz="2000" b="1" spc="-390" dirty="0">
                <a:latin typeface="Trebuchet MS"/>
                <a:cs typeface="Trebuchet MS"/>
              </a:rPr>
              <a:t>= </a:t>
            </a:r>
            <a:r>
              <a:rPr sz="2000" b="1" spc="-90" dirty="0">
                <a:latin typeface="Trebuchet MS"/>
                <a:cs typeface="Trebuchet MS"/>
              </a:rPr>
              <a:t>jarak </a:t>
            </a:r>
            <a:r>
              <a:rPr sz="2000" b="1" spc="-5" dirty="0">
                <a:latin typeface="Trebuchet MS"/>
                <a:cs typeface="Trebuchet MS"/>
              </a:rPr>
              <a:t>massa </a:t>
            </a:r>
            <a:r>
              <a:rPr sz="2000" b="1" spc="-85" dirty="0">
                <a:latin typeface="Trebuchet MS"/>
                <a:cs typeface="Trebuchet MS"/>
              </a:rPr>
              <a:t>terhadap  </a:t>
            </a:r>
            <a:r>
              <a:rPr sz="2000" b="1" spc="-125" dirty="0">
                <a:latin typeface="Trebuchet MS"/>
                <a:cs typeface="Trebuchet MS"/>
              </a:rPr>
              <a:t>titik </a:t>
            </a:r>
            <a:r>
              <a:rPr sz="2000" b="1" spc="-35" dirty="0">
                <a:latin typeface="Trebuchet MS"/>
                <a:cs typeface="Trebuchet MS"/>
              </a:rPr>
              <a:t>pusat </a:t>
            </a:r>
            <a:r>
              <a:rPr sz="2000" b="1" spc="-80" dirty="0">
                <a:latin typeface="Trebuchet MS"/>
                <a:cs typeface="Trebuchet MS"/>
              </a:rPr>
              <a:t>O </a:t>
            </a:r>
            <a:r>
              <a:rPr sz="2000" b="1" spc="-20" dirty="0">
                <a:latin typeface="Trebuchet MS"/>
                <a:cs typeface="Trebuchet MS"/>
              </a:rPr>
              <a:t>pada </a:t>
            </a:r>
            <a:r>
              <a:rPr sz="2000" b="1" spc="-55" dirty="0">
                <a:latin typeface="Trebuchet MS"/>
                <a:cs typeface="Trebuchet MS"/>
              </a:rPr>
              <a:t>sumbu</a:t>
            </a:r>
            <a:r>
              <a:rPr sz="2000" b="1" spc="-395" dirty="0">
                <a:latin typeface="Trebuchet MS"/>
                <a:cs typeface="Trebuchet MS"/>
              </a:rPr>
              <a:t> </a:t>
            </a:r>
            <a:r>
              <a:rPr sz="2000" b="1" spc="35" dirty="0">
                <a:latin typeface="Trebuchet MS"/>
                <a:cs typeface="Trebuchet MS"/>
              </a:rPr>
              <a:t>y</a:t>
            </a:r>
            <a:endParaRPr sz="2000">
              <a:latin typeface="Trebuchet MS"/>
              <a:cs typeface="Trebuchet MS"/>
            </a:endParaRPr>
          </a:p>
          <a:p>
            <a:pPr marL="12700">
              <a:lnSpc>
                <a:spcPts val="2415"/>
              </a:lnSpc>
              <a:tabLst>
                <a:tab pos="962025" algn="l"/>
                <a:tab pos="1188720" algn="l"/>
                <a:tab pos="3114040" algn="l"/>
              </a:tabLst>
            </a:pPr>
            <a:r>
              <a:rPr sz="3225" i="1" spc="112" baseline="-11627" dirty="0">
                <a:latin typeface="Times New Roman"/>
                <a:cs typeface="Times New Roman"/>
              </a:rPr>
              <a:t>x</a:t>
            </a:r>
            <a:r>
              <a:rPr sz="3225" i="1" spc="-195" baseline="-11627" dirty="0">
                <a:latin typeface="Times New Roman"/>
                <a:cs typeface="Times New Roman"/>
              </a:rPr>
              <a:t> </a:t>
            </a:r>
            <a:r>
              <a:rPr sz="3225" spc="22" baseline="-11627" dirty="0">
                <a:latin typeface="Times New Roman"/>
                <a:cs typeface="Times New Roman"/>
              </a:rPr>
              <a:t>dan</a:t>
            </a:r>
            <a:r>
              <a:rPr sz="3225" spc="412" baseline="-11627" dirty="0">
                <a:latin typeface="Times New Roman"/>
                <a:cs typeface="Times New Roman"/>
              </a:rPr>
              <a:t> </a:t>
            </a:r>
            <a:r>
              <a:rPr sz="3225" i="1" spc="112" baseline="-11627" dirty="0">
                <a:latin typeface="Times New Roman"/>
                <a:cs typeface="Times New Roman"/>
              </a:rPr>
              <a:t>y	</a:t>
            </a:r>
            <a:r>
              <a:rPr sz="2000" b="1" spc="-390" dirty="0">
                <a:latin typeface="Trebuchet MS"/>
                <a:cs typeface="Trebuchet MS"/>
              </a:rPr>
              <a:t>=	</a:t>
            </a:r>
            <a:r>
              <a:rPr sz="2000" b="1" spc="-85" dirty="0">
                <a:latin typeface="Trebuchet MS"/>
                <a:cs typeface="Trebuchet MS"/>
              </a:rPr>
              <a:t>jarak</a:t>
            </a:r>
            <a:r>
              <a:rPr sz="2000" b="1" spc="400" dirty="0">
                <a:latin typeface="Trebuchet MS"/>
                <a:cs typeface="Trebuchet MS"/>
              </a:rPr>
              <a:t> </a:t>
            </a:r>
            <a:r>
              <a:rPr sz="2000" b="1" spc="-130" dirty="0">
                <a:latin typeface="Trebuchet MS"/>
                <a:cs typeface="Trebuchet MS"/>
              </a:rPr>
              <a:t>titik </a:t>
            </a:r>
            <a:r>
              <a:rPr sz="2000" b="1" spc="-85" dirty="0">
                <a:latin typeface="Trebuchet MS"/>
                <a:cs typeface="Trebuchet MS"/>
              </a:rPr>
              <a:t> </a:t>
            </a:r>
            <a:r>
              <a:rPr sz="2000" b="1" spc="-105" dirty="0">
                <a:latin typeface="Trebuchet MS"/>
                <a:cs typeface="Trebuchet MS"/>
              </a:rPr>
              <a:t>berat	</a:t>
            </a:r>
            <a:r>
              <a:rPr sz="2000" b="1" spc="-75" dirty="0">
                <a:latin typeface="Trebuchet MS"/>
                <a:cs typeface="Trebuchet MS"/>
              </a:rPr>
              <a:t>benda</a:t>
            </a:r>
            <a:endParaRPr sz="2000">
              <a:latin typeface="Trebuchet MS"/>
              <a:cs typeface="Trebuchet MS"/>
            </a:endParaRPr>
          </a:p>
          <a:p>
            <a:pPr marL="46990">
              <a:lnSpc>
                <a:spcPts val="2385"/>
              </a:lnSpc>
            </a:pPr>
            <a:r>
              <a:rPr sz="2000" b="1" spc="-80" dirty="0">
                <a:latin typeface="Trebuchet MS"/>
                <a:cs typeface="Trebuchet MS"/>
              </a:rPr>
              <a:t>terhadap </a:t>
            </a:r>
            <a:r>
              <a:rPr sz="2000" b="1" spc="-55" dirty="0">
                <a:latin typeface="Trebuchet MS"/>
                <a:cs typeface="Trebuchet MS"/>
              </a:rPr>
              <a:t>sumbu </a:t>
            </a:r>
            <a:r>
              <a:rPr sz="2000" b="1" spc="-210" dirty="0">
                <a:latin typeface="Trebuchet MS"/>
                <a:cs typeface="Trebuchet MS"/>
              </a:rPr>
              <a:t>x </a:t>
            </a:r>
            <a:r>
              <a:rPr sz="2000" b="1" spc="-45" dirty="0">
                <a:latin typeface="Trebuchet MS"/>
                <a:cs typeface="Trebuchet MS"/>
              </a:rPr>
              <a:t>dan</a:t>
            </a:r>
            <a:r>
              <a:rPr sz="2000" b="1" spc="-160" dirty="0">
                <a:latin typeface="Trebuchet MS"/>
                <a:cs typeface="Trebuchet MS"/>
              </a:rPr>
              <a:t> </a:t>
            </a:r>
            <a:r>
              <a:rPr sz="2000" b="1" spc="35" dirty="0">
                <a:latin typeface="Trebuchet MS"/>
                <a:cs typeface="Trebuchet MS"/>
              </a:rPr>
              <a:t>y</a:t>
            </a:r>
            <a:endParaRPr sz="2000">
              <a:latin typeface="Trebuchet MS"/>
              <a:cs typeface="Trebuchet MS"/>
            </a:endParaRPr>
          </a:p>
          <a:p>
            <a:pPr marL="46990">
              <a:lnSpc>
                <a:spcPct val="100000"/>
              </a:lnSpc>
              <a:tabLst>
                <a:tab pos="962025" algn="l"/>
              </a:tabLst>
            </a:pPr>
            <a:r>
              <a:rPr sz="2000" b="1" spc="50" dirty="0">
                <a:latin typeface="Trebuchet MS"/>
                <a:cs typeface="Trebuchet MS"/>
              </a:rPr>
              <a:t>M	</a:t>
            </a:r>
            <a:r>
              <a:rPr sz="2000" b="1" spc="-390" dirty="0">
                <a:latin typeface="Trebuchet MS"/>
                <a:cs typeface="Trebuchet MS"/>
              </a:rPr>
              <a:t>=</a:t>
            </a:r>
            <a:r>
              <a:rPr sz="2000" b="1" spc="-330" dirty="0">
                <a:latin typeface="Trebuchet MS"/>
                <a:cs typeface="Trebuchet MS"/>
              </a:rPr>
              <a:t> </a:t>
            </a:r>
            <a:r>
              <a:rPr sz="2000" b="1" dirty="0">
                <a:latin typeface="Arial"/>
                <a:cs typeface="Arial"/>
              </a:rPr>
              <a:t>Σm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78916" y="379603"/>
            <a:ext cx="323723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Prinsip Besaran</a:t>
            </a:r>
            <a:r>
              <a:rPr sz="2400" b="1" spc="-38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spc="-95" dirty="0">
                <a:solidFill>
                  <a:srgbClr val="6F2F9F"/>
                </a:solidFill>
                <a:latin typeface="Trebuchet MS"/>
                <a:cs typeface="Trebuchet MS"/>
              </a:rPr>
              <a:t>Momen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000250" y="1143000"/>
            <a:ext cx="4215130" cy="2168525"/>
          </a:xfrm>
          <a:custGeom>
            <a:avLst/>
            <a:gdLst/>
            <a:ahLst/>
            <a:cxnLst/>
            <a:rect l="l" t="t" r="r" b="b"/>
            <a:pathLst>
              <a:path w="4215130" h="2168525">
                <a:moveTo>
                  <a:pt x="0" y="2168525"/>
                </a:moveTo>
                <a:lnTo>
                  <a:pt x="4214876" y="2168525"/>
                </a:lnTo>
                <a:lnTo>
                  <a:pt x="4214876" y="0"/>
                </a:lnTo>
                <a:lnTo>
                  <a:pt x="0" y="0"/>
                </a:lnTo>
                <a:lnTo>
                  <a:pt x="0" y="2168525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336898" y="1212696"/>
            <a:ext cx="166370" cy="0"/>
          </a:xfrm>
          <a:custGeom>
            <a:avLst/>
            <a:gdLst/>
            <a:ahLst/>
            <a:cxnLst/>
            <a:rect l="l" t="t" r="r" b="b"/>
            <a:pathLst>
              <a:path w="166369">
                <a:moveTo>
                  <a:pt x="0" y="0"/>
                </a:moveTo>
                <a:lnTo>
                  <a:pt x="166108" y="0"/>
                </a:lnTo>
              </a:path>
            </a:pathLst>
          </a:custGeom>
          <a:ln w="1554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336898" y="1839030"/>
            <a:ext cx="166370" cy="0"/>
          </a:xfrm>
          <a:custGeom>
            <a:avLst/>
            <a:gdLst/>
            <a:ahLst/>
            <a:cxnLst/>
            <a:rect l="l" t="t" r="r" b="b"/>
            <a:pathLst>
              <a:path w="166369">
                <a:moveTo>
                  <a:pt x="0" y="0"/>
                </a:moveTo>
                <a:lnTo>
                  <a:pt x="166108" y="0"/>
                </a:lnTo>
              </a:path>
            </a:pathLst>
          </a:custGeom>
          <a:ln w="1554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497089" y="2617843"/>
            <a:ext cx="167005" cy="0"/>
          </a:xfrm>
          <a:custGeom>
            <a:avLst/>
            <a:gdLst/>
            <a:ahLst/>
            <a:cxnLst/>
            <a:rect l="l" t="t" r="r" b="b"/>
            <a:pathLst>
              <a:path w="167005">
                <a:moveTo>
                  <a:pt x="0" y="0"/>
                </a:moveTo>
                <a:lnTo>
                  <a:pt x="166837" y="0"/>
                </a:lnTo>
              </a:path>
            </a:pathLst>
          </a:custGeom>
          <a:ln w="1554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053223" y="2868055"/>
            <a:ext cx="687070" cy="0"/>
          </a:xfrm>
          <a:custGeom>
            <a:avLst/>
            <a:gdLst/>
            <a:ahLst/>
            <a:cxnLst/>
            <a:rect l="l" t="t" r="r" b="b"/>
            <a:pathLst>
              <a:path w="687070">
                <a:moveTo>
                  <a:pt x="0" y="0"/>
                </a:moveTo>
                <a:lnTo>
                  <a:pt x="686647" y="0"/>
                </a:lnTo>
              </a:path>
            </a:pathLst>
          </a:custGeom>
          <a:ln w="1554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508954" y="2580694"/>
            <a:ext cx="175895" cy="4648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0"/>
              </a:spcBef>
            </a:pPr>
            <a:r>
              <a:rPr sz="2850" i="1" spc="15" dirty="0">
                <a:latin typeface="Times New Roman"/>
                <a:cs typeface="Times New Roman"/>
              </a:rPr>
              <a:t>x</a:t>
            </a:r>
            <a:endParaRPr sz="28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072492" y="2360935"/>
            <a:ext cx="476053" cy="4486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049933" y="2591176"/>
            <a:ext cx="1101182" cy="44864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881197" y="1811612"/>
            <a:ext cx="476053" cy="4486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600141" y="1811612"/>
            <a:ext cx="390055" cy="44864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647725" y="1186035"/>
            <a:ext cx="390055" cy="44864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628981" y="1186035"/>
            <a:ext cx="390055" cy="44864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583412" y="1186035"/>
            <a:ext cx="390055" cy="44864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600141" y="1186035"/>
            <a:ext cx="390055" cy="44864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4898142" y="1175577"/>
            <a:ext cx="1273175" cy="4648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0"/>
              </a:spcBef>
              <a:tabLst>
                <a:tab pos="995680" algn="l"/>
              </a:tabLst>
            </a:pPr>
            <a:r>
              <a:rPr sz="2850" i="1" spc="-45" dirty="0">
                <a:latin typeface="Times New Roman"/>
                <a:cs typeface="Times New Roman"/>
              </a:rPr>
              <a:t>m</a:t>
            </a:r>
            <a:r>
              <a:rPr sz="2475" spc="22" baseline="-23569" dirty="0">
                <a:latin typeface="Times New Roman"/>
                <a:cs typeface="Times New Roman"/>
              </a:rPr>
              <a:t>3</a:t>
            </a:r>
            <a:r>
              <a:rPr sz="2475" spc="-277" baseline="-23569" dirty="0">
                <a:latin typeface="Times New Roman"/>
                <a:cs typeface="Times New Roman"/>
              </a:rPr>
              <a:t> </a:t>
            </a:r>
            <a:r>
              <a:rPr sz="2850" i="1" spc="-20" dirty="0">
                <a:latin typeface="Times New Roman"/>
                <a:cs typeface="Times New Roman"/>
              </a:rPr>
              <a:t>x</a:t>
            </a:r>
            <a:r>
              <a:rPr sz="2475" spc="22" baseline="-23569" dirty="0">
                <a:latin typeface="Times New Roman"/>
                <a:cs typeface="Times New Roman"/>
              </a:rPr>
              <a:t>3</a:t>
            </a:r>
            <a:r>
              <a:rPr sz="2475" baseline="-23569" dirty="0">
                <a:latin typeface="Times New Roman"/>
                <a:cs typeface="Times New Roman"/>
              </a:rPr>
              <a:t>	</a:t>
            </a:r>
            <a:r>
              <a:rPr sz="2850" spc="-35" dirty="0">
                <a:latin typeface="Times New Roman"/>
                <a:cs typeface="Times New Roman"/>
              </a:rPr>
              <a:t>.</a:t>
            </a:r>
            <a:r>
              <a:rPr sz="2850" spc="-40" dirty="0">
                <a:latin typeface="Times New Roman"/>
                <a:cs typeface="Times New Roman"/>
              </a:rPr>
              <a:t>.</a:t>
            </a:r>
            <a:r>
              <a:rPr sz="2850" spc="5" dirty="0">
                <a:latin typeface="Times New Roman"/>
                <a:cs typeface="Times New Roman"/>
              </a:rPr>
              <a:t>.</a:t>
            </a:r>
            <a:endParaRPr sz="285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xfrm>
            <a:off x="2055863" y="988907"/>
            <a:ext cx="2487295" cy="23418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5080">
              <a:lnSpc>
                <a:spcPct val="144000"/>
              </a:lnSpc>
              <a:spcBef>
                <a:spcPts val="95"/>
              </a:spcBef>
              <a:tabLst>
                <a:tab pos="830580" algn="l"/>
                <a:tab pos="1042669" algn="l"/>
                <a:tab pos="1796414" algn="l"/>
              </a:tabLst>
            </a:pPr>
            <a:r>
              <a:rPr sz="2850" spc="125" dirty="0"/>
              <a:t>mx	</a:t>
            </a:r>
            <a:r>
              <a:rPr sz="2850" spc="-85" dirty="0"/>
              <a:t>m</a:t>
            </a:r>
            <a:r>
              <a:rPr sz="2475" i="0" spc="-127" baseline="-23569" dirty="0">
                <a:latin typeface="Times New Roman"/>
                <a:cs typeface="Times New Roman"/>
              </a:rPr>
              <a:t>1</a:t>
            </a:r>
            <a:r>
              <a:rPr sz="2475" i="0" spc="-375" baseline="-23569" dirty="0">
                <a:latin typeface="Times New Roman"/>
                <a:cs typeface="Times New Roman"/>
              </a:rPr>
              <a:t> </a:t>
            </a:r>
            <a:r>
              <a:rPr sz="2850" spc="-75" dirty="0"/>
              <a:t>x</a:t>
            </a:r>
            <a:r>
              <a:rPr sz="2475" i="0" spc="-112" baseline="-23569" dirty="0">
                <a:latin typeface="Times New Roman"/>
                <a:cs typeface="Times New Roman"/>
              </a:rPr>
              <a:t>1	</a:t>
            </a:r>
            <a:r>
              <a:rPr sz="2850" spc="15" dirty="0"/>
              <a:t>m</a:t>
            </a:r>
            <a:r>
              <a:rPr sz="2475" i="0" spc="22" baseline="-23569" dirty="0">
                <a:latin typeface="Times New Roman"/>
                <a:cs typeface="Times New Roman"/>
              </a:rPr>
              <a:t>2</a:t>
            </a:r>
            <a:r>
              <a:rPr sz="2475" i="0" spc="-345" baseline="-23569" dirty="0">
                <a:latin typeface="Times New Roman"/>
                <a:cs typeface="Times New Roman"/>
              </a:rPr>
              <a:t> </a:t>
            </a:r>
            <a:r>
              <a:rPr sz="2850" spc="25" dirty="0"/>
              <a:t>x</a:t>
            </a:r>
            <a:r>
              <a:rPr sz="2475" i="0" spc="37" baseline="-23569" dirty="0">
                <a:latin typeface="Times New Roman"/>
                <a:cs typeface="Times New Roman"/>
              </a:rPr>
              <a:t>2  </a:t>
            </a:r>
            <a:r>
              <a:rPr sz="2850" spc="125" dirty="0"/>
              <a:t>mx		</a:t>
            </a:r>
            <a:r>
              <a:rPr sz="2850" spc="-20" dirty="0"/>
              <a:t>mx</a:t>
            </a:r>
            <a:endParaRPr sz="2850">
              <a:latin typeface="Times New Roman"/>
              <a:cs typeface="Times New Roman"/>
            </a:endParaRPr>
          </a:p>
          <a:p>
            <a:pPr marL="1165225" marR="826135" indent="68580">
              <a:lnSpc>
                <a:spcPct val="118800"/>
              </a:lnSpc>
              <a:spcBef>
                <a:spcPts val="260"/>
              </a:spcBef>
            </a:pPr>
            <a:r>
              <a:rPr sz="2850" spc="-20" dirty="0"/>
              <a:t>mx </a:t>
            </a:r>
            <a:r>
              <a:rPr sz="2850" i="1" spc="-30" dirty="0"/>
              <a:t> </a:t>
            </a:r>
            <a:r>
              <a:rPr sz="2850" i="1" spc="25" dirty="0"/>
              <a:t>M</a:t>
            </a:r>
            <a:endParaRPr sz="2850"/>
          </a:p>
        </p:txBody>
      </p:sp>
      <p:sp>
        <p:nvSpPr>
          <p:cNvPr id="20" name="object 20"/>
          <p:cNvSpPr txBox="1"/>
          <p:nvPr/>
        </p:nvSpPr>
        <p:spPr>
          <a:xfrm>
            <a:off x="1007465" y="3882390"/>
            <a:ext cx="276034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25" dirty="0">
                <a:solidFill>
                  <a:srgbClr val="290416"/>
                </a:solidFill>
                <a:latin typeface="Trebuchet MS"/>
                <a:cs typeface="Trebuchet MS"/>
              </a:rPr>
              <a:t>Dengan </a:t>
            </a:r>
            <a:r>
              <a:rPr sz="2000" b="1" spc="-20" dirty="0">
                <a:solidFill>
                  <a:srgbClr val="290416"/>
                </a:solidFill>
                <a:latin typeface="Trebuchet MS"/>
                <a:cs typeface="Trebuchet MS"/>
              </a:rPr>
              <a:t>cara </a:t>
            </a:r>
            <a:r>
              <a:rPr sz="2000" b="1" spc="10" dirty="0">
                <a:solidFill>
                  <a:srgbClr val="290416"/>
                </a:solidFill>
                <a:latin typeface="Trebuchet MS"/>
                <a:cs typeface="Trebuchet MS"/>
              </a:rPr>
              <a:t>yang</a:t>
            </a:r>
            <a:r>
              <a:rPr sz="2000" b="1" spc="-445" dirty="0">
                <a:solidFill>
                  <a:srgbClr val="290416"/>
                </a:solidFill>
                <a:latin typeface="Trebuchet MS"/>
                <a:cs typeface="Trebuchet MS"/>
              </a:rPr>
              <a:t> </a:t>
            </a:r>
            <a:r>
              <a:rPr sz="2000" b="1" spc="-75" dirty="0">
                <a:solidFill>
                  <a:srgbClr val="290416"/>
                </a:solidFill>
                <a:latin typeface="Trebuchet MS"/>
                <a:cs typeface="Trebuchet MS"/>
              </a:rPr>
              <a:t>sama:</a:t>
            </a:r>
            <a:endParaRPr sz="2000">
              <a:latin typeface="Trebuchet MS"/>
              <a:cs typeface="Trebuchet MS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4000500" y="3643376"/>
            <a:ext cx="1405255" cy="946150"/>
          </a:xfrm>
          <a:custGeom>
            <a:avLst/>
            <a:gdLst/>
            <a:ahLst/>
            <a:cxnLst/>
            <a:rect l="l" t="t" r="r" b="b"/>
            <a:pathLst>
              <a:path w="1405254" h="946150">
                <a:moveTo>
                  <a:pt x="0" y="946150"/>
                </a:moveTo>
                <a:lnTo>
                  <a:pt x="1405001" y="946150"/>
                </a:lnTo>
                <a:lnTo>
                  <a:pt x="1405001" y="0"/>
                </a:lnTo>
                <a:lnTo>
                  <a:pt x="0" y="0"/>
                </a:lnTo>
                <a:lnTo>
                  <a:pt x="0" y="946150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061425" y="3883373"/>
            <a:ext cx="189865" cy="0"/>
          </a:xfrm>
          <a:custGeom>
            <a:avLst/>
            <a:gdLst/>
            <a:ahLst/>
            <a:cxnLst/>
            <a:rect l="l" t="t" r="r" b="b"/>
            <a:pathLst>
              <a:path w="189864">
                <a:moveTo>
                  <a:pt x="0" y="0"/>
                </a:moveTo>
                <a:lnTo>
                  <a:pt x="189387" y="0"/>
                </a:lnTo>
              </a:path>
            </a:pathLst>
          </a:custGeom>
          <a:ln w="152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641325" y="4134936"/>
            <a:ext cx="692785" cy="0"/>
          </a:xfrm>
          <a:custGeom>
            <a:avLst/>
            <a:gdLst/>
            <a:ahLst/>
            <a:cxnLst/>
            <a:rect l="l" t="t" r="r" b="b"/>
            <a:pathLst>
              <a:path w="692785">
                <a:moveTo>
                  <a:pt x="0" y="0"/>
                </a:moveTo>
                <a:lnTo>
                  <a:pt x="692222" y="0"/>
                </a:lnTo>
              </a:path>
            </a:pathLst>
          </a:custGeom>
          <a:ln w="152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4812368" y="3536148"/>
            <a:ext cx="495300" cy="10655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indent="66040">
              <a:lnSpc>
                <a:spcPct val="117600"/>
              </a:lnSpc>
              <a:spcBef>
                <a:spcPts val="100"/>
              </a:spcBef>
            </a:pPr>
            <a:r>
              <a:rPr sz="2900" i="1" spc="-60" dirty="0">
                <a:latin typeface="Times New Roman"/>
                <a:cs typeface="Times New Roman"/>
              </a:rPr>
              <a:t>my </a:t>
            </a:r>
            <a:r>
              <a:rPr sz="2900" i="1" spc="-70" dirty="0">
                <a:latin typeface="Times New Roman"/>
                <a:cs typeface="Times New Roman"/>
              </a:rPr>
              <a:t> </a:t>
            </a:r>
            <a:r>
              <a:rPr sz="2900" i="1" spc="30" dirty="0">
                <a:latin typeface="Times New Roman"/>
                <a:cs typeface="Times New Roman"/>
              </a:rPr>
              <a:t>M</a:t>
            </a:r>
            <a:endParaRPr sz="29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090055" y="3846017"/>
            <a:ext cx="178435" cy="4679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2900" i="1" spc="15" dirty="0">
                <a:latin typeface="Times New Roman"/>
                <a:cs typeface="Times New Roman"/>
              </a:rPr>
              <a:t>y</a:t>
            </a:r>
            <a:endParaRPr sz="29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4660430" y="3643379"/>
            <a:ext cx="475670" cy="43355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348443" y="3856552"/>
            <a:ext cx="390509" cy="45239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4654295"/>
            <a:ext cx="9144000" cy="220370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752085"/>
            <a:ext cx="9144000" cy="2106295"/>
          </a:xfrm>
          <a:custGeom>
            <a:avLst/>
            <a:gdLst/>
            <a:ahLst/>
            <a:cxnLst/>
            <a:rect l="l" t="t" r="r" b="b"/>
            <a:pathLst>
              <a:path w="9144000" h="2106295">
                <a:moveTo>
                  <a:pt x="0" y="1692313"/>
                </a:moveTo>
                <a:lnTo>
                  <a:pt x="0" y="2105912"/>
                </a:lnTo>
                <a:lnTo>
                  <a:pt x="9144000" y="2105912"/>
                </a:lnTo>
                <a:lnTo>
                  <a:pt x="9144000" y="1750928"/>
                </a:lnTo>
                <a:lnTo>
                  <a:pt x="2266828" y="1750928"/>
                </a:lnTo>
                <a:lnTo>
                  <a:pt x="1613553" y="1743514"/>
                </a:lnTo>
                <a:lnTo>
                  <a:pt x="0" y="1692313"/>
                </a:lnTo>
                <a:close/>
              </a:path>
              <a:path w="9144000" h="2106295">
                <a:moveTo>
                  <a:pt x="9144000" y="0"/>
                </a:moveTo>
                <a:lnTo>
                  <a:pt x="8953853" y="89658"/>
                </a:lnTo>
                <a:lnTo>
                  <a:pt x="8464392" y="314254"/>
                </a:lnTo>
                <a:lnTo>
                  <a:pt x="8055839" y="494037"/>
                </a:lnTo>
                <a:lnTo>
                  <a:pt x="7664254" y="658829"/>
                </a:lnTo>
                <a:lnTo>
                  <a:pt x="7341069" y="788605"/>
                </a:lnTo>
                <a:lnTo>
                  <a:pt x="7028467" y="908189"/>
                </a:lnTo>
                <a:lnTo>
                  <a:pt x="6775423" y="1000332"/>
                </a:lnTo>
                <a:lnTo>
                  <a:pt x="6528624" y="1085881"/>
                </a:lnTo>
                <a:lnTo>
                  <a:pt x="6287566" y="1165056"/>
                </a:lnTo>
                <a:lnTo>
                  <a:pt x="6051747" y="1238076"/>
                </a:lnTo>
                <a:lnTo>
                  <a:pt x="5820664" y="1305162"/>
                </a:lnTo>
                <a:lnTo>
                  <a:pt x="5593815" y="1366533"/>
                </a:lnTo>
                <a:lnTo>
                  <a:pt x="5415046" y="1411663"/>
                </a:lnTo>
                <a:lnTo>
                  <a:pt x="5238407" y="1453389"/>
                </a:lnTo>
                <a:lnTo>
                  <a:pt x="5063642" y="1491823"/>
                </a:lnTo>
                <a:lnTo>
                  <a:pt x="4890493" y="1527077"/>
                </a:lnTo>
                <a:lnTo>
                  <a:pt x="4718701" y="1559265"/>
                </a:lnTo>
                <a:lnTo>
                  <a:pt x="4548012" y="1588498"/>
                </a:lnTo>
                <a:lnTo>
                  <a:pt x="4335806" y="1621057"/>
                </a:lnTo>
                <a:lnTo>
                  <a:pt x="4124415" y="1649395"/>
                </a:lnTo>
                <a:lnTo>
                  <a:pt x="3913339" y="1673732"/>
                </a:lnTo>
                <a:lnTo>
                  <a:pt x="3702072" y="1694288"/>
                </a:lnTo>
                <a:lnTo>
                  <a:pt x="3490114" y="1711283"/>
                </a:lnTo>
                <a:lnTo>
                  <a:pt x="3234143" y="1727285"/>
                </a:lnTo>
                <a:lnTo>
                  <a:pt x="2975583" y="1738855"/>
                </a:lnTo>
                <a:lnTo>
                  <a:pt x="2669499" y="1747259"/>
                </a:lnTo>
                <a:lnTo>
                  <a:pt x="2266828" y="1750928"/>
                </a:lnTo>
                <a:lnTo>
                  <a:pt x="9144000" y="1750928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>
              <a:alpha val="4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211568" y="0"/>
            <a:ext cx="1932431" cy="68579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303007" y="129539"/>
            <a:ext cx="106679" cy="10667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315200" y="0"/>
            <a:ext cx="1828800" cy="6858000"/>
          </a:xfrm>
          <a:custGeom>
            <a:avLst/>
            <a:gdLst/>
            <a:ahLst/>
            <a:cxnLst/>
            <a:rect l="l" t="t" r="r" b="b"/>
            <a:pathLst>
              <a:path w="1828800" h="6858000">
                <a:moveTo>
                  <a:pt x="0" y="0"/>
                </a:moveTo>
                <a:lnTo>
                  <a:pt x="37678" y="52510"/>
                </a:lnTo>
                <a:lnTo>
                  <a:pt x="74692" y="105059"/>
                </a:lnTo>
                <a:lnTo>
                  <a:pt x="111045" y="157642"/>
                </a:lnTo>
                <a:lnTo>
                  <a:pt x="146740" y="210258"/>
                </a:lnTo>
                <a:lnTo>
                  <a:pt x="181781" y="262903"/>
                </a:lnTo>
                <a:lnTo>
                  <a:pt x="216173" y="315574"/>
                </a:lnTo>
                <a:lnTo>
                  <a:pt x="249918" y="368268"/>
                </a:lnTo>
                <a:lnTo>
                  <a:pt x="283022" y="420982"/>
                </a:lnTo>
                <a:lnTo>
                  <a:pt x="315488" y="473715"/>
                </a:lnTo>
                <a:lnTo>
                  <a:pt x="347319" y="526461"/>
                </a:lnTo>
                <a:lnTo>
                  <a:pt x="378519" y="579219"/>
                </a:lnTo>
                <a:lnTo>
                  <a:pt x="409092" y="631986"/>
                </a:lnTo>
                <a:lnTo>
                  <a:pt x="439043" y="684758"/>
                </a:lnTo>
                <a:lnTo>
                  <a:pt x="468375" y="737534"/>
                </a:lnTo>
                <a:lnTo>
                  <a:pt x="497091" y="790309"/>
                </a:lnTo>
                <a:lnTo>
                  <a:pt x="525196" y="843081"/>
                </a:lnTo>
                <a:lnTo>
                  <a:pt x="552693" y="895847"/>
                </a:lnTo>
                <a:lnTo>
                  <a:pt x="579586" y="948604"/>
                </a:lnTo>
                <a:lnTo>
                  <a:pt x="605880" y="1001349"/>
                </a:lnTo>
                <a:lnTo>
                  <a:pt x="631577" y="1054080"/>
                </a:lnTo>
                <a:lnTo>
                  <a:pt x="656682" y="1106792"/>
                </a:lnTo>
                <a:lnTo>
                  <a:pt x="681198" y="1159484"/>
                </a:lnTo>
                <a:lnTo>
                  <a:pt x="705130" y="1212153"/>
                </a:lnTo>
                <a:lnTo>
                  <a:pt x="728481" y="1264795"/>
                </a:lnTo>
                <a:lnTo>
                  <a:pt x="751256" y="1317407"/>
                </a:lnTo>
                <a:lnTo>
                  <a:pt x="773457" y="1369987"/>
                </a:lnTo>
                <a:lnTo>
                  <a:pt x="795088" y="1422532"/>
                </a:lnTo>
                <a:lnTo>
                  <a:pt x="816155" y="1475038"/>
                </a:lnTo>
                <a:lnTo>
                  <a:pt x="836659" y="1527504"/>
                </a:lnTo>
                <a:lnTo>
                  <a:pt x="856606" y="1579925"/>
                </a:lnTo>
                <a:lnTo>
                  <a:pt x="875999" y="1632299"/>
                </a:lnTo>
                <a:lnTo>
                  <a:pt x="894841" y="1684623"/>
                </a:lnTo>
                <a:lnTo>
                  <a:pt x="913138" y="1736895"/>
                </a:lnTo>
                <a:lnTo>
                  <a:pt x="930891" y="1789110"/>
                </a:lnTo>
                <a:lnTo>
                  <a:pt x="948107" y="1841267"/>
                </a:lnTo>
                <a:lnTo>
                  <a:pt x="964787" y="1893362"/>
                </a:lnTo>
                <a:lnTo>
                  <a:pt x="980936" y="1945392"/>
                </a:lnTo>
                <a:lnTo>
                  <a:pt x="996558" y="1997355"/>
                </a:lnTo>
                <a:lnTo>
                  <a:pt x="1011657" y="2049248"/>
                </a:lnTo>
                <a:lnTo>
                  <a:pt x="1026237" y="2101067"/>
                </a:lnTo>
                <a:lnTo>
                  <a:pt x="1040300" y="2152809"/>
                </a:lnTo>
                <a:lnTo>
                  <a:pt x="1053852" y="2204473"/>
                </a:lnTo>
                <a:lnTo>
                  <a:pt x="1066896" y="2256054"/>
                </a:lnTo>
                <a:lnTo>
                  <a:pt x="1079436" y="2307550"/>
                </a:lnTo>
                <a:lnTo>
                  <a:pt x="1091475" y="2358958"/>
                </a:lnTo>
                <a:lnTo>
                  <a:pt x="1103018" y="2410275"/>
                </a:lnTo>
                <a:lnTo>
                  <a:pt x="1114068" y="2461498"/>
                </a:lnTo>
                <a:lnTo>
                  <a:pt x="1124629" y="2512625"/>
                </a:lnTo>
                <a:lnTo>
                  <a:pt x="1134705" y="2563651"/>
                </a:lnTo>
                <a:lnTo>
                  <a:pt x="1144300" y="2614575"/>
                </a:lnTo>
                <a:lnTo>
                  <a:pt x="1153418" y="2665393"/>
                </a:lnTo>
                <a:lnTo>
                  <a:pt x="1162062" y="2716103"/>
                </a:lnTo>
                <a:lnTo>
                  <a:pt x="1170236" y="2766701"/>
                </a:lnTo>
                <a:lnTo>
                  <a:pt x="1177945" y="2817185"/>
                </a:lnTo>
                <a:lnTo>
                  <a:pt x="1185192" y="2867551"/>
                </a:lnTo>
                <a:lnTo>
                  <a:pt x="1191980" y="2917797"/>
                </a:lnTo>
                <a:lnTo>
                  <a:pt x="1198314" y="2967920"/>
                </a:lnTo>
                <a:lnTo>
                  <a:pt x="1204197" y="3017916"/>
                </a:lnTo>
                <a:lnTo>
                  <a:pt x="1209634" y="3067784"/>
                </a:lnTo>
                <a:lnTo>
                  <a:pt x="1214628" y="3117520"/>
                </a:lnTo>
                <a:lnTo>
                  <a:pt x="1219183" y="3167120"/>
                </a:lnTo>
                <a:lnTo>
                  <a:pt x="1223302" y="3216583"/>
                </a:lnTo>
                <a:lnTo>
                  <a:pt x="1226990" y="3265905"/>
                </a:lnTo>
                <a:lnTo>
                  <a:pt x="1230251" y="3315083"/>
                </a:lnTo>
                <a:lnTo>
                  <a:pt x="1233088" y="3364115"/>
                </a:lnTo>
                <a:lnTo>
                  <a:pt x="1235505" y="3412997"/>
                </a:lnTo>
                <a:lnTo>
                  <a:pt x="1237506" y="3461726"/>
                </a:lnTo>
                <a:lnTo>
                  <a:pt x="1239095" y="3510300"/>
                </a:lnTo>
                <a:lnTo>
                  <a:pt x="1240275" y="3558716"/>
                </a:lnTo>
                <a:lnTo>
                  <a:pt x="1241051" y="3606970"/>
                </a:lnTo>
                <a:lnTo>
                  <a:pt x="1241426" y="3655060"/>
                </a:lnTo>
                <a:lnTo>
                  <a:pt x="1241404" y="3702983"/>
                </a:lnTo>
                <a:lnTo>
                  <a:pt x="1240989" y="3750736"/>
                </a:lnTo>
                <a:lnTo>
                  <a:pt x="1240185" y="3798316"/>
                </a:lnTo>
                <a:lnTo>
                  <a:pt x="1238995" y="3845719"/>
                </a:lnTo>
                <a:lnTo>
                  <a:pt x="1237424" y="3892944"/>
                </a:lnTo>
                <a:lnTo>
                  <a:pt x="1235475" y="3939987"/>
                </a:lnTo>
                <a:lnTo>
                  <a:pt x="1233152" y="3986846"/>
                </a:lnTo>
                <a:lnTo>
                  <a:pt x="1230459" y="4033516"/>
                </a:lnTo>
                <a:lnTo>
                  <a:pt x="1227400" y="4079996"/>
                </a:lnTo>
                <a:lnTo>
                  <a:pt x="1223979" y="4126283"/>
                </a:lnTo>
                <a:lnTo>
                  <a:pt x="1220198" y="4172373"/>
                </a:lnTo>
                <a:lnTo>
                  <a:pt x="1216063" y="4218264"/>
                </a:lnTo>
                <a:lnTo>
                  <a:pt x="1211578" y="4263952"/>
                </a:lnTo>
                <a:lnTo>
                  <a:pt x="1206745" y="4309435"/>
                </a:lnTo>
                <a:lnTo>
                  <a:pt x="1201568" y="4354710"/>
                </a:lnTo>
                <a:lnTo>
                  <a:pt x="1196053" y="4399773"/>
                </a:lnTo>
                <a:lnTo>
                  <a:pt x="1190201" y="4444623"/>
                </a:lnTo>
                <a:lnTo>
                  <a:pt x="1184018" y="4489256"/>
                </a:lnTo>
                <a:lnTo>
                  <a:pt x="1177507" y="4533668"/>
                </a:lnTo>
                <a:lnTo>
                  <a:pt x="1170672" y="4577858"/>
                </a:lnTo>
                <a:lnTo>
                  <a:pt x="1163517" y="4621822"/>
                </a:lnTo>
                <a:lnTo>
                  <a:pt x="1156045" y="4665558"/>
                </a:lnTo>
                <a:lnTo>
                  <a:pt x="1148260" y="4709062"/>
                </a:lnTo>
                <a:lnTo>
                  <a:pt x="1140167" y="4752331"/>
                </a:lnTo>
                <a:lnTo>
                  <a:pt x="1131769" y="4795362"/>
                </a:lnTo>
                <a:lnTo>
                  <a:pt x="1123069" y="4838154"/>
                </a:lnTo>
                <a:lnTo>
                  <a:pt x="1114073" y="4880702"/>
                </a:lnTo>
                <a:lnTo>
                  <a:pt x="1104783" y="4923003"/>
                </a:lnTo>
                <a:lnTo>
                  <a:pt x="1095203" y="4965056"/>
                </a:lnTo>
                <a:lnTo>
                  <a:pt x="1085337" y="5006856"/>
                </a:lnTo>
                <a:lnTo>
                  <a:pt x="1075190" y="5048401"/>
                </a:lnTo>
                <a:lnTo>
                  <a:pt x="1064764" y="5089688"/>
                </a:lnTo>
                <a:lnTo>
                  <a:pt x="1054064" y="5130715"/>
                </a:lnTo>
                <a:lnTo>
                  <a:pt x="1043094" y="5171477"/>
                </a:lnTo>
                <a:lnTo>
                  <a:pt x="1031857" y="5211973"/>
                </a:lnTo>
                <a:lnTo>
                  <a:pt x="1020357" y="5252199"/>
                </a:lnTo>
                <a:lnTo>
                  <a:pt x="1008598" y="5292152"/>
                </a:lnTo>
                <a:lnTo>
                  <a:pt x="996584" y="5331829"/>
                </a:lnTo>
                <a:lnTo>
                  <a:pt x="984319" y="5371228"/>
                </a:lnTo>
                <a:lnTo>
                  <a:pt x="971806" y="5410346"/>
                </a:lnTo>
                <a:lnTo>
                  <a:pt x="959049" y="5449179"/>
                </a:lnTo>
                <a:lnTo>
                  <a:pt x="946053" y="5487725"/>
                </a:lnTo>
                <a:lnTo>
                  <a:pt x="932821" y="5525981"/>
                </a:lnTo>
                <a:lnTo>
                  <a:pt x="919356" y="5563944"/>
                </a:lnTo>
                <a:lnTo>
                  <a:pt x="905664" y="5601610"/>
                </a:lnTo>
                <a:lnTo>
                  <a:pt x="891746" y="5638977"/>
                </a:lnTo>
                <a:lnTo>
                  <a:pt x="877608" y="5676043"/>
                </a:lnTo>
                <a:lnTo>
                  <a:pt x="863253" y="5712803"/>
                </a:lnTo>
                <a:lnTo>
                  <a:pt x="848686" y="5749256"/>
                </a:lnTo>
                <a:lnTo>
                  <a:pt x="833909" y="5785398"/>
                </a:lnTo>
                <a:lnTo>
                  <a:pt x="818926" y="5821227"/>
                </a:lnTo>
                <a:lnTo>
                  <a:pt x="803742" y="5856738"/>
                </a:lnTo>
                <a:lnTo>
                  <a:pt x="788361" y="5891930"/>
                </a:lnTo>
                <a:lnTo>
                  <a:pt x="772785" y="5926800"/>
                </a:lnTo>
                <a:lnTo>
                  <a:pt x="741068" y="5995560"/>
                </a:lnTo>
                <a:lnTo>
                  <a:pt x="708622" y="6062996"/>
                </a:lnTo>
                <a:lnTo>
                  <a:pt x="675477" y="6129082"/>
                </a:lnTo>
                <a:lnTo>
                  <a:pt x="641663" y="6193797"/>
                </a:lnTo>
                <a:lnTo>
                  <a:pt x="607212" y="6257116"/>
                </a:lnTo>
                <a:lnTo>
                  <a:pt x="572155" y="6319017"/>
                </a:lnTo>
                <a:lnTo>
                  <a:pt x="536521" y="6379475"/>
                </a:lnTo>
                <a:lnTo>
                  <a:pt x="500341" y="6438468"/>
                </a:lnTo>
                <a:lnTo>
                  <a:pt x="463647" y="6495971"/>
                </a:lnTo>
                <a:lnTo>
                  <a:pt x="426469" y="6551962"/>
                </a:lnTo>
                <a:lnTo>
                  <a:pt x="388836" y="6606417"/>
                </a:lnTo>
                <a:lnTo>
                  <a:pt x="350781" y="6659313"/>
                </a:lnTo>
                <a:lnTo>
                  <a:pt x="312334" y="6710625"/>
                </a:lnTo>
                <a:lnTo>
                  <a:pt x="273525" y="6760331"/>
                </a:lnTo>
                <a:lnTo>
                  <a:pt x="234385" y="6808408"/>
                </a:lnTo>
                <a:lnTo>
                  <a:pt x="194945" y="6854831"/>
                </a:lnTo>
                <a:lnTo>
                  <a:pt x="1828800" y="6857999"/>
                </a:lnTo>
                <a:lnTo>
                  <a:pt x="1828800" y="14224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3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578916" y="379603"/>
            <a:ext cx="42551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i="0" spc="-140" dirty="0">
                <a:solidFill>
                  <a:srgbClr val="6F2F9F"/>
                </a:solidFill>
                <a:latin typeface="Trebuchet MS"/>
                <a:cs typeface="Trebuchet MS"/>
              </a:rPr>
              <a:t>Titik </a:t>
            </a:r>
            <a:r>
              <a:rPr sz="2400" b="1" i="0" spc="-55" dirty="0">
                <a:solidFill>
                  <a:srgbClr val="6F2F9F"/>
                </a:solidFill>
                <a:latin typeface="Trebuchet MS"/>
                <a:cs typeface="Trebuchet MS"/>
              </a:rPr>
              <a:t>Berat </a:t>
            </a:r>
            <a:r>
              <a:rPr sz="2400" b="1" i="0" spc="20" dirty="0">
                <a:solidFill>
                  <a:srgbClr val="6F2F9F"/>
                </a:solidFill>
                <a:latin typeface="Trebuchet MS"/>
                <a:cs typeface="Trebuchet MS"/>
              </a:rPr>
              <a:t>Bidang </a:t>
            </a:r>
            <a:r>
              <a:rPr sz="2400" b="1" i="0" spc="-240" dirty="0">
                <a:solidFill>
                  <a:srgbClr val="6F2F9F"/>
                </a:solidFill>
                <a:latin typeface="Trebuchet MS"/>
                <a:cs typeface="Trebuchet MS"/>
              </a:rPr>
              <a:t>/</a:t>
            </a:r>
            <a:r>
              <a:rPr sz="2400" b="1" i="0" spc="-475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i="0" spc="-50" dirty="0">
                <a:solidFill>
                  <a:srgbClr val="6F2F9F"/>
                </a:solidFill>
                <a:latin typeface="Trebuchet MS"/>
                <a:cs typeface="Trebuchet MS"/>
              </a:rPr>
              <a:t>Penampang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500124" y="1285875"/>
            <a:ext cx="1374775" cy="946150"/>
          </a:xfrm>
          <a:custGeom>
            <a:avLst/>
            <a:gdLst/>
            <a:ahLst/>
            <a:cxnLst/>
            <a:rect l="l" t="t" r="r" b="b"/>
            <a:pathLst>
              <a:path w="1374775" h="946150">
                <a:moveTo>
                  <a:pt x="0" y="946150"/>
                </a:moveTo>
                <a:lnTo>
                  <a:pt x="1374775" y="946150"/>
                </a:lnTo>
                <a:lnTo>
                  <a:pt x="1374775" y="0"/>
                </a:lnTo>
                <a:lnTo>
                  <a:pt x="0" y="0"/>
                </a:lnTo>
                <a:lnTo>
                  <a:pt x="0" y="946150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560864" y="1525871"/>
            <a:ext cx="165735" cy="0"/>
          </a:xfrm>
          <a:custGeom>
            <a:avLst/>
            <a:gdLst/>
            <a:ahLst/>
            <a:cxnLst/>
            <a:rect l="l" t="t" r="r" b="b"/>
            <a:pathLst>
              <a:path w="165735">
                <a:moveTo>
                  <a:pt x="0" y="0"/>
                </a:moveTo>
                <a:lnTo>
                  <a:pt x="165184" y="0"/>
                </a:lnTo>
              </a:path>
            </a:pathLst>
          </a:custGeom>
          <a:ln w="145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112708" y="1777435"/>
            <a:ext cx="692150" cy="0"/>
          </a:xfrm>
          <a:custGeom>
            <a:avLst/>
            <a:gdLst/>
            <a:ahLst/>
            <a:cxnLst/>
            <a:rect l="l" t="t" r="r" b="b"/>
            <a:pathLst>
              <a:path w="692150">
                <a:moveTo>
                  <a:pt x="0" y="0"/>
                </a:moveTo>
                <a:lnTo>
                  <a:pt x="691851" y="0"/>
                </a:lnTo>
              </a:path>
            </a:pathLst>
          </a:custGeom>
          <a:ln w="145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571976" y="1488516"/>
            <a:ext cx="180340" cy="4679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2900" i="1" spc="25" dirty="0">
                <a:latin typeface="Times New Roman"/>
                <a:cs typeface="Times New Roman"/>
              </a:rPr>
              <a:t>x</a:t>
            </a:r>
            <a:endParaRPr sz="29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347508" y="1178647"/>
            <a:ext cx="453390" cy="10655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860" marR="5080" indent="-23495">
              <a:lnSpc>
                <a:spcPct val="117600"/>
              </a:lnSpc>
              <a:spcBef>
                <a:spcPts val="100"/>
              </a:spcBef>
            </a:pPr>
            <a:r>
              <a:rPr sz="2900" i="1" spc="-65" dirty="0">
                <a:latin typeface="Times New Roman"/>
                <a:cs typeface="Times New Roman"/>
              </a:rPr>
              <a:t>a</a:t>
            </a:r>
            <a:r>
              <a:rPr sz="2900" spc="35" dirty="0">
                <a:latin typeface="Times New Roman"/>
                <a:cs typeface="Times New Roman"/>
              </a:rPr>
              <a:t>.</a:t>
            </a:r>
            <a:r>
              <a:rPr sz="2900" i="1" spc="20" dirty="0">
                <a:latin typeface="Times New Roman"/>
                <a:cs typeface="Times New Roman"/>
              </a:rPr>
              <a:t>x </a:t>
            </a:r>
            <a:r>
              <a:rPr sz="2900" i="1" spc="15" dirty="0">
                <a:latin typeface="Times New Roman"/>
                <a:cs typeface="Times New Roman"/>
              </a:rPr>
              <a:t> </a:t>
            </a:r>
            <a:r>
              <a:rPr sz="2900" i="1" spc="35" dirty="0">
                <a:latin typeface="Times New Roman"/>
                <a:cs typeface="Times New Roman"/>
              </a:rPr>
              <a:t>A</a:t>
            </a:r>
            <a:endParaRPr sz="29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131229" y="1285878"/>
            <a:ext cx="475541" cy="43355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822345" y="1499051"/>
            <a:ext cx="391121" cy="45239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072126" y="1214374"/>
            <a:ext cx="1435100" cy="946150"/>
          </a:xfrm>
          <a:custGeom>
            <a:avLst/>
            <a:gdLst/>
            <a:ahLst/>
            <a:cxnLst/>
            <a:rect l="l" t="t" r="r" b="b"/>
            <a:pathLst>
              <a:path w="1435100" h="946150">
                <a:moveTo>
                  <a:pt x="0" y="946150"/>
                </a:moveTo>
                <a:lnTo>
                  <a:pt x="1435100" y="946150"/>
                </a:lnTo>
                <a:lnTo>
                  <a:pt x="1435100" y="0"/>
                </a:lnTo>
                <a:lnTo>
                  <a:pt x="0" y="0"/>
                </a:lnTo>
                <a:lnTo>
                  <a:pt x="0" y="946150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132688" y="1454370"/>
            <a:ext cx="188595" cy="0"/>
          </a:xfrm>
          <a:custGeom>
            <a:avLst/>
            <a:gdLst/>
            <a:ahLst/>
            <a:cxnLst/>
            <a:rect l="l" t="t" r="r" b="b"/>
            <a:pathLst>
              <a:path w="188595">
                <a:moveTo>
                  <a:pt x="0" y="0"/>
                </a:moveTo>
                <a:lnTo>
                  <a:pt x="188334" y="0"/>
                </a:lnTo>
              </a:path>
            </a:pathLst>
          </a:custGeom>
          <a:ln w="152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708763" y="1705934"/>
            <a:ext cx="716915" cy="0"/>
          </a:xfrm>
          <a:custGeom>
            <a:avLst/>
            <a:gdLst/>
            <a:ahLst/>
            <a:cxnLst/>
            <a:rect l="l" t="t" r="r" b="b"/>
            <a:pathLst>
              <a:path w="716914">
                <a:moveTo>
                  <a:pt x="0" y="0"/>
                </a:moveTo>
                <a:lnTo>
                  <a:pt x="716428" y="0"/>
                </a:lnTo>
              </a:path>
            </a:pathLst>
          </a:custGeom>
          <a:ln w="152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5161492" y="1417015"/>
            <a:ext cx="179705" cy="4679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2900" i="1" spc="20" dirty="0">
                <a:latin typeface="Times New Roman"/>
                <a:cs typeface="Times New Roman"/>
              </a:rPr>
              <a:t>y</a:t>
            </a:r>
            <a:endParaRPr sz="29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944389" y="1107146"/>
            <a:ext cx="470534" cy="10655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655" marR="5080" indent="-34290">
              <a:lnSpc>
                <a:spcPct val="117600"/>
              </a:lnSpc>
              <a:spcBef>
                <a:spcPts val="100"/>
              </a:spcBef>
            </a:pPr>
            <a:r>
              <a:rPr sz="2900" i="1" spc="-65" dirty="0">
                <a:latin typeface="Times New Roman"/>
                <a:cs typeface="Times New Roman"/>
              </a:rPr>
              <a:t>a</a:t>
            </a:r>
            <a:r>
              <a:rPr sz="2900" spc="170" dirty="0">
                <a:latin typeface="Times New Roman"/>
                <a:cs typeface="Times New Roman"/>
              </a:rPr>
              <a:t>.</a:t>
            </a:r>
            <a:r>
              <a:rPr sz="2900" i="1" spc="15" dirty="0">
                <a:latin typeface="Times New Roman"/>
                <a:cs typeface="Times New Roman"/>
              </a:rPr>
              <a:t>y </a:t>
            </a:r>
            <a:r>
              <a:rPr sz="2900" i="1" spc="10" dirty="0">
                <a:latin typeface="Times New Roman"/>
                <a:cs typeface="Times New Roman"/>
              </a:rPr>
              <a:t> </a:t>
            </a:r>
            <a:r>
              <a:rPr sz="2900" i="1" spc="30" dirty="0">
                <a:latin typeface="Times New Roman"/>
                <a:cs typeface="Times New Roman"/>
              </a:rPr>
              <a:t>A</a:t>
            </a:r>
            <a:endParaRPr sz="29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5727985" y="1214377"/>
            <a:ext cx="477115" cy="43355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417766" y="1427550"/>
            <a:ext cx="389979" cy="45239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650240" y="2882011"/>
            <a:ext cx="5096510" cy="15506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75" dirty="0">
                <a:latin typeface="Trebuchet MS"/>
                <a:cs typeface="Trebuchet MS"/>
              </a:rPr>
              <a:t>Dimana:</a:t>
            </a:r>
            <a:endParaRPr sz="20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sz="2000" b="1" spc="-220" dirty="0">
                <a:latin typeface="Trebuchet MS"/>
                <a:cs typeface="Trebuchet MS"/>
              </a:rPr>
              <a:t>a</a:t>
            </a:r>
            <a:r>
              <a:rPr sz="1400" b="1" spc="-220" dirty="0">
                <a:latin typeface="Trebuchet MS"/>
                <a:cs typeface="Trebuchet MS"/>
              </a:rPr>
              <a:t>1</a:t>
            </a:r>
            <a:r>
              <a:rPr sz="2000" b="1" spc="-220" dirty="0">
                <a:latin typeface="Trebuchet MS"/>
                <a:cs typeface="Trebuchet MS"/>
              </a:rPr>
              <a:t>, </a:t>
            </a:r>
            <a:r>
              <a:rPr sz="2000" b="1" spc="-140" dirty="0">
                <a:latin typeface="Trebuchet MS"/>
                <a:cs typeface="Trebuchet MS"/>
              </a:rPr>
              <a:t>a</a:t>
            </a:r>
            <a:r>
              <a:rPr sz="1400" b="1" spc="-140" dirty="0">
                <a:latin typeface="Trebuchet MS"/>
                <a:cs typeface="Trebuchet MS"/>
              </a:rPr>
              <a:t>2</a:t>
            </a:r>
            <a:r>
              <a:rPr sz="2000" b="1" spc="-140" dirty="0">
                <a:latin typeface="Trebuchet MS"/>
                <a:cs typeface="Trebuchet MS"/>
              </a:rPr>
              <a:t>, </a:t>
            </a:r>
            <a:r>
              <a:rPr sz="2000" b="1" spc="-60" dirty="0">
                <a:latin typeface="Trebuchet MS"/>
                <a:cs typeface="Trebuchet MS"/>
              </a:rPr>
              <a:t>a</a:t>
            </a:r>
            <a:r>
              <a:rPr sz="1400" b="1" spc="-60" dirty="0">
                <a:latin typeface="Trebuchet MS"/>
                <a:cs typeface="Trebuchet MS"/>
              </a:rPr>
              <a:t>3 </a:t>
            </a:r>
            <a:r>
              <a:rPr sz="2000" b="1" spc="-390" dirty="0">
                <a:latin typeface="Trebuchet MS"/>
                <a:cs typeface="Trebuchet MS"/>
              </a:rPr>
              <a:t>= </a:t>
            </a:r>
            <a:r>
              <a:rPr sz="2000" b="1" spc="5" dirty="0">
                <a:latin typeface="Trebuchet MS"/>
                <a:cs typeface="Trebuchet MS"/>
              </a:rPr>
              <a:t>luas </a:t>
            </a:r>
            <a:r>
              <a:rPr sz="2000" b="1" spc="-60" dirty="0">
                <a:latin typeface="Trebuchet MS"/>
                <a:cs typeface="Trebuchet MS"/>
              </a:rPr>
              <a:t>penampang</a:t>
            </a:r>
            <a:r>
              <a:rPr sz="2000" b="1" spc="30" dirty="0">
                <a:latin typeface="Trebuchet MS"/>
                <a:cs typeface="Trebuchet MS"/>
              </a:rPr>
              <a:t> </a:t>
            </a:r>
            <a:r>
              <a:rPr sz="2000" b="1" spc="10" dirty="0">
                <a:latin typeface="Trebuchet MS"/>
                <a:cs typeface="Trebuchet MS"/>
              </a:rPr>
              <a:t>pias</a:t>
            </a:r>
            <a:endParaRPr sz="2000">
              <a:latin typeface="Trebuchet MS"/>
              <a:cs typeface="Trebuchet MS"/>
            </a:endParaRPr>
          </a:p>
          <a:p>
            <a:pPr marL="12700" marR="5080" algn="just">
              <a:lnSpc>
                <a:spcPct val="100000"/>
              </a:lnSpc>
            </a:pPr>
            <a:r>
              <a:rPr sz="2000" b="1" spc="-285" dirty="0">
                <a:latin typeface="Trebuchet MS"/>
                <a:cs typeface="Trebuchet MS"/>
              </a:rPr>
              <a:t>x</a:t>
            </a:r>
            <a:r>
              <a:rPr sz="1400" b="1" spc="-285" dirty="0">
                <a:latin typeface="Trebuchet MS"/>
                <a:cs typeface="Trebuchet MS"/>
              </a:rPr>
              <a:t>1</a:t>
            </a:r>
            <a:r>
              <a:rPr sz="2000" b="1" spc="-285" dirty="0">
                <a:latin typeface="Trebuchet MS"/>
                <a:cs typeface="Trebuchet MS"/>
              </a:rPr>
              <a:t>, </a:t>
            </a:r>
            <a:r>
              <a:rPr sz="2000" b="1" spc="-204" dirty="0">
                <a:latin typeface="Trebuchet MS"/>
                <a:cs typeface="Trebuchet MS"/>
              </a:rPr>
              <a:t>x</a:t>
            </a:r>
            <a:r>
              <a:rPr sz="1400" b="1" spc="-204" dirty="0">
                <a:latin typeface="Trebuchet MS"/>
                <a:cs typeface="Trebuchet MS"/>
              </a:rPr>
              <a:t>2</a:t>
            </a:r>
            <a:r>
              <a:rPr sz="2000" b="1" spc="-204" dirty="0">
                <a:latin typeface="Trebuchet MS"/>
                <a:cs typeface="Trebuchet MS"/>
              </a:rPr>
              <a:t>, </a:t>
            </a:r>
            <a:r>
              <a:rPr sz="2000" b="1" spc="-155" dirty="0">
                <a:latin typeface="Trebuchet MS"/>
                <a:cs typeface="Trebuchet MS"/>
              </a:rPr>
              <a:t>x</a:t>
            </a:r>
            <a:r>
              <a:rPr sz="1400" b="1" spc="-155" dirty="0">
                <a:latin typeface="Trebuchet MS"/>
                <a:cs typeface="Trebuchet MS"/>
              </a:rPr>
              <a:t>3 </a:t>
            </a:r>
            <a:r>
              <a:rPr sz="2000" b="1" spc="-390" dirty="0">
                <a:latin typeface="Trebuchet MS"/>
                <a:cs typeface="Trebuchet MS"/>
              </a:rPr>
              <a:t>= </a:t>
            </a:r>
            <a:r>
              <a:rPr sz="2000" b="1" spc="-140" dirty="0">
                <a:latin typeface="Trebuchet MS"/>
                <a:cs typeface="Trebuchet MS"/>
              </a:rPr>
              <a:t>Jarak </a:t>
            </a:r>
            <a:r>
              <a:rPr sz="2000" b="1" spc="-60" dirty="0">
                <a:latin typeface="Trebuchet MS"/>
                <a:cs typeface="Trebuchet MS"/>
              </a:rPr>
              <a:t>penampang </a:t>
            </a:r>
            <a:r>
              <a:rPr sz="2000" b="1" spc="-75" dirty="0">
                <a:latin typeface="Trebuchet MS"/>
                <a:cs typeface="Trebuchet MS"/>
              </a:rPr>
              <a:t>terhadap </a:t>
            </a:r>
            <a:r>
              <a:rPr sz="2000" b="1" spc="-55" dirty="0">
                <a:latin typeface="Trebuchet MS"/>
                <a:cs typeface="Trebuchet MS"/>
              </a:rPr>
              <a:t>sumbu </a:t>
            </a:r>
            <a:r>
              <a:rPr sz="2000" b="1" spc="35" dirty="0">
                <a:latin typeface="Trebuchet MS"/>
                <a:cs typeface="Trebuchet MS"/>
              </a:rPr>
              <a:t>y  </a:t>
            </a:r>
            <a:r>
              <a:rPr sz="2000" b="1" spc="-204" dirty="0">
                <a:latin typeface="Trebuchet MS"/>
                <a:cs typeface="Trebuchet MS"/>
              </a:rPr>
              <a:t>y</a:t>
            </a:r>
            <a:r>
              <a:rPr sz="1400" b="1" spc="-204" dirty="0">
                <a:latin typeface="Trebuchet MS"/>
                <a:cs typeface="Trebuchet MS"/>
              </a:rPr>
              <a:t>1</a:t>
            </a:r>
            <a:r>
              <a:rPr sz="2000" b="1" spc="-204" dirty="0">
                <a:latin typeface="Trebuchet MS"/>
                <a:cs typeface="Trebuchet MS"/>
              </a:rPr>
              <a:t>, </a:t>
            </a:r>
            <a:r>
              <a:rPr sz="2000" b="1" spc="-125" dirty="0">
                <a:latin typeface="Trebuchet MS"/>
                <a:cs typeface="Trebuchet MS"/>
              </a:rPr>
              <a:t>y</a:t>
            </a:r>
            <a:r>
              <a:rPr sz="1400" b="1" spc="-125" dirty="0">
                <a:latin typeface="Trebuchet MS"/>
                <a:cs typeface="Trebuchet MS"/>
              </a:rPr>
              <a:t>2</a:t>
            </a:r>
            <a:r>
              <a:rPr sz="2000" b="1" spc="-125" dirty="0">
                <a:latin typeface="Trebuchet MS"/>
                <a:cs typeface="Trebuchet MS"/>
              </a:rPr>
              <a:t>, </a:t>
            </a:r>
            <a:r>
              <a:rPr sz="2000" b="1" spc="-35" dirty="0">
                <a:latin typeface="Trebuchet MS"/>
                <a:cs typeface="Trebuchet MS"/>
              </a:rPr>
              <a:t>y</a:t>
            </a:r>
            <a:r>
              <a:rPr sz="1400" b="1" spc="-35" dirty="0">
                <a:latin typeface="Trebuchet MS"/>
                <a:cs typeface="Trebuchet MS"/>
              </a:rPr>
              <a:t>3 </a:t>
            </a:r>
            <a:r>
              <a:rPr sz="2000" b="1" spc="-390" dirty="0">
                <a:latin typeface="Trebuchet MS"/>
                <a:cs typeface="Trebuchet MS"/>
              </a:rPr>
              <a:t>= </a:t>
            </a:r>
            <a:r>
              <a:rPr sz="2000" b="1" spc="-140" dirty="0">
                <a:latin typeface="Trebuchet MS"/>
                <a:cs typeface="Trebuchet MS"/>
              </a:rPr>
              <a:t>Jarak </a:t>
            </a:r>
            <a:r>
              <a:rPr sz="2000" b="1" spc="-60" dirty="0">
                <a:latin typeface="Trebuchet MS"/>
                <a:cs typeface="Trebuchet MS"/>
              </a:rPr>
              <a:t>penampang </a:t>
            </a:r>
            <a:r>
              <a:rPr sz="2000" b="1" spc="-80" dirty="0">
                <a:latin typeface="Trebuchet MS"/>
                <a:cs typeface="Trebuchet MS"/>
              </a:rPr>
              <a:t>terhadap </a:t>
            </a:r>
            <a:r>
              <a:rPr sz="2000" b="1" spc="-55" dirty="0">
                <a:latin typeface="Trebuchet MS"/>
                <a:cs typeface="Trebuchet MS"/>
              </a:rPr>
              <a:t>sumbu </a:t>
            </a:r>
            <a:r>
              <a:rPr sz="2000" b="1" spc="-210" dirty="0">
                <a:latin typeface="Trebuchet MS"/>
                <a:cs typeface="Trebuchet MS"/>
              </a:rPr>
              <a:t>x  </a:t>
            </a:r>
            <a:r>
              <a:rPr sz="2000" b="1" spc="225" dirty="0">
                <a:latin typeface="Trebuchet MS"/>
                <a:cs typeface="Trebuchet MS"/>
              </a:rPr>
              <a:t>A </a:t>
            </a:r>
            <a:r>
              <a:rPr sz="2000" b="1" spc="-390" dirty="0">
                <a:latin typeface="Trebuchet MS"/>
                <a:cs typeface="Trebuchet MS"/>
              </a:rPr>
              <a:t>= </a:t>
            </a:r>
            <a:r>
              <a:rPr sz="2000" b="1" spc="-5" dirty="0">
                <a:latin typeface="Arial"/>
                <a:cs typeface="Arial"/>
              </a:rPr>
              <a:t>Σa</a:t>
            </a:r>
            <a:r>
              <a:rPr sz="2000" b="1" spc="54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= a</a:t>
            </a:r>
            <a:r>
              <a:rPr sz="1400" b="1" dirty="0">
                <a:latin typeface="Arial"/>
                <a:cs typeface="Arial"/>
              </a:rPr>
              <a:t>1 </a:t>
            </a:r>
            <a:r>
              <a:rPr sz="2000" b="1" dirty="0">
                <a:latin typeface="Arial"/>
                <a:cs typeface="Arial"/>
              </a:rPr>
              <a:t>+ a</a:t>
            </a:r>
            <a:r>
              <a:rPr sz="1400" b="1" dirty="0">
                <a:latin typeface="Arial"/>
                <a:cs typeface="Arial"/>
              </a:rPr>
              <a:t>2 </a:t>
            </a:r>
            <a:r>
              <a:rPr sz="2000" b="1" dirty="0">
                <a:latin typeface="Arial"/>
                <a:cs typeface="Arial"/>
              </a:rPr>
              <a:t>+ a</a:t>
            </a:r>
            <a:r>
              <a:rPr sz="1400" b="1" dirty="0">
                <a:latin typeface="Arial"/>
                <a:cs typeface="Arial"/>
              </a:rPr>
              <a:t>3 </a:t>
            </a:r>
            <a:r>
              <a:rPr sz="2000" b="1" dirty="0">
                <a:latin typeface="Arial"/>
                <a:cs typeface="Arial"/>
              </a:rPr>
              <a:t>+</a:t>
            </a:r>
            <a:r>
              <a:rPr sz="2000" b="1" spc="6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…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DEF5F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85787" y="1347469"/>
            <a:ext cx="2500376" cy="286740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07288" y="88546"/>
            <a:ext cx="4551045" cy="838200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05"/>
              </a:spcBef>
            </a:pPr>
            <a:r>
              <a:rPr sz="2400" b="1" spc="-114" dirty="0">
                <a:solidFill>
                  <a:srgbClr val="6F2F9F"/>
                </a:solidFill>
                <a:latin typeface="Trebuchet MS"/>
                <a:cs typeface="Trebuchet MS"/>
              </a:rPr>
              <a:t>Contoh:</a:t>
            </a:r>
            <a:endParaRPr sz="2400">
              <a:latin typeface="Trebuchet MS"/>
              <a:cs typeface="Trebuchet MS"/>
            </a:endParaRPr>
          </a:p>
          <a:p>
            <a:pPr marL="155575">
              <a:lnSpc>
                <a:spcPct val="100000"/>
              </a:lnSpc>
              <a:spcBef>
                <a:spcPts val="509"/>
              </a:spcBef>
            </a:pPr>
            <a:r>
              <a:rPr sz="2000" b="1" spc="-110" dirty="0">
                <a:solidFill>
                  <a:srgbClr val="070707"/>
                </a:solidFill>
                <a:latin typeface="Trebuchet MS"/>
                <a:cs typeface="Trebuchet MS"/>
              </a:rPr>
              <a:t>Tentukan </a:t>
            </a:r>
            <a:r>
              <a:rPr sz="2000" b="1" spc="-120" dirty="0">
                <a:solidFill>
                  <a:srgbClr val="070707"/>
                </a:solidFill>
                <a:latin typeface="Trebuchet MS"/>
                <a:cs typeface="Trebuchet MS"/>
              </a:rPr>
              <a:t>titik </a:t>
            </a:r>
            <a:r>
              <a:rPr sz="2000" b="1" spc="-100" dirty="0">
                <a:solidFill>
                  <a:srgbClr val="070707"/>
                </a:solidFill>
                <a:latin typeface="Trebuchet MS"/>
                <a:cs typeface="Trebuchet MS"/>
              </a:rPr>
              <a:t>berat </a:t>
            </a:r>
            <a:r>
              <a:rPr sz="2000" b="1" spc="-60" dirty="0">
                <a:solidFill>
                  <a:srgbClr val="070707"/>
                </a:solidFill>
                <a:latin typeface="Trebuchet MS"/>
                <a:cs typeface="Trebuchet MS"/>
              </a:rPr>
              <a:t>penampang</a:t>
            </a:r>
            <a:r>
              <a:rPr sz="2000" b="1" spc="-270" dirty="0">
                <a:solidFill>
                  <a:srgbClr val="070707"/>
                </a:solidFill>
                <a:latin typeface="Trebuchet MS"/>
                <a:cs typeface="Trebuchet MS"/>
              </a:rPr>
              <a:t> </a:t>
            </a:r>
            <a:r>
              <a:rPr sz="2000" b="1" spc="-125" dirty="0">
                <a:solidFill>
                  <a:srgbClr val="070707"/>
                </a:solidFill>
                <a:latin typeface="Trebuchet MS"/>
                <a:cs typeface="Trebuchet MS"/>
              </a:rPr>
              <a:t>berikut:</a:t>
            </a:r>
            <a:endParaRPr sz="2000">
              <a:latin typeface="Trebuchet MS"/>
              <a:cs typeface="Trebuchet MS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714750" y="2071623"/>
            <a:ext cx="1071880" cy="643255"/>
          </a:xfrm>
          <a:custGeom>
            <a:avLst/>
            <a:gdLst/>
            <a:ahLst/>
            <a:cxnLst/>
            <a:rect l="l" t="t" r="r" b="b"/>
            <a:pathLst>
              <a:path w="1071879" h="643255">
                <a:moveTo>
                  <a:pt x="750062" y="0"/>
                </a:moveTo>
                <a:lnTo>
                  <a:pt x="750062" y="160781"/>
                </a:lnTo>
                <a:lnTo>
                  <a:pt x="0" y="160781"/>
                </a:lnTo>
                <a:lnTo>
                  <a:pt x="0" y="482218"/>
                </a:lnTo>
                <a:lnTo>
                  <a:pt x="750062" y="482218"/>
                </a:lnTo>
                <a:lnTo>
                  <a:pt x="750062" y="643001"/>
                </a:lnTo>
                <a:lnTo>
                  <a:pt x="1071626" y="321563"/>
                </a:lnTo>
                <a:lnTo>
                  <a:pt x="750062" y="0"/>
                </a:lnTo>
                <a:close/>
              </a:path>
            </a:pathLst>
          </a:custGeom>
          <a:solidFill>
            <a:srgbClr val="2CA1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714750" y="2071623"/>
            <a:ext cx="1071880" cy="643255"/>
          </a:xfrm>
          <a:custGeom>
            <a:avLst/>
            <a:gdLst/>
            <a:ahLst/>
            <a:cxnLst/>
            <a:rect l="l" t="t" r="r" b="b"/>
            <a:pathLst>
              <a:path w="1071879" h="643255">
                <a:moveTo>
                  <a:pt x="0" y="160781"/>
                </a:moveTo>
                <a:lnTo>
                  <a:pt x="750062" y="160781"/>
                </a:lnTo>
                <a:lnTo>
                  <a:pt x="750062" y="0"/>
                </a:lnTo>
                <a:lnTo>
                  <a:pt x="1071626" y="321563"/>
                </a:lnTo>
                <a:lnTo>
                  <a:pt x="750062" y="643001"/>
                </a:lnTo>
                <a:lnTo>
                  <a:pt x="750062" y="482218"/>
                </a:lnTo>
                <a:lnTo>
                  <a:pt x="0" y="482218"/>
                </a:lnTo>
                <a:lnTo>
                  <a:pt x="0" y="160781"/>
                </a:lnTo>
                <a:close/>
              </a:path>
            </a:pathLst>
          </a:custGeom>
          <a:ln w="25400">
            <a:solidFill>
              <a:srgbClr val="1E768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353939" y="3267583"/>
            <a:ext cx="22415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10" dirty="0">
                <a:latin typeface="Trebuchet MS"/>
                <a:cs typeface="Trebuchet MS"/>
              </a:rPr>
              <a:t>y</a:t>
            </a:r>
            <a:r>
              <a:rPr sz="1200" spc="30" dirty="0">
                <a:latin typeface="Trebuchet MS"/>
                <a:cs typeface="Trebuchet MS"/>
              </a:rPr>
              <a:t>1</a:t>
            </a:r>
            <a:endParaRPr sz="1200">
              <a:latin typeface="Trebuchet MS"/>
              <a:cs typeface="Trebuchet MS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857875" y="1357375"/>
            <a:ext cx="2500376" cy="286740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519673" y="2001011"/>
            <a:ext cx="105410" cy="1857375"/>
          </a:xfrm>
          <a:custGeom>
            <a:avLst/>
            <a:gdLst/>
            <a:ahLst/>
            <a:cxnLst/>
            <a:rect l="l" t="t" r="r" b="b"/>
            <a:pathLst>
              <a:path w="105410" h="1857375">
                <a:moveTo>
                  <a:pt x="7112" y="1761363"/>
                </a:moveTo>
                <a:lnTo>
                  <a:pt x="1015" y="1764919"/>
                </a:lnTo>
                <a:lnTo>
                  <a:pt x="0" y="1768729"/>
                </a:lnTo>
                <a:lnTo>
                  <a:pt x="51688" y="1857375"/>
                </a:lnTo>
                <a:lnTo>
                  <a:pt x="58975" y="1844929"/>
                </a:lnTo>
                <a:lnTo>
                  <a:pt x="45338" y="1844802"/>
                </a:lnTo>
                <a:lnTo>
                  <a:pt x="45351" y="1821345"/>
                </a:lnTo>
                <a:lnTo>
                  <a:pt x="11049" y="1762379"/>
                </a:lnTo>
                <a:lnTo>
                  <a:pt x="7112" y="1761363"/>
                </a:lnTo>
                <a:close/>
              </a:path>
              <a:path w="105410" h="1857375">
                <a:moveTo>
                  <a:pt x="45358" y="1821357"/>
                </a:moveTo>
                <a:lnTo>
                  <a:pt x="45338" y="1844802"/>
                </a:lnTo>
                <a:lnTo>
                  <a:pt x="58038" y="1844929"/>
                </a:lnTo>
                <a:lnTo>
                  <a:pt x="58041" y="1841627"/>
                </a:lnTo>
                <a:lnTo>
                  <a:pt x="46227" y="1841627"/>
                </a:lnTo>
                <a:lnTo>
                  <a:pt x="51696" y="1832252"/>
                </a:lnTo>
                <a:lnTo>
                  <a:pt x="45358" y="1821357"/>
                </a:lnTo>
                <a:close/>
              </a:path>
              <a:path w="105410" h="1857375">
                <a:moveTo>
                  <a:pt x="96392" y="1761363"/>
                </a:moveTo>
                <a:lnTo>
                  <a:pt x="92455" y="1762379"/>
                </a:lnTo>
                <a:lnTo>
                  <a:pt x="58058" y="1821345"/>
                </a:lnTo>
                <a:lnTo>
                  <a:pt x="58038" y="1844929"/>
                </a:lnTo>
                <a:lnTo>
                  <a:pt x="58975" y="1844929"/>
                </a:lnTo>
                <a:lnTo>
                  <a:pt x="101726" y="1771904"/>
                </a:lnTo>
                <a:lnTo>
                  <a:pt x="103377" y="1768856"/>
                </a:lnTo>
                <a:lnTo>
                  <a:pt x="102362" y="1764919"/>
                </a:lnTo>
                <a:lnTo>
                  <a:pt x="99440" y="1763140"/>
                </a:lnTo>
                <a:lnTo>
                  <a:pt x="96392" y="1761363"/>
                </a:lnTo>
                <a:close/>
              </a:path>
              <a:path w="105410" h="1857375">
                <a:moveTo>
                  <a:pt x="51696" y="1832252"/>
                </a:moveTo>
                <a:lnTo>
                  <a:pt x="46227" y="1841627"/>
                </a:lnTo>
                <a:lnTo>
                  <a:pt x="57150" y="1841627"/>
                </a:lnTo>
                <a:lnTo>
                  <a:pt x="51696" y="1832252"/>
                </a:lnTo>
                <a:close/>
              </a:path>
              <a:path w="105410" h="1857375">
                <a:moveTo>
                  <a:pt x="58058" y="1821345"/>
                </a:moveTo>
                <a:lnTo>
                  <a:pt x="51696" y="1832252"/>
                </a:lnTo>
                <a:lnTo>
                  <a:pt x="57150" y="1841627"/>
                </a:lnTo>
                <a:lnTo>
                  <a:pt x="58041" y="1841627"/>
                </a:lnTo>
                <a:lnTo>
                  <a:pt x="58058" y="1821345"/>
                </a:lnTo>
                <a:close/>
              </a:path>
              <a:path w="105410" h="1857375">
                <a:moveTo>
                  <a:pt x="53200" y="25130"/>
                </a:moveTo>
                <a:lnTo>
                  <a:pt x="46843" y="36028"/>
                </a:lnTo>
                <a:lnTo>
                  <a:pt x="45358" y="1821357"/>
                </a:lnTo>
                <a:lnTo>
                  <a:pt x="51696" y="1832252"/>
                </a:lnTo>
                <a:lnTo>
                  <a:pt x="58051" y="1821357"/>
                </a:lnTo>
                <a:lnTo>
                  <a:pt x="59493" y="96138"/>
                </a:lnTo>
                <a:lnTo>
                  <a:pt x="59529" y="36028"/>
                </a:lnTo>
                <a:lnTo>
                  <a:pt x="53200" y="25130"/>
                </a:lnTo>
                <a:close/>
              </a:path>
              <a:path w="105410" h="1857375">
                <a:moveTo>
                  <a:pt x="60544" y="12573"/>
                </a:moveTo>
                <a:lnTo>
                  <a:pt x="59562" y="12573"/>
                </a:lnTo>
                <a:lnTo>
                  <a:pt x="59543" y="36053"/>
                </a:lnTo>
                <a:lnTo>
                  <a:pt x="92384" y="92583"/>
                </a:lnTo>
                <a:lnTo>
                  <a:pt x="93852" y="94996"/>
                </a:lnTo>
                <a:lnTo>
                  <a:pt x="97789" y="96138"/>
                </a:lnTo>
                <a:lnTo>
                  <a:pt x="103886" y="92583"/>
                </a:lnTo>
                <a:lnTo>
                  <a:pt x="104901" y="88646"/>
                </a:lnTo>
                <a:lnTo>
                  <a:pt x="60544" y="12573"/>
                </a:lnTo>
                <a:close/>
              </a:path>
              <a:path w="105410" h="1857375">
                <a:moveTo>
                  <a:pt x="53212" y="0"/>
                </a:moveTo>
                <a:lnTo>
                  <a:pt x="3301" y="85598"/>
                </a:lnTo>
                <a:lnTo>
                  <a:pt x="1524" y="88518"/>
                </a:lnTo>
                <a:lnTo>
                  <a:pt x="2539" y="92455"/>
                </a:lnTo>
                <a:lnTo>
                  <a:pt x="5461" y="94234"/>
                </a:lnTo>
                <a:lnTo>
                  <a:pt x="8509" y="96012"/>
                </a:lnTo>
                <a:lnTo>
                  <a:pt x="12446" y="94996"/>
                </a:lnTo>
                <a:lnTo>
                  <a:pt x="46829" y="36053"/>
                </a:lnTo>
                <a:lnTo>
                  <a:pt x="46862" y="12573"/>
                </a:lnTo>
                <a:lnTo>
                  <a:pt x="60544" y="12573"/>
                </a:lnTo>
                <a:lnTo>
                  <a:pt x="53212" y="0"/>
                </a:lnTo>
                <a:close/>
              </a:path>
              <a:path w="105410" h="1857375">
                <a:moveTo>
                  <a:pt x="59560" y="15748"/>
                </a:moveTo>
                <a:lnTo>
                  <a:pt x="58674" y="15748"/>
                </a:lnTo>
                <a:lnTo>
                  <a:pt x="53200" y="25130"/>
                </a:lnTo>
                <a:lnTo>
                  <a:pt x="59543" y="36053"/>
                </a:lnTo>
                <a:lnTo>
                  <a:pt x="59560" y="15748"/>
                </a:lnTo>
                <a:close/>
              </a:path>
              <a:path w="105410" h="1857375">
                <a:moveTo>
                  <a:pt x="59562" y="12573"/>
                </a:moveTo>
                <a:lnTo>
                  <a:pt x="46862" y="12573"/>
                </a:lnTo>
                <a:lnTo>
                  <a:pt x="46843" y="36028"/>
                </a:lnTo>
                <a:lnTo>
                  <a:pt x="53200" y="25130"/>
                </a:lnTo>
                <a:lnTo>
                  <a:pt x="47751" y="15748"/>
                </a:lnTo>
                <a:lnTo>
                  <a:pt x="59560" y="15748"/>
                </a:lnTo>
                <a:lnTo>
                  <a:pt x="59562" y="12573"/>
                </a:lnTo>
                <a:close/>
              </a:path>
              <a:path w="105410" h="1857375">
                <a:moveTo>
                  <a:pt x="58674" y="15748"/>
                </a:moveTo>
                <a:lnTo>
                  <a:pt x="47751" y="15748"/>
                </a:lnTo>
                <a:lnTo>
                  <a:pt x="53200" y="25130"/>
                </a:lnTo>
                <a:lnTo>
                  <a:pt x="58674" y="15748"/>
                </a:lnTo>
                <a:close/>
              </a:path>
            </a:pathLst>
          </a:custGeom>
          <a:solidFill>
            <a:srgbClr val="1D778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662926" y="2929635"/>
            <a:ext cx="104775" cy="929005"/>
          </a:xfrm>
          <a:custGeom>
            <a:avLst/>
            <a:gdLst/>
            <a:ahLst/>
            <a:cxnLst/>
            <a:rect l="l" t="t" r="r" b="b"/>
            <a:pathLst>
              <a:path w="104775" h="929004">
                <a:moveTo>
                  <a:pt x="7112" y="832738"/>
                </a:moveTo>
                <a:lnTo>
                  <a:pt x="4064" y="834389"/>
                </a:lnTo>
                <a:lnTo>
                  <a:pt x="1016" y="836168"/>
                </a:lnTo>
                <a:lnTo>
                  <a:pt x="0" y="840105"/>
                </a:lnTo>
                <a:lnTo>
                  <a:pt x="51562" y="928751"/>
                </a:lnTo>
                <a:lnTo>
                  <a:pt x="58922" y="916177"/>
                </a:lnTo>
                <a:lnTo>
                  <a:pt x="45212" y="916177"/>
                </a:lnTo>
                <a:lnTo>
                  <a:pt x="45251" y="892767"/>
                </a:lnTo>
                <a:lnTo>
                  <a:pt x="10922" y="833755"/>
                </a:lnTo>
                <a:lnTo>
                  <a:pt x="7112" y="832738"/>
                </a:lnTo>
                <a:close/>
              </a:path>
              <a:path w="104775" h="929004">
                <a:moveTo>
                  <a:pt x="45251" y="892767"/>
                </a:moveTo>
                <a:lnTo>
                  <a:pt x="45212" y="916177"/>
                </a:lnTo>
                <a:lnTo>
                  <a:pt x="57912" y="916177"/>
                </a:lnTo>
                <a:lnTo>
                  <a:pt x="57917" y="913002"/>
                </a:lnTo>
                <a:lnTo>
                  <a:pt x="46100" y="913002"/>
                </a:lnTo>
                <a:lnTo>
                  <a:pt x="51581" y="903648"/>
                </a:lnTo>
                <a:lnTo>
                  <a:pt x="45251" y="892767"/>
                </a:lnTo>
                <a:close/>
              </a:path>
              <a:path w="104775" h="929004">
                <a:moveTo>
                  <a:pt x="96393" y="832865"/>
                </a:moveTo>
                <a:lnTo>
                  <a:pt x="92455" y="833882"/>
                </a:lnTo>
                <a:lnTo>
                  <a:pt x="57956" y="892767"/>
                </a:lnTo>
                <a:lnTo>
                  <a:pt x="57912" y="916177"/>
                </a:lnTo>
                <a:lnTo>
                  <a:pt x="58922" y="916177"/>
                </a:lnTo>
                <a:lnTo>
                  <a:pt x="103377" y="840232"/>
                </a:lnTo>
                <a:lnTo>
                  <a:pt x="102362" y="836421"/>
                </a:lnTo>
                <a:lnTo>
                  <a:pt x="99314" y="834644"/>
                </a:lnTo>
                <a:lnTo>
                  <a:pt x="96393" y="832865"/>
                </a:lnTo>
                <a:close/>
              </a:path>
              <a:path w="104775" h="929004">
                <a:moveTo>
                  <a:pt x="51581" y="903648"/>
                </a:moveTo>
                <a:lnTo>
                  <a:pt x="46100" y="913002"/>
                </a:lnTo>
                <a:lnTo>
                  <a:pt x="57023" y="913002"/>
                </a:lnTo>
                <a:lnTo>
                  <a:pt x="51581" y="903648"/>
                </a:lnTo>
                <a:close/>
              </a:path>
              <a:path w="104775" h="929004">
                <a:moveTo>
                  <a:pt x="57951" y="892776"/>
                </a:moveTo>
                <a:lnTo>
                  <a:pt x="51581" y="903648"/>
                </a:lnTo>
                <a:lnTo>
                  <a:pt x="57023" y="913002"/>
                </a:lnTo>
                <a:lnTo>
                  <a:pt x="57917" y="913002"/>
                </a:lnTo>
                <a:lnTo>
                  <a:pt x="57951" y="892776"/>
                </a:lnTo>
                <a:close/>
              </a:path>
              <a:path w="104775" h="929004">
                <a:moveTo>
                  <a:pt x="53066" y="25229"/>
                </a:moveTo>
                <a:lnTo>
                  <a:pt x="46696" y="36101"/>
                </a:lnTo>
                <a:lnTo>
                  <a:pt x="45256" y="892776"/>
                </a:lnTo>
                <a:lnTo>
                  <a:pt x="51581" y="903648"/>
                </a:lnTo>
                <a:lnTo>
                  <a:pt x="57951" y="892776"/>
                </a:lnTo>
                <a:lnTo>
                  <a:pt x="59391" y="36101"/>
                </a:lnTo>
                <a:lnTo>
                  <a:pt x="53066" y="25229"/>
                </a:lnTo>
                <a:close/>
              </a:path>
              <a:path w="104775" h="929004">
                <a:moveTo>
                  <a:pt x="60462" y="12700"/>
                </a:moveTo>
                <a:lnTo>
                  <a:pt x="59435" y="12700"/>
                </a:lnTo>
                <a:lnTo>
                  <a:pt x="59396" y="36110"/>
                </a:lnTo>
                <a:lnTo>
                  <a:pt x="93725" y="95123"/>
                </a:lnTo>
                <a:lnTo>
                  <a:pt x="97535" y="96138"/>
                </a:lnTo>
                <a:lnTo>
                  <a:pt x="100583" y="94487"/>
                </a:lnTo>
                <a:lnTo>
                  <a:pt x="103631" y="92710"/>
                </a:lnTo>
                <a:lnTo>
                  <a:pt x="104648" y="88773"/>
                </a:lnTo>
                <a:lnTo>
                  <a:pt x="60462" y="12700"/>
                </a:lnTo>
                <a:close/>
              </a:path>
              <a:path w="104775" h="929004">
                <a:moveTo>
                  <a:pt x="53085" y="0"/>
                </a:moveTo>
                <a:lnTo>
                  <a:pt x="1270" y="88646"/>
                </a:lnTo>
                <a:lnTo>
                  <a:pt x="2285" y="92455"/>
                </a:lnTo>
                <a:lnTo>
                  <a:pt x="8381" y="96012"/>
                </a:lnTo>
                <a:lnTo>
                  <a:pt x="12192" y="94996"/>
                </a:lnTo>
                <a:lnTo>
                  <a:pt x="46691" y="36110"/>
                </a:lnTo>
                <a:lnTo>
                  <a:pt x="46735" y="12700"/>
                </a:lnTo>
                <a:lnTo>
                  <a:pt x="60462" y="12700"/>
                </a:lnTo>
                <a:lnTo>
                  <a:pt x="53085" y="0"/>
                </a:lnTo>
                <a:close/>
              </a:path>
              <a:path w="104775" h="929004">
                <a:moveTo>
                  <a:pt x="59430" y="15875"/>
                </a:moveTo>
                <a:lnTo>
                  <a:pt x="58547" y="15875"/>
                </a:lnTo>
                <a:lnTo>
                  <a:pt x="53066" y="25229"/>
                </a:lnTo>
                <a:lnTo>
                  <a:pt x="59396" y="36110"/>
                </a:lnTo>
                <a:lnTo>
                  <a:pt x="59430" y="15875"/>
                </a:lnTo>
                <a:close/>
              </a:path>
              <a:path w="104775" h="929004">
                <a:moveTo>
                  <a:pt x="59435" y="12700"/>
                </a:moveTo>
                <a:lnTo>
                  <a:pt x="46735" y="12700"/>
                </a:lnTo>
                <a:lnTo>
                  <a:pt x="46696" y="36101"/>
                </a:lnTo>
                <a:lnTo>
                  <a:pt x="53066" y="25229"/>
                </a:lnTo>
                <a:lnTo>
                  <a:pt x="47625" y="15875"/>
                </a:lnTo>
                <a:lnTo>
                  <a:pt x="59430" y="15875"/>
                </a:lnTo>
                <a:lnTo>
                  <a:pt x="59435" y="12700"/>
                </a:lnTo>
                <a:close/>
              </a:path>
              <a:path w="104775" h="929004">
                <a:moveTo>
                  <a:pt x="58547" y="15875"/>
                </a:moveTo>
                <a:lnTo>
                  <a:pt x="47625" y="15875"/>
                </a:lnTo>
                <a:lnTo>
                  <a:pt x="53066" y="25229"/>
                </a:lnTo>
                <a:lnTo>
                  <a:pt x="58547" y="15875"/>
                </a:lnTo>
                <a:close/>
              </a:path>
            </a:pathLst>
          </a:custGeom>
          <a:solidFill>
            <a:srgbClr val="1D778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358001" y="1785873"/>
            <a:ext cx="1428750" cy="428625"/>
          </a:xfrm>
          <a:custGeom>
            <a:avLst/>
            <a:gdLst/>
            <a:ahLst/>
            <a:cxnLst/>
            <a:rect l="l" t="t" r="r" b="b"/>
            <a:pathLst>
              <a:path w="1428750" h="428625">
                <a:moveTo>
                  <a:pt x="0" y="0"/>
                </a:moveTo>
                <a:lnTo>
                  <a:pt x="1428750" y="428625"/>
                </a:lnTo>
              </a:path>
            </a:pathLst>
          </a:custGeom>
          <a:ln w="12700">
            <a:solidFill>
              <a:srgbClr val="1D778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358001" y="1785873"/>
            <a:ext cx="1500505" cy="428625"/>
          </a:xfrm>
          <a:custGeom>
            <a:avLst/>
            <a:gdLst/>
            <a:ahLst/>
            <a:cxnLst/>
            <a:rect l="l" t="t" r="r" b="b"/>
            <a:pathLst>
              <a:path w="1500504" h="428625">
                <a:moveTo>
                  <a:pt x="0" y="428625"/>
                </a:moveTo>
                <a:lnTo>
                  <a:pt x="1500124" y="0"/>
                </a:lnTo>
              </a:path>
            </a:pathLst>
          </a:custGeom>
          <a:ln w="12700">
            <a:solidFill>
              <a:srgbClr val="1D778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858000" y="2214498"/>
            <a:ext cx="357505" cy="1572260"/>
          </a:xfrm>
          <a:custGeom>
            <a:avLst/>
            <a:gdLst/>
            <a:ahLst/>
            <a:cxnLst/>
            <a:rect l="l" t="t" r="r" b="b"/>
            <a:pathLst>
              <a:path w="357504" h="1572260">
                <a:moveTo>
                  <a:pt x="0" y="0"/>
                </a:moveTo>
                <a:lnTo>
                  <a:pt x="357250" y="1571752"/>
                </a:lnTo>
              </a:path>
            </a:pathLst>
          </a:custGeom>
          <a:ln w="12700">
            <a:solidFill>
              <a:srgbClr val="1D778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858000" y="2214498"/>
            <a:ext cx="428625" cy="1643380"/>
          </a:xfrm>
          <a:custGeom>
            <a:avLst/>
            <a:gdLst/>
            <a:ahLst/>
            <a:cxnLst/>
            <a:rect l="l" t="t" r="r" b="b"/>
            <a:pathLst>
              <a:path w="428625" h="1643379">
                <a:moveTo>
                  <a:pt x="428625" y="0"/>
                </a:moveTo>
                <a:lnTo>
                  <a:pt x="0" y="1643126"/>
                </a:lnTo>
              </a:path>
            </a:pathLst>
          </a:custGeom>
          <a:ln w="12700">
            <a:solidFill>
              <a:srgbClr val="1D778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8068818" y="3196209"/>
            <a:ext cx="22415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10" dirty="0">
                <a:latin typeface="Trebuchet MS"/>
                <a:cs typeface="Trebuchet MS"/>
              </a:rPr>
              <a:t>y</a:t>
            </a:r>
            <a:r>
              <a:rPr sz="1200" spc="30" dirty="0">
                <a:latin typeface="Trebuchet MS"/>
                <a:cs typeface="Trebuchet MS"/>
              </a:rPr>
              <a:t>2</a:t>
            </a:r>
            <a:endParaRPr sz="1200">
              <a:latin typeface="Trebuchet MS"/>
              <a:cs typeface="Trebuchet MS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6307835" y="1000125"/>
            <a:ext cx="103505" cy="2857500"/>
          </a:xfrm>
          <a:custGeom>
            <a:avLst/>
            <a:gdLst/>
            <a:ahLst/>
            <a:cxnLst/>
            <a:rect l="l" t="t" r="r" b="b"/>
            <a:pathLst>
              <a:path w="103504" h="2857500">
                <a:moveTo>
                  <a:pt x="51681" y="25122"/>
                </a:moveTo>
                <a:lnTo>
                  <a:pt x="45326" y="36016"/>
                </a:lnTo>
                <a:lnTo>
                  <a:pt x="43814" y="2857500"/>
                </a:lnTo>
                <a:lnTo>
                  <a:pt x="56514" y="2857500"/>
                </a:lnTo>
                <a:lnTo>
                  <a:pt x="58019" y="36016"/>
                </a:lnTo>
                <a:lnTo>
                  <a:pt x="51681" y="25122"/>
                </a:lnTo>
                <a:close/>
              </a:path>
              <a:path w="103504" h="2857500">
                <a:moveTo>
                  <a:pt x="51688" y="0"/>
                </a:moveTo>
                <a:lnTo>
                  <a:pt x="0" y="88519"/>
                </a:lnTo>
                <a:lnTo>
                  <a:pt x="1015" y="92455"/>
                </a:lnTo>
                <a:lnTo>
                  <a:pt x="3937" y="94234"/>
                </a:lnTo>
                <a:lnTo>
                  <a:pt x="6985" y="96012"/>
                </a:lnTo>
                <a:lnTo>
                  <a:pt x="10922" y="94996"/>
                </a:lnTo>
                <a:lnTo>
                  <a:pt x="45319" y="36029"/>
                </a:lnTo>
                <a:lnTo>
                  <a:pt x="45338" y="12573"/>
                </a:lnTo>
                <a:lnTo>
                  <a:pt x="59020" y="12573"/>
                </a:lnTo>
                <a:lnTo>
                  <a:pt x="51688" y="0"/>
                </a:lnTo>
                <a:close/>
              </a:path>
              <a:path w="103504" h="2857500">
                <a:moveTo>
                  <a:pt x="59020" y="12573"/>
                </a:moveTo>
                <a:lnTo>
                  <a:pt x="58038" y="12573"/>
                </a:lnTo>
                <a:lnTo>
                  <a:pt x="58026" y="36029"/>
                </a:lnTo>
                <a:lnTo>
                  <a:pt x="92328" y="94996"/>
                </a:lnTo>
                <a:lnTo>
                  <a:pt x="96265" y="96012"/>
                </a:lnTo>
                <a:lnTo>
                  <a:pt x="102362" y="92455"/>
                </a:lnTo>
                <a:lnTo>
                  <a:pt x="103377" y="88646"/>
                </a:lnTo>
                <a:lnTo>
                  <a:pt x="59020" y="12573"/>
                </a:lnTo>
                <a:close/>
              </a:path>
              <a:path w="103504" h="2857500">
                <a:moveTo>
                  <a:pt x="58037" y="15748"/>
                </a:moveTo>
                <a:lnTo>
                  <a:pt x="57150" y="15748"/>
                </a:lnTo>
                <a:lnTo>
                  <a:pt x="51681" y="25122"/>
                </a:lnTo>
                <a:lnTo>
                  <a:pt x="58026" y="36029"/>
                </a:lnTo>
                <a:lnTo>
                  <a:pt x="58037" y="15748"/>
                </a:lnTo>
                <a:close/>
              </a:path>
              <a:path w="103504" h="2857500">
                <a:moveTo>
                  <a:pt x="58038" y="12573"/>
                </a:moveTo>
                <a:lnTo>
                  <a:pt x="45338" y="12573"/>
                </a:lnTo>
                <a:lnTo>
                  <a:pt x="45326" y="36016"/>
                </a:lnTo>
                <a:lnTo>
                  <a:pt x="51681" y="25122"/>
                </a:lnTo>
                <a:lnTo>
                  <a:pt x="46227" y="15748"/>
                </a:lnTo>
                <a:lnTo>
                  <a:pt x="58037" y="15748"/>
                </a:lnTo>
                <a:lnTo>
                  <a:pt x="58038" y="12573"/>
                </a:lnTo>
                <a:close/>
              </a:path>
              <a:path w="103504" h="2857500">
                <a:moveTo>
                  <a:pt x="57150" y="15748"/>
                </a:moveTo>
                <a:lnTo>
                  <a:pt x="46227" y="15748"/>
                </a:lnTo>
                <a:lnTo>
                  <a:pt x="51681" y="25122"/>
                </a:lnTo>
                <a:lnTo>
                  <a:pt x="57150" y="15748"/>
                </a:lnTo>
                <a:close/>
              </a:path>
            </a:pathLst>
          </a:custGeom>
          <a:solidFill>
            <a:srgbClr val="1D778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358001" y="3807459"/>
            <a:ext cx="2286000" cy="103505"/>
          </a:xfrm>
          <a:custGeom>
            <a:avLst/>
            <a:gdLst/>
            <a:ahLst/>
            <a:cxnLst/>
            <a:rect l="l" t="t" r="r" b="b"/>
            <a:pathLst>
              <a:path w="2286000" h="103504">
                <a:moveTo>
                  <a:pt x="2197354" y="0"/>
                </a:moveTo>
                <a:lnTo>
                  <a:pt x="2193544" y="1015"/>
                </a:lnTo>
                <a:lnTo>
                  <a:pt x="2189988" y="7112"/>
                </a:lnTo>
                <a:lnTo>
                  <a:pt x="2191004" y="10921"/>
                </a:lnTo>
                <a:lnTo>
                  <a:pt x="2249721" y="45323"/>
                </a:lnTo>
                <a:lnTo>
                  <a:pt x="2273427" y="45338"/>
                </a:lnTo>
                <a:lnTo>
                  <a:pt x="2273427" y="58038"/>
                </a:lnTo>
                <a:lnTo>
                  <a:pt x="2249972" y="58038"/>
                </a:lnTo>
                <a:lnTo>
                  <a:pt x="2190877" y="92456"/>
                </a:lnTo>
                <a:lnTo>
                  <a:pt x="2189860" y="96265"/>
                </a:lnTo>
                <a:lnTo>
                  <a:pt x="2193417" y="102362"/>
                </a:lnTo>
                <a:lnTo>
                  <a:pt x="2197354" y="103377"/>
                </a:lnTo>
                <a:lnTo>
                  <a:pt x="2275301" y="58038"/>
                </a:lnTo>
                <a:lnTo>
                  <a:pt x="2273427" y="58038"/>
                </a:lnTo>
                <a:lnTo>
                  <a:pt x="2275328" y="58023"/>
                </a:lnTo>
                <a:lnTo>
                  <a:pt x="2286000" y="51815"/>
                </a:lnTo>
                <a:lnTo>
                  <a:pt x="2197354" y="0"/>
                </a:lnTo>
                <a:close/>
              </a:path>
              <a:path w="2286000" h="103504">
                <a:moveTo>
                  <a:pt x="2260730" y="51773"/>
                </a:moveTo>
                <a:lnTo>
                  <a:pt x="2249999" y="58023"/>
                </a:lnTo>
                <a:lnTo>
                  <a:pt x="2273427" y="58038"/>
                </a:lnTo>
                <a:lnTo>
                  <a:pt x="2273427" y="57276"/>
                </a:lnTo>
                <a:lnTo>
                  <a:pt x="2270125" y="57276"/>
                </a:lnTo>
                <a:lnTo>
                  <a:pt x="2260730" y="51773"/>
                </a:lnTo>
                <a:close/>
              </a:path>
              <a:path w="2286000" h="103504">
                <a:moveTo>
                  <a:pt x="0" y="43814"/>
                </a:moveTo>
                <a:lnTo>
                  <a:pt x="0" y="56514"/>
                </a:lnTo>
                <a:lnTo>
                  <a:pt x="2249999" y="58023"/>
                </a:lnTo>
                <a:lnTo>
                  <a:pt x="2260730" y="51773"/>
                </a:lnTo>
                <a:lnTo>
                  <a:pt x="2249721" y="45323"/>
                </a:lnTo>
                <a:lnTo>
                  <a:pt x="0" y="43814"/>
                </a:lnTo>
                <a:close/>
              </a:path>
              <a:path w="2286000" h="103504">
                <a:moveTo>
                  <a:pt x="2270252" y="46227"/>
                </a:moveTo>
                <a:lnTo>
                  <a:pt x="2260730" y="51773"/>
                </a:lnTo>
                <a:lnTo>
                  <a:pt x="2270125" y="57276"/>
                </a:lnTo>
                <a:lnTo>
                  <a:pt x="2270252" y="46227"/>
                </a:lnTo>
                <a:close/>
              </a:path>
              <a:path w="2286000" h="103504">
                <a:moveTo>
                  <a:pt x="2273427" y="46227"/>
                </a:moveTo>
                <a:lnTo>
                  <a:pt x="2270252" y="46227"/>
                </a:lnTo>
                <a:lnTo>
                  <a:pt x="2270125" y="57276"/>
                </a:lnTo>
                <a:lnTo>
                  <a:pt x="2273427" y="57276"/>
                </a:lnTo>
                <a:lnTo>
                  <a:pt x="2273427" y="46227"/>
                </a:lnTo>
                <a:close/>
              </a:path>
              <a:path w="2286000" h="103504">
                <a:moveTo>
                  <a:pt x="2249721" y="45323"/>
                </a:moveTo>
                <a:lnTo>
                  <a:pt x="2260730" y="51773"/>
                </a:lnTo>
                <a:lnTo>
                  <a:pt x="2270252" y="46227"/>
                </a:lnTo>
                <a:lnTo>
                  <a:pt x="2273427" y="46227"/>
                </a:lnTo>
                <a:lnTo>
                  <a:pt x="2273427" y="45338"/>
                </a:lnTo>
                <a:lnTo>
                  <a:pt x="2249721" y="45323"/>
                </a:lnTo>
                <a:close/>
              </a:path>
            </a:pathLst>
          </a:custGeom>
          <a:solidFill>
            <a:srgbClr val="1D778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8603995" y="3696461"/>
            <a:ext cx="1517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Trebuchet MS"/>
                <a:cs typeface="Trebuchet MS"/>
              </a:rPr>
              <a:t>X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317741" y="695325"/>
            <a:ext cx="1517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35" dirty="0">
                <a:latin typeface="Trebuchet MS"/>
                <a:cs typeface="Trebuchet MS"/>
              </a:rPr>
              <a:t>Y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64819" y="4314190"/>
            <a:ext cx="21050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070707"/>
                </a:solidFill>
                <a:latin typeface="Arial"/>
                <a:cs typeface="Arial"/>
              </a:rPr>
              <a:t>Penampang</a:t>
            </a:r>
            <a:r>
              <a:rPr sz="1800" b="1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800" b="1" spc="-15" dirty="0">
                <a:solidFill>
                  <a:srgbClr val="070707"/>
                </a:solidFill>
                <a:latin typeface="Arial"/>
                <a:cs typeface="Arial"/>
              </a:rPr>
              <a:t>ABCH: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864819" y="4588509"/>
            <a:ext cx="236854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200" b="1" spc="-5" dirty="0">
                <a:solidFill>
                  <a:srgbClr val="070707"/>
                </a:solidFill>
                <a:latin typeface="Arial"/>
                <a:cs typeface="Arial"/>
              </a:rPr>
              <a:t>1  </a:t>
            </a:r>
            <a:r>
              <a:rPr sz="1800" b="1" spc="-10" dirty="0">
                <a:solidFill>
                  <a:srgbClr val="070707"/>
                </a:solidFill>
                <a:latin typeface="Arial"/>
                <a:cs typeface="Arial"/>
              </a:rPr>
              <a:t>x</a:t>
            </a:r>
            <a:r>
              <a:rPr sz="1200" b="1" spc="-5" dirty="0">
                <a:solidFill>
                  <a:srgbClr val="070707"/>
                </a:solidFill>
                <a:latin typeface="Arial"/>
                <a:cs typeface="Arial"/>
              </a:rPr>
              <a:t>1  </a:t>
            </a:r>
            <a:r>
              <a:rPr sz="1800" b="1" spc="-25" dirty="0">
                <a:solidFill>
                  <a:srgbClr val="070707"/>
                </a:solidFill>
                <a:latin typeface="Arial"/>
                <a:cs typeface="Arial"/>
              </a:rPr>
              <a:t>y</a:t>
            </a:r>
            <a:r>
              <a:rPr sz="1200" b="1" spc="-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endParaRPr sz="12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794250" y="4328286"/>
            <a:ext cx="209486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070707"/>
                </a:solidFill>
                <a:latin typeface="Arial"/>
                <a:cs typeface="Arial"/>
              </a:rPr>
              <a:t>Penampang</a:t>
            </a:r>
            <a:r>
              <a:rPr sz="1800" b="1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070707"/>
                </a:solidFill>
                <a:latin typeface="Arial"/>
                <a:cs typeface="Arial"/>
              </a:rPr>
              <a:t>DEFG:</a:t>
            </a:r>
            <a:endParaRPr sz="18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538084" y="4602607"/>
            <a:ext cx="9518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070707"/>
                </a:solidFill>
                <a:latin typeface="Arial"/>
                <a:cs typeface="Arial"/>
              </a:rPr>
              <a:t>= </a:t>
            </a:r>
            <a:r>
              <a:rPr sz="1800" b="1" spc="-5" dirty="0">
                <a:solidFill>
                  <a:srgbClr val="070707"/>
                </a:solidFill>
                <a:latin typeface="Arial"/>
                <a:cs typeface="Arial"/>
              </a:rPr>
              <a:t>36</a:t>
            </a:r>
            <a:r>
              <a:rPr sz="1800" b="1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070707"/>
                </a:solidFill>
                <a:latin typeface="Arial"/>
                <a:cs typeface="Arial"/>
              </a:rPr>
              <a:t>cm</a:t>
            </a:r>
            <a:r>
              <a:rPr sz="1800" b="1" spc="-7" baseline="25462" dirty="0">
                <a:solidFill>
                  <a:srgbClr val="070707"/>
                </a:solidFill>
                <a:latin typeface="Arial"/>
                <a:cs typeface="Arial"/>
              </a:rPr>
              <a:t>2</a:t>
            </a:r>
            <a:endParaRPr sz="1800" baseline="25462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794250" y="4602607"/>
            <a:ext cx="236854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200" b="1" spc="-5" dirty="0">
                <a:solidFill>
                  <a:srgbClr val="070707"/>
                </a:solidFill>
                <a:latin typeface="Arial"/>
                <a:cs typeface="Arial"/>
              </a:rPr>
              <a:t>2  </a:t>
            </a:r>
            <a:r>
              <a:rPr sz="1800" b="1" spc="-10" dirty="0">
                <a:solidFill>
                  <a:srgbClr val="070707"/>
                </a:solidFill>
                <a:latin typeface="Arial"/>
                <a:cs typeface="Arial"/>
              </a:rPr>
              <a:t>x</a:t>
            </a:r>
            <a:r>
              <a:rPr sz="1200" b="1" spc="-5" dirty="0">
                <a:solidFill>
                  <a:srgbClr val="070707"/>
                </a:solidFill>
                <a:latin typeface="Arial"/>
                <a:cs typeface="Arial"/>
              </a:rPr>
              <a:t>2  </a:t>
            </a:r>
            <a:r>
              <a:rPr sz="1800" b="1" spc="-20" dirty="0">
                <a:solidFill>
                  <a:srgbClr val="070707"/>
                </a:solidFill>
                <a:latin typeface="Arial"/>
                <a:cs typeface="Arial"/>
              </a:rPr>
              <a:t>y</a:t>
            </a:r>
            <a:r>
              <a:rPr sz="1200" b="1" spc="-5" dirty="0">
                <a:solidFill>
                  <a:srgbClr val="070707"/>
                </a:solidFill>
                <a:latin typeface="Arial"/>
                <a:cs typeface="Arial"/>
              </a:rPr>
              <a:t>2</a:t>
            </a:r>
            <a:endParaRPr sz="12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538084" y="5151196"/>
            <a:ext cx="74168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070707"/>
                </a:solidFill>
                <a:latin typeface="Arial"/>
                <a:cs typeface="Arial"/>
              </a:rPr>
              <a:t>= 6</a:t>
            </a:r>
            <a:r>
              <a:rPr sz="1800" b="1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070707"/>
                </a:solidFill>
                <a:latin typeface="Arial"/>
                <a:cs typeface="Arial"/>
              </a:rPr>
              <a:t>cm</a:t>
            </a:r>
            <a:endParaRPr sz="1800">
              <a:latin typeface="Arial"/>
              <a:cs typeface="Arial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838734" y="5852553"/>
            <a:ext cx="144780" cy="0"/>
          </a:xfrm>
          <a:custGeom>
            <a:avLst/>
            <a:gdLst/>
            <a:ahLst/>
            <a:cxnLst/>
            <a:rect l="l" t="t" r="r" b="b"/>
            <a:pathLst>
              <a:path w="144780">
                <a:moveTo>
                  <a:pt x="0" y="0"/>
                </a:moveTo>
                <a:lnTo>
                  <a:pt x="144637" y="0"/>
                </a:lnTo>
              </a:path>
            </a:pathLst>
          </a:custGeom>
          <a:ln w="1325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322370" y="6071621"/>
            <a:ext cx="606425" cy="0"/>
          </a:xfrm>
          <a:custGeom>
            <a:avLst/>
            <a:gdLst/>
            <a:ahLst/>
            <a:cxnLst/>
            <a:rect l="l" t="t" r="r" b="b"/>
            <a:pathLst>
              <a:path w="606425">
                <a:moveTo>
                  <a:pt x="0" y="0"/>
                </a:moveTo>
                <a:lnTo>
                  <a:pt x="606315" y="0"/>
                </a:lnTo>
              </a:path>
            </a:pathLst>
          </a:custGeom>
          <a:ln w="1325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267673" y="6071621"/>
            <a:ext cx="1573530" cy="0"/>
          </a:xfrm>
          <a:custGeom>
            <a:avLst/>
            <a:gdLst/>
            <a:ahLst/>
            <a:cxnLst/>
            <a:rect l="l" t="t" r="r" b="b"/>
            <a:pathLst>
              <a:path w="1573529">
                <a:moveTo>
                  <a:pt x="0" y="0"/>
                </a:moveTo>
                <a:lnTo>
                  <a:pt x="1573471" y="0"/>
                </a:lnTo>
              </a:path>
            </a:pathLst>
          </a:custGeom>
          <a:ln w="1325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967608" y="6079846"/>
            <a:ext cx="338353" cy="3876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967608" y="5643562"/>
            <a:ext cx="338353" cy="3775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013902" y="5829197"/>
            <a:ext cx="338353" cy="39395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339149" y="5643562"/>
            <a:ext cx="413238" cy="37754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067964" y="5829197"/>
            <a:ext cx="338353" cy="39395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1515642" y="4588509"/>
            <a:ext cx="2547620" cy="18910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6225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070707"/>
                </a:solidFill>
                <a:latin typeface="Arial"/>
                <a:cs typeface="Arial"/>
              </a:rPr>
              <a:t>= </a:t>
            </a:r>
            <a:r>
              <a:rPr sz="1800" b="1" spc="-5" dirty="0">
                <a:solidFill>
                  <a:srgbClr val="070707"/>
                </a:solidFill>
                <a:latin typeface="Arial"/>
                <a:cs typeface="Arial"/>
              </a:rPr>
              <a:t>10 x 3 </a:t>
            </a:r>
            <a:r>
              <a:rPr sz="1800" b="1" dirty="0">
                <a:solidFill>
                  <a:srgbClr val="070707"/>
                </a:solidFill>
                <a:latin typeface="Arial"/>
                <a:cs typeface="Arial"/>
              </a:rPr>
              <a:t>= </a:t>
            </a:r>
            <a:r>
              <a:rPr sz="1800" b="1" spc="-5" dirty="0">
                <a:solidFill>
                  <a:srgbClr val="070707"/>
                </a:solidFill>
                <a:latin typeface="Arial"/>
                <a:cs typeface="Arial"/>
              </a:rPr>
              <a:t>30</a:t>
            </a:r>
            <a:r>
              <a:rPr sz="1800" b="1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070707"/>
                </a:solidFill>
                <a:latin typeface="Arial"/>
                <a:cs typeface="Arial"/>
              </a:rPr>
              <a:t>cm</a:t>
            </a:r>
            <a:r>
              <a:rPr sz="1800" b="1" spc="-7" baseline="25462" dirty="0">
                <a:solidFill>
                  <a:srgbClr val="070707"/>
                </a:solidFill>
                <a:latin typeface="Arial"/>
                <a:cs typeface="Arial"/>
              </a:rPr>
              <a:t>2</a:t>
            </a:r>
            <a:endParaRPr sz="1800" baseline="25462">
              <a:latin typeface="Arial"/>
              <a:cs typeface="Arial"/>
            </a:endParaRPr>
          </a:p>
          <a:p>
            <a:pPr marL="276225">
              <a:lnSpc>
                <a:spcPct val="100000"/>
              </a:lnSpc>
            </a:pPr>
            <a:r>
              <a:rPr sz="1800" b="1" dirty="0">
                <a:solidFill>
                  <a:srgbClr val="070707"/>
                </a:solidFill>
                <a:latin typeface="Arial"/>
                <a:cs typeface="Arial"/>
              </a:rPr>
              <a:t>= </a:t>
            </a:r>
            <a:r>
              <a:rPr sz="1800" b="1" spc="-5" dirty="0">
                <a:solidFill>
                  <a:srgbClr val="070707"/>
                </a:solidFill>
                <a:latin typeface="Arial"/>
                <a:cs typeface="Arial"/>
              </a:rPr>
              <a:t>5</a:t>
            </a:r>
            <a:r>
              <a:rPr sz="1800" b="1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070707"/>
                </a:solidFill>
                <a:latin typeface="Arial"/>
                <a:cs typeface="Arial"/>
              </a:rPr>
              <a:t>cm</a:t>
            </a:r>
            <a:endParaRPr sz="1800">
              <a:latin typeface="Arial"/>
              <a:cs typeface="Arial"/>
            </a:endParaRPr>
          </a:p>
          <a:p>
            <a:pPr marL="276225">
              <a:lnSpc>
                <a:spcPct val="100000"/>
              </a:lnSpc>
            </a:pPr>
            <a:r>
              <a:rPr sz="1800" b="1" dirty="0">
                <a:solidFill>
                  <a:srgbClr val="070707"/>
                </a:solidFill>
                <a:latin typeface="Arial"/>
                <a:cs typeface="Arial"/>
              </a:rPr>
              <a:t>= </a:t>
            </a:r>
            <a:r>
              <a:rPr sz="1800" b="1" spc="-5" dirty="0">
                <a:solidFill>
                  <a:srgbClr val="070707"/>
                </a:solidFill>
                <a:latin typeface="Arial"/>
                <a:cs typeface="Arial"/>
              </a:rPr>
              <a:t>15 </a:t>
            </a:r>
            <a:r>
              <a:rPr sz="1800" b="1" dirty="0">
                <a:solidFill>
                  <a:srgbClr val="070707"/>
                </a:solidFill>
                <a:latin typeface="Arial"/>
                <a:cs typeface="Arial"/>
              </a:rPr>
              <a:t>– </a:t>
            </a:r>
            <a:r>
              <a:rPr sz="1800" b="1" spc="-5" dirty="0">
                <a:solidFill>
                  <a:srgbClr val="070707"/>
                </a:solidFill>
                <a:latin typeface="Arial"/>
                <a:cs typeface="Arial"/>
              </a:rPr>
              <a:t>3/2 </a:t>
            </a:r>
            <a:r>
              <a:rPr sz="1800" b="1" dirty="0">
                <a:solidFill>
                  <a:srgbClr val="070707"/>
                </a:solidFill>
                <a:latin typeface="Arial"/>
                <a:cs typeface="Arial"/>
              </a:rPr>
              <a:t>= </a:t>
            </a:r>
            <a:r>
              <a:rPr sz="1800" b="1" spc="-5" dirty="0">
                <a:solidFill>
                  <a:srgbClr val="070707"/>
                </a:solidFill>
                <a:latin typeface="Arial"/>
                <a:cs typeface="Arial"/>
              </a:rPr>
              <a:t>13,5</a:t>
            </a:r>
            <a:r>
              <a:rPr sz="1800" b="1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070707"/>
                </a:solidFill>
                <a:latin typeface="Arial"/>
                <a:cs typeface="Arial"/>
              </a:rPr>
              <a:t>cm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635"/>
              </a:spcBef>
              <a:tabLst>
                <a:tab pos="763270" algn="l"/>
                <a:tab pos="1675764" algn="l"/>
              </a:tabLst>
            </a:pPr>
            <a:r>
              <a:rPr sz="2500" i="1" spc="10" dirty="0">
                <a:latin typeface="Times New Roman"/>
                <a:cs typeface="Times New Roman"/>
              </a:rPr>
              <a:t>a</a:t>
            </a:r>
            <a:r>
              <a:rPr sz="2500" spc="10" dirty="0">
                <a:latin typeface="Times New Roman"/>
                <a:cs typeface="Times New Roman"/>
              </a:rPr>
              <a:t>.</a:t>
            </a:r>
            <a:r>
              <a:rPr sz="2500" i="1" spc="10" dirty="0">
                <a:latin typeface="Times New Roman"/>
                <a:cs typeface="Times New Roman"/>
              </a:rPr>
              <a:t>x	</a:t>
            </a:r>
            <a:r>
              <a:rPr sz="2500" spc="55" dirty="0">
                <a:latin typeface="Times New Roman"/>
                <a:cs typeface="Times New Roman"/>
              </a:rPr>
              <a:t>30</a:t>
            </a:r>
            <a:r>
              <a:rPr sz="2500" i="1" spc="55" dirty="0">
                <a:latin typeface="Times New Roman"/>
                <a:cs typeface="Times New Roman"/>
              </a:rPr>
              <a:t>x</a:t>
            </a:r>
            <a:r>
              <a:rPr sz="2500" spc="55" dirty="0">
                <a:latin typeface="Times New Roman"/>
                <a:cs typeface="Times New Roman"/>
              </a:rPr>
              <a:t>5	36</a:t>
            </a:r>
            <a:r>
              <a:rPr sz="2500" i="1" spc="55" dirty="0">
                <a:latin typeface="Times New Roman"/>
                <a:cs typeface="Times New Roman"/>
              </a:rPr>
              <a:t>x</a:t>
            </a:r>
            <a:r>
              <a:rPr sz="2500" spc="55" dirty="0">
                <a:latin typeface="Times New Roman"/>
                <a:cs typeface="Times New Roman"/>
              </a:rPr>
              <a:t>5</a:t>
            </a:r>
            <a:r>
              <a:rPr sz="2500" spc="-320" dirty="0">
                <a:latin typeface="Times New Roman"/>
                <a:cs typeface="Times New Roman"/>
              </a:rPr>
              <a:t> </a:t>
            </a:r>
            <a:r>
              <a:rPr sz="3750" spc="60" baseline="-35555" dirty="0">
                <a:latin typeface="Times New Roman"/>
                <a:cs typeface="Times New Roman"/>
              </a:rPr>
              <a:t>5</a:t>
            </a:r>
            <a:endParaRPr sz="3750" baseline="-35555">
              <a:latin typeface="Times New Roman"/>
              <a:cs typeface="Times New Roman"/>
            </a:endParaRPr>
          </a:p>
          <a:p>
            <a:pPr marL="32384">
              <a:lnSpc>
                <a:spcPct val="100000"/>
              </a:lnSpc>
              <a:spcBef>
                <a:spcPts val="565"/>
              </a:spcBef>
              <a:tabLst>
                <a:tab pos="1082040" algn="l"/>
                <a:tab pos="1675764" algn="l"/>
              </a:tabLst>
            </a:pPr>
            <a:r>
              <a:rPr sz="2500" i="1" spc="50" dirty="0">
                <a:latin typeface="Times New Roman"/>
                <a:cs typeface="Times New Roman"/>
              </a:rPr>
              <a:t>A	</a:t>
            </a:r>
            <a:r>
              <a:rPr sz="2500" spc="60" dirty="0">
                <a:latin typeface="Times New Roman"/>
                <a:cs typeface="Times New Roman"/>
              </a:rPr>
              <a:t>30	</a:t>
            </a:r>
            <a:r>
              <a:rPr sz="2500" spc="80" dirty="0">
                <a:latin typeface="Times New Roman"/>
                <a:cs typeface="Times New Roman"/>
              </a:rPr>
              <a:t>36</a:t>
            </a:r>
            <a:endParaRPr sz="25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836366" y="5818383"/>
            <a:ext cx="171450" cy="4108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500" i="1" spc="35" dirty="0">
                <a:latin typeface="Times New Roman"/>
                <a:cs typeface="Times New Roman"/>
              </a:rPr>
              <a:t>x</a:t>
            </a:r>
            <a:endParaRPr sz="250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4819561" y="5842892"/>
            <a:ext cx="156845" cy="0"/>
          </a:xfrm>
          <a:custGeom>
            <a:avLst/>
            <a:gdLst/>
            <a:ahLst/>
            <a:cxnLst/>
            <a:rect l="l" t="t" r="r" b="b"/>
            <a:pathLst>
              <a:path w="156845">
                <a:moveTo>
                  <a:pt x="0" y="0"/>
                </a:moveTo>
                <a:lnTo>
                  <a:pt x="156463" y="0"/>
                </a:lnTo>
              </a:path>
            </a:pathLst>
          </a:custGeom>
          <a:ln w="120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5298838" y="6051828"/>
            <a:ext cx="596900" cy="0"/>
          </a:xfrm>
          <a:custGeom>
            <a:avLst/>
            <a:gdLst/>
            <a:ahLst/>
            <a:cxnLst/>
            <a:rect l="l" t="t" r="r" b="b"/>
            <a:pathLst>
              <a:path w="596900">
                <a:moveTo>
                  <a:pt x="0" y="0"/>
                </a:moveTo>
                <a:lnTo>
                  <a:pt x="596775" y="0"/>
                </a:lnTo>
              </a:path>
            </a:pathLst>
          </a:custGeom>
          <a:ln w="120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219068" y="6051828"/>
            <a:ext cx="1845945" cy="0"/>
          </a:xfrm>
          <a:custGeom>
            <a:avLst/>
            <a:gdLst/>
            <a:ahLst/>
            <a:cxnLst/>
            <a:rect l="l" t="t" r="r" b="b"/>
            <a:pathLst>
              <a:path w="1845945">
                <a:moveTo>
                  <a:pt x="0" y="0"/>
                </a:moveTo>
                <a:lnTo>
                  <a:pt x="1845318" y="0"/>
                </a:lnTo>
              </a:path>
            </a:pathLst>
          </a:custGeom>
          <a:ln w="120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8360437" y="5809715"/>
            <a:ext cx="576580" cy="3930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spc="-45" dirty="0">
                <a:latin typeface="Times New Roman"/>
                <a:cs typeface="Times New Roman"/>
              </a:rPr>
              <a:t>9</a:t>
            </a:r>
            <a:r>
              <a:rPr sz="2400" spc="30" dirty="0">
                <a:latin typeface="Times New Roman"/>
                <a:cs typeface="Times New Roman"/>
              </a:rPr>
              <a:t>,</a:t>
            </a:r>
            <a:r>
              <a:rPr sz="2400" spc="65" dirty="0">
                <a:latin typeface="Times New Roman"/>
                <a:cs typeface="Times New Roman"/>
              </a:rPr>
              <a:t>41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8145370" y="5820616"/>
            <a:ext cx="322821" cy="37573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7058263" y="6059673"/>
            <a:ext cx="322821" cy="36971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7222154" y="5643565"/>
            <a:ext cx="322821" cy="3600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5976648" y="5820616"/>
            <a:ext cx="322821" cy="37573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314934" y="5643565"/>
            <a:ext cx="395783" cy="36008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5057025" y="5820616"/>
            <a:ext cx="322821" cy="37573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7423555" y="5617017"/>
            <a:ext cx="647700" cy="3930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spc="65" dirty="0">
                <a:latin typeface="Times New Roman"/>
                <a:cs typeface="Times New Roman"/>
              </a:rPr>
              <a:t>36</a:t>
            </a:r>
            <a:r>
              <a:rPr sz="2400" i="1" spc="50" dirty="0">
                <a:latin typeface="Times New Roman"/>
                <a:cs typeface="Times New Roman"/>
              </a:rPr>
              <a:t>x</a:t>
            </a:r>
            <a:r>
              <a:rPr sz="2400" spc="35" dirty="0">
                <a:latin typeface="Times New Roman"/>
                <a:cs typeface="Times New Roman"/>
              </a:rPr>
              <a:t>6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5482802" y="4602607"/>
            <a:ext cx="2125345" cy="1838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876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070707"/>
                </a:solidFill>
                <a:latin typeface="Arial"/>
                <a:cs typeface="Arial"/>
              </a:rPr>
              <a:t>= </a:t>
            </a:r>
            <a:r>
              <a:rPr sz="1800" b="1" spc="-5" dirty="0">
                <a:solidFill>
                  <a:srgbClr val="070707"/>
                </a:solidFill>
                <a:latin typeface="Arial"/>
                <a:cs typeface="Arial"/>
              </a:rPr>
              <a:t>(15 </a:t>
            </a:r>
            <a:r>
              <a:rPr sz="1800" b="1" dirty="0">
                <a:solidFill>
                  <a:srgbClr val="070707"/>
                </a:solidFill>
                <a:latin typeface="Arial"/>
                <a:cs typeface="Arial"/>
              </a:rPr>
              <a:t>– </a:t>
            </a:r>
            <a:r>
              <a:rPr sz="1800" b="1" spc="-5" dirty="0">
                <a:solidFill>
                  <a:srgbClr val="070707"/>
                </a:solidFill>
                <a:latin typeface="Arial"/>
                <a:cs typeface="Arial"/>
              </a:rPr>
              <a:t>3) x</a:t>
            </a:r>
            <a:r>
              <a:rPr sz="1800" b="1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070707"/>
                </a:solidFill>
                <a:latin typeface="Arial"/>
                <a:cs typeface="Arial"/>
              </a:rPr>
              <a:t>3</a:t>
            </a:r>
            <a:endParaRPr sz="1800">
              <a:latin typeface="Arial"/>
              <a:cs typeface="Arial"/>
            </a:endParaRPr>
          </a:p>
          <a:p>
            <a:pPr marL="238760">
              <a:lnSpc>
                <a:spcPct val="100000"/>
              </a:lnSpc>
            </a:pPr>
            <a:r>
              <a:rPr sz="1800" b="1" dirty="0">
                <a:solidFill>
                  <a:srgbClr val="070707"/>
                </a:solidFill>
                <a:latin typeface="Arial"/>
                <a:cs typeface="Arial"/>
              </a:rPr>
              <a:t>= </a:t>
            </a:r>
            <a:r>
              <a:rPr sz="1800" b="1" spc="-5" dirty="0">
                <a:solidFill>
                  <a:srgbClr val="070707"/>
                </a:solidFill>
                <a:latin typeface="Arial"/>
                <a:cs typeface="Arial"/>
              </a:rPr>
              <a:t>5</a:t>
            </a:r>
            <a:r>
              <a:rPr sz="1800" b="1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070707"/>
                </a:solidFill>
                <a:latin typeface="Arial"/>
                <a:cs typeface="Arial"/>
              </a:rPr>
              <a:t>cm</a:t>
            </a:r>
            <a:endParaRPr sz="1800">
              <a:latin typeface="Arial"/>
              <a:cs typeface="Arial"/>
            </a:endParaRPr>
          </a:p>
          <a:p>
            <a:pPr marL="238760">
              <a:lnSpc>
                <a:spcPct val="100000"/>
              </a:lnSpc>
            </a:pPr>
            <a:r>
              <a:rPr sz="1800" b="1" dirty="0">
                <a:solidFill>
                  <a:srgbClr val="070707"/>
                </a:solidFill>
                <a:latin typeface="Arial"/>
                <a:cs typeface="Arial"/>
              </a:rPr>
              <a:t>= ½ </a:t>
            </a:r>
            <a:r>
              <a:rPr sz="1800" b="1" spc="-5" dirty="0">
                <a:solidFill>
                  <a:srgbClr val="070707"/>
                </a:solidFill>
                <a:latin typeface="Arial"/>
                <a:cs typeface="Arial"/>
              </a:rPr>
              <a:t>(15 </a:t>
            </a:r>
            <a:r>
              <a:rPr sz="1800" b="1" dirty="0">
                <a:solidFill>
                  <a:srgbClr val="070707"/>
                </a:solidFill>
                <a:latin typeface="Arial"/>
                <a:cs typeface="Arial"/>
              </a:rPr>
              <a:t>–</a:t>
            </a:r>
            <a:r>
              <a:rPr sz="1800" b="1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070707"/>
                </a:solidFill>
                <a:latin typeface="Arial"/>
                <a:cs typeface="Arial"/>
              </a:rPr>
              <a:t>3)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15"/>
              </a:spcBef>
              <a:tabLst>
                <a:tab pos="746760" algn="l"/>
              </a:tabLst>
            </a:pPr>
            <a:r>
              <a:rPr sz="2400" i="1" spc="40" dirty="0">
                <a:latin typeface="Times New Roman"/>
                <a:cs typeface="Times New Roman"/>
              </a:rPr>
              <a:t>a</a:t>
            </a:r>
            <a:r>
              <a:rPr sz="2400" spc="40" dirty="0">
                <a:latin typeface="Times New Roman"/>
                <a:cs typeface="Times New Roman"/>
              </a:rPr>
              <a:t>.</a:t>
            </a:r>
            <a:r>
              <a:rPr sz="2400" i="1" spc="40" dirty="0">
                <a:latin typeface="Times New Roman"/>
                <a:cs typeface="Times New Roman"/>
              </a:rPr>
              <a:t>y	</a:t>
            </a:r>
            <a:r>
              <a:rPr sz="2400" spc="-25" dirty="0">
                <a:latin typeface="Times New Roman"/>
                <a:cs typeface="Times New Roman"/>
              </a:rPr>
              <a:t>30</a:t>
            </a:r>
            <a:r>
              <a:rPr sz="2400" i="1" spc="-25" dirty="0">
                <a:latin typeface="Times New Roman"/>
                <a:cs typeface="Times New Roman"/>
              </a:rPr>
              <a:t>x</a:t>
            </a:r>
            <a:r>
              <a:rPr sz="2400" spc="-25" dirty="0">
                <a:latin typeface="Times New Roman"/>
                <a:cs typeface="Times New Roman"/>
              </a:rPr>
              <a:t>13,5</a:t>
            </a:r>
            <a:endParaRPr sz="2400">
              <a:latin typeface="Times New Roman"/>
              <a:cs typeface="Times New Roman"/>
            </a:endParaRPr>
          </a:p>
          <a:p>
            <a:pPr marL="40640">
              <a:lnSpc>
                <a:spcPct val="100000"/>
              </a:lnSpc>
              <a:spcBef>
                <a:spcPts val="520"/>
              </a:spcBef>
              <a:tabLst>
                <a:tab pos="1223645" algn="l"/>
                <a:tab pos="1788795" algn="l"/>
              </a:tabLst>
            </a:pPr>
            <a:r>
              <a:rPr sz="2400" i="1" spc="45" dirty="0">
                <a:latin typeface="Times New Roman"/>
                <a:cs typeface="Times New Roman"/>
              </a:rPr>
              <a:t>A	</a:t>
            </a:r>
            <a:r>
              <a:rPr sz="2400" spc="65" dirty="0">
                <a:latin typeface="Times New Roman"/>
                <a:cs typeface="Times New Roman"/>
              </a:rPr>
              <a:t>3</a:t>
            </a:r>
            <a:r>
              <a:rPr sz="2400" spc="35" dirty="0">
                <a:latin typeface="Times New Roman"/>
                <a:cs typeface="Times New Roman"/>
              </a:rPr>
              <a:t>0</a:t>
            </a:r>
            <a:r>
              <a:rPr sz="2400" dirty="0">
                <a:latin typeface="Times New Roman"/>
                <a:cs typeface="Times New Roman"/>
              </a:rPr>
              <a:t>	</a:t>
            </a:r>
            <a:r>
              <a:rPr sz="2400" spc="65" dirty="0">
                <a:latin typeface="Times New Roman"/>
                <a:cs typeface="Times New Roman"/>
              </a:rPr>
              <a:t>36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4830361" y="5809715"/>
            <a:ext cx="165100" cy="3930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i="1" spc="30" dirty="0">
                <a:latin typeface="Times New Roman"/>
                <a:cs typeface="Times New Roman"/>
              </a:rPr>
              <a:t>y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50240" y="378079"/>
            <a:ext cx="208089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i="0" spc="-325" dirty="0">
                <a:solidFill>
                  <a:srgbClr val="FF0000"/>
                </a:solidFill>
                <a:latin typeface="Trebuchet MS"/>
                <a:cs typeface="Trebuchet MS"/>
              </a:rPr>
              <a:t>3. </a:t>
            </a:r>
            <a:r>
              <a:rPr sz="2800" b="1" i="0" spc="-90" dirty="0">
                <a:solidFill>
                  <a:srgbClr val="FF0000"/>
                </a:solidFill>
                <a:latin typeface="Trebuchet MS"/>
                <a:cs typeface="Trebuchet MS"/>
              </a:rPr>
              <a:t>Tampang</a:t>
            </a:r>
            <a:r>
              <a:rPr sz="2800" b="1" i="0" spc="-95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2800" b="1" i="0" spc="65" dirty="0">
                <a:solidFill>
                  <a:srgbClr val="FF0000"/>
                </a:solidFill>
                <a:latin typeface="Trebuchet MS"/>
                <a:cs typeface="Trebuchet MS"/>
              </a:rPr>
              <a:t>L</a:t>
            </a:r>
            <a:endParaRPr sz="2800">
              <a:latin typeface="Trebuchet MS"/>
              <a:cs typeface="Trebuchet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974848" y="655319"/>
            <a:ext cx="3552444" cy="24810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071748" y="714375"/>
            <a:ext cx="3357626" cy="2286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052698" y="695325"/>
            <a:ext cx="3395979" cy="2324100"/>
          </a:xfrm>
          <a:custGeom>
            <a:avLst/>
            <a:gdLst/>
            <a:ahLst/>
            <a:cxnLst/>
            <a:rect l="l" t="t" r="r" b="b"/>
            <a:pathLst>
              <a:path w="3395979" h="2324100">
                <a:moveTo>
                  <a:pt x="0" y="2324100"/>
                </a:moveTo>
                <a:lnTo>
                  <a:pt x="3395726" y="2324100"/>
                </a:lnTo>
                <a:lnTo>
                  <a:pt x="3395726" y="0"/>
                </a:lnTo>
                <a:lnTo>
                  <a:pt x="0" y="0"/>
                </a:lnTo>
                <a:lnTo>
                  <a:pt x="0" y="2324100"/>
                </a:lnTo>
                <a:close/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7" name="object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5398251"/>
              </p:ext>
            </p:extLst>
          </p:nvPr>
        </p:nvGraphicFramePr>
        <p:xfrm>
          <a:off x="993749" y="3279775"/>
          <a:ext cx="7143111" cy="16414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18639"/>
                <a:gridCol w="1685289"/>
                <a:gridCol w="1821814"/>
                <a:gridCol w="1817369"/>
              </a:tblGrid>
              <a:tr h="328295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300" dirty="0">
                        <a:latin typeface="Times New Roman"/>
                        <a:cs typeface="Times New Roman"/>
                      </a:endParaRPr>
                    </a:p>
                    <a:p>
                      <a:pPr marL="12065" algn="ctr">
                        <a:lnSpc>
                          <a:spcPct val="100000"/>
                        </a:lnSpc>
                      </a:pPr>
                      <a:r>
                        <a:rPr sz="1600" b="1" spc="-4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Bagian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ADFD1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15240" algn="ctr">
                        <a:lnSpc>
                          <a:spcPct val="100000"/>
                        </a:lnSpc>
                      </a:pPr>
                      <a:r>
                        <a:rPr sz="1600" b="1" spc="-8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Luas</a:t>
                      </a:r>
                      <a:endParaRPr sz="1600">
                        <a:latin typeface="Trebuchet MS"/>
                        <a:cs typeface="Trebuchet MS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ADFD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854710">
                        <a:lnSpc>
                          <a:spcPts val="1839"/>
                        </a:lnSpc>
                      </a:pPr>
                      <a:r>
                        <a:rPr sz="1600" b="1" spc="-7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Momen </a:t>
                      </a:r>
                      <a:r>
                        <a:rPr sz="1600" b="1" spc="-95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Statis</a:t>
                      </a:r>
                      <a:r>
                        <a:rPr sz="1600" b="1" spc="-65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600" b="1" spc="-105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terhadap</a:t>
                      </a:r>
                      <a:endParaRPr sz="16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ADFD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32829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ADFD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ADFD1"/>
                    </a:solidFill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ts val="1839"/>
                        </a:lnSpc>
                      </a:pPr>
                      <a:r>
                        <a:rPr sz="1600" b="1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y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ADFD1"/>
                    </a:solidFill>
                  </a:tcPr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ts val="1839"/>
                        </a:lnSpc>
                      </a:pPr>
                      <a:r>
                        <a:rPr sz="1600" b="1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x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ADFD1"/>
                    </a:solidFill>
                  </a:tcPr>
                </a:tc>
              </a:tr>
              <a:tr h="328295">
                <a:tc>
                  <a:txBody>
                    <a:bodyPr/>
                    <a:lstStyle/>
                    <a:p>
                      <a:pPr marL="10795" algn="ctr">
                        <a:lnSpc>
                          <a:spcPts val="1875"/>
                        </a:lnSpc>
                      </a:pPr>
                      <a:r>
                        <a:rPr sz="16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ADFD1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ts val="1875"/>
                        </a:lnSpc>
                      </a:pPr>
                      <a:r>
                        <a:rPr sz="1600" b="1" spc="-5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(15x20)=300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ADFD1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ts val="1875"/>
                        </a:lnSpc>
                      </a:pPr>
                      <a:r>
                        <a:rPr sz="1600" b="1" spc="-5" dirty="0" smtClean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300x10=30</a:t>
                      </a:r>
                      <a:r>
                        <a:rPr lang="id-ID" sz="1600" b="1" spc="-5" dirty="0" smtClean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1600" b="1" spc="-5" dirty="0" smtClean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16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ADFD1"/>
                    </a:solidFill>
                  </a:tcPr>
                </a:tc>
                <a:tc>
                  <a:txBody>
                    <a:bodyPr/>
                    <a:lstStyle/>
                    <a:p>
                      <a:pPr marR="302260" algn="r">
                        <a:lnSpc>
                          <a:spcPts val="1875"/>
                        </a:lnSpc>
                      </a:pPr>
                      <a:r>
                        <a:rPr sz="16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300x7,5=2250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ADFD1"/>
                    </a:solidFill>
                  </a:tcPr>
                </a:tc>
              </a:tr>
              <a:tr h="328295">
                <a:tc>
                  <a:txBody>
                    <a:bodyPr/>
                    <a:lstStyle/>
                    <a:p>
                      <a:pPr marL="10795" algn="ctr">
                        <a:lnSpc>
                          <a:spcPts val="1875"/>
                        </a:lnSpc>
                      </a:pPr>
                      <a:r>
                        <a:rPr sz="1600" b="1" spc="-5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II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ADFD1"/>
                    </a:solidFill>
                  </a:tcPr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ts val="1875"/>
                        </a:lnSpc>
                      </a:pPr>
                      <a:r>
                        <a:rPr sz="1600" b="1" spc="-5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-(10x15)=-150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ADFD1"/>
                    </a:solidFill>
                  </a:tcPr>
                </a:tc>
                <a:tc>
                  <a:txBody>
                    <a:bodyPr/>
                    <a:lstStyle/>
                    <a:p>
                      <a:pPr marL="15875" algn="ctr">
                        <a:lnSpc>
                          <a:spcPts val="1875"/>
                        </a:lnSpc>
                      </a:pPr>
                      <a:r>
                        <a:rPr sz="1600" b="1" spc="-5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-150x12,5=-1875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ADFD1"/>
                    </a:solidFill>
                  </a:tcPr>
                </a:tc>
                <a:tc>
                  <a:txBody>
                    <a:bodyPr/>
                    <a:lstStyle/>
                    <a:p>
                      <a:pPr marR="257175" algn="r">
                        <a:lnSpc>
                          <a:spcPts val="1875"/>
                        </a:lnSpc>
                      </a:pPr>
                      <a:r>
                        <a:rPr sz="1600" b="1" spc="-5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sz="1600" b="1" spc="5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150x10</a:t>
                      </a:r>
                      <a:r>
                        <a:rPr sz="16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=</a:t>
                      </a:r>
                      <a:r>
                        <a:rPr sz="1600" b="1" spc="-5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sz="1600" b="1" spc="5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1500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ADFD1"/>
                    </a:solidFill>
                  </a:tcPr>
                </a:tc>
              </a:tr>
              <a:tr h="328295">
                <a:tc>
                  <a:txBody>
                    <a:bodyPr/>
                    <a:lstStyle/>
                    <a:p>
                      <a:pPr marL="10795" algn="ctr">
                        <a:lnSpc>
                          <a:spcPts val="1875"/>
                        </a:lnSpc>
                      </a:pPr>
                      <a:r>
                        <a:rPr sz="1600" b="1" spc="-10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Jumlah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ADFD1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ts val="1875"/>
                        </a:lnSpc>
                      </a:pPr>
                      <a:r>
                        <a:rPr sz="16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150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ADFD1"/>
                    </a:solidFill>
                  </a:tcPr>
                </a:tc>
                <a:tc>
                  <a:txBody>
                    <a:bodyPr/>
                    <a:lstStyle/>
                    <a:p>
                      <a:pPr marL="15875" algn="ctr">
                        <a:lnSpc>
                          <a:spcPts val="1875"/>
                        </a:lnSpc>
                      </a:pPr>
                      <a:r>
                        <a:rPr sz="1600" b="1" spc="-25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1125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ADFD1"/>
                    </a:solidFill>
                  </a:tcPr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ts val="1875"/>
                        </a:lnSpc>
                      </a:pPr>
                      <a:r>
                        <a:rPr sz="16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750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ADFD1"/>
                    </a:solidFill>
                  </a:tcPr>
                </a:tc>
              </a:tr>
            </a:tbl>
          </a:graphicData>
        </a:graphic>
      </p:graphicFrame>
      <p:sp>
        <p:nvSpPr>
          <p:cNvPr id="8" name="object 8"/>
          <p:cNvSpPr/>
          <p:nvPr/>
        </p:nvSpPr>
        <p:spPr>
          <a:xfrm>
            <a:off x="1071537" y="5072138"/>
            <a:ext cx="2857500" cy="1357630"/>
          </a:xfrm>
          <a:custGeom>
            <a:avLst/>
            <a:gdLst/>
            <a:ahLst/>
            <a:cxnLst/>
            <a:rect l="l" t="t" r="r" b="b"/>
            <a:pathLst>
              <a:path w="2857500" h="1357629">
                <a:moveTo>
                  <a:pt x="0" y="1357249"/>
                </a:moveTo>
                <a:lnTo>
                  <a:pt x="2857500" y="1357249"/>
                </a:lnTo>
                <a:lnTo>
                  <a:pt x="2857500" y="0"/>
                </a:lnTo>
                <a:lnTo>
                  <a:pt x="0" y="0"/>
                </a:lnTo>
                <a:lnTo>
                  <a:pt x="0" y="1357249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132535" y="5324445"/>
            <a:ext cx="101600" cy="0"/>
          </a:xfrm>
          <a:custGeom>
            <a:avLst/>
            <a:gdLst/>
            <a:ahLst/>
            <a:cxnLst/>
            <a:rect l="l" t="t" r="r" b="b"/>
            <a:pathLst>
              <a:path w="101600">
                <a:moveTo>
                  <a:pt x="0" y="0"/>
                </a:moveTo>
                <a:lnTo>
                  <a:pt x="101349" y="0"/>
                </a:lnTo>
              </a:path>
            </a:pathLst>
          </a:custGeom>
          <a:ln w="1045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565622" y="5415570"/>
            <a:ext cx="392430" cy="0"/>
          </a:xfrm>
          <a:custGeom>
            <a:avLst/>
            <a:gdLst/>
            <a:ahLst/>
            <a:cxnLst/>
            <a:rect l="l" t="t" r="r" b="b"/>
            <a:pathLst>
              <a:path w="392430">
                <a:moveTo>
                  <a:pt x="0" y="0"/>
                </a:moveTo>
                <a:lnTo>
                  <a:pt x="392261" y="0"/>
                </a:lnTo>
              </a:path>
            </a:pathLst>
          </a:custGeom>
          <a:ln w="1045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204216" y="5415570"/>
            <a:ext cx="455295" cy="0"/>
          </a:xfrm>
          <a:custGeom>
            <a:avLst/>
            <a:gdLst/>
            <a:ahLst/>
            <a:cxnLst/>
            <a:rect l="l" t="t" r="r" b="b"/>
            <a:pathLst>
              <a:path w="455294">
                <a:moveTo>
                  <a:pt x="0" y="0"/>
                </a:moveTo>
                <a:lnTo>
                  <a:pt x="455126" y="0"/>
                </a:lnTo>
              </a:path>
            </a:pathLst>
          </a:custGeom>
          <a:ln w="1045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906154" y="5415570"/>
            <a:ext cx="459105" cy="0"/>
          </a:xfrm>
          <a:custGeom>
            <a:avLst/>
            <a:gdLst/>
            <a:ahLst/>
            <a:cxnLst/>
            <a:rect l="l" t="t" r="r" b="b"/>
            <a:pathLst>
              <a:path w="459104">
                <a:moveTo>
                  <a:pt x="0" y="0"/>
                </a:moveTo>
                <a:lnTo>
                  <a:pt x="458966" y="0"/>
                </a:lnTo>
              </a:path>
            </a:pathLst>
          </a:custGeom>
          <a:ln w="1045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125496" y="6018078"/>
            <a:ext cx="101600" cy="0"/>
          </a:xfrm>
          <a:custGeom>
            <a:avLst/>
            <a:gdLst/>
            <a:ahLst/>
            <a:cxnLst/>
            <a:rect l="l" t="t" r="r" b="b"/>
            <a:pathLst>
              <a:path w="101600">
                <a:moveTo>
                  <a:pt x="0" y="0"/>
                </a:moveTo>
                <a:lnTo>
                  <a:pt x="101349" y="0"/>
                </a:lnTo>
              </a:path>
            </a:pathLst>
          </a:custGeom>
          <a:ln w="1045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551068" y="6109203"/>
            <a:ext cx="394970" cy="0"/>
          </a:xfrm>
          <a:custGeom>
            <a:avLst/>
            <a:gdLst/>
            <a:ahLst/>
            <a:cxnLst/>
            <a:rect l="l" t="t" r="r" b="b"/>
            <a:pathLst>
              <a:path w="394969">
                <a:moveTo>
                  <a:pt x="0" y="0"/>
                </a:moveTo>
                <a:lnTo>
                  <a:pt x="394604" y="0"/>
                </a:lnTo>
              </a:path>
            </a:pathLst>
          </a:custGeom>
          <a:ln w="1045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192023" y="6109203"/>
            <a:ext cx="441325" cy="0"/>
          </a:xfrm>
          <a:custGeom>
            <a:avLst/>
            <a:gdLst/>
            <a:ahLst/>
            <a:cxnLst/>
            <a:rect l="l" t="t" r="r" b="b"/>
            <a:pathLst>
              <a:path w="441325">
                <a:moveTo>
                  <a:pt x="0" y="0"/>
                </a:moveTo>
                <a:lnTo>
                  <a:pt x="441051" y="0"/>
                </a:lnTo>
              </a:path>
            </a:pathLst>
          </a:custGeom>
          <a:ln w="1045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879407" y="6109203"/>
            <a:ext cx="368935" cy="0"/>
          </a:xfrm>
          <a:custGeom>
            <a:avLst/>
            <a:gdLst/>
            <a:ahLst/>
            <a:cxnLst/>
            <a:rect l="l" t="t" r="r" b="b"/>
            <a:pathLst>
              <a:path w="368935">
                <a:moveTo>
                  <a:pt x="0" y="0"/>
                </a:moveTo>
                <a:lnTo>
                  <a:pt x="368394" y="0"/>
                </a:lnTo>
              </a:path>
            </a:pathLst>
          </a:custGeom>
          <a:ln w="1045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3483209" y="5911766"/>
            <a:ext cx="128905" cy="32131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0"/>
              </a:spcBef>
            </a:pPr>
            <a:r>
              <a:rPr sz="1950" spc="-65" dirty="0">
                <a:latin typeface="Times New Roman"/>
                <a:cs typeface="Times New Roman"/>
              </a:rPr>
              <a:t>5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219338" y="6076092"/>
            <a:ext cx="80645" cy="1981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0"/>
              </a:spcBef>
            </a:pPr>
            <a:r>
              <a:rPr sz="1100" spc="-20" dirty="0">
                <a:latin typeface="Times New Roman"/>
                <a:cs typeface="Times New Roman"/>
              </a:rPr>
              <a:t>o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233885" y="5381960"/>
            <a:ext cx="80645" cy="1981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0"/>
              </a:spcBef>
            </a:pPr>
            <a:r>
              <a:rPr sz="1100" spc="-20" dirty="0">
                <a:latin typeface="Times New Roman"/>
                <a:cs typeface="Times New Roman"/>
              </a:rPr>
              <a:t>o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3309246" y="5922978"/>
            <a:ext cx="246812" cy="30225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694538" y="5922978"/>
            <a:ext cx="246812" cy="30225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204216" y="5767624"/>
            <a:ext cx="300287" cy="30225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007615" y="5922978"/>
            <a:ext cx="246812" cy="30225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366198" y="5922978"/>
            <a:ext cx="246812" cy="30225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426565" y="5228836"/>
            <a:ext cx="246812" cy="30225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721285" y="5228836"/>
            <a:ext cx="246812" cy="30225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216409" y="5073482"/>
            <a:ext cx="300287" cy="30225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019347" y="5228836"/>
            <a:ext cx="246812" cy="30225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380753" y="5228836"/>
            <a:ext cx="246812" cy="30225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1692312" y="6104479"/>
            <a:ext cx="154940" cy="32131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0"/>
              </a:spcBef>
            </a:pPr>
            <a:r>
              <a:rPr sz="1950" i="1" spc="-75" dirty="0">
                <a:latin typeface="Times New Roman"/>
                <a:cs typeface="Times New Roman"/>
              </a:rPr>
              <a:t>A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570307" y="5726050"/>
            <a:ext cx="206375" cy="32131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0"/>
              </a:spcBef>
            </a:pPr>
            <a:r>
              <a:rPr sz="1950" i="1" spc="-105" dirty="0">
                <a:latin typeface="Times New Roman"/>
                <a:cs typeface="Times New Roman"/>
              </a:rPr>
              <a:t>M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117520" y="5911766"/>
            <a:ext cx="116205" cy="32131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0"/>
              </a:spcBef>
            </a:pPr>
            <a:r>
              <a:rPr sz="1950" i="1" spc="-55" dirty="0">
                <a:latin typeface="Times New Roman"/>
                <a:cs typeface="Times New Roman"/>
              </a:rPr>
              <a:t>x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342158" y="5010006"/>
            <a:ext cx="1560830" cy="141605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11430">
              <a:lnSpc>
                <a:spcPct val="100000"/>
              </a:lnSpc>
              <a:spcBef>
                <a:spcPts val="500"/>
              </a:spcBef>
              <a:tabLst>
                <a:tab pos="553720" algn="l"/>
                <a:tab pos="1261110" algn="l"/>
              </a:tabLst>
            </a:pPr>
            <a:r>
              <a:rPr sz="1950" i="1" spc="-95" dirty="0">
                <a:latin typeface="Times New Roman"/>
                <a:cs typeface="Times New Roman"/>
              </a:rPr>
              <a:t>a</a:t>
            </a:r>
            <a:r>
              <a:rPr sz="1950" spc="75" dirty="0">
                <a:latin typeface="Times New Roman"/>
                <a:cs typeface="Times New Roman"/>
              </a:rPr>
              <a:t>.</a:t>
            </a:r>
            <a:r>
              <a:rPr sz="1950" i="1" spc="-55" dirty="0">
                <a:latin typeface="Times New Roman"/>
                <a:cs typeface="Times New Roman"/>
              </a:rPr>
              <a:t>y</a:t>
            </a:r>
            <a:r>
              <a:rPr sz="1950" i="1" dirty="0">
                <a:latin typeface="Times New Roman"/>
                <a:cs typeface="Times New Roman"/>
              </a:rPr>
              <a:t>	</a:t>
            </a:r>
            <a:r>
              <a:rPr sz="1950" spc="-10" dirty="0">
                <a:latin typeface="Times New Roman"/>
                <a:cs typeface="Times New Roman"/>
              </a:rPr>
              <a:t>112</a:t>
            </a:r>
            <a:r>
              <a:rPr sz="1950" spc="-65" dirty="0">
                <a:latin typeface="Times New Roman"/>
                <a:cs typeface="Times New Roman"/>
              </a:rPr>
              <a:t>5</a:t>
            </a:r>
            <a:r>
              <a:rPr sz="1950" dirty="0">
                <a:latin typeface="Times New Roman"/>
                <a:cs typeface="Times New Roman"/>
              </a:rPr>
              <a:t>	</a:t>
            </a:r>
            <a:r>
              <a:rPr sz="2925" spc="-104" baseline="-34188" dirty="0">
                <a:latin typeface="Times New Roman"/>
                <a:cs typeface="Times New Roman"/>
              </a:rPr>
              <a:t>7</a:t>
            </a:r>
            <a:r>
              <a:rPr sz="2925" spc="-97" baseline="-34188" dirty="0">
                <a:latin typeface="Times New Roman"/>
                <a:cs typeface="Times New Roman"/>
              </a:rPr>
              <a:t>,5</a:t>
            </a:r>
            <a:endParaRPr sz="2925" baseline="-34188">
              <a:latin typeface="Times New Roman"/>
              <a:cs typeface="Times New Roman"/>
            </a:endParaRPr>
          </a:p>
          <a:p>
            <a:pPr marL="33655">
              <a:lnSpc>
                <a:spcPct val="100000"/>
              </a:lnSpc>
              <a:spcBef>
                <a:spcPts val="400"/>
              </a:spcBef>
              <a:tabLst>
                <a:tab pos="610235" algn="l"/>
              </a:tabLst>
            </a:pPr>
            <a:r>
              <a:rPr sz="1950" i="1" spc="-75" dirty="0">
                <a:latin typeface="Times New Roman"/>
                <a:cs typeface="Times New Roman"/>
              </a:rPr>
              <a:t>A	</a:t>
            </a:r>
            <a:r>
              <a:rPr sz="1950" spc="-10" dirty="0">
                <a:latin typeface="Times New Roman"/>
                <a:cs typeface="Times New Roman"/>
              </a:rPr>
              <a:t>150</a:t>
            </a:r>
            <a:endParaRPr sz="19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85"/>
              </a:spcBef>
              <a:tabLst>
                <a:tab pos="549275" algn="l"/>
              </a:tabLst>
            </a:pPr>
            <a:r>
              <a:rPr sz="1950" i="1" spc="-55" dirty="0">
                <a:latin typeface="Times New Roman"/>
                <a:cs typeface="Times New Roman"/>
              </a:rPr>
              <a:t>a</a:t>
            </a:r>
            <a:r>
              <a:rPr sz="1950" spc="-55" dirty="0">
                <a:latin typeface="Times New Roman"/>
                <a:cs typeface="Times New Roman"/>
              </a:rPr>
              <a:t>.</a:t>
            </a:r>
            <a:r>
              <a:rPr sz="1950" i="1" spc="-55" dirty="0">
                <a:latin typeface="Times New Roman"/>
                <a:cs typeface="Times New Roman"/>
              </a:rPr>
              <a:t>x	</a:t>
            </a:r>
            <a:r>
              <a:rPr sz="1950" spc="-10" dirty="0">
                <a:latin typeface="Times New Roman"/>
                <a:cs typeface="Times New Roman"/>
              </a:rPr>
              <a:t>750</a:t>
            </a:r>
            <a:endParaRPr sz="1950">
              <a:latin typeface="Times New Roman"/>
              <a:cs typeface="Times New Roman"/>
            </a:endParaRPr>
          </a:p>
          <a:p>
            <a:pPr marL="13970">
              <a:lnSpc>
                <a:spcPct val="100000"/>
              </a:lnSpc>
              <a:spcBef>
                <a:spcPts val="400"/>
              </a:spcBef>
              <a:tabLst>
                <a:tab pos="537845" algn="l"/>
              </a:tabLst>
            </a:pPr>
            <a:r>
              <a:rPr sz="1950" i="1" spc="-75" dirty="0">
                <a:latin typeface="Times New Roman"/>
                <a:cs typeface="Times New Roman"/>
              </a:rPr>
              <a:t>A	</a:t>
            </a:r>
            <a:r>
              <a:rPr sz="1950" spc="-10" dirty="0">
                <a:latin typeface="Times New Roman"/>
                <a:cs typeface="Times New Roman"/>
              </a:rPr>
              <a:t>150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128311" y="5217643"/>
            <a:ext cx="116205" cy="32131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0"/>
              </a:spcBef>
            </a:pPr>
            <a:r>
              <a:rPr sz="1950" i="1" spc="-55" dirty="0">
                <a:latin typeface="Times New Roman"/>
                <a:cs typeface="Times New Roman"/>
              </a:rPr>
              <a:t>y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1793176" y="5890366"/>
            <a:ext cx="130175" cy="1981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0"/>
              </a:spcBef>
            </a:pPr>
            <a:r>
              <a:rPr sz="1100" i="1" dirty="0">
                <a:latin typeface="Times New Roman"/>
                <a:cs typeface="Times New Roman"/>
              </a:rPr>
              <a:t>sy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584862" y="5123522"/>
            <a:ext cx="353060" cy="60833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R="5080" algn="ctr">
              <a:lnSpc>
                <a:spcPts val="2300"/>
              </a:lnSpc>
              <a:spcBef>
                <a:spcPts val="90"/>
              </a:spcBef>
            </a:pPr>
            <a:r>
              <a:rPr sz="2925" i="1" spc="-157" baseline="14245" dirty="0">
                <a:latin typeface="Times New Roman"/>
                <a:cs typeface="Times New Roman"/>
              </a:rPr>
              <a:t>M</a:t>
            </a:r>
            <a:r>
              <a:rPr sz="2925" i="1" spc="-525" baseline="14245" dirty="0">
                <a:latin typeface="Times New Roman"/>
                <a:cs typeface="Times New Roman"/>
              </a:rPr>
              <a:t> </a:t>
            </a:r>
            <a:r>
              <a:rPr sz="1100" i="1" dirty="0">
                <a:latin typeface="Times New Roman"/>
                <a:cs typeface="Times New Roman"/>
              </a:rPr>
              <a:t>sx</a:t>
            </a:r>
            <a:endParaRPr sz="1100">
              <a:latin typeface="Times New Roman"/>
              <a:cs typeface="Times New Roman"/>
            </a:endParaRPr>
          </a:p>
          <a:p>
            <a:pPr marL="29845" algn="ctr">
              <a:lnSpc>
                <a:spcPts val="2300"/>
              </a:lnSpc>
            </a:pPr>
            <a:r>
              <a:rPr sz="1950" i="1" spc="-75" dirty="0">
                <a:latin typeface="Times New Roman"/>
                <a:cs typeface="Times New Roman"/>
              </a:rPr>
              <a:t>A</a:t>
            </a:r>
            <a:endParaRPr sz="19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7288" y="165353"/>
            <a:ext cx="6953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160" dirty="0">
                <a:solidFill>
                  <a:srgbClr val="6F2F9F"/>
                </a:solidFill>
                <a:latin typeface="Trebuchet MS"/>
                <a:cs typeface="Trebuchet MS"/>
              </a:rPr>
              <a:t>S</a:t>
            </a:r>
            <a:r>
              <a:rPr sz="2400" b="1" spc="30" dirty="0">
                <a:solidFill>
                  <a:srgbClr val="6F2F9F"/>
                </a:solidFill>
                <a:latin typeface="Trebuchet MS"/>
                <a:cs typeface="Trebuchet MS"/>
              </a:rPr>
              <a:t>o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a</a:t>
            </a:r>
            <a:r>
              <a:rPr sz="2400" b="1" spc="-40" dirty="0">
                <a:solidFill>
                  <a:srgbClr val="6F2F9F"/>
                </a:solidFill>
                <a:latin typeface="Trebuchet MS"/>
                <a:cs typeface="Trebuchet MS"/>
              </a:rPr>
              <a:t>l</a:t>
            </a:r>
            <a:r>
              <a:rPr sz="2400" b="1" spc="-350" dirty="0">
                <a:solidFill>
                  <a:srgbClr val="6F2F9F"/>
                </a:solidFill>
                <a:latin typeface="Trebuchet MS"/>
                <a:cs typeface="Trebuchet MS"/>
              </a:rPr>
              <a:t>: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428875" y="1357299"/>
            <a:ext cx="4668647" cy="44093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650240" y="695401"/>
            <a:ext cx="440817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110" dirty="0">
                <a:solidFill>
                  <a:srgbClr val="070707"/>
                </a:solidFill>
                <a:latin typeface="Trebuchet MS"/>
                <a:cs typeface="Trebuchet MS"/>
              </a:rPr>
              <a:t>Tentukan </a:t>
            </a:r>
            <a:r>
              <a:rPr sz="2000" b="1" spc="-120" dirty="0">
                <a:solidFill>
                  <a:srgbClr val="070707"/>
                </a:solidFill>
                <a:latin typeface="Trebuchet MS"/>
                <a:cs typeface="Trebuchet MS"/>
              </a:rPr>
              <a:t>titik </a:t>
            </a:r>
            <a:r>
              <a:rPr sz="2000" b="1" spc="-100" dirty="0">
                <a:solidFill>
                  <a:srgbClr val="070707"/>
                </a:solidFill>
                <a:latin typeface="Trebuchet MS"/>
                <a:cs typeface="Trebuchet MS"/>
              </a:rPr>
              <a:t>berat </a:t>
            </a:r>
            <a:r>
              <a:rPr sz="2000" b="1" spc="-60" dirty="0">
                <a:solidFill>
                  <a:srgbClr val="070707"/>
                </a:solidFill>
                <a:latin typeface="Trebuchet MS"/>
                <a:cs typeface="Trebuchet MS"/>
              </a:rPr>
              <a:t>penampang</a:t>
            </a:r>
            <a:r>
              <a:rPr sz="2000" b="1" spc="-270" dirty="0">
                <a:solidFill>
                  <a:srgbClr val="070707"/>
                </a:solidFill>
                <a:latin typeface="Trebuchet MS"/>
                <a:cs typeface="Trebuchet MS"/>
              </a:rPr>
              <a:t> </a:t>
            </a:r>
            <a:r>
              <a:rPr sz="2000" b="1" spc="-125" dirty="0">
                <a:solidFill>
                  <a:srgbClr val="070707"/>
                </a:solidFill>
                <a:latin typeface="Trebuchet MS"/>
                <a:cs typeface="Trebuchet MS"/>
              </a:rPr>
              <a:t>berikut:</a:t>
            </a:r>
            <a:endParaRPr sz="20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-1030" y="0"/>
            <a:ext cx="9146173" cy="68579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443984" y="1178052"/>
            <a:ext cx="1743456" cy="6461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771388" y="1178052"/>
            <a:ext cx="2033015" cy="64617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391400" y="1178052"/>
            <a:ext cx="1421892" cy="64617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803647" y="1665732"/>
            <a:ext cx="1645920" cy="64617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925311" y="1665732"/>
            <a:ext cx="1484376" cy="64617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996683" y="1665732"/>
            <a:ext cx="1670303" cy="646176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142731" y="1665732"/>
            <a:ext cx="778764" cy="646176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233671" y="2153411"/>
            <a:ext cx="2075688" cy="646176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894832" y="2153411"/>
            <a:ext cx="2918460" cy="646176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076444" y="2641092"/>
            <a:ext cx="1420368" cy="646176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080759" y="2641092"/>
            <a:ext cx="1324356" cy="646176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990588" y="2641092"/>
            <a:ext cx="1822703" cy="646176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727575" y="1338325"/>
            <a:ext cx="1171702" cy="398018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025134" y="1445894"/>
            <a:ext cx="1501140" cy="314833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660005" y="1354327"/>
            <a:ext cx="858266" cy="382016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069713" y="1982977"/>
            <a:ext cx="985266" cy="35687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203950" y="1828419"/>
            <a:ext cx="924941" cy="395605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267956" y="1828419"/>
            <a:ext cx="1267714" cy="426974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487417" y="2469260"/>
            <a:ext cx="1728597" cy="825246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173215" y="2327275"/>
            <a:ext cx="2367280" cy="408813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359397" y="2803779"/>
            <a:ext cx="768223" cy="395605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244333" y="2956941"/>
            <a:ext cx="1291463" cy="266827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388620" y="3813047"/>
            <a:ext cx="2331720" cy="1101852"/>
          </a:xfrm>
          <a:prstGeom prst="rect">
            <a:avLst/>
          </a:prstGeom>
          <a:blipFill>
            <a:blip r:embed="rId2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116835" y="3813047"/>
            <a:ext cx="2220467" cy="1101852"/>
          </a:xfrm>
          <a:prstGeom prst="rect">
            <a:avLst/>
          </a:prstGeom>
          <a:blipFill>
            <a:blip r:embed="rId2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735323" y="3813047"/>
            <a:ext cx="2741676" cy="1101852"/>
          </a:xfrm>
          <a:prstGeom prst="rect">
            <a:avLst/>
          </a:prstGeom>
          <a:blipFill>
            <a:blip r:embed="rId2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871971" y="3813047"/>
            <a:ext cx="2630424" cy="1101852"/>
          </a:xfrm>
          <a:prstGeom prst="rect">
            <a:avLst/>
          </a:prstGeom>
          <a:blipFill>
            <a:blip r:embed="rId2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819835" y="4184396"/>
            <a:ext cx="1441399" cy="531240"/>
          </a:xfrm>
          <a:prstGeom prst="rect">
            <a:avLst/>
          </a:prstGeom>
          <a:blipFill>
            <a:blip r:embed="rId3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565526" y="4331080"/>
            <a:ext cx="1294130" cy="517525"/>
          </a:xfrm>
          <a:custGeom>
            <a:avLst/>
            <a:gdLst/>
            <a:ahLst/>
            <a:cxnLst/>
            <a:rect l="l" t="t" r="r" b="b"/>
            <a:pathLst>
              <a:path w="1294129" h="517525">
                <a:moveTo>
                  <a:pt x="653288" y="0"/>
                </a:moveTo>
                <a:lnTo>
                  <a:pt x="610830" y="3333"/>
                </a:lnTo>
                <a:lnTo>
                  <a:pt x="572420" y="13335"/>
                </a:lnTo>
                <a:lnTo>
                  <a:pt x="538059" y="30003"/>
                </a:lnTo>
                <a:lnTo>
                  <a:pt x="507746" y="53340"/>
                </a:lnTo>
                <a:lnTo>
                  <a:pt x="465169" y="114284"/>
                </a:lnTo>
                <a:lnTo>
                  <a:pt x="454441" y="151384"/>
                </a:lnTo>
                <a:lnTo>
                  <a:pt x="450977" y="190373"/>
                </a:lnTo>
                <a:lnTo>
                  <a:pt x="454455" y="228207"/>
                </a:lnTo>
                <a:lnTo>
                  <a:pt x="482320" y="293635"/>
                </a:lnTo>
                <a:lnTo>
                  <a:pt x="536400" y="343705"/>
                </a:lnTo>
                <a:lnTo>
                  <a:pt x="606885" y="369510"/>
                </a:lnTo>
                <a:lnTo>
                  <a:pt x="647700" y="372745"/>
                </a:lnTo>
                <a:lnTo>
                  <a:pt x="672605" y="371242"/>
                </a:lnTo>
                <a:lnTo>
                  <a:pt x="720369" y="359189"/>
                </a:lnTo>
                <a:lnTo>
                  <a:pt x="764635" y="335442"/>
                </a:lnTo>
                <a:lnTo>
                  <a:pt x="801211" y="302573"/>
                </a:lnTo>
                <a:lnTo>
                  <a:pt x="828960" y="260746"/>
                </a:lnTo>
                <a:lnTo>
                  <a:pt x="843375" y="211994"/>
                </a:lnTo>
                <a:lnTo>
                  <a:pt x="845185" y="185039"/>
                </a:lnTo>
                <a:lnTo>
                  <a:pt x="842251" y="151384"/>
                </a:lnTo>
                <a:lnTo>
                  <a:pt x="586105" y="151384"/>
                </a:lnTo>
                <a:lnTo>
                  <a:pt x="578483" y="151052"/>
                </a:lnTo>
                <a:lnTo>
                  <a:pt x="540131" y="133350"/>
                </a:lnTo>
                <a:lnTo>
                  <a:pt x="547796" y="123346"/>
                </a:lnTo>
                <a:lnTo>
                  <a:pt x="580390" y="95504"/>
                </a:lnTo>
                <a:lnTo>
                  <a:pt x="624931" y="73072"/>
                </a:lnTo>
                <a:lnTo>
                  <a:pt x="641858" y="67310"/>
                </a:lnTo>
                <a:lnTo>
                  <a:pt x="804332" y="67310"/>
                </a:lnTo>
                <a:lnTo>
                  <a:pt x="791337" y="51943"/>
                </a:lnTo>
                <a:lnTo>
                  <a:pt x="762569" y="29253"/>
                </a:lnTo>
                <a:lnTo>
                  <a:pt x="729980" y="13017"/>
                </a:lnTo>
                <a:lnTo>
                  <a:pt x="693556" y="3258"/>
                </a:lnTo>
                <a:lnTo>
                  <a:pt x="653288" y="0"/>
                </a:lnTo>
                <a:close/>
              </a:path>
              <a:path w="1294129" h="517525">
                <a:moveTo>
                  <a:pt x="804332" y="67310"/>
                </a:moveTo>
                <a:lnTo>
                  <a:pt x="641858" y="67310"/>
                </a:lnTo>
                <a:lnTo>
                  <a:pt x="644017" y="69977"/>
                </a:lnTo>
                <a:lnTo>
                  <a:pt x="645922" y="73660"/>
                </a:lnTo>
                <a:lnTo>
                  <a:pt x="647827" y="78359"/>
                </a:lnTo>
                <a:lnTo>
                  <a:pt x="649605" y="83185"/>
                </a:lnTo>
                <a:lnTo>
                  <a:pt x="650621" y="88646"/>
                </a:lnTo>
                <a:lnTo>
                  <a:pt x="650542" y="95504"/>
                </a:lnTo>
                <a:lnTo>
                  <a:pt x="632079" y="134874"/>
                </a:lnTo>
                <a:lnTo>
                  <a:pt x="586105" y="151384"/>
                </a:lnTo>
                <a:lnTo>
                  <a:pt x="842251" y="151384"/>
                </a:lnTo>
                <a:lnTo>
                  <a:pt x="841892" y="147272"/>
                </a:lnTo>
                <a:lnTo>
                  <a:pt x="841773" y="146177"/>
                </a:lnTo>
                <a:lnTo>
                  <a:pt x="831691" y="111204"/>
                </a:lnTo>
                <a:lnTo>
                  <a:pt x="814859" y="79757"/>
                </a:lnTo>
                <a:lnTo>
                  <a:pt x="804332" y="67310"/>
                </a:lnTo>
                <a:close/>
              </a:path>
              <a:path w="1294129" h="517525">
                <a:moveTo>
                  <a:pt x="1074420" y="2032"/>
                </a:moveTo>
                <a:lnTo>
                  <a:pt x="870203" y="28702"/>
                </a:lnTo>
                <a:lnTo>
                  <a:pt x="952246" y="50546"/>
                </a:lnTo>
                <a:lnTo>
                  <a:pt x="933866" y="66546"/>
                </a:lnTo>
                <a:lnTo>
                  <a:pt x="904061" y="103070"/>
                </a:lnTo>
                <a:lnTo>
                  <a:pt x="883755" y="145051"/>
                </a:lnTo>
                <a:lnTo>
                  <a:pt x="873519" y="189489"/>
                </a:lnTo>
                <a:lnTo>
                  <a:pt x="872236" y="212471"/>
                </a:lnTo>
                <a:lnTo>
                  <a:pt x="875639" y="246070"/>
                </a:lnTo>
                <a:lnTo>
                  <a:pt x="902829" y="303982"/>
                </a:lnTo>
                <a:lnTo>
                  <a:pt x="955692" y="348150"/>
                </a:lnTo>
                <a:lnTo>
                  <a:pt x="1025086" y="370907"/>
                </a:lnTo>
                <a:lnTo>
                  <a:pt x="1065402" y="373761"/>
                </a:lnTo>
                <a:lnTo>
                  <a:pt x="1091568" y="372663"/>
                </a:lnTo>
                <a:lnTo>
                  <a:pt x="1141376" y="363849"/>
                </a:lnTo>
                <a:lnTo>
                  <a:pt x="1187497" y="346059"/>
                </a:lnTo>
                <a:lnTo>
                  <a:pt x="1228264" y="318246"/>
                </a:lnTo>
                <a:lnTo>
                  <a:pt x="1246505" y="300482"/>
                </a:lnTo>
                <a:lnTo>
                  <a:pt x="1256528" y="291151"/>
                </a:lnTo>
                <a:lnTo>
                  <a:pt x="1279906" y="254254"/>
                </a:lnTo>
                <a:lnTo>
                  <a:pt x="1291336" y="209212"/>
                </a:lnTo>
                <a:lnTo>
                  <a:pt x="1292098" y="193421"/>
                </a:lnTo>
                <a:lnTo>
                  <a:pt x="1290833" y="172755"/>
                </a:lnTo>
                <a:lnTo>
                  <a:pt x="1288472" y="160401"/>
                </a:lnTo>
                <a:lnTo>
                  <a:pt x="1073277" y="160401"/>
                </a:lnTo>
                <a:lnTo>
                  <a:pt x="1063803" y="159545"/>
                </a:lnTo>
                <a:lnTo>
                  <a:pt x="1033446" y="129952"/>
                </a:lnTo>
                <a:lnTo>
                  <a:pt x="1030605" y="106807"/>
                </a:lnTo>
                <a:lnTo>
                  <a:pt x="1031271" y="95398"/>
                </a:lnTo>
                <a:lnTo>
                  <a:pt x="1047398" y="47555"/>
                </a:lnTo>
                <a:lnTo>
                  <a:pt x="1063936" y="18460"/>
                </a:lnTo>
                <a:lnTo>
                  <a:pt x="1074420" y="2032"/>
                </a:lnTo>
                <a:close/>
              </a:path>
              <a:path w="1294129" h="517525">
                <a:moveTo>
                  <a:pt x="1294130" y="2032"/>
                </a:moveTo>
                <a:lnTo>
                  <a:pt x="1100455" y="29591"/>
                </a:lnTo>
                <a:lnTo>
                  <a:pt x="1107618" y="40905"/>
                </a:lnTo>
                <a:lnTo>
                  <a:pt x="1113663" y="51054"/>
                </a:lnTo>
                <a:lnTo>
                  <a:pt x="1128371" y="91162"/>
                </a:lnTo>
                <a:lnTo>
                  <a:pt x="1128776" y="99568"/>
                </a:lnTo>
                <a:lnTo>
                  <a:pt x="1127799" y="112543"/>
                </a:lnTo>
                <a:lnTo>
                  <a:pt x="1104870" y="150971"/>
                </a:lnTo>
                <a:lnTo>
                  <a:pt x="1073277" y="160401"/>
                </a:lnTo>
                <a:lnTo>
                  <a:pt x="1288472" y="160401"/>
                </a:lnTo>
                <a:lnTo>
                  <a:pt x="1271777" y="115570"/>
                </a:lnTo>
                <a:lnTo>
                  <a:pt x="1246822" y="82407"/>
                </a:lnTo>
                <a:lnTo>
                  <a:pt x="1212342" y="54102"/>
                </a:lnTo>
                <a:lnTo>
                  <a:pt x="1294130" y="2032"/>
                </a:lnTo>
                <a:close/>
              </a:path>
              <a:path w="1294129" h="517525">
                <a:moveTo>
                  <a:pt x="105410" y="364998"/>
                </a:moveTo>
                <a:lnTo>
                  <a:pt x="13462" y="517017"/>
                </a:lnTo>
                <a:lnTo>
                  <a:pt x="78993" y="480568"/>
                </a:lnTo>
                <a:lnTo>
                  <a:pt x="331437" y="480568"/>
                </a:lnTo>
                <a:lnTo>
                  <a:pt x="335851" y="477377"/>
                </a:lnTo>
                <a:lnTo>
                  <a:pt x="352135" y="462198"/>
                </a:lnTo>
                <a:lnTo>
                  <a:pt x="367538" y="444246"/>
                </a:lnTo>
                <a:lnTo>
                  <a:pt x="375300" y="436372"/>
                </a:lnTo>
                <a:lnTo>
                  <a:pt x="230124" y="436372"/>
                </a:lnTo>
                <a:lnTo>
                  <a:pt x="215120" y="435322"/>
                </a:lnTo>
                <a:lnTo>
                  <a:pt x="170561" y="419481"/>
                </a:lnTo>
                <a:lnTo>
                  <a:pt x="139509" y="397383"/>
                </a:lnTo>
                <a:lnTo>
                  <a:pt x="122840" y="382476"/>
                </a:lnTo>
                <a:lnTo>
                  <a:pt x="105410" y="364998"/>
                </a:lnTo>
                <a:close/>
              </a:path>
              <a:path w="1294129" h="517525">
                <a:moveTo>
                  <a:pt x="331437" y="480568"/>
                </a:moveTo>
                <a:lnTo>
                  <a:pt x="78993" y="480568"/>
                </a:lnTo>
                <a:lnTo>
                  <a:pt x="95093" y="488783"/>
                </a:lnTo>
                <a:lnTo>
                  <a:pt x="146939" y="506857"/>
                </a:lnTo>
                <a:lnTo>
                  <a:pt x="202838" y="515197"/>
                </a:lnTo>
                <a:lnTo>
                  <a:pt x="222123" y="515747"/>
                </a:lnTo>
                <a:lnTo>
                  <a:pt x="242675" y="514723"/>
                </a:lnTo>
                <a:lnTo>
                  <a:pt x="281969" y="506531"/>
                </a:lnTo>
                <a:lnTo>
                  <a:pt x="318710" y="489769"/>
                </a:lnTo>
                <a:lnTo>
                  <a:pt x="331437" y="480568"/>
                </a:lnTo>
                <a:close/>
              </a:path>
              <a:path w="1294129" h="517525">
                <a:moveTo>
                  <a:pt x="426190" y="285623"/>
                </a:moveTo>
                <a:lnTo>
                  <a:pt x="307467" y="285623"/>
                </a:lnTo>
                <a:lnTo>
                  <a:pt x="308540" y="291548"/>
                </a:lnTo>
                <a:lnTo>
                  <a:pt x="309864" y="298069"/>
                </a:lnTo>
                <a:lnTo>
                  <a:pt x="311449" y="305161"/>
                </a:lnTo>
                <a:lnTo>
                  <a:pt x="313309" y="312801"/>
                </a:lnTo>
                <a:lnTo>
                  <a:pt x="314975" y="320756"/>
                </a:lnTo>
                <a:lnTo>
                  <a:pt x="316166" y="328628"/>
                </a:lnTo>
                <a:lnTo>
                  <a:pt x="316880" y="336428"/>
                </a:lnTo>
                <a:lnTo>
                  <a:pt x="317119" y="344170"/>
                </a:lnTo>
                <a:lnTo>
                  <a:pt x="315728" y="363055"/>
                </a:lnTo>
                <a:lnTo>
                  <a:pt x="293370" y="411480"/>
                </a:lnTo>
                <a:lnTo>
                  <a:pt x="248864" y="434804"/>
                </a:lnTo>
                <a:lnTo>
                  <a:pt x="230124" y="436372"/>
                </a:lnTo>
                <a:lnTo>
                  <a:pt x="375300" y="436372"/>
                </a:lnTo>
                <a:lnTo>
                  <a:pt x="402220" y="397043"/>
                </a:lnTo>
                <a:lnTo>
                  <a:pt x="417552" y="354161"/>
                </a:lnTo>
                <a:lnTo>
                  <a:pt x="425362" y="306865"/>
                </a:lnTo>
                <a:lnTo>
                  <a:pt x="426190" y="285623"/>
                </a:lnTo>
                <a:close/>
              </a:path>
              <a:path w="1294129" h="517525">
                <a:moveTo>
                  <a:pt x="212090" y="2032"/>
                </a:moveTo>
                <a:lnTo>
                  <a:pt x="0" y="29845"/>
                </a:lnTo>
                <a:lnTo>
                  <a:pt x="84074" y="53213"/>
                </a:lnTo>
                <a:lnTo>
                  <a:pt x="64811" y="71735"/>
                </a:lnTo>
                <a:lnTo>
                  <a:pt x="34192" y="111255"/>
                </a:lnTo>
                <a:lnTo>
                  <a:pt x="14011" y="153924"/>
                </a:lnTo>
                <a:lnTo>
                  <a:pt x="3929" y="198643"/>
                </a:lnTo>
                <a:lnTo>
                  <a:pt x="2667" y="221742"/>
                </a:lnTo>
                <a:lnTo>
                  <a:pt x="5522" y="251487"/>
                </a:lnTo>
                <a:lnTo>
                  <a:pt x="28330" y="302644"/>
                </a:lnTo>
                <a:lnTo>
                  <a:pt x="72572" y="341699"/>
                </a:lnTo>
                <a:lnTo>
                  <a:pt x="130484" y="361840"/>
                </a:lnTo>
                <a:lnTo>
                  <a:pt x="164084" y="364363"/>
                </a:lnTo>
                <a:lnTo>
                  <a:pt x="187467" y="363055"/>
                </a:lnTo>
                <a:lnTo>
                  <a:pt x="230520" y="352629"/>
                </a:lnTo>
                <a:lnTo>
                  <a:pt x="268051" y="332128"/>
                </a:lnTo>
                <a:lnTo>
                  <a:pt x="296677" y="303172"/>
                </a:lnTo>
                <a:lnTo>
                  <a:pt x="307467" y="285623"/>
                </a:lnTo>
                <a:lnTo>
                  <a:pt x="426190" y="285623"/>
                </a:lnTo>
                <a:lnTo>
                  <a:pt x="421782" y="231394"/>
                </a:lnTo>
                <a:lnTo>
                  <a:pt x="408178" y="174117"/>
                </a:lnTo>
                <a:lnTo>
                  <a:pt x="406230" y="168148"/>
                </a:lnTo>
                <a:lnTo>
                  <a:pt x="203835" y="168148"/>
                </a:lnTo>
                <a:lnTo>
                  <a:pt x="195998" y="167264"/>
                </a:lnTo>
                <a:lnTo>
                  <a:pt x="168481" y="137239"/>
                </a:lnTo>
                <a:lnTo>
                  <a:pt x="165735" y="115697"/>
                </a:lnTo>
                <a:lnTo>
                  <a:pt x="166451" y="103786"/>
                </a:lnTo>
                <a:lnTo>
                  <a:pt x="177292" y="65532"/>
                </a:lnTo>
                <a:lnTo>
                  <a:pt x="201187" y="19794"/>
                </a:lnTo>
                <a:lnTo>
                  <a:pt x="212090" y="2032"/>
                </a:lnTo>
                <a:close/>
              </a:path>
              <a:path w="1294129" h="517525">
                <a:moveTo>
                  <a:pt x="424053" y="1397"/>
                </a:moveTo>
                <a:lnTo>
                  <a:pt x="240156" y="15113"/>
                </a:lnTo>
                <a:lnTo>
                  <a:pt x="245278" y="26804"/>
                </a:lnTo>
                <a:lnTo>
                  <a:pt x="249602" y="37687"/>
                </a:lnTo>
                <a:lnTo>
                  <a:pt x="259334" y="75787"/>
                </a:lnTo>
                <a:lnTo>
                  <a:pt x="260477" y="96647"/>
                </a:lnTo>
                <a:lnTo>
                  <a:pt x="259478" y="112103"/>
                </a:lnTo>
                <a:lnTo>
                  <a:pt x="244602" y="148590"/>
                </a:lnTo>
                <a:lnTo>
                  <a:pt x="203835" y="168148"/>
                </a:lnTo>
                <a:lnTo>
                  <a:pt x="406230" y="168148"/>
                </a:lnTo>
                <a:lnTo>
                  <a:pt x="398133" y="143333"/>
                </a:lnTo>
                <a:lnTo>
                  <a:pt x="385921" y="111585"/>
                </a:lnTo>
                <a:lnTo>
                  <a:pt x="371477" y="78728"/>
                </a:lnTo>
                <a:lnTo>
                  <a:pt x="355092" y="45339"/>
                </a:lnTo>
                <a:lnTo>
                  <a:pt x="424053" y="1397"/>
                </a:lnTo>
                <a:close/>
              </a:path>
            </a:pathLst>
          </a:custGeom>
          <a:solidFill>
            <a:srgbClr val="FF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099561" y="4392295"/>
            <a:ext cx="122681" cy="96265"/>
          </a:xfrm>
          <a:prstGeom prst="rect">
            <a:avLst/>
          </a:prstGeom>
          <a:blipFill>
            <a:blip r:embed="rId3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435730" y="4333113"/>
            <a:ext cx="424180" cy="372110"/>
          </a:xfrm>
          <a:custGeom>
            <a:avLst/>
            <a:gdLst/>
            <a:ahLst/>
            <a:cxnLst/>
            <a:rect l="l" t="t" r="r" b="b"/>
            <a:pathLst>
              <a:path w="424179" h="372110">
                <a:moveTo>
                  <a:pt x="204216" y="0"/>
                </a:moveTo>
                <a:lnTo>
                  <a:pt x="177194" y="45523"/>
                </a:lnTo>
                <a:lnTo>
                  <a:pt x="163068" y="81803"/>
                </a:lnTo>
                <a:lnTo>
                  <a:pt x="160401" y="104775"/>
                </a:lnTo>
                <a:lnTo>
                  <a:pt x="161113" y="117133"/>
                </a:lnTo>
                <a:lnTo>
                  <a:pt x="185197" y="154955"/>
                </a:lnTo>
                <a:lnTo>
                  <a:pt x="203073" y="158369"/>
                </a:lnTo>
                <a:lnTo>
                  <a:pt x="214715" y="157321"/>
                </a:lnTo>
                <a:lnTo>
                  <a:pt x="249785" y="132558"/>
                </a:lnTo>
                <a:lnTo>
                  <a:pt x="258572" y="97536"/>
                </a:lnTo>
                <a:lnTo>
                  <a:pt x="258167" y="89130"/>
                </a:lnTo>
                <a:lnTo>
                  <a:pt x="243459" y="49022"/>
                </a:lnTo>
                <a:lnTo>
                  <a:pt x="230251" y="27559"/>
                </a:lnTo>
                <a:lnTo>
                  <a:pt x="423926" y="0"/>
                </a:lnTo>
                <a:lnTo>
                  <a:pt x="342138" y="52069"/>
                </a:lnTo>
                <a:lnTo>
                  <a:pt x="360568" y="65621"/>
                </a:lnTo>
                <a:lnTo>
                  <a:pt x="376618" y="80375"/>
                </a:lnTo>
                <a:lnTo>
                  <a:pt x="401574" y="113537"/>
                </a:lnTo>
                <a:lnTo>
                  <a:pt x="416829" y="150844"/>
                </a:lnTo>
                <a:lnTo>
                  <a:pt x="421894" y="191388"/>
                </a:lnTo>
                <a:lnTo>
                  <a:pt x="421132" y="207180"/>
                </a:lnTo>
                <a:lnTo>
                  <a:pt x="409702" y="252222"/>
                </a:lnTo>
                <a:lnTo>
                  <a:pt x="386324" y="289119"/>
                </a:lnTo>
                <a:lnTo>
                  <a:pt x="376301" y="298450"/>
                </a:lnTo>
                <a:lnTo>
                  <a:pt x="358060" y="316214"/>
                </a:lnTo>
                <a:lnTo>
                  <a:pt x="317293" y="344027"/>
                </a:lnTo>
                <a:lnTo>
                  <a:pt x="271172" y="361817"/>
                </a:lnTo>
                <a:lnTo>
                  <a:pt x="221364" y="370631"/>
                </a:lnTo>
                <a:lnTo>
                  <a:pt x="195199" y="371729"/>
                </a:lnTo>
                <a:lnTo>
                  <a:pt x="154882" y="368875"/>
                </a:lnTo>
                <a:lnTo>
                  <a:pt x="85488" y="346118"/>
                </a:lnTo>
                <a:lnTo>
                  <a:pt x="32625" y="301950"/>
                </a:lnTo>
                <a:lnTo>
                  <a:pt x="5435" y="244038"/>
                </a:lnTo>
                <a:lnTo>
                  <a:pt x="2032" y="210438"/>
                </a:lnTo>
                <a:lnTo>
                  <a:pt x="3315" y="187457"/>
                </a:lnTo>
                <a:lnTo>
                  <a:pt x="13551" y="143019"/>
                </a:lnTo>
                <a:lnTo>
                  <a:pt x="33857" y="101038"/>
                </a:lnTo>
                <a:lnTo>
                  <a:pt x="63662" y="64514"/>
                </a:lnTo>
                <a:lnTo>
                  <a:pt x="82042" y="48513"/>
                </a:lnTo>
                <a:lnTo>
                  <a:pt x="0" y="26669"/>
                </a:lnTo>
                <a:lnTo>
                  <a:pt x="204216" y="0"/>
                </a:lnTo>
                <a:close/>
              </a:path>
            </a:pathLst>
          </a:custGeom>
          <a:ln w="12192">
            <a:solidFill>
              <a:srgbClr val="0073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565526" y="4332478"/>
            <a:ext cx="426720" cy="515620"/>
          </a:xfrm>
          <a:custGeom>
            <a:avLst/>
            <a:gdLst/>
            <a:ahLst/>
            <a:cxnLst/>
            <a:rect l="l" t="t" r="r" b="b"/>
            <a:pathLst>
              <a:path w="426719" h="515620">
                <a:moveTo>
                  <a:pt x="424053" y="0"/>
                </a:moveTo>
                <a:lnTo>
                  <a:pt x="355092" y="43942"/>
                </a:lnTo>
                <a:lnTo>
                  <a:pt x="371566" y="77511"/>
                </a:lnTo>
                <a:lnTo>
                  <a:pt x="385921" y="110188"/>
                </a:lnTo>
                <a:lnTo>
                  <a:pt x="408178" y="172720"/>
                </a:lnTo>
                <a:lnTo>
                  <a:pt x="421782" y="229997"/>
                </a:lnTo>
                <a:lnTo>
                  <a:pt x="426339" y="280416"/>
                </a:lnTo>
                <a:lnTo>
                  <a:pt x="425362" y="305468"/>
                </a:lnTo>
                <a:lnTo>
                  <a:pt x="417552" y="352764"/>
                </a:lnTo>
                <a:lnTo>
                  <a:pt x="402220" y="395646"/>
                </a:lnTo>
                <a:lnTo>
                  <a:pt x="380607" y="429591"/>
                </a:lnTo>
                <a:lnTo>
                  <a:pt x="367538" y="442849"/>
                </a:lnTo>
                <a:lnTo>
                  <a:pt x="352135" y="460801"/>
                </a:lnTo>
                <a:lnTo>
                  <a:pt x="318710" y="488372"/>
                </a:lnTo>
                <a:lnTo>
                  <a:pt x="281969" y="505134"/>
                </a:lnTo>
                <a:lnTo>
                  <a:pt x="242675" y="513326"/>
                </a:lnTo>
                <a:lnTo>
                  <a:pt x="222123" y="514350"/>
                </a:lnTo>
                <a:lnTo>
                  <a:pt x="202838" y="513800"/>
                </a:lnTo>
                <a:lnTo>
                  <a:pt x="146939" y="505460"/>
                </a:lnTo>
                <a:lnTo>
                  <a:pt x="95093" y="487386"/>
                </a:lnTo>
                <a:lnTo>
                  <a:pt x="78993" y="479171"/>
                </a:lnTo>
                <a:lnTo>
                  <a:pt x="13462" y="515620"/>
                </a:lnTo>
                <a:lnTo>
                  <a:pt x="105410" y="363601"/>
                </a:lnTo>
                <a:lnTo>
                  <a:pt x="122840" y="381079"/>
                </a:lnTo>
                <a:lnTo>
                  <a:pt x="139509" y="395986"/>
                </a:lnTo>
                <a:lnTo>
                  <a:pt x="170561" y="418084"/>
                </a:lnTo>
                <a:lnTo>
                  <a:pt x="215120" y="433925"/>
                </a:lnTo>
                <a:lnTo>
                  <a:pt x="230124" y="434975"/>
                </a:lnTo>
                <a:lnTo>
                  <a:pt x="248864" y="433407"/>
                </a:lnTo>
                <a:lnTo>
                  <a:pt x="293370" y="410083"/>
                </a:lnTo>
                <a:lnTo>
                  <a:pt x="315640" y="362844"/>
                </a:lnTo>
                <a:lnTo>
                  <a:pt x="317119" y="342773"/>
                </a:lnTo>
                <a:lnTo>
                  <a:pt x="316880" y="335031"/>
                </a:lnTo>
                <a:lnTo>
                  <a:pt x="316166" y="327231"/>
                </a:lnTo>
                <a:lnTo>
                  <a:pt x="314975" y="319359"/>
                </a:lnTo>
                <a:lnTo>
                  <a:pt x="313309" y="311404"/>
                </a:lnTo>
                <a:lnTo>
                  <a:pt x="311449" y="303764"/>
                </a:lnTo>
                <a:lnTo>
                  <a:pt x="309864" y="296672"/>
                </a:lnTo>
                <a:lnTo>
                  <a:pt x="308540" y="290151"/>
                </a:lnTo>
                <a:lnTo>
                  <a:pt x="307467" y="284226"/>
                </a:lnTo>
                <a:lnTo>
                  <a:pt x="296677" y="301775"/>
                </a:lnTo>
                <a:lnTo>
                  <a:pt x="268051" y="330731"/>
                </a:lnTo>
                <a:lnTo>
                  <a:pt x="230520" y="351232"/>
                </a:lnTo>
                <a:lnTo>
                  <a:pt x="187467" y="361658"/>
                </a:lnTo>
                <a:lnTo>
                  <a:pt x="164084" y="362966"/>
                </a:lnTo>
                <a:lnTo>
                  <a:pt x="130484" y="360443"/>
                </a:lnTo>
                <a:lnTo>
                  <a:pt x="72572" y="340302"/>
                </a:lnTo>
                <a:lnTo>
                  <a:pt x="28330" y="301247"/>
                </a:lnTo>
                <a:lnTo>
                  <a:pt x="5522" y="250090"/>
                </a:lnTo>
                <a:lnTo>
                  <a:pt x="2667" y="220345"/>
                </a:lnTo>
                <a:lnTo>
                  <a:pt x="3929" y="197246"/>
                </a:lnTo>
                <a:lnTo>
                  <a:pt x="14025" y="152479"/>
                </a:lnTo>
                <a:lnTo>
                  <a:pt x="34192" y="109858"/>
                </a:lnTo>
                <a:lnTo>
                  <a:pt x="64811" y="70338"/>
                </a:lnTo>
                <a:lnTo>
                  <a:pt x="84074" y="51816"/>
                </a:lnTo>
                <a:lnTo>
                  <a:pt x="0" y="28448"/>
                </a:lnTo>
                <a:lnTo>
                  <a:pt x="212090" y="635"/>
                </a:lnTo>
                <a:lnTo>
                  <a:pt x="201187" y="18397"/>
                </a:lnTo>
                <a:lnTo>
                  <a:pt x="191738" y="34909"/>
                </a:lnTo>
                <a:lnTo>
                  <a:pt x="172217" y="77331"/>
                </a:lnTo>
                <a:lnTo>
                  <a:pt x="165735" y="114300"/>
                </a:lnTo>
                <a:lnTo>
                  <a:pt x="166423" y="125684"/>
                </a:lnTo>
                <a:lnTo>
                  <a:pt x="188864" y="163210"/>
                </a:lnTo>
                <a:lnTo>
                  <a:pt x="203835" y="166751"/>
                </a:lnTo>
                <a:lnTo>
                  <a:pt x="215669" y="165534"/>
                </a:lnTo>
                <a:lnTo>
                  <a:pt x="251529" y="136665"/>
                </a:lnTo>
                <a:lnTo>
                  <a:pt x="260477" y="95250"/>
                </a:lnTo>
                <a:lnTo>
                  <a:pt x="260191" y="84558"/>
                </a:lnTo>
                <a:lnTo>
                  <a:pt x="253140" y="46362"/>
                </a:lnTo>
                <a:lnTo>
                  <a:pt x="240156" y="13716"/>
                </a:lnTo>
                <a:lnTo>
                  <a:pt x="424053" y="0"/>
                </a:lnTo>
                <a:close/>
              </a:path>
            </a:pathLst>
          </a:custGeom>
          <a:ln w="12191">
            <a:solidFill>
              <a:srgbClr val="0073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016504" y="4331080"/>
            <a:ext cx="394335" cy="372745"/>
          </a:xfrm>
          <a:custGeom>
            <a:avLst/>
            <a:gdLst/>
            <a:ahLst/>
            <a:cxnLst/>
            <a:rect l="l" t="t" r="r" b="b"/>
            <a:pathLst>
              <a:path w="394335" h="372745">
                <a:moveTo>
                  <a:pt x="202310" y="0"/>
                </a:moveTo>
                <a:lnTo>
                  <a:pt x="242579" y="3258"/>
                </a:lnTo>
                <a:lnTo>
                  <a:pt x="311592" y="29253"/>
                </a:lnTo>
                <a:lnTo>
                  <a:pt x="363882" y="79757"/>
                </a:lnTo>
                <a:lnTo>
                  <a:pt x="390830" y="146294"/>
                </a:lnTo>
                <a:lnTo>
                  <a:pt x="394207" y="185039"/>
                </a:lnTo>
                <a:lnTo>
                  <a:pt x="393755" y="198731"/>
                </a:lnTo>
                <a:lnTo>
                  <a:pt x="386969" y="237236"/>
                </a:lnTo>
                <a:lnTo>
                  <a:pt x="365379" y="282829"/>
                </a:lnTo>
                <a:lnTo>
                  <a:pt x="332994" y="320103"/>
                </a:lnTo>
                <a:lnTo>
                  <a:pt x="292226" y="348615"/>
                </a:lnTo>
                <a:lnTo>
                  <a:pt x="245856" y="366728"/>
                </a:lnTo>
                <a:lnTo>
                  <a:pt x="196722" y="372745"/>
                </a:lnTo>
                <a:lnTo>
                  <a:pt x="155908" y="369510"/>
                </a:lnTo>
                <a:lnTo>
                  <a:pt x="118808" y="359822"/>
                </a:lnTo>
                <a:lnTo>
                  <a:pt x="55752" y="321183"/>
                </a:lnTo>
                <a:lnTo>
                  <a:pt x="13922" y="262636"/>
                </a:lnTo>
                <a:lnTo>
                  <a:pt x="0" y="190373"/>
                </a:lnTo>
                <a:lnTo>
                  <a:pt x="3548" y="150441"/>
                </a:lnTo>
                <a:lnTo>
                  <a:pt x="31932" y="81913"/>
                </a:lnTo>
                <a:lnTo>
                  <a:pt x="87082" y="30003"/>
                </a:lnTo>
                <a:lnTo>
                  <a:pt x="121443" y="13335"/>
                </a:lnTo>
                <a:lnTo>
                  <a:pt x="159853" y="3333"/>
                </a:lnTo>
                <a:lnTo>
                  <a:pt x="202310" y="0"/>
                </a:lnTo>
                <a:close/>
              </a:path>
            </a:pathLst>
          </a:custGeom>
          <a:ln w="12192">
            <a:solidFill>
              <a:srgbClr val="0073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164710" y="4191761"/>
            <a:ext cx="1851025" cy="514350"/>
          </a:xfrm>
          <a:custGeom>
            <a:avLst/>
            <a:gdLst/>
            <a:ahLst/>
            <a:cxnLst/>
            <a:rect l="l" t="t" r="r" b="b"/>
            <a:pathLst>
              <a:path w="1851025" h="514350">
                <a:moveTo>
                  <a:pt x="1314329" y="367792"/>
                </a:moveTo>
                <a:lnTo>
                  <a:pt x="1122172" y="367792"/>
                </a:lnTo>
                <a:lnTo>
                  <a:pt x="1176654" y="471043"/>
                </a:lnTo>
                <a:lnTo>
                  <a:pt x="1132331" y="514350"/>
                </a:lnTo>
                <a:lnTo>
                  <a:pt x="1449324" y="480313"/>
                </a:lnTo>
                <a:lnTo>
                  <a:pt x="1390523" y="458850"/>
                </a:lnTo>
                <a:lnTo>
                  <a:pt x="1314329" y="367792"/>
                </a:lnTo>
                <a:close/>
              </a:path>
              <a:path w="1851025" h="514350">
                <a:moveTo>
                  <a:pt x="1678223" y="273050"/>
                </a:moveTo>
                <a:lnTo>
                  <a:pt x="1515617" y="273050"/>
                </a:lnTo>
                <a:lnTo>
                  <a:pt x="1512260" y="288837"/>
                </a:lnTo>
                <a:lnTo>
                  <a:pt x="1505330" y="330200"/>
                </a:lnTo>
                <a:lnTo>
                  <a:pt x="1502155" y="373761"/>
                </a:lnTo>
                <a:lnTo>
                  <a:pt x="1504610" y="403883"/>
                </a:lnTo>
                <a:lnTo>
                  <a:pt x="1524283" y="454556"/>
                </a:lnTo>
                <a:lnTo>
                  <a:pt x="1562842" y="491702"/>
                </a:lnTo>
                <a:lnTo>
                  <a:pt x="1615142" y="510700"/>
                </a:lnTo>
                <a:lnTo>
                  <a:pt x="1646174" y="513080"/>
                </a:lnTo>
                <a:lnTo>
                  <a:pt x="1666607" y="512198"/>
                </a:lnTo>
                <a:lnTo>
                  <a:pt x="1706092" y="505150"/>
                </a:lnTo>
                <a:lnTo>
                  <a:pt x="1743551" y="491124"/>
                </a:lnTo>
                <a:lnTo>
                  <a:pt x="1778031" y="470550"/>
                </a:lnTo>
                <a:lnTo>
                  <a:pt x="1794128" y="457835"/>
                </a:lnTo>
                <a:lnTo>
                  <a:pt x="1842665" y="457835"/>
                </a:lnTo>
                <a:lnTo>
                  <a:pt x="1832975" y="391794"/>
                </a:lnTo>
                <a:lnTo>
                  <a:pt x="1716786" y="391794"/>
                </a:lnTo>
                <a:lnTo>
                  <a:pt x="1706485" y="390933"/>
                </a:lnTo>
                <a:lnTo>
                  <a:pt x="1677463" y="359219"/>
                </a:lnTo>
                <a:lnTo>
                  <a:pt x="1675007" y="330200"/>
                </a:lnTo>
                <a:lnTo>
                  <a:pt x="1675098" y="321361"/>
                </a:lnTo>
                <a:lnTo>
                  <a:pt x="1675383" y="312197"/>
                </a:lnTo>
                <a:lnTo>
                  <a:pt x="1675860" y="302605"/>
                </a:lnTo>
                <a:lnTo>
                  <a:pt x="1676527" y="292607"/>
                </a:lnTo>
                <a:lnTo>
                  <a:pt x="1677362" y="282227"/>
                </a:lnTo>
                <a:lnTo>
                  <a:pt x="1678223" y="273050"/>
                </a:lnTo>
                <a:close/>
              </a:path>
              <a:path w="1851025" h="514350">
                <a:moveTo>
                  <a:pt x="1842665" y="457835"/>
                </a:moveTo>
                <a:lnTo>
                  <a:pt x="1794128" y="457835"/>
                </a:lnTo>
                <a:lnTo>
                  <a:pt x="1850771" y="513080"/>
                </a:lnTo>
                <a:lnTo>
                  <a:pt x="1842665" y="457835"/>
                </a:lnTo>
                <a:close/>
              </a:path>
              <a:path w="1851025" h="514350">
                <a:moveTo>
                  <a:pt x="648588" y="140081"/>
                </a:moveTo>
                <a:lnTo>
                  <a:pt x="607441" y="143541"/>
                </a:lnTo>
                <a:lnTo>
                  <a:pt x="569722" y="154050"/>
                </a:lnTo>
                <a:lnTo>
                  <a:pt x="520644" y="182411"/>
                </a:lnTo>
                <a:lnTo>
                  <a:pt x="493166" y="209893"/>
                </a:lnTo>
                <a:lnTo>
                  <a:pt x="471310" y="242901"/>
                </a:lnTo>
                <a:lnTo>
                  <a:pt x="456100" y="280290"/>
                </a:lnTo>
                <a:lnTo>
                  <a:pt x="448393" y="319585"/>
                </a:lnTo>
                <a:lnTo>
                  <a:pt x="447421" y="339851"/>
                </a:lnTo>
                <a:lnTo>
                  <a:pt x="450969" y="376787"/>
                </a:lnTo>
                <a:lnTo>
                  <a:pt x="479353" y="439132"/>
                </a:lnTo>
                <a:lnTo>
                  <a:pt x="534882" y="485068"/>
                </a:lnTo>
                <a:lnTo>
                  <a:pt x="570182" y="499713"/>
                </a:lnTo>
                <a:lnTo>
                  <a:pt x="610078" y="508500"/>
                </a:lnTo>
                <a:lnTo>
                  <a:pt x="654558" y="511429"/>
                </a:lnTo>
                <a:lnTo>
                  <a:pt x="678273" y="510569"/>
                </a:lnTo>
                <a:lnTo>
                  <a:pt x="724513" y="503660"/>
                </a:lnTo>
                <a:lnTo>
                  <a:pt x="768897" y="489896"/>
                </a:lnTo>
                <a:lnTo>
                  <a:pt x="810236" y="469564"/>
                </a:lnTo>
                <a:lnTo>
                  <a:pt x="829690" y="456945"/>
                </a:lnTo>
                <a:lnTo>
                  <a:pt x="864107" y="456945"/>
                </a:lnTo>
                <a:lnTo>
                  <a:pt x="860559" y="414655"/>
                </a:lnTo>
                <a:lnTo>
                  <a:pt x="723773" y="414655"/>
                </a:lnTo>
                <a:lnTo>
                  <a:pt x="708630" y="414039"/>
                </a:lnTo>
                <a:lnTo>
                  <a:pt x="693689" y="412210"/>
                </a:lnTo>
                <a:lnTo>
                  <a:pt x="678963" y="409190"/>
                </a:lnTo>
                <a:lnTo>
                  <a:pt x="664463" y="405002"/>
                </a:lnTo>
                <a:lnTo>
                  <a:pt x="651890" y="400716"/>
                </a:lnTo>
                <a:lnTo>
                  <a:pt x="639317" y="396620"/>
                </a:lnTo>
                <a:lnTo>
                  <a:pt x="688216" y="396620"/>
                </a:lnTo>
                <a:lnTo>
                  <a:pt x="700363" y="395833"/>
                </a:lnTo>
                <a:lnTo>
                  <a:pt x="762605" y="377303"/>
                </a:lnTo>
                <a:lnTo>
                  <a:pt x="811087" y="341300"/>
                </a:lnTo>
                <a:lnTo>
                  <a:pt x="836094" y="294731"/>
                </a:lnTo>
                <a:lnTo>
                  <a:pt x="837571" y="282067"/>
                </a:lnTo>
                <a:lnTo>
                  <a:pt x="588517" y="282067"/>
                </a:lnTo>
                <a:lnTo>
                  <a:pt x="581634" y="281783"/>
                </a:lnTo>
                <a:lnTo>
                  <a:pt x="541909" y="268731"/>
                </a:lnTo>
                <a:lnTo>
                  <a:pt x="548957" y="256541"/>
                </a:lnTo>
                <a:lnTo>
                  <a:pt x="578128" y="225790"/>
                </a:lnTo>
                <a:lnTo>
                  <a:pt x="616733" y="206589"/>
                </a:lnTo>
                <a:lnTo>
                  <a:pt x="631189" y="203326"/>
                </a:lnTo>
                <a:lnTo>
                  <a:pt x="814769" y="203326"/>
                </a:lnTo>
                <a:lnTo>
                  <a:pt x="808622" y="195460"/>
                </a:lnTo>
                <a:lnTo>
                  <a:pt x="784860" y="176149"/>
                </a:lnTo>
                <a:lnTo>
                  <a:pt x="755977" y="160333"/>
                </a:lnTo>
                <a:lnTo>
                  <a:pt x="723630" y="149066"/>
                </a:lnTo>
                <a:lnTo>
                  <a:pt x="687830" y="142323"/>
                </a:lnTo>
                <a:lnTo>
                  <a:pt x="648588" y="140081"/>
                </a:lnTo>
                <a:close/>
              </a:path>
              <a:path w="1851025" h="514350">
                <a:moveTo>
                  <a:pt x="864107" y="456945"/>
                </a:moveTo>
                <a:lnTo>
                  <a:pt x="829690" y="456945"/>
                </a:lnTo>
                <a:lnTo>
                  <a:pt x="868679" y="511429"/>
                </a:lnTo>
                <a:lnTo>
                  <a:pt x="864107" y="456945"/>
                </a:lnTo>
                <a:close/>
              </a:path>
              <a:path w="1851025" h="514350">
                <a:moveTo>
                  <a:pt x="1174241" y="143382"/>
                </a:moveTo>
                <a:lnTo>
                  <a:pt x="872236" y="175513"/>
                </a:lnTo>
                <a:lnTo>
                  <a:pt x="932434" y="202564"/>
                </a:lnTo>
                <a:lnTo>
                  <a:pt x="1037463" y="314070"/>
                </a:lnTo>
                <a:lnTo>
                  <a:pt x="926973" y="463804"/>
                </a:lnTo>
                <a:lnTo>
                  <a:pt x="868679" y="492887"/>
                </a:lnTo>
                <a:lnTo>
                  <a:pt x="1117853" y="507745"/>
                </a:lnTo>
                <a:lnTo>
                  <a:pt x="1084326" y="469011"/>
                </a:lnTo>
                <a:lnTo>
                  <a:pt x="1122172" y="367792"/>
                </a:lnTo>
                <a:lnTo>
                  <a:pt x="1314329" y="367792"/>
                </a:lnTo>
                <a:lnTo>
                  <a:pt x="1260983" y="304038"/>
                </a:lnTo>
                <a:lnTo>
                  <a:pt x="1311771" y="259842"/>
                </a:lnTo>
                <a:lnTo>
                  <a:pt x="1161668" y="259842"/>
                </a:lnTo>
                <a:lnTo>
                  <a:pt x="1133221" y="189992"/>
                </a:lnTo>
                <a:lnTo>
                  <a:pt x="1174241" y="143382"/>
                </a:lnTo>
                <a:close/>
              </a:path>
              <a:path w="1851025" h="514350">
                <a:moveTo>
                  <a:pt x="854963" y="347980"/>
                </a:moveTo>
                <a:lnTo>
                  <a:pt x="822578" y="377618"/>
                </a:lnTo>
                <a:lnTo>
                  <a:pt x="775618" y="405493"/>
                </a:lnTo>
                <a:lnTo>
                  <a:pt x="723773" y="414655"/>
                </a:lnTo>
                <a:lnTo>
                  <a:pt x="860559" y="414655"/>
                </a:lnTo>
                <a:lnTo>
                  <a:pt x="854963" y="347980"/>
                </a:lnTo>
                <a:close/>
              </a:path>
              <a:path w="1851025" h="514350">
                <a:moveTo>
                  <a:pt x="688216" y="396620"/>
                </a:moveTo>
                <a:lnTo>
                  <a:pt x="639317" y="396620"/>
                </a:lnTo>
                <a:lnTo>
                  <a:pt x="645465" y="397287"/>
                </a:lnTo>
                <a:lnTo>
                  <a:pt x="651732" y="397763"/>
                </a:lnTo>
                <a:lnTo>
                  <a:pt x="658141" y="398049"/>
                </a:lnTo>
                <a:lnTo>
                  <a:pt x="664717" y="398144"/>
                </a:lnTo>
                <a:lnTo>
                  <a:pt x="688216" y="396620"/>
                </a:lnTo>
                <a:close/>
              </a:path>
              <a:path w="1851025" h="514350">
                <a:moveTo>
                  <a:pt x="1824609" y="334771"/>
                </a:moveTo>
                <a:lnTo>
                  <a:pt x="1792811" y="360013"/>
                </a:lnTo>
                <a:lnTo>
                  <a:pt x="1752826" y="383972"/>
                </a:lnTo>
                <a:lnTo>
                  <a:pt x="1716786" y="391794"/>
                </a:lnTo>
                <a:lnTo>
                  <a:pt x="1832975" y="391794"/>
                </a:lnTo>
                <a:lnTo>
                  <a:pt x="1824609" y="334771"/>
                </a:lnTo>
                <a:close/>
              </a:path>
              <a:path w="1851025" h="514350">
                <a:moveTo>
                  <a:pt x="1814353" y="173736"/>
                </a:moveTo>
                <a:lnTo>
                  <a:pt x="1433322" y="173736"/>
                </a:lnTo>
                <a:lnTo>
                  <a:pt x="1443736" y="337312"/>
                </a:lnTo>
                <a:lnTo>
                  <a:pt x="1488566" y="277240"/>
                </a:lnTo>
                <a:lnTo>
                  <a:pt x="1515617" y="273050"/>
                </a:lnTo>
                <a:lnTo>
                  <a:pt x="1678223" y="273050"/>
                </a:lnTo>
                <a:lnTo>
                  <a:pt x="1678352" y="271668"/>
                </a:lnTo>
                <a:lnTo>
                  <a:pt x="1679509" y="260943"/>
                </a:lnTo>
                <a:lnTo>
                  <a:pt x="1680844" y="250062"/>
                </a:lnTo>
                <a:lnTo>
                  <a:pt x="1753742" y="239394"/>
                </a:lnTo>
                <a:lnTo>
                  <a:pt x="1811332" y="239394"/>
                </a:lnTo>
                <a:lnTo>
                  <a:pt x="1814353" y="173736"/>
                </a:lnTo>
                <a:close/>
              </a:path>
              <a:path w="1851025" h="514350">
                <a:moveTo>
                  <a:pt x="1811332" y="239394"/>
                </a:moveTo>
                <a:lnTo>
                  <a:pt x="1753742" y="239394"/>
                </a:lnTo>
                <a:lnTo>
                  <a:pt x="1808861" y="293115"/>
                </a:lnTo>
                <a:lnTo>
                  <a:pt x="1811332" y="239394"/>
                </a:lnTo>
                <a:close/>
              </a:path>
              <a:path w="1851025" h="514350">
                <a:moveTo>
                  <a:pt x="814769" y="203326"/>
                </a:moveTo>
                <a:lnTo>
                  <a:pt x="631189" y="203326"/>
                </a:lnTo>
                <a:lnTo>
                  <a:pt x="633602" y="206501"/>
                </a:lnTo>
                <a:lnTo>
                  <a:pt x="635762" y="210946"/>
                </a:lnTo>
                <a:lnTo>
                  <a:pt x="637666" y="216407"/>
                </a:lnTo>
                <a:lnTo>
                  <a:pt x="639699" y="221869"/>
                </a:lnTo>
                <a:lnTo>
                  <a:pt x="640714" y="228092"/>
                </a:lnTo>
                <a:lnTo>
                  <a:pt x="626237" y="268731"/>
                </a:lnTo>
                <a:lnTo>
                  <a:pt x="588517" y="282067"/>
                </a:lnTo>
                <a:lnTo>
                  <a:pt x="837571" y="282067"/>
                </a:lnTo>
                <a:lnTo>
                  <a:pt x="839215" y="267969"/>
                </a:lnTo>
                <a:lnTo>
                  <a:pt x="835812" y="241371"/>
                </a:lnTo>
                <a:lnTo>
                  <a:pt x="825611" y="217201"/>
                </a:lnTo>
                <a:lnTo>
                  <a:pt x="814769" y="203326"/>
                </a:lnTo>
                <a:close/>
              </a:path>
              <a:path w="1851025" h="514350">
                <a:moveTo>
                  <a:pt x="1176019" y="154050"/>
                </a:moveTo>
                <a:lnTo>
                  <a:pt x="1213739" y="187451"/>
                </a:lnTo>
                <a:lnTo>
                  <a:pt x="1161668" y="259842"/>
                </a:lnTo>
                <a:lnTo>
                  <a:pt x="1311771" y="259842"/>
                </a:lnTo>
                <a:lnTo>
                  <a:pt x="1383284" y="197612"/>
                </a:lnTo>
                <a:lnTo>
                  <a:pt x="1433322" y="173736"/>
                </a:lnTo>
                <a:lnTo>
                  <a:pt x="1814353" y="173736"/>
                </a:lnTo>
                <a:lnTo>
                  <a:pt x="1814581" y="168782"/>
                </a:lnTo>
                <a:lnTo>
                  <a:pt x="1484884" y="168782"/>
                </a:lnTo>
                <a:lnTo>
                  <a:pt x="1478526" y="163575"/>
                </a:lnTo>
                <a:lnTo>
                  <a:pt x="1432687" y="163575"/>
                </a:lnTo>
                <a:lnTo>
                  <a:pt x="1176019" y="154050"/>
                </a:lnTo>
                <a:close/>
              </a:path>
              <a:path w="1851025" h="514350">
                <a:moveTo>
                  <a:pt x="1794383" y="0"/>
                </a:moveTo>
                <a:lnTo>
                  <a:pt x="1493012" y="14350"/>
                </a:lnTo>
                <a:lnTo>
                  <a:pt x="1577086" y="55625"/>
                </a:lnTo>
                <a:lnTo>
                  <a:pt x="1571894" y="67387"/>
                </a:lnTo>
                <a:lnTo>
                  <a:pt x="1556892" y="108838"/>
                </a:lnTo>
                <a:lnTo>
                  <a:pt x="1543427" y="153130"/>
                </a:lnTo>
                <a:lnTo>
                  <a:pt x="1539493" y="167131"/>
                </a:lnTo>
                <a:lnTo>
                  <a:pt x="1484884" y="168782"/>
                </a:lnTo>
                <a:lnTo>
                  <a:pt x="1814581" y="168782"/>
                </a:lnTo>
                <a:lnTo>
                  <a:pt x="1814949" y="160781"/>
                </a:lnTo>
                <a:lnTo>
                  <a:pt x="1691639" y="160781"/>
                </a:lnTo>
                <a:lnTo>
                  <a:pt x="1693711" y="151018"/>
                </a:lnTo>
                <a:lnTo>
                  <a:pt x="1695991" y="140081"/>
                </a:lnTo>
                <a:lnTo>
                  <a:pt x="1699291" y="123951"/>
                </a:lnTo>
                <a:lnTo>
                  <a:pt x="1703427" y="103556"/>
                </a:lnTo>
                <a:lnTo>
                  <a:pt x="1706213" y="90169"/>
                </a:lnTo>
                <a:lnTo>
                  <a:pt x="1709142" y="76402"/>
                </a:lnTo>
                <a:lnTo>
                  <a:pt x="1712214" y="62230"/>
                </a:lnTo>
                <a:lnTo>
                  <a:pt x="1794383" y="0"/>
                </a:lnTo>
                <a:close/>
              </a:path>
              <a:path w="1851025" h="514350">
                <a:moveTo>
                  <a:pt x="1430147" y="123951"/>
                </a:moveTo>
                <a:lnTo>
                  <a:pt x="1432687" y="163575"/>
                </a:lnTo>
                <a:lnTo>
                  <a:pt x="1478526" y="163575"/>
                </a:lnTo>
                <a:lnTo>
                  <a:pt x="1430147" y="123951"/>
                </a:lnTo>
                <a:close/>
              </a:path>
              <a:path w="1851025" h="514350">
                <a:moveTo>
                  <a:pt x="1818004" y="94361"/>
                </a:moveTo>
                <a:lnTo>
                  <a:pt x="1756410" y="157733"/>
                </a:lnTo>
                <a:lnTo>
                  <a:pt x="1691639" y="160781"/>
                </a:lnTo>
                <a:lnTo>
                  <a:pt x="1814949" y="160781"/>
                </a:lnTo>
                <a:lnTo>
                  <a:pt x="1818004" y="94361"/>
                </a:lnTo>
                <a:close/>
              </a:path>
              <a:path w="1851025" h="514350">
                <a:moveTo>
                  <a:pt x="186436" y="141986"/>
                </a:moveTo>
                <a:lnTo>
                  <a:pt x="1269" y="163321"/>
                </a:lnTo>
                <a:lnTo>
                  <a:pt x="55244" y="198500"/>
                </a:lnTo>
                <a:lnTo>
                  <a:pt x="41275" y="461137"/>
                </a:lnTo>
                <a:lnTo>
                  <a:pt x="0" y="513714"/>
                </a:lnTo>
                <a:lnTo>
                  <a:pt x="193928" y="491236"/>
                </a:lnTo>
                <a:lnTo>
                  <a:pt x="187362" y="480945"/>
                </a:lnTo>
                <a:lnTo>
                  <a:pt x="181784" y="471392"/>
                </a:lnTo>
                <a:lnTo>
                  <a:pt x="168021" y="428581"/>
                </a:lnTo>
                <a:lnTo>
                  <a:pt x="167639" y="418845"/>
                </a:lnTo>
                <a:lnTo>
                  <a:pt x="168544" y="405223"/>
                </a:lnTo>
                <a:lnTo>
                  <a:pt x="189783" y="364402"/>
                </a:lnTo>
                <a:lnTo>
                  <a:pt x="217804" y="354330"/>
                </a:lnTo>
                <a:lnTo>
                  <a:pt x="411355" y="354330"/>
                </a:lnTo>
                <a:lnTo>
                  <a:pt x="411541" y="353726"/>
                </a:lnTo>
                <a:lnTo>
                  <a:pt x="416861" y="329628"/>
                </a:lnTo>
                <a:lnTo>
                  <a:pt x="420062" y="305530"/>
                </a:lnTo>
                <a:lnTo>
                  <a:pt x="421131" y="281431"/>
                </a:lnTo>
                <a:lnTo>
                  <a:pt x="418967" y="251640"/>
                </a:lnTo>
                <a:lnTo>
                  <a:pt x="412480" y="224932"/>
                </a:lnTo>
                <a:lnTo>
                  <a:pt x="411196" y="222123"/>
                </a:lnTo>
                <a:lnTo>
                  <a:pt x="146685" y="222123"/>
                </a:lnTo>
                <a:lnTo>
                  <a:pt x="186436" y="141986"/>
                </a:lnTo>
                <a:close/>
              </a:path>
              <a:path w="1851025" h="514350">
                <a:moveTo>
                  <a:pt x="411355" y="354330"/>
                </a:moveTo>
                <a:lnTo>
                  <a:pt x="217804" y="354330"/>
                </a:lnTo>
                <a:lnTo>
                  <a:pt x="226425" y="355401"/>
                </a:lnTo>
                <a:lnTo>
                  <a:pt x="234378" y="358616"/>
                </a:lnTo>
                <a:lnTo>
                  <a:pt x="257603" y="391271"/>
                </a:lnTo>
                <a:lnTo>
                  <a:pt x="260730" y="416306"/>
                </a:lnTo>
                <a:lnTo>
                  <a:pt x="260185" y="426835"/>
                </a:lnTo>
                <a:lnTo>
                  <a:pt x="247046" y="469038"/>
                </a:lnTo>
                <a:lnTo>
                  <a:pt x="223900" y="509650"/>
                </a:lnTo>
                <a:lnTo>
                  <a:pt x="421131" y="495681"/>
                </a:lnTo>
                <a:lnTo>
                  <a:pt x="355218" y="464312"/>
                </a:lnTo>
                <a:lnTo>
                  <a:pt x="370199" y="444476"/>
                </a:lnTo>
                <a:lnTo>
                  <a:pt x="383333" y="423449"/>
                </a:lnTo>
                <a:lnTo>
                  <a:pt x="394634" y="401232"/>
                </a:lnTo>
                <a:lnTo>
                  <a:pt x="404113" y="377825"/>
                </a:lnTo>
                <a:lnTo>
                  <a:pt x="411355" y="354330"/>
                </a:lnTo>
                <a:close/>
              </a:path>
              <a:path w="1851025" h="514350">
                <a:moveTo>
                  <a:pt x="294259" y="142748"/>
                </a:moveTo>
                <a:lnTo>
                  <a:pt x="237251" y="154374"/>
                </a:lnTo>
                <a:lnTo>
                  <a:pt x="197673" y="174831"/>
                </a:lnTo>
                <a:lnTo>
                  <a:pt x="162379" y="204168"/>
                </a:lnTo>
                <a:lnTo>
                  <a:pt x="146685" y="222123"/>
                </a:lnTo>
                <a:lnTo>
                  <a:pt x="411196" y="222123"/>
                </a:lnTo>
                <a:lnTo>
                  <a:pt x="386588" y="180720"/>
                </a:lnTo>
                <a:lnTo>
                  <a:pt x="346186" y="152257"/>
                </a:lnTo>
                <a:lnTo>
                  <a:pt x="294259" y="142748"/>
                </a:lnTo>
                <a:close/>
              </a:path>
            </a:pathLst>
          </a:custGeom>
          <a:solidFill>
            <a:srgbClr val="20B1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4700523" y="4388992"/>
            <a:ext cx="110998" cy="90931"/>
          </a:xfrm>
          <a:prstGeom prst="rect">
            <a:avLst/>
          </a:prstGeom>
          <a:blipFill>
            <a:blip r:embed="rId3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4164710" y="4333747"/>
            <a:ext cx="421640" cy="372110"/>
          </a:xfrm>
          <a:custGeom>
            <a:avLst/>
            <a:gdLst/>
            <a:ahLst/>
            <a:cxnLst/>
            <a:rect l="l" t="t" r="r" b="b"/>
            <a:pathLst>
              <a:path w="421639" h="372110">
                <a:moveTo>
                  <a:pt x="186436" y="0"/>
                </a:moveTo>
                <a:lnTo>
                  <a:pt x="146685" y="80137"/>
                </a:lnTo>
                <a:lnTo>
                  <a:pt x="162379" y="62182"/>
                </a:lnTo>
                <a:lnTo>
                  <a:pt x="179371" y="46418"/>
                </a:lnTo>
                <a:lnTo>
                  <a:pt x="217297" y="21462"/>
                </a:lnTo>
                <a:lnTo>
                  <a:pt x="256730" y="5921"/>
                </a:lnTo>
                <a:lnTo>
                  <a:pt x="294259" y="762"/>
                </a:lnTo>
                <a:lnTo>
                  <a:pt x="321669" y="3141"/>
                </a:lnTo>
                <a:lnTo>
                  <a:pt x="367821" y="22139"/>
                </a:lnTo>
                <a:lnTo>
                  <a:pt x="401683" y="59310"/>
                </a:lnTo>
                <a:lnTo>
                  <a:pt x="418967" y="109654"/>
                </a:lnTo>
                <a:lnTo>
                  <a:pt x="421131" y="139445"/>
                </a:lnTo>
                <a:lnTo>
                  <a:pt x="420062" y="163544"/>
                </a:lnTo>
                <a:lnTo>
                  <a:pt x="411541" y="211740"/>
                </a:lnTo>
                <a:lnTo>
                  <a:pt x="394634" y="259246"/>
                </a:lnTo>
                <a:lnTo>
                  <a:pt x="370199" y="302490"/>
                </a:lnTo>
                <a:lnTo>
                  <a:pt x="355218" y="322325"/>
                </a:lnTo>
                <a:lnTo>
                  <a:pt x="421131" y="353694"/>
                </a:lnTo>
                <a:lnTo>
                  <a:pt x="223900" y="367664"/>
                </a:lnTo>
                <a:lnTo>
                  <a:pt x="232949" y="352857"/>
                </a:lnTo>
                <a:lnTo>
                  <a:pt x="240664" y="339312"/>
                </a:lnTo>
                <a:lnTo>
                  <a:pt x="258556" y="295306"/>
                </a:lnTo>
                <a:lnTo>
                  <a:pt x="260730" y="274319"/>
                </a:lnTo>
                <a:lnTo>
                  <a:pt x="259947" y="261153"/>
                </a:lnTo>
                <a:lnTo>
                  <a:pt x="241665" y="221988"/>
                </a:lnTo>
                <a:lnTo>
                  <a:pt x="217804" y="212344"/>
                </a:lnTo>
                <a:lnTo>
                  <a:pt x="207639" y="213463"/>
                </a:lnTo>
                <a:lnTo>
                  <a:pt x="175783" y="239944"/>
                </a:lnTo>
                <a:lnTo>
                  <a:pt x="167639" y="276859"/>
                </a:lnTo>
                <a:lnTo>
                  <a:pt x="168021" y="286595"/>
                </a:lnTo>
                <a:lnTo>
                  <a:pt x="181784" y="329406"/>
                </a:lnTo>
                <a:lnTo>
                  <a:pt x="193928" y="349250"/>
                </a:lnTo>
                <a:lnTo>
                  <a:pt x="0" y="371728"/>
                </a:lnTo>
                <a:lnTo>
                  <a:pt x="41275" y="319150"/>
                </a:lnTo>
                <a:lnTo>
                  <a:pt x="55244" y="56514"/>
                </a:lnTo>
                <a:lnTo>
                  <a:pt x="1269" y="21335"/>
                </a:lnTo>
                <a:lnTo>
                  <a:pt x="186436" y="0"/>
                </a:lnTo>
                <a:close/>
              </a:path>
            </a:pathLst>
          </a:custGeom>
          <a:ln w="12192">
            <a:solidFill>
              <a:srgbClr val="0073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4612132" y="4331842"/>
            <a:ext cx="421640" cy="371475"/>
          </a:xfrm>
          <a:custGeom>
            <a:avLst/>
            <a:gdLst/>
            <a:ahLst/>
            <a:cxnLst/>
            <a:rect l="l" t="t" r="r" b="b"/>
            <a:pathLst>
              <a:path w="421639" h="371475">
                <a:moveTo>
                  <a:pt x="201167" y="0"/>
                </a:moveTo>
                <a:lnTo>
                  <a:pt x="240409" y="2242"/>
                </a:lnTo>
                <a:lnTo>
                  <a:pt x="308556" y="20252"/>
                </a:lnTo>
                <a:lnTo>
                  <a:pt x="361201" y="55379"/>
                </a:lnTo>
                <a:lnTo>
                  <a:pt x="388391" y="101290"/>
                </a:lnTo>
                <a:lnTo>
                  <a:pt x="391794" y="127888"/>
                </a:lnTo>
                <a:lnTo>
                  <a:pt x="388673" y="154650"/>
                </a:lnTo>
                <a:lnTo>
                  <a:pt x="363666" y="201219"/>
                </a:lnTo>
                <a:lnTo>
                  <a:pt x="315184" y="237222"/>
                </a:lnTo>
                <a:lnTo>
                  <a:pt x="252942" y="255752"/>
                </a:lnTo>
                <a:lnTo>
                  <a:pt x="217296" y="258063"/>
                </a:lnTo>
                <a:lnTo>
                  <a:pt x="210720" y="257968"/>
                </a:lnTo>
                <a:lnTo>
                  <a:pt x="204311" y="257682"/>
                </a:lnTo>
                <a:lnTo>
                  <a:pt x="198044" y="257206"/>
                </a:lnTo>
                <a:lnTo>
                  <a:pt x="191896" y="256539"/>
                </a:lnTo>
                <a:lnTo>
                  <a:pt x="198183" y="258564"/>
                </a:lnTo>
                <a:lnTo>
                  <a:pt x="204469" y="260635"/>
                </a:lnTo>
                <a:lnTo>
                  <a:pt x="210756" y="262755"/>
                </a:lnTo>
                <a:lnTo>
                  <a:pt x="217042" y="264921"/>
                </a:lnTo>
                <a:lnTo>
                  <a:pt x="231542" y="269109"/>
                </a:lnTo>
                <a:lnTo>
                  <a:pt x="246268" y="272129"/>
                </a:lnTo>
                <a:lnTo>
                  <a:pt x="261209" y="273958"/>
                </a:lnTo>
                <a:lnTo>
                  <a:pt x="276351" y="274573"/>
                </a:lnTo>
                <a:lnTo>
                  <a:pt x="294427" y="273552"/>
                </a:lnTo>
                <a:lnTo>
                  <a:pt x="343915" y="258317"/>
                </a:lnTo>
                <a:lnTo>
                  <a:pt x="391207" y="223831"/>
                </a:lnTo>
                <a:lnTo>
                  <a:pt x="407542" y="207898"/>
                </a:lnTo>
                <a:lnTo>
                  <a:pt x="421258" y="371347"/>
                </a:lnTo>
                <a:lnTo>
                  <a:pt x="382269" y="316864"/>
                </a:lnTo>
                <a:lnTo>
                  <a:pt x="362815" y="329483"/>
                </a:lnTo>
                <a:lnTo>
                  <a:pt x="342550" y="340471"/>
                </a:lnTo>
                <a:lnTo>
                  <a:pt x="299592" y="357504"/>
                </a:lnTo>
                <a:lnTo>
                  <a:pt x="254174" y="367903"/>
                </a:lnTo>
                <a:lnTo>
                  <a:pt x="207137" y="371347"/>
                </a:lnTo>
                <a:lnTo>
                  <a:pt x="162657" y="368419"/>
                </a:lnTo>
                <a:lnTo>
                  <a:pt x="122761" y="359632"/>
                </a:lnTo>
                <a:lnTo>
                  <a:pt x="87461" y="344987"/>
                </a:lnTo>
                <a:lnTo>
                  <a:pt x="31932" y="299051"/>
                </a:lnTo>
                <a:lnTo>
                  <a:pt x="3548" y="236706"/>
                </a:lnTo>
                <a:lnTo>
                  <a:pt x="0" y="199770"/>
                </a:lnTo>
                <a:lnTo>
                  <a:pt x="972" y="179504"/>
                </a:lnTo>
                <a:lnTo>
                  <a:pt x="8679" y="140209"/>
                </a:lnTo>
                <a:lnTo>
                  <a:pt x="23889" y="102820"/>
                </a:lnTo>
                <a:lnTo>
                  <a:pt x="45745" y="69812"/>
                </a:lnTo>
                <a:lnTo>
                  <a:pt x="73223" y="42330"/>
                </a:lnTo>
                <a:lnTo>
                  <a:pt x="122300" y="13969"/>
                </a:lnTo>
                <a:lnTo>
                  <a:pt x="160020" y="3460"/>
                </a:lnTo>
                <a:lnTo>
                  <a:pt x="180165" y="861"/>
                </a:lnTo>
                <a:lnTo>
                  <a:pt x="201167" y="0"/>
                </a:lnTo>
                <a:close/>
              </a:path>
            </a:pathLst>
          </a:custGeom>
          <a:ln w="12191">
            <a:solidFill>
              <a:srgbClr val="0073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5033390" y="4191761"/>
            <a:ext cx="982344" cy="514350"/>
          </a:xfrm>
          <a:custGeom>
            <a:avLst/>
            <a:gdLst/>
            <a:ahLst/>
            <a:cxnLst/>
            <a:rect l="l" t="t" r="r" b="b"/>
            <a:pathLst>
              <a:path w="982345" h="514350">
                <a:moveTo>
                  <a:pt x="925703" y="0"/>
                </a:moveTo>
                <a:lnTo>
                  <a:pt x="843534" y="62230"/>
                </a:lnTo>
                <a:lnTo>
                  <a:pt x="834747" y="103556"/>
                </a:lnTo>
                <a:lnTo>
                  <a:pt x="829603" y="128920"/>
                </a:lnTo>
                <a:lnTo>
                  <a:pt x="827246" y="140398"/>
                </a:lnTo>
                <a:lnTo>
                  <a:pt x="825031" y="151018"/>
                </a:lnTo>
                <a:lnTo>
                  <a:pt x="822960" y="160781"/>
                </a:lnTo>
                <a:lnTo>
                  <a:pt x="887730" y="157733"/>
                </a:lnTo>
                <a:lnTo>
                  <a:pt x="949325" y="94361"/>
                </a:lnTo>
                <a:lnTo>
                  <a:pt x="940181" y="293115"/>
                </a:lnTo>
                <a:lnTo>
                  <a:pt x="885063" y="239394"/>
                </a:lnTo>
                <a:lnTo>
                  <a:pt x="812164" y="250062"/>
                </a:lnTo>
                <a:lnTo>
                  <a:pt x="807847" y="292607"/>
                </a:lnTo>
                <a:lnTo>
                  <a:pt x="806323" y="330073"/>
                </a:lnTo>
                <a:lnTo>
                  <a:pt x="806940" y="345932"/>
                </a:lnTo>
                <a:lnTo>
                  <a:pt x="821817" y="384079"/>
                </a:lnTo>
                <a:lnTo>
                  <a:pt x="848106" y="391794"/>
                </a:lnTo>
                <a:lnTo>
                  <a:pt x="859865" y="390933"/>
                </a:lnTo>
                <a:lnTo>
                  <a:pt x="896620" y="377825"/>
                </a:lnTo>
                <a:lnTo>
                  <a:pt x="939500" y="348321"/>
                </a:lnTo>
                <a:lnTo>
                  <a:pt x="955929" y="334771"/>
                </a:lnTo>
                <a:lnTo>
                  <a:pt x="982091" y="513080"/>
                </a:lnTo>
                <a:lnTo>
                  <a:pt x="925449" y="457835"/>
                </a:lnTo>
                <a:lnTo>
                  <a:pt x="909351" y="470550"/>
                </a:lnTo>
                <a:lnTo>
                  <a:pt x="892492" y="481647"/>
                </a:lnTo>
                <a:lnTo>
                  <a:pt x="856488" y="498982"/>
                </a:lnTo>
                <a:lnTo>
                  <a:pt x="817895" y="509555"/>
                </a:lnTo>
                <a:lnTo>
                  <a:pt x="777494" y="513080"/>
                </a:lnTo>
                <a:lnTo>
                  <a:pt x="746462" y="510700"/>
                </a:lnTo>
                <a:lnTo>
                  <a:pt x="694162" y="491702"/>
                </a:lnTo>
                <a:lnTo>
                  <a:pt x="655603" y="454556"/>
                </a:lnTo>
                <a:lnTo>
                  <a:pt x="635930" y="403883"/>
                </a:lnTo>
                <a:lnTo>
                  <a:pt x="633476" y="373761"/>
                </a:lnTo>
                <a:lnTo>
                  <a:pt x="633668" y="363972"/>
                </a:lnTo>
                <a:lnTo>
                  <a:pt x="638436" y="317412"/>
                </a:lnTo>
                <a:lnTo>
                  <a:pt x="646938" y="273050"/>
                </a:lnTo>
                <a:lnTo>
                  <a:pt x="619887" y="277240"/>
                </a:lnTo>
                <a:lnTo>
                  <a:pt x="575056" y="337312"/>
                </a:lnTo>
                <a:lnTo>
                  <a:pt x="564642" y="173736"/>
                </a:lnTo>
                <a:lnTo>
                  <a:pt x="514604" y="197612"/>
                </a:lnTo>
                <a:lnTo>
                  <a:pt x="392303" y="304038"/>
                </a:lnTo>
                <a:lnTo>
                  <a:pt x="521843" y="458850"/>
                </a:lnTo>
                <a:lnTo>
                  <a:pt x="580644" y="480313"/>
                </a:lnTo>
                <a:lnTo>
                  <a:pt x="263651" y="514350"/>
                </a:lnTo>
                <a:lnTo>
                  <a:pt x="307975" y="471043"/>
                </a:lnTo>
                <a:lnTo>
                  <a:pt x="253492" y="367792"/>
                </a:lnTo>
                <a:lnTo>
                  <a:pt x="215646" y="469011"/>
                </a:lnTo>
                <a:lnTo>
                  <a:pt x="249174" y="507745"/>
                </a:lnTo>
                <a:lnTo>
                  <a:pt x="0" y="492887"/>
                </a:lnTo>
                <a:lnTo>
                  <a:pt x="58293" y="463804"/>
                </a:lnTo>
                <a:lnTo>
                  <a:pt x="168783" y="314070"/>
                </a:lnTo>
                <a:lnTo>
                  <a:pt x="63754" y="202564"/>
                </a:lnTo>
                <a:lnTo>
                  <a:pt x="3556" y="175513"/>
                </a:lnTo>
                <a:lnTo>
                  <a:pt x="305562" y="143382"/>
                </a:lnTo>
                <a:lnTo>
                  <a:pt x="264541" y="189992"/>
                </a:lnTo>
                <a:lnTo>
                  <a:pt x="292988" y="259842"/>
                </a:lnTo>
                <a:lnTo>
                  <a:pt x="345059" y="187451"/>
                </a:lnTo>
                <a:lnTo>
                  <a:pt x="307339" y="154050"/>
                </a:lnTo>
                <a:lnTo>
                  <a:pt x="564007" y="163575"/>
                </a:lnTo>
                <a:lnTo>
                  <a:pt x="561467" y="123951"/>
                </a:lnTo>
                <a:lnTo>
                  <a:pt x="616204" y="168782"/>
                </a:lnTo>
                <a:lnTo>
                  <a:pt x="670813" y="167131"/>
                </a:lnTo>
                <a:lnTo>
                  <a:pt x="683422" y="123983"/>
                </a:lnTo>
                <a:lnTo>
                  <a:pt x="698119" y="80184"/>
                </a:lnTo>
                <a:lnTo>
                  <a:pt x="708406" y="55625"/>
                </a:lnTo>
                <a:lnTo>
                  <a:pt x="624332" y="14350"/>
                </a:lnTo>
                <a:lnTo>
                  <a:pt x="925703" y="0"/>
                </a:lnTo>
                <a:close/>
              </a:path>
            </a:pathLst>
          </a:custGeom>
          <a:ln w="12192">
            <a:solidFill>
              <a:srgbClr val="0073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300470" y="4185665"/>
            <a:ext cx="1742821" cy="525906"/>
          </a:xfrm>
          <a:prstGeom prst="rect">
            <a:avLst/>
          </a:prstGeom>
          <a:blipFill>
            <a:blip r:embed="rId3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1967</TotalTime>
  <Words>406</Words>
  <Application>Microsoft Office PowerPoint</Application>
  <PresentationFormat>On-screen Show (4:3)</PresentationFormat>
  <Paragraphs>118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Algerian</vt:lpstr>
      <vt:lpstr>Arial</vt:lpstr>
      <vt:lpstr>Calibri</vt:lpstr>
      <vt:lpstr>Times New Roman</vt:lpstr>
      <vt:lpstr>Trebuchet MS</vt:lpstr>
      <vt:lpstr>Office Theme</vt:lpstr>
      <vt:lpstr>PowerPoint Presentation</vt:lpstr>
      <vt:lpstr>Luas Penampang</vt:lpstr>
      <vt:lpstr>b. Penampang bidang mempunyai tepi tak beraturan dan tidak</vt:lpstr>
      <vt:lpstr>c. Penampang Bidang Secara Umum</vt:lpstr>
      <vt:lpstr>Momen Statis</vt:lpstr>
      <vt:lpstr>Titik Pusat Berat Benda</vt:lpstr>
      <vt:lpstr>mx m1 x1 m2 x2  mx  mx mx  M</vt:lpstr>
      <vt:lpstr>Titik Berat Bidang / Penampang</vt:lpstr>
      <vt:lpstr>PowerPoint Presentation</vt:lpstr>
      <vt:lpstr>3. Tampang L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Mekanika Bahan</dc:title>
  <dc:creator>Rhienz</dc:creator>
  <cp:lastModifiedBy>lenovo</cp:lastModifiedBy>
  <cp:revision>10</cp:revision>
  <dcterms:created xsi:type="dcterms:W3CDTF">2019-02-24T06:59:00Z</dcterms:created>
  <dcterms:modified xsi:type="dcterms:W3CDTF">2019-05-03T04:41:41Z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2012-02-28T00:00:00Z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2019-02-24T00:00:00Z</vt:filetime>
  </property>
</Properties>
</file>