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1"/>
  </p:notesMasterIdLst>
  <p:sldIdLst>
    <p:sldId id="256" r:id="rId2"/>
    <p:sldId id="257" r:id="rId3"/>
    <p:sldId id="258" r:id="rId4"/>
    <p:sldId id="275" r:id="rId5"/>
    <p:sldId id="276" r:id="rId6"/>
    <p:sldId id="277" r:id="rId7"/>
    <p:sldId id="260" r:id="rId8"/>
    <p:sldId id="259" r:id="rId9"/>
    <p:sldId id="265" r:id="rId10"/>
    <p:sldId id="281" r:id="rId11"/>
    <p:sldId id="266" r:id="rId12"/>
    <p:sldId id="267" r:id="rId13"/>
    <p:sldId id="268" r:id="rId14"/>
    <p:sldId id="269" r:id="rId15"/>
    <p:sldId id="270" r:id="rId16"/>
    <p:sldId id="271" r:id="rId17"/>
    <p:sldId id="278" r:id="rId18"/>
    <p:sldId id="279" r:id="rId19"/>
    <p:sldId id="280" r:id="rId20"/>
    <p:sldId id="272" r:id="rId21"/>
    <p:sldId id="273" r:id="rId22"/>
    <p:sldId id="283" r:id="rId23"/>
    <p:sldId id="285" r:id="rId24"/>
    <p:sldId id="274" r:id="rId25"/>
    <p:sldId id="290" r:id="rId26"/>
    <p:sldId id="291" r:id="rId27"/>
    <p:sldId id="300" r:id="rId28"/>
    <p:sldId id="293" r:id="rId29"/>
    <p:sldId id="287" r:id="rId30"/>
    <p:sldId id="288" r:id="rId31"/>
    <p:sldId id="301" r:id="rId32"/>
    <p:sldId id="294" r:id="rId33"/>
    <p:sldId id="322" r:id="rId34"/>
    <p:sldId id="295" r:id="rId35"/>
    <p:sldId id="296" r:id="rId36"/>
    <p:sldId id="297" r:id="rId37"/>
    <p:sldId id="298" r:id="rId38"/>
    <p:sldId id="302" r:id="rId39"/>
    <p:sldId id="304" r:id="rId40"/>
    <p:sldId id="305" r:id="rId41"/>
    <p:sldId id="306" r:id="rId42"/>
    <p:sldId id="309" r:id="rId43"/>
    <p:sldId id="308" r:id="rId44"/>
    <p:sldId id="307" r:id="rId45"/>
    <p:sldId id="310" r:id="rId46"/>
    <p:sldId id="311" r:id="rId47"/>
    <p:sldId id="313" r:id="rId48"/>
    <p:sldId id="314" r:id="rId49"/>
    <p:sldId id="315" r:id="rId50"/>
    <p:sldId id="316" r:id="rId51"/>
    <p:sldId id="317" r:id="rId52"/>
    <p:sldId id="318" r:id="rId53"/>
    <p:sldId id="319" r:id="rId54"/>
    <p:sldId id="320" r:id="rId55"/>
    <p:sldId id="321" r:id="rId56"/>
    <p:sldId id="324" r:id="rId57"/>
    <p:sldId id="323" r:id="rId58"/>
    <p:sldId id="325" r:id="rId59"/>
    <p:sldId id="327" r:id="rId60"/>
    <p:sldId id="328" r:id="rId61"/>
    <p:sldId id="329" r:id="rId62"/>
    <p:sldId id="330" r:id="rId63"/>
    <p:sldId id="332" r:id="rId64"/>
    <p:sldId id="334" r:id="rId65"/>
    <p:sldId id="335" r:id="rId66"/>
    <p:sldId id="336" r:id="rId67"/>
    <p:sldId id="337" r:id="rId68"/>
    <p:sldId id="338" r:id="rId69"/>
    <p:sldId id="339" r:id="rId70"/>
    <p:sldId id="341" r:id="rId71"/>
    <p:sldId id="342" r:id="rId72"/>
    <p:sldId id="343" r:id="rId73"/>
    <p:sldId id="344" r:id="rId74"/>
    <p:sldId id="345" r:id="rId75"/>
    <p:sldId id="346" r:id="rId76"/>
    <p:sldId id="347" r:id="rId77"/>
    <p:sldId id="348" r:id="rId78"/>
    <p:sldId id="349" r:id="rId79"/>
    <p:sldId id="350" r:id="rId8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296" y="-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heme" Target="theme/theme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presProps" Target="presProps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9B8785-40C4-4EC8-956D-6FD839CBA967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1171B8-97D4-4534-BBB1-9AE9A2F1CB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8377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1171B8-97D4-4534-BBB1-9AE9A2F1CB1A}" type="slidenum">
              <a:rPr lang="en-US" smtClean="0"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4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>
              <a:latin typeface="Times New Roman" pitchFamily="18" charset="0"/>
              <a:ea typeface="ＭＳ Ｐゴシック" pitchFamily="34" charset="-128"/>
            </a:endParaRPr>
          </a:p>
        </p:txBody>
      </p:sp>
      <p:sp>
        <p:nvSpPr>
          <p:cNvPr id="74755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fld id="{6F6D381A-1362-48CB-963A-B6E211B2C251}" type="slidenum">
              <a:rPr lang="en-US" sz="1200">
                <a:latin typeface="Times New Roman" pitchFamily="18" charset="0"/>
              </a:rPr>
              <a:pPr/>
              <a:t>11</a:t>
            </a:fld>
            <a:endParaRPr lang="en-US" sz="120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1171B8-97D4-4534-BBB1-9AE9A2F1CB1A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026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65E61-3FFB-4E96-ADAE-ED12655235EE}" type="datetimeFigureOut">
              <a:rPr lang="en-US" smtClean="0"/>
              <a:t>3/13/2019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938F18-0FE2-4926-80EB-7746288D745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07oneklikbiologi.wordpress.com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07oneklikbiologi.files.wordpress.com/2010/09/hal03.jpg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07oneklikbiologi.wordpress.com/,2010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07oneklikbiologi.wordpress.com/,2010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empedu.ppt" TargetMode="External"/><Relationship Id="rId2" Type="http://schemas.openxmlformats.org/officeDocument/2006/relationships/hyperlink" Target="pankreas.ppt" TargetMode="Externa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9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43200" y="2133600"/>
            <a:ext cx="3962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Sylfaen" pitchFamily="18" charset="0"/>
              </a:rPr>
              <a:t>KENAPA KITA HARUS MAKAN ???</a:t>
            </a:r>
            <a:endParaRPr lang="en-US" sz="4800" dirty="0">
              <a:latin typeface="Sylfae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00400" y="4466272"/>
            <a:ext cx="2819400" cy="14773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by : </a:t>
            </a:r>
          </a:p>
          <a:p>
            <a:pPr algn="ctr"/>
            <a:r>
              <a:rPr lang="en-US" dirty="0" smtClean="0"/>
              <a:t>Dr. Fenny </a:t>
            </a:r>
            <a:r>
              <a:rPr lang="en-US" dirty="0" err="1" smtClean="0"/>
              <a:t>Roshayanti</a:t>
            </a:r>
            <a:r>
              <a:rPr lang="en-US" dirty="0" smtClean="0"/>
              <a:t>, </a:t>
            </a:r>
            <a:r>
              <a:rPr lang="en-US" dirty="0" err="1" smtClean="0"/>
              <a:t>M.Pd</a:t>
            </a:r>
            <a:endParaRPr lang="en-US" dirty="0" smtClean="0"/>
          </a:p>
          <a:p>
            <a:pPr algn="ctr"/>
            <a:r>
              <a:rPr lang="en-US" dirty="0" err="1" smtClean="0"/>
              <a:t>Fibria</a:t>
            </a:r>
            <a:r>
              <a:rPr lang="en-US" dirty="0" smtClean="0"/>
              <a:t> </a:t>
            </a:r>
            <a:r>
              <a:rPr lang="en-US" dirty="0" err="1" smtClean="0"/>
              <a:t>Kaswinarni</a:t>
            </a:r>
            <a:r>
              <a:rPr lang="en-US" dirty="0" smtClean="0"/>
              <a:t>, </a:t>
            </a:r>
            <a:r>
              <a:rPr lang="en-US" dirty="0" err="1" smtClean="0"/>
              <a:t>M.Si</a:t>
            </a:r>
            <a:endParaRPr lang="en-US" dirty="0" smtClean="0"/>
          </a:p>
          <a:p>
            <a:pPr algn="ctr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86200" y="1676400"/>
            <a:ext cx="3581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BAGAIMANA  MAKANAN DAPAT DIPERGUNAKAN OLEH TUBUH ?</a:t>
            </a:r>
            <a:endParaRPr lang="en-US" sz="36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3276600" y="3581400"/>
            <a:ext cx="2514600" cy="1676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PENGOLAHAN MAKANAN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Oval 2"/>
          <p:cNvSpPr/>
          <p:nvPr/>
        </p:nvSpPr>
        <p:spPr>
          <a:xfrm>
            <a:off x="3276600" y="838200"/>
            <a:ext cx="2514600" cy="16764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SISTEM PENCERNAAN MAKANAN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381000" y="1752600"/>
            <a:ext cx="2362200" cy="137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SALURAN MAKANAN </a:t>
            </a:r>
            <a:r>
              <a:rPr lang="en-US" sz="1600" b="1" dirty="0" smtClean="0">
                <a:solidFill>
                  <a:schemeClr val="tx1"/>
                </a:solidFill>
              </a:rPr>
              <a:t>(TRAKTUS DIGESTIVUS)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6553200" y="1676400"/>
            <a:ext cx="1828800" cy="137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</a:rPr>
              <a:t>ORGAN TAMBAHAN (ASESORIS)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7200" y="3657600"/>
            <a:ext cx="2362200" cy="2362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MULUT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PHARYNK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OESOPHAGUS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LAMBUNG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USUS HALUS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USUS BESAR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ANUS 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324600" y="3657600"/>
            <a:ext cx="2286000" cy="2286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GIGI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LIDAH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KELENJAR LUDAH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KANDUNG EMPEDU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HATI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PANKREAS</a:t>
            </a:r>
            <a:r>
              <a:rPr lang="en-US" dirty="0" smtClean="0"/>
              <a:t>  </a:t>
            </a:r>
            <a:endParaRPr lang="en-US" dirty="0"/>
          </a:p>
        </p:txBody>
      </p:sp>
      <p:cxnSp>
        <p:nvCxnSpPr>
          <p:cNvPr id="10" name="Straight Connector 9"/>
          <p:cNvCxnSpPr>
            <a:endCxn id="6" idx="1"/>
          </p:cNvCxnSpPr>
          <p:nvPr/>
        </p:nvCxnSpPr>
        <p:spPr>
          <a:xfrm>
            <a:off x="5792788" y="1752600"/>
            <a:ext cx="760412" cy="609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>
            <a:endCxn id="4" idx="3"/>
          </p:cNvCxnSpPr>
          <p:nvPr/>
        </p:nvCxnSpPr>
        <p:spPr>
          <a:xfrm flipH="1">
            <a:off x="2743200" y="1752600"/>
            <a:ext cx="534988" cy="6858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963194" y="3047206"/>
            <a:ext cx="1066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>
            <a:stCxn id="4" idx="2"/>
          </p:cNvCxnSpPr>
          <p:nvPr/>
        </p:nvCxnSpPr>
        <p:spPr>
          <a:xfrm>
            <a:off x="1562100" y="3124200"/>
            <a:ext cx="0" cy="5334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rot="5400000">
            <a:off x="7163594" y="3352006"/>
            <a:ext cx="609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2" idx="1"/>
          </p:cNvCxnSpPr>
          <p:nvPr/>
        </p:nvCxnSpPr>
        <p:spPr>
          <a:xfrm>
            <a:off x="2516188" y="2895600"/>
            <a:ext cx="1128667" cy="9313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endCxn id="2" idx="7"/>
          </p:cNvCxnSpPr>
          <p:nvPr/>
        </p:nvCxnSpPr>
        <p:spPr>
          <a:xfrm rot="10800000" flipV="1">
            <a:off x="5422946" y="2895599"/>
            <a:ext cx="1131843" cy="9313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7543800" cy="792162"/>
          </a:xfrm>
        </p:spPr>
        <p:txBody>
          <a:bodyPr>
            <a:normAutofit/>
          </a:bodyPr>
          <a:lstStyle/>
          <a:p>
            <a:r>
              <a:rPr lang="en-US" sz="3600" dirty="0" err="1" smtClean="0">
                <a:solidFill>
                  <a:schemeClr val="accent4">
                    <a:lumMod val="75000"/>
                  </a:schemeClr>
                </a:solidFill>
              </a:rPr>
              <a:t>Sistem</a:t>
            </a:r>
            <a:r>
              <a:rPr lang="en-US" sz="36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4">
                    <a:lumMod val="75000"/>
                  </a:schemeClr>
                </a:solidFill>
              </a:rPr>
              <a:t>Pencernaan</a:t>
            </a:r>
            <a:r>
              <a:rPr lang="en-US" sz="36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3600" dirty="0" err="1" smtClean="0">
                <a:solidFill>
                  <a:schemeClr val="accent4">
                    <a:lumMod val="75000"/>
                  </a:schemeClr>
                </a:solidFill>
              </a:rPr>
              <a:t>Makanan</a:t>
            </a:r>
            <a:endParaRPr lang="en-US" sz="36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3217"/>
            <a:ext cx="8229600" cy="4525963"/>
          </a:xfrm>
        </p:spPr>
        <p:txBody>
          <a:bodyPr>
            <a:normAutofit/>
          </a:bodyPr>
          <a:lstStyle/>
          <a:p>
            <a:r>
              <a:rPr lang="en-US" sz="2400" dirty="0" smtClean="0"/>
              <a:t>Organ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saluran</a:t>
            </a:r>
            <a:r>
              <a:rPr lang="en-US" sz="2400" dirty="0" smtClean="0"/>
              <a:t>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sistem</a:t>
            </a:r>
            <a:r>
              <a:rPr lang="en-US" sz="2400" dirty="0" smtClean="0"/>
              <a:t> </a:t>
            </a:r>
            <a:r>
              <a:rPr lang="en-US" sz="2400" dirty="0" err="1" smtClean="0"/>
              <a:t>pencernaan</a:t>
            </a:r>
            <a:r>
              <a:rPr lang="en-US" sz="2400" dirty="0" smtClean="0"/>
              <a:t> </a:t>
            </a:r>
            <a:r>
              <a:rPr lang="en-US" sz="2400" dirty="0" err="1" smtClean="0"/>
              <a:t>makanan</a:t>
            </a:r>
            <a:r>
              <a:rPr lang="en-US" sz="2400" dirty="0" smtClean="0"/>
              <a:t> </a:t>
            </a:r>
            <a:r>
              <a:rPr lang="en-US" sz="2400" dirty="0" err="1" smtClean="0"/>
              <a:t>mendukung</a:t>
            </a:r>
            <a:r>
              <a:rPr lang="en-US" sz="2400" dirty="0" smtClean="0"/>
              <a:t> proses </a:t>
            </a:r>
            <a:r>
              <a:rPr lang="en-US" sz="2400" dirty="0" err="1" smtClean="0"/>
              <a:t>pencernaan</a:t>
            </a:r>
            <a:r>
              <a:rPr lang="en-US" sz="2400" dirty="0" smtClean="0"/>
              <a:t> </a:t>
            </a:r>
            <a:r>
              <a:rPr lang="en-US" sz="2400" dirty="0" err="1" smtClean="0"/>
              <a:t>dasar</a:t>
            </a:r>
            <a:r>
              <a:rPr lang="en-US" sz="2400" dirty="0" smtClean="0"/>
              <a:t>,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lain 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35805" y="2236342"/>
            <a:ext cx="7422222" cy="60960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287338" indent="-287338">
              <a:buAutoNum type="arabicPeriod"/>
            </a:pPr>
            <a:r>
              <a:rPr lang="en-US" dirty="0" err="1" smtClean="0"/>
              <a:t>Motilitas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Kontraksi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otot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mencampur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mendorong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maju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isi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saluran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cerna</a:t>
            </a:r>
            <a:r>
              <a:rPr lang="en-US" dirty="0" smtClean="0">
                <a:sym typeface="Wingdings" pitchFamily="2" charset="2"/>
              </a:rPr>
              <a:t>.</a:t>
            </a:r>
            <a:r>
              <a:rPr lang="en-US" dirty="0" smtClean="0"/>
              <a:t> </a:t>
            </a:r>
            <a:r>
              <a:rPr lang="en-US" dirty="0" err="1" smtClean="0"/>
              <a:t>Cth</a:t>
            </a:r>
            <a:r>
              <a:rPr lang="en-US" dirty="0" smtClean="0"/>
              <a:t> : </a:t>
            </a:r>
            <a:r>
              <a:rPr lang="en-US" dirty="0" err="1" smtClean="0"/>
              <a:t>mengunyah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menelan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endParaRPr lang="en-US" dirty="0"/>
          </a:p>
        </p:txBody>
      </p:sp>
      <p:sp>
        <p:nvSpPr>
          <p:cNvPr id="7" name="Rounded Rectangle 6"/>
          <p:cNvSpPr/>
          <p:nvPr/>
        </p:nvSpPr>
        <p:spPr>
          <a:xfrm>
            <a:off x="935805" y="3048000"/>
            <a:ext cx="7423078" cy="838200"/>
          </a:xfrm>
          <a:prstGeom prst="round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2. </a:t>
            </a:r>
            <a:r>
              <a:rPr lang="en-US" dirty="0" err="1" smtClean="0"/>
              <a:t>Sekresi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Pengeluaran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getah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pencernaan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masih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berguna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dirty="0" err="1" smtClean="0">
                <a:sym typeface="Wingdings" pitchFamily="2" charset="2"/>
              </a:rPr>
              <a:t>bagi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tubuh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lumen </a:t>
            </a:r>
            <a:r>
              <a:rPr lang="en-US" dirty="0" err="1" smtClean="0">
                <a:sym typeface="Wingdings" pitchFamily="2" charset="2"/>
              </a:rPr>
              <a:t>saluran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cerna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oleh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kelenjar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eksokrin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enzim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garam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empedu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mukus</a:t>
            </a:r>
            <a:r>
              <a:rPr lang="en-US" dirty="0" smtClean="0">
                <a:sym typeface="Wingdings" pitchFamily="2" charset="2"/>
              </a:rPr>
              <a:t>)</a:t>
            </a:r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940942" y="4038600"/>
            <a:ext cx="7424790" cy="914400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3. </a:t>
            </a:r>
            <a:r>
              <a:rPr lang="en-US" dirty="0" err="1" smtClean="0"/>
              <a:t>Pencernaan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Penguraian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biokimiawi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struktur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kompleks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makanan</a:t>
            </a:r>
            <a:r>
              <a:rPr lang="en-US" dirty="0" smtClean="0">
                <a:sym typeface="Wingdings" pitchFamily="2" charset="2"/>
              </a:rPr>
              <a:t> (</a:t>
            </a:r>
            <a:r>
              <a:rPr lang="en-US" dirty="0" err="1" smtClean="0">
                <a:sym typeface="Wingdings" pitchFamily="2" charset="2"/>
              </a:rPr>
              <a:t>karbohidrat</a:t>
            </a:r>
            <a:r>
              <a:rPr lang="en-US" dirty="0" smtClean="0">
                <a:sym typeface="Wingdings" pitchFamily="2" charset="2"/>
              </a:rPr>
              <a:t>, protein, </a:t>
            </a:r>
            <a:r>
              <a:rPr lang="en-US" dirty="0" err="1" smtClean="0">
                <a:sym typeface="Wingdings" pitchFamily="2" charset="2"/>
              </a:rPr>
              <a:t>lemak</a:t>
            </a:r>
            <a:r>
              <a:rPr lang="en-US" dirty="0" smtClean="0">
                <a:sym typeface="Wingdings" pitchFamily="2" charset="2"/>
              </a:rPr>
              <a:t>) </a:t>
            </a:r>
            <a:r>
              <a:rPr lang="en-US" dirty="0" err="1" smtClean="0">
                <a:sym typeface="Wingdings" pitchFamily="2" charset="2"/>
              </a:rPr>
              <a:t>menjadi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satuan-satuan</a:t>
            </a:r>
            <a:r>
              <a:rPr lang="en-US" dirty="0" smtClean="0">
                <a:sym typeface="Wingdings" pitchFamily="2" charset="2"/>
              </a:rPr>
              <a:t> yang </a:t>
            </a:r>
            <a:r>
              <a:rPr lang="en-US" dirty="0" err="1" smtClean="0">
                <a:sym typeface="Wingdings" pitchFamily="2" charset="2"/>
              </a:rPr>
              <a:t>lebih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dapat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diserap</a:t>
            </a:r>
            <a:endParaRPr lang="en-US" dirty="0"/>
          </a:p>
        </p:txBody>
      </p:sp>
      <p:sp>
        <p:nvSpPr>
          <p:cNvPr id="9" name="Rounded Rectangle 8"/>
          <p:cNvSpPr/>
          <p:nvPr/>
        </p:nvSpPr>
        <p:spPr>
          <a:xfrm>
            <a:off x="954642" y="5181600"/>
            <a:ext cx="7430783" cy="914400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4. </a:t>
            </a:r>
            <a:r>
              <a:rPr lang="en-US" dirty="0" err="1" smtClean="0"/>
              <a:t>Penyerapan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Proses </a:t>
            </a:r>
            <a:r>
              <a:rPr lang="en-US" dirty="0" err="1" smtClean="0">
                <a:sym typeface="Wingdings" pitchFamily="2" charset="2"/>
              </a:rPr>
              <a:t>penyerapan</a:t>
            </a:r>
            <a:r>
              <a:rPr lang="en-US" dirty="0" smtClean="0">
                <a:sym typeface="Wingdings" pitchFamily="2" charset="2"/>
              </a:rPr>
              <a:t> unit-unit </a:t>
            </a:r>
            <a:r>
              <a:rPr lang="en-US" dirty="0" err="1" smtClean="0">
                <a:sym typeface="Wingdings" pitchFamily="2" charset="2"/>
              </a:rPr>
              <a:t>kecil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makanan</a:t>
            </a:r>
            <a:r>
              <a:rPr lang="en-US" dirty="0" smtClean="0">
                <a:sym typeface="Wingdings" pitchFamily="2" charset="2"/>
              </a:rPr>
              <a:t> di </a:t>
            </a:r>
            <a:r>
              <a:rPr lang="en-US" dirty="0" err="1" smtClean="0">
                <a:sym typeface="Wingdings" pitchFamily="2" charset="2"/>
              </a:rPr>
              <a:t>usus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halus</a:t>
            </a:r>
            <a:r>
              <a:rPr lang="en-US" dirty="0" smtClean="0">
                <a:sym typeface="Wingdings" pitchFamily="2" charset="2"/>
              </a:rPr>
              <a:t> . Proses </a:t>
            </a:r>
            <a:r>
              <a:rPr lang="en-US" dirty="0" err="1" smtClean="0">
                <a:sym typeface="Wingdings" pitchFamily="2" charset="2"/>
              </a:rPr>
              <a:t>penyerapan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dilakukan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bersama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dengan</a:t>
            </a:r>
            <a:r>
              <a:rPr lang="en-US" dirty="0" smtClean="0">
                <a:sym typeface="Wingdings" pitchFamily="2" charset="2"/>
              </a:rPr>
              <a:t> air, vitamin </a:t>
            </a:r>
            <a:r>
              <a:rPr lang="en-US" dirty="0" err="1" smtClean="0">
                <a:sym typeface="Wingdings" pitchFamily="2" charset="2"/>
              </a:rPr>
              <a:t>dan</a:t>
            </a:r>
            <a:r>
              <a:rPr lang="en-US" dirty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elektrolit</a:t>
            </a:r>
            <a:r>
              <a:rPr lang="en-US" dirty="0" smtClean="0">
                <a:sym typeface="Wingdings" pitchFamily="2" charset="2"/>
              </a:rPr>
              <a:t>, </a:t>
            </a:r>
            <a:r>
              <a:rPr lang="en-US" dirty="0" err="1" smtClean="0">
                <a:sym typeface="Wingdings" pitchFamily="2" charset="2"/>
              </a:rPr>
              <a:t>dipindahkan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dari</a:t>
            </a:r>
            <a:r>
              <a:rPr lang="en-US" dirty="0" smtClean="0">
                <a:sym typeface="Wingdings" pitchFamily="2" charset="2"/>
              </a:rPr>
              <a:t> lumen </a:t>
            </a:r>
            <a:r>
              <a:rPr lang="en-US" dirty="0" err="1" smtClean="0">
                <a:sym typeface="Wingdings" pitchFamily="2" charset="2"/>
              </a:rPr>
              <a:t>saluran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cerna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dalam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darah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atau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limfe</a:t>
            </a:r>
            <a:r>
              <a:rPr lang="en-US" dirty="0" smtClean="0">
                <a:sym typeface="Wingdings" pitchFamily="2" charset="2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90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5211235"/>
              </p:ext>
            </p:extLst>
          </p:nvPr>
        </p:nvGraphicFramePr>
        <p:xfrm>
          <a:off x="533400" y="76200"/>
          <a:ext cx="7467600" cy="65532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418844"/>
                <a:gridCol w="1171956"/>
                <a:gridCol w="1441704"/>
                <a:gridCol w="1717548"/>
                <a:gridCol w="1717548"/>
              </a:tblGrid>
              <a:tr h="600274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Organ </a:t>
                      </a:r>
                      <a:r>
                        <a:rPr lang="en-US" sz="1800" dirty="0" err="1" smtClean="0"/>
                        <a:t>Pencernaan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Motilitas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Sekresi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Pencernaan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Penyerapan</a:t>
                      </a:r>
                      <a:endParaRPr lang="en-US" sz="1800" dirty="0"/>
                    </a:p>
                  </a:txBody>
                  <a:tcPr/>
                </a:tc>
              </a:tr>
              <a:tr h="1086209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Mulut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Kelenjar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liur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Mengunyah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Liur</a:t>
                      </a:r>
                      <a:r>
                        <a:rPr lang="en-US" sz="1400" dirty="0" smtClean="0"/>
                        <a:t> :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Amilase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Mukus</a:t>
                      </a:r>
                      <a:r>
                        <a:rPr lang="en-US" sz="1400" baseline="0" dirty="0" smtClean="0"/>
                        <a:t> (</a:t>
                      </a:r>
                      <a:r>
                        <a:rPr lang="en-US" sz="1400" dirty="0" err="1" smtClean="0"/>
                        <a:t>lendir</a:t>
                      </a:r>
                      <a:r>
                        <a:rPr lang="en-US" sz="1400" dirty="0" smtClean="0"/>
                        <a:t>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Lisozim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karbohidrat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dimulai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</a:tr>
              <a:tr h="485936"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Faring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esofagus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Menelan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Mukus</a:t>
                      </a:r>
                      <a:r>
                        <a:rPr lang="en-US" sz="1400" dirty="0" smtClean="0"/>
                        <a:t>/</a:t>
                      </a:r>
                      <a:r>
                        <a:rPr lang="en-US" sz="1400" dirty="0" err="1" smtClean="0"/>
                        <a:t>lendir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pencernaan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</a:tr>
              <a:tr h="2086665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Lambung</a:t>
                      </a:r>
                      <a:r>
                        <a:rPr lang="en-US" sz="1400" dirty="0" smtClean="0"/>
                        <a:t> 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Mencampur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Getah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lambung</a:t>
                      </a:r>
                      <a:r>
                        <a:rPr lang="en-US" sz="1400" dirty="0" smtClean="0"/>
                        <a:t> 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HCl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/>
                        <a:t>Pepsin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Mukus</a:t>
                      </a:r>
                      <a:r>
                        <a:rPr lang="en-US" sz="1400" dirty="0" smtClean="0"/>
                        <a:t> (</a:t>
                      </a:r>
                      <a:r>
                        <a:rPr lang="en-US" sz="1400" dirty="0" err="1" smtClean="0"/>
                        <a:t>lendir</a:t>
                      </a:r>
                      <a:r>
                        <a:rPr lang="en-US" sz="1400" dirty="0" smtClean="0"/>
                        <a:t>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karbohidrat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masih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berlanjut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terutama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dibagian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korpus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lambung</a:t>
                      </a:r>
                      <a:endParaRPr lang="en-US" sz="1400" baseline="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baseline="0" dirty="0" err="1" smtClean="0"/>
                        <a:t>Pencernaan</a:t>
                      </a:r>
                      <a:r>
                        <a:rPr lang="en-US" sz="1400" baseline="0" dirty="0" smtClean="0"/>
                        <a:t> protein </a:t>
                      </a:r>
                      <a:r>
                        <a:rPr lang="en-US" sz="1400" baseline="0" dirty="0" err="1" smtClean="0"/>
                        <a:t>dimulai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dibagian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antrum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lambung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 smtClean="0"/>
                    </a:p>
                    <a:p>
                      <a:endParaRPr lang="en-US" sz="1800" dirty="0"/>
                    </a:p>
                  </a:txBody>
                  <a:tcPr/>
                </a:tc>
              </a:tr>
              <a:tr h="1886574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Pankreas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eksokrin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motilitas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Enzim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pankreas</a:t>
                      </a:r>
                      <a:r>
                        <a:rPr lang="en-US" sz="1400" dirty="0" smtClean="0"/>
                        <a:t> 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Tripsin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kimotripsin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karboksipeptidase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Amilase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/>
                        <a:t>Lipase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Enzim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pankreas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menyelesaikan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di lumen duodenum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 smtClean="0"/>
                    </a:p>
                    <a:p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040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5342325"/>
              </p:ext>
            </p:extLst>
          </p:nvPr>
        </p:nvGraphicFramePr>
        <p:xfrm>
          <a:off x="685800" y="36816"/>
          <a:ext cx="7467600" cy="688848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418844"/>
                <a:gridCol w="1171956"/>
                <a:gridCol w="1441704"/>
                <a:gridCol w="1717548"/>
                <a:gridCol w="1717548"/>
              </a:tblGrid>
              <a:tr h="600274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Organ </a:t>
                      </a:r>
                      <a:r>
                        <a:rPr lang="en-US" sz="1800" dirty="0" err="1" smtClean="0"/>
                        <a:t>Pencernaan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Motilitas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Sekresi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Pencernaan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Penyerapan</a:t>
                      </a:r>
                      <a:endParaRPr lang="en-US" sz="1800" dirty="0"/>
                    </a:p>
                  </a:txBody>
                  <a:tcPr/>
                </a:tc>
              </a:tr>
              <a:tr h="88392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Hati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motilitas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Empedu</a:t>
                      </a:r>
                      <a:r>
                        <a:rPr lang="en-US" sz="1400" dirty="0" smtClean="0"/>
                        <a:t> 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Garam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empedu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Sekresi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basa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smtClean="0"/>
                        <a:t>Bilirubin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Empedu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tidak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mencerna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apapun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tetapi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garam-garam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empedu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mempermudah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di lumen duodenum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makanan</a:t>
                      </a:r>
                      <a:endParaRPr lang="en-US" sz="1400" dirty="0"/>
                    </a:p>
                  </a:txBody>
                  <a:tcPr/>
                </a:tc>
              </a:tr>
              <a:tr h="485936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Usus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halus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err="1" smtClean="0"/>
                        <a:t>Segmentasi</a:t>
                      </a:r>
                      <a:endParaRPr lang="en-US" sz="1400" dirty="0" smtClean="0"/>
                    </a:p>
                    <a:p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Sukus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enterikus</a:t>
                      </a:r>
                      <a:r>
                        <a:rPr lang="en-US" sz="1400" dirty="0" smtClean="0"/>
                        <a:t> 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Mukus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Garam-garam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terjadi</a:t>
                      </a:r>
                      <a:r>
                        <a:rPr lang="en-US" sz="1400" dirty="0" smtClean="0"/>
                        <a:t> di lumen </a:t>
                      </a:r>
                      <a:r>
                        <a:rPr lang="en-US" sz="1400" dirty="0" err="1" smtClean="0"/>
                        <a:t>usus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halus</a:t>
                      </a:r>
                      <a:r>
                        <a:rPr lang="en-US" sz="1400" dirty="0" smtClean="0"/>
                        <a:t>, di </a:t>
                      </a:r>
                      <a:r>
                        <a:rPr lang="en-US" sz="1400" dirty="0" err="1" smtClean="0"/>
                        <a:t>bawah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pengaruh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enzim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pankreas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empedu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karbohidrat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protein </a:t>
                      </a:r>
                      <a:r>
                        <a:rPr lang="en-US" sz="1400" dirty="0" err="1" smtClean="0"/>
                        <a:t>berlanjut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lemak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selesai</a:t>
                      </a:r>
                      <a:endParaRPr lang="en-US" sz="1400" dirty="0" smtClean="0"/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Pencernaan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karbohidrat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lemak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selesai</a:t>
                      </a:r>
                      <a:r>
                        <a:rPr lang="en-US" sz="1400" dirty="0" smtClean="0"/>
                        <a:t> di brush border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Terjadi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penyerapan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semua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nutrien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sebagian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besar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elektrolit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air</a:t>
                      </a:r>
                      <a:endParaRPr lang="en-US" sz="1400" dirty="0"/>
                    </a:p>
                  </a:txBody>
                  <a:tcPr/>
                </a:tc>
              </a:tr>
              <a:tr h="74676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Usus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besar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Kontraksi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terutama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bagian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kolon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desendence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Mukus</a:t>
                      </a:r>
                      <a:r>
                        <a:rPr lang="en-US" sz="1400" dirty="0" smtClean="0"/>
                        <a:t> (</a:t>
                      </a:r>
                      <a:r>
                        <a:rPr lang="en-US" sz="1400" dirty="0" err="1" smtClean="0"/>
                        <a:t>lendir</a:t>
                      </a:r>
                      <a:r>
                        <a:rPr lang="en-US" sz="1400" dirty="0" smtClean="0"/>
                        <a:t>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en-US" sz="1400" dirty="0" err="1" smtClean="0"/>
                        <a:t>Tdk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ada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pencernaan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Garam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air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US" sz="1400" dirty="0" err="1" smtClean="0"/>
                        <a:t>Mengubah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menjadi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tinja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3600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 Diagonal Corner Rectangle 2"/>
          <p:cNvSpPr/>
          <p:nvPr/>
        </p:nvSpPr>
        <p:spPr>
          <a:xfrm>
            <a:off x="457200" y="2667000"/>
            <a:ext cx="1828800" cy="1447800"/>
          </a:xfrm>
          <a:prstGeom prst="round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PROSES PENCERNAAN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ound Diagonal Corner Rectangle 6"/>
          <p:cNvSpPr/>
          <p:nvPr/>
        </p:nvSpPr>
        <p:spPr>
          <a:xfrm>
            <a:off x="1676400" y="4343400"/>
            <a:ext cx="3048000" cy="2209800"/>
          </a:xfrm>
          <a:prstGeom prst="round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SECARA KIMIAWI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(</a:t>
            </a:r>
            <a:r>
              <a:rPr lang="en-US" dirty="0" err="1" smtClean="0">
                <a:solidFill>
                  <a:schemeClr val="bg1"/>
                </a:solidFill>
              </a:rPr>
              <a:t>Makanan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US" dirty="0" smtClean="0">
                <a:solidFill>
                  <a:schemeClr val="bg1"/>
                </a:solidFill>
              </a:rPr>
              <a:t>yang </a:t>
            </a:r>
            <a:r>
              <a:rPr lang="en-US" dirty="0" err="1" smtClean="0">
                <a:solidFill>
                  <a:schemeClr val="bg1"/>
                </a:solidFill>
              </a:rPr>
              <a:t>semula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berupa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molekul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kompleks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diubah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menjadi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senyawa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lebih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sederhana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yg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dapat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dimanfaatkan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oleh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en-US" dirty="0" err="1" smtClean="0">
                <a:solidFill>
                  <a:schemeClr val="bg1"/>
                </a:solidFill>
              </a:rPr>
              <a:t>tubuh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" name="Round Diagonal Corner Rectangle 7"/>
          <p:cNvSpPr/>
          <p:nvPr/>
        </p:nvSpPr>
        <p:spPr>
          <a:xfrm>
            <a:off x="2286000" y="304800"/>
            <a:ext cx="2286000" cy="1967501"/>
          </a:xfrm>
          <a:prstGeom prst="round2Diag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SECARA MEKANIS (</a:t>
            </a:r>
            <a:r>
              <a:rPr lang="en-US" sz="1600" dirty="0" smtClean="0">
                <a:solidFill>
                  <a:schemeClr val="bg1"/>
                </a:solidFill>
              </a:rPr>
              <a:t>Proses </a:t>
            </a:r>
            <a:r>
              <a:rPr lang="en-US" sz="1600" dirty="0" err="1" smtClean="0">
                <a:solidFill>
                  <a:schemeClr val="bg1"/>
                </a:solidFill>
              </a:rPr>
              <a:t>penghancuran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fisik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makanan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menjadi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bagian-bagian</a:t>
            </a:r>
            <a:r>
              <a:rPr lang="en-US" sz="1600" dirty="0" smtClean="0">
                <a:solidFill>
                  <a:schemeClr val="bg1"/>
                </a:solidFill>
              </a:rPr>
              <a:t> yang </a:t>
            </a:r>
            <a:r>
              <a:rPr lang="en-US" sz="1600" dirty="0" err="1" smtClean="0">
                <a:solidFill>
                  <a:schemeClr val="bg1"/>
                </a:solidFill>
              </a:rPr>
              <a:t>lebih</a:t>
            </a:r>
            <a:r>
              <a:rPr lang="en-US" sz="1600" dirty="0" smtClean="0">
                <a:solidFill>
                  <a:schemeClr val="bg1"/>
                </a:solidFill>
              </a:rPr>
              <a:t> </a:t>
            </a:r>
            <a:r>
              <a:rPr lang="en-US" sz="1600" dirty="0" err="1" smtClean="0">
                <a:solidFill>
                  <a:schemeClr val="bg1"/>
                </a:solidFill>
              </a:rPr>
              <a:t>kecil</a:t>
            </a:r>
            <a:r>
              <a:rPr lang="en-US" sz="1600" dirty="0" smtClean="0">
                <a:solidFill>
                  <a:schemeClr val="bg1"/>
                </a:solidFill>
              </a:rPr>
              <a:t>)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9" name="Curved Up Arrow 8"/>
          <p:cNvSpPr/>
          <p:nvPr/>
        </p:nvSpPr>
        <p:spPr>
          <a:xfrm rot="20443639">
            <a:off x="2485761" y="2592851"/>
            <a:ext cx="1451330" cy="533400"/>
          </a:xfrm>
          <a:prstGeom prst="curvedUpArrow">
            <a:avLst>
              <a:gd name="adj1" fmla="val 25000"/>
              <a:gd name="adj2" fmla="val 120580"/>
              <a:gd name="adj3" fmla="val 25000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Curved Down Arrow 11"/>
          <p:cNvSpPr/>
          <p:nvPr/>
        </p:nvSpPr>
        <p:spPr>
          <a:xfrm rot="1431536">
            <a:off x="2471103" y="3360212"/>
            <a:ext cx="1559860" cy="564782"/>
          </a:xfrm>
          <a:prstGeom prst="curvedDownArrow">
            <a:avLst>
              <a:gd name="adj1" fmla="val 25000"/>
              <a:gd name="adj2" fmla="val 93026"/>
              <a:gd name="adj3" fmla="val 28163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>
            <a:off x="4724400" y="1371600"/>
            <a:ext cx="990600" cy="22860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ight Arrow 13"/>
          <p:cNvSpPr/>
          <p:nvPr/>
        </p:nvSpPr>
        <p:spPr>
          <a:xfrm>
            <a:off x="4800600" y="4953000"/>
            <a:ext cx="990600" cy="228600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6096000" y="914400"/>
            <a:ext cx="2057400" cy="19812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dirty="0" smtClean="0"/>
              <a:t>PENGUNYAHAN MAKANAN,</a:t>
            </a:r>
          </a:p>
          <a:p>
            <a:endParaRPr lang="en-US" dirty="0"/>
          </a:p>
          <a:p>
            <a:r>
              <a:rPr lang="en-US" dirty="0" smtClean="0"/>
              <a:t>PENCAMPURAN MAKANAN DENGAN ENZIM</a:t>
            </a:r>
            <a:endParaRPr lang="en-US" dirty="0"/>
          </a:p>
        </p:txBody>
      </p:sp>
      <p:sp>
        <p:nvSpPr>
          <p:cNvPr id="16" name="Rounded Rectangle 15"/>
          <p:cNvSpPr/>
          <p:nvPr/>
        </p:nvSpPr>
        <p:spPr>
          <a:xfrm>
            <a:off x="6096000" y="4216333"/>
            <a:ext cx="2362200" cy="15240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KATABOLISME (Proses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enzim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33400" y="2590800"/>
            <a:ext cx="32004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Penceranaan</a:t>
            </a:r>
            <a:r>
              <a:rPr lang="en-US" dirty="0" smtClean="0"/>
              <a:t> </a:t>
            </a:r>
          </a:p>
          <a:p>
            <a:pPr algn="ctr"/>
            <a:r>
              <a:rPr lang="en-US" dirty="0" err="1" smtClean="0"/>
              <a:t>Manusia</a:t>
            </a:r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2948" y="49797"/>
            <a:ext cx="4419600" cy="6796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4"/>
          <p:cNvSpPr>
            <a:spLocks noGrp="1" noChangeArrowheads="1"/>
          </p:cNvSpPr>
          <p:nvPr>
            <p:ph type="title"/>
          </p:nvPr>
        </p:nvSpPr>
        <p:spPr>
          <a:xfrm>
            <a:off x="2099184" y="1998972"/>
            <a:ext cx="5257800" cy="1143000"/>
          </a:xfrm>
          <a:solidFill>
            <a:srgbClr val="CCFFCC"/>
          </a:solidFill>
          <a:scene3d>
            <a:camera prst="legacyObliqueTopLeft"/>
            <a:lightRig rig="legacyFlat3" dir="t"/>
          </a:scene3d>
          <a:sp3d extrusionH="430200" prstMaterial="legacyMatte">
            <a:bevelT w="13500" h="13500" prst="angle"/>
            <a:bevelB w="13500" h="13500" prst="angle"/>
            <a:extrusionClr>
              <a:srgbClr val="CCFFCC"/>
            </a:extrusionClr>
          </a:sp3d>
        </p:spPr>
        <p:txBody>
          <a:bodyPr>
            <a:normAutofit fontScale="90000"/>
            <a:flatTx/>
          </a:bodyPr>
          <a:lstStyle/>
          <a:p>
            <a:pPr eaLnBrk="1" hangingPunct="1">
              <a:defRPr/>
            </a:pPr>
            <a: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RONGGA MULUT</a:t>
            </a:r>
            <a:br>
              <a:rPr 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(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Merupakan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pintu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masuk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ke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saluran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cerna</a:t>
            </a:r>
            <a:r>
              <a:rPr lang="en-U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)</a:t>
            </a:r>
            <a:r>
              <a:rPr lang="en-US" dirty="0" smtClean="0"/>
              <a:t> </a:t>
            </a:r>
          </a:p>
        </p:txBody>
      </p:sp>
      <p:sp>
        <p:nvSpPr>
          <p:cNvPr id="10245" name="AutoShape 5"/>
          <p:cNvSpPr>
            <a:spLocks noChangeArrowheads="1"/>
          </p:cNvSpPr>
          <p:nvPr/>
        </p:nvSpPr>
        <p:spPr bwMode="auto">
          <a:xfrm rot="-6831153">
            <a:off x="2133600" y="3352800"/>
            <a:ext cx="1143000" cy="8382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6" name="AutoShape 6"/>
          <p:cNvSpPr>
            <a:spLocks noChangeArrowheads="1"/>
          </p:cNvSpPr>
          <p:nvPr/>
        </p:nvSpPr>
        <p:spPr bwMode="auto">
          <a:xfrm rot="7282177">
            <a:off x="5562600" y="3429000"/>
            <a:ext cx="1143000" cy="8382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0247" name="AutoShape 7"/>
          <p:cNvSpPr>
            <a:spLocks noChangeArrowheads="1"/>
          </p:cNvSpPr>
          <p:nvPr/>
        </p:nvSpPr>
        <p:spPr bwMode="auto">
          <a:xfrm>
            <a:off x="762000" y="4572000"/>
            <a:ext cx="3657600" cy="1371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/>
              <a:t>Organ </a:t>
            </a:r>
            <a:r>
              <a:rPr lang="en-US" sz="2400" b="1" dirty="0" err="1"/>
              <a:t>tambahan</a:t>
            </a:r>
            <a:endParaRPr lang="en-US" sz="2400" b="1" dirty="0"/>
          </a:p>
          <a:p>
            <a:pPr algn="ctr"/>
            <a:r>
              <a:rPr lang="en-US" sz="2400" b="1" dirty="0" err="1"/>
              <a:t>Pencernaan</a:t>
            </a:r>
            <a:r>
              <a:rPr lang="en-US" dirty="0"/>
              <a:t>  </a:t>
            </a:r>
          </a:p>
        </p:txBody>
      </p:sp>
      <p:sp>
        <p:nvSpPr>
          <p:cNvPr id="10248" name="AutoShape 8"/>
          <p:cNvSpPr>
            <a:spLocks noChangeArrowheads="1"/>
          </p:cNvSpPr>
          <p:nvPr/>
        </p:nvSpPr>
        <p:spPr bwMode="auto">
          <a:xfrm>
            <a:off x="4953000" y="4572000"/>
            <a:ext cx="2971800" cy="1371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Proses Yang terjadi</a:t>
            </a:r>
            <a:r>
              <a:rPr 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5626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10244" grpId="1" animBg="1"/>
      <p:bldP spid="10245" grpId="0" animBg="1"/>
      <p:bldP spid="10246" grpId="0" animBg="1"/>
      <p:bldP spid="10247" grpId="0" animBg="1"/>
      <p:bldP spid="102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err="1" smtClean="0"/>
              <a:t>Pencernaan</a:t>
            </a:r>
            <a:r>
              <a:rPr lang="en-US" sz="3600" dirty="0" smtClean="0"/>
              <a:t> di </a:t>
            </a:r>
            <a:r>
              <a:rPr lang="en-US" sz="3600" dirty="0" err="1" smtClean="0"/>
              <a:t>dalam</a:t>
            </a:r>
            <a:r>
              <a:rPr lang="en-US" sz="3600" dirty="0" smtClean="0"/>
              <a:t> </a:t>
            </a:r>
            <a:r>
              <a:rPr lang="en-US" sz="3600" dirty="0" err="1" smtClean="0"/>
              <a:t>Rongga</a:t>
            </a:r>
            <a:r>
              <a:rPr lang="en-US" sz="3600" dirty="0" smtClean="0"/>
              <a:t> </a:t>
            </a:r>
            <a:r>
              <a:rPr lang="en-US" sz="3600" dirty="0" err="1" smtClean="0"/>
              <a:t>Mulut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Ada </a:t>
            </a:r>
            <a:r>
              <a:rPr lang="en-US" sz="2400" dirty="0" err="1" smtClean="0"/>
              <a:t>dua</a:t>
            </a:r>
            <a:r>
              <a:rPr lang="en-US" sz="2400" dirty="0" smtClean="0"/>
              <a:t> </a:t>
            </a:r>
            <a:r>
              <a:rPr lang="en-US" sz="2400" dirty="0" err="1" smtClean="0"/>
              <a:t>jenis</a:t>
            </a:r>
            <a:r>
              <a:rPr lang="en-US" sz="2400" dirty="0" smtClean="0"/>
              <a:t> </a:t>
            </a:r>
            <a:r>
              <a:rPr lang="en-US" sz="2400" dirty="0" err="1" smtClean="0"/>
              <a:t>pencernaan</a:t>
            </a:r>
            <a:r>
              <a:rPr lang="en-US" sz="2400" dirty="0" smtClean="0"/>
              <a:t> di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rongga</a:t>
            </a:r>
            <a:r>
              <a:rPr lang="en-US" sz="2400" dirty="0" smtClean="0"/>
              <a:t> </a:t>
            </a:r>
            <a:r>
              <a:rPr lang="en-US" sz="2400" dirty="0" err="1" smtClean="0"/>
              <a:t>mulut</a:t>
            </a:r>
            <a:r>
              <a:rPr lang="en-US" sz="2400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 :</a:t>
            </a:r>
          </a:p>
          <a:p>
            <a:pPr marL="0" indent="0">
              <a:buNone/>
            </a:pPr>
            <a:endParaRPr lang="en-US" sz="2400" dirty="0" smtClean="0"/>
          </a:p>
          <a:p>
            <a:pPr marL="0" indent="0">
              <a:buNone/>
            </a:pPr>
            <a:endParaRPr lang="en-US" sz="2400" dirty="0" smtClean="0"/>
          </a:p>
        </p:txBody>
      </p:sp>
      <p:sp>
        <p:nvSpPr>
          <p:cNvPr id="5" name="Round Diagonal Corner Rectangle 4"/>
          <p:cNvSpPr/>
          <p:nvPr/>
        </p:nvSpPr>
        <p:spPr>
          <a:xfrm>
            <a:off x="719190" y="2133600"/>
            <a:ext cx="8043809" cy="1676400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1. MEKANIS </a:t>
            </a:r>
            <a:r>
              <a:rPr lang="en-US" sz="2400" dirty="0" smtClean="0">
                <a:sym typeface="Wingdings" pitchFamily="2" charset="2"/>
              </a:rPr>
              <a:t></a:t>
            </a:r>
            <a:r>
              <a:rPr lang="en-US" sz="2400" dirty="0" err="1" smtClean="0">
                <a:sym typeface="Wingdings" pitchFamily="2" charset="2"/>
              </a:rPr>
              <a:t>Yaitu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pengunyahan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gigi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pergerakan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otot-otot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lidah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pipi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mencampur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makanan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air </a:t>
            </a:r>
            <a:r>
              <a:rPr lang="en-US" sz="2400" dirty="0" err="1" smtClean="0">
                <a:sym typeface="Wingdings" pitchFamily="2" charset="2"/>
              </a:rPr>
              <a:t>ludah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sehingga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terbentuklah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suatu</a:t>
            </a:r>
            <a:r>
              <a:rPr lang="en-US" sz="2400" dirty="0" smtClean="0">
                <a:sym typeface="Wingdings" pitchFamily="2" charset="2"/>
              </a:rPr>
              <a:t> bolus yang </a:t>
            </a:r>
            <a:r>
              <a:rPr lang="en-US" sz="2400" dirty="0" err="1" smtClean="0">
                <a:sym typeface="Wingdings" pitchFamily="2" charset="2"/>
              </a:rPr>
              <a:t>agak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bulat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ditelan</a:t>
            </a:r>
            <a:endParaRPr lang="en-US" sz="2400" dirty="0"/>
          </a:p>
        </p:txBody>
      </p:sp>
      <p:sp>
        <p:nvSpPr>
          <p:cNvPr id="7" name="Rounded Rectangle 6"/>
          <p:cNvSpPr/>
          <p:nvPr/>
        </p:nvSpPr>
        <p:spPr>
          <a:xfrm>
            <a:off x="728608" y="4267200"/>
            <a:ext cx="8043809" cy="11430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dirty="0" smtClean="0"/>
              <a:t>2. KIMIAWI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Yaitu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pemecahan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zat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pati</a:t>
            </a:r>
            <a:r>
              <a:rPr lang="en-US" sz="2400" dirty="0" smtClean="0">
                <a:sym typeface="Wingdings" pitchFamily="2" charset="2"/>
              </a:rPr>
              <a:t> (</a:t>
            </a:r>
            <a:r>
              <a:rPr lang="en-US" sz="2400" dirty="0" err="1" smtClean="0">
                <a:sym typeface="Wingdings" pitchFamily="2" charset="2"/>
              </a:rPr>
              <a:t>amilum</a:t>
            </a:r>
            <a:r>
              <a:rPr lang="en-US" sz="2400" dirty="0" smtClean="0">
                <a:sym typeface="Wingdings" pitchFamily="2" charset="2"/>
              </a:rPr>
              <a:t>) </a:t>
            </a:r>
            <a:r>
              <a:rPr lang="en-US" sz="2400" dirty="0" err="1" smtClean="0">
                <a:sym typeface="Wingdings" pitchFamily="2" charset="2"/>
              </a:rPr>
              <a:t>oleh</a:t>
            </a:r>
            <a:r>
              <a:rPr lang="en-US" sz="2400" dirty="0" smtClean="0">
                <a:sym typeface="Wingdings" pitchFamily="2" charset="2"/>
              </a:rPr>
              <a:t> ptyalin </a:t>
            </a:r>
            <a:r>
              <a:rPr lang="en-US" sz="2400" dirty="0" err="1" smtClean="0">
                <a:sym typeface="Wingdings" pitchFamily="2" charset="2"/>
              </a:rPr>
              <a:t>menjadi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maltosa</a:t>
            </a:r>
            <a:r>
              <a:rPr lang="en-US" sz="2400" dirty="0" smtClean="0">
                <a:sym typeface="Wingdings" pitchFamily="2" charset="2"/>
              </a:rPr>
              <a:t>, </a:t>
            </a:r>
            <a:r>
              <a:rPr lang="en-US" sz="2400" dirty="0" err="1" smtClean="0">
                <a:sym typeface="Wingdings" pitchFamily="2" charset="2"/>
              </a:rPr>
              <a:t>trisakarida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dan</a:t>
            </a:r>
            <a:r>
              <a:rPr lang="en-US" sz="2400" dirty="0" smtClean="0">
                <a:sym typeface="Wingdings" pitchFamily="2" charset="2"/>
              </a:rPr>
              <a:t> dextrin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2494178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Slide Number Placeholder 2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r>
              <a:rPr lang="en-US" sz="1400"/>
              <a:t>25-</a:t>
            </a:r>
            <a:fld id="{B8B9F0F4-470D-4A55-BF2E-A0C776E52582}" type="slidenum">
              <a:rPr lang="en-US" sz="1400"/>
              <a:pPr/>
              <a:t>11</a:t>
            </a:fld>
            <a:endParaRPr lang="en-US" sz="1400"/>
          </a:p>
        </p:txBody>
      </p:sp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76200"/>
            <a:ext cx="9144000" cy="1077913"/>
          </a:xfrm>
        </p:spPr>
        <p:txBody>
          <a:bodyPr/>
          <a:lstStyle/>
          <a:p>
            <a:pPr eaLnBrk="1" hangingPunct="1"/>
            <a:r>
              <a:rPr lang="en-US" sz="3200" dirty="0" smtClean="0">
                <a:ea typeface="ＭＳ Ｐゴシック" pitchFamily="34" charset="-128"/>
              </a:rPr>
              <a:t>The Oral Cavity</a:t>
            </a:r>
          </a:p>
        </p:txBody>
      </p:sp>
      <p:sp>
        <p:nvSpPr>
          <p:cNvPr id="73731" name="Text Box 8"/>
          <p:cNvSpPr txBox="1">
            <a:spLocks noChangeArrowheads="1"/>
          </p:cNvSpPr>
          <p:nvPr/>
        </p:nvSpPr>
        <p:spPr bwMode="auto">
          <a:xfrm>
            <a:off x="6781800" y="4800600"/>
            <a:ext cx="16081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 dirty="0"/>
              <a:t>Figure 25.4</a:t>
            </a:r>
          </a:p>
        </p:txBody>
      </p:sp>
      <p:pic>
        <p:nvPicPr>
          <p:cNvPr id="73732" name="Picture 3" descr="sal25693_25_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75" y="1343025"/>
            <a:ext cx="3489325" cy="529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3" name="Rectangle 8"/>
          <p:cNvSpPr>
            <a:spLocks noChangeArrowheads="1"/>
          </p:cNvSpPr>
          <p:nvPr/>
        </p:nvSpPr>
        <p:spPr bwMode="auto">
          <a:xfrm>
            <a:off x="4972050" y="1836738"/>
            <a:ext cx="67627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Upper lip</a:t>
            </a:r>
            <a:endParaRPr lang="en-US" sz="1800" b="1"/>
          </a:p>
        </p:txBody>
      </p:sp>
      <p:sp>
        <p:nvSpPr>
          <p:cNvPr id="73734" name="Rectangle 9"/>
          <p:cNvSpPr>
            <a:spLocks noChangeArrowheads="1"/>
          </p:cNvSpPr>
          <p:nvPr/>
        </p:nvSpPr>
        <p:spPr bwMode="auto">
          <a:xfrm>
            <a:off x="573088" y="2203450"/>
            <a:ext cx="1047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V</a:t>
            </a:r>
            <a:endParaRPr lang="en-US" sz="1800" b="1"/>
          </a:p>
        </p:txBody>
      </p:sp>
      <p:sp>
        <p:nvSpPr>
          <p:cNvPr id="73735" name="Rectangle 10"/>
          <p:cNvSpPr>
            <a:spLocks noChangeArrowheads="1"/>
          </p:cNvSpPr>
          <p:nvPr/>
        </p:nvSpPr>
        <p:spPr bwMode="auto">
          <a:xfrm>
            <a:off x="666750" y="2203450"/>
            <a:ext cx="5873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estibule</a:t>
            </a:r>
            <a:endParaRPr lang="en-US" sz="1800" b="1"/>
          </a:p>
        </p:txBody>
      </p:sp>
      <p:sp>
        <p:nvSpPr>
          <p:cNvPr id="73736" name="Rectangle 11"/>
          <p:cNvSpPr>
            <a:spLocks noChangeArrowheads="1"/>
          </p:cNvSpPr>
          <p:nvPr/>
        </p:nvSpPr>
        <p:spPr bwMode="auto">
          <a:xfrm>
            <a:off x="565150" y="4402138"/>
            <a:ext cx="9525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T</a:t>
            </a:r>
            <a:endParaRPr lang="en-US" sz="1800" b="1"/>
          </a:p>
        </p:txBody>
      </p:sp>
      <p:sp>
        <p:nvSpPr>
          <p:cNvPr id="73737" name="Rectangle 12"/>
          <p:cNvSpPr>
            <a:spLocks noChangeArrowheads="1"/>
          </p:cNvSpPr>
          <p:nvPr/>
        </p:nvSpPr>
        <p:spPr bwMode="auto">
          <a:xfrm>
            <a:off x="646113" y="4402138"/>
            <a:ext cx="46672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ongue</a:t>
            </a:r>
            <a:endParaRPr lang="en-US" sz="1800" b="1"/>
          </a:p>
        </p:txBody>
      </p:sp>
      <p:sp>
        <p:nvSpPr>
          <p:cNvPr id="73738" name="Rectangle 13"/>
          <p:cNvSpPr>
            <a:spLocks noChangeArrowheads="1"/>
          </p:cNvSpPr>
          <p:nvPr/>
        </p:nvSpPr>
        <p:spPr bwMode="auto">
          <a:xfrm>
            <a:off x="565150" y="4705350"/>
            <a:ext cx="126523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Lingual frenulum</a:t>
            </a:r>
            <a:endParaRPr lang="en-US" sz="1800" b="1"/>
          </a:p>
        </p:txBody>
      </p:sp>
      <p:sp>
        <p:nvSpPr>
          <p:cNvPr id="73739" name="Rectangle 14"/>
          <p:cNvSpPr>
            <a:spLocks noChangeArrowheads="1"/>
          </p:cNvSpPr>
          <p:nvPr/>
        </p:nvSpPr>
        <p:spPr bwMode="auto">
          <a:xfrm>
            <a:off x="4972050" y="5102225"/>
            <a:ext cx="68421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Lower lip</a:t>
            </a:r>
            <a:endParaRPr lang="en-US" sz="1800" b="1"/>
          </a:p>
        </p:txBody>
      </p:sp>
      <p:sp>
        <p:nvSpPr>
          <p:cNvPr id="73740" name="Rectangle 17"/>
          <p:cNvSpPr>
            <a:spLocks noChangeArrowheads="1"/>
          </p:cNvSpPr>
          <p:nvPr/>
        </p:nvSpPr>
        <p:spPr bwMode="auto">
          <a:xfrm>
            <a:off x="641350" y="5543550"/>
            <a:ext cx="113506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Submandibular</a:t>
            </a:r>
            <a:endParaRPr lang="en-US" sz="1800" b="1"/>
          </a:p>
        </p:txBody>
      </p:sp>
      <p:sp>
        <p:nvSpPr>
          <p:cNvPr id="73741" name="Rectangle 18"/>
          <p:cNvSpPr>
            <a:spLocks noChangeArrowheads="1"/>
          </p:cNvSpPr>
          <p:nvPr/>
        </p:nvSpPr>
        <p:spPr bwMode="auto">
          <a:xfrm>
            <a:off x="641350" y="5356225"/>
            <a:ext cx="79533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Sublingual</a:t>
            </a:r>
            <a:endParaRPr lang="en-US" sz="1800" b="1"/>
          </a:p>
        </p:txBody>
      </p:sp>
      <p:sp>
        <p:nvSpPr>
          <p:cNvPr id="73742" name="Rectangle 23"/>
          <p:cNvSpPr>
            <a:spLocks noChangeArrowheads="1"/>
          </p:cNvSpPr>
          <p:nvPr/>
        </p:nvSpPr>
        <p:spPr bwMode="auto">
          <a:xfrm>
            <a:off x="565150" y="3927475"/>
            <a:ext cx="105568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Palatine tonsil</a:t>
            </a:r>
            <a:endParaRPr lang="en-US" sz="1800" b="1"/>
          </a:p>
        </p:txBody>
      </p:sp>
      <p:sp>
        <p:nvSpPr>
          <p:cNvPr id="73743" name="Rectangle 26"/>
          <p:cNvSpPr>
            <a:spLocks noChangeArrowheads="1"/>
          </p:cNvSpPr>
          <p:nvPr/>
        </p:nvSpPr>
        <p:spPr bwMode="auto">
          <a:xfrm>
            <a:off x="565150" y="2820988"/>
            <a:ext cx="1066800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Palatine raphe</a:t>
            </a:r>
            <a:endParaRPr lang="en-US" sz="1800" b="1"/>
          </a:p>
        </p:txBody>
      </p:sp>
      <p:sp>
        <p:nvSpPr>
          <p:cNvPr id="73744" name="Rectangle 33"/>
          <p:cNvSpPr>
            <a:spLocks noChangeArrowheads="1"/>
          </p:cNvSpPr>
          <p:nvPr/>
        </p:nvSpPr>
        <p:spPr bwMode="auto">
          <a:xfrm>
            <a:off x="4972050" y="3892550"/>
            <a:ext cx="79692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Soft palate</a:t>
            </a:r>
            <a:endParaRPr lang="en-US" sz="1800" b="1"/>
          </a:p>
        </p:txBody>
      </p:sp>
      <p:sp>
        <p:nvSpPr>
          <p:cNvPr id="73745" name="Rectangle 34"/>
          <p:cNvSpPr>
            <a:spLocks noChangeArrowheads="1"/>
          </p:cNvSpPr>
          <p:nvPr/>
        </p:nvSpPr>
        <p:spPr bwMode="auto">
          <a:xfrm>
            <a:off x="4972050" y="4373563"/>
            <a:ext cx="42386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200" b="1">
                <a:solidFill>
                  <a:srgbClr val="000000"/>
                </a:solidFill>
              </a:rPr>
              <a:t>Uvula</a:t>
            </a:r>
            <a:endParaRPr lang="en-US" sz="1800" b="1"/>
          </a:p>
        </p:txBody>
      </p:sp>
      <p:sp>
        <p:nvSpPr>
          <p:cNvPr id="73746" name="Line 35"/>
          <p:cNvSpPr>
            <a:spLocks noChangeShapeType="1"/>
          </p:cNvSpPr>
          <p:nvPr/>
        </p:nvSpPr>
        <p:spPr bwMode="auto">
          <a:xfrm>
            <a:off x="3629025" y="1941513"/>
            <a:ext cx="1298575" cy="1587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7" name="Line 36"/>
          <p:cNvSpPr>
            <a:spLocks noChangeShapeType="1"/>
          </p:cNvSpPr>
          <p:nvPr/>
        </p:nvSpPr>
        <p:spPr bwMode="auto">
          <a:xfrm>
            <a:off x="3629025" y="3159125"/>
            <a:ext cx="1298575" cy="1588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8" name="Freeform 37"/>
          <p:cNvSpPr>
            <a:spLocks/>
          </p:cNvSpPr>
          <p:nvPr/>
        </p:nvSpPr>
        <p:spPr bwMode="auto">
          <a:xfrm>
            <a:off x="3629025" y="3476625"/>
            <a:ext cx="1298575" cy="515938"/>
          </a:xfrm>
          <a:custGeom>
            <a:avLst/>
            <a:gdLst>
              <a:gd name="T0" fmla="*/ 2147483647 w 929"/>
              <a:gd name="T1" fmla="*/ 2147483647 h 370"/>
              <a:gd name="T2" fmla="*/ 0 w 929"/>
              <a:gd name="T3" fmla="*/ 2147483647 h 370"/>
              <a:gd name="T4" fmla="*/ 0 w 929"/>
              <a:gd name="T5" fmla="*/ 0 h 370"/>
              <a:gd name="T6" fmla="*/ 0 60000 65536"/>
              <a:gd name="T7" fmla="*/ 0 60000 65536"/>
              <a:gd name="T8" fmla="*/ 0 60000 65536"/>
              <a:gd name="T9" fmla="*/ 0 w 929"/>
              <a:gd name="T10" fmla="*/ 0 h 370"/>
              <a:gd name="T11" fmla="*/ 929 w 929"/>
              <a:gd name="T12" fmla="*/ 370 h 3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29" h="370">
                <a:moveTo>
                  <a:pt x="929" y="370"/>
                </a:moveTo>
                <a:lnTo>
                  <a:pt x="0" y="370"/>
                </a:lnTo>
                <a:lnTo>
                  <a:pt x="0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49" name="Freeform 38"/>
          <p:cNvSpPr>
            <a:spLocks/>
          </p:cNvSpPr>
          <p:nvPr/>
        </p:nvSpPr>
        <p:spPr bwMode="auto">
          <a:xfrm>
            <a:off x="3422650" y="3897313"/>
            <a:ext cx="1504950" cy="574675"/>
          </a:xfrm>
          <a:custGeom>
            <a:avLst/>
            <a:gdLst>
              <a:gd name="T0" fmla="*/ 2147483647 w 1077"/>
              <a:gd name="T1" fmla="*/ 2147483647 h 412"/>
              <a:gd name="T2" fmla="*/ 0 w 1077"/>
              <a:gd name="T3" fmla="*/ 2147483647 h 412"/>
              <a:gd name="T4" fmla="*/ 0 w 1077"/>
              <a:gd name="T5" fmla="*/ 0 h 412"/>
              <a:gd name="T6" fmla="*/ 0 60000 65536"/>
              <a:gd name="T7" fmla="*/ 0 60000 65536"/>
              <a:gd name="T8" fmla="*/ 0 60000 65536"/>
              <a:gd name="T9" fmla="*/ 0 w 1077"/>
              <a:gd name="T10" fmla="*/ 0 h 412"/>
              <a:gd name="T11" fmla="*/ 1077 w 1077"/>
              <a:gd name="T12" fmla="*/ 412 h 4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7" h="412">
                <a:moveTo>
                  <a:pt x="1077" y="412"/>
                </a:moveTo>
                <a:lnTo>
                  <a:pt x="0" y="412"/>
                </a:lnTo>
                <a:lnTo>
                  <a:pt x="0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0" name="Line 39"/>
          <p:cNvSpPr>
            <a:spLocks noChangeShapeType="1"/>
          </p:cNvSpPr>
          <p:nvPr/>
        </p:nvSpPr>
        <p:spPr bwMode="auto">
          <a:xfrm flipH="1">
            <a:off x="3463925" y="5815013"/>
            <a:ext cx="1463675" cy="1587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1" name="Line 40"/>
          <p:cNvSpPr>
            <a:spLocks noChangeShapeType="1"/>
          </p:cNvSpPr>
          <p:nvPr/>
        </p:nvSpPr>
        <p:spPr bwMode="auto">
          <a:xfrm flipH="1">
            <a:off x="4510088" y="5208588"/>
            <a:ext cx="417512" cy="1587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2" name="Freeform 41"/>
          <p:cNvSpPr>
            <a:spLocks/>
          </p:cNvSpPr>
          <p:nvPr/>
        </p:nvSpPr>
        <p:spPr bwMode="auto">
          <a:xfrm>
            <a:off x="1384300" y="2197100"/>
            <a:ext cx="1681163" cy="103188"/>
          </a:xfrm>
          <a:custGeom>
            <a:avLst/>
            <a:gdLst>
              <a:gd name="T0" fmla="*/ 0 w 1204"/>
              <a:gd name="T1" fmla="*/ 2147483647 h 74"/>
              <a:gd name="T2" fmla="*/ 2147483647 w 1204"/>
              <a:gd name="T3" fmla="*/ 2147483647 h 74"/>
              <a:gd name="T4" fmla="*/ 2147483647 w 1204"/>
              <a:gd name="T5" fmla="*/ 0 h 74"/>
              <a:gd name="T6" fmla="*/ 0 60000 65536"/>
              <a:gd name="T7" fmla="*/ 0 60000 65536"/>
              <a:gd name="T8" fmla="*/ 0 60000 65536"/>
              <a:gd name="T9" fmla="*/ 0 w 1204"/>
              <a:gd name="T10" fmla="*/ 0 h 74"/>
              <a:gd name="T11" fmla="*/ 1204 w 1204"/>
              <a:gd name="T12" fmla="*/ 74 h 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04" h="74">
                <a:moveTo>
                  <a:pt x="0" y="74"/>
                </a:moveTo>
                <a:lnTo>
                  <a:pt x="1204" y="74"/>
                </a:lnTo>
                <a:lnTo>
                  <a:pt x="1204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3" name="Line 42"/>
          <p:cNvSpPr>
            <a:spLocks noChangeShapeType="1"/>
          </p:cNvSpPr>
          <p:nvPr/>
        </p:nvSpPr>
        <p:spPr bwMode="auto">
          <a:xfrm>
            <a:off x="1739900" y="2933700"/>
            <a:ext cx="1639888" cy="1588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4" name="Freeform 43"/>
          <p:cNvSpPr>
            <a:spLocks/>
          </p:cNvSpPr>
          <p:nvPr/>
        </p:nvSpPr>
        <p:spPr bwMode="auto">
          <a:xfrm>
            <a:off x="1654175" y="3154363"/>
            <a:ext cx="1311275" cy="277812"/>
          </a:xfrm>
          <a:custGeom>
            <a:avLst/>
            <a:gdLst>
              <a:gd name="T0" fmla="*/ 0 w 939"/>
              <a:gd name="T1" fmla="*/ 0 h 199"/>
              <a:gd name="T2" fmla="*/ 2147483647 w 939"/>
              <a:gd name="T3" fmla="*/ 0 h 199"/>
              <a:gd name="T4" fmla="*/ 2147483647 w 939"/>
              <a:gd name="T5" fmla="*/ 2147483647 h 199"/>
              <a:gd name="T6" fmla="*/ 0 60000 65536"/>
              <a:gd name="T7" fmla="*/ 0 60000 65536"/>
              <a:gd name="T8" fmla="*/ 0 60000 65536"/>
              <a:gd name="T9" fmla="*/ 0 w 939"/>
              <a:gd name="T10" fmla="*/ 0 h 199"/>
              <a:gd name="T11" fmla="*/ 939 w 939"/>
              <a:gd name="T12" fmla="*/ 199 h 1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39" h="199">
                <a:moveTo>
                  <a:pt x="0" y="0"/>
                </a:moveTo>
                <a:lnTo>
                  <a:pt x="939" y="0"/>
                </a:lnTo>
                <a:lnTo>
                  <a:pt x="939" y="199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5" name="Line 44"/>
          <p:cNvSpPr>
            <a:spLocks noChangeShapeType="1"/>
          </p:cNvSpPr>
          <p:nvPr/>
        </p:nvSpPr>
        <p:spPr bwMode="auto">
          <a:xfrm>
            <a:off x="1939925" y="3597275"/>
            <a:ext cx="1025525" cy="0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6" name="Line 45"/>
          <p:cNvSpPr>
            <a:spLocks noChangeShapeType="1"/>
          </p:cNvSpPr>
          <p:nvPr/>
        </p:nvSpPr>
        <p:spPr bwMode="auto">
          <a:xfrm>
            <a:off x="1701800" y="4046538"/>
            <a:ext cx="1044575" cy="1587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7" name="Line 46"/>
          <p:cNvSpPr>
            <a:spLocks noChangeShapeType="1"/>
          </p:cNvSpPr>
          <p:nvPr/>
        </p:nvSpPr>
        <p:spPr bwMode="auto">
          <a:xfrm>
            <a:off x="1271588" y="4505325"/>
            <a:ext cx="1465262" cy="1588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8" name="Line 47"/>
          <p:cNvSpPr>
            <a:spLocks noChangeShapeType="1"/>
          </p:cNvSpPr>
          <p:nvPr/>
        </p:nvSpPr>
        <p:spPr bwMode="auto">
          <a:xfrm>
            <a:off x="1892300" y="4813300"/>
            <a:ext cx="1528763" cy="1588"/>
          </a:xfrm>
          <a:prstGeom prst="line">
            <a:avLst/>
          </a:pr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59" name="Freeform 48"/>
          <p:cNvSpPr>
            <a:spLocks/>
          </p:cNvSpPr>
          <p:nvPr/>
        </p:nvSpPr>
        <p:spPr bwMode="auto">
          <a:xfrm>
            <a:off x="1549400" y="4976813"/>
            <a:ext cx="1358900" cy="488950"/>
          </a:xfrm>
          <a:custGeom>
            <a:avLst/>
            <a:gdLst>
              <a:gd name="T0" fmla="*/ 0 w 973"/>
              <a:gd name="T1" fmla="*/ 2147483647 h 350"/>
              <a:gd name="T2" fmla="*/ 2147483647 w 973"/>
              <a:gd name="T3" fmla="*/ 2147483647 h 350"/>
              <a:gd name="T4" fmla="*/ 2147483647 w 973"/>
              <a:gd name="T5" fmla="*/ 0 h 350"/>
              <a:gd name="T6" fmla="*/ 0 60000 65536"/>
              <a:gd name="T7" fmla="*/ 0 60000 65536"/>
              <a:gd name="T8" fmla="*/ 0 60000 65536"/>
              <a:gd name="T9" fmla="*/ 0 w 973"/>
              <a:gd name="T10" fmla="*/ 0 h 350"/>
              <a:gd name="T11" fmla="*/ 973 w 973"/>
              <a:gd name="T12" fmla="*/ 350 h 35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3" h="350">
                <a:moveTo>
                  <a:pt x="0" y="350"/>
                </a:moveTo>
                <a:lnTo>
                  <a:pt x="709" y="350"/>
                </a:lnTo>
                <a:lnTo>
                  <a:pt x="973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0" name="Freeform 49"/>
          <p:cNvSpPr>
            <a:spLocks/>
          </p:cNvSpPr>
          <p:nvPr/>
        </p:nvSpPr>
        <p:spPr bwMode="auto">
          <a:xfrm>
            <a:off x="1873250" y="5110163"/>
            <a:ext cx="1419225" cy="554037"/>
          </a:xfrm>
          <a:custGeom>
            <a:avLst/>
            <a:gdLst>
              <a:gd name="T0" fmla="*/ 0 w 1016"/>
              <a:gd name="T1" fmla="*/ 2147483647 h 397"/>
              <a:gd name="T2" fmla="*/ 2147483647 w 1016"/>
              <a:gd name="T3" fmla="*/ 2147483647 h 397"/>
              <a:gd name="T4" fmla="*/ 2147483647 w 1016"/>
              <a:gd name="T5" fmla="*/ 0 h 397"/>
              <a:gd name="T6" fmla="*/ 0 60000 65536"/>
              <a:gd name="T7" fmla="*/ 0 60000 65536"/>
              <a:gd name="T8" fmla="*/ 0 60000 65536"/>
              <a:gd name="T9" fmla="*/ 0 w 1016"/>
              <a:gd name="T10" fmla="*/ 0 h 397"/>
              <a:gd name="T11" fmla="*/ 1016 w 1016"/>
              <a:gd name="T12" fmla="*/ 397 h 3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16" h="397">
                <a:moveTo>
                  <a:pt x="0" y="397"/>
                </a:moveTo>
                <a:lnTo>
                  <a:pt x="717" y="397"/>
                </a:lnTo>
                <a:lnTo>
                  <a:pt x="1016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1" name="Line 50"/>
          <p:cNvSpPr>
            <a:spLocks noChangeShapeType="1"/>
          </p:cNvSpPr>
          <p:nvPr/>
        </p:nvSpPr>
        <p:spPr bwMode="auto">
          <a:xfrm>
            <a:off x="3619500" y="1931988"/>
            <a:ext cx="1298575" cy="1587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2" name="Line 51"/>
          <p:cNvSpPr>
            <a:spLocks noChangeShapeType="1"/>
          </p:cNvSpPr>
          <p:nvPr/>
        </p:nvSpPr>
        <p:spPr bwMode="auto">
          <a:xfrm>
            <a:off x="3619500" y="3149600"/>
            <a:ext cx="1298575" cy="1588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3" name="Freeform 52"/>
          <p:cNvSpPr>
            <a:spLocks/>
          </p:cNvSpPr>
          <p:nvPr/>
        </p:nvSpPr>
        <p:spPr bwMode="auto">
          <a:xfrm>
            <a:off x="3619500" y="3465513"/>
            <a:ext cx="1298575" cy="517525"/>
          </a:xfrm>
          <a:custGeom>
            <a:avLst/>
            <a:gdLst>
              <a:gd name="T0" fmla="*/ 2147483647 w 929"/>
              <a:gd name="T1" fmla="*/ 2147483647 h 370"/>
              <a:gd name="T2" fmla="*/ 0 w 929"/>
              <a:gd name="T3" fmla="*/ 2147483647 h 370"/>
              <a:gd name="T4" fmla="*/ 0 w 929"/>
              <a:gd name="T5" fmla="*/ 0 h 370"/>
              <a:gd name="T6" fmla="*/ 0 60000 65536"/>
              <a:gd name="T7" fmla="*/ 0 60000 65536"/>
              <a:gd name="T8" fmla="*/ 0 60000 65536"/>
              <a:gd name="T9" fmla="*/ 0 w 929"/>
              <a:gd name="T10" fmla="*/ 0 h 370"/>
              <a:gd name="T11" fmla="*/ 929 w 929"/>
              <a:gd name="T12" fmla="*/ 370 h 37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29" h="370">
                <a:moveTo>
                  <a:pt x="929" y="370"/>
                </a:moveTo>
                <a:lnTo>
                  <a:pt x="0" y="370"/>
                </a:lnTo>
                <a:lnTo>
                  <a:pt x="0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4" name="Freeform 53"/>
          <p:cNvSpPr>
            <a:spLocks/>
          </p:cNvSpPr>
          <p:nvPr/>
        </p:nvSpPr>
        <p:spPr bwMode="auto">
          <a:xfrm>
            <a:off x="3413125" y="3886200"/>
            <a:ext cx="1504950" cy="576263"/>
          </a:xfrm>
          <a:custGeom>
            <a:avLst/>
            <a:gdLst>
              <a:gd name="T0" fmla="*/ 2147483647 w 1077"/>
              <a:gd name="T1" fmla="*/ 2147483647 h 412"/>
              <a:gd name="T2" fmla="*/ 0 w 1077"/>
              <a:gd name="T3" fmla="*/ 2147483647 h 412"/>
              <a:gd name="T4" fmla="*/ 0 w 1077"/>
              <a:gd name="T5" fmla="*/ 0 h 412"/>
              <a:gd name="T6" fmla="*/ 0 60000 65536"/>
              <a:gd name="T7" fmla="*/ 0 60000 65536"/>
              <a:gd name="T8" fmla="*/ 0 60000 65536"/>
              <a:gd name="T9" fmla="*/ 0 w 1077"/>
              <a:gd name="T10" fmla="*/ 0 h 412"/>
              <a:gd name="T11" fmla="*/ 1077 w 1077"/>
              <a:gd name="T12" fmla="*/ 412 h 41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7" h="412">
                <a:moveTo>
                  <a:pt x="1077" y="412"/>
                </a:moveTo>
                <a:lnTo>
                  <a:pt x="0" y="412"/>
                </a:lnTo>
                <a:lnTo>
                  <a:pt x="0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5" name="Line 54"/>
          <p:cNvSpPr>
            <a:spLocks noChangeShapeType="1"/>
          </p:cNvSpPr>
          <p:nvPr/>
        </p:nvSpPr>
        <p:spPr bwMode="auto">
          <a:xfrm flipH="1">
            <a:off x="3454400" y="5805488"/>
            <a:ext cx="1463675" cy="0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6" name="Line 55"/>
          <p:cNvSpPr>
            <a:spLocks noChangeShapeType="1"/>
          </p:cNvSpPr>
          <p:nvPr/>
        </p:nvSpPr>
        <p:spPr bwMode="auto">
          <a:xfrm flipH="1">
            <a:off x="4498975" y="5199063"/>
            <a:ext cx="419100" cy="1587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7" name="Freeform 56"/>
          <p:cNvSpPr>
            <a:spLocks/>
          </p:cNvSpPr>
          <p:nvPr/>
        </p:nvSpPr>
        <p:spPr bwMode="auto">
          <a:xfrm>
            <a:off x="1376363" y="2187575"/>
            <a:ext cx="1679575" cy="104775"/>
          </a:xfrm>
          <a:custGeom>
            <a:avLst/>
            <a:gdLst>
              <a:gd name="T0" fmla="*/ 0 w 1203"/>
              <a:gd name="T1" fmla="*/ 2147483647 h 76"/>
              <a:gd name="T2" fmla="*/ 2147483647 w 1203"/>
              <a:gd name="T3" fmla="*/ 2147483647 h 76"/>
              <a:gd name="T4" fmla="*/ 2147483647 w 1203"/>
              <a:gd name="T5" fmla="*/ 0 h 76"/>
              <a:gd name="T6" fmla="*/ 0 60000 65536"/>
              <a:gd name="T7" fmla="*/ 0 60000 65536"/>
              <a:gd name="T8" fmla="*/ 0 60000 65536"/>
              <a:gd name="T9" fmla="*/ 0 w 1203"/>
              <a:gd name="T10" fmla="*/ 0 h 76"/>
              <a:gd name="T11" fmla="*/ 1203 w 1203"/>
              <a:gd name="T12" fmla="*/ 76 h 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203" h="76">
                <a:moveTo>
                  <a:pt x="0" y="76"/>
                </a:moveTo>
                <a:lnTo>
                  <a:pt x="1203" y="76"/>
                </a:lnTo>
                <a:lnTo>
                  <a:pt x="1203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8" name="Freeform 57"/>
          <p:cNvSpPr>
            <a:spLocks/>
          </p:cNvSpPr>
          <p:nvPr/>
        </p:nvSpPr>
        <p:spPr bwMode="auto">
          <a:xfrm>
            <a:off x="3413125" y="2173288"/>
            <a:ext cx="1500188" cy="103187"/>
          </a:xfrm>
          <a:custGeom>
            <a:avLst/>
            <a:gdLst>
              <a:gd name="T0" fmla="*/ 2147483647 w 1074"/>
              <a:gd name="T1" fmla="*/ 2147483647 h 74"/>
              <a:gd name="T2" fmla="*/ 0 w 1074"/>
              <a:gd name="T3" fmla="*/ 2147483647 h 74"/>
              <a:gd name="T4" fmla="*/ 0 w 1074"/>
              <a:gd name="T5" fmla="*/ 0 h 74"/>
              <a:gd name="T6" fmla="*/ 0 60000 65536"/>
              <a:gd name="T7" fmla="*/ 0 60000 65536"/>
              <a:gd name="T8" fmla="*/ 0 60000 65536"/>
              <a:gd name="T9" fmla="*/ 0 w 1074"/>
              <a:gd name="T10" fmla="*/ 0 h 74"/>
              <a:gd name="T11" fmla="*/ 1074 w 1074"/>
              <a:gd name="T12" fmla="*/ 74 h 74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4" h="74">
                <a:moveTo>
                  <a:pt x="1074" y="74"/>
                </a:moveTo>
                <a:lnTo>
                  <a:pt x="0" y="74"/>
                </a:lnTo>
                <a:lnTo>
                  <a:pt x="0" y="0"/>
                </a:lnTo>
              </a:path>
            </a:pathLst>
          </a:custGeom>
          <a:noFill/>
          <a:ln w="22225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69" name="Freeform 58"/>
          <p:cNvSpPr>
            <a:spLocks/>
          </p:cNvSpPr>
          <p:nvPr/>
        </p:nvSpPr>
        <p:spPr bwMode="auto">
          <a:xfrm>
            <a:off x="3422650" y="2162175"/>
            <a:ext cx="1500188" cy="106363"/>
          </a:xfrm>
          <a:custGeom>
            <a:avLst/>
            <a:gdLst>
              <a:gd name="T0" fmla="*/ 2147483647 w 1074"/>
              <a:gd name="T1" fmla="*/ 2147483647 h 76"/>
              <a:gd name="T2" fmla="*/ 0 w 1074"/>
              <a:gd name="T3" fmla="*/ 2147483647 h 76"/>
              <a:gd name="T4" fmla="*/ 0 w 1074"/>
              <a:gd name="T5" fmla="*/ 0 h 76"/>
              <a:gd name="T6" fmla="*/ 0 60000 65536"/>
              <a:gd name="T7" fmla="*/ 0 60000 65536"/>
              <a:gd name="T8" fmla="*/ 0 60000 65536"/>
              <a:gd name="T9" fmla="*/ 0 w 1074"/>
              <a:gd name="T10" fmla="*/ 0 h 76"/>
              <a:gd name="T11" fmla="*/ 1074 w 1074"/>
              <a:gd name="T12" fmla="*/ 76 h 7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74" h="76">
                <a:moveTo>
                  <a:pt x="1074" y="76"/>
                </a:moveTo>
                <a:lnTo>
                  <a:pt x="0" y="76"/>
                </a:lnTo>
                <a:lnTo>
                  <a:pt x="0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0" name="Line 59"/>
          <p:cNvSpPr>
            <a:spLocks noChangeShapeType="1"/>
          </p:cNvSpPr>
          <p:nvPr/>
        </p:nvSpPr>
        <p:spPr bwMode="auto">
          <a:xfrm>
            <a:off x="1730375" y="2924175"/>
            <a:ext cx="1639888" cy="1588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1" name="Freeform 60"/>
          <p:cNvSpPr>
            <a:spLocks/>
          </p:cNvSpPr>
          <p:nvPr/>
        </p:nvSpPr>
        <p:spPr bwMode="auto">
          <a:xfrm>
            <a:off x="1644650" y="3143250"/>
            <a:ext cx="1314450" cy="279400"/>
          </a:xfrm>
          <a:custGeom>
            <a:avLst/>
            <a:gdLst>
              <a:gd name="T0" fmla="*/ 0 w 941"/>
              <a:gd name="T1" fmla="*/ 0 h 199"/>
              <a:gd name="T2" fmla="*/ 2147483647 w 941"/>
              <a:gd name="T3" fmla="*/ 0 h 199"/>
              <a:gd name="T4" fmla="*/ 2147483647 w 941"/>
              <a:gd name="T5" fmla="*/ 2147483647 h 199"/>
              <a:gd name="T6" fmla="*/ 0 60000 65536"/>
              <a:gd name="T7" fmla="*/ 0 60000 65536"/>
              <a:gd name="T8" fmla="*/ 0 60000 65536"/>
              <a:gd name="T9" fmla="*/ 0 w 941"/>
              <a:gd name="T10" fmla="*/ 0 h 199"/>
              <a:gd name="T11" fmla="*/ 941 w 941"/>
              <a:gd name="T12" fmla="*/ 199 h 199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41" h="199">
                <a:moveTo>
                  <a:pt x="0" y="0"/>
                </a:moveTo>
                <a:lnTo>
                  <a:pt x="941" y="0"/>
                </a:lnTo>
                <a:lnTo>
                  <a:pt x="941" y="199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2" name="Line 61"/>
          <p:cNvSpPr>
            <a:spLocks noChangeShapeType="1"/>
          </p:cNvSpPr>
          <p:nvPr/>
        </p:nvSpPr>
        <p:spPr bwMode="auto">
          <a:xfrm>
            <a:off x="1931988" y="3586163"/>
            <a:ext cx="1027112" cy="1587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3" name="Line 62"/>
          <p:cNvSpPr>
            <a:spLocks noChangeShapeType="1"/>
          </p:cNvSpPr>
          <p:nvPr/>
        </p:nvSpPr>
        <p:spPr bwMode="auto">
          <a:xfrm>
            <a:off x="1690688" y="4037013"/>
            <a:ext cx="1046162" cy="1587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4" name="Line 63"/>
          <p:cNvSpPr>
            <a:spLocks noChangeShapeType="1"/>
          </p:cNvSpPr>
          <p:nvPr/>
        </p:nvSpPr>
        <p:spPr bwMode="auto">
          <a:xfrm>
            <a:off x="1260475" y="4495800"/>
            <a:ext cx="1466850" cy="1588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5" name="Line 64"/>
          <p:cNvSpPr>
            <a:spLocks noChangeShapeType="1"/>
          </p:cNvSpPr>
          <p:nvPr/>
        </p:nvSpPr>
        <p:spPr bwMode="auto">
          <a:xfrm>
            <a:off x="1882775" y="4803775"/>
            <a:ext cx="1528763" cy="1588"/>
          </a:xfrm>
          <a:prstGeom prst="line">
            <a:avLst/>
          </a:pr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6" name="Freeform 65"/>
          <p:cNvSpPr>
            <a:spLocks/>
          </p:cNvSpPr>
          <p:nvPr/>
        </p:nvSpPr>
        <p:spPr bwMode="auto">
          <a:xfrm>
            <a:off x="1539875" y="4965700"/>
            <a:ext cx="1358900" cy="490538"/>
          </a:xfrm>
          <a:custGeom>
            <a:avLst/>
            <a:gdLst>
              <a:gd name="T0" fmla="*/ 0 w 973"/>
              <a:gd name="T1" fmla="*/ 2147483647 h 351"/>
              <a:gd name="T2" fmla="*/ 2147483647 w 973"/>
              <a:gd name="T3" fmla="*/ 2147483647 h 351"/>
              <a:gd name="T4" fmla="*/ 2147483647 w 973"/>
              <a:gd name="T5" fmla="*/ 0 h 351"/>
              <a:gd name="T6" fmla="*/ 0 60000 65536"/>
              <a:gd name="T7" fmla="*/ 0 60000 65536"/>
              <a:gd name="T8" fmla="*/ 0 60000 65536"/>
              <a:gd name="T9" fmla="*/ 0 w 973"/>
              <a:gd name="T10" fmla="*/ 0 h 351"/>
              <a:gd name="T11" fmla="*/ 973 w 973"/>
              <a:gd name="T12" fmla="*/ 351 h 351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973" h="351">
                <a:moveTo>
                  <a:pt x="0" y="351"/>
                </a:moveTo>
                <a:lnTo>
                  <a:pt x="709" y="351"/>
                </a:lnTo>
                <a:lnTo>
                  <a:pt x="973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7" name="Freeform 66"/>
          <p:cNvSpPr>
            <a:spLocks/>
          </p:cNvSpPr>
          <p:nvPr/>
        </p:nvSpPr>
        <p:spPr bwMode="auto">
          <a:xfrm>
            <a:off x="1863725" y="5099050"/>
            <a:ext cx="1419225" cy="555625"/>
          </a:xfrm>
          <a:custGeom>
            <a:avLst/>
            <a:gdLst>
              <a:gd name="T0" fmla="*/ 0 w 1016"/>
              <a:gd name="T1" fmla="*/ 2147483647 h 397"/>
              <a:gd name="T2" fmla="*/ 2147483647 w 1016"/>
              <a:gd name="T3" fmla="*/ 2147483647 h 397"/>
              <a:gd name="T4" fmla="*/ 2147483647 w 1016"/>
              <a:gd name="T5" fmla="*/ 0 h 397"/>
              <a:gd name="T6" fmla="*/ 0 60000 65536"/>
              <a:gd name="T7" fmla="*/ 0 60000 65536"/>
              <a:gd name="T8" fmla="*/ 0 60000 65536"/>
              <a:gd name="T9" fmla="*/ 0 w 1016"/>
              <a:gd name="T10" fmla="*/ 0 h 397"/>
              <a:gd name="T11" fmla="*/ 1016 w 1016"/>
              <a:gd name="T12" fmla="*/ 397 h 397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016" h="397">
                <a:moveTo>
                  <a:pt x="0" y="397"/>
                </a:moveTo>
                <a:lnTo>
                  <a:pt x="718" y="397"/>
                </a:lnTo>
                <a:lnTo>
                  <a:pt x="1016" y="0"/>
                </a:lnTo>
              </a:path>
            </a:pathLst>
          </a:custGeom>
          <a:noFill/>
          <a:ln w="14288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3778" name="Text Box 67"/>
          <p:cNvSpPr txBox="1">
            <a:spLocks noChangeArrowheads="1"/>
          </p:cNvSpPr>
          <p:nvPr/>
        </p:nvSpPr>
        <p:spPr bwMode="auto">
          <a:xfrm>
            <a:off x="569913" y="3057525"/>
            <a:ext cx="108585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Palatoglossal</a:t>
            </a:r>
          </a:p>
          <a:p>
            <a:pPr eaLnBrk="1" hangingPunct="1"/>
            <a:r>
              <a:rPr lang="en-US" sz="1200" b="1"/>
              <a:t>arch</a:t>
            </a:r>
          </a:p>
        </p:txBody>
      </p:sp>
      <p:sp>
        <p:nvSpPr>
          <p:cNvPr id="73779" name="Text Box 68"/>
          <p:cNvSpPr txBox="1">
            <a:spLocks noChangeArrowheads="1"/>
          </p:cNvSpPr>
          <p:nvPr/>
        </p:nvSpPr>
        <p:spPr bwMode="auto">
          <a:xfrm>
            <a:off x="569913" y="3481388"/>
            <a:ext cx="1379537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Palatopharyngeal</a:t>
            </a:r>
          </a:p>
          <a:p>
            <a:pPr eaLnBrk="1" hangingPunct="1"/>
            <a:r>
              <a:rPr lang="en-US" sz="1200" b="1"/>
              <a:t>arch</a:t>
            </a:r>
          </a:p>
        </p:txBody>
      </p:sp>
      <p:sp>
        <p:nvSpPr>
          <p:cNvPr id="73780" name="Text Box 69"/>
          <p:cNvSpPr txBox="1">
            <a:spLocks noChangeArrowheads="1"/>
          </p:cNvSpPr>
          <p:nvPr/>
        </p:nvSpPr>
        <p:spPr bwMode="auto">
          <a:xfrm>
            <a:off x="4972050" y="5715000"/>
            <a:ext cx="1060450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Inferior labial</a:t>
            </a:r>
          </a:p>
          <a:p>
            <a:pPr eaLnBrk="1" hangingPunct="1"/>
            <a:r>
              <a:rPr lang="en-US" sz="1200" b="1"/>
              <a:t>frenulum</a:t>
            </a:r>
          </a:p>
        </p:txBody>
      </p:sp>
      <p:sp>
        <p:nvSpPr>
          <p:cNvPr id="73781" name="Text Box 70"/>
          <p:cNvSpPr txBox="1">
            <a:spLocks noChangeArrowheads="1"/>
          </p:cNvSpPr>
          <p:nvPr/>
        </p:nvSpPr>
        <p:spPr bwMode="auto">
          <a:xfrm>
            <a:off x="4972050" y="3055938"/>
            <a:ext cx="989013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Hard palate</a:t>
            </a:r>
          </a:p>
          <a:p>
            <a:pPr eaLnBrk="1" hangingPunct="1"/>
            <a:r>
              <a:rPr lang="en-US" sz="1200" b="1"/>
              <a:t>and palatine</a:t>
            </a:r>
          </a:p>
          <a:p>
            <a:pPr eaLnBrk="1" hangingPunct="1"/>
            <a:r>
              <a:rPr lang="en-US" sz="1200" b="1"/>
              <a:t>rugae</a:t>
            </a:r>
          </a:p>
        </p:txBody>
      </p:sp>
      <p:sp>
        <p:nvSpPr>
          <p:cNvPr id="73782" name="Text Box 71"/>
          <p:cNvSpPr txBox="1">
            <a:spLocks noChangeArrowheads="1"/>
          </p:cNvSpPr>
          <p:nvPr/>
        </p:nvSpPr>
        <p:spPr bwMode="auto">
          <a:xfrm>
            <a:off x="4972050" y="2184400"/>
            <a:ext cx="749300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b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Superior</a:t>
            </a:r>
          </a:p>
          <a:p>
            <a:pPr eaLnBrk="1" hangingPunct="1"/>
            <a:r>
              <a:rPr lang="en-US" sz="1200" b="1"/>
              <a:t>labial</a:t>
            </a:r>
          </a:p>
          <a:p>
            <a:pPr eaLnBrk="1" hangingPunct="1"/>
            <a:r>
              <a:rPr lang="en-US" sz="1200" b="1"/>
              <a:t>frenulum</a:t>
            </a:r>
          </a:p>
        </p:txBody>
      </p:sp>
      <p:sp>
        <p:nvSpPr>
          <p:cNvPr id="73783" name="TextBox 24"/>
          <p:cNvSpPr txBox="1">
            <a:spLocks noChangeArrowheads="1"/>
          </p:cNvSpPr>
          <p:nvPr/>
        </p:nvSpPr>
        <p:spPr bwMode="auto">
          <a:xfrm>
            <a:off x="777875" y="1295400"/>
            <a:ext cx="4930775" cy="214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US" sz="800">
                <a:solidFill>
                  <a:srgbClr val="000000"/>
                </a:solidFill>
                <a:cs typeface="Arial" pitchFamily="34" charset="0"/>
              </a:rPr>
              <a:t>Copyright © The McGraw-Hill Companies, Inc. Permission required for reproduction or display.</a:t>
            </a:r>
          </a:p>
        </p:txBody>
      </p:sp>
      <p:sp>
        <p:nvSpPr>
          <p:cNvPr id="73784" name="TextBox 60"/>
          <p:cNvSpPr txBox="1">
            <a:spLocks noChangeArrowheads="1"/>
          </p:cNvSpPr>
          <p:nvPr/>
        </p:nvSpPr>
        <p:spPr bwMode="auto">
          <a:xfrm>
            <a:off x="565150" y="4957763"/>
            <a:ext cx="1049338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/>
            <a:r>
              <a:rPr lang="en-US" sz="1200" b="1"/>
              <a:t>Salivary duct</a:t>
            </a:r>
          </a:p>
          <a:p>
            <a:pPr eaLnBrk="1" hangingPunct="1"/>
            <a:r>
              <a:rPr lang="en-US" sz="1200" b="1"/>
              <a:t>orifices:</a:t>
            </a:r>
          </a:p>
        </p:txBody>
      </p:sp>
    </p:spTree>
    <p:extLst>
      <p:ext uri="{BB962C8B-B14F-4D97-AF65-F5344CB8AC3E}">
        <p14:creationId xmlns:p14="http://schemas.microsoft.com/office/powerpoint/2010/main" val="1587433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2" name="AutoShape 14"/>
          <p:cNvSpPr>
            <a:spLocks noChangeArrowheads="1"/>
          </p:cNvSpPr>
          <p:nvPr/>
        </p:nvSpPr>
        <p:spPr bwMode="auto">
          <a:xfrm>
            <a:off x="228600" y="4343400"/>
            <a:ext cx="1905000" cy="1981200"/>
          </a:xfrm>
          <a:prstGeom prst="flowChartMagneticTape">
            <a:avLst/>
          </a:prstGeom>
          <a:ln>
            <a:headEnd/>
            <a:tailEnd/>
          </a:ln>
          <a:extLst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400" b="1"/>
              <a:t>Lidah </a:t>
            </a:r>
          </a:p>
        </p:txBody>
      </p:sp>
      <p:sp>
        <p:nvSpPr>
          <p:cNvPr id="2063" name="AutoShape 15"/>
          <p:cNvSpPr>
            <a:spLocks noChangeArrowheads="1"/>
          </p:cNvSpPr>
          <p:nvPr/>
        </p:nvSpPr>
        <p:spPr bwMode="auto">
          <a:xfrm>
            <a:off x="228600" y="304800"/>
            <a:ext cx="1905000" cy="1981200"/>
          </a:xfrm>
          <a:prstGeom prst="flowChartMagneticTape">
            <a:avLst/>
          </a:prstGeom>
          <a:ln>
            <a:headEnd/>
            <a:tailEnd/>
          </a:ln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000" b="1"/>
              <a:t>Pipi dan Bibir</a:t>
            </a:r>
            <a:r>
              <a:rPr lang="en-US" b="1"/>
              <a:t> </a:t>
            </a:r>
          </a:p>
        </p:txBody>
      </p:sp>
      <p:sp>
        <p:nvSpPr>
          <p:cNvPr id="2065" name="AutoShape 17"/>
          <p:cNvSpPr>
            <a:spLocks noChangeArrowheads="1"/>
          </p:cNvSpPr>
          <p:nvPr/>
        </p:nvSpPr>
        <p:spPr bwMode="auto">
          <a:xfrm flipH="1">
            <a:off x="7239000" y="4343400"/>
            <a:ext cx="1905000" cy="2057400"/>
          </a:xfrm>
          <a:prstGeom prst="flowChartMagneticTape">
            <a:avLst/>
          </a:prstGeom>
          <a:ln>
            <a:headEnd/>
            <a:tailEnd/>
          </a:ln>
          <a:ex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2000" b="1" dirty="0" err="1"/>
              <a:t>Kelenjar</a:t>
            </a:r>
            <a:r>
              <a:rPr lang="en-US" sz="2000" b="1" dirty="0"/>
              <a:t> </a:t>
            </a:r>
            <a:r>
              <a:rPr lang="en-US" sz="2000" b="1" dirty="0" err="1"/>
              <a:t>Ludah</a:t>
            </a:r>
            <a:endParaRPr lang="en-US" sz="2000" b="1" dirty="0"/>
          </a:p>
        </p:txBody>
      </p:sp>
      <p:sp>
        <p:nvSpPr>
          <p:cNvPr id="2066" name="AutoShape 18"/>
          <p:cNvSpPr>
            <a:spLocks noChangeArrowheads="1"/>
          </p:cNvSpPr>
          <p:nvPr/>
        </p:nvSpPr>
        <p:spPr bwMode="auto">
          <a:xfrm flipH="1">
            <a:off x="7162800" y="228600"/>
            <a:ext cx="1676400" cy="2057400"/>
          </a:xfrm>
          <a:prstGeom prst="flowChartMagneticTape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2400" b="1">
                <a:effectLst>
                  <a:outerShdw blurRad="38100" dist="38100" dir="2700000" algn="tl">
                    <a:srgbClr val="FFFFFF"/>
                  </a:outerShdw>
                </a:effectLst>
              </a:rPr>
              <a:t>Gigi</a:t>
            </a:r>
            <a:r>
              <a:rPr lang="en-US" sz="2400" b="1"/>
              <a:t> </a:t>
            </a:r>
          </a:p>
        </p:txBody>
      </p:sp>
      <p:pic>
        <p:nvPicPr>
          <p:cNvPr id="3078" name="Picture 19" descr="mulu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533400"/>
            <a:ext cx="4648200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9" name="Text Box 20"/>
          <p:cNvSpPr txBox="1">
            <a:spLocks noChangeArrowheads="1"/>
          </p:cNvSpPr>
          <p:nvPr/>
        </p:nvSpPr>
        <p:spPr bwMode="auto">
          <a:xfrm>
            <a:off x="2362200" y="5105400"/>
            <a:ext cx="4572000" cy="779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b="1"/>
              <a:t>Gambar Rongga Mulut </a:t>
            </a:r>
          </a:p>
          <a:p>
            <a:pPr algn="ctr" eaLnBrk="1" hangingPunct="1">
              <a:spcBef>
                <a:spcPct val="50000"/>
              </a:spcBef>
            </a:pPr>
            <a:r>
              <a:rPr lang="en-US" b="1">
                <a:hlinkClick r:id="rId3"/>
              </a:rPr>
              <a:t>http://07oneklikbiologi.wordpress.com/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24732799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2" grpId="0" animBg="1"/>
      <p:bldP spid="2063" grpId="0" animBg="1"/>
      <p:bldP spid="2065" grpId="0" animBg="1"/>
      <p:bldP spid="206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3048000" y="685800"/>
            <a:ext cx="2895600" cy="9144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/>
            <a:r>
              <a:rPr lang="en-US" sz="3200" b="1" dirty="0" err="1">
                <a:solidFill>
                  <a:schemeClr val="tx2"/>
                </a:solidFill>
              </a:rPr>
              <a:t>Pipi</a:t>
            </a:r>
            <a:r>
              <a:rPr lang="en-US" sz="3200" b="1" dirty="0">
                <a:solidFill>
                  <a:schemeClr val="tx2"/>
                </a:solidFill>
              </a:rPr>
              <a:t> </a:t>
            </a:r>
            <a:r>
              <a:rPr lang="en-US" sz="3200" b="1" dirty="0" err="1">
                <a:solidFill>
                  <a:schemeClr val="tx2"/>
                </a:solidFill>
              </a:rPr>
              <a:t>dan</a:t>
            </a:r>
            <a:r>
              <a:rPr lang="en-US" sz="3200" b="1" dirty="0">
                <a:solidFill>
                  <a:schemeClr val="tx2"/>
                </a:solidFill>
              </a:rPr>
              <a:t> </a:t>
            </a:r>
            <a:r>
              <a:rPr lang="en-US" sz="3200" b="1" dirty="0" err="1">
                <a:solidFill>
                  <a:schemeClr val="tx2"/>
                </a:solidFill>
              </a:rPr>
              <a:t>Bibir</a:t>
            </a:r>
            <a:endParaRPr lang="en-US" sz="3200" b="1" dirty="0">
              <a:solidFill>
                <a:schemeClr val="tx2"/>
              </a:solidFill>
            </a:endParaRPr>
          </a:p>
        </p:txBody>
      </p:sp>
      <p:sp>
        <p:nvSpPr>
          <p:cNvPr id="4099" name="Rectangle 5"/>
          <p:cNvSpPr>
            <a:spLocks noChangeArrowheads="1"/>
          </p:cNvSpPr>
          <p:nvPr/>
        </p:nvSpPr>
        <p:spPr bwMode="auto">
          <a:xfrm>
            <a:off x="533400" y="2514600"/>
            <a:ext cx="8001000" cy="2819400"/>
          </a:xfrm>
          <a:prstGeom prst="rect">
            <a:avLst/>
          </a:prstGeom>
          <a:ln>
            <a:headEnd/>
            <a:tailEnd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spcBef>
                <a:spcPct val="20000"/>
              </a:spcBef>
            </a:pPr>
            <a:r>
              <a:rPr lang="en-US" sz="2400" b="1"/>
              <a:t>Mengandung otot-otot yang diperlukan dalam proses </a:t>
            </a:r>
          </a:p>
          <a:p>
            <a:pPr algn="ctr">
              <a:spcBef>
                <a:spcPct val="20000"/>
              </a:spcBef>
            </a:pPr>
            <a:r>
              <a:rPr lang="en-US" sz="2400" b="1"/>
              <a:t>mengunyah dan bicara di sebelah luar, </a:t>
            </a:r>
          </a:p>
          <a:p>
            <a:pPr algn="ctr">
              <a:spcBef>
                <a:spcPct val="20000"/>
              </a:spcBef>
            </a:pPr>
            <a:r>
              <a:rPr lang="en-US" sz="2400" b="1"/>
              <a:t>pipi dan bibir diselaputi oleh kulit (Kurnadi, 2008). </a:t>
            </a:r>
          </a:p>
          <a:p>
            <a:pPr algn="ctr"/>
            <a:endParaRPr lang="en-US" sz="2400" b="1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51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AutoShape 4"/>
          <p:cNvSpPr>
            <a:spLocks noChangeArrowheads="1"/>
          </p:cNvSpPr>
          <p:nvPr/>
        </p:nvSpPr>
        <p:spPr bwMode="auto">
          <a:xfrm>
            <a:off x="457200" y="1676400"/>
            <a:ext cx="3962400" cy="12954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571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000" b="1"/>
              <a:t>Bibir tersusun dari otot rangka </a:t>
            </a:r>
          </a:p>
          <a:p>
            <a:pPr algn="ctr"/>
            <a:r>
              <a:rPr lang="sv-SE" sz="2000" b="1"/>
              <a:t>(Orbikularis mulut) </a:t>
            </a:r>
          </a:p>
          <a:p>
            <a:pPr algn="ctr"/>
            <a:r>
              <a:rPr lang="sv-SE" sz="2000" b="1"/>
              <a:t>dan jaringan ikat. </a:t>
            </a:r>
          </a:p>
        </p:txBody>
      </p:sp>
      <p:sp>
        <p:nvSpPr>
          <p:cNvPr id="5125" name="AutoShape 5"/>
          <p:cNvSpPr>
            <a:spLocks noChangeArrowheads="1"/>
          </p:cNvSpPr>
          <p:nvPr/>
        </p:nvSpPr>
        <p:spPr bwMode="auto">
          <a:xfrm>
            <a:off x="4953000" y="1600200"/>
            <a:ext cx="3962400" cy="12954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571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1600" b="1" dirty="0" smtClean="0"/>
              <a:t>Organ </a:t>
            </a:r>
            <a:r>
              <a:rPr lang="sv-SE" sz="1600" b="1" dirty="0"/>
              <a:t>ini berfungsi untuk </a:t>
            </a:r>
          </a:p>
          <a:p>
            <a:pPr algn="ctr"/>
            <a:r>
              <a:rPr lang="sv-SE" sz="1600" b="1" dirty="0"/>
              <a:t>menerima makanan </a:t>
            </a:r>
            <a:r>
              <a:rPr lang="sv-SE" sz="1600" b="1" dirty="0" smtClean="0"/>
              <a:t>(fungsi pencernaan)</a:t>
            </a:r>
            <a:endParaRPr lang="sv-SE" sz="1600" b="1" dirty="0"/>
          </a:p>
          <a:p>
            <a:pPr algn="ctr"/>
            <a:r>
              <a:rPr lang="sv-SE" sz="1600" b="1" dirty="0"/>
              <a:t>dan produksi </a:t>
            </a:r>
            <a:r>
              <a:rPr lang="sv-SE" sz="1600" b="1" dirty="0" smtClean="0"/>
              <a:t>wicara (fungsi non pencernaan)</a:t>
            </a:r>
            <a:endParaRPr lang="sv-SE" sz="1600" b="1" dirty="0"/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3810000" y="457200"/>
            <a:ext cx="2362200" cy="609600"/>
          </a:xfrm>
          <a:prstGeom prst="rect">
            <a:avLst/>
          </a:prstGeom>
          <a:solidFill>
            <a:srgbClr val="CCFFCC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8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CFFCC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en-US" sz="3200" b="1"/>
              <a:t>BIBIR </a:t>
            </a: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200400" y="3352800"/>
            <a:ext cx="2514600" cy="609600"/>
          </a:xfrm>
          <a:prstGeom prst="rect">
            <a:avLst/>
          </a:prstGeom>
          <a:solidFill>
            <a:srgbClr val="CCFFCC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20099998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CCFFCC"/>
            </a:extrusion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 algn="ctr"/>
            <a:r>
              <a:rPr lang="en-US" sz="3200" b="1"/>
              <a:t>PIPI </a:t>
            </a:r>
          </a:p>
        </p:txBody>
      </p:sp>
      <p:sp>
        <p:nvSpPr>
          <p:cNvPr id="5129" name="AutoShape 9"/>
          <p:cNvSpPr>
            <a:spLocks noChangeArrowheads="1"/>
          </p:cNvSpPr>
          <p:nvPr/>
        </p:nvSpPr>
        <p:spPr bwMode="auto">
          <a:xfrm>
            <a:off x="1981200" y="4419600"/>
            <a:ext cx="5715000" cy="12192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571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000" b="1"/>
              <a:t>Mengandung otot buksinator mastikasi. </a:t>
            </a: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3429000" y="6096000"/>
            <a:ext cx="2609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sv-SE" b="1"/>
              <a:t>(Oneklikbiologi, 2010).</a:t>
            </a:r>
          </a:p>
        </p:txBody>
      </p:sp>
    </p:spTree>
    <p:extLst>
      <p:ext uri="{BB962C8B-B14F-4D97-AF65-F5344CB8AC3E}">
        <p14:creationId xmlns:p14="http://schemas.microsoft.com/office/powerpoint/2010/main" val="82166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7" grpId="0" animBg="1"/>
      <p:bldP spid="5128" grpId="0" animBg="1"/>
      <p:bldP spid="5129" grpId="0" animBg="1"/>
      <p:bldP spid="51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BLOGGER_PHOTO_ID_5499943337500194914" descr="sistempencernaa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00400" cy="297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Oval 8"/>
          <p:cNvSpPr>
            <a:spLocks noChangeArrowheads="1"/>
          </p:cNvSpPr>
          <p:nvPr/>
        </p:nvSpPr>
        <p:spPr bwMode="auto">
          <a:xfrm>
            <a:off x="5867400" y="0"/>
            <a:ext cx="2895600" cy="914400"/>
          </a:xfrm>
          <a:prstGeom prst="ellipse">
            <a:avLst/>
          </a:prstGeom>
          <a:solidFill>
            <a:srgbClr val="CCFFCC"/>
          </a:solidFill>
          <a:ln>
            <a:noFill/>
          </a:ln>
          <a:effectLst>
            <a:prstShdw prst="shdw17" dist="17961" dir="2700000">
              <a:srgbClr val="7A997A"/>
            </a:prstShdw>
          </a:effectLst>
          <a:extLst>
            <a:ext uri="{91240B29-F687-4F45-9708-019B960494DF}">
              <a14:hiddenLine xmlns:a14="http://schemas.microsoft.com/office/drawing/2010/main" w="57150">
                <a:solidFill>
                  <a:schemeClr val="tx1"/>
                </a:solidFill>
                <a:prstDash val="sysDot"/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Posisi Lidah </a:t>
            </a:r>
          </a:p>
        </p:txBody>
      </p:sp>
      <p:sp>
        <p:nvSpPr>
          <p:cNvPr id="6154" name="Oval 10"/>
          <p:cNvSpPr>
            <a:spLocks noChangeArrowheads="1"/>
          </p:cNvSpPr>
          <p:nvPr/>
        </p:nvSpPr>
        <p:spPr bwMode="auto">
          <a:xfrm>
            <a:off x="3352800" y="2743200"/>
            <a:ext cx="2895600" cy="1066800"/>
          </a:xfrm>
          <a:prstGeom prst="ellipse">
            <a:avLst/>
          </a:prstGeom>
          <a:solidFill>
            <a:srgbClr val="CCFFCC"/>
          </a:solidFill>
          <a:ln w="57150">
            <a:solidFill>
              <a:schemeClr val="tx1"/>
            </a:solidFill>
            <a:prstDash val="dashDot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Fungsi Lidah</a:t>
            </a:r>
          </a:p>
        </p:txBody>
      </p:sp>
      <p:sp>
        <p:nvSpPr>
          <p:cNvPr id="6155" name="Rectangle 11"/>
          <p:cNvSpPr>
            <a:spLocks noChangeArrowheads="1"/>
          </p:cNvSpPr>
          <p:nvPr/>
        </p:nvSpPr>
        <p:spPr bwMode="auto">
          <a:xfrm>
            <a:off x="381000" y="3200400"/>
            <a:ext cx="26098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b="1">
                <a:hlinkClick r:id="rId3"/>
              </a:rPr>
              <a:t>Gambar</a:t>
            </a:r>
            <a:r>
              <a:rPr lang="en-US" b="1"/>
              <a:t> 1.2 Lidah</a:t>
            </a:r>
          </a:p>
          <a:p>
            <a:pPr algn="ctr"/>
            <a:r>
              <a:rPr lang="en-US" b="1"/>
              <a:t>(Oneklikbiologi, 2010).</a:t>
            </a:r>
          </a:p>
        </p:txBody>
      </p:sp>
      <p:sp>
        <p:nvSpPr>
          <p:cNvPr id="6157" name="AutoShape 13"/>
          <p:cNvSpPr>
            <a:spLocks noChangeArrowheads="1"/>
          </p:cNvSpPr>
          <p:nvPr/>
        </p:nvSpPr>
        <p:spPr bwMode="auto">
          <a:xfrm rot="10800000">
            <a:off x="3200400" y="1066800"/>
            <a:ext cx="5943600" cy="1371600"/>
          </a:xfrm>
          <a:prstGeom prst="homePlate">
            <a:avLst>
              <a:gd name="adj" fmla="val 108333"/>
            </a:avLst>
          </a:prstGeom>
          <a:solidFill>
            <a:srgbClr val="CCFFCC"/>
          </a:solidFill>
          <a:ln w="76200" cap="rnd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/>
            <a:r>
              <a:rPr lang="sv-SE" b="1"/>
              <a:t>membentuk lantai dari </a:t>
            </a:r>
          </a:p>
          <a:p>
            <a:pPr algn="ctr"/>
            <a:r>
              <a:rPr lang="sv-SE" b="1"/>
              <a:t>rongga mulut. </a:t>
            </a:r>
          </a:p>
          <a:p>
            <a:pPr algn="ctr"/>
            <a:r>
              <a:rPr lang="sv-SE" b="1"/>
              <a:t>Di sebelah belakang, otot-otot lidah </a:t>
            </a:r>
          </a:p>
          <a:p>
            <a:pPr algn="ctr"/>
            <a:r>
              <a:rPr lang="sv-SE" b="1"/>
              <a:t>melekat pada tulang hioid (Kurnadi, 2008)</a:t>
            </a:r>
            <a:r>
              <a:rPr lang="en-US"/>
              <a:t> </a:t>
            </a:r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0" y="3962400"/>
            <a:ext cx="9144000" cy="2590800"/>
          </a:xfrm>
          <a:prstGeom prst="upArrowCallout">
            <a:avLst>
              <a:gd name="adj1" fmla="val 88235"/>
              <a:gd name="adj2" fmla="val 88235"/>
              <a:gd name="adj3" fmla="val 16667"/>
              <a:gd name="adj4" fmla="val 66667"/>
            </a:avLst>
          </a:prstGeom>
          <a:solidFill>
            <a:srgbClr val="CCFFCC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lvl="1">
              <a:buFontTx/>
              <a:buChar char="•"/>
            </a:pPr>
            <a:r>
              <a:rPr lang="sv-SE" b="1"/>
              <a:t>Mengatur letak makanan saat dikunyah.</a:t>
            </a:r>
          </a:p>
          <a:p>
            <a:pPr lvl="1">
              <a:buFontTx/>
              <a:buChar char="•"/>
            </a:pPr>
            <a:r>
              <a:rPr lang="en-US" b="1"/>
              <a:t>Membantu menelan makanan.</a:t>
            </a:r>
          </a:p>
          <a:p>
            <a:pPr lvl="1">
              <a:buFontTx/>
              <a:buChar char="•"/>
            </a:pPr>
            <a:r>
              <a:rPr lang="en-US" b="1"/>
              <a:t>Mengecap rasa makanan (Oneklikbiologi, 2010).</a:t>
            </a:r>
          </a:p>
          <a:p>
            <a:pPr lvl="1">
              <a:buFontTx/>
              <a:buChar char="•"/>
            </a:pPr>
            <a:r>
              <a:rPr lang="sv-SE" b="1"/>
              <a:t>Mengaduk makanan yang dikunyah</a:t>
            </a:r>
          </a:p>
          <a:p>
            <a:pPr lvl="1">
              <a:buFontTx/>
              <a:buChar char="•"/>
            </a:pPr>
            <a:r>
              <a:rPr lang="sv-SE" b="1"/>
              <a:t>Mengontrol suara dan dalam mengucapkan kata-kata (Ali, 2007)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454043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1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1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animBg="1"/>
      <p:bldP spid="6154" grpId="0" animBg="1"/>
      <p:bldP spid="6157" grpId="0" animBg="1"/>
      <p:bldP spid="61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Oval 4"/>
          <p:cNvSpPr>
            <a:spLocks noChangeArrowheads="1"/>
          </p:cNvSpPr>
          <p:nvPr/>
        </p:nvSpPr>
        <p:spPr bwMode="auto">
          <a:xfrm>
            <a:off x="304800" y="457200"/>
            <a:ext cx="6248400" cy="1066800"/>
          </a:xfrm>
          <a:prstGeom prst="ellipse">
            <a:avLst/>
          </a:prstGeom>
          <a:solidFill>
            <a:srgbClr val="CCFFCC"/>
          </a:solidFill>
          <a:ln w="3810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Permukaan  Lidah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304800" y="2133600"/>
            <a:ext cx="1905000" cy="838200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Filiformis</a:t>
            </a:r>
            <a:r>
              <a:rPr lang="en-US" sz="2400" b="1"/>
              <a:t> </a:t>
            </a:r>
          </a:p>
        </p:txBody>
      </p:sp>
      <p:sp>
        <p:nvSpPr>
          <p:cNvPr id="7172" name="AutoShape 7"/>
          <p:cNvSpPr>
            <a:spLocks noChangeArrowheads="1"/>
          </p:cNvSpPr>
          <p:nvPr/>
        </p:nvSpPr>
        <p:spPr bwMode="auto">
          <a:xfrm>
            <a:off x="2514600" y="2133600"/>
            <a:ext cx="1905000" cy="838200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Fungiformis</a:t>
            </a:r>
            <a:r>
              <a:rPr lang="en-US"/>
              <a:t> </a:t>
            </a:r>
          </a:p>
        </p:txBody>
      </p:sp>
      <p:sp>
        <p:nvSpPr>
          <p:cNvPr id="7173" name="AutoShape 8"/>
          <p:cNvSpPr>
            <a:spLocks noChangeArrowheads="1"/>
          </p:cNvSpPr>
          <p:nvPr/>
        </p:nvSpPr>
        <p:spPr bwMode="auto">
          <a:xfrm>
            <a:off x="4724400" y="2133600"/>
            <a:ext cx="1905000" cy="838200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Foliatel</a:t>
            </a:r>
            <a:endParaRPr lang="en-US" sz="2400" b="1"/>
          </a:p>
        </p:txBody>
      </p:sp>
      <p:sp>
        <p:nvSpPr>
          <p:cNvPr id="7174" name="AutoShape 9"/>
          <p:cNvSpPr>
            <a:spLocks noChangeArrowheads="1"/>
          </p:cNvSpPr>
          <p:nvPr/>
        </p:nvSpPr>
        <p:spPr bwMode="auto">
          <a:xfrm>
            <a:off x="6858000" y="2133600"/>
            <a:ext cx="2057400" cy="838200"/>
          </a:xfrm>
          <a:prstGeom prst="flowChartAlternateProcess">
            <a:avLst/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Circumfalate</a:t>
            </a:r>
            <a:r>
              <a:rPr lang="en-US" sz="2400" b="1"/>
              <a:t> 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1371600" y="1524000"/>
            <a:ext cx="2057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8196" idx="4"/>
          </p:cNvCxnSpPr>
          <p:nvPr/>
        </p:nvCxnSpPr>
        <p:spPr>
          <a:xfrm>
            <a:off x="3429000" y="1524000"/>
            <a:ext cx="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8196" idx="4"/>
          </p:cNvCxnSpPr>
          <p:nvPr/>
        </p:nvCxnSpPr>
        <p:spPr>
          <a:xfrm>
            <a:off x="3429000" y="1524000"/>
            <a:ext cx="2057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>
            <a:stCxn id="8196" idx="4"/>
          </p:cNvCxnSpPr>
          <p:nvPr/>
        </p:nvCxnSpPr>
        <p:spPr>
          <a:xfrm>
            <a:off x="3429000" y="1524000"/>
            <a:ext cx="4343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4104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nimBg="1"/>
      <p:bldP spid="819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 err="1" smtClean="0">
                <a:solidFill>
                  <a:srgbClr val="7030A0"/>
                </a:solidFill>
              </a:rPr>
              <a:t>Lidah</a:t>
            </a:r>
            <a:r>
              <a:rPr lang="en-US" sz="2800" dirty="0" smtClean="0">
                <a:solidFill>
                  <a:srgbClr val="7030A0"/>
                </a:solidFill>
              </a:rPr>
              <a:t> 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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dapat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membedakan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sensasi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 rasa (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asin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,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asam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,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manis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,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pahit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sym typeface="Wingdings" pitchFamily="2" charset="2"/>
              </a:rPr>
              <a:t>dan</a:t>
            </a:r>
            <a:r>
              <a:rPr lang="en-US" sz="2800" dirty="0" smtClean="0">
                <a:solidFill>
                  <a:srgbClr val="7030A0"/>
                </a:solidFill>
                <a:sym typeface="Wingdings" pitchFamily="2" charset="2"/>
              </a:rPr>
              <a:t> umami)</a:t>
            </a:r>
            <a:endParaRPr lang="en-US" sz="2800" dirty="0">
              <a:solidFill>
                <a:srgbClr val="7030A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RASA ASIN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Dirangsang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kimia</a:t>
            </a:r>
            <a:r>
              <a:rPr lang="en-US" dirty="0" smtClean="0"/>
              <a:t> (</a:t>
            </a:r>
            <a:r>
              <a:rPr lang="en-US" dirty="0" err="1" smtClean="0"/>
              <a:t>NaCl</a:t>
            </a:r>
            <a:r>
              <a:rPr lang="en-US" dirty="0" smtClean="0"/>
              <a:t>)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dapur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Masuknya</a:t>
            </a:r>
            <a:r>
              <a:rPr lang="en-US" dirty="0" smtClean="0"/>
              <a:t> ion Na+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saluran</a:t>
            </a:r>
            <a:r>
              <a:rPr lang="en-US" dirty="0" smtClean="0"/>
              <a:t> Na+ di </a:t>
            </a:r>
            <a:r>
              <a:rPr lang="en-US" dirty="0" err="1" smtClean="0"/>
              <a:t>membran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reseptor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menyebabkan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depolarisasi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reseptor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sebagai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respons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terhadap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garam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RASA ASAM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sz="2000" dirty="0" err="1" smtClean="0"/>
              <a:t>Disebabkan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 </a:t>
            </a:r>
            <a:r>
              <a:rPr lang="en-US" sz="2000" dirty="0" err="1" smtClean="0"/>
              <a:t>kimia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mengandung</a:t>
            </a:r>
            <a:r>
              <a:rPr lang="en-US" sz="2000" dirty="0" smtClean="0"/>
              <a:t> ion </a:t>
            </a:r>
            <a:r>
              <a:rPr lang="en-US" sz="2000" dirty="0" err="1" smtClean="0"/>
              <a:t>bebas</a:t>
            </a:r>
            <a:r>
              <a:rPr lang="en-US" sz="2000" dirty="0" smtClean="0"/>
              <a:t> H+ (</a:t>
            </a:r>
            <a:r>
              <a:rPr lang="en-US" sz="2000" dirty="0" err="1" smtClean="0"/>
              <a:t>hidrogen</a:t>
            </a:r>
            <a:r>
              <a:rPr lang="en-US" sz="2000" dirty="0" smtClean="0"/>
              <a:t>). </a:t>
            </a:r>
            <a:r>
              <a:rPr lang="en-US" sz="2000" dirty="0" err="1" smtClean="0"/>
              <a:t>Cth</a:t>
            </a:r>
            <a:r>
              <a:rPr lang="en-US" sz="2000" dirty="0" smtClean="0"/>
              <a:t> : as. </a:t>
            </a:r>
            <a:r>
              <a:rPr lang="en-US" sz="2000" dirty="0" err="1" smtClean="0"/>
              <a:t>Sitrat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lemon (</a:t>
            </a:r>
            <a:r>
              <a:rPr lang="en-US" sz="2000" dirty="0" err="1" smtClean="0"/>
              <a:t>penyebab</a:t>
            </a:r>
            <a:r>
              <a:rPr lang="en-US" sz="2000" dirty="0" smtClean="0"/>
              <a:t> </a:t>
            </a:r>
            <a:r>
              <a:rPr lang="en-US" sz="2000" dirty="0" err="1" smtClean="0"/>
              <a:t>buah</a:t>
            </a:r>
            <a:r>
              <a:rPr lang="en-US" sz="2000" dirty="0" smtClean="0"/>
              <a:t> </a:t>
            </a:r>
            <a:r>
              <a:rPr lang="en-US" sz="2000" dirty="0" err="1" smtClean="0"/>
              <a:t>terasa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)</a:t>
            </a:r>
          </a:p>
          <a:p>
            <a:r>
              <a:rPr lang="en-US" sz="2000" dirty="0" err="1" smtClean="0"/>
              <a:t>Depolarisasi</a:t>
            </a:r>
            <a:r>
              <a:rPr lang="en-US" sz="2000" dirty="0" smtClean="0"/>
              <a:t> </a:t>
            </a: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resptor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 </a:t>
            </a:r>
            <a:r>
              <a:rPr lang="en-US" sz="2000" dirty="0" err="1" smtClean="0"/>
              <a:t>terjadi</a:t>
            </a:r>
            <a:r>
              <a:rPr lang="en-US" sz="2000" dirty="0" smtClean="0"/>
              <a:t> </a:t>
            </a:r>
            <a:r>
              <a:rPr lang="en-US" sz="2000" dirty="0" err="1" smtClean="0"/>
              <a:t>karena</a:t>
            </a:r>
            <a:r>
              <a:rPr lang="en-US" sz="2000" dirty="0" smtClean="0"/>
              <a:t> H+ </a:t>
            </a:r>
            <a:r>
              <a:rPr lang="en-US" sz="2000" dirty="0" err="1" smtClean="0"/>
              <a:t>menghambat</a:t>
            </a:r>
            <a:r>
              <a:rPr lang="en-US" sz="2000" dirty="0" smtClean="0"/>
              <a:t> </a:t>
            </a:r>
            <a:r>
              <a:rPr lang="en-US" sz="2000" dirty="0" err="1" smtClean="0"/>
              <a:t>saluran</a:t>
            </a:r>
            <a:r>
              <a:rPr lang="en-US" sz="2000" dirty="0" smtClean="0"/>
              <a:t> K+ di </a:t>
            </a:r>
            <a:r>
              <a:rPr lang="en-US" sz="2000" dirty="0" err="1" smtClean="0"/>
              <a:t>membran</a:t>
            </a:r>
            <a:r>
              <a:rPr lang="en-US" sz="2000" dirty="0" smtClean="0"/>
              <a:t> </a:t>
            </a: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reseptor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perpindahan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pasif</a:t>
            </a:r>
            <a:r>
              <a:rPr lang="en-US" sz="2000" dirty="0" smtClean="0">
                <a:sym typeface="Wingdings" pitchFamily="2" charset="2"/>
              </a:rPr>
              <a:t> ion K+ </a:t>
            </a:r>
            <a:r>
              <a:rPr lang="en-US" sz="2000" dirty="0" err="1" smtClean="0">
                <a:sym typeface="Wingdings" pitchFamily="2" charset="2"/>
              </a:rPr>
              <a:t>ke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luar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depolarisasi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potensial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reseptor</a:t>
            </a:r>
            <a:endParaRPr lang="en-US" sz="20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01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33400"/>
            <a:ext cx="4040188" cy="6397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RASA MANIS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295400"/>
            <a:ext cx="4040188" cy="41910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err="1" smtClean="0"/>
              <a:t>Dipicu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konfigurasi</a:t>
            </a:r>
            <a:r>
              <a:rPr lang="en-US" dirty="0" smtClean="0"/>
              <a:t> </a:t>
            </a:r>
            <a:r>
              <a:rPr lang="en-US" dirty="0" err="1" smtClean="0"/>
              <a:t>glukosa</a:t>
            </a:r>
            <a:endParaRPr lang="en-US" dirty="0" smtClean="0"/>
          </a:p>
          <a:p>
            <a:r>
              <a:rPr lang="en-US" dirty="0" err="1" smtClean="0"/>
              <a:t>Pengikatan</a:t>
            </a:r>
            <a:r>
              <a:rPr lang="en-US" dirty="0" smtClean="0"/>
              <a:t> </a:t>
            </a:r>
            <a:r>
              <a:rPr lang="en-US" dirty="0" err="1" smtClean="0"/>
              <a:t>glukosa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reseptor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kecap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dirty="0" err="1" smtClean="0">
                <a:sym typeface="Wingdings" pitchFamily="2" charset="2"/>
              </a:rPr>
              <a:t>mengaktifkan</a:t>
            </a:r>
            <a:r>
              <a:rPr lang="en-US" dirty="0" smtClean="0">
                <a:sym typeface="Wingdings" pitchFamily="2" charset="2"/>
              </a:rPr>
              <a:t> protein G  </a:t>
            </a:r>
            <a:r>
              <a:rPr lang="en-US" dirty="0" err="1" smtClean="0">
                <a:sym typeface="Wingdings" pitchFamily="2" charset="2"/>
              </a:rPr>
              <a:t>mengaktifkan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jalur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pembawa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kedua</a:t>
            </a:r>
            <a:r>
              <a:rPr lang="en-US" dirty="0" smtClean="0">
                <a:sym typeface="Wingdings" pitchFamily="2" charset="2"/>
              </a:rPr>
              <a:t> CAMP di </a:t>
            </a:r>
            <a:r>
              <a:rPr lang="en-US" dirty="0" err="1" smtClean="0">
                <a:sym typeface="Wingdings" pitchFamily="2" charset="2"/>
              </a:rPr>
              <a:t>sel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kecap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penyumbatan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saluran</a:t>
            </a:r>
            <a:r>
              <a:rPr lang="en-US" dirty="0" smtClean="0">
                <a:sym typeface="Wingdings" pitchFamily="2" charset="2"/>
              </a:rPr>
              <a:t> K+ di </a:t>
            </a:r>
            <a:r>
              <a:rPr lang="en-US" dirty="0" err="1" smtClean="0">
                <a:sym typeface="Wingdings" pitchFamily="2" charset="2"/>
              </a:rPr>
              <a:t>membran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reseptor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depolarisasi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reseptor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533400"/>
            <a:ext cx="4041775" cy="63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RASA PAHIT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2000" y="1295400"/>
            <a:ext cx="4041775" cy="4191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dirty="0" err="1" smtClean="0"/>
              <a:t>Cth</a:t>
            </a:r>
            <a:r>
              <a:rPr lang="en-US" dirty="0" smtClean="0"/>
              <a:t> : alkaloid (</a:t>
            </a:r>
            <a:r>
              <a:rPr lang="en-US" dirty="0" err="1" smtClean="0"/>
              <a:t>kafein</a:t>
            </a:r>
            <a:r>
              <a:rPr lang="en-US" dirty="0" smtClean="0"/>
              <a:t>, </a:t>
            </a:r>
            <a:r>
              <a:rPr lang="en-US" dirty="0" err="1" smtClean="0"/>
              <a:t>nikotin</a:t>
            </a:r>
            <a:r>
              <a:rPr lang="en-US" dirty="0" smtClean="0"/>
              <a:t>, </a:t>
            </a:r>
            <a:r>
              <a:rPr lang="en-US" dirty="0" err="1" smtClean="0"/>
              <a:t>morfin</a:t>
            </a:r>
            <a:r>
              <a:rPr lang="en-US" dirty="0" smtClean="0"/>
              <a:t>)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beracun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menimbulkan</a:t>
            </a:r>
            <a:r>
              <a:rPr lang="en-US" dirty="0" smtClean="0"/>
              <a:t> rasa </a:t>
            </a:r>
            <a:r>
              <a:rPr lang="en-US" dirty="0" err="1" smtClean="0"/>
              <a:t>pahit</a:t>
            </a:r>
            <a:endParaRPr lang="en-US" dirty="0" smtClean="0"/>
          </a:p>
          <a:p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reseptor</a:t>
            </a:r>
            <a:r>
              <a:rPr lang="en-US" dirty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reseptor</a:t>
            </a:r>
            <a:r>
              <a:rPr lang="en-US" dirty="0" smtClean="0"/>
              <a:t> </a:t>
            </a:r>
            <a:r>
              <a:rPr lang="en-US" dirty="0" err="1" smtClean="0"/>
              <a:t>pahit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protein G </a:t>
            </a:r>
            <a:r>
              <a:rPr lang="en-US" dirty="0" err="1" smtClean="0">
                <a:sym typeface="Wingdings" pitchFamily="2" charset="2"/>
              </a:rPr>
              <a:t>dlm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pengecapan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memicu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jalir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pembawa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pesan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kedua</a:t>
            </a:r>
            <a:r>
              <a:rPr lang="en-US" dirty="0" smtClean="0">
                <a:sym typeface="Wingdings" pitchFamily="2" charset="2"/>
              </a:rPr>
              <a:t> di </a:t>
            </a:r>
            <a:r>
              <a:rPr lang="en-US" dirty="0" err="1" smtClean="0">
                <a:sym typeface="Wingdings" pitchFamily="2" charset="2"/>
              </a:rPr>
              <a:t>sel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pengecap</a:t>
            </a:r>
            <a:r>
              <a:rPr lang="en-US" dirty="0" smtClean="0">
                <a:sym typeface="Wingdings" pitchFamily="2" charset="2"/>
              </a:rPr>
              <a:t>  </a:t>
            </a:r>
            <a:r>
              <a:rPr lang="en-US" dirty="0" err="1" smtClean="0">
                <a:sym typeface="Wingdings" pitchFamily="2" charset="2"/>
              </a:rPr>
              <a:t>terasa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sinyal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pahit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878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3008313" cy="5207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smtClean="0"/>
              <a:t>RASA UMAMI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800"/>
            <a:ext cx="5111750" cy="467836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err="1" smtClean="0"/>
              <a:t>Glutamat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err="1" smtClean="0">
                <a:sym typeface="Wingdings" pitchFamily="2" charset="2"/>
              </a:rPr>
              <a:t>berikatan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dengan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reseptor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terkait</a:t>
            </a:r>
            <a:r>
              <a:rPr lang="en-US" sz="2400" dirty="0" smtClean="0">
                <a:sym typeface="Wingdings" pitchFamily="2" charset="2"/>
              </a:rPr>
              <a:t> protein G  </a:t>
            </a:r>
            <a:r>
              <a:rPr lang="en-US" sz="2400" dirty="0" err="1" smtClean="0">
                <a:sym typeface="Wingdings" pitchFamily="2" charset="2"/>
              </a:rPr>
              <a:t>mengaktifkan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jalur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pembawa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pesan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kedua</a:t>
            </a:r>
            <a:r>
              <a:rPr lang="en-US" sz="2400" dirty="0" smtClean="0">
                <a:sym typeface="Wingdings" pitchFamily="2" charset="2"/>
              </a:rPr>
              <a:t>  </a:t>
            </a:r>
            <a:r>
              <a:rPr lang="en-US" sz="2400" dirty="0" err="1" smtClean="0">
                <a:sym typeface="Wingdings" pitchFamily="2" charset="2"/>
              </a:rPr>
              <a:t>jalur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ini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berperan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untuk</a:t>
            </a:r>
            <a:r>
              <a:rPr lang="en-US" sz="2400" dirty="0" smtClean="0">
                <a:sym typeface="Wingdings" pitchFamily="2" charset="2"/>
              </a:rPr>
              <a:t> rasa </a:t>
            </a:r>
            <a:r>
              <a:rPr lang="en-US" sz="2400" dirty="0" err="1" smtClean="0">
                <a:sym typeface="Wingdings" pitchFamily="2" charset="2"/>
              </a:rPr>
              <a:t>khas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penyedap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makanan</a:t>
            </a:r>
            <a:r>
              <a:rPr lang="en-US" sz="2400" dirty="0" smtClean="0">
                <a:sym typeface="Wingdings" pitchFamily="2" charset="2"/>
              </a:rPr>
              <a:t> (MSG) yang </a:t>
            </a:r>
            <a:r>
              <a:rPr lang="en-US" sz="2400" dirty="0" err="1" smtClean="0">
                <a:sym typeface="Wingdings" pitchFamily="2" charset="2"/>
              </a:rPr>
              <a:t>banyak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digunakan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dalam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hidangan</a:t>
            </a:r>
            <a:r>
              <a:rPr lang="en-US" sz="2400" dirty="0" smtClean="0">
                <a:sym typeface="Wingdings" pitchFamily="2" charset="2"/>
              </a:rPr>
              <a:t> </a:t>
            </a:r>
            <a:r>
              <a:rPr lang="en-US" sz="2400" dirty="0" err="1" smtClean="0">
                <a:sym typeface="Wingdings" pitchFamily="2" charset="2"/>
              </a:rPr>
              <a:t>dari</a:t>
            </a:r>
            <a:r>
              <a:rPr lang="en-US" sz="2400" dirty="0" smtClean="0">
                <a:sym typeface="Wingdings" pitchFamily="2" charset="2"/>
              </a:rPr>
              <a:t> Asia</a:t>
            </a:r>
            <a:endParaRPr lang="en-US" sz="24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400" dirty="0" err="1" smtClean="0"/>
              <a:t>Diketahui</a:t>
            </a:r>
            <a:r>
              <a:rPr lang="en-US" sz="2400" dirty="0" smtClean="0"/>
              <a:t> </a:t>
            </a:r>
            <a:r>
              <a:rPr lang="en-US" sz="2400" dirty="0" err="1" smtClean="0"/>
              <a:t>pertama</a:t>
            </a:r>
            <a:r>
              <a:rPr lang="en-US" sz="2400" dirty="0" smtClean="0"/>
              <a:t> kali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peneliti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</a:t>
            </a:r>
            <a:r>
              <a:rPr lang="en-US" sz="2400" dirty="0" err="1" smtClean="0"/>
              <a:t>Jepang</a:t>
            </a:r>
            <a:r>
              <a:rPr lang="en-US" sz="2400" dirty="0" smtClean="0"/>
              <a:t> </a:t>
            </a:r>
            <a:r>
              <a:rPr lang="en-US" sz="2400" dirty="0" err="1" smtClean="0"/>
              <a:t>bernama</a:t>
            </a:r>
            <a:r>
              <a:rPr lang="en-US" sz="2400" dirty="0" smtClean="0"/>
              <a:t> Umami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400" dirty="0" err="1" smtClean="0"/>
              <a:t>Dipicu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asam-asam</a:t>
            </a:r>
            <a:r>
              <a:rPr lang="en-US" sz="2400" dirty="0" smtClean="0"/>
              <a:t> amino, </a:t>
            </a:r>
            <a:r>
              <a:rPr lang="en-US" sz="2400" dirty="0" err="1" smtClean="0"/>
              <a:t>khususnya</a:t>
            </a:r>
            <a:r>
              <a:rPr lang="en-US" sz="2400" dirty="0" smtClean="0"/>
              <a:t> </a:t>
            </a:r>
            <a:r>
              <a:rPr lang="en-US" sz="2400" dirty="0" err="1" smtClean="0"/>
              <a:t>glutamat</a:t>
            </a:r>
            <a:r>
              <a:rPr lang="en-US" sz="2400" dirty="0" smtClean="0"/>
              <a:t>. </a:t>
            </a:r>
            <a:r>
              <a:rPr lang="en-US" sz="2400" dirty="0" err="1" smtClean="0"/>
              <a:t>Cth</a:t>
            </a:r>
            <a:r>
              <a:rPr lang="en-US" sz="2400" dirty="0" smtClean="0"/>
              <a:t> : </a:t>
            </a:r>
            <a:r>
              <a:rPr lang="en-US" sz="2400" dirty="0" err="1" smtClean="0"/>
              <a:t>pada</a:t>
            </a:r>
            <a:r>
              <a:rPr lang="en-US" sz="2400" dirty="0" smtClean="0"/>
              <a:t> </a:t>
            </a:r>
            <a:r>
              <a:rPr lang="en-US" sz="2400" dirty="0" err="1" smtClean="0"/>
              <a:t>daging</a:t>
            </a:r>
            <a:r>
              <a:rPr lang="en-US" sz="2400" dirty="0" smtClean="0"/>
              <a:t> </a:t>
            </a:r>
            <a:r>
              <a:rPr lang="en-US" sz="2400" dirty="0" smtClean="0">
                <a:sym typeface="Wingdings" pitchFamily="2" charset="2"/>
              </a:rPr>
              <a:t> kaya protein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950685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AutoShape 6"/>
          <p:cNvSpPr>
            <a:spLocks noChangeArrowheads="1"/>
          </p:cNvSpPr>
          <p:nvPr/>
        </p:nvSpPr>
        <p:spPr bwMode="auto">
          <a:xfrm>
            <a:off x="2590800" y="381000"/>
            <a:ext cx="1295400" cy="762000"/>
          </a:xfrm>
          <a:prstGeom prst="flowChartAlternateProcess">
            <a:avLst/>
          </a:prstGeom>
          <a:solidFill>
            <a:srgbClr val="CCFFCC"/>
          </a:solidFill>
          <a:ln w="76200">
            <a:solidFill>
              <a:schemeClr val="tx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GIGI </a:t>
            </a:r>
          </a:p>
        </p:txBody>
      </p:sp>
      <p:pic>
        <p:nvPicPr>
          <p:cNvPr id="7175" name="Picture 7" descr="anatomi_gigi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676400"/>
            <a:ext cx="5791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14350" y="5867400"/>
            <a:ext cx="462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sv-SE" b="1"/>
              <a:t>Gambar Gigi </a:t>
            </a:r>
          </a:p>
          <a:p>
            <a:pPr algn="ctr"/>
            <a:r>
              <a:rPr lang="en-US">
                <a:hlinkClick r:id="rId3"/>
              </a:rPr>
              <a:t>http://07oneklikbiologi.wordpress.com/,2010</a:t>
            </a:r>
            <a:endParaRPr lang="sv-SE"/>
          </a:p>
        </p:txBody>
      </p:sp>
      <p:sp>
        <p:nvSpPr>
          <p:cNvPr id="7177" name="AutoShape 9"/>
          <p:cNvSpPr>
            <a:spLocks noChangeArrowheads="1"/>
          </p:cNvSpPr>
          <p:nvPr/>
        </p:nvSpPr>
        <p:spPr bwMode="auto">
          <a:xfrm>
            <a:off x="5867400" y="685800"/>
            <a:ext cx="2362200" cy="762000"/>
          </a:xfrm>
          <a:prstGeom prst="flowChartAlternateProcess">
            <a:avLst/>
          </a:prstGeom>
          <a:solidFill>
            <a:srgbClr val="003300"/>
          </a:solidFill>
          <a:ln w="57150" cap="rnd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Letak GIGI</a:t>
            </a:r>
            <a:r>
              <a:rPr lang="en-US" sz="2400" b="1"/>
              <a:t> </a:t>
            </a:r>
          </a:p>
        </p:txBody>
      </p:sp>
      <p:sp>
        <p:nvSpPr>
          <p:cNvPr id="7178" name="AutoShape 10"/>
          <p:cNvSpPr>
            <a:spLocks noChangeArrowheads="1"/>
          </p:cNvSpPr>
          <p:nvPr/>
        </p:nvSpPr>
        <p:spPr bwMode="auto">
          <a:xfrm>
            <a:off x="5943600" y="1828800"/>
            <a:ext cx="2362200" cy="762000"/>
          </a:xfrm>
          <a:prstGeom prst="flowChartAlternateProcess">
            <a:avLst/>
          </a:prstGeom>
          <a:solidFill>
            <a:srgbClr val="008000"/>
          </a:solidFill>
          <a:ln w="38100">
            <a:solidFill>
              <a:schemeClr val="bg1"/>
            </a:solidFill>
            <a:prstDash val="sys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Ciri</a:t>
            </a:r>
            <a:r>
              <a:rPr lang="en-US" sz="2400" b="1" dirty="0">
                <a:solidFill>
                  <a:schemeClr val="bg1"/>
                </a:solidFill>
              </a:rPr>
              <a:t>  GIGI</a:t>
            </a:r>
            <a:r>
              <a:rPr lang="en-US" sz="2400" b="1" dirty="0"/>
              <a:t> </a:t>
            </a:r>
          </a:p>
        </p:txBody>
      </p:sp>
      <p:sp>
        <p:nvSpPr>
          <p:cNvPr id="7179" name="AutoShape 11"/>
          <p:cNvSpPr>
            <a:spLocks noChangeArrowheads="1"/>
          </p:cNvSpPr>
          <p:nvPr/>
        </p:nvSpPr>
        <p:spPr bwMode="auto">
          <a:xfrm>
            <a:off x="5638800" y="2971800"/>
            <a:ext cx="2971800" cy="1371600"/>
          </a:xfrm>
          <a:prstGeom prst="flowChartAlternateProcess">
            <a:avLst/>
          </a:prstGeom>
          <a:solidFill>
            <a:srgbClr val="339966"/>
          </a:solidFill>
          <a:ln w="57150">
            <a:solidFill>
              <a:schemeClr val="bg1"/>
            </a:solidFill>
            <a:prstDash val="dash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Klasifikasi  GIGI </a:t>
            </a: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Berdasarkan</a:t>
            </a:r>
          </a:p>
          <a:p>
            <a:pPr algn="ctr"/>
            <a:r>
              <a:rPr lang="en-US" sz="2400" b="1">
                <a:solidFill>
                  <a:schemeClr val="bg1"/>
                </a:solidFill>
              </a:rPr>
              <a:t> Komposisi Gigi  </a:t>
            </a:r>
          </a:p>
        </p:txBody>
      </p:sp>
      <p:sp>
        <p:nvSpPr>
          <p:cNvPr id="7180" name="AutoShape 12"/>
          <p:cNvSpPr>
            <a:spLocks noChangeArrowheads="1"/>
          </p:cNvSpPr>
          <p:nvPr/>
        </p:nvSpPr>
        <p:spPr bwMode="auto">
          <a:xfrm>
            <a:off x="6096000" y="4572000"/>
            <a:ext cx="2362200" cy="762000"/>
          </a:xfrm>
          <a:prstGeom prst="flowChartAlternateProcess">
            <a:avLst/>
          </a:prstGeom>
          <a:solidFill>
            <a:srgbClr val="CCFFCC"/>
          </a:solidFill>
          <a:ln w="57150">
            <a:solidFill>
              <a:srgbClr val="00FF00"/>
            </a:solidFill>
            <a:prstDash val="dash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Bagian-Bagian</a:t>
            </a:r>
          </a:p>
          <a:p>
            <a:pPr algn="ctr"/>
            <a:r>
              <a:rPr lang="en-US" sz="2400" b="1"/>
              <a:t>  GIGI </a:t>
            </a:r>
          </a:p>
        </p:txBody>
      </p:sp>
      <p:sp>
        <p:nvSpPr>
          <p:cNvPr id="7181" name="AutoShape 13"/>
          <p:cNvSpPr>
            <a:spLocks noChangeArrowheads="1"/>
          </p:cNvSpPr>
          <p:nvPr/>
        </p:nvSpPr>
        <p:spPr bwMode="auto">
          <a:xfrm>
            <a:off x="6096000" y="5638800"/>
            <a:ext cx="2362200" cy="762000"/>
          </a:xfrm>
          <a:prstGeom prst="flowChartAlternateProcess">
            <a:avLst/>
          </a:prstGeom>
          <a:solidFill>
            <a:srgbClr val="00FF00"/>
          </a:solidFill>
          <a:ln w="38100">
            <a:solidFill>
              <a:schemeClr val="tx1"/>
            </a:solidFill>
            <a:prstDash val="dashDot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2400" b="1"/>
              <a:t>Jenis  GIGI </a:t>
            </a:r>
          </a:p>
        </p:txBody>
      </p:sp>
    </p:spTree>
    <p:extLst>
      <p:ext uri="{BB962C8B-B14F-4D97-AF65-F5344CB8AC3E}">
        <p14:creationId xmlns:p14="http://schemas.microsoft.com/office/powerpoint/2010/main" val="173924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6" grpId="0"/>
      <p:bldP spid="7177" grpId="0" animBg="1"/>
      <p:bldP spid="7178" grpId="0" animBg="1"/>
      <p:bldP spid="7179" grpId="0" animBg="1"/>
      <p:bldP spid="7180" grpId="0" animBg="1"/>
      <p:bldP spid="718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508143" y="381000"/>
            <a:ext cx="3810000" cy="1600200"/>
          </a:xfrm>
          <a:noFill/>
          <a:ln w="76200" cap="flat">
            <a:solidFill>
              <a:schemeClr val="tx1"/>
            </a:solidFill>
            <a:prstDash val="sysDot"/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eaLnBrk="1" hangingPunct="1"/>
            <a:r>
              <a:rPr lang="en-US" sz="4000" dirty="0" err="1" smtClean="0"/>
              <a:t>Kelenjar</a:t>
            </a:r>
            <a:r>
              <a:rPr lang="en-US" sz="4000" dirty="0" smtClean="0"/>
              <a:t> </a:t>
            </a:r>
            <a:r>
              <a:rPr lang="en-US" sz="4000" dirty="0" err="1" smtClean="0"/>
              <a:t>ludah</a:t>
            </a: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1800" dirty="0" smtClean="0"/>
              <a:t>(</a:t>
            </a:r>
            <a:r>
              <a:rPr lang="en-US" sz="1800" dirty="0" err="1" smtClean="0"/>
              <a:t>Fungsi</a:t>
            </a:r>
            <a:r>
              <a:rPr lang="en-US" sz="1800" dirty="0" smtClean="0"/>
              <a:t> :  </a:t>
            </a:r>
            <a:r>
              <a:rPr lang="en-US" sz="1800" dirty="0" err="1" smtClean="0"/>
              <a:t>menghasilkan</a:t>
            </a:r>
            <a:r>
              <a:rPr lang="en-US" sz="1800" dirty="0" smtClean="0"/>
              <a:t> saliva/air </a:t>
            </a:r>
            <a:r>
              <a:rPr lang="en-US" sz="1800" dirty="0" err="1" smtClean="0"/>
              <a:t>liur</a:t>
            </a:r>
            <a:r>
              <a:rPr lang="en-US" sz="1800" dirty="0" smtClean="0"/>
              <a:t>, </a:t>
            </a:r>
            <a:r>
              <a:rPr lang="en-US" sz="1800" dirty="0" err="1" smtClean="0"/>
              <a:t>yaitu</a:t>
            </a:r>
            <a:r>
              <a:rPr lang="en-US" sz="1800" dirty="0" smtClean="0"/>
              <a:t> </a:t>
            </a:r>
            <a:r>
              <a:rPr lang="en-US" sz="1800" dirty="0" err="1" smtClean="0"/>
              <a:t>sekresi</a:t>
            </a:r>
            <a:r>
              <a:rPr lang="en-US" sz="1800" dirty="0" smtClean="0"/>
              <a:t> yang </a:t>
            </a:r>
            <a:r>
              <a:rPr lang="en-US" sz="1800" dirty="0" err="1" smtClean="0"/>
              <a:t>berkaitan</a:t>
            </a:r>
            <a:r>
              <a:rPr lang="en-US" sz="1800" dirty="0" smtClean="0"/>
              <a:t> </a:t>
            </a:r>
            <a:r>
              <a:rPr lang="en-US" sz="1800" dirty="0" err="1" smtClean="0"/>
              <a:t>dgn</a:t>
            </a:r>
            <a:r>
              <a:rPr lang="en-US" sz="1800" dirty="0" smtClean="0"/>
              <a:t> </a:t>
            </a:r>
            <a:r>
              <a:rPr lang="en-US" sz="1800" dirty="0" err="1" smtClean="0"/>
              <a:t>mulut</a:t>
            </a:r>
            <a:r>
              <a:rPr lang="en-US" sz="1800" dirty="0" smtClean="0"/>
              <a:t> </a:t>
            </a:r>
            <a:r>
              <a:rPr lang="en-US" sz="1800" dirty="0" err="1" smtClean="0"/>
              <a:t>terutama</a:t>
            </a:r>
            <a:r>
              <a:rPr lang="en-US" sz="1800" dirty="0" smtClean="0"/>
              <a:t> </a:t>
            </a:r>
            <a:r>
              <a:rPr lang="en-US" sz="1800" dirty="0" err="1" smtClean="0"/>
              <a:t>dihasilkan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3 </a:t>
            </a:r>
            <a:r>
              <a:rPr lang="en-US" sz="1800" dirty="0" err="1" smtClean="0"/>
              <a:t>pasang</a:t>
            </a:r>
            <a:r>
              <a:rPr lang="en-US" sz="1800" dirty="0" smtClean="0"/>
              <a:t> </a:t>
            </a:r>
            <a:r>
              <a:rPr lang="en-US" sz="1800" dirty="0" err="1" smtClean="0"/>
              <a:t>kelenjar</a:t>
            </a:r>
            <a:r>
              <a:rPr lang="en-US" sz="1800" dirty="0" smtClean="0"/>
              <a:t> </a:t>
            </a:r>
            <a:r>
              <a:rPr lang="en-US" sz="1800" dirty="0" err="1" smtClean="0"/>
              <a:t>liur</a:t>
            </a:r>
            <a:r>
              <a:rPr lang="en-US" sz="1800" dirty="0" smtClean="0"/>
              <a:t> </a:t>
            </a:r>
            <a:r>
              <a:rPr lang="en-US" sz="1800" dirty="0" err="1" smtClean="0"/>
              <a:t>utama</a:t>
            </a:r>
            <a:r>
              <a:rPr lang="en-US" sz="1800" dirty="0" smtClean="0"/>
              <a:t>)</a:t>
            </a:r>
          </a:p>
        </p:txBody>
      </p:sp>
      <p:sp>
        <p:nvSpPr>
          <p:cNvPr id="9220" name="AutoShape 4"/>
          <p:cNvSpPr>
            <a:spLocks noChangeArrowheads="1"/>
          </p:cNvSpPr>
          <p:nvPr/>
        </p:nvSpPr>
        <p:spPr bwMode="auto">
          <a:xfrm>
            <a:off x="548811" y="2286000"/>
            <a:ext cx="3581400" cy="990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Kelenjar parotis</a:t>
            </a:r>
            <a:r>
              <a:rPr lang="en-US"/>
              <a:t> </a:t>
            </a:r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533400" y="3429000"/>
            <a:ext cx="3657600" cy="990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/>
              <a:t>Kelenjar submaksilaris</a:t>
            </a:r>
            <a:r>
              <a:rPr lang="en-US"/>
              <a:t> </a:t>
            </a:r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546243" y="4572000"/>
            <a:ext cx="3733800" cy="990600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sv-SE" sz="2400" b="1" dirty="0"/>
              <a:t>Kelenjar sublingualis</a:t>
            </a:r>
            <a:r>
              <a:rPr lang="en-US" sz="2400" dirty="0"/>
              <a:t> </a:t>
            </a:r>
          </a:p>
        </p:txBody>
      </p:sp>
      <p:pic>
        <p:nvPicPr>
          <p:cNvPr id="9223" name="Picture 7" descr="f26-4a_salivary_glands_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28600"/>
            <a:ext cx="46482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4114800" y="5867400"/>
            <a:ext cx="4629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CFF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sv-SE" b="1"/>
              <a:t>Gambar Kelenjar Ludah</a:t>
            </a:r>
          </a:p>
          <a:p>
            <a:pPr algn="ctr"/>
            <a:r>
              <a:rPr lang="en-US">
                <a:hlinkClick r:id="rId3"/>
              </a:rPr>
              <a:t>http://07oneklikbiologi.wordpress.com/,2010</a:t>
            </a:r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558951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  <p:bldP spid="9220" grpId="0" animBg="1"/>
      <p:bldP spid="9221" grpId="0" animBg="1"/>
      <p:bldP spid="9222" grpId="0" animBg="1"/>
      <p:bldP spid="922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Oesophagus</a:t>
            </a:r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24000"/>
            <a:ext cx="2438400" cy="5120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3581400" y="1600200"/>
            <a:ext cx="50292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saluran</a:t>
            </a:r>
            <a:r>
              <a:rPr lang="en-US" sz="2400" dirty="0" smtClean="0"/>
              <a:t> </a:t>
            </a:r>
            <a:r>
              <a:rPr lang="en-US" sz="2400" dirty="0" err="1" smtClean="0"/>
              <a:t>berotot</a:t>
            </a:r>
            <a:r>
              <a:rPr lang="en-US" sz="2400" dirty="0" smtClean="0"/>
              <a:t> yang </a:t>
            </a:r>
            <a:r>
              <a:rPr lang="en-US" sz="2400" dirty="0" err="1" smtClean="0"/>
              <a:t>relatif</a:t>
            </a:r>
            <a:r>
              <a:rPr lang="en-US" sz="2400" dirty="0" smtClean="0"/>
              <a:t> </a:t>
            </a:r>
            <a:r>
              <a:rPr lang="en-US" sz="2400" dirty="0" err="1" smtClean="0"/>
              <a:t>lurus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terbentang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faring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dirty="0" err="1" smtClean="0"/>
              <a:t>Motilitas</a:t>
            </a:r>
            <a:r>
              <a:rPr lang="en-US" sz="2400" dirty="0" smtClean="0"/>
              <a:t> yang </a:t>
            </a:r>
            <a:r>
              <a:rPr lang="en-US" sz="2400" dirty="0" err="1" smtClean="0"/>
              <a:t>terkait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oesophagus</a:t>
            </a:r>
            <a:r>
              <a:rPr lang="en-US" sz="2400" dirty="0" smtClean="0"/>
              <a:t> </a:t>
            </a:r>
            <a:r>
              <a:rPr lang="en-US" sz="2400" dirty="0" err="1" smtClean="0"/>
              <a:t>adalah</a:t>
            </a:r>
            <a:r>
              <a:rPr lang="en-US" sz="2400" dirty="0" smtClean="0"/>
              <a:t> </a:t>
            </a:r>
            <a:r>
              <a:rPr lang="en-US" sz="2400" b="1" dirty="0" err="1" smtClean="0"/>
              <a:t>menelan</a:t>
            </a:r>
            <a:endParaRPr lang="en-US" sz="2400" b="1" dirty="0" smtClean="0"/>
          </a:p>
          <a:p>
            <a:pPr marL="0" indent="0">
              <a:buNone/>
            </a:pPr>
            <a:endParaRPr lang="en-US" sz="2400" dirty="0" smtClean="0"/>
          </a:p>
          <a:p>
            <a:r>
              <a:rPr lang="en-US" sz="2400" dirty="0" err="1" smtClean="0"/>
              <a:t>Berbentuk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selang</a:t>
            </a:r>
            <a:r>
              <a:rPr lang="en-US" sz="2400" dirty="0" smtClean="0"/>
              <a:t> air,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panjang</a:t>
            </a:r>
            <a:r>
              <a:rPr lang="en-US" sz="2400" dirty="0" smtClean="0"/>
              <a:t> ± 25 cm.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err="1" smtClean="0"/>
              <a:t>Terletak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antara</a:t>
            </a:r>
            <a:r>
              <a:rPr lang="en-US" sz="2400" dirty="0" smtClean="0"/>
              <a:t> </a:t>
            </a:r>
            <a:r>
              <a:rPr lang="en-US" sz="2400" i="1" dirty="0" err="1" smtClean="0"/>
              <a:t>Laryngopharynx</a:t>
            </a:r>
            <a:r>
              <a:rPr lang="en-US" sz="2400" dirty="0" smtClean="0"/>
              <a:t> 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endParaRPr lang="en-US" sz="2400" dirty="0" smtClean="0"/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err="1" smtClean="0"/>
              <a:t>Berada</a:t>
            </a:r>
            <a:r>
              <a:rPr lang="en-US" sz="2400" dirty="0" smtClean="0"/>
              <a:t> </a:t>
            </a:r>
            <a:r>
              <a:rPr lang="en-US" sz="2400" dirty="0" err="1" smtClean="0"/>
              <a:t>di</a:t>
            </a:r>
            <a:r>
              <a:rPr lang="en-US" sz="2400" dirty="0" smtClean="0"/>
              <a:t> </a:t>
            </a:r>
            <a:r>
              <a:rPr lang="en-US" sz="2400" dirty="0" err="1" smtClean="0"/>
              <a:t>belakang</a:t>
            </a:r>
            <a:r>
              <a:rPr lang="en-US" sz="2400" dirty="0" smtClean="0"/>
              <a:t> </a:t>
            </a:r>
            <a:r>
              <a:rPr lang="en-US" sz="2400" dirty="0" err="1" smtClean="0"/>
              <a:t>trakhea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89620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Fungsi</a:t>
            </a:r>
            <a:r>
              <a:rPr lang="en-US" dirty="0" smtClean="0"/>
              <a:t> </a:t>
            </a:r>
            <a:r>
              <a:rPr lang="en-US" dirty="0" err="1" smtClean="0"/>
              <a:t>Oesophagus</a:t>
            </a:r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533400" y="1524000"/>
            <a:ext cx="3276600" cy="4571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676400"/>
            <a:ext cx="4495800" cy="4525963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Menghasilkan</a:t>
            </a:r>
            <a:r>
              <a:rPr lang="en-US" sz="2400" dirty="0" smtClean="0"/>
              <a:t> </a:t>
            </a:r>
            <a:r>
              <a:rPr lang="en-US" sz="2400" dirty="0" err="1" smtClean="0"/>
              <a:t>lendir</a:t>
            </a:r>
            <a:r>
              <a:rPr lang="en-US" sz="2400" dirty="0" smtClean="0"/>
              <a:t>/</a:t>
            </a:r>
            <a:r>
              <a:rPr lang="en-US" sz="2400" dirty="0" err="1" smtClean="0"/>
              <a:t>mukus</a:t>
            </a:r>
            <a:endParaRPr lang="en-US" sz="2400" dirty="0" smtClean="0"/>
          </a:p>
          <a:p>
            <a:r>
              <a:rPr lang="en-US" sz="2400" dirty="0" err="1" smtClean="0"/>
              <a:t>Mendorong</a:t>
            </a:r>
            <a:r>
              <a:rPr lang="en-US" sz="2400" dirty="0" smtClean="0"/>
              <a:t> </a:t>
            </a:r>
            <a:r>
              <a:rPr lang="en-US" sz="2400" dirty="0" err="1" smtClean="0"/>
              <a:t>makanan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 </a:t>
            </a:r>
            <a:r>
              <a:rPr lang="en-US" sz="2400" dirty="0" err="1" smtClean="0"/>
              <a:t>melalui</a:t>
            </a:r>
            <a:r>
              <a:rPr lang="en-US" sz="2400" dirty="0" smtClean="0"/>
              <a:t> </a:t>
            </a:r>
            <a:r>
              <a:rPr lang="en-US" sz="2400" dirty="0" err="1" smtClean="0"/>
              <a:t>gerakan</a:t>
            </a:r>
            <a:r>
              <a:rPr lang="en-US" sz="2400" dirty="0" smtClean="0"/>
              <a:t> </a:t>
            </a:r>
            <a:r>
              <a:rPr lang="en-US" sz="2400" b="1" i="1" dirty="0" smtClean="0"/>
              <a:t>peristaltic</a:t>
            </a:r>
            <a:r>
              <a:rPr lang="en-US" sz="2400" i="1" dirty="0" smtClean="0"/>
              <a:t>, </a:t>
            </a:r>
            <a:r>
              <a:rPr lang="en-US" sz="2400" dirty="0" err="1" smtClean="0"/>
              <a:t>yaitu</a:t>
            </a:r>
            <a:r>
              <a:rPr lang="en-US" sz="2400" dirty="0" smtClean="0"/>
              <a:t> </a:t>
            </a:r>
            <a:r>
              <a:rPr lang="en-US" sz="2400" dirty="0" err="1" smtClean="0"/>
              <a:t>kontraksi</a:t>
            </a:r>
            <a:r>
              <a:rPr lang="en-US" sz="2400" dirty="0" smtClean="0"/>
              <a:t> </a:t>
            </a:r>
            <a:r>
              <a:rPr lang="en-US" sz="2400" dirty="0" err="1" smtClean="0"/>
              <a:t>otot</a:t>
            </a:r>
            <a:r>
              <a:rPr lang="en-US" sz="2400" dirty="0" smtClean="0"/>
              <a:t> </a:t>
            </a:r>
            <a:r>
              <a:rPr lang="en-US" sz="2400" dirty="0" err="1" smtClean="0"/>
              <a:t>polos</a:t>
            </a:r>
            <a:r>
              <a:rPr lang="en-US" sz="2400" dirty="0" smtClean="0"/>
              <a:t> yang </a:t>
            </a:r>
            <a:r>
              <a:rPr lang="en-US" sz="2400" dirty="0" err="1" smtClean="0"/>
              <a:t>bergerak</a:t>
            </a:r>
            <a:r>
              <a:rPr lang="en-US" sz="2400" dirty="0" smtClean="0"/>
              <a:t> </a:t>
            </a:r>
            <a:r>
              <a:rPr lang="en-US" sz="2400" dirty="0" err="1" smtClean="0"/>
              <a:t>maju</a:t>
            </a:r>
            <a:r>
              <a:rPr lang="en-US" sz="2400" dirty="0" smtClean="0"/>
              <a:t>, </a:t>
            </a:r>
            <a:r>
              <a:rPr lang="en-US" sz="2400" dirty="0" err="1" smtClean="0"/>
              <a:t>mendorong</a:t>
            </a:r>
            <a:r>
              <a:rPr lang="en-US" sz="2400" dirty="0" smtClean="0"/>
              <a:t> bolus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depan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belum</a:t>
            </a:r>
            <a:r>
              <a:rPr lang="en-US" sz="2400" dirty="0" smtClean="0"/>
              <a:t> </a:t>
            </a:r>
            <a:r>
              <a:rPr lang="en-US" sz="2400" dirty="0" err="1" smtClean="0"/>
              <a:t>berkontraksi</a:t>
            </a:r>
            <a:r>
              <a:rPr lang="en-US" sz="2400" dirty="0" smtClean="0"/>
              <a:t> (</a:t>
            </a:r>
            <a:r>
              <a:rPr lang="en-US" sz="2400" dirty="0" err="1" smtClean="0"/>
              <a:t>masih</a:t>
            </a:r>
            <a:r>
              <a:rPr lang="en-US" sz="2400" dirty="0" smtClean="0"/>
              <a:t> </a:t>
            </a:r>
            <a:r>
              <a:rPr lang="en-US" sz="2400" dirty="0" err="1" smtClean="0"/>
              <a:t>relaksasi</a:t>
            </a:r>
            <a:r>
              <a:rPr lang="en-US" sz="2400" dirty="0" smtClean="0"/>
              <a:t>/</a:t>
            </a:r>
            <a:r>
              <a:rPr lang="en-US" sz="2400" dirty="0" err="1" smtClean="0"/>
              <a:t>lemas</a:t>
            </a:r>
            <a:r>
              <a:rPr lang="en-US" sz="2400" dirty="0" smtClean="0"/>
              <a:t>)</a:t>
            </a:r>
          </a:p>
          <a:p>
            <a:r>
              <a:rPr lang="en-US" sz="2400" dirty="0" err="1" smtClean="0"/>
              <a:t>Esofagus</a:t>
            </a:r>
            <a:r>
              <a:rPr lang="en-US" sz="2400" dirty="0" smtClean="0"/>
              <a:t> </a:t>
            </a:r>
            <a:r>
              <a:rPr lang="en-US" sz="2400" dirty="0" err="1" smtClean="0"/>
              <a:t>tidak</a:t>
            </a:r>
            <a:r>
              <a:rPr lang="en-US" sz="2400" dirty="0" smtClean="0"/>
              <a:t> </a:t>
            </a:r>
            <a:r>
              <a:rPr lang="en-US" sz="2400" dirty="0" err="1" smtClean="0"/>
              <a:t>memproduksi</a:t>
            </a:r>
            <a:r>
              <a:rPr lang="en-US" sz="2400" dirty="0" smtClean="0"/>
              <a:t> </a:t>
            </a:r>
            <a:r>
              <a:rPr lang="en-US" sz="2400" dirty="0" err="1" smtClean="0"/>
              <a:t>enzim</a:t>
            </a:r>
            <a:r>
              <a:rPr lang="en-US" sz="2400" dirty="0" smtClean="0"/>
              <a:t> </a:t>
            </a:r>
            <a:r>
              <a:rPr lang="en-US" sz="2400" dirty="0" err="1" smtClean="0"/>
              <a:t>pencernaan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85853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/>
            <a:r>
              <a:rPr lang="sv-SE" dirty="0" smtClean="0"/>
              <a:t>Proses Menelan</a:t>
            </a:r>
            <a:endParaRPr lang="en-US" dirty="0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eaLnBrk="1" hangingPunct="1"/>
            <a:r>
              <a:rPr lang="sv-SE" dirty="0" smtClean="0"/>
              <a:t>Prosesnya dibagi menjadi :</a:t>
            </a:r>
          </a:p>
          <a:p>
            <a:pPr eaLnBrk="1" hangingPunct="1"/>
            <a:endParaRPr lang="sv-SE" dirty="0" smtClean="0"/>
          </a:p>
          <a:p>
            <a:pPr eaLnBrk="1" hangingPunct="1"/>
            <a:endParaRPr lang="sv-SE" dirty="0" smtClean="0"/>
          </a:p>
          <a:p>
            <a:pPr eaLnBrk="1" hangingPunct="1"/>
            <a:endParaRPr lang="sv-SE" dirty="0" smtClean="0"/>
          </a:p>
        </p:txBody>
      </p:sp>
      <p:sp>
        <p:nvSpPr>
          <p:cNvPr id="13316" name="AutoShape 4"/>
          <p:cNvSpPr>
            <a:spLocks noChangeArrowheads="1"/>
          </p:cNvSpPr>
          <p:nvPr/>
        </p:nvSpPr>
        <p:spPr bwMode="auto">
          <a:xfrm>
            <a:off x="1828800" y="2362200"/>
            <a:ext cx="23622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sv-SE" sz="2000" b="1"/>
              <a:t>Gerakan sadar </a:t>
            </a:r>
          </a:p>
          <a:p>
            <a:pPr algn="ctr"/>
            <a:r>
              <a:rPr lang="sv-SE" sz="2000" b="1"/>
              <a:t>(volunteer)</a:t>
            </a:r>
            <a:endParaRPr lang="en-US" sz="2000" b="1"/>
          </a:p>
        </p:txBody>
      </p:sp>
      <p:sp>
        <p:nvSpPr>
          <p:cNvPr id="13317" name="AutoShape 5"/>
          <p:cNvSpPr>
            <a:spLocks noChangeArrowheads="1"/>
          </p:cNvSpPr>
          <p:nvPr/>
        </p:nvSpPr>
        <p:spPr bwMode="auto">
          <a:xfrm>
            <a:off x="5029200" y="2362200"/>
            <a:ext cx="2743200" cy="83820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r>
              <a:rPr lang="sv-SE" sz="2000" b="1" dirty="0"/>
              <a:t>Gerakan tidak sadar</a:t>
            </a:r>
            <a:endParaRPr lang="en-US" sz="2000" b="1" dirty="0"/>
          </a:p>
        </p:txBody>
      </p:sp>
      <p:sp>
        <p:nvSpPr>
          <p:cNvPr id="13319" name="AutoShape 7"/>
          <p:cNvSpPr>
            <a:spLocks noChangeArrowheads="1"/>
          </p:cNvSpPr>
          <p:nvPr/>
        </p:nvSpPr>
        <p:spPr bwMode="auto">
          <a:xfrm rot="-6831153">
            <a:off x="4724400" y="3505200"/>
            <a:ext cx="1143000" cy="838200"/>
          </a:xfrm>
          <a:prstGeom prst="upArrow">
            <a:avLst>
              <a:gd name="adj1" fmla="val 50000"/>
              <a:gd name="adj2" fmla="val 25000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 rot="7282177">
            <a:off x="6629400" y="3505200"/>
            <a:ext cx="1143000" cy="838200"/>
          </a:xfrm>
          <a:prstGeom prst="upArrow">
            <a:avLst>
              <a:gd name="adj1" fmla="val 50000"/>
              <a:gd name="adj2" fmla="val 25000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en-US"/>
          </a:p>
        </p:txBody>
      </p:sp>
      <p:sp>
        <p:nvSpPr>
          <p:cNvPr id="13321" name="AutoShape 9"/>
          <p:cNvSpPr>
            <a:spLocks noChangeArrowheads="1"/>
          </p:cNvSpPr>
          <p:nvPr/>
        </p:nvSpPr>
        <p:spPr bwMode="auto">
          <a:xfrm>
            <a:off x="2743200" y="4724400"/>
            <a:ext cx="2743200" cy="91440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marL="342900" indent="-342900" algn="ctr"/>
            <a:r>
              <a:rPr lang="sv-SE" sz="2000" b="1" dirty="0"/>
              <a:t>Gerakan </a:t>
            </a:r>
          </a:p>
          <a:p>
            <a:pPr marL="342900" indent="-342900" algn="ctr"/>
            <a:r>
              <a:rPr lang="sv-SE" sz="2000" b="1" dirty="0"/>
              <a:t>didaerah faring</a:t>
            </a:r>
            <a:endParaRPr lang="en-US" sz="2000" b="1" dirty="0"/>
          </a:p>
        </p:txBody>
      </p:sp>
      <p:sp>
        <p:nvSpPr>
          <p:cNvPr id="13322" name="AutoShape 10"/>
          <p:cNvSpPr>
            <a:spLocks noChangeArrowheads="1"/>
          </p:cNvSpPr>
          <p:nvPr/>
        </p:nvSpPr>
        <p:spPr bwMode="auto">
          <a:xfrm>
            <a:off x="5953018" y="4724400"/>
            <a:ext cx="2819400" cy="990600"/>
          </a:xfrm>
          <a:prstGeom prst="roundRect">
            <a:avLst>
              <a:gd name="adj" fmla="val 16667"/>
            </a:avLst>
          </a:prstGeom>
          <a:ln>
            <a:headEnd/>
            <a:tailEnd/>
          </a:ln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marL="342900" indent="-342900" algn="ctr"/>
            <a:r>
              <a:rPr lang="sv-SE" sz="2000" b="1" dirty="0"/>
              <a:t>Gerakan </a:t>
            </a:r>
          </a:p>
          <a:p>
            <a:pPr marL="342900" indent="-342900" algn="ctr"/>
            <a:r>
              <a:rPr lang="sv-SE" sz="2000" b="1" dirty="0"/>
              <a:t>di daerah esofagus 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59993522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nimBg="1"/>
      <p:bldP spid="13317" grpId="0" animBg="1"/>
      <p:bldP spid="13319" grpId="0" animBg="1"/>
      <p:bldP spid="13320" grpId="0" animBg="1"/>
      <p:bldP spid="13321" grpId="0" animBg="1"/>
      <p:bldP spid="1332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err="1">
                <a:solidFill>
                  <a:srgbClr val="00B050"/>
                </a:solidFill>
              </a:rPr>
              <a:t>Struktur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Mikroskopis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Saluran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Cerna</a:t>
            </a:r>
            <a:r>
              <a:rPr lang="en-US" sz="3200" dirty="0">
                <a:solidFill>
                  <a:srgbClr val="00B050"/>
                </a:solidFill>
              </a:rPr>
              <a:t/>
            </a:r>
            <a:br>
              <a:rPr lang="en-US" sz="3200" dirty="0">
                <a:solidFill>
                  <a:srgbClr val="00B050"/>
                </a:solidFill>
              </a:rPr>
            </a:br>
            <a:r>
              <a:rPr lang="en-US" sz="3200" dirty="0">
                <a:solidFill>
                  <a:srgbClr val="00B050"/>
                </a:solidFill>
              </a:rPr>
              <a:t>4 </a:t>
            </a:r>
            <a:r>
              <a:rPr lang="en-US" sz="3200" dirty="0" err="1">
                <a:solidFill>
                  <a:srgbClr val="00B050"/>
                </a:solidFill>
              </a:rPr>
              <a:t>lapisan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jaringan</a:t>
            </a:r>
            <a:r>
              <a:rPr lang="en-US" sz="3200" dirty="0">
                <a:solidFill>
                  <a:srgbClr val="00B050"/>
                </a:solidFill>
              </a:rPr>
              <a:t>  </a:t>
            </a:r>
            <a:r>
              <a:rPr lang="en-US" sz="3200" dirty="0" err="1">
                <a:solidFill>
                  <a:srgbClr val="00B050"/>
                </a:solidFill>
              </a:rPr>
              <a:t>utama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saluran</a:t>
            </a:r>
            <a:r>
              <a:rPr lang="en-US" sz="3200" dirty="0">
                <a:solidFill>
                  <a:srgbClr val="00B050"/>
                </a:solidFill>
              </a:rPr>
              <a:t> </a:t>
            </a:r>
            <a:r>
              <a:rPr lang="en-US" sz="3200" dirty="0" err="1">
                <a:solidFill>
                  <a:srgbClr val="00B050"/>
                </a:solidFill>
              </a:rPr>
              <a:t>cerna</a:t>
            </a:r>
            <a:r>
              <a:rPr lang="en-US" sz="3200" dirty="0">
                <a:solidFill>
                  <a:srgbClr val="00B050"/>
                </a:solidFill>
              </a:rPr>
              <a:t>, </a:t>
            </a:r>
            <a:r>
              <a:rPr lang="en-US" sz="3200" dirty="0" err="1">
                <a:solidFill>
                  <a:srgbClr val="00B050"/>
                </a:solidFill>
              </a:rPr>
              <a:t>yaitu</a:t>
            </a:r>
            <a:r>
              <a:rPr lang="en-US" sz="3200" dirty="0">
                <a:solidFill>
                  <a:srgbClr val="00B050"/>
                </a:solidFill>
              </a:rPr>
              <a:t> :</a:t>
            </a:r>
            <a:endParaRPr lang="en-US" sz="32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smtClean="0"/>
              <a:t>1. MUKOSA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Epitel</a:t>
            </a:r>
            <a:r>
              <a:rPr lang="en-US" sz="2000" dirty="0" smtClean="0"/>
              <a:t>, Lamina </a:t>
            </a:r>
            <a:r>
              <a:rPr lang="en-US" sz="2000" dirty="0" err="1" smtClean="0"/>
              <a:t>Propria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Muskularis</a:t>
            </a:r>
            <a:r>
              <a:rPr lang="en-US" sz="2000" dirty="0" smtClean="0"/>
              <a:t> </a:t>
            </a:r>
            <a:r>
              <a:rPr lang="en-US" sz="2000" dirty="0" err="1" smtClean="0"/>
              <a:t>Mukosa</a:t>
            </a:r>
            <a:endParaRPr lang="en-US" sz="2000" dirty="0" smtClean="0"/>
          </a:p>
          <a:p>
            <a:r>
              <a:rPr lang="en-US" sz="2000" dirty="0" smtClean="0"/>
              <a:t>Lamina </a:t>
            </a:r>
            <a:r>
              <a:rPr lang="en-US" sz="2000" dirty="0" err="1" smtClean="0"/>
              <a:t>Propria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lapisan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tengah</a:t>
            </a:r>
            <a:r>
              <a:rPr lang="en-US" sz="2000" dirty="0" smtClean="0">
                <a:sym typeface="Wingdings" pitchFamily="2" charset="2"/>
              </a:rPr>
              <a:t>, tipis, </a:t>
            </a:r>
            <a:r>
              <a:rPr lang="en-US" sz="2000" dirty="0" err="1" smtClean="0">
                <a:sym typeface="Wingdings" pitchFamily="2" charset="2"/>
              </a:rPr>
              <a:t>terdiri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jaringan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ikat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epitel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berada</a:t>
            </a:r>
            <a:endParaRPr lang="en-US" sz="2000" dirty="0" smtClean="0">
              <a:sym typeface="Wingdings" pitchFamily="2" charset="2"/>
            </a:endParaRPr>
          </a:p>
          <a:p>
            <a:r>
              <a:rPr lang="en-US" sz="2000" dirty="0" err="1" smtClean="0">
                <a:sym typeface="Wingdings" pitchFamily="2" charset="2"/>
              </a:rPr>
              <a:t>Mengandung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jaringan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yg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berasosiasi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limfoid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yg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penting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pertahanan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bakteri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penyebab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penyakit</a:t>
            </a:r>
            <a:endParaRPr lang="en-US" sz="2000" dirty="0" smtClean="0">
              <a:sym typeface="Wingdings" pitchFamily="2" charset="2"/>
            </a:endParaRPr>
          </a:p>
          <a:p>
            <a:r>
              <a:rPr lang="en-US" sz="2000" dirty="0" err="1" smtClean="0">
                <a:sym typeface="Wingdings" pitchFamily="2" charset="2"/>
              </a:rPr>
              <a:t>Epitel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berfungsi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sebagai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permukaan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protektif</a:t>
            </a:r>
            <a:endParaRPr lang="en-US" sz="2000" dirty="0" smtClean="0">
              <a:sym typeface="Wingdings" pitchFamily="2" charset="2"/>
            </a:endParaRPr>
          </a:p>
          <a:p>
            <a:r>
              <a:rPr lang="en-US" sz="2000" dirty="0" err="1" smtClean="0">
                <a:sym typeface="Wingdings" pitchFamily="2" charset="2"/>
              </a:rPr>
              <a:t>Muskularis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mukosa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merupakan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lapisan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polos</a:t>
            </a:r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2. SUB MUKOSA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94932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ikat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mengandung</a:t>
            </a:r>
            <a:r>
              <a:rPr lang="en-US" sz="2000" dirty="0" smtClean="0"/>
              <a:t> </a:t>
            </a:r>
            <a:r>
              <a:rPr lang="en-US" sz="2000" dirty="0" err="1" smtClean="0"/>
              <a:t>sel-sel</a:t>
            </a:r>
            <a:r>
              <a:rPr lang="en-US" sz="2000" dirty="0" smtClean="0"/>
              <a:t> </a:t>
            </a:r>
            <a:r>
              <a:rPr lang="en-US" sz="2000" dirty="0" err="1" smtClean="0"/>
              <a:t>saraf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68719265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066800"/>
            <a:ext cx="4040188" cy="6397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3. MUSKULARIS EKSTERNA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752600"/>
            <a:ext cx="4040188" cy="1143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selubung</a:t>
            </a:r>
            <a:r>
              <a:rPr lang="en-US" sz="2000" dirty="0" smtClean="0"/>
              <a:t> </a:t>
            </a:r>
            <a:r>
              <a:rPr lang="en-US" sz="2000" dirty="0" err="1" smtClean="0"/>
              <a:t>otot</a:t>
            </a:r>
            <a:r>
              <a:rPr lang="en-US" sz="2000" dirty="0" smtClean="0"/>
              <a:t> </a:t>
            </a:r>
            <a:r>
              <a:rPr lang="en-US" sz="2000" dirty="0" err="1" smtClean="0"/>
              <a:t>polos</a:t>
            </a:r>
            <a:r>
              <a:rPr lang="en-US" sz="2000" dirty="0" smtClean="0"/>
              <a:t> </a:t>
            </a:r>
            <a:r>
              <a:rPr lang="en-US" sz="2000" dirty="0" err="1" smtClean="0"/>
              <a:t>saluran</a:t>
            </a:r>
            <a:r>
              <a:rPr lang="en-US" sz="2000" dirty="0" smtClean="0"/>
              <a:t> </a:t>
            </a:r>
            <a:r>
              <a:rPr lang="en-US" sz="2000" dirty="0" err="1" smtClean="0"/>
              <a:t>cerna</a:t>
            </a:r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066800"/>
            <a:ext cx="4041775" cy="6397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4. SEROSA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1752600"/>
            <a:ext cx="4041775" cy="320040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</a:t>
            </a:r>
            <a:r>
              <a:rPr lang="en-US" sz="2000" dirty="0" err="1" smtClean="0"/>
              <a:t>Epitelium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Ikat</a:t>
            </a:r>
            <a:r>
              <a:rPr lang="en-US" sz="2000" dirty="0" smtClean="0"/>
              <a:t> </a:t>
            </a:r>
            <a:r>
              <a:rPr lang="en-US" sz="2000" dirty="0" err="1" smtClean="0"/>
              <a:t>membentuk</a:t>
            </a:r>
            <a:r>
              <a:rPr lang="en-US" sz="2000" dirty="0" smtClean="0"/>
              <a:t> peritoneum</a:t>
            </a:r>
          </a:p>
          <a:p>
            <a:r>
              <a:rPr lang="en-US" sz="2000" dirty="0" smtClean="0"/>
              <a:t>Serosa </a:t>
            </a: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ikat</a:t>
            </a:r>
            <a:r>
              <a:rPr lang="en-US" sz="2000" dirty="0" smtClean="0"/>
              <a:t> paling </a:t>
            </a:r>
            <a:r>
              <a:rPr lang="en-US" sz="2000" dirty="0" err="1" smtClean="0"/>
              <a:t>luar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menutupi</a:t>
            </a:r>
            <a:r>
              <a:rPr lang="en-US" sz="2000" dirty="0" smtClean="0"/>
              <a:t> </a:t>
            </a:r>
            <a:r>
              <a:rPr lang="en-US" sz="2000" dirty="0" err="1" smtClean="0"/>
              <a:t>saluran</a:t>
            </a:r>
            <a:r>
              <a:rPr lang="en-US" sz="2000" dirty="0" smtClean="0"/>
              <a:t> </a:t>
            </a:r>
            <a:r>
              <a:rPr lang="en-US" sz="2000" dirty="0" err="1" smtClean="0"/>
              <a:t>cerna</a:t>
            </a:r>
            <a:endParaRPr lang="en-US" sz="2000" dirty="0" smtClean="0"/>
          </a:p>
          <a:p>
            <a:r>
              <a:rPr lang="en-US" sz="2000" dirty="0" smtClean="0"/>
              <a:t>Serosa </a:t>
            </a:r>
            <a:r>
              <a:rPr lang="en-US" sz="2000" dirty="0" err="1" smtClean="0"/>
              <a:t>mengeluarkan</a:t>
            </a:r>
            <a:r>
              <a:rPr lang="en-US" sz="2000" dirty="0" smtClean="0"/>
              <a:t> </a:t>
            </a:r>
            <a:r>
              <a:rPr lang="en-US" sz="2000" dirty="0" err="1" smtClean="0"/>
              <a:t>cairan</a:t>
            </a:r>
            <a:r>
              <a:rPr lang="en-US" sz="2000" dirty="0" smtClean="0"/>
              <a:t> </a:t>
            </a:r>
            <a:r>
              <a:rPr lang="en-US" sz="2000" dirty="0" err="1" smtClean="0"/>
              <a:t>encer</a:t>
            </a:r>
            <a:r>
              <a:rPr lang="en-US" sz="2000" dirty="0" smtClean="0"/>
              <a:t> </a:t>
            </a:r>
            <a:r>
              <a:rPr lang="en-US" sz="2000" dirty="0" err="1" smtClean="0"/>
              <a:t>licin</a:t>
            </a:r>
            <a:r>
              <a:rPr lang="en-US" sz="2000" dirty="0" smtClean="0"/>
              <a:t> (</a:t>
            </a:r>
            <a:r>
              <a:rPr lang="en-US" sz="2000" dirty="0" err="1" smtClean="0"/>
              <a:t>cairan</a:t>
            </a:r>
            <a:r>
              <a:rPr lang="en-US" sz="2000" dirty="0" smtClean="0"/>
              <a:t> serosa) </a:t>
            </a:r>
            <a:r>
              <a:rPr lang="en-US" sz="2000" dirty="0" err="1" smtClean="0"/>
              <a:t>yg</a:t>
            </a:r>
            <a:r>
              <a:rPr lang="en-US" sz="2000" dirty="0" smtClean="0"/>
              <a:t> </a:t>
            </a:r>
            <a:r>
              <a:rPr lang="en-US" sz="2000" dirty="0" err="1" smtClean="0"/>
              <a:t>melumasi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mencegah</a:t>
            </a:r>
            <a:r>
              <a:rPr lang="en-US" sz="2000" dirty="0" smtClean="0"/>
              <a:t> </a:t>
            </a:r>
            <a:r>
              <a:rPr lang="en-US" sz="2000" dirty="0" err="1" smtClean="0"/>
              <a:t>gesekan</a:t>
            </a:r>
            <a:r>
              <a:rPr lang="en-US" sz="2000" dirty="0" smtClean="0"/>
              <a:t>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organ-organ </a:t>
            </a:r>
            <a:r>
              <a:rPr lang="en-US" sz="2000" dirty="0" err="1" smtClean="0"/>
              <a:t>pencernaan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472782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988514"/>
            <a:ext cx="6619875" cy="5102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Flowchart: Alternate Process 1"/>
          <p:cNvSpPr/>
          <p:nvPr/>
        </p:nvSpPr>
        <p:spPr>
          <a:xfrm>
            <a:off x="381000" y="2667000"/>
            <a:ext cx="2590800" cy="914400"/>
          </a:xfrm>
          <a:prstGeom prst="flowChartAlternateProcess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Susunan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Lapisan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Jaringan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Saluran</a:t>
            </a:r>
            <a:r>
              <a:rPr lang="en-US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2">
                    <a:lumMod val="50000"/>
                  </a:schemeClr>
                </a:solidFill>
              </a:rPr>
              <a:t>Cerna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34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90800" y="5715000"/>
            <a:ext cx="396240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err="1" smtClean="0"/>
              <a:t>Gambar</a:t>
            </a:r>
            <a:r>
              <a:rPr lang="en-US" dirty="0" smtClean="0"/>
              <a:t> </a:t>
            </a:r>
            <a:r>
              <a:rPr lang="en-US" dirty="0" err="1" smtClean="0"/>
              <a:t>Histologi</a:t>
            </a:r>
            <a:r>
              <a:rPr lang="en-US" dirty="0" smtClean="0"/>
              <a:t> </a:t>
            </a:r>
            <a:r>
              <a:rPr lang="en-US" dirty="0" err="1" smtClean="0"/>
              <a:t>Saluran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685800"/>
            <a:ext cx="8077199" cy="469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700015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Lambung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966" y="1600200"/>
            <a:ext cx="4724401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8862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sz="2400" dirty="0" err="1" smtClean="0"/>
              <a:t>Merupakan</a:t>
            </a:r>
            <a:r>
              <a:rPr lang="en-US" sz="2400" dirty="0" smtClean="0"/>
              <a:t> </a:t>
            </a:r>
            <a:r>
              <a:rPr lang="en-US" sz="2400" dirty="0" err="1" smtClean="0"/>
              <a:t>rongga</a:t>
            </a:r>
            <a:r>
              <a:rPr lang="en-US" sz="2400" dirty="0" smtClean="0"/>
              <a:t> </a:t>
            </a:r>
            <a:r>
              <a:rPr lang="en-US" sz="2400" dirty="0" err="1" smtClean="0"/>
              <a:t>seperti</a:t>
            </a:r>
            <a:r>
              <a:rPr lang="en-US" sz="2400" dirty="0" smtClean="0"/>
              <a:t> </a:t>
            </a:r>
            <a:r>
              <a:rPr lang="en-US" sz="2400" dirty="0" err="1" smtClean="0"/>
              <a:t>kantung</a:t>
            </a:r>
            <a:r>
              <a:rPr lang="en-US" sz="2400" dirty="0" smtClean="0"/>
              <a:t> </a:t>
            </a:r>
            <a:r>
              <a:rPr lang="en-US" sz="2400" dirty="0" err="1" smtClean="0"/>
              <a:t>berbentuk</a:t>
            </a:r>
            <a:r>
              <a:rPr lang="en-US" sz="2400" dirty="0" smtClean="0"/>
              <a:t> J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terletak</a:t>
            </a:r>
            <a:r>
              <a:rPr lang="en-US" sz="2400" dirty="0" smtClean="0"/>
              <a:t> </a:t>
            </a:r>
            <a:r>
              <a:rPr lang="en-US" sz="2400" dirty="0" err="1" smtClean="0"/>
              <a:t>diantara</a:t>
            </a:r>
            <a:r>
              <a:rPr lang="en-US" sz="2400" dirty="0" smtClean="0"/>
              <a:t> </a:t>
            </a:r>
            <a:r>
              <a:rPr lang="en-US" sz="2400" dirty="0" err="1" smtClean="0"/>
              <a:t>esofagus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usus</a:t>
            </a:r>
            <a:r>
              <a:rPr lang="en-US" sz="2400" dirty="0" smtClean="0"/>
              <a:t> </a:t>
            </a:r>
            <a:r>
              <a:rPr lang="en-US" sz="2400" dirty="0" err="1" smtClean="0"/>
              <a:t>halus</a:t>
            </a:r>
            <a:endParaRPr lang="en-US" sz="2400" dirty="0" smtClean="0"/>
          </a:p>
          <a:p>
            <a:r>
              <a:rPr lang="en-US" sz="2400" dirty="0" err="1" smtClean="0"/>
              <a:t>Terletak</a:t>
            </a:r>
            <a:r>
              <a:rPr lang="en-US" sz="2400" dirty="0" smtClean="0"/>
              <a:t> di </a:t>
            </a:r>
            <a:r>
              <a:rPr lang="en-US" sz="2400" dirty="0" err="1" smtClean="0"/>
              <a:t>bagian</a:t>
            </a:r>
            <a:r>
              <a:rPr lang="en-US" sz="2400" dirty="0" smtClean="0"/>
              <a:t> </a:t>
            </a:r>
            <a:r>
              <a:rPr lang="en-US" sz="2400" dirty="0" err="1" smtClean="0"/>
              <a:t>kiri</a:t>
            </a:r>
            <a:r>
              <a:rPr lang="en-US" sz="2400" dirty="0" smtClean="0"/>
              <a:t> </a:t>
            </a:r>
            <a:r>
              <a:rPr lang="en-US" sz="2400" dirty="0" err="1" smtClean="0"/>
              <a:t>atas</a:t>
            </a:r>
            <a:r>
              <a:rPr lang="en-US" sz="2400" dirty="0" smtClean="0"/>
              <a:t> </a:t>
            </a:r>
            <a:r>
              <a:rPr lang="en-US" sz="2400" dirty="0" err="1" smtClean="0"/>
              <a:t>rongga</a:t>
            </a:r>
            <a:r>
              <a:rPr lang="en-US" sz="2400" dirty="0" smtClean="0"/>
              <a:t> </a:t>
            </a:r>
            <a:r>
              <a:rPr lang="en-US" sz="2400" dirty="0" err="1" smtClean="0"/>
              <a:t>perut</a:t>
            </a:r>
            <a:r>
              <a:rPr lang="en-US" sz="2400" dirty="0" smtClean="0"/>
              <a:t> di </a:t>
            </a:r>
            <a:r>
              <a:rPr lang="en-US" sz="2400" dirty="0" err="1" smtClean="0"/>
              <a:t>bawah</a:t>
            </a:r>
            <a:r>
              <a:rPr lang="en-US" sz="2400" dirty="0" smtClean="0"/>
              <a:t> </a:t>
            </a:r>
            <a:r>
              <a:rPr lang="en-US" sz="2400" dirty="0" err="1" smtClean="0"/>
              <a:t>diaphragma</a:t>
            </a:r>
            <a:endParaRPr lang="en-US" sz="2400" dirty="0" smtClean="0"/>
          </a:p>
          <a:p>
            <a:r>
              <a:rPr lang="en-US" sz="2400" dirty="0" err="1" smtClean="0"/>
              <a:t>Lambung</a:t>
            </a:r>
            <a:r>
              <a:rPr lang="en-US" sz="2400" dirty="0" smtClean="0"/>
              <a:t> </a:t>
            </a:r>
            <a:r>
              <a:rPr lang="en-US" sz="2400" dirty="0" err="1" smtClean="0"/>
              <a:t>terdiri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fundus, corpus, </a:t>
            </a:r>
            <a:r>
              <a:rPr lang="en-US" sz="2400" dirty="0" err="1" smtClean="0"/>
              <a:t>dan</a:t>
            </a:r>
            <a:r>
              <a:rPr lang="en-US" sz="2400" dirty="0" smtClean="0"/>
              <a:t> pylorus (</a:t>
            </a:r>
            <a:r>
              <a:rPr lang="en-US" sz="2400" dirty="0" err="1" smtClean="0"/>
              <a:t>antrum</a:t>
            </a:r>
            <a:r>
              <a:rPr lang="en-US" sz="2400" dirty="0" smtClean="0"/>
              <a:t>)</a:t>
            </a:r>
            <a:endParaRPr lang="en-US" sz="2400" dirty="0"/>
          </a:p>
          <a:p>
            <a:r>
              <a:rPr lang="en-US" sz="2400" dirty="0" err="1" smtClean="0"/>
              <a:t>Otot</a:t>
            </a:r>
            <a:r>
              <a:rPr lang="en-US" sz="2400" dirty="0" smtClean="0"/>
              <a:t> </a:t>
            </a:r>
            <a:r>
              <a:rPr lang="en-US" sz="2400" dirty="0" err="1" smtClean="0"/>
              <a:t>polos</a:t>
            </a:r>
            <a:r>
              <a:rPr lang="en-US" sz="2400" dirty="0" smtClean="0"/>
              <a:t> </a:t>
            </a:r>
            <a:r>
              <a:rPr lang="en-US" sz="2400" dirty="0" err="1" smtClean="0"/>
              <a:t>pd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 </a:t>
            </a:r>
            <a:r>
              <a:rPr lang="en-US" sz="2400" dirty="0" err="1" smtClean="0"/>
              <a:t>memungkinkan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 </a:t>
            </a:r>
            <a:r>
              <a:rPr lang="en-US" sz="2400" dirty="0" err="1" smtClean="0"/>
              <a:t>melakukan</a:t>
            </a:r>
            <a:r>
              <a:rPr lang="en-US" sz="2400" dirty="0" smtClean="0"/>
              <a:t> </a:t>
            </a:r>
            <a:r>
              <a:rPr lang="en-US" sz="2400" dirty="0" err="1" smtClean="0"/>
              <a:t>berbagai</a:t>
            </a:r>
            <a:r>
              <a:rPr lang="en-US" sz="2400" dirty="0" smtClean="0"/>
              <a:t> </a:t>
            </a:r>
            <a:r>
              <a:rPr lang="en-US" sz="2400" dirty="0" err="1" smtClean="0"/>
              <a:t>gerakan</a:t>
            </a:r>
            <a:r>
              <a:rPr lang="en-US" sz="2400" dirty="0" smtClean="0"/>
              <a:t> </a:t>
            </a:r>
            <a:r>
              <a:rPr lang="en-US" sz="2400" dirty="0" err="1" smtClean="0"/>
              <a:t>kontraksi</a:t>
            </a:r>
            <a:r>
              <a:rPr lang="en-US" sz="2400" dirty="0" smtClean="0"/>
              <a:t> </a:t>
            </a:r>
            <a:r>
              <a:rPr lang="en-US" sz="2400" dirty="0" err="1" smtClean="0"/>
              <a:t>dari</a:t>
            </a:r>
            <a:r>
              <a:rPr lang="en-US" sz="2400" dirty="0" smtClean="0"/>
              <a:t> fundus </a:t>
            </a:r>
            <a:r>
              <a:rPr lang="en-US" sz="2400" dirty="0" err="1" smtClean="0"/>
              <a:t>ke</a:t>
            </a:r>
            <a:r>
              <a:rPr lang="en-US" sz="2400" dirty="0" smtClean="0"/>
              <a:t> pylorus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8460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3008313" cy="5969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LAMBUNG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838201"/>
            <a:ext cx="5111750" cy="4419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err="1" smtClean="0"/>
              <a:t>Bagian-bagian</a:t>
            </a:r>
            <a:r>
              <a:rPr lang="en-US" sz="2000" dirty="0" smtClean="0"/>
              <a:t> </a:t>
            </a:r>
            <a:r>
              <a:rPr lang="en-US" sz="2000" dirty="0" err="1" smtClean="0"/>
              <a:t>lambung</a:t>
            </a:r>
            <a:r>
              <a:rPr lang="en-US" sz="2000" dirty="0" smtClean="0"/>
              <a:t> :</a:t>
            </a:r>
          </a:p>
          <a:p>
            <a:pPr marL="457200" indent="-457200">
              <a:buAutoNum type="arabicPeriod"/>
            </a:pPr>
            <a:r>
              <a:rPr lang="en-US" sz="2000" b="1" dirty="0" smtClean="0"/>
              <a:t>Fundus 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merupakan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bagian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lambung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terletak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diatas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lubang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esofagus</a:t>
            </a:r>
            <a:r>
              <a:rPr lang="en-US" sz="2000" dirty="0" smtClean="0">
                <a:sym typeface="Wingdings" pitchFamily="2" charset="2"/>
              </a:rPr>
              <a:t> </a:t>
            </a: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Tidak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menyimpan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makanan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hanya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kantung</a:t>
            </a:r>
            <a:r>
              <a:rPr lang="en-US" sz="2000" dirty="0" smtClean="0">
                <a:sym typeface="Wingdings" pitchFamily="2" charset="2"/>
              </a:rPr>
              <a:t> gas</a:t>
            </a:r>
          </a:p>
          <a:p>
            <a:pPr marL="0" indent="0">
              <a:buNone/>
            </a:pPr>
            <a:r>
              <a:rPr lang="en-US" sz="2000" b="1" dirty="0" smtClean="0">
                <a:sym typeface="Wingdings" pitchFamily="2" charset="2"/>
              </a:rPr>
              <a:t>2. </a:t>
            </a:r>
            <a:r>
              <a:rPr lang="en-US" sz="2000" b="1" dirty="0" err="1" smtClean="0">
                <a:sym typeface="Wingdings" pitchFamily="2" charset="2"/>
              </a:rPr>
              <a:t>Korpus</a:t>
            </a:r>
            <a:endParaRPr lang="en-US" sz="2000" b="1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menyimpan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makanan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tersusun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lapisan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polos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relatif</a:t>
            </a:r>
            <a:r>
              <a:rPr lang="en-US" sz="2000" dirty="0" smtClean="0">
                <a:sym typeface="Wingdings" pitchFamily="2" charset="2"/>
              </a:rPr>
              <a:t> tipis</a:t>
            </a:r>
          </a:p>
          <a:p>
            <a:pPr marL="0" indent="0">
              <a:buNone/>
            </a:pPr>
            <a:r>
              <a:rPr lang="en-US" sz="2000" b="1" dirty="0" smtClean="0">
                <a:sym typeface="Wingdings" pitchFamily="2" charset="2"/>
              </a:rPr>
              <a:t>3. Pylorus (</a:t>
            </a:r>
            <a:r>
              <a:rPr lang="en-US" sz="2000" b="1" dirty="0" err="1" smtClean="0">
                <a:sym typeface="Wingdings" pitchFamily="2" charset="2"/>
              </a:rPr>
              <a:t>antrum</a:t>
            </a:r>
            <a:r>
              <a:rPr lang="en-US" sz="2000" b="1" dirty="0" smtClean="0">
                <a:sym typeface="Wingdings" pitchFamily="2" charset="2"/>
              </a:rPr>
              <a:t>)</a:t>
            </a:r>
          </a:p>
          <a:p>
            <a:pPr marL="0" indent="0">
              <a:buNone/>
            </a:pP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tempat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pencampuran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makanan</a:t>
            </a:r>
            <a:r>
              <a:rPr lang="en-US" sz="2000" dirty="0" smtClean="0">
                <a:sym typeface="Wingdings" pitchFamily="2" charset="2"/>
              </a:rPr>
              <a:t>, </a:t>
            </a:r>
            <a:r>
              <a:rPr lang="en-US" sz="2000" dirty="0" err="1" smtClean="0">
                <a:sym typeface="Wingdings" pitchFamily="2" charset="2"/>
              </a:rPr>
              <a:t>tersusun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lapisan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polos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tebal</a:t>
            </a:r>
            <a:endParaRPr lang="en-US" sz="2000" dirty="0" smtClean="0">
              <a:sym typeface="Wingdings" pitchFamily="2" charset="2"/>
            </a:endParaRPr>
          </a:p>
          <a:p>
            <a:pPr marL="339725" indent="-339725">
              <a:buNone/>
            </a:pPr>
            <a:endParaRPr lang="en-US" sz="22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2400" dirty="0" err="1" smtClean="0"/>
              <a:t>Fungsi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 :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/>
              <a:t>Menyimpan</a:t>
            </a:r>
            <a:r>
              <a:rPr lang="en-US" sz="2400" dirty="0" smtClean="0"/>
              <a:t> </a:t>
            </a:r>
            <a:r>
              <a:rPr lang="en-US" sz="2400" dirty="0" err="1" smtClean="0"/>
              <a:t>makanan</a:t>
            </a:r>
            <a:r>
              <a:rPr lang="en-US" sz="2400" dirty="0" smtClean="0"/>
              <a:t> yang </a:t>
            </a:r>
            <a:r>
              <a:rPr lang="en-US" sz="2400" dirty="0" err="1" smtClean="0"/>
              <a:t>masuk</a:t>
            </a:r>
            <a:r>
              <a:rPr lang="en-US" sz="2400" dirty="0" smtClean="0"/>
              <a:t> </a:t>
            </a:r>
            <a:r>
              <a:rPr lang="en-US" sz="2400" dirty="0" err="1" smtClean="0"/>
              <a:t>sampai</a:t>
            </a:r>
            <a:r>
              <a:rPr lang="en-US" sz="2400" dirty="0" smtClean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 smtClean="0"/>
              <a:t>disalurkan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usus</a:t>
            </a:r>
            <a:r>
              <a:rPr lang="en-US" sz="2400" dirty="0" smtClean="0"/>
              <a:t> </a:t>
            </a:r>
            <a:r>
              <a:rPr lang="en-US" sz="2400" dirty="0" err="1" smtClean="0"/>
              <a:t>halus</a:t>
            </a:r>
            <a:endParaRPr lang="en-US" sz="2400" dirty="0" smtClean="0"/>
          </a:p>
          <a:p>
            <a:pPr marL="342900" indent="-342900">
              <a:buFontTx/>
              <a:buChar char="-"/>
            </a:pPr>
            <a:r>
              <a:rPr lang="en-US" sz="2400" dirty="0" err="1" smtClean="0"/>
              <a:t>Menyalurkan</a:t>
            </a:r>
            <a:r>
              <a:rPr lang="en-US" sz="2400" dirty="0" smtClean="0"/>
              <a:t> </a:t>
            </a:r>
            <a:r>
              <a:rPr lang="en-US" sz="2400" dirty="0" err="1" smtClean="0"/>
              <a:t>makanan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mencicil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duodenum. </a:t>
            </a:r>
            <a:r>
              <a:rPr lang="en-US" sz="2400" dirty="0" err="1" smtClean="0"/>
              <a:t>Melaui</a:t>
            </a:r>
            <a:r>
              <a:rPr lang="en-US" sz="2400" dirty="0" smtClean="0"/>
              <a:t> </a:t>
            </a:r>
            <a:r>
              <a:rPr lang="en-US" sz="2400" dirty="0" err="1" smtClean="0"/>
              <a:t>gerakan</a:t>
            </a:r>
            <a:r>
              <a:rPr lang="en-US" sz="2400" dirty="0" smtClean="0"/>
              <a:t> </a:t>
            </a:r>
            <a:r>
              <a:rPr lang="en-US" sz="2400" dirty="0" err="1" smtClean="0"/>
              <a:t>mencampur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, </a:t>
            </a:r>
            <a:r>
              <a:rPr lang="en-US" sz="2400" dirty="0" err="1" smtClean="0"/>
              <a:t>makanan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tertelan</a:t>
            </a:r>
            <a:r>
              <a:rPr lang="en-US" sz="2400" dirty="0" smtClean="0"/>
              <a:t> </a:t>
            </a:r>
            <a:r>
              <a:rPr lang="en-US" sz="2400" dirty="0" err="1" smtClean="0"/>
              <a:t>dihaluskan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dicampur</a:t>
            </a:r>
            <a:r>
              <a:rPr lang="en-US" sz="2400" dirty="0" smtClean="0"/>
              <a:t> </a:t>
            </a:r>
            <a:r>
              <a:rPr lang="en-US" sz="2400" dirty="0" err="1" smtClean="0"/>
              <a:t>dengan</a:t>
            </a:r>
            <a:r>
              <a:rPr lang="en-US" sz="2400" dirty="0" smtClean="0"/>
              <a:t> </a:t>
            </a:r>
            <a:r>
              <a:rPr lang="en-US" sz="2400" dirty="0" err="1" smtClean="0"/>
              <a:t>sekresi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menghasilkan</a:t>
            </a:r>
            <a:r>
              <a:rPr lang="en-US" sz="2400" dirty="0" smtClean="0"/>
              <a:t> </a:t>
            </a:r>
            <a:r>
              <a:rPr lang="en-US" sz="2400" dirty="0" err="1" smtClean="0"/>
              <a:t>campuran</a:t>
            </a:r>
            <a:r>
              <a:rPr lang="en-US" sz="2400" dirty="0" smtClean="0"/>
              <a:t> </a:t>
            </a:r>
            <a:r>
              <a:rPr lang="en-US" sz="2400" dirty="0" err="1" smtClean="0"/>
              <a:t>cairan</a:t>
            </a:r>
            <a:r>
              <a:rPr lang="en-US" sz="2400" dirty="0" smtClean="0"/>
              <a:t> </a:t>
            </a:r>
            <a:r>
              <a:rPr lang="en-US" sz="2400" dirty="0" err="1" smtClean="0"/>
              <a:t>kental</a:t>
            </a:r>
            <a:r>
              <a:rPr lang="en-US" sz="2400" dirty="0" smtClean="0"/>
              <a:t> </a:t>
            </a:r>
            <a:r>
              <a:rPr lang="en-US" sz="2400" dirty="0" err="1" smtClean="0"/>
              <a:t>yg</a:t>
            </a:r>
            <a:r>
              <a:rPr lang="en-US" sz="2400" dirty="0" smtClean="0"/>
              <a:t> </a:t>
            </a:r>
            <a:r>
              <a:rPr lang="en-US" sz="2400" dirty="0" err="1" smtClean="0"/>
              <a:t>disebut</a:t>
            </a:r>
            <a:r>
              <a:rPr lang="en-US" sz="2400" dirty="0" smtClean="0"/>
              <a:t> </a:t>
            </a:r>
            <a:r>
              <a:rPr lang="en-US" sz="2400" b="1" dirty="0" smtClean="0"/>
              <a:t>KIMUS</a:t>
            </a:r>
          </a:p>
          <a:p>
            <a:pPr marL="342900" indent="-342900">
              <a:buFontTx/>
              <a:buChar char="-"/>
            </a:pPr>
            <a:r>
              <a:rPr lang="en-US" sz="2400" dirty="0" err="1" smtClean="0"/>
              <a:t>Mengeluarkan</a:t>
            </a:r>
            <a:r>
              <a:rPr lang="en-US" sz="2400" dirty="0" smtClean="0"/>
              <a:t> </a:t>
            </a:r>
            <a:r>
              <a:rPr lang="en-US" sz="2400" dirty="0" err="1" smtClean="0"/>
              <a:t>HCl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enzim</a:t>
            </a:r>
            <a:r>
              <a:rPr lang="en-US" sz="2400" dirty="0" smtClean="0"/>
              <a:t> </a:t>
            </a:r>
            <a:r>
              <a:rPr lang="en-US" sz="2400" dirty="0" err="1" smtClean="0"/>
              <a:t>utk</a:t>
            </a:r>
            <a:r>
              <a:rPr lang="en-US" sz="2400" dirty="0" smtClean="0"/>
              <a:t> </a:t>
            </a:r>
            <a:r>
              <a:rPr lang="en-US" sz="2400" dirty="0" err="1" smtClean="0"/>
              <a:t>memulai</a:t>
            </a:r>
            <a:r>
              <a:rPr lang="en-US" sz="2400" dirty="0" smtClean="0"/>
              <a:t> </a:t>
            </a:r>
            <a:r>
              <a:rPr lang="en-US" sz="2400" dirty="0" err="1" smtClean="0"/>
              <a:t>pencernaan</a:t>
            </a:r>
            <a:r>
              <a:rPr lang="en-US" sz="2400" dirty="0" smtClean="0"/>
              <a:t> protein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53602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533" y="76201"/>
            <a:ext cx="5682732" cy="693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3931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6200"/>
            <a:ext cx="7498080" cy="639762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en-US" sz="4000" dirty="0" err="1" smtClean="0"/>
              <a:t>Struktur</a:t>
            </a:r>
            <a:r>
              <a:rPr lang="en-US" sz="4000" dirty="0" smtClean="0"/>
              <a:t> </a:t>
            </a:r>
            <a:r>
              <a:rPr lang="en-US" sz="4000" dirty="0" err="1" smtClean="0"/>
              <a:t>Mikroskopis</a:t>
            </a:r>
            <a:r>
              <a:rPr lang="en-US" sz="4000" dirty="0" smtClean="0"/>
              <a:t> </a:t>
            </a:r>
            <a:r>
              <a:rPr lang="en-US" sz="4000" dirty="0" err="1" smtClean="0"/>
              <a:t>Lambung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683231"/>
            <a:ext cx="7498080" cy="617220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Selaput</a:t>
            </a:r>
            <a:r>
              <a:rPr lang="en-US" sz="2000" dirty="0" smtClean="0"/>
              <a:t> </a:t>
            </a:r>
            <a:r>
              <a:rPr lang="en-US" sz="2000" dirty="0" err="1" smtClean="0"/>
              <a:t>Lendir</a:t>
            </a:r>
            <a:r>
              <a:rPr lang="en-US" sz="2000" dirty="0" smtClean="0"/>
              <a:t> (</a:t>
            </a:r>
            <a:r>
              <a:rPr lang="en-US" sz="2000" dirty="0" err="1" smtClean="0"/>
              <a:t>Mukosa</a:t>
            </a:r>
            <a:r>
              <a:rPr lang="en-US" sz="2000" dirty="0" smtClean="0"/>
              <a:t>)</a:t>
            </a:r>
          </a:p>
          <a:p>
            <a:pPr>
              <a:buNone/>
            </a:pPr>
            <a:r>
              <a:rPr lang="en-US" sz="2000" dirty="0" smtClean="0"/>
              <a:t>4 </a:t>
            </a:r>
            <a:r>
              <a:rPr lang="en-US" sz="2000" dirty="0" err="1" smtClean="0"/>
              <a:t>jenis</a:t>
            </a:r>
            <a:r>
              <a:rPr lang="en-US" sz="2000" dirty="0" smtClean="0"/>
              <a:t> </a:t>
            </a: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kelenjar</a:t>
            </a:r>
            <a:r>
              <a:rPr lang="en-US" sz="2000" dirty="0" smtClean="0"/>
              <a:t> </a:t>
            </a:r>
            <a:r>
              <a:rPr lang="en-US" sz="2000" dirty="0" err="1" smtClean="0"/>
              <a:t>pada</a:t>
            </a:r>
            <a:r>
              <a:rPr lang="en-US" sz="2000" dirty="0" smtClean="0"/>
              <a:t> </a:t>
            </a:r>
            <a:r>
              <a:rPr lang="en-US" sz="2000" dirty="0" err="1" smtClean="0"/>
              <a:t>Lambung</a:t>
            </a:r>
            <a:r>
              <a:rPr lang="en-US" sz="2000" dirty="0" smtClean="0"/>
              <a:t> 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:</a:t>
            </a:r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397001"/>
              </p:ext>
            </p:extLst>
          </p:nvPr>
        </p:nvGraphicFramePr>
        <p:xfrm>
          <a:off x="838200" y="1600200"/>
          <a:ext cx="7315200" cy="41503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05000"/>
                <a:gridCol w="23622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Jenis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Sel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Sekret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Fungsi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Sel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lendir</a:t>
                      </a:r>
                      <a:r>
                        <a:rPr lang="en-US" sz="1400" baseline="0" dirty="0" smtClean="0"/>
                        <a:t> (</a:t>
                      </a:r>
                      <a:r>
                        <a:rPr lang="en-US" sz="1400" baseline="0" dirty="0" err="1" smtClean="0"/>
                        <a:t>sel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mukus</a:t>
                      </a:r>
                      <a:r>
                        <a:rPr lang="en-US" sz="1400" baseline="0" dirty="0" smtClean="0"/>
                        <a:t>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Lendir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bersifat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basa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Melindungi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dinding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lambung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dari</a:t>
                      </a:r>
                      <a:r>
                        <a:rPr lang="en-US" sz="1400" dirty="0" smtClean="0"/>
                        <a:t> pepsin </a:t>
                      </a:r>
                      <a:r>
                        <a:rPr lang="en-US" sz="1400" dirty="0" err="1" smtClean="0"/>
                        <a:t>dan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HCl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Sel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Zymogen</a:t>
                      </a:r>
                      <a:r>
                        <a:rPr lang="en-US" sz="1400" dirty="0" smtClean="0"/>
                        <a:t> (chief cell)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Pepsinogen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Dalam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suasana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asam</a:t>
                      </a:r>
                      <a:r>
                        <a:rPr lang="en-US" sz="1400" baseline="0" dirty="0" smtClean="0"/>
                        <a:t> pepsinogen </a:t>
                      </a:r>
                      <a:r>
                        <a:rPr lang="en-US" sz="1400" baseline="0" dirty="0" err="1" smtClean="0"/>
                        <a:t>dirubah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menjadi</a:t>
                      </a:r>
                      <a:r>
                        <a:rPr lang="en-US" sz="1400" baseline="0" dirty="0" smtClean="0"/>
                        <a:t> pepsin (</a:t>
                      </a:r>
                      <a:r>
                        <a:rPr lang="en-US" sz="1400" baseline="0" dirty="0" err="1" smtClean="0"/>
                        <a:t>jika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diaktifkan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akan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memulai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pencernaan</a:t>
                      </a:r>
                      <a:r>
                        <a:rPr lang="en-US" sz="1400" baseline="0" dirty="0" smtClean="0"/>
                        <a:t> protein)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Sel</a:t>
                      </a:r>
                      <a:r>
                        <a:rPr lang="en-US" sz="1400" dirty="0" smtClean="0"/>
                        <a:t> Parietal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HCl</a:t>
                      </a:r>
                      <a:r>
                        <a:rPr lang="en-US" sz="1400" dirty="0" smtClean="0"/>
                        <a:t> </a:t>
                      </a:r>
                    </a:p>
                    <a:p>
                      <a:r>
                        <a:rPr lang="en-US" sz="1400" dirty="0" err="1" smtClean="0"/>
                        <a:t>Faktor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Intrinsik</a:t>
                      </a:r>
                      <a:r>
                        <a:rPr lang="en-US" sz="1400" dirty="0" smtClean="0"/>
                        <a:t> (FI)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dirty="0" err="1" smtClean="0"/>
                        <a:t>Fungsi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HCl</a:t>
                      </a:r>
                      <a:r>
                        <a:rPr lang="en-US" sz="1400" dirty="0" smtClean="0"/>
                        <a:t> : </a:t>
                      </a:r>
                      <a:r>
                        <a:rPr lang="en-US" sz="1400" dirty="0" err="1" smtClean="0"/>
                        <a:t>mengaktifkan</a:t>
                      </a:r>
                      <a:r>
                        <a:rPr lang="en-US" sz="1400" dirty="0" smtClean="0"/>
                        <a:t> pepsinogen </a:t>
                      </a:r>
                      <a:r>
                        <a:rPr lang="en-US" sz="1400" dirty="0" err="1" smtClean="0"/>
                        <a:t>menjadi</a:t>
                      </a:r>
                      <a:r>
                        <a:rPr lang="en-US" sz="1400" dirty="0" smtClean="0"/>
                        <a:t> pepsin.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dirty="0" err="1" smtClean="0"/>
                        <a:t>Fungsi</a:t>
                      </a:r>
                      <a:r>
                        <a:rPr lang="en-US" sz="1400" dirty="0" smtClean="0"/>
                        <a:t> FI</a:t>
                      </a:r>
                      <a:r>
                        <a:rPr lang="en-US" sz="1400" baseline="0" dirty="0" smtClean="0"/>
                        <a:t> : </a:t>
                      </a:r>
                      <a:r>
                        <a:rPr lang="en-US" sz="1400" baseline="0" dirty="0" err="1" smtClean="0"/>
                        <a:t>untuk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mempermudah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penyerapan</a:t>
                      </a:r>
                      <a:r>
                        <a:rPr lang="en-US" sz="1400" baseline="0" dirty="0" smtClean="0"/>
                        <a:t> vitamin B12, </a:t>
                      </a:r>
                      <a:r>
                        <a:rPr lang="en-US" sz="1400" baseline="0" dirty="0" err="1" smtClean="0"/>
                        <a:t>berikatan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dengan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vit</a:t>
                      </a:r>
                      <a:r>
                        <a:rPr lang="en-US" sz="1400" baseline="0" dirty="0" smtClean="0"/>
                        <a:t> B12 </a:t>
                      </a:r>
                      <a:r>
                        <a:rPr lang="en-US" sz="1400" baseline="0" dirty="0" err="1" smtClean="0"/>
                        <a:t>sehingga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vit</a:t>
                      </a:r>
                      <a:r>
                        <a:rPr lang="en-US" sz="1400" baseline="0" dirty="0" smtClean="0"/>
                        <a:t> B12 </a:t>
                      </a:r>
                      <a:r>
                        <a:rPr lang="en-US" sz="1400" baseline="0" dirty="0" err="1" smtClean="0"/>
                        <a:t>dapat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diabsorpsi</a:t>
                      </a:r>
                      <a:endParaRPr lang="en-US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 err="1" smtClean="0"/>
                        <a:t>Sel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endokrin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 smtClean="0"/>
                        <a:t>Gastrin (</a:t>
                      </a:r>
                      <a:r>
                        <a:rPr lang="en-US" sz="1400" dirty="0" err="1" smtClean="0"/>
                        <a:t>dihasilkan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oleh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sel</a:t>
                      </a:r>
                      <a:r>
                        <a:rPr lang="en-US" sz="1400" dirty="0" smtClean="0"/>
                        <a:t> G)</a:t>
                      </a:r>
                      <a:endParaRPr lang="en-US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dirty="0" err="1" smtClean="0"/>
                        <a:t>Meningkatkan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sekresi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getah</a:t>
                      </a:r>
                      <a:r>
                        <a:rPr lang="en-US" sz="1400" dirty="0" smtClean="0"/>
                        <a:t> </a:t>
                      </a:r>
                      <a:r>
                        <a:rPr lang="en-US" sz="1400" dirty="0" err="1" smtClean="0"/>
                        <a:t>lambung</a:t>
                      </a:r>
                      <a:r>
                        <a:rPr lang="en-US" sz="1400" dirty="0" smtClean="0"/>
                        <a:t>, </a:t>
                      </a:r>
                      <a:r>
                        <a:rPr lang="en-US" sz="1400" dirty="0" err="1" smtClean="0"/>
                        <a:t>memperkuat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kontraksi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otot-otot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lambung</a:t>
                      </a:r>
                      <a:r>
                        <a:rPr lang="en-US" sz="1400" baseline="0" dirty="0" smtClean="0"/>
                        <a:t>, </a:t>
                      </a:r>
                      <a:r>
                        <a:rPr lang="en-US" sz="1400" baseline="0" dirty="0" err="1" smtClean="0"/>
                        <a:t>merelaksasi</a:t>
                      </a:r>
                      <a:r>
                        <a:rPr lang="en-US" sz="1400" baseline="0" dirty="0" smtClean="0"/>
                        <a:t> pylorus</a:t>
                      </a:r>
                      <a:r>
                        <a:rPr lang="en-US" sz="1400" dirty="0" smtClean="0"/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dirty="0" err="1" smtClean="0"/>
                        <a:t>Merangsang</a:t>
                      </a:r>
                      <a:r>
                        <a:rPr lang="en-US" sz="1400" baseline="0" dirty="0" smtClean="0"/>
                        <a:t> </a:t>
                      </a:r>
                      <a:r>
                        <a:rPr lang="en-US" sz="1400" baseline="0" dirty="0" err="1" smtClean="0"/>
                        <a:t>sel-sel</a:t>
                      </a:r>
                      <a:r>
                        <a:rPr lang="en-US" sz="1400" baseline="0" dirty="0" smtClean="0"/>
                        <a:t> parietal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48709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481" y="1676400"/>
            <a:ext cx="8286750" cy="344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209800" y="359596"/>
            <a:ext cx="4495800" cy="6858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 smtClean="0"/>
              <a:t>Gerak</a:t>
            </a:r>
            <a:r>
              <a:rPr lang="en-US" sz="2400" dirty="0" smtClean="0"/>
              <a:t> </a:t>
            </a:r>
            <a:r>
              <a:rPr lang="en-US" sz="2400" dirty="0" err="1" smtClean="0"/>
              <a:t>Peristaltik</a:t>
            </a:r>
            <a:r>
              <a:rPr lang="en-US" sz="2400" dirty="0" smtClean="0"/>
              <a:t> </a:t>
            </a:r>
            <a:r>
              <a:rPr lang="en-US" sz="2400" dirty="0" err="1" smtClean="0"/>
              <a:t>Lambung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351971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200" dirty="0" smtClean="0"/>
              <a:t>Proses </a:t>
            </a:r>
            <a:r>
              <a:rPr lang="en-US" sz="3200" dirty="0" err="1"/>
              <a:t>P</a:t>
            </a:r>
            <a:r>
              <a:rPr lang="en-US" sz="3200" dirty="0" err="1" smtClean="0"/>
              <a:t>engaktifan</a:t>
            </a:r>
            <a:r>
              <a:rPr lang="en-US" sz="3200" dirty="0" smtClean="0"/>
              <a:t> Pepsinogen </a:t>
            </a:r>
            <a:r>
              <a:rPr lang="en-US" sz="3200" dirty="0" err="1" smtClean="0"/>
              <a:t>menjadi</a:t>
            </a:r>
            <a:r>
              <a:rPr lang="en-US" sz="3200" dirty="0" smtClean="0"/>
              <a:t> Pepsin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b="1" dirty="0"/>
          </a:p>
        </p:txBody>
      </p:sp>
      <p:sp>
        <p:nvSpPr>
          <p:cNvPr id="4" name="Flowchart: Alternate Process 3"/>
          <p:cNvSpPr/>
          <p:nvPr/>
        </p:nvSpPr>
        <p:spPr>
          <a:xfrm>
            <a:off x="914400" y="1447800"/>
            <a:ext cx="1524000" cy="76200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Pepsinogen</a:t>
            </a:r>
            <a:endParaRPr lang="en-US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3810000" y="1526568"/>
            <a:ext cx="1676400" cy="683231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Pepsin</a:t>
            </a:r>
            <a:endParaRPr lang="en-US" dirty="0"/>
          </a:p>
        </p:txBody>
      </p:sp>
      <p:sp>
        <p:nvSpPr>
          <p:cNvPr id="6" name="Right Arrow 5"/>
          <p:cNvSpPr/>
          <p:nvPr/>
        </p:nvSpPr>
        <p:spPr>
          <a:xfrm>
            <a:off x="2675990" y="1685382"/>
            <a:ext cx="791110" cy="394716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own Arrow 6"/>
          <p:cNvSpPr/>
          <p:nvPr/>
        </p:nvSpPr>
        <p:spPr>
          <a:xfrm>
            <a:off x="3053137" y="2209799"/>
            <a:ext cx="61645" cy="91440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90600" y="2819401"/>
            <a:ext cx="1295401" cy="1295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400" dirty="0" err="1" smtClean="0"/>
              <a:t>Inaktif</a:t>
            </a:r>
            <a:endParaRPr lang="en-US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 err="1" smtClean="0"/>
              <a:t>Dihasilkan</a:t>
            </a:r>
            <a:r>
              <a:rPr lang="en-US" sz="1400" dirty="0" smtClean="0"/>
              <a:t> </a:t>
            </a:r>
            <a:r>
              <a:rPr lang="en-US" sz="1400" dirty="0" err="1" smtClean="0"/>
              <a:t>oleh</a:t>
            </a:r>
            <a:r>
              <a:rPr lang="en-US" sz="1400" dirty="0" smtClean="0"/>
              <a:t> </a:t>
            </a:r>
            <a:r>
              <a:rPr lang="en-US" sz="1400" dirty="0" err="1" smtClean="0"/>
              <a:t>sel</a:t>
            </a:r>
            <a:r>
              <a:rPr lang="en-US" sz="1400" dirty="0" smtClean="0"/>
              <a:t> chief</a:t>
            </a:r>
            <a:endParaRPr lang="en-US" sz="1400" dirty="0"/>
          </a:p>
        </p:txBody>
      </p:sp>
      <p:sp>
        <p:nvSpPr>
          <p:cNvPr id="9" name="Down Arrow 8"/>
          <p:cNvSpPr/>
          <p:nvPr/>
        </p:nvSpPr>
        <p:spPr>
          <a:xfrm>
            <a:off x="1676400" y="2285142"/>
            <a:ext cx="45719" cy="4571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608351" y="3165297"/>
            <a:ext cx="1019710" cy="121920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Ada </a:t>
            </a:r>
            <a:r>
              <a:rPr lang="en-US" sz="1400" dirty="0" err="1" smtClean="0"/>
              <a:t>peran</a:t>
            </a:r>
            <a:r>
              <a:rPr lang="en-US" sz="1400" dirty="0" smtClean="0"/>
              <a:t> </a:t>
            </a:r>
            <a:r>
              <a:rPr lang="en-US" sz="1400" dirty="0" err="1" smtClean="0"/>
              <a:t>HCl</a:t>
            </a:r>
            <a:r>
              <a:rPr lang="en-US" sz="1400" dirty="0" smtClean="0"/>
              <a:t> (</a:t>
            </a:r>
            <a:r>
              <a:rPr lang="en-US" sz="1400" dirty="0" err="1" smtClean="0"/>
              <a:t>asam</a:t>
            </a:r>
            <a:r>
              <a:rPr lang="en-US" sz="1400" dirty="0" smtClean="0"/>
              <a:t> </a:t>
            </a:r>
            <a:r>
              <a:rPr lang="en-US" sz="1400" dirty="0" err="1" smtClean="0"/>
              <a:t>lambung</a:t>
            </a:r>
            <a:r>
              <a:rPr lang="en-US" sz="1400" dirty="0" smtClean="0"/>
              <a:t>)</a:t>
            </a:r>
            <a:endParaRPr lang="en-US" sz="1400" dirty="0"/>
          </a:p>
        </p:txBody>
      </p:sp>
      <p:sp>
        <p:nvSpPr>
          <p:cNvPr id="13" name="Down Arrow 12"/>
          <p:cNvSpPr/>
          <p:nvPr/>
        </p:nvSpPr>
        <p:spPr>
          <a:xfrm>
            <a:off x="4572000" y="2285142"/>
            <a:ext cx="45719" cy="45719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3947159" y="2799709"/>
            <a:ext cx="1295400" cy="16764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en-US" sz="1400" dirty="0" err="1" smtClean="0"/>
              <a:t>Aktif</a:t>
            </a:r>
            <a:endParaRPr lang="en-US" sz="14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sz="1400" dirty="0" smtClean="0"/>
              <a:t>Di lumen </a:t>
            </a:r>
            <a:r>
              <a:rPr lang="en-US" sz="1400" dirty="0" err="1" smtClean="0"/>
              <a:t>lambung</a:t>
            </a:r>
            <a:endParaRPr lang="en-US" sz="1400" dirty="0"/>
          </a:p>
        </p:txBody>
      </p:sp>
      <p:sp>
        <p:nvSpPr>
          <p:cNvPr id="15" name="Right Arrow 14"/>
          <p:cNvSpPr/>
          <p:nvPr/>
        </p:nvSpPr>
        <p:spPr>
          <a:xfrm>
            <a:off x="5638800" y="1692685"/>
            <a:ext cx="685800" cy="336042"/>
          </a:xfrm>
          <a:prstGeom prst="rightArrow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6400800" y="1470916"/>
            <a:ext cx="2209800" cy="142468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600" dirty="0" err="1" smtClean="0"/>
              <a:t>Bekerja</a:t>
            </a:r>
            <a:r>
              <a:rPr lang="en-US" sz="1600" dirty="0" smtClean="0"/>
              <a:t> </a:t>
            </a:r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molekul</a:t>
            </a:r>
            <a:r>
              <a:rPr lang="en-US" sz="1600" dirty="0" smtClean="0"/>
              <a:t> pepsinogen lain </a:t>
            </a:r>
            <a:r>
              <a:rPr lang="en-US" sz="1600" dirty="0" err="1" smtClean="0"/>
              <a:t>utk</a:t>
            </a:r>
            <a:r>
              <a:rPr lang="en-US" sz="1600" dirty="0" smtClean="0"/>
              <a:t> </a:t>
            </a:r>
            <a:r>
              <a:rPr lang="en-US" sz="1600" dirty="0" err="1" smtClean="0"/>
              <a:t>menghasilkan</a:t>
            </a:r>
            <a:r>
              <a:rPr lang="en-US" sz="1600" dirty="0" smtClean="0"/>
              <a:t> pepsin </a:t>
            </a:r>
            <a:r>
              <a:rPr lang="en-US" sz="1600" dirty="0" err="1" smtClean="0"/>
              <a:t>yg</a:t>
            </a:r>
            <a:r>
              <a:rPr lang="en-US" sz="1600" dirty="0" smtClean="0"/>
              <a:t> </a:t>
            </a:r>
            <a:r>
              <a:rPr lang="en-US" sz="1600" dirty="0" err="1" smtClean="0"/>
              <a:t>lebih</a:t>
            </a:r>
            <a:r>
              <a:rPr lang="en-US" sz="1600" dirty="0" smtClean="0"/>
              <a:t> </a:t>
            </a:r>
            <a:r>
              <a:rPr lang="en-US" sz="1600" dirty="0" err="1" smtClean="0"/>
              <a:t>banyak</a:t>
            </a:r>
            <a:endParaRPr lang="en-US" sz="1600" dirty="0"/>
          </a:p>
        </p:txBody>
      </p:sp>
      <p:sp>
        <p:nvSpPr>
          <p:cNvPr id="17" name="Down Arrow 16"/>
          <p:cNvSpPr/>
          <p:nvPr/>
        </p:nvSpPr>
        <p:spPr>
          <a:xfrm>
            <a:off x="7391400" y="3048000"/>
            <a:ext cx="114300" cy="58990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17"/>
          <p:cNvSpPr/>
          <p:nvPr/>
        </p:nvSpPr>
        <p:spPr>
          <a:xfrm>
            <a:off x="6344292" y="3727807"/>
            <a:ext cx="2286000" cy="110190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Pepsin </a:t>
            </a:r>
            <a:r>
              <a:rPr lang="en-US" sz="1400" dirty="0" err="1" smtClean="0"/>
              <a:t>memulai</a:t>
            </a:r>
            <a:r>
              <a:rPr lang="en-US" sz="1400" dirty="0" smtClean="0"/>
              <a:t> </a:t>
            </a:r>
            <a:r>
              <a:rPr lang="en-US" sz="1400" dirty="0" err="1" smtClean="0"/>
              <a:t>pencernaan</a:t>
            </a:r>
            <a:r>
              <a:rPr lang="en-US" sz="1400" dirty="0" smtClean="0"/>
              <a:t> protein </a:t>
            </a:r>
            <a:r>
              <a:rPr lang="en-US" sz="1400" dirty="0" err="1" smtClean="0"/>
              <a:t>dalam</a:t>
            </a:r>
            <a:r>
              <a:rPr lang="en-US" sz="1400" dirty="0" smtClean="0"/>
              <a:t> </a:t>
            </a:r>
            <a:r>
              <a:rPr lang="en-US" sz="1400" dirty="0" err="1" smtClean="0"/>
              <a:t>kondisi</a:t>
            </a:r>
            <a:r>
              <a:rPr lang="en-US" sz="1400" dirty="0" smtClean="0"/>
              <a:t> </a:t>
            </a:r>
            <a:r>
              <a:rPr lang="en-US" sz="1400" dirty="0" err="1" smtClean="0"/>
              <a:t>asam</a:t>
            </a:r>
            <a:r>
              <a:rPr lang="en-US" sz="1400" dirty="0" smtClean="0"/>
              <a:t> (</a:t>
            </a:r>
            <a:r>
              <a:rPr lang="en-US" sz="1400" dirty="0" err="1" smtClean="0"/>
              <a:t>cocok</a:t>
            </a:r>
            <a:r>
              <a:rPr lang="en-US" sz="1400" dirty="0" smtClean="0"/>
              <a:t>)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3700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 smtClean="0"/>
              <a:t>Hati</a:t>
            </a:r>
            <a:r>
              <a:rPr lang="en-US" dirty="0" smtClean="0"/>
              <a:t> (</a:t>
            </a:r>
            <a:r>
              <a:rPr lang="en-US" dirty="0" err="1" smtClean="0"/>
              <a:t>Hepar</a:t>
            </a:r>
            <a:r>
              <a:rPr lang="en-US" dirty="0" smtClean="0"/>
              <a:t>)</a:t>
            </a:r>
            <a:endParaRPr lang="en-US" dirty="0"/>
          </a:p>
        </p:txBody>
      </p:sp>
      <p:pic>
        <p:nvPicPr>
          <p:cNvPr id="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33400" y="1600200"/>
            <a:ext cx="4495800" cy="49953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5334000" y="1676400"/>
            <a:ext cx="3200400" cy="36576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SISTEM EMPEDU, yang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: </a:t>
            </a:r>
            <a:r>
              <a:rPr lang="en-US" dirty="0" err="1" smtClean="0"/>
              <a:t>Hati</a:t>
            </a:r>
            <a:r>
              <a:rPr lang="en-US" dirty="0" smtClean="0"/>
              <a:t>, </a:t>
            </a:r>
            <a:r>
              <a:rPr lang="en-US" dirty="0" err="1" smtClean="0"/>
              <a:t>Kandung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saluran-salurannya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organ </a:t>
            </a:r>
            <a:r>
              <a:rPr lang="en-US" dirty="0" err="1" smtClean="0"/>
              <a:t>metabolik</a:t>
            </a:r>
            <a:r>
              <a:rPr lang="en-US" dirty="0" smtClean="0"/>
              <a:t> </a:t>
            </a:r>
            <a:r>
              <a:rPr lang="en-US" dirty="0" err="1" smtClean="0"/>
              <a:t>terbesar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terpenting</a:t>
            </a:r>
            <a:r>
              <a:rPr lang="en-US" dirty="0" smtClean="0"/>
              <a:t> di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Kandungan</a:t>
            </a:r>
            <a:r>
              <a:rPr lang="en-US" dirty="0" smtClean="0"/>
              <a:t> </a:t>
            </a:r>
            <a:r>
              <a:rPr lang="en-US" dirty="0" err="1" smtClean="0"/>
              <a:t>bahan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, </a:t>
            </a:r>
            <a:r>
              <a:rPr lang="en-US" dirty="0" err="1" smtClean="0"/>
              <a:t>adalah</a:t>
            </a:r>
            <a:r>
              <a:rPr lang="en-US" dirty="0" smtClean="0"/>
              <a:t> :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, </a:t>
            </a:r>
            <a:r>
              <a:rPr lang="en-US" dirty="0" err="1" smtClean="0"/>
              <a:t>kolesterol</a:t>
            </a:r>
            <a:r>
              <a:rPr lang="en-US" dirty="0" smtClean="0"/>
              <a:t>, </a:t>
            </a:r>
            <a:r>
              <a:rPr lang="en-US" dirty="0" err="1" smtClean="0"/>
              <a:t>lesitin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bilirubin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0747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3600" dirty="0" err="1" smtClean="0"/>
              <a:t>Fungsi</a:t>
            </a:r>
            <a:r>
              <a:rPr lang="en-US" sz="3600" dirty="0" smtClean="0"/>
              <a:t> </a:t>
            </a:r>
            <a:r>
              <a:rPr lang="en-US" sz="3600" dirty="0" err="1" smtClean="0"/>
              <a:t>hati</a:t>
            </a:r>
            <a:r>
              <a:rPr lang="en-US" sz="3600" dirty="0" smtClean="0"/>
              <a:t> </a:t>
            </a:r>
            <a:r>
              <a:rPr lang="en-US" sz="3600" dirty="0" err="1" smtClean="0"/>
              <a:t>antara</a:t>
            </a:r>
            <a:r>
              <a:rPr lang="en-US" sz="3600" dirty="0" smtClean="0"/>
              <a:t> lain, </a:t>
            </a:r>
            <a:r>
              <a:rPr lang="en-US" sz="3600" dirty="0" err="1" smtClean="0"/>
              <a:t>yaitu</a:t>
            </a:r>
            <a:r>
              <a:rPr lang="en-US" sz="3600" dirty="0" smtClean="0"/>
              <a:t> :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048" y="1219200"/>
            <a:ext cx="8229600" cy="52578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5" name="Flowchart: Alternate Process 4"/>
          <p:cNvSpPr/>
          <p:nvPr/>
        </p:nvSpPr>
        <p:spPr>
          <a:xfrm>
            <a:off x="457200" y="1219200"/>
            <a:ext cx="8229600" cy="609600"/>
          </a:xfrm>
          <a:prstGeom prst="flowChartAlternateProcess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 algn="just"/>
            <a:r>
              <a:rPr lang="en-US" dirty="0" smtClean="0"/>
              <a:t>1. </a:t>
            </a:r>
            <a:r>
              <a:rPr lang="en-US" dirty="0" err="1" smtClean="0"/>
              <a:t>Memproses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metabolis</a:t>
            </a:r>
            <a:r>
              <a:rPr lang="en-US" dirty="0" smtClean="0"/>
              <a:t> </a:t>
            </a:r>
            <a:r>
              <a:rPr lang="en-US" dirty="0" err="1" smtClean="0"/>
              <a:t>ketiga</a:t>
            </a:r>
            <a:r>
              <a:rPr lang="en-US" dirty="0" smtClean="0"/>
              <a:t> </a:t>
            </a:r>
            <a:r>
              <a:rPr lang="en-US" dirty="0" err="1" smtClean="0"/>
              <a:t>kategori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nutrien</a:t>
            </a:r>
            <a:r>
              <a:rPr lang="en-US" dirty="0" smtClean="0"/>
              <a:t> (</a:t>
            </a:r>
            <a:r>
              <a:rPr lang="en-US" dirty="0" err="1" smtClean="0"/>
              <a:t>karbohidrat</a:t>
            </a:r>
            <a:r>
              <a:rPr lang="en-US" dirty="0" smtClean="0"/>
              <a:t>, protein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)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zat-zat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diserap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saluran</a:t>
            </a:r>
            <a:r>
              <a:rPr lang="en-US" dirty="0" smtClean="0"/>
              <a:t> </a:t>
            </a:r>
            <a:r>
              <a:rPr lang="en-US" dirty="0" err="1" smtClean="0"/>
              <a:t>cerna</a:t>
            </a:r>
            <a:endParaRPr lang="en-US" dirty="0"/>
          </a:p>
        </p:txBody>
      </p:sp>
      <p:sp>
        <p:nvSpPr>
          <p:cNvPr id="6" name="Flowchart: Alternate Process 5"/>
          <p:cNvSpPr/>
          <p:nvPr/>
        </p:nvSpPr>
        <p:spPr>
          <a:xfrm>
            <a:off x="487166" y="1981200"/>
            <a:ext cx="8199634" cy="685800"/>
          </a:xfrm>
          <a:prstGeom prst="flowChartAlternateProces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 algn="just"/>
            <a:r>
              <a:rPr lang="en-US" dirty="0" smtClean="0"/>
              <a:t>2. </a:t>
            </a:r>
            <a:r>
              <a:rPr lang="en-US" dirty="0" err="1" smtClean="0"/>
              <a:t>Mendetoksifikasi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menguraikan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tubuh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hormon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obat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senyawa</a:t>
            </a:r>
            <a:r>
              <a:rPr lang="en-US" dirty="0" smtClean="0"/>
              <a:t> </a:t>
            </a:r>
            <a:r>
              <a:rPr lang="en-US" dirty="0" err="1" smtClean="0"/>
              <a:t>asing</a:t>
            </a:r>
            <a:r>
              <a:rPr lang="en-US" dirty="0" smtClean="0"/>
              <a:t> lain</a:t>
            </a:r>
            <a:endParaRPr lang="en-US" dirty="0"/>
          </a:p>
        </p:txBody>
      </p:sp>
      <p:sp>
        <p:nvSpPr>
          <p:cNvPr id="7" name="Flowchart: Alternate Process 6"/>
          <p:cNvSpPr/>
          <p:nvPr/>
        </p:nvSpPr>
        <p:spPr>
          <a:xfrm>
            <a:off x="464048" y="2819400"/>
            <a:ext cx="8222751" cy="762000"/>
          </a:xfrm>
          <a:prstGeom prst="flowChartAlternateProcess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7338" indent="-287338" algn="just"/>
            <a:r>
              <a:rPr lang="en-US" dirty="0" smtClean="0"/>
              <a:t>3. </a:t>
            </a:r>
            <a:r>
              <a:rPr lang="en-US" dirty="0" err="1" smtClean="0"/>
              <a:t>Membentuk</a:t>
            </a:r>
            <a:r>
              <a:rPr lang="en-US" dirty="0" smtClean="0"/>
              <a:t> protein plasma, </a:t>
            </a:r>
            <a:r>
              <a:rPr lang="en-US" dirty="0" err="1" smtClean="0"/>
              <a:t>termasuk</a:t>
            </a:r>
            <a:r>
              <a:rPr lang="en-US" dirty="0" smtClean="0"/>
              <a:t> protein yang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pembekuan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mengangkut</a:t>
            </a:r>
            <a:r>
              <a:rPr lang="en-US" dirty="0" smtClean="0"/>
              <a:t> </a:t>
            </a:r>
            <a:r>
              <a:rPr lang="en-US" dirty="0" err="1" smtClean="0"/>
              <a:t>hormon</a:t>
            </a:r>
            <a:r>
              <a:rPr lang="en-US" dirty="0" smtClean="0"/>
              <a:t> steroid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tiroid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kolesterol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endParaRPr lang="en-US" dirty="0"/>
          </a:p>
        </p:txBody>
      </p:sp>
      <p:sp>
        <p:nvSpPr>
          <p:cNvPr id="8" name="Flowchart: Alternate Process 7"/>
          <p:cNvSpPr/>
          <p:nvPr/>
        </p:nvSpPr>
        <p:spPr>
          <a:xfrm>
            <a:off x="487168" y="3778749"/>
            <a:ext cx="6523232" cy="533400"/>
          </a:xfrm>
          <a:prstGeom prst="flowChartAlternateProcess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4. </a:t>
            </a:r>
            <a:r>
              <a:rPr lang="en-US" dirty="0" err="1" smtClean="0"/>
              <a:t>Menyimpan</a:t>
            </a:r>
            <a:r>
              <a:rPr lang="en-US" dirty="0" smtClean="0"/>
              <a:t> </a:t>
            </a:r>
            <a:r>
              <a:rPr lang="en-US" dirty="0" err="1" smtClean="0"/>
              <a:t>glikogen</a:t>
            </a:r>
            <a:r>
              <a:rPr lang="en-US" dirty="0" smtClean="0"/>
              <a:t>, </a:t>
            </a:r>
            <a:r>
              <a:rPr lang="en-US" dirty="0" err="1" smtClean="0"/>
              <a:t>lemak</a:t>
            </a:r>
            <a:r>
              <a:rPr lang="en-US" dirty="0" smtClean="0"/>
              <a:t>, </a:t>
            </a:r>
            <a:r>
              <a:rPr lang="en-US" dirty="0" err="1" smtClean="0"/>
              <a:t>besi</a:t>
            </a:r>
            <a:r>
              <a:rPr lang="en-US" dirty="0" smtClean="0"/>
              <a:t>, </a:t>
            </a:r>
            <a:r>
              <a:rPr lang="en-US" dirty="0" err="1" smtClean="0"/>
              <a:t>tembaga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banyak</a:t>
            </a:r>
            <a:r>
              <a:rPr lang="en-US" dirty="0" smtClean="0"/>
              <a:t> vitamin</a:t>
            </a:r>
            <a:endParaRPr lang="en-US" dirty="0"/>
          </a:p>
        </p:txBody>
      </p:sp>
      <p:sp>
        <p:nvSpPr>
          <p:cNvPr id="9" name="Flowchart: Alternate Process 8"/>
          <p:cNvSpPr/>
          <p:nvPr/>
        </p:nvSpPr>
        <p:spPr>
          <a:xfrm>
            <a:off x="435797" y="4419600"/>
            <a:ext cx="6955604" cy="457200"/>
          </a:xfrm>
          <a:prstGeom prst="flowChartAlternate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5. </a:t>
            </a:r>
            <a:r>
              <a:rPr lang="en-US" dirty="0" err="1" smtClean="0"/>
              <a:t>Mengaktifkan</a:t>
            </a:r>
            <a:r>
              <a:rPr lang="en-US" dirty="0" smtClean="0"/>
              <a:t> vitamin D,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ginjal</a:t>
            </a:r>
            <a:endParaRPr lang="en-US" dirty="0"/>
          </a:p>
        </p:txBody>
      </p:sp>
      <p:sp>
        <p:nvSpPr>
          <p:cNvPr id="10" name="Flowchart: Alternate Process 9"/>
          <p:cNvSpPr/>
          <p:nvPr/>
        </p:nvSpPr>
        <p:spPr>
          <a:xfrm>
            <a:off x="457200" y="5028344"/>
            <a:ext cx="5029200" cy="457200"/>
          </a:xfrm>
          <a:prstGeom prst="flowChartAlternateProcess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6. </a:t>
            </a:r>
            <a:r>
              <a:rPr lang="en-US" dirty="0" err="1" smtClean="0"/>
              <a:t>Mengeluarkan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endParaRPr lang="en-US" dirty="0"/>
          </a:p>
        </p:txBody>
      </p:sp>
      <p:sp>
        <p:nvSpPr>
          <p:cNvPr id="11" name="Flowchart: Alternate Process 10"/>
          <p:cNvSpPr/>
          <p:nvPr/>
        </p:nvSpPr>
        <p:spPr>
          <a:xfrm>
            <a:off x="435797" y="5638800"/>
            <a:ext cx="8251002" cy="609600"/>
          </a:xfrm>
          <a:prstGeom prst="flowChartAlternateProcess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225425" indent="-225425" algn="just"/>
            <a:r>
              <a:rPr lang="en-US" dirty="0" smtClean="0"/>
              <a:t>7. </a:t>
            </a:r>
            <a:r>
              <a:rPr lang="en-US" dirty="0" err="1" smtClean="0"/>
              <a:t>Mengekskresikan</a:t>
            </a:r>
            <a:r>
              <a:rPr lang="en-US" dirty="0" smtClean="0"/>
              <a:t> </a:t>
            </a:r>
            <a:r>
              <a:rPr lang="en-US" dirty="0" err="1" smtClean="0"/>
              <a:t>kolesterol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bilirubin, bilirubin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produk</a:t>
            </a:r>
            <a:r>
              <a:rPr lang="en-US" dirty="0" smtClean="0"/>
              <a:t> </a:t>
            </a:r>
            <a:r>
              <a:rPr lang="en-US" dirty="0" err="1" smtClean="0"/>
              <a:t>penguraian</a:t>
            </a:r>
            <a:r>
              <a:rPr lang="en-US" dirty="0" smtClean="0"/>
              <a:t> yang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destruksi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merah</a:t>
            </a:r>
            <a:r>
              <a:rPr lang="en-US" dirty="0" smtClean="0"/>
              <a:t> </a:t>
            </a:r>
            <a:r>
              <a:rPr lang="en-US" dirty="0" err="1" smtClean="0"/>
              <a:t>tua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266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en-US" sz="3200" dirty="0" err="1" smtClean="0"/>
              <a:t>Hati</a:t>
            </a:r>
            <a:r>
              <a:rPr lang="en-US" sz="3200" dirty="0" smtClean="0"/>
              <a:t> </a:t>
            </a:r>
            <a:r>
              <a:rPr lang="en-US" sz="3200" dirty="0" err="1" smtClean="0"/>
              <a:t>disuplai</a:t>
            </a:r>
            <a:r>
              <a:rPr lang="en-US" sz="3200" dirty="0" smtClean="0"/>
              <a:t> </a:t>
            </a:r>
            <a:r>
              <a:rPr lang="en-US" sz="3200" dirty="0" err="1" smtClean="0"/>
              <a:t>oleh</a:t>
            </a:r>
            <a:r>
              <a:rPr lang="en-US" sz="3200" dirty="0" smtClean="0"/>
              <a:t> 2 </a:t>
            </a:r>
            <a:r>
              <a:rPr lang="en-US" sz="3200" dirty="0" err="1" smtClean="0"/>
              <a:t>Pembuluh</a:t>
            </a:r>
            <a:r>
              <a:rPr lang="en-US" sz="3200" dirty="0" smtClean="0"/>
              <a:t> </a:t>
            </a:r>
            <a:r>
              <a:rPr lang="en-US" sz="3200" dirty="0" err="1" smtClean="0"/>
              <a:t>darah</a:t>
            </a:r>
            <a:r>
              <a:rPr lang="en-US" sz="3200" dirty="0" smtClean="0"/>
              <a:t>, </a:t>
            </a:r>
            <a:r>
              <a:rPr lang="en-US" sz="3200" dirty="0" err="1" smtClean="0"/>
              <a:t>yaitu</a:t>
            </a:r>
            <a:r>
              <a:rPr lang="en-US" sz="3200" dirty="0" smtClean="0"/>
              <a:t> :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6" name="Flowchart: Terminator 5"/>
          <p:cNvSpPr/>
          <p:nvPr/>
        </p:nvSpPr>
        <p:spPr>
          <a:xfrm>
            <a:off x="533400" y="1134438"/>
            <a:ext cx="3276600" cy="1143000"/>
          </a:xfrm>
          <a:prstGeom prst="flowChartTermina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/>
            <a:r>
              <a:rPr lang="en-US" sz="2800" dirty="0" smtClean="0"/>
              <a:t>Vena </a:t>
            </a:r>
            <a:r>
              <a:rPr lang="en-US" sz="2800" dirty="0" err="1" smtClean="0"/>
              <a:t>Porta</a:t>
            </a:r>
            <a:r>
              <a:rPr lang="en-US" sz="2800" dirty="0" smtClean="0"/>
              <a:t> Hepatica</a:t>
            </a:r>
          </a:p>
        </p:txBody>
      </p:sp>
      <p:sp>
        <p:nvSpPr>
          <p:cNvPr id="7" name="Flowchart: Terminator 6"/>
          <p:cNvSpPr/>
          <p:nvPr/>
        </p:nvSpPr>
        <p:spPr>
          <a:xfrm>
            <a:off x="4724400" y="1134438"/>
            <a:ext cx="3276600" cy="1143000"/>
          </a:xfrm>
          <a:prstGeom prst="flowChartTerminator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err="1" smtClean="0"/>
              <a:t>Arteri</a:t>
            </a:r>
            <a:r>
              <a:rPr lang="en-US" sz="2800" dirty="0" smtClean="0"/>
              <a:t> Hepatica</a:t>
            </a:r>
            <a:endParaRPr lang="en-US" sz="2800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>
          <a:xfrm>
            <a:off x="524838" y="2438400"/>
            <a:ext cx="4038600" cy="3535363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lambung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endParaRPr lang="en-US" dirty="0" smtClean="0"/>
          </a:p>
          <a:p>
            <a:r>
              <a:rPr lang="en-US" dirty="0" err="1" smtClean="0"/>
              <a:t>Miskin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endParaRPr lang="en-US" dirty="0" smtClean="0"/>
          </a:p>
          <a:p>
            <a:r>
              <a:rPr lang="en-US" dirty="0" smtClean="0"/>
              <a:t>Kaya </a:t>
            </a:r>
            <a:r>
              <a:rPr lang="en-US" dirty="0" err="1" smtClean="0"/>
              <a:t>nutrien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2438401"/>
            <a:ext cx="4038600" cy="35052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arteri</a:t>
            </a:r>
            <a:r>
              <a:rPr lang="en-US" dirty="0" smtClean="0"/>
              <a:t> </a:t>
            </a:r>
            <a:r>
              <a:rPr lang="en-US" dirty="0" err="1" smtClean="0"/>
              <a:t>coeliaca</a:t>
            </a:r>
            <a:r>
              <a:rPr lang="en-US" dirty="0" smtClean="0"/>
              <a:t> (</a:t>
            </a:r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langsung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aorta </a:t>
            </a:r>
            <a:r>
              <a:rPr lang="en-US" dirty="0" err="1" smtClean="0"/>
              <a:t>abdominalis</a:t>
            </a:r>
            <a:r>
              <a:rPr lang="en-US" dirty="0" smtClean="0"/>
              <a:t>)</a:t>
            </a:r>
          </a:p>
          <a:p>
            <a:r>
              <a:rPr lang="en-US" dirty="0" smtClean="0"/>
              <a:t>Kaya </a:t>
            </a:r>
            <a:r>
              <a:rPr lang="en-US" dirty="0" err="1" smtClean="0"/>
              <a:t>oksigen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844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-8562"/>
            <a:ext cx="4648200" cy="677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76800" y="713785"/>
            <a:ext cx="3962400" cy="369332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SKEMATIK ALIRAN DARAH HATI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29200" y="1524000"/>
            <a:ext cx="3810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menerima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sumber</a:t>
            </a:r>
            <a:r>
              <a:rPr lang="en-US" dirty="0" smtClean="0"/>
              <a:t> :</a:t>
            </a:r>
          </a:p>
          <a:p>
            <a:pPr marL="342900" indent="-342900">
              <a:buFont typeface="+mj-lt"/>
              <a:buAutoNum type="alphaLcParenR"/>
            </a:pP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arteri</a:t>
            </a:r>
            <a:r>
              <a:rPr lang="en-US" dirty="0" smtClean="0"/>
              <a:t>, yang </a:t>
            </a:r>
            <a:r>
              <a:rPr lang="en-US" dirty="0" err="1" smtClean="0"/>
              <a:t>menyediakan</a:t>
            </a:r>
            <a:r>
              <a:rPr lang="en-US" dirty="0" smtClean="0"/>
              <a:t> </a:t>
            </a:r>
            <a:r>
              <a:rPr lang="en-US" dirty="0" err="1" smtClean="0"/>
              <a:t>oksigen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metabolit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diproses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, </a:t>
            </a:r>
            <a:r>
              <a:rPr lang="en-US" dirty="0" err="1" smtClean="0"/>
              <a:t>dialurkan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arteri</a:t>
            </a:r>
            <a:r>
              <a:rPr lang="en-US" dirty="0" smtClean="0"/>
              <a:t> </a:t>
            </a:r>
            <a:r>
              <a:rPr lang="en-US" dirty="0" err="1" smtClean="0"/>
              <a:t>hepatika</a:t>
            </a:r>
            <a:endParaRPr lang="en-US" dirty="0" smtClean="0"/>
          </a:p>
          <a:p>
            <a:pPr marL="342900" indent="-342900">
              <a:buFont typeface="+mj-lt"/>
              <a:buAutoNum type="alphaLcParenR"/>
            </a:pPr>
            <a:r>
              <a:rPr lang="en-US" dirty="0" err="1" smtClean="0"/>
              <a:t>Darah</a:t>
            </a:r>
            <a:r>
              <a:rPr lang="en-US" dirty="0" smtClean="0"/>
              <a:t> vena, yang </a:t>
            </a:r>
            <a:r>
              <a:rPr lang="en-US" dirty="0" err="1" smtClean="0"/>
              <a:t>berasal</a:t>
            </a:r>
            <a:r>
              <a:rPr lang="en-US" dirty="0" smtClean="0"/>
              <a:t> 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saluran</a:t>
            </a:r>
            <a:r>
              <a:rPr lang="en-US" dirty="0" smtClean="0"/>
              <a:t> </a:t>
            </a:r>
            <a:r>
              <a:rPr lang="en-US" dirty="0" err="1" smtClean="0"/>
              <a:t>cerna</a:t>
            </a:r>
            <a:r>
              <a:rPr lang="en-US" dirty="0" smtClean="0"/>
              <a:t> </a:t>
            </a:r>
            <a:r>
              <a:rPr lang="en-US" dirty="0" err="1" smtClean="0"/>
              <a:t>dibawa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vena </a:t>
            </a:r>
            <a:r>
              <a:rPr lang="en-US" dirty="0" err="1" smtClean="0"/>
              <a:t>porta</a:t>
            </a:r>
            <a:r>
              <a:rPr lang="en-US" dirty="0" smtClean="0"/>
              <a:t> </a:t>
            </a:r>
            <a:r>
              <a:rPr lang="en-US" dirty="0" err="1" smtClean="0"/>
              <a:t>hepatika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pemrosesan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penyimpanan</a:t>
            </a:r>
            <a:r>
              <a:rPr lang="en-US" dirty="0" smtClean="0"/>
              <a:t> </a:t>
            </a:r>
            <a:r>
              <a:rPr lang="en-US" dirty="0" err="1" smtClean="0"/>
              <a:t>nutrien</a:t>
            </a:r>
            <a:r>
              <a:rPr lang="en-US" dirty="0" smtClean="0"/>
              <a:t> yang </a:t>
            </a:r>
            <a:r>
              <a:rPr lang="en-US" dirty="0" err="1" smtClean="0"/>
              <a:t>baru</a:t>
            </a:r>
            <a:r>
              <a:rPr lang="en-US" dirty="0" smtClean="0"/>
              <a:t> </a:t>
            </a:r>
            <a:r>
              <a:rPr lang="en-US" dirty="0" err="1" smtClean="0"/>
              <a:t>diserap</a:t>
            </a:r>
            <a:endParaRPr lang="en-US" dirty="0"/>
          </a:p>
          <a:p>
            <a:pPr marL="342900" indent="-342900">
              <a:buFont typeface="+mj-lt"/>
              <a:buAutoNum type="alphaLcParenR"/>
            </a:pPr>
            <a:endParaRPr lang="en-US" dirty="0" smtClean="0"/>
          </a:p>
          <a:p>
            <a:pPr marL="225425" indent="-225425"/>
            <a:r>
              <a:rPr lang="en-US" dirty="0" smtClean="0"/>
              <a:t>2.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meninggalkan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vena </a:t>
            </a:r>
            <a:r>
              <a:rPr lang="en-US" dirty="0" err="1" smtClean="0"/>
              <a:t>hepatika</a:t>
            </a:r>
            <a:endParaRPr lang="en-US" dirty="0" smtClean="0"/>
          </a:p>
          <a:p>
            <a:pPr marL="339725" indent="-33972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48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8200" y="609600"/>
            <a:ext cx="2743200" cy="738188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</a:rPr>
              <a:t>Kandung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2400" b="1" dirty="0" err="1">
                <a:solidFill>
                  <a:schemeClr val="accent4">
                    <a:lumMod val="75000"/>
                  </a:schemeClr>
                </a:solidFill>
              </a:rPr>
              <a:t>Empedu</a:t>
            </a:r>
            <a:r>
              <a:rPr lang="en-US" sz="2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(</a:t>
            </a:r>
            <a:r>
              <a:rPr lang="en-US" i="1" dirty="0" err="1"/>
              <a:t>Vesica</a:t>
            </a:r>
            <a:r>
              <a:rPr lang="en-US" i="1" dirty="0"/>
              <a:t> </a:t>
            </a:r>
            <a:r>
              <a:rPr lang="en-US" i="1" dirty="0" err="1"/>
              <a:t>Fellea</a:t>
            </a:r>
            <a:r>
              <a:rPr lang="en-US" i="1" dirty="0"/>
              <a:t>)</a:t>
            </a:r>
          </a:p>
        </p:txBody>
      </p:sp>
      <p:pic>
        <p:nvPicPr>
          <p:cNvPr id="2050" name="Picture 2" descr="J:\kampus\anfisman\picture\pic present\87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63"/>
          <a:stretch>
            <a:fillRect/>
          </a:stretch>
        </p:blipFill>
        <p:spPr bwMode="auto">
          <a:xfrm>
            <a:off x="609600" y="1600200"/>
            <a:ext cx="32385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85443" y="3736974"/>
            <a:ext cx="3733800" cy="64611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Fungsi</a:t>
            </a:r>
            <a:r>
              <a:rPr lang="en-US" dirty="0"/>
              <a:t> : </a:t>
            </a:r>
            <a:r>
              <a:rPr lang="en-US" dirty="0" err="1"/>
              <a:t>tempat</a:t>
            </a:r>
            <a:r>
              <a:rPr lang="en-US" dirty="0"/>
              <a:t> </a:t>
            </a:r>
            <a:r>
              <a:rPr lang="en-US" dirty="0" err="1"/>
              <a:t>menyimpan</a:t>
            </a:r>
            <a:r>
              <a:rPr lang="en-US" dirty="0"/>
              <a:t> </a:t>
            </a:r>
            <a:r>
              <a:rPr lang="en-US" dirty="0" err="1"/>
              <a:t>cairan</a:t>
            </a:r>
            <a:r>
              <a:rPr lang="en-US" dirty="0"/>
              <a:t> </a:t>
            </a:r>
            <a:r>
              <a:rPr lang="en-US" dirty="0" err="1"/>
              <a:t>empedu</a:t>
            </a:r>
            <a:r>
              <a:rPr lang="en-US" dirty="0"/>
              <a:t> (</a:t>
            </a:r>
            <a:r>
              <a:rPr lang="en-US" i="1" dirty="0"/>
              <a:t>Bile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memekatkanya</a:t>
            </a:r>
            <a:r>
              <a:rPr lang="en-US" dirty="0"/>
              <a:t>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5443" y="1837372"/>
            <a:ext cx="3733800" cy="1477328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bahan-bahan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,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, </a:t>
            </a:r>
            <a:r>
              <a:rPr lang="en-US" dirty="0" err="1" smtClean="0"/>
              <a:t>kolesterol</a:t>
            </a:r>
            <a:r>
              <a:rPr lang="en-US" dirty="0" smtClean="0"/>
              <a:t>, </a:t>
            </a:r>
            <a:r>
              <a:rPr lang="en-US" dirty="0" err="1" smtClean="0"/>
              <a:t>lesitin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bilirubun</a:t>
            </a:r>
            <a:r>
              <a:rPr lang="en-US" dirty="0" smtClean="0"/>
              <a:t> (</a:t>
            </a:r>
            <a:r>
              <a:rPr lang="en-US" dirty="0" err="1" smtClean="0"/>
              <a:t>semua</a:t>
            </a:r>
            <a:r>
              <a:rPr lang="en-US" dirty="0" smtClean="0"/>
              <a:t> </a:t>
            </a:r>
            <a:r>
              <a:rPr lang="en-US" dirty="0" err="1" smtClean="0"/>
              <a:t>berasal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aktivitas</a:t>
            </a:r>
            <a:r>
              <a:rPr lang="en-US" dirty="0" smtClean="0"/>
              <a:t> </a:t>
            </a:r>
            <a:r>
              <a:rPr lang="en-US" dirty="0" err="1" smtClean="0"/>
              <a:t>hepatosit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66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0400" y="533400"/>
            <a:ext cx="2755900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schemeClr val="accent4"/>
                </a:solidFill>
                <a:latin typeface="+mn-lt"/>
              </a:rPr>
              <a:t>Cairan</a:t>
            </a:r>
            <a:r>
              <a:rPr lang="en-US" sz="3200" b="1" dirty="0">
                <a:solidFill>
                  <a:schemeClr val="accent4"/>
                </a:solidFill>
                <a:latin typeface="+mn-lt"/>
              </a:rPr>
              <a:t> </a:t>
            </a:r>
            <a:r>
              <a:rPr lang="en-US" sz="3200" b="1" dirty="0" err="1">
                <a:solidFill>
                  <a:schemeClr val="accent4"/>
                </a:solidFill>
                <a:latin typeface="+mn-lt"/>
              </a:rPr>
              <a:t>Empedu</a:t>
            </a:r>
            <a:endParaRPr lang="en-US" sz="3200" b="1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1650" y="1371600"/>
            <a:ext cx="8153400" cy="2957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AutoNum type="arabicPeriod"/>
              <a:defRPr/>
            </a:pPr>
            <a:r>
              <a:rPr lang="en-US" dirty="0" err="1">
                <a:solidFill>
                  <a:schemeClr val="accent4"/>
                </a:solidFill>
              </a:rPr>
              <a:t>Garam</a:t>
            </a:r>
            <a:r>
              <a:rPr lang="en-US" dirty="0">
                <a:solidFill>
                  <a:schemeClr val="accent4"/>
                </a:solidFill>
              </a:rPr>
              <a:t> </a:t>
            </a:r>
            <a:r>
              <a:rPr lang="en-US" dirty="0" err="1">
                <a:solidFill>
                  <a:schemeClr val="accent4"/>
                </a:solidFill>
              </a:rPr>
              <a:t>empedu</a:t>
            </a:r>
            <a:r>
              <a:rPr lang="en-US" dirty="0">
                <a:solidFill>
                  <a:schemeClr val="accent4"/>
                </a:solidFill>
              </a:rPr>
              <a:t> (GE)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turunan</a:t>
            </a:r>
            <a:r>
              <a:rPr lang="en-US" dirty="0" smtClean="0"/>
              <a:t> </a:t>
            </a:r>
            <a:r>
              <a:rPr lang="en-US" dirty="0" err="1" smtClean="0"/>
              <a:t>kolesterol</a:t>
            </a:r>
            <a:r>
              <a:rPr lang="en-US" dirty="0" smtClean="0"/>
              <a:t>, yang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aktif</a:t>
            </a:r>
            <a:r>
              <a:rPr lang="en-US" dirty="0" smtClean="0"/>
              <a:t> </a:t>
            </a:r>
            <a:r>
              <a:rPr lang="en-US" dirty="0" err="1" smtClean="0"/>
              <a:t>disekresikanke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duodenum. GE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penyerapan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,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diserap</a:t>
            </a:r>
            <a:r>
              <a:rPr lang="en-US" dirty="0" smtClean="0"/>
              <a:t>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transpor</a:t>
            </a:r>
            <a:r>
              <a:rPr lang="en-US" dirty="0" smtClean="0"/>
              <a:t> </a:t>
            </a:r>
            <a:r>
              <a:rPr lang="en-US" dirty="0" err="1" smtClean="0"/>
              <a:t>aktif</a:t>
            </a:r>
            <a:r>
              <a:rPr lang="en-US" dirty="0" smtClean="0"/>
              <a:t> di </a:t>
            </a:r>
            <a:r>
              <a:rPr lang="en-US" i="1" dirty="0" smtClean="0"/>
              <a:t>ileum terminal. </a:t>
            </a:r>
            <a:r>
              <a:rPr lang="en-US" dirty="0" smtClean="0"/>
              <a:t>Dari </a:t>
            </a:r>
            <a:r>
              <a:rPr lang="en-US" dirty="0" err="1" smtClean="0"/>
              <a:t>sini</a:t>
            </a:r>
            <a:r>
              <a:rPr lang="en-US" dirty="0" smtClean="0"/>
              <a:t> GE </a:t>
            </a:r>
            <a:r>
              <a:rPr lang="en-US" dirty="0" err="1" smtClean="0"/>
              <a:t>dikembalikan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porta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, yang </a:t>
            </a:r>
            <a:r>
              <a:rPr lang="en-US" dirty="0" err="1" smtClean="0"/>
              <a:t>merekresikannya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. </a:t>
            </a:r>
            <a:r>
              <a:rPr lang="en-US" dirty="0" err="1" smtClean="0"/>
              <a:t>Daur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 GE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b="1" dirty="0" smtClean="0"/>
              <a:t>SIRKULASI ENTEROHEPATIK </a:t>
            </a:r>
            <a:endParaRPr lang="en-US" b="1" i="1" dirty="0"/>
          </a:p>
          <a:p>
            <a:pPr marL="800100" lvl="1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solidFill>
                <a:schemeClr val="accent4"/>
              </a:solidFill>
              <a:latin typeface="+mn-lt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918681" y="4267200"/>
            <a:ext cx="7391400" cy="2170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2"/>
              <a:defRPr/>
            </a:pPr>
            <a:r>
              <a:rPr lang="en-US" dirty="0" err="1">
                <a:solidFill>
                  <a:schemeClr val="accent4"/>
                </a:solidFill>
                <a:latin typeface="+mn-lt"/>
              </a:rPr>
              <a:t>Bilirubin</a:t>
            </a:r>
            <a:endParaRPr lang="en-US" dirty="0">
              <a:solidFill>
                <a:schemeClr val="accent4"/>
              </a:solidFill>
              <a:latin typeface="+mn-lt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accent4"/>
                </a:solidFill>
                <a:latin typeface="+mn-lt"/>
              </a:rPr>
              <a:t>	</a:t>
            </a:r>
            <a:r>
              <a:rPr lang="en-US" dirty="0" err="1">
                <a:latin typeface="+mn-lt"/>
              </a:rPr>
              <a:t>eritrosit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rusak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dirombak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hati</a:t>
            </a:r>
            <a:r>
              <a:rPr lang="en-US" dirty="0">
                <a:latin typeface="+mn-lt"/>
              </a:rPr>
              <a:t>, </a:t>
            </a:r>
            <a:r>
              <a:rPr lang="en-US" dirty="0" err="1">
                <a:latin typeface="+mn-lt"/>
              </a:rPr>
              <a:t>haemoglobin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dipecah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jadi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heme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globin</a:t>
            </a:r>
            <a:r>
              <a:rPr lang="en-US" dirty="0">
                <a:latin typeface="+mn-lt"/>
              </a:rPr>
              <a:t>. </a:t>
            </a:r>
            <a:r>
              <a:rPr lang="en-US" dirty="0" err="1">
                <a:latin typeface="+mn-lt"/>
              </a:rPr>
              <a:t>Heme</a:t>
            </a:r>
            <a:r>
              <a:rPr lang="en-US" dirty="0">
                <a:latin typeface="+mn-lt"/>
              </a:rPr>
              <a:t>          </a:t>
            </a:r>
            <a:r>
              <a:rPr lang="en-US" dirty="0" err="1">
                <a:latin typeface="+mn-lt"/>
              </a:rPr>
              <a:t>cincin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porphyrin</a:t>
            </a:r>
            <a:r>
              <a:rPr lang="en-US" dirty="0">
                <a:latin typeface="+mn-lt"/>
              </a:rPr>
              <a:t> + </a:t>
            </a:r>
            <a:r>
              <a:rPr lang="en-US" dirty="0" err="1">
                <a:latin typeface="+mn-lt"/>
              </a:rPr>
              <a:t>zat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besi</a:t>
            </a:r>
            <a:r>
              <a:rPr lang="en-US" dirty="0">
                <a:latin typeface="+mn-lt"/>
              </a:rPr>
              <a:t>. 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	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latin typeface="+mn-lt"/>
              </a:rPr>
              <a:t>			            </a:t>
            </a:r>
            <a:r>
              <a:rPr lang="en-US" dirty="0" err="1">
                <a:latin typeface="+mn-lt"/>
              </a:rPr>
              <a:t>biliverdin</a:t>
            </a:r>
            <a:r>
              <a:rPr lang="en-US" dirty="0">
                <a:latin typeface="+mn-lt"/>
              </a:rPr>
              <a:t>          </a:t>
            </a:r>
            <a:r>
              <a:rPr lang="en-US" dirty="0" err="1">
                <a:latin typeface="+mn-lt"/>
              </a:rPr>
              <a:t>bilirubin</a:t>
            </a:r>
            <a:r>
              <a:rPr lang="en-US" dirty="0">
                <a:latin typeface="+mn-lt"/>
              </a:rPr>
              <a:t>            </a:t>
            </a:r>
            <a:r>
              <a:rPr lang="en-US" dirty="0" err="1">
                <a:latin typeface="+mn-lt"/>
              </a:rPr>
              <a:t>urobilinogen</a:t>
            </a:r>
            <a:r>
              <a:rPr lang="en-US" dirty="0">
                <a:latin typeface="+mn-lt"/>
              </a:rPr>
              <a:t> 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2667000" y="5399926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4419600" y="6191768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5791200" y="6217578"/>
            <a:ext cx="381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5400000">
            <a:off x="3619501" y="5829300"/>
            <a:ext cx="3810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>
            <a:spLocks noChangeArrowheads="1"/>
          </p:cNvSpPr>
          <p:nvPr/>
        </p:nvSpPr>
        <p:spPr bwMode="auto">
          <a:xfrm>
            <a:off x="5562600" y="5791200"/>
            <a:ext cx="9144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dalam usus</a:t>
            </a:r>
          </a:p>
        </p:txBody>
      </p:sp>
    </p:spTree>
    <p:extLst>
      <p:ext uri="{BB962C8B-B14F-4D97-AF65-F5344CB8AC3E}">
        <p14:creationId xmlns:p14="http://schemas.microsoft.com/office/powerpoint/2010/main" val="1282013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1" grpId="0"/>
      <p:bldP spid="4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14400" y="609600"/>
            <a:ext cx="7162800" cy="5035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Kolesterol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dan</a:t>
            </a: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4">
                    <a:lumMod val="75000"/>
                  </a:schemeClr>
                </a:solidFill>
                <a:latin typeface="+mn-lt"/>
              </a:rPr>
              <a:t>fosfolipid</a:t>
            </a:r>
            <a:endParaRPr lang="en-US" dirty="0">
              <a:solidFill>
                <a:schemeClr val="accent4">
                  <a:lumMod val="75000"/>
                </a:schemeClr>
              </a:solidFill>
              <a:latin typeface="+mn-lt"/>
            </a:endParaRPr>
          </a:p>
          <a:p>
            <a:pPr marL="339725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atin typeface="+mn-lt"/>
              </a:rPr>
              <a:t>Kolesterol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dalam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darah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dieksresikan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hati</a:t>
            </a:r>
            <a:r>
              <a:rPr lang="en-US" dirty="0">
                <a:latin typeface="+mn-lt"/>
              </a:rPr>
              <a:t>             </a:t>
            </a:r>
            <a:r>
              <a:rPr lang="en-US" dirty="0" err="1">
                <a:latin typeface="+mn-lt"/>
              </a:rPr>
              <a:t>cairan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empedu</a:t>
            </a:r>
            <a:r>
              <a:rPr lang="en-US" dirty="0">
                <a:latin typeface="+mn-lt"/>
              </a:rPr>
              <a:t>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  <a:latin typeface="+mn-lt"/>
              </a:rPr>
              <a:t>Asam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  <a:latin typeface="+mn-lt"/>
              </a:rPr>
              <a:t>lemak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3">
                    <a:lumMod val="50000"/>
                  </a:schemeClr>
                </a:solidFill>
                <a:latin typeface="+mn-lt"/>
              </a:rPr>
              <a:t>jenuh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+mn-lt"/>
              </a:rPr>
              <a:t> </a:t>
            </a:r>
            <a:r>
              <a:rPr lang="en-US" dirty="0" err="1">
                <a:latin typeface="+mn-lt"/>
              </a:rPr>
              <a:t>cenderung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membuat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kadar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kolesterol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darah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naik</a:t>
            </a:r>
            <a:r>
              <a:rPr lang="en-US" dirty="0">
                <a:latin typeface="+mn-lt"/>
              </a:rPr>
              <a:t>          	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+mn-lt"/>
              </a:rPr>
              <a:t>mengurangi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+mn-lt"/>
              </a:rPr>
              <a:t>perubahan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3">
                    <a:lumMod val="75000"/>
                  </a:schemeClr>
                </a:solidFill>
                <a:latin typeface="+mn-lt"/>
              </a:rPr>
              <a:t>kolesterol</a:t>
            </a:r>
            <a:r>
              <a:rPr lang="en-US" dirty="0">
                <a:solidFill>
                  <a:schemeClr val="accent3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latin typeface="+mn-lt"/>
              </a:rPr>
              <a:t>jadi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asam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empedu</a:t>
            </a:r>
            <a:r>
              <a:rPr lang="en-US" dirty="0">
                <a:latin typeface="+mn-lt"/>
              </a:rPr>
              <a:t> 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Asam</a:t>
            </a:r>
            <a:r>
              <a:rPr lang="en-US" dirty="0" smtClean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lemak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tak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jenuh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latin typeface="+mn-lt"/>
              </a:rPr>
              <a:t>cenderung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mengurangi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kadar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kolesterol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darah</a:t>
            </a:r>
            <a:r>
              <a:rPr lang="en-US" dirty="0">
                <a:latin typeface="+mn-lt"/>
              </a:rPr>
              <a:t>          	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meningkatkan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perubahan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solidFill>
                  <a:schemeClr val="accent6">
                    <a:lumMod val="75000"/>
                  </a:schemeClr>
                </a:solidFill>
                <a:latin typeface="+mn-lt"/>
              </a:rPr>
              <a:t>kolesterol</a:t>
            </a:r>
            <a:r>
              <a:rPr lang="en-US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 </a:t>
            </a:r>
            <a:r>
              <a:rPr lang="en-US" dirty="0" err="1">
                <a:latin typeface="+mn-lt"/>
              </a:rPr>
              <a:t>jadi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asam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empedu</a:t>
            </a:r>
            <a:endParaRPr lang="en-US" dirty="0">
              <a:latin typeface="+mn-lt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atin typeface="+mn-lt"/>
              </a:rPr>
              <a:t>Fosfolipid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diproduksi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oleh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hepatosit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merupakan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molekul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amphifatik</a:t>
            </a:r>
            <a:r>
              <a:rPr lang="en-US" dirty="0">
                <a:latin typeface="+mn-lt"/>
              </a:rPr>
              <a:t>.</a:t>
            </a: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dirty="0">
              <a:latin typeface="+mn-lt"/>
            </a:endParaRPr>
          </a:p>
          <a:p>
            <a:pPr marL="34290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 startAt="4"/>
              <a:defRPr/>
            </a:pPr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+mn-lt"/>
              </a:rPr>
              <a:t>Mineral</a:t>
            </a:r>
          </a:p>
          <a:p>
            <a:pPr marL="287338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latin typeface="+mn-lt"/>
              </a:rPr>
              <a:t>Mengandung</a:t>
            </a:r>
            <a:r>
              <a:rPr lang="en-US" dirty="0">
                <a:latin typeface="+mn-lt"/>
              </a:rPr>
              <a:t> Na⁺, </a:t>
            </a:r>
            <a:r>
              <a:rPr lang="en-US" dirty="0" err="1">
                <a:latin typeface="+mn-lt"/>
              </a:rPr>
              <a:t>Cl</a:t>
            </a:r>
            <a:r>
              <a:rPr lang="en-US" dirty="0">
                <a:latin typeface="+mn-lt"/>
              </a:rPr>
              <a:t>¯, </a:t>
            </a:r>
            <a:r>
              <a:rPr lang="en-US" dirty="0" err="1">
                <a:latin typeface="+mn-lt"/>
              </a:rPr>
              <a:t>dan</a:t>
            </a:r>
            <a:r>
              <a:rPr lang="en-US" dirty="0">
                <a:latin typeface="+mn-lt"/>
              </a:rPr>
              <a:t> HCO₃ yang </a:t>
            </a:r>
            <a:r>
              <a:rPr lang="en-US" dirty="0" err="1">
                <a:latin typeface="+mn-lt"/>
              </a:rPr>
              <a:t>disekresikan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oleh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sel-sel</a:t>
            </a:r>
            <a:r>
              <a:rPr lang="en-US" dirty="0">
                <a:latin typeface="+mn-lt"/>
              </a:rPr>
              <a:t> yang </a:t>
            </a:r>
            <a:r>
              <a:rPr lang="en-US" dirty="0" err="1">
                <a:latin typeface="+mn-lt"/>
              </a:rPr>
              <a:t>membentuk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saluran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empedu</a:t>
            </a:r>
            <a:r>
              <a:rPr lang="en-US" dirty="0">
                <a:latin typeface="+mn-lt"/>
              </a:rPr>
              <a:t>.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5434168" y="1315948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1447800" y="21336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1447800" y="2971800"/>
            <a:ext cx="304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604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285750" indent="-285750" algn="just">
              <a:buFont typeface="Wingdings" pitchFamily="2" charset="2"/>
              <a:buChar char="q"/>
            </a:pPr>
            <a:r>
              <a:rPr lang="en-US" sz="2400" dirty="0" err="1" smtClean="0"/>
              <a:t>Empedu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terus-menerus</a:t>
            </a:r>
            <a:r>
              <a:rPr lang="en-US" sz="2400" dirty="0" smtClean="0"/>
              <a:t> </a:t>
            </a:r>
            <a:r>
              <a:rPr lang="en-US" sz="2400" dirty="0" err="1" smtClean="0"/>
              <a:t>disekresikan</a:t>
            </a:r>
            <a:r>
              <a:rPr lang="en-US" sz="2400" dirty="0" smtClean="0"/>
              <a:t> </a:t>
            </a:r>
            <a:r>
              <a:rPr lang="en-US" sz="2400" dirty="0" err="1" smtClean="0"/>
              <a:t>oleh</a:t>
            </a:r>
            <a:r>
              <a:rPr lang="en-US" sz="2400" dirty="0" smtClean="0"/>
              <a:t> </a:t>
            </a:r>
            <a:r>
              <a:rPr lang="en-US" sz="2400" dirty="0" err="1" smtClean="0"/>
              <a:t>hati</a:t>
            </a:r>
            <a:r>
              <a:rPr lang="en-US" sz="2400" dirty="0" smtClean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 smtClean="0"/>
              <a:t>dialihkan</a:t>
            </a:r>
            <a:r>
              <a:rPr lang="en-US" sz="2400" dirty="0" smtClean="0"/>
              <a:t> </a:t>
            </a:r>
            <a:r>
              <a:rPr lang="en-US" sz="2400" dirty="0" err="1" smtClean="0"/>
              <a:t>ke</a:t>
            </a:r>
            <a:r>
              <a:rPr lang="en-US" sz="2400" dirty="0" smtClean="0"/>
              <a:t> </a:t>
            </a:r>
            <a:r>
              <a:rPr lang="en-US" sz="2400" dirty="0" err="1" smtClean="0"/>
              <a:t>kandung</a:t>
            </a:r>
            <a:r>
              <a:rPr lang="en-US" sz="2400" dirty="0" smtClean="0"/>
              <a:t> </a:t>
            </a:r>
            <a:r>
              <a:rPr lang="en-US" sz="2400" dirty="0" err="1" smtClean="0"/>
              <a:t>empedu</a:t>
            </a:r>
            <a:r>
              <a:rPr lang="en-US" sz="2400" dirty="0" smtClean="0"/>
              <a:t> </a:t>
            </a:r>
            <a:r>
              <a:rPr lang="en-US" sz="2400" dirty="0" err="1" smtClean="0"/>
              <a:t>diantara</a:t>
            </a:r>
            <a:r>
              <a:rPr lang="en-US" sz="2400" dirty="0" smtClean="0"/>
              <a:t> </a:t>
            </a:r>
            <a:r>
              <a:rPr lang="en-US" sz="2400" dirty="0" err="1" smtClean="0"/>
              <a:t>waktu</a:t>
            </a:r>
            <a:r>
              <a:rPr lang="en-US" sz="2400" dirty="0" smtClean="0"/>
              <a:t> </a:t>
            </a:r>
            <a:r>
              <a:rPr lang="en-US" sz="2400" dirty="0" err="1" smtClean="0"/>
              <a:t>makan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3428998" y="1600200"/>
            <a:ext cx="1981201" cy="838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 smtClean="0"/>
              <a:t>Sfingter</a:t>
            </a:r>
            <a:r>
              <a:rPr lang="en-US" sz="2000" dirty="0" smtClean="0"/>
              <a:t> </a:t>
            </a:r>
            <a:r>
              <a:rPr lang="en-US" sz="2000" dirty="0" err="1" smtClean="0"/>
              <a:t>Oddi</a:t>
            </a:r>
            <a:endParaRPr lang="en-US" sz="2000" dirty="0"/>
          </a:p>
        </p:txBody>
      </p:sp>
      <p:sp>
        <p:nvSpPr>
          <p:cNvPr id="5" name="Down Arrow 4"/>
          <p:cNvSpPr/>
          <p:nvPr/>
        </p:nvSpPr>
        <p:spPr>
          <a:xfrm>
            <a:off x="4267200" y="2514600"/>
            <a:ext cx="304799" cy="381000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257299" y="3048000"/>
            <a:ext cx="6324600" cy="286232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Fungsinya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mencegah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duodenum 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sewaktu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tertutup</a:t>
            </a:r>
            <a:r>
              <a:rPr lang="en-US" dirty="0" smtClean="0"/>
              <a:t>,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yang </a:t>
            </a:r>
            <a:r>
              <a:rPr lang="en-US" dirty="0" err="1" smtClean="0"/>
              <a:t>disekresikan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dialihkan</a:t>
            </a:r>
            <a:r>
              <a:rPr lang="en-US" dirty="0" smtClean="0"/>
              <a:t> </a:t>
            </a:r>
            <a:r>
              <a:rPr lang="en-US" dirty="0" err="1" smtClean="0"/>
              <a:t>balik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b="1" dirty="0" err="1" smtClean="0"/>
              <a:t>kandung</a:t>
            </a:r>
            <a:r>
              <a:rPr lang="en-US" b="1" dirty="0" smtClean="0"/>
              <a:t> </a:t>
            </a:r>
            <a:r>
              <a:rPr lang="en-US" b="1" dirty="0" err="1" smtClean="0"/>
              <a:t>empedu</a:t>
            </a:r>
            <a:endParaRPr lang="en-US" b="1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disimpan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dipekatkan</a:t>
            </a:r>
            <a:r>
              <a:rPr lang="en-US" dirty="0" smtClean="0"/>
              <a:t> di </a:t>
            </a:r>
            <a:r>
              <a:rPr lang="en-US" dirty="0" err="1" smtClean="0"/>
              <a:t>kandung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diantara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.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makan</a:t>
            </a:r>
            <a:r>
              <a:rPr lang="en-US" dirty="0" smtClean="0"/>
              <a:t>,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duodenum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  <a:r>
              <a:rPr lang="en-US" dirty="0" err="1" smtClean="0"/>
              <a:t>efek</a:t>
            </a:r>
            <a:r>
              <a:rPr lang="en-US" dirty="0" smtClean="0"/>
              <a:t> </a:t>
            </a:r>
            <a:r>
              <a:rPr lang="en-US" dirty="0" err="1" smtClean="0"/>
              <a:t>kombinasi</a:t>
            </a:r>
            <a:r>
              <a:rPr lang="en-US" dirty="0" smtClean="0"/>
              <a:t> </a:t>
            </a:r>
            <a:r>
              <a:rPr lang="en-US" dirty="0" err="1" smtClean="0"/>
              <a:t>pengosongan</a:t>
            </a:r>
            <a:r>
              <a:rPr lang="en-US" dirty="0" smtClean="0"/>
              <a:t> </a:t>
            </a:r>
            <a:r>
              <a:rPr lang="en-US" dirty="0" err="1" smtClean="0"/>
              <a:t>kandung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peningkatan</a:t>
            </a:r>
            <a:r>
              <a:rPr lang="en-US" dirty="0" smtClean="0"/>
              <a:t> </a:t>
            </a:r>
            <a:r>
              <a:rPr lang="en-US" dirty="0" err="1" smtClean="0"/>
              <a:t>sekresi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Empedu</a:t>
            </a:r>
            <a:r>
              <a:rPr lang="en-US" dirty="0" smtClean="0"/>
              <a:t> yang </a:t>
            </a:r>
            <a:r>
              <a:rPr lang="en-US" dirty="0" err="1" smtClean="0"/>
              <a:t>disekresikan</a:t>
            </a:r>
            <a:r>
              <a:rPr lang="en-US" dirty="0" smtClean="0"/>
              <a:t> per </a:t>
            </a:r>
            <a:r>
              <a:rPr lang="en-US" dirty="0" err="1" smtClean="0"/>
              <a:t>hari</a:t>
            </a:r>
            <a:r>
              <a:rPr lang="en-US" dirty="0" smtClean="0"/>
              <a:t> </a:t>
            </a:r>
            <a:r>
              <a:rPr lang="en-US" dirty="0" err="1" smtClean="0"/>
              <a:t>berkisar</a:t>
            </a:r>
            <a:r>
              <a:rPr lang="en-US" dirty="0" smtClean="0"/>
              <a:t> 250 ml </a:t>
            </a:r>
            <a:r>
              <a:rPr lang="en-US" dirty="0" err="1" smtClean="0"/>
              <a:t>sampai</a:t>
            </a:r>
            <a:r>
              <a:rPr lang="en-US" dirty="0" smtClean="0"/>
              <a:t> 1 liter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0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-42937"/>
            <a:ext cx="4620803" cy="6900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562600" y="457200"/>
            <a:ext cx="3200400" cy="64633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SIRKULASI ENTEROHEPATIK </a:t>
            </a:r>
          </a:p>
          <a:p>
            <a:pPr algn="ctr"/>
            <a:r>
              <a:rPr lang="en-US" dirty="0" smtClean="0"/>
              <a:t>GARAM EMPEDU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562600" y="1476054"/>
            <a:ext cx="3276600" cy="369331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didaur</a:t>
            </a:r>
            <a:r>
              <a:rPr lang="en-US" dirty="0" smtClean="0"/>
              <a:t> </a:t>
            </a:r>
            <a:r>
              <a:rPr lang="en-US" dirty="0" err="1" smtClean="0"/>
              <a:t>ulang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sirkulasi</a:t>
            </a:r>
            <a:r>
              <a:rPr lang="en-US" dirty="0" smtClean="0"/>
              <a:t> </a:t>
            </a:r>
            <a:r>
              <a:rPr lang="en-US" dirty="0" err="1" smtClean="0"/>
              <a:t>enterohepatik</a:t>
            </a:r>
            <a:r>
              <a:rPr lang="en-US" dirty="0" smtClean="0"/>
              <a:t> (</a:t>
            </a:r>
            <a:r>
              <a:rPr lang="en-US" i="1" dirty="0" err="1" smtClean="0"/>
              <a:t>tanda</a:t>
            </a:r>
            <a:r>
              <a:rPr lang="en-US" i="1" dirty="0" smtClean="0"/>
              <a:t> </a:t>
            </a:r>
            <a:r>
              <a:rPr lang="en-US" i="1" dirty="0" err="1" smtClean="0"/>
              <a:t>panah</a:t>
            </a:r>
            <a:r>
              <a:rPr lang="en-US" i="1" dirty="0" smtClean="0"/>
              <a:t> </a:t>
            </a:r>
            <a:r>
              <a:rPr lang="en-US" i="1" dirty="0" err="1" smtClean="0"/>
              <a:t>biru</a:t>
            </a:r>
            <a:r>
              <a:rPr lang="en-US" dirty="0" smtClean="0"/>
              <a:t>). </a:t>
            </a:r>
            <a:r>
              <a:rPr lang="en-US" dirty="0" err="1" smtClean="0"/>
              <a:t>Setelah</a:t>
            </a:r>
            <a:r>
              <a:rPr lang="en-US" dirty="0" smtClean="0"/>
              <a:t> </a:t>
            </a:r>
            <a:r>
              <a:rPr lang="en-US" dirty="0" err="1" smtClean="0"/>
              <a:t>ikut</a:t>
            </a:r>
            <a:r>
              <a:rPr lang="en-US" dirty="0" smtClean="0"/>
              <a:t> </a:t>
            </a:r>
            <a:r>
              <a:rPr lang="en-US" dirty="0" err="1" smtClean="0"/>
              <a:t>serta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penyerapan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, 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 </a:t>
            </a:r>
            <a:r>
              <a:rPr lang="en-US" dirty="0" err="1" smtClean="0"/>
              <a:t>direabsorbsi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transpor</a:t>
            </a:r>
            <a:r>
              <a:rPr lang="en-US" dirty="0" smtClean="0"/>
              <a:t> </a:t>
            </a:r>
            <a:r>
              <a:rPr lang="en-US" dirty="0" err="1" smtClean="0"/>
              <a:t>aktif</a:t>
            </a:r>
            <a:r>
              <a:rPr lang="en-US" dirty="0" smtClean="0"/>
              <a:t> di ileum terminal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dikembalikan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vena </a:t>
            </a:r>
            <a:r>
              <a:rPr lang="en-US" dirty="0" err="1" smtClean="0"/>
              <a:t>porta</a:t>
            </a:r>
            <a:r>
              <a:rPr lang="en-US" dirty="0" smtClean="0"/>
              <a:t> </a:t>
            </a:r>
            <a:r>
              <a:rPr lang="en-US" dirty="0" err="1" smtClean="0"/>
              <a:t>hepatika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hati</a:t>
            </a:r>
            <a:r>
              <a:rPr lang="en-US" dirty="0" smtClean="0"/>
              <a:t>, yang </a:t>
            </a:r>
            <a:r>
              <a:rPr lang="en-US" dirty="0" err="1" smtClean="0"/>
              <a:t>kembali</a:t>
            </a:r>
            <a:r>
              <a:rPr lang="en-US" dirty="0" smtClean="0"/>
              <a:t> </a:t>
            </a:r>
            <a:r>
              <a:rPr lang="en-US" dirty="0" err="1" smtClean="0"/>
              <a:t>mensekresikannya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empedu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821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1981200"/>
            <a:ext cx="1676400" cy="3698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Garam</a:t>
            </a:r>
            <a:r>
              <a:rPr lang="en-US" dirty="0"/>
              <a:t> </a:t>
            </a:r>
            <a:r>
              <a:rPr lang="en-US" dirty="0" err="1"/>
              <a:t>empedu</a:t>
            </a:r>
            <a:r>
              <a:rPr lang="en-US" dirty="0"/>
              <a:t> 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2514600" y="2209800"/>
            <a:ext cx="990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657600" y="1905000"/>
            <a:ext cx="838200" cy="3810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Lemak</a:t>
            </a:r>
            <a:r>
              <a:rPr lang="en-US" dirty="0"/>
              <a:t>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648200" y="22098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486400" y="1828800"/>
            <a:ext cx="914400" cy="646113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Droplet </a:t>
            </a:r>
            <a:r>
              <a:rPr lang="en-US" dirty="0" err="1"/>
              <a:t>kecil</a:t>
            </a:r>
            <a:endParaRPr lang="en-US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6553200" y="2133600"/>
            <a:ext cx="609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7315200" y="1828800"/>
            <a:ext cx="914400" cy="64611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Enzim</a:t>
            </a:r>
            <a:r>
              <a:rPr lang="en-US" dirty="0"/>
              <a:t> lipase</a:t>
            </a:r>
          </a:p>
        </p:txBody>
      </p:sp>
      <p:sp>
        <p:nvSpPr>
          <p:cNvPr id="2057" name="TextBox 11"/>
          <p:cNvSpPr txBox="1">
            <a:spLocks noChangeArrowheads="1"/>
          </p:cNvSpPr>
          <p:nvPr/>
        </p:nvSpPr>
        <p:spPr bwMode="auto">
          <a:xfrm>
            <a:off x="2514600" y="1828800"/>
            <a:ext cx="990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mengemulsi</a:t>
            </a:r>
          </a:p>
        </p:txBody>
      </p:sp>
      <p:sp>
        <p:nvSpPr>
          <p:cNvPr id="2058" name="TextBox 14"/>
          <p:cNvSpPr txBox="1">
            <a:spLocks noChangeArrowheads="1"/>
          </p:cNvSpPr>
          <p:nvPr/>
        </p:nvSpPr>
        <p:spPr bwMode="auto">
          <a:xfrm>
            <a:off x="4572000" y="1828800"/>
            <a:ext cx="76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menjadi</a:t>
            </a:r>
          </a:p>
        </p:txBody>
      </p:sp>
      <p:sp>
        <p:nvSpPr>
          <p:cNvPr id="2059" name="TextBox 15"/>
          <p:cNvSpPr txBox="1">
            <a:spLocks noChangeArrowheads="1"/>
          </p:cNvSpPr>
          <p:nvPr/>
        </p:nvSpPr>
        <p:spPr bwMode="auto">
          <a:xfrm>
            <a:off x="6477000" y="1828800"/>
            <a:ext cx="838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dihirolisis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38400" y="3352800"/>
            <a:ext cx="762000" cy="3698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HCO₃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343400" y="3352800"/>
            <a:ext cx="1143000" cy="36988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Kim </a:t>
            </a:r>
            <a:r>
              <a:rPr lang="en-US" dirty="0" err="1"/>
              <a:t>asam</a:t>
            </a:r>
            <a:endParaRPr lang="en-US" dirty="0"/>
          </a:p>
        </p:txBody>
      </p:sp>
      <p:sp>
        <p:nvSpPr>
          <p:cNvPr id="2062" name="TextBox 18"/>
          <p:cNvSpPr txBox="1">
            <a:spLocks noChangeArrowheads="1"/>
          </p:cNvSpPr>
          <p:nvPr/>
        </p:nvSpPr>
        <p:spPr bwMode="auto">
          <a:xfrm>
            <a:off x="3276600" y="3200400"/>
            <a:ext cx="990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menetralkan</a:t>
            </a: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3352800" y="3581400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914400" y="4267200"/>
            <a:ext cx="7696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Garam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empedu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membantu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pencernaan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penyerapan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lemak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melalui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efek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deterjennya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emulsifikasi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mempermudah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penyerapan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lemak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dengan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ikut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serta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dalam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pembentukan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misel</a:t>
            </a:r>
            <a:r>
              <a:rPr lang="en-US" sz="2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(micelle). </a:t>
            </a:r>
            <a:endParaRPr lang="en-US" sz="2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610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4387" y="116440"/>
            <a:ext cx="6400800" cy="6353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248400" y="304800"/>
            <a:ext cx="2133600" cy="52322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accent4">
                    <a:lumMod val="75000"/>
                  </a:schemeClr>
                </a:solidFill>
              </a:rPr>
              <a:t>Pankreas</a:t>
            </a:r>
            <a:r>
              <a:rPr lang="en-US" dirty="0"/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638800" y="1002406"/>
            <a:ext cx="304800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Pankreas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kelenjar</a:t>
            </a:r>
            <a:r>
              <a:rPr lang="en-US" dirty="0" smtClean="0"/>
              <a:t>,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dibelakang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di </a:t>
            </a:r>
            <a:r>
              <a:rPr lang="en-US" dirty="0" err="1" smtClean="0"/>
              <a:t>bawah</a:t>
            </a:r>
            <a:r>
              <a:rPr lang="en-US" dirty="0" smtClean="0"/>
              <a:t> </a:t>
            </a:r>
            <a:r>
              <a:rPr lang="en-US" dirty="0" err="1" smtClean="0"/>
              <a:t>lambung</a:t>
            </a:r>
            <a:r>
              <a:rPr lang="en-US" dirty="0" smtClean="0"/>
              <a:t>, </a:t>
            </a: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 err="1" smtClean="0"/>
              <a:t>lengkung</a:t>
            </a:r>
            <a:r>
              <a:rPr lang="en-US" dirty="0" smtClean="0"/>
              <a:t> </a:t>
            </a:r>
            <a:r>
              <a:rPr lang="en-US" dirty="0" err="1" smtClean="0"/>
              <a:t>pertama</a:t>
            </a:r>
            <a:r>
              <a:rPr lang="en-US" dirty="0" smtClean="0"/>
              <a:t> duodenum.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Kelenjar</a:t>
            </a:r>
            <a:r>
              <a:rPr lang="en-US" dirty="0" smtClean="0"/>
              <a:t> </a:t>
            </a:r>
            <a:r>
              <a:rPr lang="en-US" dirty="0" err="1" smtClean="0"/>
              <a:t>campuran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mengandung</a:t>
            </a:r>
            <a:r>
              <a:rPr lang="en-US" dirty="0" smtClean="0"/>
              <a:t> </a:t>
            </a:r>
            <a:r>
              <a:rPr lang="en-US" dirty="0" err="1" smtClean="0"/>
              <a:t>jaringan</a:t>
            </a:r>
            <a:r>
              <a:rPr lang="en-US" dirty="0" smtClean="0"/>
              <a:t> </a:t>
            </a:r>
            <a:r>
              <a:rPr lang="en-US" dirty="0" err="1" smtClean="0"/>
              <a:t>eksokrin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endokrin</a:t>
            </a:r>
            <a:r>
              <a:rPr lang="en-US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Pankreas</a:t>
            </a:r>
            <a:r>
              <a:rPr lang="en-US" dirty="0" smtClean="0"/>
              <a:t> </a:t>
            </a:r>
            <a:r>
              <a:rPr lang="en-US" dirty="0" err="1" smtClean="0"/>
              <a:t>eksokrin</a:t>
            </a:r>
            <a:r>
              <a:rPr lang="en-US" dirty="0" smtClean="0"/>
              <a:t> </a:t>
            </a:r>
            <a:r>
              <a:rPr lang="en-US" dirty="0" err="1" smtClean="0"/>
              <a:t>terdiri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sekretorik</a:t>
            </a:r>
            <a:r>
              <a:rPr lang="en-US" dirty="0" smtClean="0"/>
              <a:t> </a:t>
            </a:r>
            <a:r>
              <a:rPr lang="en-US" dirty="0" err="1" smtClean="0"/>
              <a:t>mirip</a:t>
            </a:r>
            <a:r>
              <a:rPr lang="en-US" dirty="0" smtClean="0"/>
              <a:t> </a:t>
            </a:r>
            <a:r>
              <a:rPr lang="en-US" dirty="0" err="1" smtClean="0"/>
              <a:t>anggur</a:t>
            </a:r>
            <a:r>
              <a:rPr lang="en-US" dirty="0" smtClean="0"/>
              <a:t> </a:t>
            </a:r>
            <a:r>
              <a:rPr lang="en-US" dirty="0" smtClean="0">
                <a:sym typeface="Wingdings" pitchFamily="2" charset="2"/>
              </a:rPr>
              <a:t> </a:t>
            </a:r>
            <a:r>
              <a:rPr lang="en-US" b="1" i="1" dirty="0" err="1" smtClean="0">
                <a:sym typeface="Wingdings" pitchFamily="2" charset="2"/>
              </a:rPr>
              <a:t>asinus</a:t>
            </a:r>
            <a:r>
              <a:rPr lang="en-US" b="1" i="1" dirty="0" smtClean="0">
                <a:sym typeface="Wingdings" pitchFamily="2" charset="2"/>
              </a:rPr>
              <a:t> </a:t>
            </a:r>
            <a:r>
              <a:rPr lang="en-US" dirty="0" smtClean="0">
                <a:sym typeface="Wingdings" pitchFamily="2" charset="2"/>
              </a:rPr>
              <a:t>yang </a:t>
            </a:r>
            <a:r>
              <a:rPr lang="en-US" dirty="0" err="1" smtClean="0">
                <a:sym typeface="Wingdings" pitchFamily="2" charset="2"/>
              </a:rPr>
              <a:t>menyekresikan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beberapa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enzim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pencernaan</a:t>
            </a:r>
            <a:r>
              <a:rPr lang="en-US" b="1" i="1" dirty="0" smtClean="0">
                <a:sym typeface="Wingdings" pitchFamily="2" charset="2"/>
              </a:rPr>
              <a:t>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>
                <a:sym typeface="Wingdings" pitchFamily="2" charset="2"/>
              </a:rPr>
              <a:t>Pankreas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endokrin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terdiri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dari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pulau-pulau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jaringan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endokrin</a:t>
            </a:r>
            <a:r>
              <a:rPr lang="en-US" dirty="0" smtClean="0">
                <a:sym typeface="Wingdings" pitchFamily="2" charset="2"/>
              </a:rPr>
              <a:t>  </a:t>
            </a:r>
            <a:r>
              <a:rPr lang="en-US" b="1" dirty="0" smtClean="0">
                <a:sym typeface="Wingdings" pitchFamily="2" charset="2"/>
              </a:rPr>
              <a:t>(</a:t>
            </a:r>
            <a:r>
              <a:rPr lang="en-US" b="1" i="1" dirty="0" err="1" smtClean="0">
                <a:sym typeface="Wingdings" pitchFamily="2" charset="2"/>
              </a:rPr>
              <a:t>pulau</a:t>
            </a:r>
            <a:r>
              <a:rPr lang="en-US" b="1" i="1" dirty="0" smtClean="0">
                <a:sym typeface="Wingdings" pitchFamily="2" charset="2"/>
              </a:rPr>
              <a:t> Langerhans</a:t>
            </a:r>
            <a:r>
              <a:rPr lang="en-US" b="1" dirty="0" smtClean="0">
                <a:sym typeface="Wingdings" pitchFamily="2" charset="2"/>
              </a:rPr>
              <a:t>) </a:t>
            </a:r>
            <a:r>
              <a:rPr lang="en-US" dirty="0" smtClean="0">
                <a:sym typeface="Wingdings" pitchFamily="2" charset="2"/>
              </a:rPr>
              <a:t>yang </a:t>
            </a:r>
            <a:r>
              <a:rPr lang="en-US" dirty="0" err="1" smtClean="0">
                <a:sym typeface="Wingdings" pitchFamily="2" charset="2"/>
              </a:rPr>
              <a:t>menyekresikan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beberapa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jenis</a:t>
            </a:r>
            <a:r>
              <a:rPr lang="en-US" dirty="0" smtClean="0">
                <a:sym typeface="Wingdings" pitchFamily="2" charset="2"/>
              </a:rPr>
              <a:t> </a:t>
            </a:r>
            <a:r>
              <a:rPr lang="en-US" dirty="0" err="1" smtClean="0">
                <a:sym typeface="Wingdings" pitchFamily="2" charset="2"/>
              </a:rPr>
              <a:t>hormon</a:t>
            </a:r>
            <a:endParaRPr lang="en-US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5638800" y="3633896"/>
            <a:ext cx="29833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656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81000"/>
            <a:ext cx="4040188" cy="639762"/>
          </a:xfrm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PANKREAS EKSOKRIN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143000"/>
            <a:ext cx="4040188" cy="4724400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en-US" sz="2000" dirty="0" err="1" smtClean="0"/>
              <a:t>Mengeluarkan</a:t>
            </a:r>
            <a:r>
              <a:rPr lang="en-US" sz="2000" dirty="0" smtClean="0"/>
              <a:t> </a:t>
            </a:r>
            <a:r>
              <a:rPr lang="en-US" sz="2000" dirty="0" err="1" smtClean="0"/>
              <a:t>getah</a:t>
            </a:r>
            <a:r>
              <a:rPr lang="en-US" sz="2000" dirty="0" smtClean="0"/>
              <a:t> </a:t>
            </a:r>
            <a:r>
              <a:rPr lang="en-US" sz="2000" dirty="0" err="1" smtClean="0"/>
              <a:t>pankreas</a:t>
            </a:r>
            <a:r>
              <a:rPr lang="en-US" sz="2000" dirty="0" smtClean="0"/>
              <a:t> yang </a:t>
            </a:r>
            <a:r>
              <a:rPr lang="en-US" sz="2000" dirty="0" err="1" smtClean="0"/>
              <a:t>terdiri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:</a:t>
            </a:r>
          </a:p>
          <a:p>
            <a:pPr marL="457200" indent="-457200">
              <a:buAutoNum type="arabicPeriod"/>
            </a:pPr>
            <a:r>
              <a:rPr lang="en-US" sz="2000" b="1" i="1" dirty="0" err="1" smtClean="0"/>
              <a:t>Enzim</a:t>
            </a:r>
            <a:r>
              <a:rPr lang="en-US" sz="2000" b="1" i="1" dirty="0" smtClean="0"/>
              <a:t> </a:t>
            </a:r>
            <a:r>
              <a:rPr lang="en-US" sz="2000" b="1" i="1" dirty="0" err="1" smtClean="0"/>
              <a:t>Pankreas</a:t>
            </a:r>
            <a:r>
              <a:rPr lang="en-US" sz="2000" dirty="0" smtClean="0"/>
              <a:t>, yang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aktif</a:t>
            </a:r>
            <a:r>
              <a:rPr lang="en-US" sz="2000" dirty="0" smtClean="0"/>
              <a:t> </a:t>
            </a:r>
            <a:r>
              <a:rPr lang="en-US" sz="2000" dirty="0" err="1" smtClean="0"/>
              <a:t>disekresikan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asinus</a:t>
            </a:r>
            <a:r>
              <a:rPr lang="en-US" sz="2000" dirty="0" smtClean="0"/>
              <a:t>, </a:t>
            </a:r>
            <a:r>
              <a:rPr lang="en-US" sz="2000" dirty="0" err="1" smtClean="0"/>
              <a:t>yaitu</a:t>
            </a:r>
            <a:r>
              <a:rPr lang="en-US" sz="2000" dirty="0" smtClean="0"/>
              <a:t> : </a:t>
            </a:r>
            <a:r>
              <a:rPr lang="en-US" sz="2000" dirty="0" err="1"/>
              <a:t>e</a:t>
            </a:r>
            <a:r>
              <a:rPr lang="en-US" sz="2000" dirty="0" err="1" smtClean="0"/>
              <a:t>nzim</a:t>
            </a:r>
            <a:r>
              <a:rPr lang="en-US" sz="2000" dirty="0" smtClean="0"/>
              <a:t> </a:t>
            </a:r>
            <a:r>
              <a:rPr lang="en-US" sz="2000" dirty="0" err="1" smtClean="0"/>
              <a:t>proteolitik</a:t>
            </a:r>
            <a:r>
              <a:rPr lang="en-US" sz="2000" dirty="0" smtClean="0"/>
              <a:t> (</a:t>
            </a:r>
            <a:r>
              <a:rPr lang="en-US" sz="2000" dirty="0" err="1" smtClean="0"/>
              <a:t>pencernaan</a:t>
            </a:r>
            <a:r>
              <a:rPr lang="en-US" sz="2000" dirty="0" smtClean="0"/>
              <a:t> protein), </a:t>
            </a:r>
            <a:r>
              <a:rPr lang="en-US" sz="2000" dirty="0" err="1" smtClean="0"/>
              <a:t>amilase</a:t>
            </a:r>
            <a:r>
              <a:rPr lang="en-US" sz="2000" dirty="0" smtClean="0"/>
              <a:t> </a:t>
            </a:r>
            <a:r>
              <a:rPr lang="en-US" sz="2000" dirty="0" err="1" smtClean="0"/>
              <a:t>pankreas</a:t>
            </a:r>
            <a:r>
              <a:rPr lang="en-US" sz="2000" dirty="0" smtClean="0"/>
              <a:t> (</a:t>
            </a:r>
            <a:r>
              <a:rPr lang="en-US" sz="2000" dirty="0" err="1" smtClean="0"/>
              <a:t>pencernaan</a:t>
            </a:r>
            <a:r>
              <a:rPr lang="en-US" sz="2000" dirty="0" smtClean="0"/>
              <a:t> </a:t>
            </a:r>
            <a:r>
              <a:rPr lang="en-US" sz="2000" dirty="0" err="1" smtClean="0"/>
              <a:t>karbohidrat</a:t>
            </a:r>
            <a:r>
              <a:rPr lang="en-US" sz="2000" dirty="0" smtClean="0"/>
              <a:t>) </a:t>
            </a:r>
            <a:r>
              <a:rPr lang="en-US" sz="2000" dirty="0" err="1" smtClean="0"/>
              <a:t>dan</a:t>
            </a:r>
            <a:r>
              <a:rPr lang="en-US" sz="2000" dirty="0" smtClean="0"/>
              <a:t> lipase </a:t>
            </a:r>
            <a:r>
              <a:rPr lang="en-US" sz="2000" dirty="0" err="1" smtClean="0"/>
              <a:t>pankreas</a:t>
            </a:r>
            <a:r>
              <a:rPr lang="en-US" sz="2000" dirty="0" smtClean="0"/>
              <a:t> (</a:t>
            </a:r>
            <a:r>
              <a:rPr lang="en-US" sz="2000" dirty="0" err="1" smtClean="0"/>
              <a:t>mencerna</a:t>
            </a:r>
            <a:r>
              <a:rPr lang="en-US" sz="2000" dirty="0" smtClean="0"/>
              <a:t> </a:t>
            </a:r>
            <a:r>
              <a:rPr lang="en-US" sz="2000" dirty="0" err="1" smtClean="0"/>
              <a:t>lemak</a:t>
            </a:r>
            <a:r>
              <a:rPr lang="en-US" sz="2000" dirty="0" smtClean="0"/>
              <a:t>)</a:t>
            </a:r>
          </a:p>
          <a:p>
            <a:pPr marL="457200" indent="-457200">
              <a:buAutoNum type="arabicPeriod"/>
            </a:pPr>
            <a:r>
              <a:rPr lang="en-US" sz="2000" dirty="0" err="1" smtClean="0"/>
              <a:t>Larutan</a:t>
            </a:r>
            <a:r>
              <a:rPr lang="en-US" sz="2000" dirty="0" smtClean="0"/>
              <a:t> </a:t>
            </a:r>
            <a:r>
              <a:rPr lang="en-US" sz="2000" dirty="0" err="1" smtClean="0"/>
              <a:t>cair</a:t>
            </a:r>
            <a:r>
              <a:rPr lang="en-US" sz="2000" dirty="0" smtClean="0"/>
              <a:t> </a:t>
            </a:r>
            <a:r>
              <a:rPr lang="en-US" sz="2000" dirty="0" err="1" smtClean="0"/>
              <a:t>basa</a:t>
            </a:r>
            <a:r>
              <a:rPr lang="en-US" sz="2000" dirty="0" smtClean="0"/>
              <a:t> yang </a:t>
            </a:r>
            <a:r>
              <a:rPr lang="en-US" sz="2000" dirty="0" err="1" smtClean="0"/>
              <a:t>secara</a:t>
            </a:r>
            <a:r>
              <a:rPr lang="en-US" sz="2000" dirty="0" smtClean="0"/>
              <a:t> </a:t>
            </a:r>
            <a:r>
              <a:rPr lang="en-US" sz="2000" dirty="0" err="1" smtClean="0"/>
              <a:t>aktif</a:t>
            </a:r>
            <a:r>
              <a:rPr lang="en-US" sz="2000" dirty="0" smtClean="0"/>
              <a:t> </a:t>
            </a:r>
            <a:r>
              <a:rPr lang="en-US" sz="2000" dirty="0" err="1" smtClean="0"/>
              <a:t>disekresikan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duktus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melapisi</a:t>
            </a:r>
            <a:r>
              <a:rPr lang="en-US" sz="2000" dirty="0" smtClean="0"/>
              <a:t> </a:t>
            </a:r>
            <a:r>
              <a:rPr lang="en-US" sz="2000" dirty="0" err="1" smtClean="0"/>
              <a:t>duktus</a:t>
            </a:r>
            <a:r>
              <a:rPr lang="en-US" sz="2000" dirty="0" smtClean="0"/>
              <a:t> </a:t>
            </a:r>
            <a:r>
              <a:rPr lang="en-US" sz="2000" dirty="0" err="1" smtClean="0"/>
              <a:t>pankreatikus</a:t>
            </a:r>
            <a:r>
              <a:rPr lang="en-US" sz="2000" dirty="0" smtClean="0"/>
              <a:t> . </a:t>
            </a:r>
            <a:r>
              <a:rPr lang="en-US" sz="2000" dirty="0" err="1" smtClean="0"/>
              <a:t>Komponen</a:t>
            </a:r>
            <a:r>
              <a:rPr lang="en-US" sz="2000" dirty="0" smtClean="0"/>
              <a:t> alkali (</a:t>
            </a:r>
            <a:r>
              <a:rPr lang="en-US" sz="2000" dirty="0" err="1" smtClean="0"/>
              <a:t>basa</a:t>
            </a:r>
            <a:r>
              <a:rPr lang="en-US" sz="2000" dirty="0" smtClean="0"/>
              <a:t>) yang </a:t>
            </a:r>
            <a:r>
              <a:rPr lang="en-US" sz="2000" dirty="0" err="1" smtClean="0"/>
              <a:t>banyak</a:t>
            </a:r>
            <a:r>
              <a:rPr lang="en-US" sz="2000" dirty="0" smtClean="0"/>
              <a:t> </a:t>
            </a:r>
            <a:r>
              <a:rPr lang="en-US" sz="2000" dirty="0" err="1" smtClean="0"/>
              <a:t>mengandung</a:t>
            </a:r>
            <a:r>
              <a:rPr lang="en-US" sz="2000" dirty="0" smtClean="0"/>
              <a:t> </a:t>
            </a:r>
            <a:r>
              <a:rPr lang="en-US" sz="2000" dirty="0" err="1" smtClean="0"/>
              <a:t>natrium</a:t>
            </a:r>
            <a:r>
              <a:rPr lang="en-US" sz="2000" dirty="0" smtClean="0"/>
              <a:t> </a:t>
            </a:r>
            <a:r>
              <a:rPr lang="en-US" sz="2000" dirty="0" err="1" smtClean="0"/>
              <a:t>bikarbonat</a:t>
            </a:r>
            <a:r>
              <a:rPr lang="en-US" sz="2000" dirty="0" smtClean="0"/>
              <a:t> (NaHCO3)</a:t>
            </a:r>
          </a:p>
          <a:p>
            <a:pPr marL="457200" indent="-457200">
              <a:buAutoNum type="arabicPeriod"/>
            </a:pPr>
            <a:endParaRPr lang="en-US" sz="2000" b="1" i="1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381000"/>
            <a:ext cx="4041775" cy="639762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 smtClean="0"/>
              <a:t>PANKREAS ENDOKRIN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1143000"/>
            <a:ext cx="4041775" cy="3124200"/>
          </a:xfrm>
          <a:solidFill>
            <a:schemeClr val="accent4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err="1" smtClean="0"/>
              <a:t>Menyekresikan</a:t>
            </a:r>
            <a:r>
              <a:rPr lang="en-US" sz="2000" dirty="0" smtClean="0"/>
              <a:t> </a:t>
            </a:r>
            <a:r>
              <a:rPr lang="en-US" sz="2000" dirty="0" err="1" smtClean="0"/>
              <a:t>beberapa</a:t>
            </a:r>
            <a:r>
              <a:rPr lang="en-US" sz="2000" dirty="0" smtClean="0"/>
              <a:t> </a:t>
            </a:r>
            <a:r>
              <a:rPr lang="en-US" sz="2000" dirty="0" err="1" smtClean="0"/>
              <a:t>hormon</a:t>
            </a:r>
            <a:r>
              <a:rPr lang="en-US" sz="2000" dirty="0" smtClean="0"/>
              <a:t>, </a:t>
            </a:r>
            <a:r>
              <a:rPr lang="en-US" sz="2000" dirty="0" err="1" smtClean="0"/>
              <a:t>antara</a:t>
            </a:r>
            <a:r>
              <a:rPr lang="en-US" sz="2000" dirty="0" smtClean="0"/>
              <a:t> lain :</a:t>
            </a:r>
          </a:p>
          <a:p>
            <a:pPr marL="457200" indent="-457200">
              <a:buAutoNum type="arabicPeriod"/>
            </a:pPr>
            <a:r>
              <a:rPr lang="en-US" sz="2000" dirty="0" err="1" smtClean="0"/>
              <a:t>Sel</a:t>
            </a:r>
            <a:r>
              <a:rPr lang="en-US" sz="2000" dirty="0" smtClean="0"/>
              <a:t> </a:t>
            </a:r>
            <a:r>
              <a:rPr lang="en-US" sz="2000" dirty="0" err="1" smtClean="0"/>
              <a:t>alfa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hormon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glukagon</a:t>
            </a:r>
            <a:endParaRPr lang="en-US" sz="2000" dirty="0" smtClean="0">
              <a:sym typeface="Wingdings" pitchFamily="2" charset="2"/>
            </a:endParaRPr>
          </a:p>
          <a:p>
            <a:pPr marL="457200" indent="-457200"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beta  </a:t>
            </a:r>
            <a:r>
              <a:rPr lang="en-US" sz="2000" dirty="0" err="1" smtClean="0">
                <a:sym typeface="Wingdings" pitchFamily="2" charset="2"/>
              </a:rPr>
              <a:t>hormon</a:t>
            </a:r>
            <a:r>
              <a:rPr lang="en-US" sz="2000" dirty="0" smtClean="0">
                <a:sym typeface="Wingdings" pitchFamily="2" charset="2"/>
              </a:rPr>
              <a:t> insulin</a:t>
            </a:r>
          </a:p>
          <a:p>
            <a:pPr marL="457200" indent="-457200"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delta  </a:t>
            </a:r>
            <a:r>
              <a:rPr lang="en-US" sz="2000" dirty="0" err="1" smtClean="0">
                <a:sym typeface="Wingdings" pitchFamily="2" charset="2"/>
              </a:rPr>
              <a:t>hormon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somatostatin</a:t>
            </a:r>
            <a:endParaRPr lang="en-US" sz="2000" dirty="0" smtClean="0">
              <a:sym typeface="Wingdings" pitchFamily="2" charset="2"/>
            </a:endParaRPr>
          </a:p>
          <a:p>
            <a:pPr marL="457200" indent="-457200"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F  </a:t>
            </a:r>
            <a:r>
              <a:rPr lang="en-US" sz="2000" dirty="0" err="1" smtClean="0">
                <a:sym typeface="Wingdings" pitchFamily="2" charset="2"/>
              </a:rPr>
              <a:t>polipeptida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pankreas</a:t>
            </a:r>
            <a:endParaRPr lang="en-US" sz="2000" dirty="0" smtClean="0">
              <a:sym typeface="Wingdings" pitchFamily="2" charset="2"/>
            </a:endParaRPr>
          </a:p>
          <a:p>
            <a:pPr marL="457200" indent="-457200">
              <a:buAutoNum type="arabicPeriod"/>
            </a:pPr>
            <a:r>
              <a:rPr lang="en-US" sz="2000" dirty="0" err="1" smtClean="0">
                <a:sym typeface="Wingdings" pitchFamily="2" charset="2"/>
              </a:rPr>
              <a:t>Sel</a:t>
            </a:r>
            <a:r>
              <a:rPr lang="en-US" sz="2000" dirty="0" smtClean="0">
                <a:sym typeface="Wingdings" pitchFamily="2" charset="2"/>
              </a:rPr>
              <a:t> G  gastrin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33574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8200" y="762000"/>
            <a:ext cx="2209800" cy="92392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Tripsinogen</a:t>
            </a:r>
            <a:r>
              <a:rPr lang="en-US" dirty="0"/>
              <a:t> </a:t>
            </a:r>
            <a:r>
              <a:rPr lang="en-US" dirty="0" err="1"/>
              <a:t>Kimotripsinogen</a:t>
            </a:r>
            <a:r>
              <a:rPr lang="en-US" dirty="0"/>
              <a:t> </a:t>
            </a:r>
            <a:r>
              <a:rPr lang="en-US" dirty="0" err="1"/>
              <a:t>Prokarboksipeptidase</a:t>
            </a:r>
            <a:endParaRPr lang="en-US" dirty="0"/>
          </a:p>
        </p:txBody>
      </p:sp>
      <p:cxnSp>
        <p:nvCxnSpPr>
          <p:cNvPr id="6" name="Straight Arrow Connector 5"/>
          <p:cNvCxnSpPr>
            <a:stCxn id="4" idx="3"/>
          </p:cNvCxnSpPr>
          <p:nvPr/>
        </p:nvCxnSpPr>
        <p:spPr>
          <a:xfrm flipV="1">
            <a:off x="3048000" y="1219200"/>
            <a:ext cx="762000" cy="47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962400" y="1066800"/>
            <a:ext cx="1447800" cy="3698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DUODENUM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410200" y="12192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400800" y="1066800"/>
            <a:ext cx="1524000" cy="3698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Enterokinase</a:t>
            </a:r>
            <a:endParaRPr lang="en-US" dirty="0"/>
          </a:p>
        </p:txBody>
      </p:sp>
      <p:cxnSp>
        <p:nvCxnSpPr>
          <p:cNvPr id="12" name="Straight Arrow Connector 11"/>
          <p:cNvCxnSpPr>
            <a:stCxn id="10" idx="2"/>
          </p:cNvCxnSpPr>
          <p:nvPr/>
        </p:nvCxnSpPr>
        <p:spPr>
          <a:xfrm rot="5400000">
            <a:off x="6927851" y="1670050"/>
            <a:ext cx="4699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6553200" y="1981200"/>
            <a:ext cx="1295400" cy="3698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Tripsinogen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rot="10800000">
            <a:off x="5791200" y="22098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724400" y="2057400"/>
            <a:ext cx="91440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Tripsin</a:t>
            </a:r>
            <a:endParaRPr lang="en-US" dirty="0"/>
          </a:p>
        </p:txBody>
      </p:sp>
      <p:cxnSp>
        <p:nvCxnSpPr>
          <p:cNvPr id="20" name="Straight Arrow Connector 19"/>
          <p:cNvCxnSpPr/>
          <p:nvPr/>
        </p:nvCxnSpPr>
        <p:spPr>
          <a:xfrm rot="5400000">
            <a:off x="4495800" y="2438400"/>
            <a:ext cx="4572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rot="16200000" flipH="1">
            <a:off x="5105400" y="2438400"/>
            <a:ext cx="533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3276600" y="3048000"/>
            <a:ext cx="1752600" cy="3698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Kimotripsinogen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105400" y="3048000"/>
            <a:ext cx="2286000" cy="36988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Prokarboksipeptidase</a:t>
            </a:r>
            <a:endParaRPr lang="en-US" dirty="0"/>
          </a:p>
        </p:txBody>
      </p:sp>
      <p:cxnSp>
        <p:nvCxnSpPr>
          <p:cNvPr id="26" name="Straight Arrow Connector 25"/>
          <p:cNvCxnSpPr/>
          <p:nvPr/>
        </p:nvCxnSpPr>
        <p:spPr>
          <a:xfrm rot="5400000">
            <a:off x="3886201" y="3733800"/>
            <a:ext cx="4572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rot="5400000">
            <a:off x="5868194" y="3733006"/>
            <a:ext cx="457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429000" y="4114800"/>
            <a:ext cx="129540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Kimotripsin</a:t>
            </a:r>
            <a:endParaRPr lang="en-US" dirty="0"/>
          </a:p>
        </p:txBody>
      </p:sp>
      <p:sp>
        <p:nvSpPr>
          <p:cNvPr id="29" name="TextBox 28"/>
          <p:cNvSpPr txBox="1"/>
          <p:nvPr/>
        </p:nvSpPr>
        <p:spPr>
          <a:xfrm>
            <a:off x="5257800" y="4114800"/>
            <a:ext cx="198120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Karboksipeptidase</a:t>
            </a:r>
            <a:endParaRPr lang="en-US" dirty="0"/>
          </a:p>
        </p:txBody>
      </p:sp>
      <p:cxnSp>
        <p:nvCxnSpPr>
          <p:cNvPr id="31" name="Straight Connector 30"/>
          <p:cNvCxnSpPr>
            <a:stCxn id="16" idx="1"/>
          </p:cNvCxnSpPr>
          <p:nvPr/>
        </p:nvCxnSpPr>
        <p:spPr>
          <a:xfrm rot="10800000" flipV="1">
            <a:off x="1828800" y="2241550"/>
            <a:ext cx="2895600" cy="44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rot="5400000">
            <a:off x="381001" y="3733800"/>
            <a:ext cx="2895600" cy="3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>
            <a:off x="3695701" y="4914900"/>
            <a:ext cx="685800" cy="317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rot="5400000">
            <a:off x="5753894" y="4914106"/>
            <a:ext cx="6858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rot="10800000">
            <a:off x="2819400" y="5257800"/>
            <a:ext cx="3276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828800" y="5181600"/>
            <a:ext cx="990600" cy="3698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Protein </a:t>
            </a:r>
          </a:p>
        </p:txBody>
      </p:sp>
      <p:sp>
        <p:nvSpPr>
          <p:cNvPr id="2073" name="TextBox 39"/>
          <p:cNvSpPr txBox="1">
            <a:spLocks noChangeArrowheads="1"/>
          </p:cNvSpPr>
          <p:nvPr/>
        </p:nvSpPr>
        <p:spPr bwMode="auto">
          <a:xfrm>
            <a:off x="3048000" y="838200"/>
            <a:ext cx="609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 dirty="0" err="1"/>
              <a:t>masuk</a:t>
            </a:r>
            <a:endParaRPr lang="en-US" sz="1200" dirty="0"/>
          </a:p>
        </p:txBody>
      </p:sp>
      <p:sp>
        <p:nvSpPr>
          <p:cNvPr id="2074" name="TextBox 40"/>
          <p:cNvSpPr txBox="1">
            <a:spLocks noChangeArrowheads="1"/>
          </p:cNvSpPr>
          <p:nvPr/>
        </p:nvSpPr>
        <p:spPr bwMode="auto">
          <a:xfrm>
            <a:off x="5257800" y="838200"/>
            <a:ext cx="1143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mengeluarkan</a:t>
            </a:r>
          </a:p>
        </p:txBody>
      </p:sp>
      <p:sp>
        <p:nvSpPr>
          <p:cNvPr id="2075" name="TextBox 41"/>
          <p:cNvSpPr txBox="1">
            <a:spLocks noChangeArrowheads="1"/>
          </p:cNvSpPr>
          <p:nvPr/>
        </p:nvSpPr>
        <p:spPr bwMode="auto">
          <a:xfrm>
            <a:off x="7315200" y="1524000"/>
            <a:ext cx="10668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mengaktifkan</a:t>
            </a:r>
          </a:p>
        </p:txBody>
      </p:sp>
      <p:sp>
        <p:nvSpPr>
          <p:cNvPr id="2076" name="TextBox 42"/>
          <p:cNvSpPr txBox="1">
            <a:spLocks noChangeArrowheads="1"/>
          </p:cNvSpPr>
          <p:nvPr/>
        </p:nvSpPr>
        <p:spPr bwMode="auto">
          <a:xfrm>
            <a:off x="4572000" y="2514600"/>
            <a:ext cx="10668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mengaktifkan</a:t>
            </a:r>
          </a:p>
        </p:txBody>
      </p:sp>
      <p:sp>
        <p:nvSpPr>
          <p:cNvPr id="2077" name="TextBox 43"/>
          <p:cNvSpPr txBox="1">
            <a:spLocks noChangeArrowheads="1"/>
          </p:cNvSpPr>
          <p:nvPr/>
        </p:nvSpPr>
        <p:spPr bwMode="auto">
          <a:xfrm>
            <a:off x="4114800" y="5334000"/>
            <a:ext cx="838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mencerna</a:t>
            </a:r>
          </a:p>
        </p:txBody>
      </p:sp>
      <p:sp>
        <p:nvSpPr>
          <p:cNvPr id="2078" name="TextBox 44"/>
          <p:cNvSpPr txBox="1">
            <a:spLocks noChangeArrowheads="1"/>
          </p:cNvSpPr>
          <p:nvPr/>
        </p:nvSpPr>
        <p:spPr bwMode="auto">
          <a:xfrm>
            <a:off x="1447800" y="3200400"/>
            <a:ext cx="8382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mencerna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343400" y="5926137"/>
            <a:ext cx="762000" cy="36988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HCO₃</a:t>
            </a:r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5372100" y="6144016"/>
            <a:ext cx="838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363770" y="5960660"/>
            <a:ext cx="1143000" cy="3698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Kim </a:t>
            </a:r>
            <a:r>
              <a:rPr lang="en-US" dirty="0" err="1"/>
              <a:t>asam</a:t>
            </a:r>
            <a:endParaRPr lang="en-US" dirty="0"/>
          </a:p>
        </p:txBody>
      </p:sp>
      <p:sp>
        <p:nvSpPr>
          <p:cNvPr id="2082" name="TextBox 49"/>
          <p:cNvSpPr txBox="1">
            <a:spLocks noChangeArrowheads="1"/>
          </p:cNvSpPr>
          <p:nvPr/>
        </p:nvSpPr>
        <p:spPr bwMode="auto">
          <a:xfrm>
            <a:off x="5334000" y="5669604"/>
            <a:ext cx="9906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 dirty="0" err="1"/>
              <a:t>menetralkan</a:t>
            </a:r>
            <a:endParaRPr lang="en-US" sz="1200" dirty="0"/>
          </a:p>
        </p:txBody>
      </p:sp>
      <p:sp>
        <p:nvSpPr>
          <p:cNvPr id="2" name="Right Brace 1"/>
          <p:cNvSpPr/>
          <p:nvPr/>
        </p:nvSpPr>
        <p:spPr>
          <a:xfrm>
            <a:off x="7505700" y="2716658"/>
            <a:ext cx="114300" cy="11049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ight Brace 2"/>
          <p:cNvSpPr/>
          <p:nvPr/>
        </p:nvSpPr>
        <p:spPr>
          <a:xfrm>
            <a:off x="7391400" y="3963988"/>
            <a:ext cx="114300" cy="95091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Brace 4"/>
          <p:cNvSpPr/>
          <p:nvPr/>
        </p:nvSpPr>
        <p:spPr>
          <a:xfrm>
            <a:off x="762000" y="762000"/>
            <a:ext cx="76200" cy="556418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Down Arrow 13"/>
          <p:cNvSpPr/>
          <p:nvPr/>
        </p:nvSpPr>
        <p:spPr>
          <a:xfrm>
            <a:off x="1257300" y="1781924"/>
            <a:ext cx="381000" cy="1992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76300" y="1964421"/>
            <a:ext cx="1066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Disekresikan</a:t>
            </a:r>
            <a:r>
              <a:rPr lang="en-US" sz="1200" dirty="0" smtClean="0"/>
              <a:t> </a:t>
            </a:r>
            <a:r>
              <a:rPr lang="en-US" sz="1200" dirty="0" err="1" smtClean="0"/>
              <a:t>dalam</a:t>
            </a:r>
            <a:r>
              <a:rPr lang="en-US" sz="1200" dirty="0" smtClean="0"/>
              <a:t> </a:t>
            </a:r>
            <a:r>
              <a:rPr lang="en-US" sz="1200" dirty="0" err="1" smtClean="0"/>
              <a:t>bentuk</a:t>
            </a:r>
            <a:r>
              <a:rPr lang="en-US" sz="1200" dirty="0" smtClean="0"/>
              <a:t> </a:t>
            </a:r>
            <a:r>
              <a:rPr lang="en-US" sz="1200" dirty="0" err="1" smtClean="0"/>
              <a:t>inaktif</a:t>
            </a:r>
            <a:endParaRPr lang="en-US" sz="1200" dirty="0"/>
          </a:p>
        </p:txBody>
      </p:sp>
      <p:sp>
        <p:nvSpPr>
          <p:cNvPr id="18" name="TextBox 17"/>
          <p:cNvSpPr txBox="1"/>
          <p:nvPr/>
        </p:nvSpPr>
        <p:spPr>
          <a:xfrm>
            <a:off x="7707758" y="2942793"/>
            <a:ext cx="110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Keduanya</a:t>
            </a:r>
            <a:r>
              <a:rPr lang="en-US" sz="1200" dirty="0" smtClean="0"/>
              <a:t> </a:t>
            </a:r>
            <a:r>
              <a:rPr lang="en-US" sz="1200" dirty="0" err="1" smtClean="0"/>
              <a:t>inaktif</a:t>
            </a:r>
            <a:endParaRPr lang="en-US" sz="1200" dirty="0"/>
          </a:p>
        </p:txBody>
      </p:sp>
      <p:sp>
        <p:nvSpPr>
          <p:cNvPr id="19" name="TextBox 18"/>
          <p:cNvSpPr txBox="1"/>
          <p:nvPr/>
        </p:nvSpPr>
        <p:spPr>
          <a:xfrm>
            <a:off x="7562850" y="3979408"/>
            <a:ext cx="11926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Keduanya</a:t>
            </a:r>
            <a:r>
              <a:rPr lang="en-US" sz="1200" dirty="0" smtClean="0"/>
              <a:t> </a:t>
            </a:r>
            <a:r>
              <a:rPr lang="en-US" sz="1200" dirty="0" err="1" smtClean="0"/>
              <a:t>diaktifkan</a:t>
            </a:r>
            <a:r>
              <a:rPr lang="en-US" sz="1200" dirty="0" smtClean="0"/>
              <a:t> </a:t>
            </a:r>
            <a:r>
              <a:rPr lang="en-US" sz="1200" dirty="0" err="1" smtClean="0"/>
              <a:t>oleh</a:t>
            </a:r>
            <a:r>
              <a:rPr lang="en-US" sz="1200" dirty="0" smtClean="0"/>
              <a:t> </a:t>
            </a:r>
            <a:r>
              <a:rPr lang="en-US" sz="1200" dirty="0" err="1" smtClean="0"/>
              <a:t>tripsin</a:t>
            </a:r>
            <a:r>
              <a:rPr lang="en-US" sz="1200" dirty="0" smtClean="0"/>
              <a:t>/</a:t>
            </a:r>
            <a:r>
              <a:rPr lang="en-US" sz="1200" dirty="0" err="1" smtClean="0"/>
              <a:t>bentuk</a:t>
            </a:r>
            <a:r>
              <a:rPr lang="en-US" sz="1200" dirty="0" smtClean="0"/>
              <a:t> </a:t>
            </a:r>
            <a:r>
              <a:rPr lang="en-US" sz="1200" dirty="0" err="1" smtClean="0"/>
              <a:t>aktif</a:t>
            </a:r>
            <a:endParaRPr lang="en-US" sz="1200" dirty="0"/>
          </a:p>
        </p:txBody>
      </p:sp>
      <p:sp>
        <p:nvSpPr>
          <p:cNvPr id="25" name="Right Brace 24"/>
          <p:cNvSpPr/>
          <p:nvPr/>
        </p:nvSpPr>
        <p:spPr>
          <a:xfrm>
            <a:off x="7620000" y="5669604"/>
            <a:ext cx="87758" cy="8835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817348" y="5960660"/>
            <a:ext cx="10668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Larutan</a:t>
            </a:r>
            <a:r>
              <a:rPr lang="en-US" sz="1200" dirty="0" smtClean="0"/>
              <a:t> </a:t>
            </a:r>
            <a:r>
              <a:rPr lang="en-US" sz="1200" dirty="0" err="1" smtClean="0"/>
              <a:t>Basa</a:t>
            </a:r>
            <a:endParaRPr lang="en-US" sz="1200" dirty="0"/>
          </a:p>
        </p:txBody>
      </p:sp>
      <p:sp>
        <p:nvSpPr>
          <p:cNvPr id="32" name="TextBox 31"/>
          <p:cNvSpPr txBox="1"/>
          <p:nvPr/>
        </p:nvSpPr>
        <p:spPr>
          <a:xfrm>
            <a:off x="76200" y="3048000"/>
            <a:ext cx="8001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dirty="0" err="1" smtClean="0"/>
              <a:t>Terjadi</a:t>
            </a:r>
            <a:r>
              <a:rPr lang="en-US" sz="1050" dirty="0" smtClean="0"/>
              <a:t> di duodenum</a:t>
            </a:r>
            <a:endParaRPr lang="en-US" sz="1050" dirty="0"/>
          </a:p>
        </p:txBody>
      </p:sp>
      <p:sp>
        <p:nvSpPr>
          <p:cNvPr id="34" name="TextBox 33"/>
          <p:cNvSpPr txBox="1"/>
          <p:nvPr/>
        </p:nvSpPr>
        <p:spPr>
          <a:xfrm>
            <a:off x="2667000" y="152400"/>
            <a:ext cx="4343400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ENZIM PROTEOLITIK PANKREAS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00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33400" y="4876800"/>
            <a:ext cx="838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dirty="0"/>
              <a:t>Kim </a:t>
            </a:r>
            <a:r>
              <a:rPr lang="en-US" dirty="0" err="1"/>
              <a:t>asam</a:t>
            </a:r>
            <a:endParaRPr lang="en-US" dirty="0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1295400" y="5181600"/>
            <a:ext cx="533400" cy="19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828800" y="5029200"/>
            <a:ext cx="1447800" cy="36988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DUODENUM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3200400" y="4648200"/>
            <a:ext cx="762000" cy="4889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200400" y="5181600"/>
            <a:ext cx="762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4038600" y="4343400"/>
            <a:ext cx="1371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/>
              <a:t>Hormon sekretin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4038600" y="5257800"/>
            <a:ext cx="1600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/>
              <a:t>Kolesistokinin (CCK)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096000" y="4572000"/>
            <a:ext cx="1219200" cy="12001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Pankreas</a:t>
            </a:r>
            <a:endParaRPr lang="en-US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/>
              <a:t>Kandung</a:t>
            </a:r>
            <a:r>
              <a:rPr lang="en-US" dirty="0"/>
              <a:t> </a:t>
            </a:r>
            <a:r>
              <a:rPr lang="en-US" dirty="0" err="1"/>
              <a:t>Empedu</a:t>
            </a:r>
            <a:endParaRPr lang="en-US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105400" y="4724400"/>
            <a:ext cx="8382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5562600" y="5257800"/>
            <a:ext cx="381000" cy="228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239000" y="4724400"/>
            <a:ext cx="685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7239000" y="5562600"/>
            <a:ext cx="762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>
            <a:spLocks noChangeArrowheads="1"/>
          </p:cNvSpPr>
          <p:nvPr/>
        </p:nvSpPr>
        <p:spPr bwMode="auto">
          <a:xfrm>
            <a:off x="7848600" y="4343400"/>
            <a:ext cx="10668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>
                <a:hlinkClick r:id="rId2" action="ppaction://hlinkpres?slideindex=1&amp;slidetitle="/>
              </a:rPr>
              <a:t>Getah pankreas</a:t>
            </a:r>
            <a:endParaRPr lang="en-US"/>
          </a:p>
        </p:txBody>
      </p:sp>
      <p:sp>
        <p:nvSpPr>
          <p:cNvPr id="30" name="TextBox 29"/>
          <p:cNvSpPr txBox="1">
            <a:spLocks noChangeArrowheads="1"/>
          </p:cNvSpPr>
          <p:nvPr/>
        </p:nvSpPr>
        <p:spPr bwMode="auto">
          <a:xfrm>
            <a:off x="7924800" y="5257800"/>
            <a:ext cx="9906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>
                <a:hlinkClick r:id="rId3" action="ppaction://hlinkpres?slideindex=1&amp;slidetitle="/>
              </a:rPr>
              <a:t>Cairan empedu</a:t>
            </a:r>
            <a:endParaRPr lang="en-US"/>
          </a:p>
        </p:txBody>
      </p:sp>
      <p:sp>
        <p:nvSpPr>
          <p:cNvPr id="31" name="TextBox 30"/>
          <p:cNvSpPr txBox="1">
            <a:spLocks noChangeArrowheads="1"/>
          </p:cNvSpPr>
          <p:nvPr/>
        </p:nvSpPr>
        <p:spPr bwMode="auto">
          <a:xfrm>
            <a:off x="1295400" y="5410200"/>
            <a:ext cx="7620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1200"/>
              <a:t>pH asam</a:t>
            </a: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1066800" y="4572000"/>
            <a:ext cx="1219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1200"/>
              <a:t>ada as.amino/ as. lemak</a:t>
            </a:r>
          </a:p>
        </p:txBody>
      </p:sp>
      <p:cxnSp>
        <p:nvCxnSpPr>
          <p:cNvPr id="34" name="Straight Connector 33"/>
          <p:cNvCxnSpPr/>
          <p:nvPr/>
        </p:nvCxnSpPr>
        <p:spPr>
          <a:xfrm rot="5400000" flipH="1" flipV="1">
            <a:off x="8189913" y="4152900"/>
            <a:ext cx="230188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rot="5400000" flipH="1" flipV="1">
            <a:off x="8192294" y="6133306"/>
            <a:ext cx="3810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rot="10800000" flipV="1">
            <a:off x="2438400" y="4038600"/>
            <a:ext cx="586740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rot="10800000">
            <a:off x="2438400" y="6096000"/>
            <a:ext cx="5943600" cy="2286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 rot="5400000">
            <a:off x="2247901" y="4610100"/>
            <a:ext cx="3810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 rot="5400000" flipH="1" flipV="1">
            <a:off x="2209801" y="5867400"/>
            <a:ext cx="457200" cy="31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009375" y="394380"/>
            <a:ext cx="6856412" cy="3693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PROSES FUNGSI LARUTAN BASA PANKREAS DAN ENTEROGASTRON</a:t>
            </a:r>
            <a:endParaRPr 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39788" y="1066800"/>
            <a:ext cx="746601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1600" dirty="0" err="1" smtClean="0"/>
              <a:t>Enzim-enzim</a:t>
            </a:r>
            <a:r>
              <a:rPr lang="en-US" sz="1600" dirty="0" smtClean="0"/>
              <a:t> </a:t>
            </a:r>
            <a:r>
              <a:rPr lang="en-US" sz="1600" dirty="0" err="1" smtClean="0"/>
              <a:t>pankreas</a:t>
            </a:r>
            <a:r>
              <a:rPr lang="en-US" sz="1600" dirty="0" smtClean="0"/>
              <a:t> </a:t>
            </a:r>
            <a:r>
              <a:rPr lang="en-US" sz="1600" dirty="0" err="1" smtClean="0"/>
              <a:t>berfungsi</a:t>
            </a:r>
            <a:r>
              <a:rPr lang="en-US" sz="1600" dirty="0" smtClean="0"/>
              <a:t> optimal </a:t>
            </a:r>
            <a:r>
              <a:rPr lang="en-US" sz="1600" dirty="0" err="1" smtClean="0"/>
              <a:t>pada</a:t>
            </a:r>
            <a:r>
              <a:rPr lang="en-US" sz="1600" dirty="0" smtClean="0"/>
              <a:t> </a:t>
            </a:r>
            <a:r>
              <a:rPr lang="en-US" sz="1600" dirty="0" err="1" smtClean="0"/>
              <a:t>lingkungan</a:t>
            </a:r>
            <a:r>
              <a:rPr lang="en-US" sz="1600" dirty="0" smtClean="0"/>
              <a:t>  </a:t>
            </a:r>
            <a:r>
              <a:rPr lang="en-US" sz="1600" dirty="0" err="1" smtClean="0"/>
              <a:t>netral</a:t>
            </a:r>
            <a:r>
              <a:rPr lang="en-US" sz="1600" dirty="0" smtClean="0"/>
              <a:t> </a:t>
            </a:r>
            <a:r>
              <a:rPr lang="en-US" sz="1600" dirty="0" err="1" smtClean="0"/>
              <a:t>atau</a:t>
            </a:r>
            <a:r>
              <a:rPr lang="en-US" sz="1600" dirty="0" smtClean="0"/>
              <a:t> </a:t>
            </a:r>
            <a:r>
              <a:rPr lang="en-US" sz="1600" dirty="0" err="1" smtClean="0"/>
              <a:t>sedikit</a:t>
            </a:r>
            <a:r>
              <a:rPr lang="en-US" sz="1600" dirty="0" smtClean="0"/>
              <a:t> </a:t>
            </a:r>
            <a:r>
              <a:rPr lang="en-US" sz="1600" dirty="0" err="1" smtClean="0"/>
              <a:t>basa</a:t>
            </a:r>
            <a:r>
              <a:rPr lang="en-US" sz="1600" dirty="0" smtClean="0"/>
              <a:t>, </a:t>
            </a:r>
            <a:r>
              <a:rPr lang="en-US" sz="1600" dirty="0" err="1" smtClean="0"/>
              <a:t>namun</a:t>
            </a:r>
            <a:r>
              <a:rPr lang="en-US" sz="1600" dirty="0" smtClean="0"/>
              <a:t> </a:t>
            </a:r>
            <a:r>
              <a:rPr lang="en-US" sz="1600" dirty="0" err="1" smtClean="0"/>
              <a:t>isi</a:t>
            </a:r>
            <a:r>
              <a:rPr lang="en-US" sz="1600" dirty="0" smtClean="0"/>
              <a:t> </a:t>
            </a:r>
            <a:r>
              <a:rPr lang="en-US" sz="1600" dirty="0" err="1" smtClean="0"/>
              <a:t>lambung</a:t>
            </a:r>
            <a:r>
              <a:rPr lang="en-US" sz="1600" dirty="0" smtClean="0"/>
              <a:t> yang </a:t>
            </a:r>
            <a:r>
              <a:rPr lang="en-US" sz="1600" dirty="0" err="1" smtClean="0"/>
              <a:t>asam</a:t>
            </a:r>
            <a:r>
              <a:rPr lang="en-US" sz="1600" dirty="0" smtClean="0"/>
              <a:t> (Kim </a:t>
            </a:r>
            <a:r>
              <a:rPr lang="en-US" sz="1600" dirty="0" err="1" smtClean="0"/>
              <a:t>Asam</a:t>
            </a:r>
            <a:r>
              <a:rPr lang="en-US" sz="1600" dirty="0" smtClean="0"/>
              <a:t>)  </a:t>
            </a:r>
            <a:r>
              <a:rPr lang="en-US" sz="1600" dirty="0" err="1" smtClean="0"/>
              <a:t>dialirkan</a:t>
            </a:r>
            <a:r>
              <a:rPr lang="en-US" sz="1600" dirty="0" smtClean="0"/>
              <a:t> </a:t>
            </a:r>
            <a:r>
              <a:rPr lang="en-US" sz="1600" dirty="0" err="1" smtClean="0"/>
              <a:t>ke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lumen duodenum . Kim </a:t>
            </a:r>
            <a:r>
              <a:rPr lang="en-US" sz="1600" dirty="0" err="1" smtClean="0"/>
              <a:t>asam</a:t>
            </a:r>
            <a:r>
              <a:rPr lang="en-US" sz="1600" dirty="0" smtClean="0"/>
              <a:t> </a:t>
            </a:r>
            <a:r>
              <a:rPr lang="en-US" sz="1600" dirty="0" err="1" smtClean="0"/>
              <a:t>dinetralkan</a:t>
            </a:r>
            <a:r>
              <a:rPr lang="en-US" sz="1600" dirty="0" smtClean="0"/>
              <a:t> di lumen duodenum agar </a:t>
            </a:r>
            <a:r>
              <a:rPr lang="en-US" sz="1600" dirty="0" err="1" smtClean="0"/>
              <a:t>enzim</a:t>
            </a:r>
            <a:r>
              <a:rPr lang="en-US" sz="1600" dirty="0" smtClean="0"/>
              <a:t> </a:t>
            </a:r>
            <a:r>
              <a:rPr lang="en-US" sz="1600" dirty="0" err="1" smtClean="0"/>
              <a:t>pankreas</a:t>
            </a:r>
            <a:r>
              <a:rPr lang="en-US" sz="1600" dirty="0" smtClean="0"/>
              <a:t> </a:t>
            </a:r>
            <a:r>
              <a:rPr lang="en-US" sz="1600" dirty="0" err="1" smtClean="0"/>
              <a:t>berfungsi</a:t>
            </a:r>
            <a:r>
              <a:rPr lang="en-US" sz="1600" dirty="0" smtClean="0"/>
              <a:t> optimal </a:t>
            </a:r>
            <a:r>
              <a:rPr lang="en-US" sz="1600" dirty="0" err="1" smtClean="0"/>
              <a:t>dan</a:t>
            </a:r>
            <a:r>
              <a:rPr lang="en-US" sz="1600" dirty="0" smtClean="0"/>
              <a:t> </a:t>
            </a:r>
            <a:r>
              <a:rPr lang="en-US" sz="1600" dirty="0" err="1" smtClean="0"/>
              <a:t>mencegah</a:t>
            </a:r>
            <a:r>
              <a:rPr lang="en-US" sz="1600" dirty="0" smtClean="0"/>
              <a:t> </a:t>
            </a:r>
            <a:r>
              <a:rPr lang="en-US" sz="1600" dirty="0" err="1" smtClean="0"/>
              <a:t>kerusakan</a:t>
            </a:r>
            <a:r>
              <a:rPr lang="en-US" sz="1600" dirty="0" smtClean="0"/>
              <a:t> </a:t>
            </a:r>
            <a:r>
              <a:rPr lang="en-US" sz="1600" dirty="0" err="1" smtClean="0"/>
              <a:t>mukosa</a:t>
            </a:r>
            <a:r>
              <a:rPr lang="en-US" sz="1600" dirty="0" smtClean="0"/>
              <a:t> duodenum </a:t>
            </a:r>
            <a:r>
              <a:rPr lang="en-US" sz="1600" dirty="0" err="1" smtClean="0"/>
              <a:t>akibat</a:t>
            </a:r>
            <a:r>
              <a:rPr lang="en-US" sz="1600" dirty="0" smtClean="0"/>
              <a:t> </a:t>
            </a:r>
            <a:r>
              <a:rPr lang="en-US" sz="1600" dirty="0" err="1" smtClean="0"/>
              <a:t>asam</a:t>
            </a:r>
            <a:r>
              <a:rPr lang="en-US" sz="1600" dirty="0" smtClean="0"/>
              <a:t>. 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sz="1600" dirty="0" err="1" smtClean="0"/>
              <a:t>Respon</a:t>
            </a:r>
            <a:r>
              <a:rPr lang="en-US" sz="1600" dirty="0" smtClean="0"/>
              <a:t> </a:t>
            </a:r>
            <a:r>
              <a:rPr lang="en-US" sz="1600" dirty="0" err="1" smtClean="0"/>
              <a:t>kim</a:t>
            </a:r>
            <a:r>
              <a:rPr lang="en-US" sz="1600" dirty="0" smtClean="0"/>
              <a:t> </a:t>
            </a:r>
            <a:r>
              <a:rPr lang="en-US" sz="1600" dirty="0" err="1" smtClean="0"/>
              <a:t>asam</a:t>
            </a:r>
            <a:r>
              <a:rPr lang="en-US" sz="1600" dirty="0" smtClean="0"/>
              <a:t> di duodenum </a:t>
            </a:r>
            <a:r>
              <a:rPr lang="en-US" sz="1600" dirty="0" err="1" smtClean="0"/>
              <a:t>memicu</a:t>
            </a:r>
            <a:r>
              <a:rPr lang="en-US" sz="1600" dirty="0" smtClean="0"/>
              <a:t> </a:t>
            </a:r>
            <a:r>
              <a:rPr lang="en-US" sz="1600" dirty="0" err="1" smtClean="0"/>
              <a:t>pelepasa</a:t>
            </a:r>
            <a:r>
              <a:rPr lang="en-US" sz="1600" dirty="0" smtClean="0"/>
              <a:t> </a:t>
            </a:r>
            <a:r>
              <a:rPr lang="en-US" sz="1600" dirty="0" err="1" smtClean="0"/>
              <a:t>dua</a:t>
            </a:r>
            <a:r>
              <a:rPr lang="en-US" sz="1600" dirty="0" smtClean="0"/>
              <a:t> </a:t>
            </a:r>
            <a:r>
              <a:rPr lang="en-US" sz="1600" b="1" dirty="0" err="1" smtClean="0"/>
              <a:t>hormon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enterogastron</a:t>
            </a:r>
            <a:r>
              <a:rPr lang="en-US" sz="1600" dirty="0" smtClean="0"/>
              <a:t> , </a:t>
            </a:r>
            <a:r>
              <a:rPr lang="en-US" sz="1600" dirty="0" err="1" smtClean="0"/>
              <a:t>yaitu</a:t>
            </a:r>
            <a:r>
              <a:rPr lang="en-US" sz="1600" dirty="0" smtClean="0"/>
              <a:t> </a:t>
            </a:r>
            <a:r>
              <a:rPr lang="en-US" sz="1600" b="1" dirty="0" err="1" smtClean="0"/>
              <a:t>hormon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sekretin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dan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kolesistokinin</a:t>
            </a:r>
            <a:r>
              <a:rPr lang="en-US" sz="1600" b="1" dirty="0" smtClean="0"/>
              <a:t> (CCK).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sz="1600" dirty="0" err="1" smtClean="0"/>
              <a:t>Fungsi</a:t>
            </a:r>
            <a:r>
              <a:rPr lang="en-US" sz="1600" dirty="0" smtClean="0"/>
              <a:t> </a:t>
            </a:r>
            <a:r>
              <a:rPr lang="en-US" sz="1600" b="1" dirty="0" err="1" smtClean="0"/>
              <a:t>hormon</a:t>
            </a:r>
            <a:r>
              <a:rPr lang="en-US" sz="1600" b="1" dirty="0" smtClean="0"/>
              <a:t> </a:t>
            </a:r>
            <a:r>
              <a:rPr lang="en-US" sz="1600" b="1" dirty="0" err="1" smtClean="0"/>
              <a:t>sekretin</a:t>
            </a:r>
            <a:r>
              <a:rPr lang="en-US" sz="1600" b="1" dirty="0" smtClean="0"/>
              <a:t> </a:t>
            </a:r>
            <a:r>
              <a:rPr lang="en-US" sz="1600" dirty="0" smtClean="0"/>
              <a:t>: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meningkatkan</a:t>
            </a:r>
            <a:r>
              <a:rPr lang="en-US" sz="1600" dirty="0" smtClean="0"/>
              <a:t> </a:t>
            </a:r>
            <a:r>
              <a:rPr lang="en-US" sz="1600" dirty="0" err="1" smtClean="0"/>
              <a:t>cairan</a:t>
            </a:r>
            <a:r>
              <a:rPr lang="en-US" sz="1600" dirty="0" smtClean="0"/>
              <a:t> </a:t>
            </a:r>
            <a:r>
              <a:rPr lang="en-US" sz="1600" dirty="0" err="1" smtClean="0"/>
              <a:t>basa</a:t>
            </a:r>
            <a:r>
              <a:rPr lang="en-US" sz="1600" dirty="0" smtClean="0"/>
              <a:t> NaHCO3 </a:t>
            </a:r>
            <a:r>
              <a:rPr lang="en-US" sz="1600" dirty="0" err="1" smtClean="0"/>
              <a:t>dalam</a:t>
            </a:r>
            <a:r>
              <a:rPr lang="en-US" sz="1600" dirty="0" smtClean="0"/>
              <a:t> duodenum yang </a:t>
            </a:r>
            <a:r>
              <a:rPr lang="en-US" sz="1600" dirty="0" err="1" smtClean="0"/>
              <a:t>disekresikan</a:t>
            </a:r>
            <a:r>
              <a:rPr lang="en-US" sz="1600" dirty="0" smtClean="0"/>
              <a:t> </a:t>
            </a:r>
            <a:r>
              <a:rPr lang="en-US" sz="1600" dirty="0" err="1" smtClean="0"/>
              <a:t>oleh</a:t>
            </a:r>
            <a:r>
              <a:rPr lang="en-US" sz="1600" dirty="0" smtClean="0"/>
              <a:t> </a:t>
            </a:r>
            <a:r>
              <a:rPr lang="en-US" sz="1600" dirty="0" err="1" smtClean="0"/>
              <a:t>sel</a:t>
            </a:r>
            <a:r>
              <a:rPr lang="en-US" sz="1600" dirty="0" smtClean="0"/>
              <a:t> </a:t>
            </a:r>
            <a:r>
              <a:rPr lang="en-US" sz="1600" dirty="0" err="1" smtClean="0"/>
              <a:t>duktus</a:t>
            </a:r>
            <a:r>
              <a:rPr lang="en-US" sz="1600" dirty="0" smtClean="0"/>
              <a:t> </a:t>
            </a:r>
            <a:r>
              <a:rPr lang="en-US" sz="1600" dirty="0" err="1" smtClean="0"/>
              <a:t>pankreas</a:t>
            </a:r>
            <a:r>
              <a:rPr lang="en-US" sz="1600" dirty="0" smtClean="0"/>
              <a:t> . </a:t>
            </a:r>
            <a:r>
              <a:rPr lang="en-US" sz="1600" dirty="0" err="1" smtClean="0"/>
              <a:t>Cairan</a:t>
            </a:r>
            <a:r>
              <a:rPr lang="en-US" sz="1600" dirty="0" smtClean="0"/>
              <a:t> </a:t>
            </a:r>
            <a:r>
              <a:rPr lang="en-US" sz="1600" dirty="0" err="1" smtClean="0"/>
              <a:t>basa</a:t>
            </a:r>
            <a:r>
              <a:rPr lang="en-US" sz="1600" dirty="0" smtClean="0"/>
              <a:t> </a:t>
            </a:r>
            <a:r>
              <a:rPr lang="en-US" sz="1600" dirty="0" err="1" smtClean="0"/>
              <a:t>ini</a:t>
            </a:r>
            <a:r>
              <a:rPr lang="en-US" sz="1600" dirty="0" smtClean="0"/>
              <a:t> </a:t>
            </a:r>
            <a:r>
              <a:rPr lang="en-US" sz="1600" dirty="0" err="1" smtClean="0"/>
              <a:t>utk</a:t>
            </a:r>
            <a:r>
              <a:rPr lang="en-US" sz="1600" dirty="0" smtClean="0"/>
              <a:t> </a:t>
            </a:r>
            <a:r>
              <a:rPr lang="en-US" sz="1600" dirty="0" err="1" smtClean="0"/>
              <a:t>menetralkan</a:t>
            </a:r>
            <a:r>
              <a:rPr lang="en-US" sz="1600" dirty="0" smtClean="0"/>
              <a:t> </a:t>
            </a:r>
            <a:r>
              <a:rPr lang="en-US" sz="1600" dirty="0" err="1" smtClean="0"/>
              <a:t>kim</a:t>
            </a:r>
            <a:r>
              <a:rPr lang="en-US" sz="1600" dirty="0" smtClean="0"/>
              <a:t> </a:t>
            </a:r>
            <a:r>
              <a:rPr lang="en-US" sz="1600" dirty="0" err="1" smtClean="0"/>
              <a:t>asam</a:t>
            </a:r>
            <a:r>
              <a:rPr lang="en-US" sz="1600" dirty="0" smtClean="0"/>
              <a:t> </a:t>
            </a:r>
            <a:r>
              <a:rPr lang="en-US" sz="1600" dirty="0" err="1" smtClean="0"/>
              <a:t>sewaktu</a:t>
            </a:r>
            <a:r>
              <a:rPr lang="en-US" sz="1600" dirty="0" smtClean="0"/>
              <a:t> </a:t>
            </a:r>
            <a:r>
              <a:rPr lang="en-US" sz="1600" dirty="0" err="1" smtClean="0"/>
              <a:t>masuk</a:t>
            </a:r>
            <a:r>
              <a:rPr lang="en-US" sz="1600" dirty="0" smtClean="0"/>
              <a:t>  </a:t>
            </a:r>
            <a:r>
              <a:rPr lang="en-US" sz="1600" dirty="0" err="1" smtClean="0"/>
              <a:t>ke</a:t>
            </a:r>
            <a:r>
              <a:rPr lang="en-US" sz="1600" dirty="0" smtClean="0"/>
              <a:t> </a:t>
            </a:r>
            <a:r>
              <a:rPr lang="en-US" sz="1600" dirty="0" err="1" smtClean="0"/>
              <a:t>dalam</a:t>
            </a:r>
            <a:r>
              <a:rPr lang="en-US" sz="1600" dirty="0" smtClean="0"/>
              <a:t> duodenum </a:t>
            </a:r>
            <a:r>
              <a:rPr lang="en-US" sz="1600" dirty="0" err="1" smtClean="0"/>
              <a:t>dari</a:t>
            </a:r>
            <a:r>
              <a:rPr lang="en-US" sz="1600" dirty="0" smtClean="0"/>
              <a:t> </a:t>
            </a:r>
            <a:r>
              <a:rPr lang="en-US" sz="1600" dirty="0" err="1" smtClean="0"/>
              <a:t>lambung</a:t>
            </a:r>
            <a:r>
              <a:rPr lang="en-US" sz="1600" dirty="0" smtClean="0"/>
              <a:t>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sz="1600" dirty="0" err="1" smtClean="0"/>
              <a:t>Fungsi</a:t>
            </a:r>
            <a:r>
              <a:rPr lang="en-US" sz="1600" dirty="0" smtClean="0"/>
              <a:t>  </a:t>
            </a:r>
            <a:r>
              <a:rPr lang="en-US" sz="1600" b="1" dirty="0" err="1" smtClean="0"/>
              <a:t>kolesistokinin</a:t>
            </a:r>
            <a:r>
              <a:rPr lang="en-US" sz="1600" b="1" dirty="0" smtClean="0"/>
              <a:t> (CCK) </a:t>
            </a:r>
            <a:r>
              <a:rPr lang="en-US" sz="1600" dirty="0" smtClean="0"/>
              <a:t>: </a:t>
            </a:r>
            <a:r>
              <a:rPr lang="en-US" sz="1600" dirty="0" err="1" smtClean="0"/>
              <a:t>untuk</a:t>
            </a:r>
            <a:r>
              <a:rPr lang="en-US" sz="1600" dirty="0" smtClean="0"/>
              <a:t> </a:t>
            </a:r>
            <a:r>
              <a:rPr lang="en-US" sz="1600" dirty="0" err="1" smtClean="0"/>
              <a:t>mengatur</a:t>
            </a:r>
            <a:r>
              <a:rPr lang="en-US" sz="1600" dirty="0" smtClean="0"/>
              <a:t> </a:t>
            </a:r>
            <a:r>
              <a:rPr lang="en-US" sz="1600" dirty="0" err="1" smtClean="0"/>
              <a:t>sekresi</a:t>
            </a:r>
            <a:r>
              <a:rPr lang="en-US" sz="1600" dirty="0" smtClean="0"/>
              <a:t> </a:t>
            </a:r>
            <a:r>
              <a:rPr lang="en-US" sz="1600" dirty="0" err="1" smtClean="0"/>
              <a:t>enzim</a:t>
            </a:r>
            <a:r>
              <a:rPr lang="en-US" sz="1600" dirty="0" smtClean="0"/>
              <a:t> </a:t>
            </a:r>
            <a:r>
              <a:rPr lang="en-US" sz="1600" dirty="0" err="1" smtClean="0"/>
              <a:t>pencernaan</a:t>
            </a:r>
            <a:r>
              <a:rPr lang="en-US" sz="1600" dirty="0" smtClean="0"/>
              <a:t> </a:t>
            </a:r>
            <a:r>
              <a:rPr lang="en-US" sz="1600" dirty="0" err="1" smtClean="0"/>
              <a:t>pankreas</a:t>
            </a:r>
            <a:r>
              <a:rPr lang="en-US" sz="1600" dirty="0" smtClean="0"/>
              <a:t>.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815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12" grpId="0"/>
      <p:bldP spid="13" grpId="0"/>
      <p:bldP spid="20" grpId="0" animBg="1"/>
      <p:bldP spid="29" grpId="0"/>
      <p:bldP spid="30" grpId="0"/>
      <p:bldP spid="31" grpId="0"/>
      <p:bldP spid="3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533400"/>
            <a:ext cx="4040188" cy="639762"/>
          </a:xfrm>
          <a:solidFill>
            <a:schemeClr val="accent1">
              <a:lumMod val="60000"/>
              <a:lumOff val="40000"/>
              <a:alpha val="93000"/>
            </a:schemeClr>
          </a:solidFill>
        </p:spPr>
        <p:txBody>
          <a:bodyPr/>
          <a:lstStyle/>
          <a:p>
            <a:r>
              <a:rPr lang="en-US" dirty="0" smtClean="0"/>
              <a:t>SEKRETIN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371600"/>
            <a:ext cx="4040188" cy="3951288"/>
          </a:xfrm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 sz="2000" dirty="0" err="1" smtClean="0"/>
              <a:t>Perangsang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pelepasa</a:t>
            </a:r>
            <a:r>
              <a:rPr lang="en-US" sz="2000" dirty="0" smtClean="0"/>
              <a:t> </a:t>
            </a:r>
            <a:r>
              <a:rPr lang="en-US" sz="2000" dirty="0" err="1" smtClean="0"/>
              <a:t>sekretin</a:t>
            </a:r>
            <a:r>
              <a:rPr lang="en-US" sz="2000" dirty="0" smtClean="0"/>
              <a:t>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asam</a:t>
            </a:r>
            <a:r>
              <a:rPr lang="en-US" sz="2000" dirty="0" smtClean="0"/>
              <a:t> di duodenum.</a:t>
            </a:r>
          </a:p>
          <a:p>
            <a:r>
              <a:rPr lang="en-US" sz="2000" dirty="0" err="1" smtClean="0"/>
              <a:t>Sekretin</a:t>
            </a:r>
            <a:r>
              <a:rPr lang="en-US" sz="2000" dirty="0" smtClean="0"/>
              <a:t> </a:t>
            </a:r>
            <a:r>
              <a:rPr lang="en-US" sz="2000" dirty="0" err="1" smtClean="0"/>
              <a:t>dibawa</a:t>
            </a:r>
            <a:r>
              <a:rPr lang="en-US" sz="2000" dirty="0" smtClean="0"/>
              <a:t> </a:t>
            </a:r>
            <a:r>
              <a:rPr lang="en-US" sz="2000" dirty="0" err="1" smtClean="0"/>
              <a:t>oleh</a:t>
            </a:r>
            <a:r>
              <a:rPr lang="en-US" sz="2000" dirty="0" smtClean="0"/>
              <a:t> </a:t>
            </a:r>
            <a:r>
              <a:rPr lang="en-US" sz="2000" dirty="0" err="1" smtClean="0"/>
              <a:t>darah</a:t>
            </a:r>
            <a:r>
              <a:rPr lang="en-US" sz="2000" dirty="0" smtClean="0"/>
              <a:t> </a:t>
            </a:r>
            <a:r>
              <a:rPr lang="en-US" sz="2000" dirty="0" err="1" smtClean="0">
                <a:sym typeface="Wingdings" pitchFamily="2" charset="2"/>
              </a:rPr>
              <a:t>ke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pankreas</a:t>
            </a:r>
            <a:r>
              <a:rPr lang="en-US" sz="2000" dirty="0" smtClean="0">
                <a:sym typeface="Wingdings" pitchFamily="2" charset="2"/>
              </a:rPr>
              <a:t>  </a:t>
            </a:r>
            <a:r>
              <a:rPr lang="en-US" sz="2000" dirty="0" err="1" smtClean="0">
                <a:sym typeface="Wingdings" pitchFamily="2" charset="2"/>
              </a:rPr>
              <a:t>merangsang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sel-sel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duktus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utk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meningkatkan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sekresi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cairan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basa</a:t>
            </a:r>
            <a:r>
              <a:rPr lang="en-US" sz="2000" dirty="0" smtClean="0">
                <a:sym typeface="Wingdings" pitchFamily="2" charset="2"/>
              </a:rPr>
              <a:t> NaHCO3 </a:t>
            </a:r>
            <a:r>
              <a:rPr lang="en-US" sz="2000" dirty="0" err="1" smtClean="0">
                <a:sym typeface="Wingdings" pitchFamily="2" charset="2"/>
              </a:rPr>
              <a:t>ke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duodenum </a:t>
            </a:r>
            <a:r>
              <a:rPr lang="en-US" sz="2000" dirty="0" err="1" smtClean="0">
                <a:sym typeface="Wingdings" pitchFamily="2" charset="2"/>
              </a:rPr>
              <a:t>sehingga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terjaga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netralitas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000" y="533400"/>
            <a:ext cx="4041775" cy="639762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r>
              <a:rPr lang="en-US" dirty="0" smtClean="0"/>
              <a:t>KOLESISTOKININ (CCK)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1371600"/>
            <a:ext cx="4041775" cy="3951288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err="1" smtClean="0"/>
              <a:t>Perangsang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</a:t>
            </a:r>
            <a:r>
              <a:rPr lang="en-US" sz="2000" dirty="0" err="1" smtClean="0"/>
              <a:t>untuk</a:t>
            </a:r>
            <a:r>
              <a:rPr lang="en-US" sz="2000" dirty="0" smtClean="0"/>
              <a:t> </a:t>
            </a:r>
            <a:r>
              <a:rPr lang="en-US" sz="2000" dirty="0" err="1" smtClean="0"/>
              <a:t>pelepasan</a:t>
            </a:r>
            <a:r>
              <a:rPr lang="en-US" sz="2000" dirty="0" smtClean="0"/>
              <a:t> CCK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lemak</a:t>
            </a:r>
            <a:r>
              <a:rPr lang="en-US" sz="2000" dirty="0" smtClean="0"/>
              <a:t>.</a:t>
            </a:r>
          </a:p>
          <a:p>
            <a:r>
              <a:rPr lang="en-US" sz="2000" dirty="0" smtClean="0"/>
              <a:t>CCK </a:t>
            </a:r>
            <a:r>
              <a:rPr lang="en-US" sz="2000" dirty="0" err="1" smtClean="0"/>
              <a:t>diangkut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pankreas</a:t>
            </a:r>
            <a:r>
              <a:rPr lang="en-US" sz="2000" dirty="0" smtClean="0"/>
              <a:t> </a:t>
            </a:r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merangsang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asinus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pankreas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utk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meningkatkan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sekresi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enzim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pencernaan</a:t>
            </a:r>
            <a:r>
              <a:rPr lang="en-US" sz="2000" dirty="0" smtClean="0">
                <a:sym typeface="Wingdings" pitchFamily="2" charset="2"/>
              </a:rPr>
              <a:t> (lipase, </a:t>
            </a:r>
            <a:r>
              <a:rPr lang="en-US" sz="2000" dirty="0" err="1" smtClean="0">
                <a:sym typeface="Wingdings" pitchFamily="2" charset="2"/>
              </a:rPr>
              <a:t>proteolitik</a:t>
            </a:r>
            <a:r>
              <a:rPr lang="en-US" sz="2000" dirty="0" smtClean="0">
                <a:sym typeface="Wingdings" pitchFamily="2" charset="2"/>
              </a:rPr>
              <a:t>).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9553002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en-US" b="1" dirty="0" smtClean="0"/>
              <a:t>USUS HALUS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Merupakan</a:t>
            </a:r>
            <a:r>
              <a:rPr lang="en-US" sz="2000" dirty="0" smtClean="0"/>
              <a:t> </a:t>
            </a:r>
            <a:r>
              <a:rPr lang="en-US" sz="2000" dirty="0" err="1" smtClean="0"/>
              <a:t>tempat</a:t>
            </a:r>
            <a:r>
              <a:rPr lang="en-US" sz="2000" dirty="0" smtClean="0"/>
              <a:t> </a:t>
            </a:r>
            <a:r>
              <a:rPr lang="en-US" sz="2000" dirty="0" err="1" smtClean="0"/>
              <a:t>sebagian</a:t>
            </a:r>
            <a:r>
              <a:rPr lang="en-US" sz="2000" dirty="0" smtClean="0"/>
              <a:t> </a:t>
            </a:r>
            <a:r>
              <a:rPr lang="en-US" sz="2000" dirty="0" err="1" smtClean="0"/>
              <a:t>besar</a:t>
            </a:r>
            <a:r>
              <a:rPr lang="en-US" sz="2000" dirty="0" smtClean="0"/>
              <a:t> </a:t>
            </a:r>
            <a:r>
              <a:rPr lang="en-US" sz="2000" dirty="0" err="1" smtClean="0"/>
              <a:t>pencernaan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penyerapan</a:t>
            </a:r>
            <a:r>
              <a:rPr lang="en-US" sz="2000" dirty="0" smtClean="0"/>
              <a:t> </a:t>
            </a:r>
            <a:r>
              <a:rPr lang="en-US" sz="2000" dirty="0" err="1" smtClean="0"/>
              <a:t>berlangsung</a:t>
            </a:r>
            <a:r>
              <a:rPr lang="en-US" sz="2000" dirty="0" smtClean="0"/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Berbentuk</a:t>
            </a:r>
            <a:r>
              <a:rPr lang="en-US" sz="2000" dirty="0" smtClean="0"/>
              <a:t> </a:t>
            </a:r>
            <a:r>
              <a:rPr lang="en-US" sz="2000" dirty="0" err="1" smtClean="0"/>
              <a:t>seperti</a:t>
            </a:r>
            <a:r>
              <a:rPr lang="en-US" sz="2000" dirty="0" smtClean="0"/>
              <a:t> </a:t>
            </a:r>
            <a:r>
              <a:rPr lang="en-US" sz="2000" dirty="0" err="1" smtClean="0"/>
              <a:t>selang</a:t>
            </a:r>
            <a:r>
              <a:rPr lang="en-US" sz="2000" dirty="0" smtClean="0"/>
              <a:t> air, diameter </a:t>
            </a:r>
            <a:r>
              <a:rPr lang="en-US" sz="2000" dirty="0" smtClean="0">
                <a:sym typeface="Symbol"/>
              </a:rPr>
              <a:t> 2,5 cm. </a:t>
            </a:r>
            <a:r>
              <a:rPr lang="en-US" sz="2000" dirty="0" err="1" smtClean="0">
                <a:sym typeface="Symbol"/>
              </a:rPr>
              <a:t>Fungsi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utamanya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mencerna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makanan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hingga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tuntas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dan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mengabsorbsinya</a:t>
            </a:r>
            <a:r>
              <a:rPr lang="en-US" sz="2000" dirty="0" smtClean="0">
                <a:sym typeface="Symbol"/>
              </a:rPr>
              <a:t>.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err="1" smtClean="0">
                <a:sym typeface="Symbol"/>
              </a:rPr>
              <a:t>Terdiri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dari</a:t>
            </a:r>
            <a:r>
              <a:rPr lang="en-US" sz="2000" dirty="0" smtClean="0">
                <a:sym typeface="Symbol"/>
              </a:rPr>
              <a:t> 3 </a:t>
            </a:r>
            <a:r>
              <a:rPr lang="en-US" sz="2000" dirty="0" err="1" smtClean="0">
                <a:sym typeface="Symbol"/>
              </a:rPr>
              <a:t>bagian</a:t>
            </a:r>
            <a:r>
              <a:rPr lang="en-US" sz="2000" dirty="0" smtClean="0">
                <a:sym typeface="Symbol"/>
              </a:rPr>
              <a:t>, </a:t>
            </a:r>
            <a:r>
              <a:rPr lang="en-US" sz="2000" dirty="0" err="1" smtClean="0">
                <a:sym typeface="Symbol"/>
              </a:rPr>
              <a:t>yaitu</a:t>
            </a:r>
            <a:r>
              <a:rPr lang="en-US" sz="2000" dirty="0" smtClean="0">
                <a:sym typeface="Symbol"/>
              </a:rPr>
              <a:t> :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itchFamily="2" charset="2"/>
              <a:buChar char="q"/>
            </a:pPr>
            <a:endParaRPr lang="en-US" sz="2000" dirty="0" smtClean="0"/>
          </a:p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Fungsi</a:t>
            </a:r>
            <a:r>
              <a:rPr lang="en-US" sz="2000" dirty="0" smtClean="0"/>
              <a:t> </a:t>
            </a:r>
            <a:r>
              <a:rPr lang="en-US" sz="2000" dirty="0" err="1" smtClean="0"/>
              <a:t>utama</a:t>
            </a:r>
            <a:r>
              <a:rPr lang="en-US" sz="2000" dirty="0" smtClean="0"/>
              <a:t> jejunum, ileum </a:t>
            </a:r>
            <a:r>
              <a:rPr lang="en-US" sz="2000" dirty="0" err="1" smtClean="0"/>
              <a:t>adalah</a:t>
            </a:r>
            <a:r>
              <a:rPr lang="en-US" sz="2000" dirty="0" smtClean="0"/>
              <a:t> </a:t>
            </a:r>
            <a:r>
              <a:rPr lang="en-US" sz="2000" dirty="0" err="1" smtClean="0"/>
              <a:t>absorbsi</a:t>
            </a:r>
            <a:r>
              <a:rPr lang="en-US" sz="2000" dirty="0" smtClean="0"/>
              <a:t> </a:t>
            </a:r>
            <a:r>
              <a:rPr lang="en-US" sz="2000" dirty="0" err="1" smtClean="0"/>
              <a:t>nutrien</a:t>
            </a:r>
            <a:r>
              <a:rPr lang="en-US" sz="2000" dirty="0" smtClean="0"/>
              <a:t>. </a:t>
            </a:r>
          </a:p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Panjang</a:t>
            </a:r>
            <a:r>
              <a:rPr lang="en-US" sz="2000" dirty="0" smtClean="0"/>
              <a:t> </a:t>
            </a:r>
            <a:r>
              <a:rPr lang="en-US" sz="2000" dirty="0" err="1" smtClean="0"/>
              <a:t>keseluruhan</a:t>
            </a:r>
            <a:r>
              <a:rPr lang="en-US" sz="2000" dirty="0" smtClean="0"/>
              <a:t> </a:t>
            </a:r>
            <a:r>
              <a:rPr lang="en-US" sz="2000" dirty="0" err="1" smtClean="0"/>
              <a:t>usus</a:t>
            </a:r>
            <a:r>
              <a:rPr lang="en-US" sz="2000" dirty="0" smtClean="0"/>
              <a:t> </a:t>
            </a:r>
            <a:r>
              <a:rPr lang="en-US" sz="2000" dirty="0" err="1" smtClean="0"/>
              <a:t>halus</a:t>
            </a:r>
            <a:r>
              <a:rPr lang="en-US" sz="2000" dirty="0" smtClean="0"/>
              <a:t> </a:t>
            </a:r>
            <a:r>
              <a:rPr lang="en-US" sz="2000" dirty="0" smtClean="0">
                <a:sym typeface="Symbol"/>
              </a:rPr>
              <a:t> 6,3 m.</a:t>
            </a:r>
            <a:endParaRPr lang="en-US" sz="2000" dirty="0"/>
          </a:p>
        </p:txBody>
      </p:sp>
      <p:sp>
        <p:nvSpPr>
          <p:cNvPr id="5" name="Round Diagonal Corner Rectangle 4"/>
          <p:cNvSpPr/>
          <p:nvPr/>
        </p:nvSpPr>
        <p:spPr>
          <a:xfrm>
            <a:off x="533400" y="3143892"/>
            <a:ext cx="8001000" cy="762000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400050" indent="-400050" algn="just"/>
            <a:r>
              <a:rPr lang="en-US" dirty="0" smtClean="0"/>
              <a:t>1.  Duodenum : </a:t>
            </a:r>
            <a:r>
              <a:rPr lang="en-US" dirty="0" err="1" smtClean="0"/>
              <a:t>panjangnya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 25 cm, </a:t>
            </a:r>
            <a:r>
              <a:rPr lang="en-US" dirty="0" err="1" smtClean="0">
                <a:sym typeface="Symbol"/>
              </a:rPr>
              <a:t>disebelah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atas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dibatasi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oleh</a:t>
            </a:r>
            <a:r>
              <a:rPr lang="en-US" dirty="0" smtClean="0">
                <a:sym typeface="Symbol"/>
              </a:rPr>
              <a:t> sphincter pylorus. </a:t>
            </a:r>
            <a:r>
              <a:rPr lang="en-US" dirty="0" err="1" smtClean="0">
                <a:sym typeface="Symbol"/>
              </a:rPr>
              <a:t>Fungsi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utamanya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adalah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sekresi</a:t>
            </a:r>
            <a:r>
              <a:rPr lang="en-US" dirty="0" smtClean="0">
                <a:sym typeface="Symbol"/>
              </a:rPr>
              <a:t> (</a:t>
            </a:r>
            <a:r>
              <a:rPr lang="en-US" dirty="0" err="1" smtClean="0">
                <a:sym typeface="Symbol"/>
              </a:rPr>
              <a:t>enzim</a:t>
            </a:r>
            <a:r>
              <a:rPr lang="en-US" dirty="0" smtClean="0">
                <a:sym typeface="Symbol"/>
              </a:rPr>
              <a:t>, </a:t>
            </a:r>
            <a:r>
              <a:rPr lang="en-US" dirty="0" err="1" smtClean="0">
                <a:sym typeface="Symbol"/>
              </a:rPr>
              <a:t>lendir</a:t>
            </a:r>
            <a:r>
              <a:rPr lang="en-US" dirty="0" smtClean="0">
                <a:sym typeface="Symbol"/>
              </a:rPr>
              <a:t>, </a:t>
            </a:r>
            <a:r>
              <a:rPr lang="en-US" dirty="0" err="1" smtClean="0">
                <a:sym typeface="Symbol"/>
              </a:rPr>
              <a:t>dan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hormon</a:t>
            </a:r>
            <a:r>
              <a:rPr lang="en-US" dirty="0" smtClean="0">
                <a:sym typeface="Symbol"/>
              </a:rPr>
              <a:t>).</a:t>
            </a:r>
            <a:endParaRPr lang="en-US" dirty="0"/>
          </a:p>
        </p:txBody>
      </p:sp>
      <p:sp>
        <p:nvSpPr>
          <p:cNvPr id="7" name="Round Diagonal Corner Rectangle 6"/>
          <p:cNvSpPr/>
          <p:nvPr/>
        </p:nvSpPr>
        <p:spPr>
          <a:xfrm>
            <a:off x="522270" y="4011614"/>
            <a:ext cx="8001000" cy="307369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2. Jejunum : </a:t>
            </a:r>
            <a:r>
              <a:rPr lang="en-US" dirty="0" err="1" smtClean="0"/>
              <a:t>panjangnya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 250 cm (2,5 m </a:t>
            </a:r>
            <a:r>
              <a:rPr lang="en-US" dirty="0" err="1" smtClean="0">
                <a:sym typeface="Symbol"/>
              </a:rPr>
              <a:t>pada</a:t>
            </a:r>
            <a:r>
              <a:rPr lang="en-US" dirty="0" smtClean="0">
                <a:sym typeface="Symbol"/>
              </a:rPr>
              <a:t> orang </a:t>
            </a:r>
            <a:r>
              <a:rPr lang="en-US" dirty="0" err="1" smtClean="0">
                <a:sym typeface="Symbol"/>
              </a:rPr>
              <a:t>mati</a:t>
            </a:r>
            <a:r>
              <a:rPr lang="en-US" dirty="0" smtClean="0">
                <a:sym typeface="Symbol"/>
              </a:rPr>
              <a:t>)</a:t>
            </a:r>
            <a:endParaRPr lang="en-US" dirty="0"/>
          </a:p>
        </p:txBody>
      </p:sp>
      <p:sp>
        <p:nvSpPr>
          <p:cNvPr id="8" name="Round Diagonal Corner Rectangle 7"/>
          <p:cNvSpPr/>
          <p:nvPr/>
        </p:nvSpPr>
        <p:spPr>
          <a:xfrm>
            <a:off x="545387" y="4495800"/>
            <a:ext cx="8001000" cy="609600"/>
          </a:xfrm>
          <a:prstGeom prst="round2Diag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smtClean="0"/>
              <a:t>3. Ileum : </a:t>
            </a:r>
            <a:r>
              <a:rPr lang="en-US" dirty="0" err="1" smtClean="0"/>
              <a:t>panjangnya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 360 cm (3,6 m </a:t>
            </a:r>
            <a:r>
              <a:rPr lang="en-US" dirty="0" err="1" smtClean="0">
                <a:sym typeface="Symbol"/>
              </a:rPr>
              <a:t>pada</a:t>
            </a:r>
            <a:r>
              <a:rPr lang="en-US" dirty="0" smtClean="0">
                <a:sym typeface="Symbol"/>
              </a:rPr>
              <a:t> orang </a:t>
            </a:r>
            <a:r>
              <a:rPr lang="en-US" dirty="0" err="1" smtClean="0">
                <a:sym typeface="Symbol"/>
              </a:rPr>
              <a:t>mati</a:t>
            </a:r>
            <a:r>
              <a:rPr lang="en-US" dirty="0" smtClean="0">
                <a:sym typeface="Symbol"/>
              </a:rPr>
              <a:t>), </a:t>
            </a:r>
            <a:r>
              <a:rPr lang="en-US" dirty="0" err="1" smtClean="0">
                <a:sym typeface="Symbol"/>
              </a:rPr>
              <a:t>disebelah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bawah</a:t>
            </a:r>
            <a:r>
              <a:rPr lang="en-US" dirty="0" smtClean="0">
                <a:sym typeface="Symbol"/>
              </a:rPr>
              <a:t> ileum </a:t>
            </a:r>
            <a:r>
              <a:rPr lang="en-US" dirty="0" err="1" smtClean="0">
                <a:sym typeface="Symbol"/>
              </a:rPr>
              <a:t>dilanjutkan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dengan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usus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besar</a:t>
            </a:r>
            <a:r>
              <a:rPr lang="en-US" dirty="0" smtClean="0">
                <a:sym typeface="Symbol"/>
              </a:rPr>
              <a:t>. </a:t>
            </a:r>
            <a:r>
              <a:rPr lang="en-US" dirty="0" err="1" smtClean="0">
                <a:sym typeface="Symbol"/>
              </a:rPr>
              <a:t>Batasnya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adalah</a:t>
            </a:r>
            <a:r>
              <a:rPr lang="en-US" dirty="0" smtClean="0">
                <a:sym typeface="Symbol"/>
              </a:rPr>
              <a:t> </a:t>
            </a:r>
            <a:r>
              <a:rPr lang="en-US" b="1" dirty="0" smtClean="0">
                <a:sym typeface="Symbol"/>
              </a:rPr>
              <a:t>sphincter </a:t>
            </a:r>
            <a:r>
              <a:rPr lang="en-US" b="1" dirty="0" err="1" smtClean="0">
                <a:sym typeface="Symbol"/>
              </a:rPr>
              <a:t>ileocaecal</a:t>
            </a:r>
            <a:r>
              <a:rPr lang="en-US" dirty="0" smtClean="0">
                <a:sym typeface="Symbol"/>
              </a:rPr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65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80999"/>
            <a:ext cx="6629400" cy="62758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8617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038600" y="274638"/>
            <a:ext cx="4648200" cy="6397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b="1" dirty="0" err="1" smtClean="0"/>
              <a:t>Struktur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Mikroskopis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Usus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Halus</a:t>
            </a:r>
            <a:endParaRPr 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990600"/>
            <a:ext cx="4394200" cy="536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Placeholder 2"/>
          <p:cNvSpPr txBox="1">
            <a:spLocks/>
          </p:cNvSpPr>
          <p:nvPr/>
        </p:nvSpPr>
        <p:spPr>
          <a:xfrm>
            <a:off x="5007796" y="1066800"/>
            <a:ext cx="3276600" cy="45720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 smtClean="0"/>
              <a:t>1. </a:t>
            </a:r>
            <a:r>
              <a:rPr lang="en-US" sz="2000" b="1" dirty="0" err="1" smtClean="0"/>
              <a:t>Mukosa</a:t>
            </a:r>
            <a:r>
              <a:rPr lang="en-US" sz="2000" b="1" dirty="0" smtClean="0"/>
              <a:t> (</a:t>
            </a:r>
            <a:r>
              <a:rPr lang="en-US" sz="2000" b="1" dirty="0" err="1" smtClean="0"/>
              <a:t>Lapisan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terdalam</a:t>
            </a:r>
            <a:r>
              <a:rPr lang="en-US" sz="2000" b="1" dirty="0" smtClean="0"/>
              <a:t>)</a:t>
            </a:r>
            <a:endParaRPr lang="en-US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4995809" y="1657564"/>
            <a:ext cx="391959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err="1"/>
              <a:t>Terdiri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epitel</a:t>
            </a:r>
            <a:r>
              <a:rPr lang="en-US" dirty="0"/>
              <a:t> </a:t>
            </a:r>
            <a:r>
              <a:rPr lang="en-US" dirty="0" err="1"/>
              <a:t>selapis</a:t>
            </a:r>
            <a:r>
              <a:rPr lang="en-US" dirty="0"/>
              <a:t> </a:t>
            </a:r>
            <a:r>
              <a:rPr lang="en-US" dirty="0" err="1"/>
              <a:t>kolumnar</a:t>
            </a:r>
            <a:r>
              <a:rPr lang="en-US" dirty="0"/>
              <a:t>, </a:t>
            </a:r>
            <a:r>
              <a:rPr lang="en-US" dirty="0" err="1"/>
              <a:t>bersel</a:t>
            </a:r>
            <a:r>
              <a:rPr lang="en-US" dirty="0"/>
              <a:t> goblet (</a:t>
            </a:r>
            <a:r>
              <a:rPr lang="en-US" dirty="0" err="1"/>
              <a:t>sekresi</a:t>
            </a:r>
            <a:r>
              <a:rPr lang="en-US" dirty="0"/>
              <a:t> </a:t>
            </a:r>
            <a:r>
              <a:rPr lang="en-US" dirty="0" err="1"/>
              <a:t>getah</a:t>
            </a:r>
            <a:r>
              <a:rPr lang="en-US" dirty="0"/>
              <a:t> </a:t>
            </a:r>
            <a:r>
              <a:rPr lang="en-US" dirty="0" err="1"/>
              <a:t>usus</a:t>
            </a:r>
            <a:r>
              <a:rPr lang="en-US" dirty="0"/>
              <a:t> </a:t>
            </a:r>
            <a:r>
              <a:rPr lang="en-US" dirty="0" err="1"/>
              <a:t>halus</a:t>
            </a:r>
            <a:r>
              <a:rPr lang="en-US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Berlipat-lipat</a:t>
            </a:r>
            <a:r>
              <a:rPr lang="en-US" dirty="0" smtClean="0"/>
              <a:t>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b="1" dirty="0" err="1" smtClean="0"/>
              <a:t>plica</a:t>
            </a:r>
            <a:r>
              <a:rPr lang="en-US" b="1" dirty="0" smtClean="0"/>
              <a:t> </a:t>
            </a:r>
            <a:r>
              <a:rPr lang="en-US" b="1" dirty="0" err="1" smtClean="0"/>
              <a:t>circularis</a:t>
            </a:r>
            <a:r>
              <a:rPr lang="en-US" dirty="0" smtClean="0"/>
              <a:t>.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plica</a:t>
            </a:r>
            <a:r>
              <a:rPr lang="en-US" dirty="0" smtClean="0"/>
              <a:t> </a:t>
            </a:r>
            <a:r>
              <a:rPr lang="en-US" dirty="0" err="1" smtClean="0"/>
              <a:t>circularis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tdp</a:t>
            </a:r>
            <a:r>
              <a:rPr lang="en-US" dirty="0" smtClean="0"/>
              <a:t> </a:t>
            </a:r>
            <a:r>
              <a:rPr lang="en-US" dirty="0" err="1" smtClean="0"/>
              <a:t>tonjolan</a:t>
            </a:r>
            <a:r>
              <a:rPr lang="en-US" dirty="0" smtClean="0"/>
              <a:t> (0,5-1 mm) yang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b="1" dirty="0" smtClean="0"/>
              <a:t>villi-villi </a:t>
            </a:r>
            <a:r>
              <a:rPr lang="en-US" b="1" dirty="0" err="1" smtClean="0"/>
              <a:t>usus</a:t>
            </a:r>
            <a:r>
              <a:rPr lang="en-US" dirty="0" smtClean="0"/>
              <a:t>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permukaan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mukosa</a:t>
            </a:r>
            <a:r>
              <a:rPr lang="en-US" dirty="0" smtClean="0"/>
              <a:t>  (</a:t>
            </a:r>
            <a:r>
              <a:rPr lang="en-US" dirty="0" err="1" smtClean="0"/>
              <a:t>kecuali</a:t>
            </a:r>
            <a:r>
              <a:rPr lang="en-US" dirty="0" smtClean="0"/>
              <a:t> </a:t>
            </a:r>
            <a:r>
              <a:rPr lang="en-US" dirty="0" err="1" smtClean="0"/>
              <a:t>sel</a:t>
            </a:r>
            <a:r>
              <a:rPr lang="en-US" dirty="0" smtClean="0"/>
              <a:t> goblet)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tonjolan</a:t>
            </a:r>
            <a:r>
              <a:rPr lang="en-US" dirty="0" smtClean="0"/>
              <a:t> </a:t>
            </a:r>
            <a:r>
              <a:rPr lang="en-US" dirty="0" err="1" smtClean="0"/>
              <a:t>protoplasma</a:t>
            </a:r>
            <a:r>
              <a:rPr lang="en-US" dirty="0" smtClean="0"/>
              <a:t> yang </a:t>
            </a:r>
            <a:r>
              <a:rPr lang="en-US" dirty="0" err="1" smtClean="0"/>
              <a:t>disebut</a:t>
            </a:r>
            <a:r>
              <a:rPr lang="en-US" dirty="0" smtClean="0"/>
              <a:t> </a:t>
            </a:r>
            <a:r>
              <a:rPr lang="en-US" b="1" dirty="0" err="1" smtClean="0"/>
              <a:t>mikrovilli</a:t>
            </a:r>
            <a:r>
              <a:rPr lang="en-US" dirty="0"/>
              <a:t> </a:t>
            </a:r>
            <a:r>
              <a:rPr lang="en-US" dirty="0" smtClean="0"/>
              <a:t>(</a:t>
            </a:r>
            <a:r>
              <a:rPr lang="en-US" dirty="0" err="1" smtClean="0"/>
              <a:t>memperluas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halus</a:t>
            </a:r>
            <a:r>
              <a:rPr lang="en-US" dirty="0" smtClean="0"/>
              <a:t> 600 kali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bagian</a:t>
            </a:r>
            <a:r>
              <a:rPr lang="en-US" dirty="0" smtClean="0"/>
              <a:t> paling </a:t>
            </a:r>
            <a:r>
              <a:rPr lang="en-US" dirty="0" err="1" smtClean="0"/>
              <a:t>aktif</a:t>
            </a:r>
            <a:r>
              <a:rPr lang="en-US" dirty="0" smtClean="0"/>
              <a:t> </a:t>
            </a:r>
            <a:r>
              <a:rPr lang="en-US" dirty="0" err="1" smtClean="0"/>
              <a:t>menyerap</a:t>
            </a:r>
            <a:r>
              <a:rPr lang="en-US" dirty="0" smtClean="0"/>
              <a:t> </a:t>
            </a:r>
            <a:r>
              <a:rPr lang="en-US" dirty="0" err="1" smtClean="0"/>
              <a:t>nutrien</a:t>
            </a:r>
            <a:r>
              <a:rPr lang="en-US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b="1" dirty="0" err="1" smtClean="0"/>
              <a:t>Crypta</a:t>
            </a:r>
            <a:r>
              <a:rPr lang="en-US" b="1" dirty="0" smtClean="0"/>
              <a:t> </a:t>
            </a:r>
            <a:r>
              <a:rPr lang="en-US" b="1" dirty="0" err="1" smtClean="0"/>
              <a:t>lieberkhun</a:t>
            </a:r>
            <a:r>
              <a:rPr lang="en-US" b="1" dirty="0" smtClean="0"/>
              <a:t> : </a:t>
            </a:r>
            <a:r>
              <a:rPr lang="en-US" dirty="0" err="1" smtClean="0"/>
              <a:t>sel-sel</a:t>
            </a:r>
            <a:r>
              <a:rPr lang="en-US" dirty="0" smtClean="0"/>
              <a:t> </a:t>
            </a:r>
            <a:r>
              <a:rPr lang="en-US" dirty="0" err="1" smtClean="0"/>
              <a:t>kelenjar-kelenjar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yang </a:t>
            </a:r>
            <a:r>
              <a:rPr lang="en-US" dirty="0" err="1" smtClean="0"/>
              <a:t>berbentuk</a:t>
            </a:r>
            <a:r>
              <a:rPr lang="en-US" dirty="0" smtClean="0"/>
              <a:t> </a:t>
            </a:r>
            <a:r>
              <a:rPr lang="en-US" dirty="0" err="1" smtClean="0"/>
              <a:t>lekukan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getah</a:t>
            </a:r>
            <a:r>
              <a:rPr lang="en-US" dirty="0" smtClean="0"/>
              <a:t> </a:t>
            </a:r>
            <a:r>
              <a:rPr lang="en-US" dirty="0" err="1" smtClean="0"/>
              <a:t>pencernaan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50618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/>
              <a:t>2</a:t>
            </a:r>
            <a:r>
              <a:rPr lang="en-US" dirty="0" smtClean="0"/>
              <a:t>. Sub </a:t>
            </a:r>
            <a:r>
              <a:rPr lang="en-US" dirty="0" err="1" smtClean="0"/>
              <a:t>Mukosa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Tersusun</a:t>
            </a:r>
            <a:r>
              <a:rPr lang="en-US" sz="2000" dirty="0" smtClean="0"/>
              <a:t> </a:t>
            </a:r>
            <a:r>
              <a:rPr lang="en-US" sz="2000" dirty="0" err="1" smtClean="0"/>
              <a:t>dari</a:t>
            </a:r>
            <a:r>
              <a:rPr lang="en-US" sz="2000" dirty="0" smtClean="0"/>
              <a:t> :</a:t>
            </a:r>
          </a:p>
          <a:p>
            <a:pPr>
              <a:buFontTx/>
              <a:buChar char="-"/>
            </a:pPr>
            <a:r>
              <a:rPr lang="en-US" sz="2000" dirty="0" err="1" smtClean="0"/>
              <a:t>Syaraf</a:t>
            </a:r>
            <a:r>
              <a:rPr lang="en-US" sz="2000" dirty="0" smtClean="0"/>
              <a:t> </a:t>
            </a:r>
            <a:r>
              <a:rPr lang="en-US" sz="2000" dirty="0" err="1" smtClean="0"/>
              <a:t>autonom</a:t>
            </a:r>
            <a:endParaRPr lang="en-US" sz="2000" dirty="0" smtClean="0"/>
          </a:p>
          <a:p>
            <a:pPr>
              <a:buFontTx/>
              <a:buChar char="-"/>
            </a:pPr>
            <a:r>
              <a:rPr lang="en-US" sz="2000" dirty="0" err="1" smtClean="0"/>
              <a:t>Pleksus</a:t>
            </a:r>
            <a:r>
              <a:rPr lang="en-US" sz="2000" dirty="0" smtClean="0"/>
              <a:t> </a:t>
            </a:r>
            <a:r>
              <a:rPr lang="en-US" sz="2000" dirty="0" err="1" smtClean="0"/>
              <a:t>Meisner</a:t>
            </a:r>
            <a:r>
              <a:rPr lang="en-US" sz="2000" dirty="0" smtClean="0"/>
              <a:t> (</a:t>
            </a:r>
            <a:r>
              <a:rPr lang="en-US" sz="2000" dirty="0" err="1" smtClean="0"/>
              <a:t>mengontrol</a:t>
            </a:r>
            <a:r>
              <a:rPr lang="en-US" sz="2000" dirty="0" smtClean="0"/>
              <a:t> </a:t>
            </a:r>
            <a:r>
              <a:rPr lang="en-US" sz="2000" dirty="0" err="1" smtClean="0"/>
              <a:t>muskularis</a:t>
            </a:r>
            <a:r>
              <a:rPr lang="en-US" sz="2000" dirty="0" smtClean="0"/>
              <a:t> </a:t>
            </a:r>
            <a:r>
              <a:rPr lang="en-US" sz="2000" dirty="0" err="1" smtClean="0"/>
              <a:t>mukosa</a:t>
            </a:r>
            <a:r>
              <a:rPr lang="en-US" sz="2000" dirty="0" smtClean="0"/>
              <a:t> </a:t>
            </a:r>
            <a:r>
              <a:rPr lang="en-US" sz="2000" dirty="0" err="1" smtClean="0"/>
              <a:t>dan</a:t>
            </a:r>
            <a:r>
              <a:rPr lang="en-US" sz="2000" dirty="0" smtClean="0"/>
              <a:t> </a:t>
            </a:r>
            <a:r>
              <a:rPr lang="en-US" sz="2000" dirty="0" err="1" smtClean="0"/>
              <a:t>sekresi</a:t>
            </a:r>
            <a:r>
              <a:rPr lang="en-US" sz="2000" dirty="0" smtClean="0"/>
              <a:t> </a:t>
            </a:r>
            <a:r>
              <a:rPr lang="en-US" sz="2000" dirty="0" err="1" smtClean="0"/>
              <a:t>kelenjar</a:t>
            </a:r>
            <a:r>
              <a:rPr lang="en-US" sz="2000" dirty="0" smtClean="0"/>
              <a:t> </a:t>
            </a:r>
            <a:r>
              <a:rPr lang="en-US" sz="2000" dirty="0" err="1" smtClean="0"/>
              <a:t>usus</a:t>
            </a:r>
            <a:r>
              <a:rPr lang="en-US" sz="2000" dirty="0" smtClean="0"/>
              <a:t>)</a:t>
            </a:r>
          </a:p>
          <a:p>
            <a:pPr>
              <a:buFontTx/>
              <a:buChar char="-"/>
            </a:pPr>
            <a:r>
              <a:rPr lang="en-US" sz="2000" dirty="0" err="1" smtClean="0"/>
              <a:t>Kelenjar</a:t>
            </a:r>
            <a:r>
              <a:rPr lang="en-US" sz="2000" dirty="0" smtClean="0"/>
              <a:t> burner (</a:t>
            </a:r>
            <a:r>
              <a:rPr lang="en-US" sz="2000" dirty="0" err="1" smtClean="0"/>
              <a:t>pada</a:t>
            </a:r>
            <a:r>
              <a:rPr lang="en-US" sz="2000" dirty="0" smtClean="0"/>
              <a:t> duodenum yang </a:t>
            </a:r>
            <a:r>
              <a:rPr lang="en-US" sz="2000" dirty="0" err="1" smtClean="0"/>
              <a:t>mensekresi</a:t>
            </a:r>
            <a:r>
              <a:rPr lang="en-US" sz="2000" dirty="0" smtClean="0"/>
              <a:t> </a:t>
            </a:r>
            <a:r>
              <a:rPr lang="en-US" sz="2000" dirty="0" err="1" smtClean="0"/>
              <a:t>lendir</a:t>
            </a:r>
            <a:r>
              <a:rPr lang="en-US" sz="2000" dirty="0" smtClean="0"/>
              <a:t> /</a:t>
            </a:r>
            <a:r>
              <a:rPr lang="en-US" sz="2000" dirty="0" err="1" smtClean="0"/>
              <a:t>sifatnya</a:t>
            </a:r>
            <a:r>
              <a:rPr lang="en-US" sz="2000" dirty="0" smtClean="0"/>
              <a:t> alkalis)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endParaRPr lang="en-US" sz="2000" dirty="0" smtClean="0"/>
          </a:p>
          <a:p>
            <a:endParaRPr lang="en-US" sz="20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smtClean="0"/>
              <a:t>3. </a:t>
            </a:r>
            <a:r>
              <a:rPr lang="en-US" dirty="0" err="1" smtClean="0"/>
              <a:t>Lapisan</a:t>
            </a:r>
            <a:r>
              <a:rPr lang="en-US" dirty="0" smtClean="0"/>
              <a:t> </a:t>
            </a:r>
            <a:r>
              <a:rPr lang="en-US" dirty="0" err="1" smtClean="0"/>
              <a:t>Otot</a:t>
            </a:r>
            <a:r>
              <a:rPr lang="en-US" dirty="0" smtClean="0"/>
              <a:t> </a:t>
            </a:r>
            <a:r>
              <a:rPr lang="en-US" dirty="0" err="1" smtClean="0"/>
              <a:t>Polos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solidFill>
            <a:schemeClr val="accent5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err="1" smtClean="0"/>
              <a:t>Sebelah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melingkar</a:t>
            </a:r>
            <a:r>
              <a:rPr lang="en-US" sz="2000" dirty="0" smtClean="0"/>
              <a:t> (circular)</a:t>
            </a:r>
          </a:p>
          <a:p>
            <a:r>
              <a:rPr lang="en-US" sz="2000" dirty="0" err="1" smtClean="0"/>
              <a:t>Sebelah</a:t>
            </a:r>
            <a:r>
              <a:rPr lang="en-US" sz="2000" dirty="0" smtClean="0"/>
              <a:t> </a:t>
            </a:r>
            <a:r>
              <a:rPr lang="en-US" sz="2000" dirty="0" err="1" smtClean="0"/>
              <a:t>luar</a:t>
            </a:r>
            <a:r>
              <a:rPr lang="en-US" sz="2000" dirty="0" smtClean="0"/>
              <a:t> yang </a:t>
            </a:r>
            <a:r>
              <a:rPr lang="en-US" sz="2000" dirty="0" err="1" smtClean="0"/>
              <a:t>memanjang</a:t>
            </a:r>
            <a:r>
              <a:rPr lang="en-US" sz="2000" dirty="0" smtClean="0"/>
              <a:t> (longitudinal)</a:t>
            </a:r>
          </a:p>
          <a:p>
            <a:endParaRPr lang="en-US" sz="20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981200" y="304800"/>
            <a:ext cx="4724400" cy="83820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r>
              <a:rPr lang="en-US" sz="2800" b="1" dirty="0" err="1" smtClean="0"/>
              <a:t>Struktur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Mikroskopis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Usus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Halus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220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62200" y="1447800"/>
            <a:ext cx="4040188" cy="6397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algn="ctr"/>
            <a:r>
              <a:rPr lang="en-US" dirty="0" smtClean="0"/>
              <a:t>4. Serosa (</a:t>
            </a:r>
            <a:r>
              <a:rPr lang="en-US" dirty="0" err="1" smtClean="0"/>
              <a:t>peritonium</a:t>
            </a:r>
            <a:r>
              <a:rPr lang="en-US" dirty="0" smtClean="0"/>
              <a:t> </a:t>
            </a:r>
            <a:r>
              <a:rPr lang="en-US" dirty="0" err="1" smtClean="0"/>
              <a:t>visceralis</a:t>
            </a:r>
            <a:r>
              <a:rPr lang="en-US" dirty="0" smtClean="0"/>
              <a:t>)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38400" y="2133600"/>
            <a:ext cx="4040188" cy="3951288"/>
          </a:xfrm>
          <a:solidFill>
            <a:schemeClr val="accent1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000" dirty="0" err="1" smtClean="0"/>
              <a:t>Melapisis</a:t>
            </a:r>
            <a:r>
              <a:rPr lang="en-US" sz="2000" dirty="0" smtClean="0"/>
              <a:t> </a:t>
            </a:r>
            <a:r>
              <a:rPr lang="en-US" sz="2000" dirty="0" err="1" smtClean="0"/>
              <a:t>usus</a:t>
            </a:r>
            <a:r>
              <a:rPr lang="en-US" sz="2000" dirty="0" smtClean="0"/>
              <a:t> </a:t>
            </a:r>
            <a:r>
              <a:rPr lang="en-US" sz="2000" dirty="0" err="1" smtClean="0"/>
              <a:t>halus</a:t>
            </a:r>
            <a:endParaRPr lang="en-US" sz="2000" dirty="0" smtClean="0"/>
          </a:p>
          <a:p>
            <a:r>
              <a:rPr lang="en-US" sz="2000" dirty="0" err="1" smtClean="0"/>
              <a:t>Banyak</a:t>
            </a:r>
            <a:r>
              <a:rPr lang="en-US" sz="2000" dirty="0" smtClean="0"/>
              <a:t> </a:t>
            </a:r>
            <a:r>
              <a:rPr lang="en-US" sz="2000" dirty="0" err="1" smtClean="0"/>
              <a:t>terdapat</a:t>
            </a:r>
            <a:r>
              <a:rPr lang="en-US" sz="2000" dirty="0" smtClean="0"/>
              <a:t> </a:t>
            </a:r>
            <a:r>
              <a:rPr lang="en-US" sz="2000" dirty="0" err="1" smtClean="0"/>
              <a:t>jaringan</a:t>
            </a:r>
            <a:r>
              <a:rPr lang="en-US" sz="2000" dirty="0" smtClean="0"/>
              <a:t> </a:t>
            </a:r>
            <a:r>
              <a:rPr lang="en-US" sz="2000" dirty="0" err="1" smtClean="0"/>
              <a:t>lympatik</a:t>
            </a:r>
            <a:r>
              <a:rPr lang="en-US" sz="2000" dirty="0" smtClean="0"/>
              <a:t> yang </a:t>
            </a:r>
            <a:r>
              <a:rPr lang="en-US" sz="2000" dirty="0" err="1" smtClean="0"/>
              <a:t>sangat</a:t>
            </a:r>
            <a:r>
              <a:rPr lang="en-US" sz="2000" dirty="0" smtClean="0"/>
              <a:t> </a:t>
            </a:r>
            <a:r>
              <a:rPr lang="en-US" sz="2000" dirty="0" err="1" smtClean="0"/>
              <a:t>penting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pertahanan</a:t>
            </a:r>
            <a:r>
              <a:rPr lang="en-US" sz="2000" dirty="0" smtClean="0"/>
              <a:t> </a:t>
            </a:r>
            <a:r>
              <a:rPr lang="en-US" sz="2000" dirty="0" err="1" smtClean="0"/>
              <a:t>usus</a:t>
            </a:r>
            <a:r>
              <a:rPr lang="en-US" sz="2000" dirty="0" smtClean="0"/>
              <a:t> </a:t>
            </a:r>
            <a:r>
              <a:rPr lang="en-US" sz="2000" dirty="0" err="1" smtClean="0"/>
              <a:t>terhadap</a:t>
            </a:r>
            <a:r>
              <a:rPr lang="en-US" sz="2000" dirty="0" smtClean="0"/>
              <a:t> </a:t>
            </a:r>
            <a:r>
              <a:rPr lang="en-US" sz="2000" dirty="0" err="1" smtClean="0"/>
              <a:t>mikroorganisme</a:t>
            </a:r>
            <a:r>
              <a:rPr lang="en-US" sz="2000" dirty="0" smtClean="0"/>
              <a:t> yang </a:t>
            </a:r>
            <a:r>
              <a:rPr lang="en-US" sz="2000" dirty="0" err="1" smtClean="0"/>
              <a:t>masuk</a:t>
            </a:r>
            <a:r>
              <a:rPr lang="en-US" sz="2000" dirty="0" smtClean="0"/>
              <a:t> </a:t>
            </a:r>
            <a:r>
              <a:rPr lang="en-US" sz="2000" dirty="0" err="1" smtClean="0"/>
              <a:t>ke</a:t>
            </a:r>
            <a:r>
              <a:rPr lang="en-US" sz="2000" dirty="0" smtClean="0"/>
              <a:t> </a:t>
            </a:r>
            <a:r>
              <a:rPr lang="en-US" sz="2000" dirty="0" err="1" smtClean="0"/>
              <a:t>dalam</a:t>
            </a:r>
            <a:r>
              <a:rPr lang="en-US" sz="2000" dirty="0" smtClean="0"/>
              <a:t> </a:t>
            </a:r>
            <a:r>
              <a:rPr lang="en-US" sz="2000" dirty="0" err="1" smtClean="0"/>
              <a:t>usus</a:t>
            </a:r>
            <a:endParaRPr lang="en-US" sz="2000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5181600" cy="868362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en-US" sz="2800" b="1" dirty="0" err="1" smtClean="0"/>
              <a:t>Struktur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Mikroskopis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Usus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Halus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738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81000"/>
            <a:ext cx="3657600" cy="792162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2400" dirty="0" err="1" smtClean="0"/>
              <a:t>Getah</a:t>
            </a:r>
            <a:r>
              <a:rPr lang="en-US" sz="2400" dirty="0" smtClean="0"/>
              <a:t> </a:t>
            </a:r>
            <a:r>
              <a:rPr lang="en-US" sz="2400" dirty="0" err="1" smtClean="0"/>
              <a:t>Usus</a:t>
            </a:r>
            <a:r>
              <a:rPr lang="en-US" sz="2400" dirty="0" smtClean="0"/>
              <a:t> </a:t>
            </a:r>
            <a:r>
              <a:rPr lang="en-US" sz="2400" dirty="0" err="1" smtClean="0"/>
              <a:t>Halus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Setiap</a:t>
            </a:r>
            <a:r>
              <a:rPr lang="en-US" sz="2000" dirty="0" smtClean="0"/>
              <a:t> </a:t>
            </a:r>
            <a:r>
              <a:rPr lang="en-US" sz="2000" dirty="0" err="1" smtClean="0"/>
              <a:t>hari</a:t>
            </a:r>
            <a:r>
              <a:rPr lang="en-US" sz="2000" dirty="0" smtClean="0"/>
              <a:t> </a:t>
            </a:r>
            <a:r>
              <a:rPr lang="en-US" sz="2000" dirty="0" err="1" smtClean="0"/>
              <a:t>disekresikan</a:t>
            </a:r>
            <a:r>
              <a:rPr lang="en-US" sz="2000" dirty="0" smtClean="0"/>
              <a:t> </a:t>
            </a:r>
            <a:r>
              <a:rPr lang="en-US" sz="2000" dirty="0" smtClean="0">
                <a:sym typeface="Symbol"/>
              </a:rPr>
              <a:t> 2000 cc </a:t>
            </a:r>
            <a:r>
              <a:rPr lang="en-US" sz="2000" dirty="0" err="1" smtClean="0">
                <a:sym typeface="Symbol"/>
              </a:rPr>
              <a:t>getah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dari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sel-sel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usus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menuju</a:t>
            </a:r>
            <a:r>
              <a:rPr lang="en-US" sz="2000" dirty="0" smtClean="0">
                <a:sym typeface="Symbol"/>
              </a:rPr>
              <a:t> lumen </a:t>
            </a:r>
            <a:r>
              <a:rPr lang="en-US" sz="2000" dirty="0" err="1" smtClean="0">
                <a:sym typeface="Symbol"/>
              </a:rPr>
              <a:t>usus</a:t>
            </a:r>
            <a:r>
              <a:rPr lang="en-US" sz="2000" dirty="0" smtClean="0">
                <a:sym typeface="Symbol"/>
              </a:rPr>
              <a:t>. </a:t>
            </a:r>
            <a:r>
              <a:rPr lang="en-US" sz="2000" dirty="0" err="1" smtClean="0">
                <a:sym typeface="Symbol"/>
              </a:rPr>
              <a:t>Ciri-ciri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getah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usus</a:t>
            </a:r>
            <a:r>
              <a:rPr lang="en-US" sz="2000" dirty="0" smtClean="0">
                <a:sym typeface="Symbol"/>
              </a:rPr>
              <a:t> : </a:t>
            </a:r>
            <a:r>
              <a:rPr lang="en-US" sz="2000" dirty="0" err="1" smtClean="0">
                <a:sym typeface="Symbol"/>
              </a:rPr>
              <a:t>berwarna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kuning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jernih</a:t>
            </a:r>
            <a:r>
              <a:rPr lang="en-US" sz="2000" dirty="0" smtClean="0">
                <a:sym typeface="Symbol"/>
              </a:rPr>
              <a:t>, pH = 7,6 </a:t>
            </a:r>
            <a:r>
              <a:rPr lang="en-US" sz="2000" dirty="0" err="1" smtClean="0">
                <a:sym typeface="Symbol"/>
              </a:rPr>
              <a:t>dan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mengandung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berbagai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enzim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yaitu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b="1" dirty="0" smtClean="0">
                <a:sym typeface="Symbol"/>
              </a:rPr>
              <a:t>: peptidase, maltase, </a:t>
            </a:r>
            <a:r>
              <a:rPr lang="en-US" sz="2000" b="1" dirty="0" err="1" smtClean="0">
                <a:sym typeface="Symbol"/>
              </a:rPr>
              <a:t>sukrase</a:t>
            </a:r>
            <a:r>
              <a:rPr lang="en-US" sz="2000" b="1" dirty="0" smtClean="0">
                <a:sym typeface="Symbol"/>
              </a:rPr>
              <a:t>, </a:t>
            </a:r>
            <a:r>
              <a:rPr lang="en-US" sz="2000" b="1" dirty="0" err="1" smtClean="0">
                <a:sym typeface="Symbol"/>
              </a:rPr>
              <a:t>ribonucklease</a:t>
            </a:r>
            <a:r>
              <a:rPr lang="en-US" sz="2000" b="1" dirty="0" smtClean="0">
                <a:sym typeface="Symbol"/>
              </a:rPr>
              <a:t> (</a:t>
            </a:r>
            <a:r>
              <a:rPr lang="en-US" sz="2000" b="1" dirty="0" err="1" smtClean="0">
                <a:sym typeface="Symbol"/>
              </a:rPr>
              <a:t>desoxyribonuclease</a:t>
            </a:r>
            <a:r>
              <a:rPr lang="en-US" sz="2000" b="1" dirty="0" smtClean="0">
                <a:sym typeface="Symbol"/>
              </a:rPr>
              <a:t>) </a:t>
            </a:r>
            <a:r>
              <a:rPr lang="en-US" sz="2000" b="1" dirty="0" err="1" smtClean="0">
                <a:sym typeface="Symbol"/>
              </a:rPr>
              <a:t>dan</a:t>
            </a:r>
            <a:r>
              <a:rPr lang="en-US" sz="2000" b="1" dirty="0" smtClean="0">
                <a:sym typeface="Symbol"/>
              </a:rPr>
              <a:t> </a:t>
            </a:r>
            <a:r>
              <a:rPr lang="en-US" sz="2000" b="1" dirty="0" err="1" smtClean="0">
                <a:sym typeface="Symbol"/>
              </a:rPr>
              <a:t>enterokinase</a:t>
            </a:r>
            <a:r>
              <a:rPr lang="en-US" sz="2000" dirty="0" smtClean="0">
                <a:sym typeface="Symbol"/>
              </a:rPr>
              <a:t>.</a:t>
            </a:r>
          </a:p>
          <a:p>
            <a:pPr>
              <a:buFont typeface="Wingdings" pitchFamily="2" charset="2"/>
              <a:buChar char="q"/>
            </a:pPr>
            <a:endParaRPr lang="en-US" sz="2000" dirty="0">
              <a:sym typeface="Symbol"/>
            </a:endParaRPr>
          </a:p>
          <a:p>
            <a:pPr>
              <a:buFont typeface="Wingdings" pitchFamily="2" charset="2"/>
              <a:buChar char="q"/>
            </a:pPr>
            <a:endParaRPr lang="en-US" sz="2000" dirty="0" smtClean="0"/>
          </a:p>
          <a:p>
            <a:pPr>
              <a:buFont typeface="Wingdings" pitchFamily="2" charset="2"/>
              <a:buChar char="q"/>
            </a:pPr>
            <a:endParaRPr lang="en-US" sz="2000" dirty="0"/>
          </a:p>
          <a:p>
            <a:pPr>
              <a:buFont typeface="Wingdings" pitchFamily="2" charset="2"/>
              <a:buChar char="q"/>
            </a:pPr>
            <a:r>
              <a:rPr lang="en-US" sz="2000" dirty="0" err="1" smtClean="0"/>
              <a:t>Pencernaan</a:t>
            </a:r>
            <a:r>
              <a:rPr lang="en-US" sz="2000" dirty="0" smtClean="0"/>
              <a:t> </a:t>
            </a:r>
            <a:r>
              <a:rPr lang="en-US" sz="2000" dirty="0" err="1" smtClean="0"/>
              <a:t>Mekanis</a:t>
            </a:r>
            <a:endParaRPr lang="en-US" sz="2000" dirty="0" smtClean="0"/>
          </a:p>
          <a:p>
            <a:pPr marL="457200" indent="-457200">
              <a:buAutoNum type="alphaLcPeriod"/>
            </a:pPr>
            <a:r>
              <a:rPr lang="en-US" sz="2000" dirty="0" err="1" smtClean="0"/>
              <a:t>Segmentasi</a:t>
            </a:r>
            <a:endParaRPr lang="en-US" sz="2000" dirty="0" smtClean="0"/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Yaitu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suatu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kontraksi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berbentuk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cincin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diikuti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relaksasi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ritmis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dari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segmen-segmen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halus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sewaktu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berada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endParaRPr lang="en-US" sz="2000" dirty="0" smtClean="0">
              <a:sym typeface="Wingdings" pitchFamily="2" charset="2"/>
            </a:endParaRPr>
          </a:p>
          <a:p>
            <a:pPr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Segmentasi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menyebakan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bergerak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maju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mundur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 </a:t>
            </a:r>
            <a:r>
              <a:rPr lang="en-US" sz="2000" dirty="0" err="1" smtClean="0">
                <a:sym typeface="Wingdings" pitchFamily="2" charset="2"/>
              </a:rPr>
              <a:t>kecenderungan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bergerak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maju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shg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tercampur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enzim-enzim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pencernaan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kontak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dengan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mukosa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untuk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diabsorbsi</a:t>
            </a:r>
            <a:endParaRPr lang="en-US" sz="2000" dirty="0" smtClean="0"/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5319" y="2590800"/>
            <a:ext cx="3657600" cy="7921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 smtClean="0"/>
              <a:t>Pencernaan</a:t>
            </a:r>
            <a:r>
              <a:rPr lang="en-US" sz="2400" dirty="0" smtClean="0"/>
              <a:t> </a:t>
            </a:r>
            <a:r>
              <a:rPr lang="en-US" sz="2400" dirty="0" err="1" smtClean="0"/>
              <a:t>Usus</a:t>
            </a:r>
            <a:r>
              <a:rPr lang="en-US" sz="2400" dirty="0" smtClean="0"/>
              <a:t> </a:t>
            </a:r>
            <a:r>
              <a:rPr lang="en-US" sz="2400" dirty="0" err="1" smtClean="0"/>
              <a:t>Halus</a:t>
            </a: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3933368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9600" y="609600"/>
            <a:ext cx="8001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b. </a:t>
            </a:r>
            <a:r>
              <a:rPr lang="en-US" sz="2000" dirty="0" err="1" smtClean="0"/>
              <a:t>Peristaltik</a:t>
            </a:r>
            <a:endParaRPr lang="en-US" sz="2000" dirty="0" smtClean="0"/>
          </a:p>
          <a:p>
            <a:pPr marL="339725" indent="-339725"/>
            <a:r>
              <a:rPr lang="en-US" sz="2000" dirty="0" smtClean="0">
                <a:sym typeface="Wingdings" pitchFamily="2" charset="2"/>
              </a:rPr>
              <a:t> </a:t>
            </a:r>
            <a:r>
              <a:rPr lang="en-US" sz="2000" dirty="0" err="1" smtClean="0">
                <a:sym typeface="Wingdings" pitchFamily="2" charset="2"/>
              </a:rPr>
              <a:t>Yaitu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kontraksi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otot-otot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halus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belakang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yang </a:t>
            </a:r>
            <a:r>
              <a:rPr lang="en-US" sz="2000" dirty="0" err="1" smtClean="0">
                <a:sym typeface="Wingdings" pitchFamily="2" charset="2"/>
              </a:rPr>
              <a:t>hasilnya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akan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mendorong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ke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arah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besar</a:t>
            </a:r>
            <a:r>
              <a:rPr lang="en-US" sz="2000" dirty="0" smtClean="0">
                <a:sym typeface="Wingdings" pitchFamily="2" charset="2"/>
              </a:rPr>
              <a:t>.</a:t>
            </a:r>
          </a:p>
          <a:p>
            <a:pPr marL="339725" indent="-339725"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Umumnya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peristaltik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terjadi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setelah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sebagain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besar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makanan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diabsorbsi</a:t>
            </a:r>
            <a:endParaRPr lang="en-US" sz="2000" dirty="0" smtClean="0">
              <a:sym typeface="Wingdings" pitchFamily="2" charset="2"/>
            </a:endParaRPr>
          </a:p>
          <a:p>
            <a:pPr marL="339725" indent="-339725">
              <a:buFont typeface="Wingdings"/>
              <a:buChar char="à"/>
            </a:pPr>
            <a:r>
              <a:rPr lang="en-US" sz="2000" dirty="0" err="1" smtClean="0">
                <a:sym typeface="Wingdings" pitchFamily="2" charset="2"/>
              </a:rPr>
              <a:t>Kimus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bergerak</a:t>
            </a:r>
            <a:r>
              <a:rPr lang="en-US" sz="2000" dirty="0" smtClean="0">
                <a:sym typeface="Wingdings" pitchFamily="2" charset="2"/>
              </a:rPr>
              <a:t> di </a:t>
            </a:r>
            <a:r>
              <a:rPr lang="en-US" sz="2000" dirty="0" err="1" smtClean="0">
                <a:sym typeface="Wingdings" pitchFamily="2" charset="2"/>
              </a:rPr>
              <a:t>dalam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err="1" smtClean="0">
                <a:sym typeface="Wingdings" pitchFamily="2" charset="2"/>
              </a:rPr>
              <a:t>usus</a:t>
            </a:r>
            <a:r>
              <a:rPr lang="en-US" sz="2000" dirty="0" smtClean="0">
                <a:sym typeface="Wingdings" pitchFamily="2" charset="2"/>
              </a:rPr>
              <a:t> </a:t>
            </a:r>
            <a:r>
              <a:rPr lang="en-US" sz="2000" dirty="0" smtClean="0">
                <a:sym typeface="Symbol"/>
              </a:rPr>
              <a:t> 60 cm/jam </a:t>
            </a:r>
            <a:r>
              <a:rPr lang="en-US" sz="2000" dirty="0" err="1" smtClean="0">
                <a:sym typeface="Symbol"/>
              </a:rPr>
              <a:t>sehingga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pencernaan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dan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absorbsi</a:t>
            </a:r>
            <a:r>
              <a:rPr lang="en-US" sz="2000" dirty="0" smtClean="0">
                <a:sym typeface="Symbol"/>
              </a:rPr>
              <a:t> di </a:t>
            </a:r>
            <a:r>
              <a:rPr lang="en-US" sz="2000" dirty="0" err="1" smtClean="0">
                <a:sym typeface="Symbol"/>
              </a:rPr>
              <a:t>usus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berlangsung</a:t>
            </a:r>
            <a:r>
              <a:rPr lang="en-US" sz="2000" dirty="0" smtClean="0">
                <a:sym typeface="Symbol"/>
              </a:rPr>
              <a:t> </a:t>
            </a:r>
            <a:r>
              <a:rPr lang="en-US" sz="2000" dirty="0" err="1" smtClean="0">
                <a:sym typeface="Symbol"/>
              </a:rPr>
              <a:t>selama</a:t>
            </a:r>
            <a:r>
              <a:rPr lang="en-US" sz="2000" dirty="0" smtClean="0">
                <a:sym typeface="Symbol"/>
              </a:rPr>
              <a:t> 4-5 jam. </a:t>
            </a:r>
          </a:p>
          <a:p>
            <a:pPr marL="339725" indent="-339725">
              <a:buFont typeface="Wingdings"/>
              <a:buChar char="à"/>
            </a:pPr>
            <a:endParaRPr lang="en-US" sz="2000" dirty="0">
              <a:sym typeface="Symbol"/>
            </a:endParaRP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7408128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1219200"/>
            <a:ext cx="5181600" cy="5379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2241479" y="533400"/>
            <a:ext cx="4419600" cy="5334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</a:rPr>
              <a:t>Gerak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Segmentasi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Usus</a:t>
            </a:r>
            <a:r>
              <a:rPr lang="en-US" b="1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Halus</a:t>
            </a:r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632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429000" cy="715962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71500" indent="-571500" algn="just">
              <a:buFont typeface="Wingdings" pitchFamily="2" charset="2"/>
              <a:buChar char="q"/>
            </a:pPr>
            <a:r>
              <a:rPr lang="en-US" sz="2400" dirty="0" err="1" smtClean="0"/>
              <a:t>Pencernaan</a:t>
            </a:r>
            <a:r>
              <a:rPr lang="en-US" sz="2400" dirty="0" smtClean="0"/>
              <a:t> </a:t>
            </a:r>
            <a:r>
              <a:rPr lang="en-US" sz="2400" dirty="0" err="1" smtClean="0"/>
              <a:t>Kimiawi</a:t>
            </a:r>
            <a:endParaRPr lang="en-US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1219200"/>
            <a:ext cx="2438400" cy="533400"/>
          </a:xfrm>
          <a:noFill/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dirty="0" smtClean="0"/>
              <a:t>Amylase </a:t>
            </a:r>
            <a:r>
              <a:rPr lang="en-US" sz="2400" dirty="0" err="1" smtClean="0"/>
              <a:t>pankreas</a:t>
            </a:r>
            <a:r>
              <a:rPr lang="en-US" sz="2400" dirty="0" smtClean="0"/>
              <a:t> </a:t>
            </a:r>
            <a:endParaRPr lang="en-US" sz="24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2133600" y="1828800"/>
            <a:ext cx="22098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 txBox="1">
            <a:spLocks/>
          </p:cNvSpPr>
          <p:nvPr/>
        </p:nvSpPr>
        <p:spPr>
          <a:xfrm>
            <a:off x="762000" y="16002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Amilum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419600" y="16764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err="1" smtClean="0"/>
              <a:t>Maltosa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62000" y="2590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Laktosa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2286000" y="2209800"/>
            <a:ext cx="12192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Laktase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3657600" y="2590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Glukosa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5410200" y="2590800"/>
            <a:ext cx="13716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Galaktosa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209800" y="2819400"/>
            <a:ext cx="1295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lus 15"/>
          <p:cNvSpPr/>
          <p:nvPr/>
        </p:nvSpPr>
        <p:spPr>
          <a:xfrm>
            <a:off x="5029200" y="2667000"/>
            <a:ext cx="304800" cy="3048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85800" y="3733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Sukrosa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2286000" y="3352800"/>
            <a:ext cx="12192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Sukrase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733800" y="3733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Glukosa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5562600" y="3733800"/>
            <a:ext cx="12954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Fruktosa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Plus 20"/>
          <p:cNvSpPr/>
          <p:nvPr/>
        </p:nvSpPr>
        <p:spPr>
          <a:xfrm>
            <a:off x="5105400" y="3733800"/>
            <a:ext cx="304800" cy="381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2209800" y="3962400"/>
            <a:ext cx="13716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Content Placeholder 2"/>
          <p:cNvSpPr txBox="1">
            <a:spLocks/>
          </p:cNvSpPr>
          <p:nvPr/>
        </p:nvSpPr>
        <p:spPr>
          <a:xfrm>
            <a:off x="762000" y="48006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Maltosa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2286000" y="4419600"/>
            <a:ext cx="12192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Maltase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3733800" y="48006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Glukosa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5562600" y="48006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Glukosa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Plus 27"/>
          <p:cNvSpPr/>
          <p:nvPr/>
        </p:nvSpPr>
        <p:spPr>
          <a:xfrm>
            <a:off x="5029200" y="4876800"/>
            <a:ext cx="457200" cy="3810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2286000" y="5105400"/>
            <a:ext cx="1219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3448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0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8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6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9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9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7" grpId="0" animBg="1"/>
      <p:bldP spid="9" grpId="0" animBg="1"/>
      <p:bldP spid="10" grpId="0" animBg="1"/>
      <p:bldP spid="11" grpId="0"/>
      <p:bldP spid="12" grpId="0" animBg="1"/>
      <p:bldP spid="13" grpId="0" animBg="1"/>
      <p:bldP spid="16" grpId="0" animBg="1"/>
      <p:bldP spid="17" grpId="0" animBg="1"/>
      <p:bldP spid="18" grpId="0"/>
      <p:bldP spid="19" grpId="0" animBg="1"/>
      <p:bldP spid="20" grpId="0" animBg="1"/>
      <p:bldP spid="21" grpId="0" animBg="1"/>
      <p:bldP spid="24" grpId="0" animBg="1"/>
      <p:bldP spid="25" grpId="0"/>
      <p:bldP spid="26" grpId="0" animBg="1"/>
      <p:bldP spid="27" grpId="0" animBg="1"/>
      <p:bldP spid="28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762000" y="1066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Protein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2209800" y="1371600"/>
            <a:ext cx="12192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Tripsin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57400" y="609600"/>
            <a:ext cx="18288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Chymotripsin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4191000" y="1066800"/>
            <a:ext cx="1219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Peptida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81200" y="1295400"/>
            <a:ext cx="19812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Content Placeholder 2"/>
          <p:cNvSpPr txBox="1">
            <a:spLocks/>
          </p:cNvSpPr>
          <p:nvPr/>
        </p:nvSpPr>
        <p:spPr>
          <a:xfrm>
            <a:off x="5638800" y="685800"/>
            <a:ext cx="14478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Peptidase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7315200" y="1143000"/>
            <a:ext cx="16764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Asam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amino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562600" y="1371600"/>
            <a:ext cx="16764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Content Placeholder 2"/>
          <p:cNvSpPr txBox="1">
            <a:spLocks/>
          </p:cNvSpPr>
          <p:nvPr/>
        </p:nvSpPr>
        <p:spPr>
          <a:xfrm>
            <a:off x="914400" y="2514600"/>
            <a:ext cx="838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ARN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 rot="1125966">
            <a:off x="1828800" y="2333298"/>
            <a:ext cx="16764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Ribonuklease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3581400" y="3124200"/>
            <a:ext cx="16002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Nukleotida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Content Placeholder 2"/>
          <p:cNvSpPr txBox="1">
            <a:spLocks/>
          </p:cNvSpPr>
          <p:nvPr/>
        </p:nvSpPr>
        <p:spPr>
          <a:xfrm>
            <a:off x="914400" y="3810000"/>
            <a:ext cx="7620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smtClean="0"/>
              <a:t>DNA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Content Placeholder 2"/>
          <p:cNvSpPr txBox="1">
            <a:spLocks/>
          </p:cNvSpPr>
          <p:nvPr/>
        </p:nvSpPr>
        <p:spPr>
          <a:xfrm rot="20535682">
            <a:off x="1905000" y="3953283"/>
            <a:ext cx="1524000" cy="5334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Deoksiribosa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3" name="Straight Arrow Connector 22"/>
          <p:cNvCxnSpPr>
            <a:stCxn id="17" idx="3"/>
          </p:cNvCxnSpPr>
          <p:nvPr/>
        </p:nvCxnSpPr>
        <p:spPr>
          <a:xfrm>
            <a:off x="1752600" y="2743200"/>
            <a:ext cx="1676400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1752600" y="3429000"/>
            <a:ext cx="1676400" cy="609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2"/>
          <p:cNvSpPr txBox="1">
            <a:spLocks/>
          </p:cNvSpPr>
          <p:nvPr/>
        </p:nvSpPr>
        <p:spPr>
          <a:xfrm>
            <a:off x="685800" y="4800600"/>
            <a:ext cx="10668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2400" dirty="0" err="1" smtClean="0"/>
              <a:t>Lemak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352800" y="4800600"/>
            <a:ext cx="25146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Butiran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Trigliserida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019800" y="4343400"/>
            <a:ext cx="990600" cy="457200"/>
          </a:xfrm>
          <a:prstGeom prst="rect">
            <a:avLst/>
          </a:prstGeom>
          <a:noFill/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Lipase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7162800" y="4876800"/>
            <a:ext cx="16764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2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Asam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lemak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7086600" y="5791200"/>
            <a:ext cx="1752600" cy="4572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Monogliserida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905000" y="5105400"/>
            <a:ext cx="1295400" cy="685800"/>
          </a:xfrm>
          <a:prstGeom prst="rect">
            <a:avLst/>
          </a:prstGeom>
          <a:solidFill>
            <a:schemeClr val="accent5">
              <a:lumMod val="60000"/>
              <a:lumOff val="40000"/>
              <a:alpha val="64000"/>
            </a:schemeClr>
          </a:solidFill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Garam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empedu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7" name="Straight Arrow Connector 36"/>
          <p:cNvCxnSpPr/>
          <p:nvPr/>
        </p:nvCxnSpPr>
        <p:spPr>
          <a:xfrm flipV="1">
            <a:off x="1828800" y="4953000"/>
            <a:ext cx="1447800" cy="76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5943600" y="5029200"/>
            <a:ext cx="1143000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Plus 39"/>
          <p:cNvSpPr/>
          <p:nvPr/>
        </p:nvSpPr>
        <p:spPr>
          <a:xfrm>
            <a:off x="7848600" y="5410200"/>
            <a:ext cx="304800" cy="30480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543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6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6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4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0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2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5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8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  <p:bldP spid="10" grpId="0" animBg="1"/>
      <p:bldP spid="13" grpId="0"/>
      <p:bldP spid="14" grpId="0" animBg="1"/>
      <p:bldP spid="17" grpId="0" animBg="1"/>
      <p:bldP spid="18" grpId="0"/>
      <p:bldP spid="19" grpId="0" animBg="1"/>
      <p:bldP spid="20" grpId="0" animBg="1"/>
      <p:bldP spid="21" grpId="0"/>
      <p:bldP spid="26" grpId="0" animBg="1"/>
      <p:bldP spid="27" grpId="0" animBg="1"/>
      <p:bldP spid="28" grpId="0"/>
      <p:bldP spid="29" grpId="0" animBg="1"/>
      <p:bldP spid="30" grpId="0" animBg="1"/>
      <p:bldP spid="31" grpId="0" animBg="1"/>
      <p:bldP spid="40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152400"/>
            <a:ext cx="4800600" cy="1143000"/>
          </a:xfrm>
          <a:solidFill>
            <a:srgbClr val="FF6600">
              <a:alpha val="58000"/>
            </a:srgbClr>
          </a:solidFill>
        </p:spPr>
        <p:txBody>
          <a:bodyPr>
            <a:normAutofit/>
          </a:bodyPr>
          <a:lstStyle/>
          <a:p>
            <a:r>
              <a:rPr lang="en-US" sz="3200" b="1" dirty="0" smtClean="0"/>
              <a:t>ABSORPSI</a:t>
            </a:r>
            <a:endParaRPr lang="en-US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3200400" cy="3581400"/>
          </a:xfrm>
          <a:solidFill>
            <a:schemeClr val="accent2">
              <a:lumMod val="40000"/>
              <a:lumOff val="60000"/>
              <a:alpha val="49000"/>
            </a:schemeClr>
          </a:solidFill>
        </p:spPr>
        <p:txBody>
          <a:bodyPr>
            <a:normAutofit/>
          </a:bodyPr>
          <a:lstStyle/>
          <a:p>
            <a:r>
              <a:rPr lang="en-US" sz="2800" dirty="0" err="1" smtClean="0"/>
              <a:t>Monosakarida</a:t>
            </a:r>
            <a:endParaRPr lang="en-US" sz="2800" dirty="0" smtClean="0"/>
          </a:p>
          <a:p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lemak</a:t>
            </a:r>
            <a:endParaRPr lang="en-US" sz="2800" dirty="0" smtClean="0"/>
          </a:p>
          <a:p>
            <a:r>
              <a:rPr lang="en-US" sz="2800" dirty="0" err="1" smtClean="0"/>
              <a:t>Monoglyserida</a:t>
            </a:r>
            <a:endParaRPr lang="en-US" sz="2800" dirty="0" smtClean="0"/>
          </a:p>
          <a:p>
            <a:r>
              <a:rPr lang="en-US" sz="2800" dirty="0" err="1" smtClean="0"/>
              <a:t>Glyserol</a:t>
            </a:r>
            <a:endParaRPr lang="en-US" sz="2800" dirty="0" smtClean="0"/>
          </a:p>
          <a:p>
            <a:r>
              <a:rPr lang="en-US" sz="2800" dirty="0" err="1" smtClean="0"/>
              <a:t>Asam</a:t>
            </a:r>
            <a:r>
              <a:rPr lang="en-US" sz="2800" dirty="0" smtClean="0"/>
              <a:t> amino</a:t>
            </a:r>
            <a:endParaRPr lang="en-US" sz="28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962400" y="1600200"/>
            <a:ext cx="3429000" cy="3581400"/>
          </a:xfrm>
          <a:prstGeom prst="rect">
            <a:avLst/>
          </a:prstGeom>
          <a:solidFill>
            <a:schemeClr val="accent2">
              <a:lumMod val="40000"/>
              <a:lumOff val="60000"/>
              <a:alpha val="49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Dengan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cara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Difusi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err="1" smtClean="0"/>
              <a:t>Difusi</a:t>
            </a:r>
            <a:r>
              <a:rPr lang="en-US" sz="2800" dirty="0" smtClean="0"/>
              <a:t> </a:t>
            </a:r>
            <a:r>
              <a:rPr lang="en-US" sz="2800" dirty="0" err="1" smtClean="0"/>
              <a:t>berfasilitas</a:t>
            </a:r>
            <a:endParaRPr lang="en-US" sz="28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Endositosis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sz="2800" dirty="0" smtClean="0"/>
              <a:t>Transport </a:t>
            </a:r>
            <a:r>
              <a:rPr lang="en-US" sz="2800" dirty="0" err="1" smtClean="0"/>
              <a:t>aktif</a:t>
            </a:r>
            <a:r>
              <a:rPr lang="en-US" sz="2800" dirty="0" smtClean="0"/>
              <a:t> </a:t>
            </a:r>
            <a:r>
              <a:rPr lang="en-US" sz="2800" dirty="0" err="1" smtClean="0"/>
              <a:t>primer&amp;sekunder</a:t>
            </a:r>
            <a:endParaRPr lang="en-US" sz="28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</a:rPr>
              <a:t>Osmosis</a:t>
            </a:r>
          </a:p>
        </p:txBody>
      </p:sp>
    </p:spTree>
    <p:extLst>
      <p:ext uri="{BB962C8B-B14F-4D97-AF65-F5344CB8AC3E}">
        <p14:creationId xmlns:p14="http://schemas.microsoft.com/office/powerpoint/2010/main" val="111314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19200"/>
            <a:ext cx="8229600" cy="3124199"/>
          </a:xfrm>
          <a:solidFill>
            <a:schemeClr val="accent6">
              <a:lumMod val="60000"/>
              <a:lumOff val="40000"/>
              <a:alpha val="64000"/>
            </a:schemeClr>
          </a:solidFill>
        </p:spPr>
        <p:txBody>
          <a:bodyPr/>
          <a:lstStyle/>
          <a:p>
            <a:pPr>
              <a:buNone/>
            </a:pPr>
            <a:r>
              <a:rPr lang="en-US" dirty="0" smtClean="0"/>
              <a:t>Mineral </a:t>
            </a:r>
            <a:r>
              <a:rPr lang="en-US" dirty="0" err="1" smtClean="0"/>
              <a:t>Elekrolit</a:t>
            </a:r>
            <a:endParaRPr lang="en-US" dirty="0" smtClean="0"/>
          </a:p>
          <a:p>
            <a:r>
              <a:rPr lang="en-US" dirty="0" smtClean="0"/>
              <a:t>K</a:t>
            </a:r>
            <a:r>
              <a:rPr lang="en-US" baseline="30000" dirty="0" smtClean="0"/>
              <a:t>+</a:t>
            </a:r>
            <a:r>
              <a:rPr lang="en-US" dirty="0" smtClean="0"/>
              <a:t> : </a:t>
            </a:r>
            <a:r>
              <a:rPr lang="en-US" dirty="0" err="1" smtClean="0"/>
              <a:t>difusi</a:t>
            </a:r>
            <a:endParaRPr lang="en-US" dirty="0" smtClean="0"/>
          </a:p>
          <a:p>
            <a:r>
              <a:rPr lang="en-US" dirty="0" smtClean="0"/>
              <a:t>Fe</a:t>
            </a:r>
            <a:r>
              <a:rPr lang="en-US" baseline="30000" dirty="0" smtClean="0"/>
              <a:t>++</a:t>
            </a:r>
            <a:r>
              <a:rPr lang="en-US" dirty="0" smtClean="0"/>
              <a:t> : </a:t>
            </a:r>
            <a:r>
              <a:rPr lang="en-US" dirty="0" err="1" smtClean="0"/>
              <a:t>melalui</a:t>
            </a:r>
            <a:r>
              <a:rPr lang="en-US" dirty="0" smtClean="0"/>
              <a:t> protein </a:t>
            </a:r>
            <a:r>
              <a:rPr lang="en-US" dirty="0" err="1" smtClean="0"/>
              <a:t>carier</a:t>
            </a:r>
            <a:r>
              <a:rPr lang="en-US" dirty="0" smtClean="0"/>
              <a:t> </a:t>
            </a:r>
            <a:r>
              <a:rPr lang="en-US" dirty="0" err="1" smtClean="0"/>
              <a:t>mukosa</a:t>
            </a:r>
            <a:endParaRPr lang="en-US" dirty="0" smtClean="0"/>
          </a:p>
          <a:p>
            <a:r>
              <a:rPr lang="en-US" dirty="0" smtClean="0"/>
              <a:t>Ca</a:t>
            </a:r>
            <a:r>
              <a:rPr lang="en-US" baseline="30000" dirty="0" smtClean="0"/>
              <a:t>++ </a:t>
            </a:r>
            <a:r>
              <a:rPr lang="en-US" dirty="0" smtClean="0"/>
              <a:t>: transport </a:t>
            </a:r>
            <a:r>
              <a:rPr lang="en-US" dirty="0" err="1" smtClean="0"/>
              <a:t>aktif</a:t>
            </a:r>
            <a:endParaRPr lang="en-US" dirty="0" smtClean="0"/>
          </a:p>
          <a:p>
            <a:r>
              <a:rPr lang="en-US" dirty="0" smtClean="0"/>
              <a:t>Na</a:t>
            </a:r>
            <a:r>
              <a:rPr lang="en-US" baseline="30000" dirty="0" smtClean="0"/>
              <a:t>+ </a:t>
            </a:r>
            <a:r>
              <a:rPr lang="en-US" dirty="0" smtClean="0"/>
              <a:t>  : </a:t>
            </a:r>
            <a:r>
              <a:rPr lang="en-US" dirty="0" err="1" smtClean="0"/>
              <a:t>difusi</a:t>
            </a:r>
            <a:r>
              <a:rPr lang="en-US" dirty="0" smtClean="0"/>
              <a:t> via channel Na</a:t>
            </a:r>
            <a:r>
              <a:rPr lang="en-US" baseline="30000" dirty="0" smtClean="0"/>
              <a:t>+</a:t>
            </a:r>
            <a:r>
              <a:rPr lang="en-US" dirty="0" smtClean="0"/>
              <a:t> </a:t>
            </a:r>
            <a:r>
              <a:rPr lang="en-US" baseline="30000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796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685800"/>
            <a:ext cx="8077200" cy="5562600"/>
          </a:xfrm>
          <a:solidFill>
            <a:schemeClr val="accent2">
              <a:lumMod val="40000"/>
              <a:lumOff val="60000"/>
              <a:alpha val="60000"/>
            </a:schemeClr>
          </a:solidFill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en-US" sz="2800" dirty="0" err="1" smtClean="0"/>
              <a:t>Monosakarida</a:t>
            </a:r>
            <a:endParaRPr lang="en-US" sz="2800" dirty="0" smtClean="0"/>
          </a:p>
          <a:p>
            <a:pPr marL="514350" indent="-514350"/>
            <a:r>
              <a:rPr lang="en-US" sz="2800" dirty="0" err="1" smtClean="0"/>
              <a:t>Fruktosa:difusi</a:t>
            </a:r>
            <a:r>
              <a:rPr lang="en-US" sz="2800" dirty="0" smtClean="0"/>
              <a:t> </a:t>
            </a:r>
            <a:r>
              <a:rPr lang="en-US" sz="2800" dirty="0" err="1" smtClean="0"/>
              <a:t>berfasilitas</a:t>
            </a:r>
            <a:endParaRPr lang="en-US" sz="2800" dirty="0" smtClean="0"/>
          </a:p>
          <a:p>
            <a:pPr marL="514350" indent="-514350"/>
            <a:r>
              <a:rPr lang="en-US" sz="2800" dirty="0" err="1" smtClean="0"/>
              <a:t>Glukosa&amp;galaktosa</a:t>
            </a:r>
            <a:r>
              <a:rPr lang="en-US" sz="2800" dirty="0" smtClean="0"/>
              <a:t>: co-</a:t>
            </a:r>
            <a:r>
              <a:rPr lang="en-US" sz="2800" dirty="0" err="1" smtClean="0"/>
              <a:t>transport&amp;difusi</a:t>
            </a:r>
            <a:r>
              <a:rPr lang="en-US" sz="2800" dirty="0" smtClean="0"/>
              <a:t> </a:t>
            </a:r>
            <a:r>
              <a:rPr lang="en-US" sz="2800" dirty="0" err="1" smtClean="0"/>
              <a:t>berfasilitas</a:t>
            </a:r>
            <a:endParaRPr lang="en-US" sz="2800" dirty="0" smtClean="0"/>
          </a:p>
          <a:p>
            <a:pPr marL="514350" indent="-514350">
              <a:buAutoNum type="alphaLcPeriod" startAt="2"/>
            </a:pPr>
            <a:r>
              <a:rPr lang="en-US" sz="2800" dirty="0" err="1" smtClean="0"/>
              <a:t>Asam</a:t>
            </a:r>
            <a:r>
              <a:rPr lang="en-US" sz="2800" dirty="0" smtClean="0"/>
              <a:t> Amino : co-transport</a:t>
            </a:r>
          </a:p>
          <a:p>
            <a:pPr marL="514350" indent="-514350">
              <a:buAutoNum type="alphaLcPeriod" startAt="2"/>
            </a:pPr>
            <a:r>
              <a:rPr lang="en-US" sz="2800" dirty="0" err="1" smtClean="0"/>
              <a:t>Lemak</a:t>
            </a:r>
            <a:endParaRPr lang="en-US" sz="2800" dirty="0" smtClean="0"/>
          </a:p>
          <a:p>
            <a:pPr marL="514350" indent="-514350"/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lemak</a:t>
            </a:r>
            <a:r>
              <a:rPr lang="en-US" sz="2800" dirty="0" smtClean="0"/>
              <a:t> </a:t>
            </a:r>
            <a:r>
              <a:rPr lang="en-US" sz="2800" dirty="0" err="1" smtClean="0"/>
              <a:t>rantai</a:t>
            </a:r>
            <a:r>
              <a:rPr lang="en-US" sz="2800" dirty="0" smtClean="0"/>
              <a:t> </a:t>
            </a:r>
            <a:r>
              <a:rPr lang="en-US" sz="2800" dirty="0" err="1" smtClean="0"/>
              <a:t>pendek</a:t>
            </a:r>
            <a:r>
              <a:rPr lang="en-US" sz="2800" dirty="0" smtClean="0"/>
              <a:t>: </a:t>
            </a:r>
            <a:r>
              <a:rPr lang="en-US" sz="2800" dirty="0" err="1" smtClean="0"/>
              <a:t>difusi</a:t>
            </a:r>
            <a:endParaRPr lang="en-US" sz="2800" dirty="0" smtClean="0"/>
          </a:p>
          <a:p>
            <a:pPr marL="514350" indent="-514350"/>
            <a:r>
              <a:rPr lang="en-US" sz="2800" dirty="0" err="1" smtClean="0"/>
              <a:t>Asam</a:t>
            </a:r>
            <a:r>
              <a:rPr lang="en-US" sz="2800" dirty="0" smtClean="0"/>
              <a:t> </a:t>
            </a:r>
            <a:r>
              <a:rPr lang="en-US" sz="2800" dirty="0" err="1" smtClean="0"/>
              <a:t>lemak</a:t>
            </a:r>
            <a:r>
              <a:rPr lang="en-US" sz="2800" dirty="0" smtClean="0"/>
              <a:t> </a:t>
            </a:r>
            <a:r>
              <a:rPr lang="en-US" sz="2800" dirty="0" err="1" smtClean="0"/>
              <a:t>rantai</a:t>
            </a:r>
            <a:r>
              <a:rPr lang="en-US" sz="2800" dirty="0" smtClean="0"/>
              <a:t> </a:t>
            </a:r>
            <a:r>
              <a:rPr lang="en-US" sz="2800" dirty="0" err="1" smtClean="0"/>
              <a:t>panjang</a:t>
            </a:r>
            <a:r>
              <a:rPr lang="en-US" sz="2800" dirty="0" smtClean="0"/>
              <a:t>: </a:t>
            </a:r>
            <a:r>
              <a:rPr lang="en-US" sz="2800" dirty="0" err="1" smtClean="0"/>
              <a:t>difusi</a:t>
            </a:r>
            <a:endParaRPr lang="en-US" sz="2800" dirty="0" smtClean="0"/>
          </a:p>
          <a:p>
            <a:pPr marL="514350" indent="-514350">
              <a:buAutoNum type="alphaLcPeriod" startAt="4"/>
            </a:pPr>
            <a:r>
              <a:rPr lang="en-US" sz="2800" dirty="0" smtClean="0"/>
              <a:t>Vitamin</a:t>
            </a:r>
          </a:p>
          <a:p>
            <a:pPr marL="514350" indent="-514350"/>
            <a:r>
              <a:rPr lang="en-US" sz="2800" dirty="0" smtClean="0"/>
              <a:t>A,D,E,K: </a:t>
            </a:r>
            <a:r>
              <a:rPr lang="en-US" sz="2800" dirty="0" err="1" smtClean="0"/>
              <a:t>bersama</a:t>
            </a:r>
            <a:r>
              <a:rPr lang="en-US" sz="2800" dirty="0" smtClean="0"/>
              <a:t> </a:t>
            </a:r>
            <a:r>
              <a:rPr lang="en-US" sz="2800" dirty="0" err="1" smtClean="0"/>
              <a:t>lemak</a:t>
            </a:r>
            <a:r>
              <a:rPr lang="en-US" sz="2800" dirty="0" smtClean="0"/>
              <a:t> </a:t>
            </a:r>
            <a:r>
              <a:rPr lang="en-US" sz="2800" dirty="0" err="1" smtClean="0"/>
              <a:t>melalui</a:t>
            </a:r>
            <a:r>
              <a:rPr lang="en-US" sz="2800" dirty="0" smtClean="0"/>
              <a:t> micelle</a:t>
            </a:r>
          </a:p>
          <a:p>
            <a:pPr marL="514350" indent="-514350"/>
            <a:r>
              <a:rPr lang="en-US" sz="2800" dirty="0" smtClean="0"/>
              <a:t>B,C : </a:t>
            </a:r>
            <a:r>
              <a:rPr lang="en-US" sz="2800" dirty="0" err="1" smtClean="0"/>
              <a:t>difusi</a:t>
            </a:r>
            <a:endParaRPr lang="en-US" sz="2800" dirty="0" smtClean="0"/>
          </a:p>
          <a:p>
            <a:pPr marL="514350" indent="-514350"/>
            <a:r>
              <a:rPr lang="en-US" sz="2800" dirty="0" smtClean="0"/>
              <a:t>B12: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transport </a:t>
            </a:r>
            <a:r>
              <a:rPr lang="en-US" sz="2800" dirty="0" err="1" smtClean="0"/>
              <a:t>khusus</a:t>
            </a:r>
            <a:endParaRPr lang="en-US" sz="2800" dirty="0" smtClean="0"/>
          </a:p>
          <a:p>
            <a:pPr marL="514350" indent="-514350">
              <a:buNone/>
            </a:pPr>
            <a:r>
              <a:rPr lang="en-US" sz="2800" dirty="0" smtClean="0"/>
              <a:t>e.	Air: osmosis 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207241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1" y="533400"/>
            <a:ext cx="541020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34000" y="392668"/>
            <a:ext cx="3429000" cy="5232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USUS BESAR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800619" y="1219200"/>
            <a:ext cx="307657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terletak</a:t>
            </a:r>
            <a:r>
              <a:rPr lang="en-US" dirty="0" smtClean="0"/>
              <a:t> </a:t>
            </a:r>
            <a:r>
              <a:rPr lang="en-US" dirty="0" err="1" smtClean="0"/>
              <a:t>diantara</a:t>
            </a:r>
            <a:r>
              <a:rPr lang="en-US" dirty="0" smtClean="0"/>
              <a:t> ileum </a:t>
            </a:r>
            <a:r>
              <a:rPr lang="en-US" dirty="0" err="1" smtClean="0"/>
              <a:t>dan</a:t>
            </a:r>
            <a:r>
              <a:rPr lang="en-US" dirty="0" smtClean="0"/>
              <a:t> anus, </a:t>
            </a:r>
            <a:r>
              <a:rPr lang="en-US" dirty="0" err="1" smtClean="0"/>
              <a:t>dihubungkan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dinding</a:t>
            </a:r>
            <a:r>
              <a:rPr lang="en-US" dirty="0" smtClean="0"/>
              <a:t> </a:t>
            </a:r>
            <a:r>
              <a:rPr lang="en-US" dirty="0" err="1" smtClean="0"/>
              <a:t>perut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mesocolon</a:t>
            </a:r>
            <a:endParaRPr lang="en-US" dirty="0" smtClean="0"/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anatomi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terbagi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: caecum, colon </a:t>
            </a:r>
            <a:r>
              <a:rPr lang="en-US" dirty="0" err="1" smtClean="0"/>
              <a:t>asendens</a:t>
            </a:r>
            <a:r>
              <a:rPr lang="en-US" dirty="0" smtClean="0"/>
              <a:t>, colon </a:t>
            </a:r>
            <a:r>
              <a:rPr lang="en-US" dirty="0" err="1" smtClean="0"/>
              <a:t>transversum</a:t>
            </a:r>
            <a:r>
              <a:rPr lang="en-US" dirty="0" smtClean="0"/>
              <a:t>, colon </a:t>
            </a:r>
            <a:r>
              <a:rPr lang="en-US" dirty="0" err="1" smtClean="0"/>
              <a:t>decenden</a:t>
            </a:r>
            <a:r>
              <a:rPr lang="en-US" dirty="0" smtClean="0"/>
              <a:t>, colon sigmoid, rectum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canalis</a:t>
            </a:r>
            <a:r>
              <a:rPr lang="en-US" dirty="0" smtClean="0"/>
              <a:t> anal.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en-US" dirty="0" err="1" smtClean="0"/>
              <a:t>Panjang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 1,4 meter (</a:t>
            </a:r>
            <a:r>
              <a:rPr lang="en-US" dirty="0" err="1" smtClean="0">
                <a:sym typeface="Symbol"/>
              </a:rPr>
              <a:t>pada</a:t>
            </a:r>
            <a:r>
              <a:rPr lang="en-US" dirty="0" smtClean="0">
                <a:sym typeface="Symbol"/>
              </a:rPr>
              <a:t> orang </a:t>
            </a:r>
            <a:r>
              <a:rPr lang="en-US" dirty="0" err="1" smtClean="0">
                <a:sym typeface="Symbol"/>
              </a:rPr>
              <a:t>hidup</a:t>
            </a:r>
            <a:r>
              <a:rPr lang="en-US" dirty="0" smtClean="0">
                <a:sym typeface="Symbol"/>
              </a:rPr>
              <a:t>  1 meter) </a:t>
            </a:r>
            <a:r>
              <a:rPr lang="en-US" dirty="0" err="1" smtClean="0">
                <a:sym typeface="Symbol"/>
              </a:rPr>
              <a:t>dan</a:t>
            </a:r>
            <a:r>
              <a:rPr lang="en-US" dirty="0" smtClean="0">
                <a:sym typeface="Symbol"/>
              </a:rPr>
              <a:t> </a:t>
            </a:r>
            <a:r>
              <a:rPr lang="en-US" dirty="0" err="1" smtClean="0">
                <a:sym typeface="Symbol"/>
              </a:rPr>
              <a:t>lebar</a:t>
            </a:r>
            <a:r>
              <a:rPr lang="en-US" dirty="0" smtClean="0">
                <a:sym typeface="Symbol"/>
              </a:rPr>
              <a:t>  6 cm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567289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38200" y="762000"/>
            <a:ext cx="7543800" cy="526297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285750" lvl="0" indent="-285750">
              <a:buFont typeface="Arial" pitchFamily="34" charset="0"/>
              <a:buChar char="•"/>
            </a:pPr>
            <a:r>
              <a:rPr lang="en-US" sz="2800" dirty="0" err="1"/>
              <a:t>Antara</a:t>
            </a:r>
            <a:r>
              <a:rPr lang="en-US" sz="2800" dirty="0"/>
              <a:t> ileum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b="1" dirty="0" err="1"/>
              <a:t>katup</a:t>
            </a:r>
            <a:r>
              <a:rPr lang="en-US" sz="2800" b="1" dirty="0"/>
              <a:t> </a:t>
            </a:r>
            <a:r>
              <a:rPr lang="en-US" sz="2800" b="1" dirty="0" err="1"/>
              <a:t>ileocaecal</a:t>
            </a:r>
            <a:r>
              <a:rPr lang="en-US" sz="2800" dirty="0"/>
              <a:t> yang </a:t>
            </a:r>
            <a:r>
              <a:rPr lang="en-US" sz="2800" dirty="0" err="1"/>
              <a:t>memungkinkan</a:t>
            </a:r>
            <a:r>
              <a:rPr lang="en-US" sz="2800" dirty="0"/>
              <a:t> </a:t>
            </a:r>
            <a:r>
              <a:rPr lang="en-US" sz="2800" dirty="0" err="1"/>
              <a:t>gerakan</a:t>
            </a:r>
            <a:r>
              <a:rPr lang="en-US" sz="2800" dirty="0"/>
              <a:t> </a:t>
            </a:r>
            <a:r>
              <a:rPr lang="en-US" sz="2800" dirty="0" err="1"/>
              <a:t>satu</a:t>
            </a:r>
            <a:r>
              <a:rPr lang="en-US" sz="2800" dirty="0"/>
              <a:t> </a:t>
            </a:r>
            <a:r>
              <a:rPr lang="en-US" sz="2800" dirty="0" err="1"/>
              <a:t>arah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ileum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. Di </a:t>
            </a:r>
            <a:r>
              <a:rPr lang="en-US" sz="2800" dirty="0" err="1"/>
              <a:t>bawah</a:t>
            </a:r>
            <a:r>
              <a:rPr lang="en-US" sz="2800" dirty="0"/>
              <a:t> </a:t>
            </a:r>
            <a:r>
              <a:rPr lang="en-US" sz="2800" dirty="0" err="1"/>
              <a:t>katup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terdapat</a:t>
            </a:r>
            <a:r>
              <a:rPr lang="en-US" sz="2800" dirty="0"/>
              <a:t> </a:t>
            </a:r>
            <a:r>
              <a:rPr lang="en-US" sz="2800" dirty="0" err="1"/>
              <a:t>kantung</a:t>
            </a:r>
            <a:r>
              <a:rPr lang="en-US" sz="2800" dirty="0"/>
              <a:t> (caecum). </a:t>
            </a:r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b="1" dirty="0"/>
              <a:t>caecum</a:t>
            </a:r>
            <a:r>
              <a:rPr lang="en-US" sz="2800" dirty="0"/>
              <a:t> </a:t>
            </a:r>
            <a:r>
              <a:rPr lang="en-US" sz="2800" dirty="0" err="1"/>
              <a:t>tersebut</a:t>
            </a:r>
            <a:r>
              <a:rPr lang="en-US" sz="2800" dirty="0"/>
              <a:t> </a:t>
            </a:r>
            <a:r>
              <a:rPr lang="en-US" sz="2800" dirty="0" err="1"/>
              <a:t>melekat</a:t>
            </a:r>
            <a:r>
              <a:rPr lang="en-US" sz="2800" dirty="0"/>
              <a:t> </a:t>
            </a:r>
            <a:r>
              <a:rPr lang="en-US" sz="2800" dirty="0" err="1"/>
              <a:t>saluran</a:t>
            </a:r>
            <a:r>
              <a:rPr lang="en-US" sz="2800" dirty="0"/>
              <a:t> </a:t>
            </a:r>
            <a:r>
              <a:rPr lang="en-US" sz="2800" dirty="0" err="1"/>
              <a:t>buntu</a:t>
            </a:r>
            <a:r>
              <a:rPr lang="en-US" sz="2800" dirty="0"/>
              <a:t> (p= 7-8 cm) yang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b="1" dirty="0"/>
              <a:t>appendix vermiform </a:t>
            </a:r>
            <a:r>
              <a:rPr lang="en-US" sz="2800" dirty="0"/>
              <a:t>(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buntu</a:t>
            </a:r>
            <a:r>
              <a:rPr lang="en-US" sz="2800" dirty="0" smtClean="0"/>
              <a:t>).</a:t>
            </a:r>
          </a:p>
          <a:p>
            <a:pPr lvl="0"/>
            <a:endParaRPr lang="en-US" sz="2800" dirty="0"/>
          </a:p>
          <a:p>
            <a:pPr marL="285750" lvl="0" indent="-285750">
              <a:buFont typeface="Arial" pitchFamily="34" charset="0"/>
              <a:buChar char="•"/>
            </a:pPr>
            <a:r>
              <a:rPr lang="en-US" sz="2800" dirty="0" err="1"/>
              <a:t>Otot</a:t>
            </a:r>
            <a:r>
              <a:rPr lang="en-US" sz="2800" dirty="0"/>
              <a:t> </a:t>
            </a:r>
            <a:r>
              <a:rPr lang="en-US" sz="2800" dirty="0" err="1"/>
              <a:t>polos</a:t>
            </a:r>
            <a:r>
              <a:rPr lang="en-US" sz="2800" dirty="0"/>
              <a:t> longitudinal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bersatu</a:t>
            </a:r>
            <a:r>
              <a:rPr lang="en-US" sz="2800" dirty="0"/>
              <a:t> </a:t>
            </a:r>
            <a:r>
              <a:rPr lang="en-US" sz="2800" dirty="0" err="1"/>
              <a:t>menjadi</a:t>
            </a:r>
            <a:r>
              <a:rPr lang="en-US" sz="2800" dirty="0"/>
              <a:t> </a:t>
            </a:r>
            <a:r>
              <a:rPr lang="en-US" sz="2800" dirty="0" err="1"/>
              <a:t>tiga</a:t>
            </a:r>
            <a:r>
              <a:rPr lang="en-US" sz="2800" dirty="0"/>
              <a:t> bundle yang </a:t>
            </a:r>
            <a:r>
              <a:rPr lang="en-US" sz="2800" dirty="0" err="1"/>
              <a:t>disebut</a:t>
            </a:r>
            <a:r>
              <a:rPr lang="en-US" sz="2800" dirty="0"/>
              <a:t> </a:t>
            </a:r>
            <a:r>
              <a:rPr lang="en-US" sz="2800" b="1" dirty="0" err="1"/>
              <a:t>Taenia</a:t>
            </a:r>
            <a:r>
              <a:rPr lang="en-US" sz="2800" b="1" dirty="0"/>
              <a:t> coli</a:t>
            </a:r>
            <a:r>
              <a:rPr lang="en-US" sz="2800" dirty="0"/>
              <a:t>.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taenia</a:t>
            </a:r>
            <a:r>
              <a:rPr lang="en-US" sz="2800" dirty="0"/>
              <a:t> coli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pendek</a:t>
            </a:r>
            <a:r>
              <a:rPr lang="en-US" sz="2800" dirty="0"/>
              <a:t> </a:t>
            </a:r>
            <a:r>
              <a:rPr lang="en-US" sz="2800" dirty="0" err="1"/>
              <a:t>daripada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,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membentuk</a:t>
            </a:r>
            <a:r>
              <a:rPr lang="en-US" sz="2800" dirty="0"/>
              <a:t> </a:t>
            </a:r>
            <a:r>
              <a:rPr lang="en-US" sz="2800" dirty="0" err="1"/>
              <a:t>kubah-kubah</a:t>
            </a:r>
            <a:r>
              <a:rPr lang="en-US" sz="2800" dirty="0"/>
              <a:t> (</a:t>
            </a:r>
            <a:r>
              <a:rPr lang="en-US" sz="2800" dirty="0" err="1"/>
              <a:t>haustra</a:t>
            </a:r>
            <a:r>
              <a:rPr lang="en-US" sz="2800" dirty="0"/>
              <a:t>) di </a:t>
            </a:r>
            <a:r>
              <a:rPr lang="en-US" sz="2800" dirty="0" err="1"/>
              <a:t>antara</a:t>
            </a:r>
            <a:r>
              <a:rPr lang="en-US" sz="2800" dirty="0"/>
              <a:t> </a:t>
            </a:r>
            <a:r>
              <a:rPr lang="en-US" sz="2800" dirty="0" err="1"/>
              <a:t>taenia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707447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1"/>
            <a:ext cx="8153400" cy="495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b="1" dirty="0" err="1"/>
              <a:t>Struktur</a:t>
            </a:r>
            <a:r>
              <a:rPr lang="en-US" b="1" dirty="0"/>
              <a:t> </a:t>
            </a:r>
            <a:r>
              <a:rPr lang="en-US" b="1" dirty="0" err="1"/>
              <a:t>Mikroskopis</a:t>
            </a:r>
            <a:endParaRPr lang="en-US" dirty="0"/>
          </a:p>
          <a:p>
            <a:pPr lvl="0"/>
            <a:r>
              <a:rPr lang="en-US" sz="2800" dirty="0" err="1"/>
              <a:t>Mukosa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mengandung</a:t>
            </a:r>
            <a:r>
              <a:rPr lang="en-US" sz="2800" dirty="0"/>
              <a:t> </a:t>
            </a:r>
            <a:r>
              <a:rPr lang="en-US" sz="2800" dirty="0" err="1"/>
              <a:t>epithel</a:t>
            </a:r>
            <a:r>
              <a:rPr lang="en-US" sz="2800" dirty="0"/>
              <a:t> </a:t>
            </a:r>
            <a:r>
              <a:rPr lang="en-US" sz="2800" dirty="0" err="1"/>
              <a:t>selapis</a:t>
            </a:r>
            <a:r>
              <a:rPr lang="en-US" sz="2800" dirty="0"/>
              <a:t> </a:t>
            </a:r>
            <a:r>
              <a:rPr lang="en-US" sz="2800" dirty="0" err="1"/>
              <a:t>torax</a:t>
            </a:r>
            <a:r>
              <a:rPr lang="en-US" sz="2800" dirty="0"/>
              <a:t> </a:t>
            </a:r>
            <a:r>
              <a:rPr lang="en-US" sz="2800" dirty="0" err="1"/>
              <a:t>dengan</a:t>
            </a:r>
            <a:r>
              <a:rPr lang="en-US" sz="2800" dirty="0"/>
              <a:t> </a:t>
            </a:r>
            <a:r>
              <a:rPr lang="en-US" sz="2800" dirty="0" err="1"/>
              <a:t>banyak</a:t>
            </a:r>
            <a:r>
              <a:rPr lang="en-US" sz="2800" dirty="0"/>
              <a:t> </a:t>
            </a:r>
            <a:r>
              <a:rPr lang="en-US" sz="2800" dirty="0" err="1"/>
              <a:t>sel-sel</a:t>
            </a:r>
            <a:r>
              <a:rPr lang="en-US" sz="2800" dirty="0"/>
              <a:t> goblet.</a:t>
            </a:r>
          </a:p>
          <a:p>
            <a:pPr lvl="0"/>
            <a:r>
              <a:rPr lang="en-US" sz="2800" dirty="0" err="1"/>
              <a:t>Sel</a:t>
            </a:r>
            <a:r>
              <a:rPr lang="en-US" sz="2800" dirty="0"/>
              <a:t> goblet </a:t>
            </a:r>
            <a:r>
              <a:rPr lang="en-US" sz="2800" dirty="0" err="1"/>
              <a:t>menghasilkan</a:t>
            </a:r>
            <a:r>
              <a:rPr lang="en-US" sz="2800" dirty="0"/>
              <a:t> </a:t>
            </a:r>
            <a:r>
              <a:rPr lang="en-US" sz="2800" dirty="0" err="1"/>
              <a:t>lendir</a:t>
            </a:r>
            <a:r>
              <a:rPr lang="en-US" sz="2800" dirty="0"/>
              <a:t> </a:t>
            </a:r>
            <a:r>
              <a:rPr lang="en-US" sz="2800" dirty="0" err="1"/>
              <a:t>untuk</a:t>
            </a:r>
            <a:r>
              <a:rPr lang="en-US" sz="2800" dirty="0"/>
              <a:t> </a:t>
            </a:r>
            <a:r>
              <a:rPr lang="en-US" sz="2800" dirty="0" err="1"/>
              <a:t>mengurangi</a:t>
            </a:r>
            <a:r>
              <a:rPr lang="en-US" sz="2800" dirty="0"/>
              <a:t> </a:t>
            </a:r>
            <a:r>
              <a:rPr lang="en-US" sz="2800" dirty="0" err="1"/>
              <a:t>gesekan</a:t>
            </a:r>
            <a:r>
              <a:rPr lang="en-US" sz="2800" dirty="0"/>
              <a:t>.</a:t>
            </a:r>
          </a:p>
          <a:p>
            <a:pPr lvl="0"/>
            <a:r>
              <a:rPr lang="en-US" sz="2800" dirty="0" err="1"/>
              <a:t>Sel</a:t>
            </a:r>
            <a:r>
              <a:rPr lang="en-US" sz="2800" dirty="0"/>
              <a:t> </a:t>
            </a:r>
            <a:r>
              <a:rPr lang="en-US" sz="2800" dirty="0" err="1"/>
              <a:t>epithel</a:t>
            </a:r>
            <a:r>
              <a:rPr lang="en-US" sz="2800" dirty="0"/>
              <a:t> </a:t>
            </a:r>
            <a:r>
              <a:rPr lang="en-US" sz="2800" dirty="0" err="1"/>
              <a:t>torax</a:t>
            </a:r>
            <a:r>
              <a:rPr lang="en-US" sz="2800" dirty="0"/>
              <a:t> </a:t>
            </a:r>
            <a:r>
              <a:rPr lang="en-US" sz="2800" dirty="0" err="1"/>
              <a:t>berfungsi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absorpsi</a:t>
            </a:r>
            <a:r>
              <a:rPr lang="en-US" sz="2800" dirty="0"/>
              <a:t> air.</a:t>
            </a:r>
          </a:p>
          <a:p>
            <a:pPr lvl="0"/>
            <a:r>
              <a:rPr lang="en-US" sz="2800" dirty="0" err="1"/>
              <a:t>Pada</a:t>
            </a:r>
            <a:r>
              <a:rPr lang="en-US" sz="2800" dirty="0"/>
              <a:t> </a:t>
            </a:r>
            <a:r>
              <a:rPr lang="en-US" sz="2800" dirty="0" err="1"/>
              <a:t>lapisan</a:t>
            </a:r>
            <a:r>
              <a:rPr lang="en-US" sz="2800" dirty="0"/>
              <a:t> </a:t>
            </a:r>
            <a:r>
              <a:rPr lang="en-US" sz="2800" dirty="0" err="1"/>
              <a:t>mukosa</a:t>
            </a:r>
            <a:r>
              <a:rPr lang="en-US" sz="2800" dirty="0"/>
              <a:t> </a:t>
            </a:r>
            <a:r>
              <a:rPr lang="en-US" sz="2800" dirty="0" err="1"/>
              <a:t>mengandung</a:t>
            </a:r>
            <a:r>
              <a:rPr lang="en-US" sz="2800" dirty="0"/>
              <a:t> </a:t>
            </a:r>
            <a:r>
              <a:rPr lang="en-US" sz="2800" dirty="0" err="1"/>
              <a:t>nodul</a:t>
            </a:r>
            <a:r>
              <a:rPr lang="en-US" sz="2800" dirty="0"/>
              <a:t> lymphatic, </a:t>
            </a:r>
            <a:r>
              <a:rPr lang="en-US" sz="2800" dirty="0" err="1"/>
              <a:t>sedangkan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submukosa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lapisan</a:t>
            </a:r>
            <a:r>
              <a:rPr lang="en-US" sz="2800" dirty="0"/>
              <a:t> </a:t>
            </a:r>
            <a:r>
              <a:rPr lang="en-US" sz="2800" dirty="0" err="1"/>
              <a:t>otot</a:t>
            </a:r>
            <a:r>
              <a:rPr lang="en-US" sz="2800" dirty="0"/>
              <a:t> </a:t>
            </a:r>
            <a:r>
              <a:rPr lang="en-US" sz="2800" dirty="0" err="1"/>
              <a:t>sirkuler</a:t>
            </a:r>
            <a:r>
              <a:rPr lang="en-US" sz="2800" dirty="0"/>
              <a:t> </a:t>
            </a:r>
            <a:r>
              <a:rPr lang="en-US" sz="2800" dirty="0" err="1"/>
              <a:t>seperti</a:t>
            </a:r>
            <a:r>
              <a:rPr lang="en-US" sz="2800" dirty="0"/>
              <a:t> </a:t>
            </a:r>
            <a:r>
              <a:rPr lang="en-US" sz="2800" dirty="0" err="1"/>
              <a:t>bagian</a:t>
            </a:r>
            <a:r>
              <a:rPr lang="en-US" sz="2800" dirty="0"/>
              <a:t> </a:t>
            </a:r>
            <a:r>
              <a:rPr lang="en-US" sz="2800" dirty="0" err="1"/>
              <a:t>saluran</a:t>
            </a:r>
            <a:r>
              <a:rPr lang="en-US" sz="2800" dirty="0"/>
              <a:t> </a:t>
            </a:r>
            <a:r>
              <a:rPr lang="en-US" sz="2800" dirty="0" err="1"/>
              <a:t>pencernaan</a:t>
            </a:r>
            <a:r>
              <a:rPr lang="en-US" sz="2800" dirty="0"/>
              <a:t> </a:t>
            </a:r>
            <a:r>
              <a:rPr lang="en-US" sz="2800" dirty="0" err="1"/>
              <a:t>lainnya</a:t>
            </a:r>
            <a:r>
              <a:rPr lang="en-US" sz="28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83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09600"/>
            <a:ext cx="8305800" cy="59436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b="1" dirty="0" err="1"/>
              <a:t>Pergerakan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usus</a:t>
            </a:r>
            <a:r>
              <a:rPr lang="en-US" b="1" dirty="0"/>
              <a:t> </a:t>
            </a:r>
            <a:r>
              <a:rPr lang="en-US" b="1" dirty="0" err="1" smtClean="0"/>
              <a:t>besar</a:t>
            </a:r>
            <a:endParaRPr lang="en-US" b="1" dirty="0" smtClean="0"/>
          </a:p>
          <a:p>
            <a:pPr>
              <a:buFont typeface="Wingdings" pitchFamily="2" charset="2"/>
              <a:buChar char="q"/>
            </a:pPr>
            <a:r>
              <a:rPr lang="en-US" sz="2800" dirty="0" err="1"/>
              <a:t>M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kenyang</a:t>
            </a:r>
            <a:r>
              <a:rPr lang="en-US" sz="2800" dirty="0" smtClean="0"/>
              <a:t> → reflex </a:t>
            </a:r>
            <a:r>
              <a:rPr lang="en-US" sz="2800" dirty="0" err="1"/>
              <a:t>gastroileal</a:t>
            </a:r>
            <a:r>
              <a:rPr lang="en-US" sz="2800" dirty="0"/>
              <a:t> </a:t>
            </a:r>
            <a:r>
              <a:rPr lang="en-US" sz="2800" dirty="0" err="1" smtClean="0"/>
              <a:t>berupa</a:t>
            </a:r>
            <a:r>
              <a:rPr lang="en-US" sz="2800" dirty="0"/>
              <a:t> </a:t>
            </a:r>
            <a:r>
              <a:rPr lang="en-US" sz="2800" dirty="0" err="1" smtClean="0"/>
              <a:t>meningkatnya</a:t>
            </a:r>
            <a:r>
              <a:rPr lang="en-US" sz="2800" dirty="0" smtClean="0"/>
              <a:t> </a:t>
            </a:r>
            <a:r>
              <a:rPr lang="en-US" sz="2800" dirty="0"/>
              <a:t>peristaltic </a:t>
            </a:r>
            <a:r>
              <a:rPr lang="en-US" sz="2800" dirty="0" smtClean="0"/>
              <a:t>ileum →</a:t>
            </a:r>
            <a:r>
              <a:rPr lang="en-US" sz="2800" dirty="0" err="1" smtClean="0"/>
              <a:t>katup</a:t>
            </a:r>
            <a:r>
              <a:rPr lang="en-US" sz="2800" dirty="0" smtClean="0"/>
              <a:t> </a:t>
            </a:r>
            <a:r>
              <a:rPr lang="en-US" sz="2800" dirty="0" err="1"/>
              <a:t>ileocaecal</a:t>
            </a:r>
            <a:r>
              <a:rPr lang="en-US" sz="2800" dirty="0"/>
              <a:t> </a:t>
            </a:r>
            <a:r>
              <a:rPr lang="en-US" sz="2800" dirty="0" err="1" smtClean="0"/>
              <a:t>terbuka</a:t>
            </a:r>
            <a:r>
              <a:rPr lang="en-US" sz="2800" dirty="0" smtClean="0"/>
              <a:t> →chime </a:t>
            </a:r>
            <a:r>
              <a:rPr lang="en-US" sz="2800" dirty="0" err="1"/>
              <a:t>masuk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ileum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smtClean="0"/>
              <a:t>caecum → hormone </a:t>
            </a:r>
            <a:r>
              <a:rPr lang="en-US" sz="2800" dirty="0"/>
              <a:t>gastrin </a:t>
            </a:r>
            <a:r>
              <a:rPr lang="en-US" sz="2800" dirty="0" err="1"/>
              <a:t>lambung</a:t>
            </a:r>
            <a:r>
              <a:rPr lang="en-US" sz="2800" dirty="0"/>
              <a:t> </a:t>
            </a:r>
            <a:r>
              <a:rPr lang="en-US" sz="2800" dirty="0" err="1"/>
              <a:t>turut</a:t>
            </a:r>
            <a:r>
              <a:rPr lang="en-US" sz="2800" dirty="0"/>
              <a:t> </a:t>
            </a:r>
            <a:r>
              <a:rPr lang="en-US" sz="2800" dirty="0" err="1"/>
              <a:t>membukakan</a:t>
            </a:r>
            <a:r>
              <a:rPr lang="en-US" sz="2800" dirty="0"/>
              <a:t> </a:t>
            </a:r>
            <a:r>
              <a:rPr lang="en-US" sz="2800" dirty="0" err="1"/>
              <a:t>katup</a:t>
            </a:r>
            <a:r>
              <a:rPr lang="en-US" sz="2800" dirty="0"/>
              <a:t> </a:t>
            </a:r>
            <a:r>
              <a:rPr lang="en-US" sz="2800" dirty="0" err="1" smtClean="0"/>
              <a:t>ileocaecal</a:t>
            </a:r>
            <a:r>
              <a:rPr lang="en-US" sz="2800" dirty="0" smtClean="0"/>
              <a:t> → </a:t>
            </a:r>
            <a:r>
              <a:rPr lang="en-US" sz="2800" dirty="0" err="1" smtClean="0"/>
              <a:t>bila</a:t>
            </a:r>
            <a:r>
              <a:rPr lang="en-US" sz="2800" dirty="0" smtClean="0"/>
              <a:t> </a:t>
            </a:r>
            <a:r>
              <a:rPr lang="en-US" sz="2800" dirty="0"/>
              <a:t>caecum </a:t>
            </a:r>
            <a:r>
              <a:rPr lang="en-US" sz="2800" dirty="0" err="1"/>
              <a:t>telah</a:t>
            </a:r>
            <a:r>
              <a:rPr lang="en-US" sz="2800" dirty="0"/>
              <a:t> </a:t>
            </a:r>
            <a:r>
              <a:rPr lang="en-US" sz="2800" dirty="0" err="1"/>
              <a:t>penuh</a:t>
            </a:r>
            <a:r>
              <a:rPr lang="en-US" sz="2800" dirty="0"/>
              <a:t> </a:t>
            </a:r>
            <a:r>
              <a:rPr lang="en-US" sz="2800" dirty="0" err="1"/>
              <a:t>maka</a:t>
            </a:r>
            <a:r>
              <a:rPr lang="en-US" sz="2800" dirty="0"/>
              <a:t> </a:t>
            </a:r>
            <a:r>
              <a:rPr lang="en-US" sz="2800" dirty="0" err="1"/>
              <a:t>katup</a:t>
            </a:r>
            <a:r>
              <a:rPr lang="en-US" sz="2800" dirty="0"/>
              <a:t> </a:t>
            </a:r>
            <a:r>
              <a:rPr lang="en-US" sz="2800" dirty="0" err="1"/>
              <a:t>ileocaecal</a:t>
            </a:r>
            <a:r>
              <a:rPr lang="en-US" sz="2800" dirty="0"/>
              <a:t> </a:t>
            </a:r>
            <a:r>
              <a:rPr lang="en-US" sz="2800" dirty="0" err="1" smtClean="0"/>
              <a:t>menutup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2800" dirty="0" smtClean="0"/>
          </a:p>
          <a:p>
            <a:pPr>
              <a:buFont typeface="Wingdings" pitchFamily="2" charset="2"/>
              <a:buChar char="q"/>
            </a:pPr>
            <a:r>
              <a:rPr lang="en-US" sz="2800" dirty="0" err="1" smtClean="0"/>
              <a:t>Adanya</a:t>
            </a:r>
            <a:r>
              <a:rPr lang="en-US" sz="2800" dirty="0" smtClean="0"/>
              <a:t> </a:t>
            </a:r>
            <a:r>
              <a:rPr lang="en-US" sz="2800" dirty="0" err="1"/>
              <a:t>katup</a:t>
            </a:r>
            <a:r>
              <a:rPr lang="en-US" sz="2800" dirty="0"/>
              <a:t> </a:t>
            </a:r>
            <a:r>
              <a:rPr lang="en-US" sz="2800" dirty="0" err="1"/>
              <a:t>ini</a:t>
            </a:r>
            <a:r>
              <a:rPr lang="en-US" sz="2800" dirty="0"/>
              <a:t> </a:t>
            </a:r>
            <a:r>
              <a:rPr lang="en-US" sz="2800" dirty="0" err="1"/>
              <a:t>penting</a:t>
            </a:r>
            <a:r>
              <a:rPr lang="en-US" sz="2800" dirty="0"/>
              <a:t> </a:t>
            </a:r>
            <a:r>
              <a:rPr lang="en-US" sz="2800" dirty="0" err="1"/>
              <a:t>karena</a:t>
            </a:r>
            <a:r>
              <a:rPr lang="en-US" sz="2800" dirty="0"/>
              <a:t> </a:t>
            </a:r>
            <a:r>
              <a:rPr lang="en-US" sz="2800" dirty="0" err="1"/>
              <a:t>dapat</a:t>
            </a:r>
            <a:r>
              <a:rPr lang="en-US" sz="2800" dirty="0"/>
              <a:t> </a:t>
            </a:r>
            <a:r>
              <a:rPr lang="en-US" sz="2800" dirty="0" err="1"/>
              <a:t>mencegah</a:t>
            </a:r>
            <a:r>
              <a:rPr lang="en-US" sz="2800" dirty="0"/>
              <a:t> </a:t>
            </a:r>
            <a:r>
              <a:rPr lang="en-US" sz="2800" dirty="0" err="1"/>
              <a:t>masuknya</a:t>
            </a:r>
            <a:r>
              <a:rPr lang="en-US" sz="2800" dirty="0"/>
              <a:t> </a:t>
            </a:r>
            <a:r>
              <a:rPr lang="en-US" sz="2800" dirty="0" err="1"/>
              <a:t>bakteri</a:t>
            </a:r>
            <a:r>
              <a:rPr lang="en-US" sz="2800" dirty="0"/>
              <a:t> </a:t>
            </a:r>
            <a:r>
              <a:rPr lang="en-US" sz="2800" dirty="0" err="1"/>
              <a:t>dari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besar</a:t>
            </a:r>
            <a:r>
              <a:rPr lang="en-US" sz="2800" dirty="0"/>
              <a:t> </a:t>
            </a:r>
            <a:r>
              <a:rPr lang="en-US" sz="2800" dirty="0" err="1"/>
              <a:t>ke</a:t>
            </a:r>
            <a:r>
              <a:rPr lang="en-US" sz="2800" dirty="0"/>
              <a:t> </a:t>
            </a:r>
            <a:r>
              <a:rPr lang="en-US" sz="2800" dirty="0" err="1"/>
              <a:t>dalam</a:t>
            </a:r>
            <a:r>
              <a:rPr lang="en-US" sz="2800" dirty="0"/>
              <a:t> </a:t>
            </a:r>
            <a:r>
              <a:rPr lang="en-US" sz="2800" dirty="0" err="1"/>
              <a:t>usus</a:t>
            </a:r>
            <a:r>
              <a:rPr lang="en-US" sz="2800" dirty="0"/>
              <a:t> </a:t>
            </a:r>
            <a:r>
              <a:rPr lang="en-US" sz="2800" dirty="0" err="1"/>
              <a:t>kecil</a:t>
            </a:r>
            <a:r>
              <a:rPr lang="en-US" sz="2800" dirty="0"/>
              <a:t> yang </a:t>
            </a:r>
            <a:r>
              <a:rPr lang="en-US" sz="2800" dirty="0" err="1"/>
              <a:t>relatif</a:t>
            </a:r>
            <a:r>
              <a:rPr lang="en-US" sz="2800" dirty="0"/>
              <a:t> </a:t>
            </a:r>
            <a:r>
              <a:rPr lang="en-US" sz="2800" dirty="0" err="1"/>
              <a:t>lebih</a:t>
            </a:r>
            <a:r>
              <a:rPr lang="en-US" sz="2800" dirty="0"/>
              <a:t> </a:t>
            </a:r>
            <a:r>
              <a:rPr lang="en-US" sz="2800" dirty="0" err="1"/>
              <a:t>steril</a:t>
            </a:r>
            <a:r>
              <a:rPr lang="en-US" sz="2800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7220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None/>
            </a:pPr>
            <a:r>
              <a:rPr lang="en-US" b="1" dirty="0"/>
              <a:t>3 </a:t>
            </a:r>
            <a:r>
              <a:rPr lang="en-US" b="1" dirty="0" err="1"/>
              <a:t>jenis</a:t>
            </a:r>
            <a:r>
              <a:rPr lang="en-US" b="1" dirty="0"/>
              <a:t> </a:t>
            </a:r>
            <a:r>
              <a:rPr lang="en-US" b="1" dirty="0" err="1"/>
              <a:t>pergerakan</a:t>
            </a:r>
            <a:r>
              <a:rPr lang="en-US" b="1" dirty="0"/>
              <a:t> </a:t>
            </a:r>
            <a:r>
              <a:rPr lang="en-US" b="1" dirty="0" err="1"/>
              <a:t>pada</a:t>
            </a:r>
            <a:r>
              <a:rPr lang="en-US" b="1" dirty="0"/>
              <a:t> </a:t>
            </a:r>
            <a:r>
              <a:rPr lang="en-US" b="1" dirty="0" err="1"/>
              <a:t>usus</a:t>
            </a:r>
            <a:r>
              <a:rPr lang="en-US" b="1" dirty="0"/>
              <a:t> </a:t>
            </a:r>
            <a:r>
              <a:rPr lang="en-US" b="1" dirty="0" err="1"/>
              <a:t>besar</a:t>
            </a:r>
            <a:r>
              <a:rPr lang="en-US" b="1" dirty="0"/>
              <a:t>:</a:t>
            </a:r>
          </a:p>
          <a:p>
            <a:pPr lvl="0"/>
            <a:r>
              <a:rPr lang="en-US" sz="2800" dirty="0" err="1" smtClean="0"/>
              <a:t>Segmentasi</a:t>
            </a:r>
            <a:endParaRPr lang="en-US" sz="2800" dirty="0"/>
          </a:p>
          <a:p>
            <a:pPr lvl="0"/>
            <a:r>
              <a:rPr lang="en-US" sz="2800" dirty="0" err="1" smtClean="0"/>
              <a:t>Peristaltik</a:t>
            </a:r>
            <a:endParaRPr lang="en-US" sz="2800" dirty="0"/>
          </a:p>
          <a:p>
            <a:r>
              <a:rPr lang="en-US" sz="2800" dirty="0" err="1"/>
              <a:t>Peristaltik</a:t>
            </a:r>
            <a:r>
              <a:rPr lang="en-US" sz="2800" dirty="0"/>
              <a:t> </a:t>
            </a:r>
            <a:r>
              <a:rPr lang="en-US" sz="2800" dirty="0" err="1" smtClean="0"/>
              <a:t>kuat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	</a:t>
            </a:r>
          </a:p>
          <a:p>
            <a:pPr>
              <a:buFont typeface="Wingdings" pitchFamily="2" charset="2"/>
              <a:buChar char="q"/>
            </a:pPr>
            <a:r>
              <a:rPr lang="en-US" sz="2800" dirty="0" err="1" smtClean="0"/>
              <a:t>Ketiga</a:t>
            </a:r>
            <a:r>
              <a:rPr lang="en-US" sz="2800" dirty="0" smtClean="0"/>
              <a:t> </a:t>
            </a:r>
            <a:r>
              <a:rPr lang="en-US" sz="2800" dirty="0" err="1" smtClean="0"/>
              <a:t>jenis</a:t>
            </a:r>
            <a:r>
              <a:rPr lang="en-US" sz="2800" dirty="0" smtClean="0"/>
              <a:t> </a:t>
            </a:r>
            <a:r>
              <a:rPr lang="en-US" sz="2800" dirty="0" err="1" smtClean="0"/>
              <a:t>pergerakan</a:t>
            </a:r>
            <a:r>
              <a:rPr lang="en-US" sz="2800" dirty="0" smtClean="0"/>
              <a:t> </a:t>
            </a:r>
            <a:r>
              <a:rPr lang="en-US" sz="2800" dirty="0" err="1" smtClean="0"/>
              <a:t>usus</a:t>
            </a:r>
            <a:r>
              <a:rPr lang="en-US" sz="2800" dirty="0" smtClean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secara</a:t>
            </a:r>
            <a:r>
              <a:rPr lang="en-US" sz="2800" dirty="0" smtClean="0"/>
              <a:t> </a:t>
            </a:r>
            <a:r>
              <a:rPr lang="en-US" sz="2800" dirty="0" err="1" smtClean="0"/>
              <a:t>instrinsik</a:t>
            </a:r>
            <a:r>
              <a:rPr lang="en-US" sz="2800" dirty="0" smtClean="0"/>
              <a:t> </a:t>
            </a:r>
            <a:r>
              <a:rPr lang="en-US" sz="2800" dirty="0" err="1" smtClean="0"/>
              <a:t>seperti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usus</a:t>
            </a:r>
            <a:r>
              <a:rPr lang="en-US" sz="2800" dirty="0" smtClean="0"/>
              <a:t> </a:t>
            </a:r>
            <a:r>
              <a:rPr lang="en-US" sz="2800" dirty="0" err="1" smtClean="0"/>
              <a:t>halus</a:t>
            </a:r>
            <a:r>
              <a:rPr lang="en-US" sz="2800" dirty="0" smtClean="0"/>
              <a:t>. </a:t>
            </a:r>
            <a:r>
              <a:rPr lang="en-US" sz="2800" dirty="0" err="1" smtClean="0"/>
              <a:t>Sistem</a:t>
            </a:r>
            <a:r>
              <a:rPr lang="en-US" sz="2800" dirty="0" smtClean="0"/>
              <a:t> </a:t>
            </a:r>
            <a:r>
              <a:rPr lang="en-US" sz="2800" dirty="0" err="1" smtClean="0"/>
              <a:t>syaraf</a:t>
            </a:r>
            <a:r>
              <a:rPr lang="en-US" sz="2800" dirty="0" smtClean="0"/>
              <a:t> </a:t>
            </a:r>
            <a:r>
              <a:rPr lang="en-US" sz="2800" dirty="0" err="1" smtClean="0"/>
              <a:t>parasimphatis</a:t>
            </a:r>
            <a:r>
              <a:rPr lang="en-US" sz="2800" dirty="0" smtClean="0"/>
              <a:t> </a:t>
            </a:r>
            <a:r>
              <a:rPr lang="en-US" sz="2800" dirty="0" err="1" smtClean="0"/>
              <a:t>memperkuat</a:t>
            </a:r>
            <a:r>
              <a:rPr lang="en-US" sz="2800" dirty="0" smtClean="0"/>
              <a:t> </a:t>
            </a:r>
            <a:r>
              <a:rPr lang="en-US" sz="2800" dirty="0" err="1" smtClean="0"/>
              <a:t>pergerakan</a:t>
            </a:r>
            <a:r>
              <a:rPr lang="en-US" sz="2800" dirty="0" smtClean="0"/>
              <a:t> </a:t>
            </a:r>
            <a:r>
              <a:rPr lang="en-US" sz="2800" dirty="0" err="1" smtClean="0"/>
              <a:t>usus</a:t>
            </a:r>
            <a:r>
              <a:rPr lang="en-US" sz="2800" dirty="0" smtClean="0"/>
              <a:t> </a:t>
            </a:r>
            <a:r>
              <a:rPr lang="en-US" sz="2800" dirty="0" err="1" smtClean="0"/>
              <a:t>besar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atas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117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3">
                    <a:lumMod val="75000"/>
                  </a:schemeClr>
                </a:solidFill>
              </a:rPr>
              <a:t>Peristaltik</a:t>
            </a:r>
            <a:endParaRPr lang="en-US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295401"/>
            <a:ext cx="4267200" cy="5181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84398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Absorpsi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Sekresi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,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dan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Perubahan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Sisa-sisa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Makanan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di</a:t>
            </a:r>
            <a:r>
              <a:rPr lang="en-US" b="1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3">
                    <a:lumMod val="75000"/>
                  </a:schemeClr>
                </a:solidFill>
              </a:rPr>
              <a:t>Usus</a:t>
            </a:r>
            <a:endParaRPr lang="en-US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sekresi</a:t>
            </a:r>
            <a:r>
              <a:rPr lang="en-US" dirty="0" smtClean="0"/>
              <a:t> </a:t>
            </a:r>
            <a:r>
              <a:rPr lang="en-US" dirty="0" err="1" smtClean="0"/>
              <a:t>lendir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mengurangi</a:t>
            </a:r>
            <a:r>
              <a:rPr lang="en-US" dirty="0" smtClean="0"/>
              <a:t> </a:t>
            </a:r>
            <a:r>
              <a:rPr lang="en-US" dirty="0" err="1" smtClean="0"/>
              <a:t>gesekan</a:t>
            </a:r>
            <a:r>
              <a:rPr lang="en-US" dirty="0" smtClean="0"/>
              <a:t> </a:t>
            </a:r>
            <a:r>
              <a:rPr lang="en-US" dirty="0" err="1" smtClean="0"/>
              <a:t>tapi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r>
              <a:rPr lang="en-US" dirty="0" smtClean="0"/>
              <a:t> </a:t>
            </a:r>
            <a:r>
              <a:rPr lang="en-US" dirty="0" err="1" smtClean="0"/>
              <a:t>sekresi</a:t>
            </a:r>
            <a:r>
              <a:rPr lang="en-US" dirty="0" smtClean="0"/>
              <a:t> </a:t>
            </a:r>
            <a:r>
              <a:rPr lang="en-US" dirty="0" err="1" smtClean="0"/>
              <a:t>enzim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Pencernaan</a:t>
            </a:r>
            <a:r>
              <a:rPr lang="en-US" dirty="0" smtClean="0"/>
              <a:t> </a:t>
            </a:r>
            <a:r>
              <a:rPr lang="en-US" dirty="0" err="1" smtClean="0"/>
              <a:t>kimiawi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enzim</a:t>
            </a:r>
            <a:r>
              <a:rPr lang="en-US" dirty="0" smtClean="0"/>
              <a:t> yang </a:t>
            </a:r>
            <a:r>
              <a:rPr lang="en-US" dirty="0" err="1" smtClean="0"/>
              <a:t>dihasilkan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penghuni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Enzim-enzim</a:t>
            </a:r>
            <a:r>
              <a:rPr lang="en-US" dirty="0" smtClean="0"/>
              <a:t>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mengubah</a:t>
            </a:r>
            <a:r>
              <a:rPr lang="en-US" dirty="0" smtClean="0"/>
              <a:t> </a:t>
            </a:r>
            <a:r>
              <a:rPr lang="en-US" dirty="0" err="1" smtClean="0"/>
              <a:t>chyme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berbagai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53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5745163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b="1" dirty="0" err="1" smtClean="0"/>
              <a:t>Enzim-enzim</a:t>
            </a:r>
            <a:r>
              <a:rPr lang="en-US" b="1" dirty="0" smtClean="0"/>
              <a:t> </a:t>
            </a:r>
            <a:r>
              <a:rPr lang="en-US" b="1" dirty="0" err="1" smtClean="0"/>
              <a:t>ini</a:t>
            </a:r>
            <a:r>
              <a:rPr lang="en-US" b="1" dirty="0" smtClean="0"/>
              <a:t> </a:t>
            </a:r>
            <a:r>
              <a:rPr lang="en-US" b="1" dirty="0" err="1" smtClean="0"/>
              <a:t>mengubah</a:t>
            </a:r>
            <a:r>
              <a:rPr lang="en-US" b="1" dirty="0" smtClean="0"/>
              <a:t> </a:t>
            </a:r>
            <a:r>
              <a:rPr lang="en-US" b="1" dirty="0" err="1" smtClean="0"/>
              <a:t>chyme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berbagai</a:t>
            </a:r>
            <a:r>
              <a:rPr lang="en-US" b="1" dirty="0" smtClean="0"/>
              <a:t> </a:t>
            </a:r>
            <a:r>
              <a:rPr lang="en-US" b="1" dirty="0" err="1" smtClean="0"/>
              <a:t>zat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lain: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a. </a:t>
            </a:r>
            <a:r>
              <a:rPr lang="en-US" b="1" dirty="0" err="1" smtClean="0"/>
              <a:t>Pembusukan</a:t>
            </a:r>
            <a:r>
              <a:rPr lang="en-US" b="1" dirty="0" smtClean="0"/>
              <a:t> (</a:t>
            </a:r>
            <a:r>
              <a:rPr lang="en-US" b="1" dirty="0" err="1" smtClean="0"/>
              <a:t>Putrifaction</a:t>
            </a:r>
            <a:r>
              <a:rPr lang="en-US" b="1" dirty="0" smtClean="0"/>
              <a:t>) </a:t>
            </a:r>
            <a:r>
              <a:rPr lang="en-US" b="1" dirty="0" err="1" smtClean="0"/>
              <a:t>dari</a:t>
            </a:r>
            <a:r>
              <a:rPr lang="en-US" b="1" dirty="0" smtClean="0"/>
              <a:t> </a:t>
            </a:r>
            <a:r>
              <a:rPr lang="en-US" b="1" dirty="0" err="1" smtClean="0"/>
              <a:t>sisa-sisa</a:t>
            </a:r>
            <a:r>
              <a:rPr lang="en-US" b="1" dirty="0" smtClean="0"/>
              <a:t> </a:t>
            </a:r>
            <a:r>
              <a:rPr lang="en-US" b="1" dirty="0" err="1" smtClean="0"/>
              <a:t>makanan</a:t>
            </a:r>
            <a:r>
              <a:rPr lang="en-US" b="1" dirty="0" smtClean="0"/>
              <a:t> protein.</a:t>
            </a:r>
          </a:p>
          <a:p>
            <a:pPr>
              <a:buFontTx/>
              <a:buChar char="-"/>
            </a:pPr>
            <a:r>
              <a:rPr lang="en-US" dirty="0" err="1" smtClean="0"/>
              <a:t>Beberapa</a:t>
            </a:r>
            <a:r>
              <a:rPr lang="en-US" dirty="0" smtClean="0"/>
              <a:t> </a:t>
            </a:r>
            <a:r>
              <a:rPr lang="en-US" dirty="0" err="1" smtClean="0"/>
              <a:t>asam</a:t>
            </a:r>
            <a:r>
              <a:rPr lang="en-US" dirty="0" smtClean="0"/>
              <a:t> amino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dekarboksilasi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protamina</a:t>
            </a:r>
            <a:r>
              <a:rPr lang="en-US" dirty="0" smtClean="0"/>
              <a:t> (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racun</a:t>
            </a:r>
            <a:r>
              <a:rPr lang="en-US" dirty="0" smtClean="0"/>
              <a:t>)</a:t>
            </a:r>
          </a:p>
          <a:p>
            <a:pPr>
              <a:buFontTx/>
              <a:buChar char="-"/>
            </a:pPr>
            <a:r>
              <a:rPr lang="en-US" dirty="0" err="1" smtClean="0"/>
              <a:t>Triptophan</a:t>
            </a:r>
            <a:r>
              <a:rPr lang="en-US" dirty="0" smtClean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indol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skatol</a:t>
            </a:r>
            <a:r>
              <a:rPr lang="en-US" dirty="0" smtClean="0"/>
              <a:t> (</a:t>
            </a:r>
            <a:r>
              <a:rPr lang="en-US" dirty="0" err="1" smtClean="0"/>
              <a:t>membawa</a:t>
            </a:r>
            <a:r>
              <a:rPr lang="en-US" dirty="0" smtClean="0"/>
              <a:t> </a:t>
            </a:r>
            <a:r>
              <a:rPr lang="en-US" dirty="0" err="1" smtClean="0"/>
              <a:t>ciri</a:t>
            </a:r>
            <a:r>
              <a:rPr lang="en-US" dirty="0" smtClean="0"/>
              <a:t> </a:t>
            </a:r>
            <a:r>
              <a:rPr lang="en-US" dirty="0" err="1" smtClean="0"/>
              <a:t>bau</a:t>
            </a:r>
            <a:r>
              <a:rPr lang="en-US" dirty="0" smtClean="0"/>
              <a:t> </a:t>
            </a:r>
            <a:r>
              <a:rPr lang="en-US" dirty="0" err="1" smtClean="0"/>
              <a:t>khas</a:t>
            </a:r>
            <a:r>
              <a:rPr lang="en-US" dirty="0" smtClean="0"/>
              <a:t> feces)</a:t>
            </a:r>
          </a:p>
          <a:p>
            <a:pPr>
              <a:buFontTx/>
              <a:buChar char="-"/>
            </a:pPr>
            <a:r>
              <a:rPr lang="en-US" dirty="0" err="1" smtClean="0"/>
              <a:t>Cystein</a:t>
            </a:r>
            <a:r>
              <a:rPr lang="en-US" dirty="0" smtClean="0"/>
              <a:t> </a:t>
            </a:r>
            <a:r>
              <a:rPr lang="en-US" dirty="0" err="1" smtClean="0"/>
              <a:t>diubah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mercaptan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H2S yang </a:t>
            </a:r>
            <a:r>
              <a:rPr lang="en-US" dirty="0" err="1" smtClean="0"/>
              <a:t>berbau</a:t>
            </a:r>
            <a:r>
              <a:rPr lang="en-US" dirty="0" smtClean="0"/>
              <a:t> </a:t>
            </a:r>
            <a:r>
              <a:rPr lang="en-US" dirty="0" err="1" smtClean="0"/>
              <a:t>busuk</a:t>
            </a:r>
            <a:r>
              <a:rPr lang="en-US" dirty="0" smtClean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56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381000"/>
            <a:ext cx="8305800" cy="57451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b="1" dirty="0" smtClean="0"/>
              <a:t>b. </a:t>
            </a:r>
            <a:r>
              <a:rPr lang="en-US" b="1" dirty="0" err="1" smtClean="0"/>
              <a:t>Fermentasi</a:t>
            </a:r>
            <a:r>
              <a:rPr lang="en-US" b="1" dirty="0" smtClean="0"/>
              <a:t> </a:t>
            </a:r>
            <a:r>
              <a:rPr lang="en-US" dirty="0" err="1" smtClean="0"/>
              <a:t>sisa-sisa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karbohidrat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selulosa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tercerna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gas CO2, H2, CH4, </a:t>
            </a:r>
            <a:r>
              <a:rPr lang="en-US" dirty="0" err="1" smtClean="0"/>
              <a:t>asam</a:t>
            </a:r>
            <a:r>
              <a:rPr lang="en-US" dirty="0" smtClean="0"/>
              <a:t> </a:t>
            </a:r>
            <a:r>
              <a:rPr lang="en-US" dirty="0" err="1" smtClean="0"/>
              <a:t>laktat</a:t>
            </a:r>
            <a:r>
              <a:rPr lang="en-US" dirty="0" smtClean="0"/>
              <a:t>, </a:t>
            </a:r>
            <a:r>
              <a:rPr lang="en-US" dirty="0" err="1" smtClean="0"/>
              <a:t>asam</a:t>
            </a:r>
            <a:r>
              <a:rPr lang="en-US" dirty="0" smtClean="0"/>
              <a:t> </a:t>
            </a:r>
            <a:r>
              <a:rPr lang="en-US" dirty="0" err="1" smtClean="0"/>
              <a:t>asetat</a:t>
            </a:r>
            <a:r>
              <a:rPr lang="en-US" dirty="0" smtClean="0"/>
              <a:t>,  </a:t>
            </a:r>
            <a:r>
              <a:rPr lang="en-US" dirty="0" err="1" smtClean="0"/>
              <a:t>butirat</a:t>
            </a:r>
            <a:r>
              <a:rPr lang="en-US" dirty="0" smtClean="0"/>
              <a:t> </a:t>
            </a:r>
            <a:r>
              <a:rPr lang="en-US" dirty="0" err="1" smtClean="0"/>
              <a:t>dll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b="1" dirty="0" smtClean="0"/>
              <a:t>c. </a:t>
            </a:r>
            <a:r>
              <a:rPr lang="en-US" b="1" dirty="0" err="1" smtClean="0"/>
              <a:t>Bilirubin</a:t>
            </a:r>
            <a:r>
              <a:rPr lang="en-US" b="1" dirty="0" smtClean="0"/>
              <a:t> </a:t>
            </a:r>
            <a:r>
              <a:rPr lang="en-US" b="1" dirty="0" err="1" smtClean="0"/>
              <a:t>diubah</a:t>
            </a:r>
            <a:r>
              <a:rPr lang="en-US" b="1" dirty="0" smtClean="0"/>
              <a:t> </a:t>
            </a:r>
            <a:r>
              <a:rPr lang="en-US" b="1" dirty="0" err="1" smtClean="0"/>
              <a:t>menjadi</a:t>
            </a:r>
            <a:r>
              <a:rPr lang="en-US" b="1" dirty="0" smtClean="0"/>
              <a:t> </a:t>
            </a:r>
            <a:r>
              <a:rPr lang="en-US" b="1" dirty="0" err="1" smtClean="0"/>
              <a:t>urobilinogen</a:t>
            </a:r>
            <a:r>
              <a:rPr lang="en-US" b="1" dirty="0" smtClean="0"/>
              <a:t> </a:t>
            </a:r>
            <a:r>
              <a:rPr lang="en-US" dirty="0" smtClean="0"/>
              <a:t>yang </a:t>
            </a:r>
            <a:r>
              <a:rPr lang="en-US" dirty="0" err="1" smtClean="0"/>
              <a:t>menyebabkan</a:t>
            </a:r>
            <a:r>
              <a:rPr lang="en-US" dirty="0" smtClean="0"/>
              <a:t> feces </a:t>
            </a:r>
            <a:r>
              <a:rPr lang="en-US" dirty="0" err="1" smtClean="0"/>
              <a:t>berwarna</a:t>
            </a:r>
            <a:r>
              <a:rPr lang="en-US" dirty="0" smtClean="0"/>
              <a:t> </a:t>
            </a:r>
            <a:r>
              <a:rPr lang="en-US" dirty="0" err="1" smtClean="0"/>
              <a:t>kuning-cokelat</a:t>
            </a:r>
            <a:r>
              <a:rPr lang="en-US" dirty="0" smtClean="0"/>
              <a:t>.</a:t>
            </a:r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urobilinogen</a:t>
            </a:r>
            <a:r>
              <a:rPr lang="en-US" dirty="0" smtClean="0"/>
              <a:t> </a:t>
            </a:r>
            <a:r>
              <a:rPr lang="en-US" dirty="0" err="1" smtClean="0"/>
              <a:t>diabsorpsi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darah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diekskresikan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urine.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527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305800" cy="5943600"/>
          </a:xfrm>
          <a:solidFill>
            <a:schemeClr val="bg1">
              <a:lumMod val="85000"/>
            </a:schemeClr>
          </a:solidFill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menghasilkan</a:t>
            </a:r>
            <a:r>
              <a:rPr lang="en-US" dirty="0" smtClean="0"/>
              <a:t> </a:t>
            </a:r>
            <a:r>
              <a:rPr lang="en-US" dirty="0" err="1" smtClean="0"/>
              <a:t>tinja</a:t>
            </a:r>
            <a:r>
              <a:rPr lang="en-US" dirty="0" smtClean="0"/>
              <a:t> yang </a:t>
            </a:r>
            <a:r>
              <a:rPr lang="en-US" dirty="0" err="1" smtClean="0"/>
              <a:t>berbentuk</a:t>
            </a:r>
            <a:r>
              <a:rPr lang="en-US" dirty="0" smtClean="0"/>
              <a:t>, </a:t>
            </a:r>
            <a:r>
              <a:rPr lang="en-US" dirty="0" err="1" smtClean="0"/>
              <a:t>epitel</a:t>
            </a:r>
            <a:r>
              <a:rPr lang="en-US" dirty="0" smtClean="0"/>
              <a:t> </a:t>
            </a:r>
            <a:r>
              <a:rPr lang="en-US" dirty="0" err="1" smtClean="0"/>
              <a:t>mukosa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absorpsi</a:t>
            </a:r>
            <a:r>
              <a:rPr lang="en-US" dirty="0" smtClean="0"/>
              <a:t> air ± 1,4 – 2 L/Hr </a:t>
            </a:r>
            <a:r>
              <a:rPr lang="en-US" dirty="0" err="1" smtClean="0"/>
              <a:t>terutama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caecum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colon </a:t>
            </a:r>
            <a:r>
              <a:rPr lang="en-US" dirty="0" err="1" smtClean="0"/>
              <a:t>acendens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bergerak</a:t>
            </a:r>
            <a:r>
              <a:rPr lang="en-US" dirty="0" smtClean="0"/>
              <a:t> </a:t>
            </a:r>
            <a:r>
              <a:rPr lang="en-US" dirty="0" err="1" smtClean="0"/>
              <a:t>lambat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± 10-24 jam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waktu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berkembang</a:t>
            </a:r>
            <a:r>
              <a:rPr lang="en-US" dirty="0" smtClean="0"/>
              <a:t> </a:t>
            </a:r>
            <a:r>
              <a:rPr lang="en-US" dirty="0" err="1" smtClean="0"/>
              <a:t>biak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mencerna</a:t>
            </a:r>
            <a:r>
              <a:rPr lang="en-US" dirty="0" smtClean="0"/>
              <a:t> </a:t>
            </a:r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usus</a:t>
            </a:r>
            <a:r>
              <a:rPr lang="en-US" dirty="0" smtClean="0"/>
              <a:t> </a:t>
            </a:r>
            <a:r>
              <a:rPr lang="en-US" dirty="0" err="1" smtClean="0"/>
              <a:t>besar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, </a:t>
            </a:r>
            <a:r>
              <a:rPr lang="en-US" dirty="0" err="1" smtClean="0"/>
              <a:t>jumlah</a:t>
            </a:r>
            <a:r>
              <a:rPr lang="en-US" dirty="0" smtClean="0"/>
              <a:t> </a:t>
            </a:r>
            <a:r>
              <a:rPr lang="en-US" dirty="0" err="1" smtClean="0"/>
              <a:t>bakteri</a:t>
            </a:r>
            <a:r>
              <a:rPr lang="en-US" dirty="0" smtClean="0"/>
              <a:t> </a:t>
            </a:r>
            <a:r>
              <a:rPr lang="en-US" dirty="0" err="1" smtClean="0"/>
              <a:t>bertambah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Hanya</a:t>
            </a:r>
            <a:r>
              <a:rPr lang="en-US" dirty="0" smtClean="0"/>
              <a:t> ± 100-200 cc air,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zat</a:t>
            </a:r>
            <a:r>
              <a:rPr lang="en-US" dirty="0" smtClean="0"/>
              <a:t> </a:t>
            </a:r>
            <a:r>
              <a:rPr lang="en-US" dirty="0" err="1" smtClean="0"/>
              <a:t>padat</a:t>
            </a:r>
            <a:r>
              <a:rPr lang="en-US" dirty="0" smtClean="0"/>
              <a:t> (</a:t>
            </a:r>
            <a:r>
              <a:rPr lang="en-US" dirty="0" err="1" smtClean="0"/>
              <a:t>garam</a:t>
            </a:r>
            <a:r>
              <a:rPr lang="en-US" dirty="0" smtClean="0"/>
              <a:t> </a:t>
            </a:r>
            <a:r>
              <a:rPr lang="en-US" dirty="0" err="1" smtClean="0"/>
              <a:t>organik</a:t>
            </a:r>
            <a:r>
              <a:rPr lang="en-US" dirty="0" smtClean="0"/>
              <a:t>, </a:t>
            </a:r>
            <a:r>
              <a:rPr lang="en-US" dirty="0" err="1" smtClean="0"/>
              <a:t>sel</a:t>
            </a:r>
            <a:r>
              <a:rPr lang="en-US" dirty="0" smtClean="0"/>
              <a:t> </a:t>
            </a:r>
            <a:r>
              <a:rPr lang="en-US" dirty="0" err="1" smtClean="0"/>
              <a:t>epithel</a:t>
            </a:r>
            <a:r>
              <a:rPr lang="en-US" dirty="0" smtClean="0"/>
              <a:t> </a:t>
            </a:r>
            <a:r>
              <a:rPr lang="en-US" dirty="0" err="1" smtClean="0"/>
              <a:t>mukosa</a:t>
            </a:r>
            <a:r>
              <a:rPr lang="en-US" dirty="0" smtClean="0"/>
              <a:t> yang </a:t>
            </a:r>
            <a:r>
              <a:rPr lang="en-US" dirty="0" err="1" smtClean="0"/>
              <a:t>luluh</a:t>
            </a:r>
            <a:r>
              <a:rPr lang="en-US" dirty="0" smtClean="0"/>
              <a:t>, </a:t>
            </a:r>
            <a:r>
              <a:rPr lang="en-US" dirty="0" err="1" smtClean="0"/>
              <a:t>sisa</a:t>
            </a:r>
            <a:r>
              <a:rPr lang="en-US" dirty="0" smtClean="0"/>
              <a:t> </a:t>
            </a:r>
            <a:r>
              <a:rPr lang="en-US" dirty="0" err="1" smtClean="0"/>
              <a:t>makanan</a:t>
            </a:r>
            <a:r>
              <a:rPr lang="en-US" dirty="0" smtClean="0"/>
              <a:t>, </a:t>
            </a:r>
            <a:r>
              <a:rPr lang="en-US" dirty="0" err="1" smtClean="0"/>
              <a:t>bakteri</a:t>
            </a:r>
            <a:r>
              <a:rPr lang="en-US" dirty="0" smtClean="0"/>
              <a:t> yang </a:t>
            </a:r>
            <a:r>
              <a:rPr lang="en-US" dirty="0" err="1" smtClean="0"/>
              <a:t>nidup</a:t>
            </a:r>
            <a:r>
              <a:rPr lang="en-US" dirty="0" smtClean="0"/>
              <a:t> &amp; </a:t>
            </a:r>
            <a:r>
              <a:rPr lang="en-US" dirty="0" err="1" smtClean="0"/>
              <a:t>mati</a:t>
            </a:r>
            <a:r>
              <a:rPr lang="en-US" dirty="0" smtClean="0"/>
              <a:t>) </a:t>
            </a:r>
            <a:r>
              <a:rPr lang="en-US" dirty="0" err="1" smtClean="0"/>
              <a:t>membentuk</a:t>
            </a:r>
            <a:r>
              <a:rPr lang="en-US" dirty="0" smtClean="0"/>
              <a:t> </a:t>
            </a:r>
            <a:r>
              <a:rPr lang="en-US" dirty="0" err="1" smtClean="0"/>
              <a:t>tinja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masuk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rectum.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646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381000"/>
            <a:ext cx="5029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ounded Rectangle 7"/>
          <p:cNvSpPr/>
          <p:nvPr/>
        </p:nvSpPr>
        <p:spPr>
          <a:xfrm>
            <a:off x="4267200" y="5029200"/>
            <a:ext cx="4572000" cy="1447800"/>
          </a:xfrm>
          <a:prstGeom prst="round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bg1"/>
                </a:solidFill>
              </a:rPr>
              <a:t>Defekasi</a:t>
            </a:r>
            <a:endParaRPr lang="en-US" sz="5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67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ounded Rectangle 3"/>
          <p:cNvSpPr/>
          <p:nvPr/>
        </p:nvSpPr>
        <p:spPr>
          <a:xfrm>
            <a:off x="685800" y="1676400"/>
            <a:ext cx="3200400" cy="4953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b="1" dirty="0" err="1" smtClean="0"/>
              <a:t>Musculus</a:t>
            </a:r>
            <a:r>
              <a:rPr lang="en-US" sz="2800" b="1" dirty="0" smtClean="0"/>
              <a:t> sphincter </a:t>
            </a:r>
            <a:r>
              <a:rPr lang="en-US" sz="2800" b="1" dirty="0" err="1" smtClean="0"/>
              <a:t>ani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interna</a:t>
            </a:r>
            <a:endParaRPr lang="en-US" sz="2800" b="1" dirty="0" smtClean="0"/>
          </a:p>
          <a:p>
            <a:endParaRPr lang="en-US" sz="2800" b="1" dirty="0" smtClean="0"/>
          </a:p>
          <a:p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otot</a:t>
            </a:r>
            <a:r>
              <a:rPr lang="en-US" sz="2800" dirty="0" smtClean="0"/>
              <a:t> </a:t>
            </a:r>
            <a:r>
              <a:rPr lang="en-US" sz="2800" dirty="0" err="1" smtClean="0"/>
              <a:t>polos</a:t>
            </a:r>
            <a:r>
              <a:rPr lang="en-US" sz="2800" dirty="0" smtClean="0"/>
              <a:t> (</a:t>
            </a:r>
            <a:r>
              <a:rPr lang="en-US" sz="2800" dirty="0" err="1" smtClean="0"/>
              <a:t>involunter</a:t>
            </a:r>
            <a:r>
              <a:rPr lang="en-US" sz="2800" dirty="0" smtClean="0"/>
              <a:t>) yang </a:t>
            </a:r>
            <a:r>
              <a:rPr lang="en-US" sz="2800" dirty="0" err="1" smtClean="0"/>
              <a:t>disyarafi</a:t>
            </a:r>
            <a:r>
              <a:rPr lang="en-US" sz="2800" dirty="0" smtClean="0"/>
              <a:t> </a:t>
            </a:r>
            <a:r>
              <a:rPr lang="en-US" sz="2800" dirty="0" err="1" smtClean="0"/>
              <a:t>saraf</a:t>
            </a:r>
            <a:r>
              <a:rPr lang="en-US" sz="2800" dirty="0" smtClean="0"/>
              <a:t> </a:t>
            </a:r>
            <a:r>
              <a:rPr lang="en-US" sz="2800" dirty="0" err="1" smtClean="0"/>
              <a:t>autonom</a:t>
            </a:r>
            <a:r>
              <a:rPr lang="en-US" sz="2800" dirty="0" smtClean="0"/>
              <a:t>, </a:t>
            </a:r>
            <a:r>
              <a:rPr lang="en-US" sz="2800" dirty="0" err="1" smtClean="0"/>
              <a:t>kontraksinya</a:t>
            </a:r>
            <a:r>
              <a:rPr lang="en-US" sz="2800" dirty="0" smtClean="0"/>
              <a:t> </a:t>
            </a:r>
            <a:r>
              <a:rPr lang="en-US" sz="2800" dirty="0" err="1" smtClean="0"/>
              <a:t>berada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luar</a:t>
            </a:r>
            <a:r>
              <a:rPr lang="en-US" sz="2800" dirty="0" smtClean="0"/>
              <a:t> </a:t>
            </a:r>
            <a:r>
              <a:rPr lang="en-US" sz="2800" dirty="0" err="1" smtClean="0"/>
              <a:t>kesadaran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.</a:t>
            </a:r>
          </a:p>
          <a:p>
            <a:pPr algn="ctr"/>
            <a:endParaRPr lang="en-US" dirty="0"/>
          </a:p>
        </p:txBody>
      </p:sp>
      <p:sp>
        <p:nvSpPr>
          <p:cNvPr id="6" name="Rounded Rectangle 5"/>
          <p:cNvSpPr/>
          <p:nvPr/>
        </p:nvSpPr>
        <p:spPr>
          <a:xfrm>
            <a:off x="4114800" y="1676400"/>
            <a:ext cx="3200400" cy="3352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b="1" dirty="0" err="1" smtClean="0"/>
              <a:t>Musculus</a:t>
            </a:r>
            <a:r>
              <a:rPr lang="en-US" sz="2800" b="1" dirty="0" smtClean="0"/>
              <a:t> sphincter </a:t>
            </a:r>
            <a:r>
              <a:rPr lang="en-US" sz="2800" b="1" dirty="0" err="1" smtClean="0"/>
              <a:t>ani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externa</a:t>
            </a:r>
            <a:endParaRPr lang="en-US" sz="2800" b="1" dirty="0" smtClean="0"/>
          </a:p>
          <a:p>
            <a:endParaRPr lang="en-US" sz="2800" b="1" dirty="0" smtClean="0"/>
          </a:p>
          <a:p>
            <a:r>
              <a:rPr lang="en-US" sz="2800" dirty="0" err="1" smtClean="0"/>
              <a:t>Terdiri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otot</a:t>
            </a:r>
            <a:r>
              <a:rPr lang="en-US" sz="2800" dirty="0" smtClean="0"/>
              <a:t> </a:t>
            </a:r>
            <a:r>
              <a:rPr lang="en-US" sz="2800" dirty="0" err="1" smtClean="0"/>
              <a:t>lurik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dibawah</a:t>
            </a:r>
            <a:r>
              <a:rPr lang="en-US" sz="2800" dirty="0" smtClean="0"/>
              <a:t> </a:t>
            </a:r>
            <a:r>
              <a:rPr lang="en-US" sz="2800" dirty="0" err="1" smtClean="0"/>
              <a:t>kesadaran</a:t>
            </a:r>
            <a:r>
              <a:rPr lang="en-US" sz="2800" dirty="0" smtClean="0"/>
              <a:t> </a:t>
            </a:r>
            <a:r>
              <a:rPr lang="en-US" sz="2800" dirty="0" err="1" smtClean="0"/>
              <a:t>kita</a:t>
            </a:r>
            <a:r>
              <a:rPr lang="en-US" sz="2800" dirty="0" smtClean="0"/>
              <a:t>.</a:t>
            </a:r>
          </a:p>
          <a:p>
            <a:pPr algn="ctr"/>
            <a:endParaRPr lang="en-US" dirty="0"/>
          </a:p>
        </p:txBody>
      </p:sp>
      <p:sp>
        <p:nvSpPr>
          <p:cNvPr id="8" name="Rounded Rectangle 7"/>
          <p:cNvSpPr/>
          <p:nvPr/>
        </p:nvSpPr>
        <p:spPr>
          <a:xfrm>
            <a:off x="609600" y="152400"/>
            <a:ext cx="7924800" cy="1295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smtClean="0"/>
              <a:t>Anus yang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lubang</a:t>
            </a:r>
            <a:r>
              <a:rPr lang="en-US" sz="2800" dirty="0" smtClean="0"/>
              <a:t> </a:t>
            </a:r>
            <a:r>
              <a:rPr lang="en-US" sz="2800" dirty="0" err="1" smtClean="0"/>
              <a:t>pengeluaran</a:t>
            </a:r>
            <a:r>
              <a:rPr lang="en-US" sz="2800" dirty="0" smtClean="0"/>
              <a:t> </a:t>
            </a:r>
            <a:r>
              <a:rPr lang="en-US" sz="2800" dirty="0" err="1" smtClean="0"/>
              <a:t>memiliki</a:t>
            </a:r>
            <a:r>
              <a:rPr lang="en-US" sz="2800" dirty="0" smtClean="0"/>
              <a:t> 2 </a:t>
            </a:r>
            <a:r>
              <a:rPr lang="en-US" sz="2800" dirty="0" err="1" smtClean="0"/>
              <a:t>otot</a:t>
            </a:r>
            <a:r>
              <a:rPr lang="en-US" sz="2800" dirty="0" smtClean="0"/>
              <a:t> sphincter </a:t>
            </a:r>
            <a:r>
              <a:rPr lang="en-US" sz="2800" dirty="0" err="1" smtClean="0"/>
              <a:t>yaitu</a:t>
            </a:r>
            <a:r>
              <a:rPr lang="en-US" sz="2800" dirty="0" smtClean="0"/>
              <a:t>:</a:t>
            </a:r>
          </a:p>
        </p:txBody>
      </p:sp>
      <p:pic>
        <p:nvPicPr>
          <p:cNvPr id="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774065" y="5029200"/>
            <a:ext cx="2141335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5216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81000" y="152400"/>
            <a:ext cx="83820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 err="1" smtClean="0"/>
              <a:t>Proses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Buang</a:t>
            </a:r>
            <a:r>
              <a:rPr lang="en-US" sz="3600" b="1" dirty="0" smtClean="0"/>
              <a:t> Air </a:t>
            </a:r>
            <a:r>
              <a:rPr lang="en-US" sz="3600" b="1" dirty="0" err="1" smtClean="0"/>
              <a:t>Besar</a:t>
            </a:r>
            <a:r>
              <a:rPr lang="en-US" sz="3600" b="1" dirty="0" smtClean="0"/>
              <a:t> (</a:t>
            </a:r>
            <a:r>
              <a:rPr lang="en-US" sz="3600" b="1" dirty="0" err="1" smtClean="0"/>
              <a:t>Defekasi</a:t>
            </a:r>
            <a:r>
              <a:rPr lang="en-US" sz="3600" b="1" dirty="0" smtClean="0"/>
              <a:t>)</a:t>
            </a:r>
            <a:endParaRPr lang="en-US" sz="3600" dirty="0"/>
          </a:p>
        </p:txBody>
      </p:sp>
      <p:sp>
        <p:nvSpPr>
          <p:cNvPr id="7" name="Rounded Rectangle 6"/>
          <p:cNvSpPr/>
          <p:nvPr/>
        </p:nvSpPr>
        <p:spPr>
          <a:xfrm>
            <a:off x="304800" y="1219200"/>
            <a:ext cx="8458200" cy="1905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800" dirty="0" err="1" smtClean="0"/>
              <a:t>Peristaltik</a:t>
            </a:r>
            <a:r>
              <a:rPr lang="en-US" sz="2800" dirty="0" smtClean="0"/>
              <a:t> </a:t>
            </a:r>
            <a:r>
              <a:rPr lang="en-US" sz="2800" dirty="0" err="1" smtClean="0"/>
              <a:t>kuat</a:t>
            </a:r>
            <a:r>
              <a:rPr lang="en-US" sz="2800" dirty="0" smtClean="0"/>
              <a:t> yang </a:t>
            </a:r>
            <a:r>
              <a:rPr lang="en-US" sz="2800" dirty="0" err="1" smtClean="0"/>
              <a:t>mendorong</a:t>
            </a:r>
            <a:r>
              <a:rPr lang="en-US" sz="2800" dirty="0" smtClean="0"/>
              <a:t> feces </a:t>
            </a:r>
            <a:r>
              <a:rPr lang="en-US" sz="2800" dirty="0" err="1" smtClean="0"/>
              <a:t>ke</a:t>
            </a:r>
            <a:r>
              <a:rPr lang="en-US" sz="2800" dirty="0" smtClean="0"/>
              <a:t> rectum </a:t>
            </a:r>
            <a:r>
              <a:rPr lang="en-US" sz="2800" dirty="0" err="1" smtClean="0"/>
              <a:t>menyebabkan</a:t>
            </a:r>
            <a:r>
              <a:rPr lang="en-US" sz="2800" dirty="0" smtClean="0"/>
              <a:t> rectum </a:t>
            </a:r>
            <a:r>
              <a:rPr lang="en-US" sz="2800" dirty="0" err="1" smtClean="0"/>
              <a:t>menggembung</a:t>
            </a:r>
            <a:r>
              <a:rPr lang="en-US" sz="2800" dirty="0" smtClean="0"/>
              <a:t>, </a:t>
            </a:r>
            <a:r>
              <a:rPr lang="en-US" sz="2800" dirty="0" err="1" smtClean="0"/>
              <a:t>peristiwa</a:t>
            </a:r>
            <a:r>
              <a:rPr lang="en-US" sz="2800" dirty="0" smtClean="0"/>
              <a:t> </a:t>
            </a:r>
            <a:r>
              <a:rPr lang="en-US" sz="2800" dirty="0" err="1" smtClean="0"/>
              <a:t>ini</a:t>
            </a:r>
            <a:r>
              <a:rPr lang="en-US" sz="2800" dirty="0" smtClean="0"/>
              <a:t> </a:t>
            </a:r>
            <a:r>
              <a:rPr lang="en-US" sz="2800" dirty="0" err="1" smtClean="0"/>
              <a:t>merupakan</a:t>
            </a:r>
            <a:r>
              <a:rPr lang="en-US" sz="2800" dirty="0" smtClean="0"/>
              <a:t> </a:t>
            </a:r>
            <a:r>
              <a:rPr lang="en-US" sz="2800" dirty="0" err="1" smtClean="0"/>
              <a:t>suatu</a:t>
            </a:r>
            <a:r>
              <a:rPr lang="en-US" sz="2800" dirty="0" smtClean="0"/>
              <a:t> </a:t>
            </a:r>
            <a:r>
              <a:rPr lang="en-US" sz="2800" dirty="0" err="1" smtClean="0"/>
              <a:t>ransangan</a:t>
            </a:r>
            <a:r>
              <a:rPr lang="en-US" sz="2800" dirty="0" smtClean="0"/>
              <a:t> (stimulus) </a:t>
            </a:r>
            <a:r>
              <a:rPr lang="en-US" sz="2800" dirty="0" err="1" smtClean="0"/>
              <a:t>pada</a:t>
            </a:r>
            <a:r>
              <a:rPr lang="en-US" sz="2800" dirty="0" smtClean="0"/>
              <a:t> rectum.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228600" y="3276600"/>
            <a:ext cx="8610600" cy="3429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 smtClean="0"/>
              <a:t>Timbul</a:t>
            </a:r>
            <a:r>
              <a:rPr lang="en-US" sz="2800" dirty="0" smtClean="0"/>
              <a:t> </a:t>
            </a:r>
            <a:r>
              <a:rPr lang="en-US" sz="2800" dirty="0" err="1" smtClean="0"/>
              <a:t>impuls</a:t>
            </a:r>
            <a:r>
              <a:rPr lang="en-US" sz="2800" dirty="0" smtClean="0"/>
              <a:t> </a:t>
            </a:r>
            <a:r>
              <a:rPr lang="en-US" sz="2800" dirty="0" err="1" smtClean="0"/>
              <a:t>sensori</a:t>
            </a:r>
            <a:r>
              <a:rPr lang="en-US" sz="2800" dirty="0" smtClean="0"/>
              <a:t> </a:t>
            </a:r>
            <a:r>
              <a:rPr lang="en-US" sz="2800" dirty="0" err="1" smtClean="0"/>
              <a:t>menuju</a:t>
            </a:r>
            <a:r>
              <a:rPr lang="en-US" sz="2800" dirty="0" smtClean="0"/>
              <a:t> </a:t>
            </a:r>
            <a:r>
              <a:rPr lang="en-US" sz="2800" dirty="0" err="1" smtClean="0"/>
              <a:t>medula</a:t>
            </a:r>
            <a:r>
              <a:rPr lang="en-US" sz="2800" dirty="0" smtClean="0"/>
              <a:t> </a:t>
            </a:r>
            <a:r>
              <a:rPr lang="en-US" sz="2800" dirty="0" err="1" smtClean="0"/>
              <a:t>spinalis</a:t>
            </a:r>
            <a:r>
              <a:rPr lang="en-US" sz="2800" dirty="0" smtClean="0"/>
              <a:t>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sakral</a:t>
            </a:r>
            <a:r>
              <a:rPr lang="en-US" sz="2800" dirty="0" smtClean="0"/>
              <a:t> → </a:t>
            </a:r>
            <a:r>
              <a:rPr lang="en-US" sz="2800" dirty="0" err="1" smtClean="0"/>
              <a:t>impuls</a:t>
            </a:r>
            <a:r>
              <a:rPr lang="en-US" sz="2800" dirty="0" smtClean="0"/>
              <a:t> </a:t>
            </a:r>
            <a:r>
              <a:rPr lang="en-US" sz="2800" dirty="0" err="1" smtClean="0"/>
              <a:t>motoris</a:t>
            </a:r>
            <a:r>
              <a:rPr lang="en-US" sz="2800" dirty="0" smtClean="0"/>
              <a:t> </a:t>
            </a:r>
            <a:r>
              <a:rPr lang="en-US" sz="2800" dirty="0" err="1" smtClean="0"/>
              <a:t>keluar</a:t>
            </a:r>
            <a:r>
              <a:rPr lang="en-US" sz="2800" dirty="0" smtClean="0"/>
              <a:t> </a:t>
            </a:r>
            <a:r>
              <a:rPr lang="en-US" sz="2800" dirty="0" err="1" smtClean="0"/>
              <a:t>menuju</a:t>
            </a:r>
            <a:r>
              <a:rPr lang="en-US" sz="2800" dirty="0" smtClean="0"/>
              <a:t> </a:t>
            </a:r>
            <a:r>
              <a:rPr lang="en-US" sz="2800" dirty="0" err="1" smtClean="0"/>
              <a:t>otot-otot</a:t>
            </a:r>
            <a:r>
              <a:rPr lang="en-US" sz="2800" dirty="0" smtClean="0"/>
              <a:t> </a:t>
            </a:r>
            <a:r>
              <a:rPr lang="en-US" sz="2800" dirty="0" err="1" smtClean="0"/>
              <a:t>polos</a:t>
            </a:r>
            <a:r>
              <a:rPr lang="en-US" sz="2800" dirty="0" smtClean="0"/>
              <a:t> colon </a:t>
            </a:r>
            <a:r>
              <a:rPr lang="en-US" sz="2800" dirty="0" err="1" smtClean="0"/>
              <a:t>decendens</a:t>
            </a:r>
            <a:r>
              <a:rPr lang="en-US" sz="2800" dirty="0" smtClean="0"/>
              <a:t>, colon sigmoid </a:t>
            </a:r>
            <a:r>
              <a:rPr lang="en-US" sz="2800" dirty="0" err="1" smtClean="0"/>
              <a:t>dan</a:t>
            </a:r>
            <a:r>
              <a:rPr lang="en-US" sz="2800" dirty="0" smtClean="0"/>
              <a:t> rectum → </a:t>
            </a:r>
            <a:r>
              <a:rPr lang="en-US" sz="2800" dirty="0" err="1" smtClean="0"/>
              <a:t>kontraksi</a:t>
            </a:r>
            <a:r>
              <a:rPr lang="en-US" sz="2800" dirty="0" smtClean="0"/>
              <a:t> </a:t>
            </a:r>
            <a:r>
              <a:rPr lang="en-US" sz="2800" dirty="0" err="1" smtClean="0"/>
              <a:t>otot</a:t>
            </a:r>
            <a:r>
              <a:rPr lang="en-US" sz="2800" dirty="0" smtClean="0"/>
              <a:t> </a:t>
            </a:r>
            <a:r>
              <a:rPr lang="en-US" sz="2800" dirty="0" err="1" smtClean="0"/>
              <a:t>mendorong</a:t>
            </a:r>
            <a:r>
              <a:rPr lang="en-US" sz="2800" dirty="0" smtClean="0"/>
              <a:t> feces </a:t>
            </a:r>
            <a:r>
              <a:rPr lang="en-US" sz="2800" dirty="0" err="1" smtClean="0"/>
              <a:t>ke</a:t>
            </a:r>
            <a:r>
              <a:rPr lang="en-US" sz="2800" dirty="0" smtClean="0"/>
              <a:t> </a:t>
            </a:r>
            <a:r>
              <a:rPr lang="en-US" sz="2800" dirty="0" err="1" smtClean="0"/>
              <a:t>luar</a:t>
            </a:r>
            <a:r>
              <a:rPr lang="en-US" sz="2800" dirty="0" smtClean="0"/>
              <a:t> </a:t>
            </a:r>
            <a:r>
              <a:rPr lang="en-US" sz="2800" dirty="0" err="1" smtClean="0"/>
              <a:t>tubuh</a:t>
            </a:r>
            <a:r>
              <a:rPr lang="en-US" sz="2800" dirty="0" smtClean="0"/>
              <a:t> → </a:t>
            </a:r>
            <a:r>
              <a:rPr lang="en-US" sz="2800" dirty="0" err="1" smtClean="0"/>
              <a:t>timbul</a:t>
            </a:r>
            <a:r>
              <a:rPr lang="en-US" sz="2800" dirty="0" smtClean="0"/>
              <a:t> rasa </a:t>
            </a:r>
            <a:r>
              <a:rPr lang="en-US" sz="2800" dirty="0" err="1" smtClean="0"/>
              <a:t>ingin</a:t>
            </a:r>
            <a:r>
              <a:rPr lang="en-US" sz="2800" dirty="0" smtClean="0"/>
              <a:t> BAB, </a:t>
            </a:r>
            <a:r>
              <a:rPr lang="en-US" sz="2800" dirty="0" err="1" smtClean="0"/>
              <a:t>disertai</a:t>
            </a:r>
            <a:r>
              <a:rPr lang="en-US" sz="2800" dirty="0" smtClean="0"/>
              <a:t> </a:t>
            </a:r>
            <a:r>
              <a:rPr lang="en-US" sz="2800" dirty="0" err="1" smtClean="0"/>
              <a:t>dengan</a:t>
            </a:r>
            <a:r>
              <a:rPr lang="en-US" sz="2800" dirty="0" smtClean="0"/>
              <a:t> </a:t>
            </a:r>
            <a:r>
              <a:rPr lang="en-US" sz="2800" dirty="0" err="1" smtClean="0"/>
              <a:t>terbukanya</a:t>
            </a:r>
            <a:r>
              <a:rPr lang="en-US" sz="2800" dirty="0" smtClean="0"/>
              <a:t> </a:t>
            </a:r>
            <a:r>
              <a:rPr lang="en-US" sz="2800" dirty="0" err="1" smtClean="0"/>
              <a:t>musculus</a:t>
            </a:r>
            <a:r>
              <a:rPr lang="en-US" sz="2800" dirty="0" smtClean="0"/>
              <a:t> </a:t>
            </a:r>
            <a:r>
              <a:rPr lang="en-US" sz="2800" dirty="0" err="1" smtClean="0"/>
              <a:t>sphinchter</a:t>
            </a:r>
            <a:r>
              <a:rPr lang="en-US" sz="2800" dirty="0" smtClean="0"/>
              <a:t> </a:t>
            </a:r>
            <a:r>
              <a:rPr lang="en-US" sz="2800" dirty="0" err="1" smtClean="0"/>
              <a:t>ani</a:t>
            </a:r>
            <a:r>
              <a:rPr lang="en-US" sz="2800" dirty="0" smtClean="0"/>
              <a:t> </a:t>
            </a:r>
            <a:r>
              <a:rPr lang="en-US" sz="2800" dirty="0" err="1" smtClean="0"/>
              <a:t>interna</a:t>
            </a:r>
            <a:r>
              <a:rPr lang="en-US" sz="2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4378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152400"/>
            <a:ext cx="3733800" cy="2971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noAutofit/>
          </a:bodyPr>
          <a:lstStyle/>
          <a:p>
            <a:pPr algn="just"/>
            <a:endParaRPr lang="en-US" sz="2800" dirty="0" smtClean="0"/>
          </a:p>
          <a:p>
            <a:pPr algn="just"/>
            <a:endParaRPr lang="en-US" sz="2800" dirty="0" smtClean="0"/>
          </a:p>
          <a:p>
            <a:pPr algn="just"/>
            <a:endParaRPr lang="en-US" sz="2800" dirty="0" smtClean="0"/>
          </a:p>
          <a:p>
            <a:pPr algn="just"/>
            <a:endParaRPr lang="en-US" sz="2400" dirty="0" smtClean="0"/>
          </a:p>
          <a:p>
            <a:pPr marL="0" indent="0">
              <a:buNone/>
            </a:pP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m.s</a:t>
            </a:r>
            <a:r>
              <a:rPr lang="en-US" sz="2400" dirty="0" smtClean="0"/>
              <a:t>. </a:t>
            </a:r>
            <a:r>
              <a:rPr lang="en-US" sz="2400" dirty="0" err="1" smtClean="0"/>
              <a:t>ani</a:t>
            </a:r>
            <a:r>
              <a:rPr lang="en-US" sz="2400" dirty="0" smtClean="0"/>
              <a:t> </a:t>
            </a:r>
            <a:r>
              <a:rPr lang="en-US" sz="2400" dirty="0" err="1" smtClean="0"/>
              <a:t>externa</a:t>
            </a:r>
            <a:r>
              <a:rPr lang="en-US" sz="2400" dirty="0" smtClean="0"/>
              <a:t> </a:t>
            </a:r>
            <a:r>
              <a:rPr lang="en-US" sz="2400" dirty="0" err="1" smtClean="0"/>
              <a:t>dibuka</a:t>
            </a:r>
            <a:r>
              <a:rPr lang="en-US" sz="2400" dirty="0" smtClean="0"/>
              <a:t> (</a:t>
            </a:r>
            <a:r>
              <a:rPr lang="en-US" sz="2400" dirty="0" err="1" smtClean="0"/>
              <a:t>relaksasi</a:t>
            </a:r>
            <a:r>
              <a:rPr lang="en-US" sz="2400" dirty="0" smtClean="0"/>
              <a:t>)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sadar</a:t>
            </a:r>
            <a:r>
              <a:rPr lang="en-US" sz="2400" dirty="0" smtClean="0"/>
              <a:t> → </a:t>
            </a:r>
            <a:r>
              <a:rPr lang="en-US" sz="2400" dirty="0" err="1" smtClean="0"/>
              <a:t>terjadi</a:t>
            </a:r>
            <a:r>
              <a:rPr lang="en-US" sz="2400" dirty="0" smtClean="0"/>
              <a:t> BAB</a:t>
            </a:r>
          </a:p>
          <a:p>
            <a:pPr marL="0" indent="0">
              <a:buNone/>
            </a:pP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m.s</a:t>
            </a:r>
            <a:r>
              <a:rPr lang="en-US" sz="2400" dirty="0" smtClean="0"/>
              <a:t>. </a:t>
            </a:r>
            <a:r>
              <a:rPr lang="en-US" sz="2400" dirty="0" err="1" smtClean="0"/>
              <a:t>ani</a:t>
            </a:r>
            <a:r>
              <a:rPr lang="en-US" sz="2400" dirty="0" smtClean="0"/>
              <a:t> </a:t>
            </a:r>
            <a:r>
              <a:rPr lang="en-US" sz="2400" dirty="0" err="1" smtClean="0"/>
              <a:t>externa</a:t>
            </a:r>
            <a:r>
              <a:rPr lang="en-US" sz="2400" dirty="0" smtClean="0"/>
              <a:t> </a:t>
            </a:r>
            <a:r>
              <a:rPr lang="en-US" sz="2400" dirty="0" err="1" smtClean="0"/>
              <a:t>ditutup</a:t>
            </a:r>
            <a:r>
              <a:rPr lang="en-US" sz="2400" dirty="0" smtClean="0"/>
              <a:t> (</a:t>
            </a:r>
            <a:r>
              <a:rPr lang="en-US" sz="2400" dirty="0" err="1" smtClean="0"/>
              <a:t>kontraksi</a:t>
            </a:r>
            <a:r>
              <a:rPr lang="en-US" sz="2400" dirty="0" smtClean="0"/>
              <a:t>)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sadar</a:t>
            </a:r>
            <a:r>
              <a:rPr lang="en-US" sz="2400" dirty="0" smtClean="0"/>
              <a:t> → </a:t>
            </a:r>
            <a:r>
              <a:rPr lang="en-US" sz="2400" dirty="0" err="1" smtClean="0"/>
              <a:t>defekasi</a:t>
            </a:r>
            <a:r>
              <a:rPr lang="en-US" sz="2400" dirty="0" smtClean="0"/>
              <a:t> </a:t>
            </a:r>
            <a:r>
              <a:rPr lang="en-US" sz="2400" dirty="0" err="1" smtClean="0"/>
              <a:t>ditunda</a:t>
            </a:r>
            <a:r>
              <a:rPr lang="en-US" sz="2400" dirty="0" smtClean="0"/>
              <a:t> </a:t>
            </a:r>
          </a:p>
          <a:p>
            <a:pPr algn="just"/>
            <a:endParaRPr lang="en-US" sz="2800" dirty="0" smtClean="0"/>
          </a:p>
          <a:p>
            <a:pPr algn="just"/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algn="just"/>
            <a:endParaRPr lang="en-US" sz="2800" dirty="0"/>
          </a:p>
        </p:txBody>
      </p:sp>
      <p:sp>
        <p:nvSpPr>
          <p:cNvPr id="5" name="Content Placeholder 3"/>
          <p:cNvSpPr txBox="1">
            <a:spLocks/>
          </p:cNvSpPr>
          <p:nvPr/>
        </p:nvSpPr>
        <p:spPr>
          <a:xfrm>
            <a:off x="4191000" y="304800"/>
            <a:ext cx="4648200" cy="2819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lvl="0" algn="just">
              <a:spcBef>
                <a:spcPct val="20000"/>
              </a:spcBef>
            </a:pPr>
            <a:endParaRPr lang="en-US" sz="2800" dirty="0" smtClean="0"/>
          </a:p>
          <a:p>
            <a:pPr lvl="0">
              <a:spcBef>
                <a:spcPct val="20000"/>
              </a:spcBef>
            </a:pPr>
            <a:r>
              <a:rPr lang="en-US" sz="2400" dirty="0" smtClean="0"/>
              <a:t>BAB </a:t>
            </a:r>
            <a:r>
              <a:rPr lang="en-US" sz="2400" dirty="0" err="1" smtClean="0"/>
              <a:t>dimulai</a:t>
            </a:r>
            <a:r>
              <a:rPr lang="en-US" sz="2400" dirty="0" smtClean="0"/>
              <a:t> </a:t>
            </a:r>
            <a:r>
              <a:rPr lang="en-US" sz="2400" dirty="0" err="1" smtClean="0"/>
              <a:t>bila</a:t>
            </a:r>
            <a:r>
              <a:rPr lang="en-US" sz="2400" dirty="0" smtClean="0"/>
              <a:t> </a:t>
            </a:r>
            <a:r>
              <a:rPr lang="en-US" sz="2400" dirty="0" err="1" smtClean="0"/>
              <a:t>otot-otot</a:t>
            </a:r>
            <a:r>
              <a:rPr lang="en-US" sz="2400" dirty="0" smtClean="0"/>
              <a:t> </a:t>
            </a:r>
            <a:r>
              <a:rPr lang="en-US" sz="2400" dirty="0" err="1" smtClean="0"/>
              <a:t>diafragma</a:t>
            </a:r>
            <a:r>
              <a:rPr lang="en-US" sz="2400" dirty="0" smtClean="0"/>
              <a:t> </a:t>
            </a:r>
            <a:r>
              <a:rPr lang="en-US" sz="2400" dirty="0" err="1" smtClean="0"/>
              <a:t>berkontraksi</a:t>
            </a:r>
            <a:r>
              <a:rPr lang="en-US" sz="2400" dirty="0" smtClean="0"/>
              <a:t> (</a:t>
            </a:r>
            <a:r>
              <a:rPr lang="en-US" sz="2400" dirty="0" err="1" smtClean="0"/>
              <a:t>inspirasi</a:t>
            </a:r>
            <a:r>
              <a:rPr lang="en-US" sz="2400" dirty="0" smtClean="0"/>
              <a:t>) → </a:t>
            </a:r>
            <a:r>
              <a:rPr lang="en-US" sz="2400" dirty="0" err="1" smtClean="0"/>
              <a:t>otot-otot</a:t>
            </a:r>
            <a:r>
              <a:rPr lang="en-US" sz="2400" dirty="0" smtClean="0"/>
              <a:t> </a:t>
            </a:r>
            <a:r>
              <a:rPr lang="en-US" sz="2400" dirty="0" err="1" smtClean="0"/>
              <a:t>dinding</a:t>
            </a:r>
            <a:r>
              <a:rPr lang="en-US" sz="2400" dirty="0" smtClean="0"/>
              <a:t> </a:t>
            </a:r>
            <a:r>
              <a:rPr lang="en-US" sz="2400" dirty="0" err="1" smtClean="0"/>
              <a:t>perut</a:t>
            </a:r>
            <a:r>
              <a:rPr lang="en-US" sz="2400" dirty="0" smtClean="0"/>
              <a:t> </a:t>
            </a:r>
            <a:r>
              <a:rPr lang="en-US" sz="2400" dirty="0" err="1" smtClean="0"/>
              <a:t>berkontraksi</a:t>
            </a:r>
            <a:r>
              <a:rPr lang="en-US" sz="2400" dirty="0" smtClean="0"/>
              <a:t> </a:t>
            </a:r>
            <a:r>
              <a:rPr lang="en-US" sz="2400" dirty="0" err="1" smtClean="0"/>
              <a:t>secara</a:t>
            </a:r>
            <a:r>
              <a:rPr lang="en-US" sz="2400" dirty="0" smtClean="0"/>
              <a:t> </a:t>
            </a:r>
            <a:r>
              <a:rPr lang="en-US" sz="2400" dirty="0" err="1" smtClean="0"/>
              <a:t>sadar</a:t>
            </a:r>
            <a:r>
              <a:rPr lang="en-US" sz="2400" dirty="0" smtClean="0"/>
              <a:t> → glottis </a:t>
            </a:r>
            <a:r>
              <a:rPr lang="en-US" sz="2400" dirty="0" err="1" smtClean="0"/>
              <a:t>pada</a:t>
            </a:r>
            <a:r>
              <a:rPr lang="en-US" sz="2400" dirty="0" smtClean="0"/>
              <a:t> larynx </a:t>
            </a:r>
            <a:r>
              <a:rPr lang="en-US" sz="2400" dirty="0" err="1" smtClean="0"/>
              <a:t>ditutup</a:t>
            </a:r>
            <a:r>
              <a:rPr lang="en-US" sz="2400" dirty="0" smtClean="0"/>
              <a:t> (</a:t>
            </a:r>
            <a:r>
              <a:rPr lang="en-US" sz="2400" dirty="0" err="1" smtClean="0"/>
              <a:t>mengejan</a:t>
            </a:r>
            <a:r>
              <a:rPr lang="en-US" sz="2400" dirty="0" smtClean="0"/>
              <a:t>) → </a:t>
            </a:r>
            <a:r>
              <a:rPr lang="en-US" sz="2400" dirty="0" err="1" smtClean="0"/>
              <a:t>tekanan</a:t>
            </a:r>
            <a:r>
              <a:rPr lang="en-US" sz="2400" dirty="0" smtClean="0"/>
              <a:t> </a:t>
            </a:r>
            <a:r>
              <a:rPr lang="en-US" sz="2400" dirty="0" err="1" smtClean="0"/>
              <a:t>dalam</a:t>
            </a:r>
            <a:r>
              <a:rPr lang="en-US" sz="2400" dirty="0" smtClean="0"/>
              <a:t> </a:t>
            </a:r>
            <a:r>
              <a:rPr lang="en-US" sz="2400" dirty="0" err="1" smtClean="0"/>
              <a:t>rongga</a:t>
            </a:r>
            <a:r>
              <a:rPr lang="en-US" sz="2400" dirty="0" smtClean="0"/>
              <a:t> </a:t>
            </a:r>
            <a:r>
              <a:rPr lang="en-US" sz="2400" dirty="0" err="1" smtClean="0"/>
              <a:t>perut</a:t>
            </a:r>
            <a:r>
              <a:rPr lang="en-US" sz="2400" dirty="0" smtClean="0"/>
              <a:t> </a:t>
            </a:r>
            <a:r>
              <a:rPr lang="en-US" sz="2400" dirty="0" err="1" smtClean="0"/>
              <a:t>meningkat</a:t>
            </a:r>
            <a:r>
              <a:rPr lang="en-US" sz="2400" dirty="0" smtClean="0"/>
              <a:t>.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Content Placeholder 3"/>
          <p:cNvSpPr txBox="1">
            <a:spLocks/>
          </p:cNvSpPr>
          <p:nvPr/>
        </p:nvSpPr>
        <p:spPr>
          <a:xfrm>
            <a:off x="304800" y="3352800"/>
            <a:ext cx="7848600" cy="19812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 smtClean="0"/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 smtClean="0"/>
          </a:p>
          <a:p>
            <a:pPr marR="0" lvl="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400" dirty="0" smtClean="0"/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dirty="0" err="1" smtClean="0"/>
              <a:t>Bayi</a:t>
            </a:r>
            <a:r>
              <a:rPr lang="en-US" sz="2400" dirty="0" smtClean="0"/>
              <a:t> </a:t>
            </a:r>
            <a:r>
              <a:rPr lang="en-US" sz="2400" dirty="0" err="1" smtClean="0"/>
              <a:t>belum</a:t>
            </a:r>
            <a:r>
              <a:rPr lang="en-US" sz="2400" dirty="0" smtClean="0"/>
              <a:t> </a:t>
            </a:r>
            <a:r>
              <a:rPr lang="en-US" sz="2400" dirty="0" err="1" smtClean="0"/>
              <a:t>bisa</a:t>
            </a:r>
            <a:r>
              <a:rPr lang="en-US" sz="2400" dirty="0" smtClean="0"/>
              <a:t> </a:t>
            </a:r>
            <a:r>
              <a:rPr lang="en-US" sz="2400" dirty="0" err="1" smtClean="0"/>
              <a:t>menguasai</a:t>
            </a:r>
            <a:r>
              <a:rPr lang="en-US" sz="2400" dirty="0" smtClean="0"/>
              <a:t> </a:t>
            </a:r>
            <a:r>
              <a:rPr lang="en-US" sz="2400" dirty="0" err="1" smtClean="0"/>
              <a:t>m.s</a:t>
            </a:r>
            <a:r>
              <a:rPr lang="en-US" sz="2400" dirty="0" smtClean="0"/>
              <a:t>. </a:t>
            </a:r>
            <a:r>
              <a:rPr lang="en-US" sz="2400" dirty="0" err="1" smtClean="0"/>
              <a:t>ani</a:t>
            </a:r>
            <a:r>
              <a:rPr lang="en-US" sz="2400" dirty="0" smtClean="0"/>
              <a:t> </a:t>
            </a:r>
            <a:r>
              <a:rPr lang="en-US" sz="2400" dirty="0" err="1" smtClean="0"/>
              <a:t>externa</a:t>
            </a:r>
            <a:r>
              <a:rPr lang="en-US" sz="2400" dirty="0" smtClean="0"/>
              <a:t> </a:t>
            </a:r>
            <a:r>
              <a:rPr lang="en-US" sz="2400" dirty="0" err="1" smtClean="0"/>
              <a:t>sehingga</a:t>
            </a:r>
            <a:r>
              <a:rPr lang="en-US" sz="2400" dirty="0" smtClean="0"/>
              <a:t> BAB </a:t>
            </a:r>
            <a:r>
              <a:rPr lang="en-US" sz="2400" dirty="0" err="1" smtClean="0"/>
              <a:t>kapan</a:t>
            </a:r>
            <a:r>
              <a:rPr lang="en-US" sz="2400" dirty="0" smtClean="0"/>
              <a:t> </a:t>
            </a:r>
            <a:r>
              <a:rPr lang="en-US" sz="2400" dirty="0" err="1" smtClean="0"/>
              <a:t>saja</a:t>
            </a:r>
            <a:r>
              <a:rPr lang="en-US" sz="2400" dirty="0" smtClean="0"/>
              <a:t> </a:t>
            </a:r>
            <a:r>
              <a:rPr lang="en-US" sz="2400" dirty="0" err="1" smtClean="0"/>
              <a:t>bila</a:t>
            </a:r>
            <a:r>
              <a:rPr lang="en-US" sz="2400" dirty="0" smtClean="0"/>
              <a:t> colon </a:t>
            </a:r>
            <a:r>
              <a:rPr lang="en-US" sz="2400" dirty="0" err="1" smtClean="0"/>
              <a:t>sigmoideus</a:t>
            </a:r>
            <a:r>
              <a:rPr lang="en-US" sz="2400" dirty="0" smtClean="0"/>
              <a:t> </a:t>
            </a:r>
            <a:r>
              <a:rPr lang="en-US" sz="2400" dirty="0" err="1" smtClean="0"/>
              <a:t>berkontraksi</a:t>
            </a:r>
            <a:r>
              <a:rPr lang="en-US" sz="2400" dirty="0" smtClean="0"/>
              <a:t> (</a:t>
            </a:r>
            <a:r>
              <a:rPr lang="en-US" sz="2400" dirty="0" err="1" smtClean="0"/>
              <a:t>peristaltik</a:t>
            </a:r>
            <a:r>
              <a:rPr lang="en-US" sz="2400" dirty="0" smtClean="0"/>
              <a:t>)</a:t>
            </a:r>
          </a:p>
          <a:p>
            <a:pPr marR="0" lvl="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Orang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tua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sering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mengalami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kerusakan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syaraf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yang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menguasai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m. s.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externa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sehingga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sama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seperti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sz="2400" b="0" i="0" u="none" strike="noStrike" kern="1200" cap="none" spc="0" normalizeH="0" noProof="0" dirty="0" err="1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bayi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4209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5000" y="274638"/>
            <a:ext cx="6400800" cy="1143000"/>
          </a:xfrm>
        </p:spPr>
        <p:txBody>
          <a:bodyPr>
            <a:normAutofit/>
          </a:bodyPr>
          <a:lstStyle/>
          <a:p>
            <a:pPr algn="r"/>
            <a:r>
              <a:rPr lang="en-US" sz="5400" b="1" dirty="0" smtClean="0">
                <a:solidFill>
                  <a:srgbClr val="C00000"/>
                </a:solidFill>
              </a:rPr>
              <a:t>LAPAR ??</a:t>
            </a:r>
            <a:endParaRPr lang="en-US" sz="5400" b="1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4800" y="2133600"/>
            <a:ext cx="7660005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152400"/>
            <a:ext cx="32766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44498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0" y="2819400"/>
            <a:ext cx="3429000" cy="403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8229600" cy="58674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hypotalamus</a:t>
            </a:r>
            <a:r>
              <a:rPr lang="en-US" dirty="0" smtClean="0"/>
              <a:t> </a:t>
            </a:r>
            <a:r>
              <a:rPr lang="en-US" dirty="0" err="1" smtClean="0"/>
              <a:t>terdapat</a:t>
            </a:r>
            <a:r>
              <a:rPr lang="en-US" dirty="0" smtClean="0"/>
              <a:t> 2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“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” (feeding center) </a:t>
            </a:r>
            <a:r>
              <a:rPr lang="en-US" dirty="0" err="1" smtClean="0"/>
              <a:t>dan</a:t>
            </a:r>
            <a:r>
              <a:rPr lang="en-US" dirty="0" smtClean="0"/>
              <a:t> “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kenyang</a:t>
            </a:r>
            <a:r>
              <a:rPr lang="en-US" dirty="0" smtClean="0"/>
              <a:t>” (</a:t>
            </a:r>
            <a:r>
              <a:rPr lang="en-US" dirty="0" err="1" smtClean="0"/>
              <a:t>satiaty</a:t>
            </a:r>
            <a:r>
              <a:rPr lang="en-US" dirty="0" smtClean="0"/>
              <a:t> center)</a:t>
            </a:r>
          </a:p>
          <a:p>
            <a:pPr>
              <a:buNone/>
            </a:pPr>
            <a:r>
              <a:rPr lang="en-US" b="1" dirty="0" err="1" smtClean="0"/>
              <a:t>Teori</a:t>
            </a:r>
            <a:r>
              <a:rPr lang="en-US" b="1" dirty="0" smtClean="0"/>
              <a:t> rasa </a:t>
            </a:r>
            <a:r>
              <a:rPr lang="en-US" b="1" dirty="0" err="1" smtClean="0"/>
              <a:t>lapar</a:t>
            </a:r>
            <a:r>
              <a:rPr lang="en-US" b="1" dirty="0" smtClean="0"/>
              <a:t>:</a:t>
            </a:r>
          </a:p>
          <a:p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glukostatik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  <a:r>
              <a:rPr lang="en-US" dirty="0" err="1" smtClean="0"/>
              <a:t>glukosa</a:t>
            </a:r>
            <a:r>
              <a:rPr lang="en-US" dirty="0" smtClean="0"/>
              <a:t> </a:t>
            </a:r>
            <a:r>
              <a:rPr lang="en-US" dirty="0" err="1" smtClean="0"/>
              <a:t>cukup</a:t>
            </a:r>
            <a:r>
              <a:rPr lang="en-US" dirty="0" smtClean="0"/>
              <a:t> </a:t>
            </a:r>
            <a:r>
              <a:rPr lang="en-US" dirty="0" err="1" smtClean="0"/>
              <a:t>tinggi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 </a:t>
            </a:r>
            <a:r>
              <a:rPr lang="en-US" dirty="0" err="1" smtClean="0"/>
              <a:t>ditekan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kenyang</a:t>
            </a:r>
            <a:r>
              <a:rPr lang="en-US" dirty="0" smtClean="0"/>
              <a:t> </a:t>
            </a:r>
            <a:r>
              <a:rPr lang="en-US" dirty="0" err="1" smtClean="0"/>
              <a:t>dipacu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merasa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Teori</a:t>
            </a:r>
            <a:r>
              <a:rPr lang="en-US" b="1" dirty="0" smtClean="0"/>
              <a:t> </a:t>
            </a:r>
            <a:r>
              <a:rPr lang="en-US" b="1" dirty="0" err="1" smtClean="0"/>
              <a:t>lipostatik</a:t>
            </a:r>
            <a:endParaRPr lang="en-US" b="1" dirty="0" smtClean="0"/>
          </a:p>
          <a:p>
            <a:pPr marL="0" indent="0">
              <a:buNone/>
            </a:pPr>
            <a:r>
              <a:rPr lang="en-US" dirty="0" err="1" smtClean="0"/>
              <a:t>Bila</a:t>
            </a:r>
            <a:r>
              <a:rPr lang="en-US" dirty="0" smtClean="0"/>
              <a:t> </a:t>
            </a:r>
            <a:r>
              <a:rPr lang="en-US" dirty="0" err="1" smtClean="0"/>
              <a:t>kadar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sel-sel</a:t>
            </a:r>
            <a:r>
              <a:rPr lang="en-US" dirty="0" smtClean="0"/>
              <a:t> </a:t>
            </a:r>
            <a:r>
              <a:rPr lang="en-US" dirty="0" err="1" smtClean="0"/>
              <a:t>lemak</a:t>
            </a:r>
            <a:r>
              <a:rPr lang="en-US" dirty="0" smtClean="0"/>
              <a:t> </a:t>
            </a:r>
            <a:r>
              <a:rPr lang="en-US" dirty="0" err="1" smtClean="0"/>
              <a:t>menurun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pusat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dipacu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terasa</a:t>
            </a:r>
            <a:r>
              <a:rPr lang="en-US" dirty="0" smtClean="0"/>
              <a:t> </a:t>
            </a:r>
            <a:r>
              <a:rPr lang="en-US" dirty="0" err="1" smtClean="0"/>
              <a:t>lapar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256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981200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4572000" cy="5867400"/>
          </a:xfrm>
        </p:spPr>
        <p:txBody>
          <a:bodyPr>
            <a:normAutofit/>
          </a:bodyPr>
          <a:lstStyle/>
          <a:p>
            <a:pPr algn="l"/>
            <a:r>
              <a:rPr lang="en-US" sz="4800" b="1" dirty="0" smtClean="0">
                <a:solidFill>
                  <a:schemeClr val="accent3">
                    <a:lumMod val="75000"/>
                  </a:schemeClr>
                </a:solidFill>
              </a:rPr>
              <a:t>HAUS</a:t>
            </a: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err="1" smtClean="0"/>
              <a:t>Haus</a:t>
            </a:r>
            <a:r>
              <a:rPr lang="en-US" sz="2800" dirty="0" smtClean="0"/>
              <a:t> </a:t>
            </a:r>
            <a:r>
              <a:rPr lang="en-US" sz="2800" dirty="0" err="1" smtClean="0"/>
              <a:t>terjadi</a:t>
            </a:r>
            <a:r>
              <a:rPr lang="en-US" sz="2800" dirty="0" smtClean="0"/>
              <a:t> </a:t>
            </a:r>
            <a:r>
              <a:rPr lang="en-US" sz="2800" dirty="0" err="1" smtClean="0"/>
              <a:t>jika</a:t>
            </a:r>
            <a:r>
              <a:rPr lang="en-US" sz="2800" dirty="0" smtClean="0"/>
              <a:t> </a:t>
            </a:r>
            <a:r>
              <a:rPr lang="en-US" sz="2800" dirty="0" err="1" smtClean="0"/>
              <a:t>cairan</a:t>
            </a:r>
            <a:r>
              <a:rPr lang="en-US" sz="2800" dirty="0" smtClean="0"/>
              <a:t> </a:t>
            </a:r>
            <a:r>
              <a:rPr lang="en-US" sz="2800" dirty="0" err="1" smtClean="0"/>
              <a:t>tubuh</a:t>
            </a:r>
            <a:r>
              <a:rPr lang="en-US" sz="2800" dirty="0" smtClean="0"/>
              <a:t> </a:t>
            </a:r>
            <a:r>
              <a:rPr lang="en-US" sz="2800" dirty="0" err="1" smtClean="0"/>
              <a:t>kental</a:t>
            </a:r>
            <a:r>
              <a:rPr lang="en-US" sz="2800" dirty="0" smtClean="0"/>
              <a:t>. </a:t>
            </a:r>
            <a:r>
              <a:rPr lang="en-US" sz="2800" dirty="0" err="1" smtClean="0"/>
              <a:t>Osmoreseptor</a:t>
            </a:r>
            <a:r>
              <a:rPr lang="en-US" sz="2800" dirty="0" smtClean="0"/>
              <a:t> </a:t>
            </a:r>
            <a:r>
              <a:rPr lang="en-US" sz="2800" dirty="0" err="1" smtClean="0"/>
              <a:t>pada</a:t>
            </a:r>
            <a:r>
              <a:rPr lang="en-US" sz="2800" dirty="0" smtClean="0"/>
              <a:t> </a:t>
            </a:r>
            <a:r>
              <a:rPr lang="en-US" sz="2800" dirty="0" err="1" smtClean="0"/>
              <a:t>hypotalamus</a:t>
            </a:r>
            <a:r>
              <a:rPr lang="en-US" sz="2800" dirty="0" smtClean="0"/>
              <a:t> </a:t>
            </a:r>
            <a:r>
              <a:rPr lang="en-US" sz="2800" dirty="0" err="1" smtClean="0"/>
              <a:t>terangsang</a:t>
            </a:r>
            <a:r>
              <a:rPr lang="en-US" sz="2800" dirty="0" smtClean="0"/>
              <a:t>.</a:t>
            </a:r>
            <a:br>
              <a:rPr lang="en-US" sz="2800" dirty="0" smtClean="0"/>
            </a:br>
            <a:r>
              <a:rPr lang="en-US" sz="2800" dirty="0" err="1" smtClean="0"/>
              <a:t>Bila</a:t>
            </a:r>
            <a:r>
              <a:rPr lang="en-US" sz="2800" dirty="0" smtClean="0"/>
              <a:t> volume </a:t>
            </a:r>
            <a:r>
              <a:rPr lang="en-US" sz="2800" dirty="0" err="1" smtClean="0"/>
              <a:t>cairan</a:t>
            </a:r>
            <a:r>
              <a:rPr lang="en-US" sz="2800" dirty="0" smtClean="0"/>
              <a:t> </a:t>
            </a:r>
            <a:r>
              <a:rPr lang="en-US" sz="2800" dirty="0" err="1" smtClean="0"/>
              <a:t>extraseluler</a:t>
            </a:r>
            <a:r>
              <a:rPr lang="en-US" sz="2800" dirty="0" smtClean="0"/>
              <a:t> </a:t>
            </a:r>
            <a:r>
              <a:rPr lang="en-US" sz="2800" dirty="0" err="1" smtClean="0"/>
              <a:t>menurun</a:t>
            </a:r>
            <a:r>
              <a:rPr lang="en-US" sz="2800" dirty="0" smtClean="0"/>
              <a:t> →</a:t>
            </a:r>
            <a:r>
              <a:rPr lang="en-US" sz="2800" dirty="0" err="1" smtClean="0"/>
              <a:t>renin</a:t>
            </a:r>
            <a:r>
              <a:rPr lang="en-US" sz="2800" dirty="0" smtClean="0"/>
              <a:t> </a:t>
            </a:r>
            <a:r>
              <a:rPr lang="en-US" sz="2800" dirty="0" err="1" smtClean="0"/>
              <a:t>akan</a:t>
            </a:r>
            <a:r>
              <a:rPr lang="en-US" sz="2800" dirty="0" smtClean="0"/>
              <a:t> </a:t>
            </a:r>
            <a:r>
              <a:rPr lang="en-US" sz="2800" dirty="0" err="1" smtClean="0"/>
              <a:t>disekresiklan</a:t>
            </a:r>
            <a:r>
              <a:rPr lang="en-US" sz="2800" dirty="0" smtClean="0"/>
              <a:t> </a:t>
            </a:r>
            <a:r>
              <a:rPr lang="en-US" sz="2800" dirty="0" err="1" smtClean="0"/>
              <a:t>ginjal</a:t>
            </a:r>
            <a:r>
              <a:rPr lang="en-US" sz="2800" dirty="0" smtClean="0"/>
              <a:t> → </a:t>
            </a:r>
            <a:r>
              <a:rPr lang="en-US" sz="2800" dirty="0" err="1" smtClean="0"/>
              <a:t>kadar</a:t>
            </a:r>
            <a:r>
              <a:rPr lang="en-US" sz="2800" dirty="0" smtClean="0"/>
              <a:t> </a:t>
            </a:r>
            <a:r>
              <a:rPr lang="en-US" sz="2800" dirty="0" err="1" smtClean="0"/>
              <a:t>angiotensin</a:t>
            </a:r>
            <a:r>
              <a:rPr lang="en-US" sz="2800" dirty="0" smtClean="0"/>
              <a:t> II </a:t>
            </a:r>
            <a:r>
              <a:rPr lang="en-US" sz="2800" dirty="0" err="1" smtClean="0"/>
              <a:t>meningkat</a:t>
            </a:r>
            <a:r>
              <a:rPr lang="en-US" sz="2800" dirty="0" smtClean="0"/>
              <a:t> → </a:t>
            </a:r>
            <a:r>
              <a:rPr lang="en-US" sz="2800" dirty="0" err="1" smtClean="0"/>
              <a:t>bagian</a:t>
            </a:r>
            <a:r>
              <a:rPr lang="en-US" sz="2800" dirty="0" smtClean="0"/>
              <a:t> </a:t>
            </a:r>
            <a:r>
              <a:rPr lang="en-US" sz="2800" dirty="0" err="1" smtClean="0"/>
              <a:t>tertentu</a:t>
            </a:r>
            <a:r>
              <a:rPr lang="en-US" sz="2800" dirty="0" smtClean="0"/>
              <a:t> </a:t>
            </a:r>
            <a:r>
              <a:rPr lang="en-US" sz="2800" dirty="0" err="1" smtClean="0"/>
              <a:t>dienchepalon</a:t>
            </a:r>
            <a:r>
              <a:rPr lang="en-US" sz="2800" dirty="0" smtClean="0"/>
              <a:t> </a:t>
            </a:r>
            <a:r>
              <a:rPr lang="en-US" sz="2800" dirty="0" err="1" smtClean="0"/>
              <a:t>terangsang</a:t>
            </a:r>
            <a:r>
              <a:rPr lang="en-US" sz="2800" dirty="0" smtClean="0"/>
              <a:t> → </a:t>
            </a:r>
            <a:r>
              <a:rPr lang="en-US" sz="2800" dirty="0" err="1" smtClean="0"/>
              <a:t>terasa</a:t>
            </a:r>
            <a:r>
              <a:rPr lang="en-US" sz="2800" dirty="0" smtClean="0"/>
              <a:t> </a:t>
            </a:r>
            <a:r>
              <a:rPr lang="en-US" sz="2800" dirty="0" err="1" smtClean="0"/>
              <a:t>haus</a:t>
            </a:r>
            <a:endParaRPr lang="en-US" sz="2800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867400" y="3124200"/>
            <a:ext cx="310388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4000" y="457200"/>
            <a:ext cx="2057400" cy="2589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218933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1135</TotalTime>
  <Words>3921</Words>
  <Application>Microsoft Office PowerPoint</Application>
  <PresentationFormat>On-screen Show (4:3)</PresentationFormat>
  <Paragraphs>624</Paragraphs>
  <Slides>79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79</vt:i4>
      </vt:variant>
    </vt:vector>
  </HeadingPairs>
  <TitlesOfParts>
    <vt:vector size="80" baseType="lpstr">
      <vt:lpstr>Office Theme</vt:lpstr>
      <vt:lpstr>PowerPoint Presentation</vt:lpstr>
      <vt:lpstr>PowerPoint Presentation</vt:lpstr>
      <vt:lpstr>PowerPoint Presentation</vt:lpstr>
      <vt:lpstr>Sistem Pencernaan Makanan</vt:lpstr>
      <vt:lpstr>PowerPoint Presentation</vt:lpstr>
      <vt:lpstr>PowerPoint Presentation</vt:lpstr>
      <vt:lpstr>PowerPoint Presentation</vt:lpstr>
      <vt:lpstr>PowerPoint Presentation</vt:lpstr>
      <vt:lpstr>RONGGA MULUT (Merupakan pintu masuk ke saluran cerna) </vt:lpstr>
      <vt:lpstr>Pencernaan di dalam Rongga Mulut</vt:lpstr>
      <vt:lpstr>The Oral Cavity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Lidah dapat membedakan sensasi rasa (asin, asam, manis, pahit dan umami)</vt:lpstr>
      <vt:lpstr>PowerPoint Presentation</vt:lpstr>
      <vt:lpstr>RASA UMAMI</vt:lpstr>
      <vt:lpstr>PowerPoint Presentation</vt:lpstr>
      <vt:lpstr>Kelenjar ludah (Fungsi :  menghasilkan saliva/air liur, yaitu sekresi yang berkaitan dgn mulut terutama dihasilkan oleh 3 pasang kelenjar liur utama)</vt:lpstr>
      <vt:lpstr>Oesophagus</vt:lpstr>
      <vt:lpstr>Fungsi Oesophagus</vt:lpstr>
      <vt:lpstr>Proses Menelan</vt:lpstr>
      <vt:lpstr>Struktur Mikroskopis Saluran Cerna 4 lapisan jaringan  utama saluran cerna, yaitu :</vt:lpstr>
      <vt:lpstr>PowerPoint Presentation</vt:lpstr>
      <vt:lpstr>PowerPoint Presentation</vt:lpstr>
      <vt:lpstr>PowerPoint Presentation</vt:lpstr>
      <vt:lpstr>Lambung</vt:lpstr>
      <vt:lpstr>LAMBUNG</vt:lpstr>
      <vt:lpstr>PowerPoint Presentation</vt:lpstr>
      <vt:lpstr>Struktur Mikroskopis Lambung</vt:lpstr>
      <vt:lpstr>PowerPoint Presentation</vt:lpstr>
      <vt:lpstr>Proses Pengaktifan Pepsinogen menjadi Pepsin</vt:lpstr>
      <vt:lpstr>Hati (Hepar)</vt:lpstr>
      <vt:lpstr>Fungsi hati antara lain, yaitu :</vt:lpstr>
      <vt:lpstr>Hati disuplai oleh 2 Pembuluh darah, yaitu : </vt:lpstr>
      <vt:lpstr>PowerPoint Presentation</vt:lpstr>
      <vt:lpstr>PowerPoint Presentation</vt:lpstr>
      <vt:lpstr>PowerPoint Presentation</vt:lpstr>
      <vt:lpstr>PowerPoint Presentation</vt:lpstr>
      <vt:lpstr>Empedu secara terus-menerus disekresikan oleh hati dan dialihkan ke kandung empedu diantara waktu makan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USUS HALUS</vt:lpstr>
      <vt:lpstr>PowerPoint Presentation</vt:lpstr>
      <vt:lpstr>Struktur Mikroskopis Usus Halus</vt:lpstr>
      <vt:lpstr>Struktur Mikroskopis Usus Halus</vt:lpstr>
      <vt:lpstr>Struktur Mikroskopis Usus Halus</vt:lpstr>
      <vt:lpstr>Getah Usus Halus </vt:lpstr>
      <vt:lpstr>PowerPoint Presentation</vt:lpstr>
      <vt:lpstr>PowerPoint Presentation</vt:lpstr>
      <vt:lpstr>Pencernaan Kimiawi</vt:lpstr>
      <vt:lpstr>PowerPoint Presentation</vt:lpstr>
      <vt:lpstr>ABSORPSI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Peristaltik</vt:lpstr>
      <vt:lpstr>Absorpsi, Sekresi, dan Perubahan Sisa-sisa Makanan di Usus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LAPAR ??</vt:lpstr>
      <vt:lpstr>PowerPoint Presentation</vt:lpstr>
      <vt:lpstr>HAUS  Haus terjadi jika cairan tubuh kental. Osmoreseptor pada hypotalamus terangsang. Bila volume cairan extraseluler menurun →renin akan disekresiklan ginjal → kadar angiotensin II meningkat → bagian tertentu dienchepalon terangsang → terasa haus</vt:lpstr>
    </vt:vector>
  </TitlesOfParts>
  <Company>LiteOS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MoZarD</dc:creator>
  <cp:lastModifiedBy>Windows User</cp:lastModifiedBy>
  <cp:revision>367</cp:revision>
  <dcterms:created xsi:type="dcterms:W3CDTF">2010-12-11T02:30:21Z</dcterms:created>
  <dcterms:modified xsi:type="dcterms:W3CDTF">2019-03-13T05:04:25Z</dcterms:modified>
</cp:coreProperties>
</file>